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8"/>
  </p:notesMasterIdLst>
  <p:handoutMasterIdLst>
    <p:handoutMasterId r:id="rId39"/>
  </p:handoutMasterIdLst>
  <p:sldIdLst>
    <p:sldId id="256" r:id="rId2"/>
    <p:sldId id="279" r:id="rId3"/>
    <p:sldId id="265" r:id="rId4"/>
    <p:sldId id="266" r:id="rId5"/>
    <p:sldId id="257" r:id="rId6"/>
    <p:sldId id="258" r:id="rId7"/>
    <p:sldId id="259" r:id="rId8"/>
    <p:sldId id="260" r:id="rId9"/>
    <p:sldId id="271" r:id="rId10"/>
    <p:sldId id="272" r:id="rId11"/>
    <p:sldId id="261" r:id="rId12"/>
    <p:sldId id="262" r:id="rId13"/>
    <p:sldId id="263" r:id="rId14"/>
    <p:sldId id="264" r:id="rId15"/>
    <p:sldId id="267" r:id="rId16"/>
    <p:sldId id="270" r:id="rId17"/>
    <p:sldId id="268" r:id="rId18"/>
    <p:sldId id="273" r:id="rId19"/>
    <p:sldId id="274" r:id="rId20"/>
    <p:sldId id="275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69" r:id="rId33"/>
    <p:sldId id="292" r:id="rId34"/>
    <p:sldId id="293" r:id="rId35"/>
    <p:sldId id="294" r:id="rId36"/>
    <p:sldId id="295" r:id="rId37"/>
  </p:sldIdLst>
  <p:sldSz cx="12192000" cy="6858000"/>
  <p:notesSz cx="9144000" cy="6858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7247" autoAdjust="0"/>
    <p:restoredTop sz="94753"/>
  </p:normalViewPr>
  <p:slideViewPr>
    <p:cSldViewPr snapToGrid="0">
      <p:cViewPr varScale="1">
        <p:scale>
          <a:sx n="109" d="100"/>
          <a:sy n="109" d="100"/>
        </p:scale>
        <p:origin x="1160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67" d="100"/>
        <a:sy n="167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3166B3-0091-4BBD-A1F6-D8DB29541787}" type="doc">
      <dgm:prSet loTypeId="urn:microsoft.com/office/officeart/2009/3/layout/HorizontalOrganizationChart" loCatId="hierarchy" qsTypeId="urn:microsoft.com/office/officeart/2005/8/quickstyle/simple2" qsCatId="simple" csTypeId="urn:microsoft.com/office/officeart/2005/8/colors/accent2_3" csCatId="accent2" phldr="1"/>
      <dgm:spPr/>
      <dgm:t>
        <a:bodyPr/>
        <a:lstStyle/>
        <a:p>
          <a:endParaRPr lang="tr-TR"/>
        </a:p>
      </dgm:t>
    </dgm:pt>
    <dgm:pt modelId="{AC756016-221A-4D85-8F17-762E5EA14D75}">
      <dgm:prSet phldrT="[Metin]"/>
      <dgm:spPr/>
      <dgm:t>
        <a:bodyPr/>
        <a:lstStyle/>
        <a:p>
          <a:r>
            <a:rPr lang="tr-TR" dirty="0"/>
            <a:t>Tespit yöntemleri</a:t>
          </a:r>
        </a:p>
      </dgm:t>
    </dgm:pt>
    <dgm:pt modelId="{B53E1B77-41D3-4E3C-A8DD-B47158593B82}" type="parTrans" cxnId="{8CAE8B9C-81EF-405B-8D37-1C2CAE774401}">
      <dgm:prSet/>
      <dgm:spPr/>
      <dgm:t>
        <a:bodyPr/>
        <a:lstStyle/>
        <a:p>
          <a:endParaRPr lang="tr-TR"/>
        </a:p>
      </dgm:t>
    </dgm:pt>
    <dgm:pt modelId="{1223745B-0929-4032-97CB-38CB552E3536}" type="sibTrans" cxnId="{8CAE8B9C-81EF-405B-8D37-1C2CAE774401}">
      <dgm:prSet/>
      <dgm:spPr/>
      <dgm:t>
        <a:bodyPr/>
        <a:lstStyle/>
        <a:p>
          <a:endParaRPr lang="tr-TR"/>
        </a:p>
      </dgm:t>
    </dgm:pt>
    <dgm:pt modelId="{164DC849-0C44-45F2-A1FF-47BDB6E09CFA}">
      <dgm:prSet phldrT="[Metin]"/>
      <dgm:spPr/>
      <dgm:t>
        <a:bodyPr/>
        <a:lstStyle/>
        <a:p>
          <a:r>
            <a:rPr lang="tr-TR" dirty="0"/>
            <a:t>Fiziksel </a:t>
          </a:r>
        </a:p>
      </dgm:t>
    </dgm:pt>
    <dgm:pt modelId="{BF130159-58AD-4FE8-A8F9-4F313C5C448D}" type="parTrans" cxnId="{653A49C1-43D0-4D4F-BA91-8C4CBE8ED17B}">
      <dgm:prSet/>
      <dgm:spPr/>
      <dgm:t>
        <a:bodyPr/>
        <a:lstStyle/>
        <a:p>
          <a:endParaRPr lang="tr-TR"/>
        </a:p>
      </dgm:t>
    </dgm:pt>
    <dgm:pt modelId="{EA1E52BB-6BB0-4B8B-923C-3F52A0462149}" type="sibTrans" cxnId="{653A49C1-43D0-4D4F-BA91-8C4CBE8ED17B}">
      <dgm:prSet/>
      <dgm:spPr/>
      <dgm:t>
        <a:bodyPr/>
        <a:lstStyle/>
        <a:p>
          <a:endParaRPr lang="tr-TR"/>
        </a:p>
      </dgm:t>
    </dgm:pt>
    <dgm:pt modelId="{B57FB23E-B52B-4B9C-8796-370D33EC5323}">
      <dgm:prSet phldrT="[Metin]"/>
      <dgm:spPr/>
      <dgm:t>
        <a:bodyPr/>
        <a:lstStyle/>
        <a:p>
          <a:r>
            <a:rPr lang="tr-TR" dirty="0"/>
            <a:t>Isı </a:t>
          </a:r>
        </a:p>
      </dgm:t>
    </dgm:pt>
    <dgm:pt modelId="{9B38EE37-7C44-4779-8C2F-13BA29DA4245}" type="parTrans" cxnId="{D01D571E-18A5-4B16-8EC8-5C3D8404C71C}">
      <dgm:prSet/>
      <dgm:spPr/>
      <dgm:t>
        <a:bodyPr/>
        <a:lstStyle/>
        <a:p>
          <a:endParaRPr lang="tr-TR"/>
        </a:p>
      </dgm:t>
    </dgm:pt>
    <dgm:pt modelId="{6743675A-1CBC-4E31-9312-B8F59C2667E0}" type="sibTrans" cxnId="{D01D571E-18A5-4B16-8EC8-5C3D8404C71C}">
      <dgm:prSet/>
      <dgm:spPr/>
      <dgm:t>
        <a:bodyPr/>
        <a:lstStyle/>
        <a:p>
          <a:endParaRPr lang="tr-TR"/>
        </a:p>
      </dgm:t>
    </dgm:pt>
    <dgm:pt modelId="{65B933F4-C4C1-47E8-BBA2-C8E6493AD9E9}">
      <dgm:prSet phldrT="[Metin]"/>
      <dgm:spPr/>
      <dgm:t>
        <a:bodyPr/>
        <a:lstStyle/>
        <a:p>
          <a:r>
            <a:rPr lang="tr-TR" dirty="0"/>
            <a:t>Dondurma </a:t>
          </a:r>
        </a:p>
      </dgm:t>
    </dgm:pt>
    <dgm:pt modelId="{DD6EB697-0C70-4C6F-BDA5-90A9F473958A}" type="parTrans" cxnId="{EB97377D-BFE9-4FE4-B284-3DFD415520BF}">
      <dgm:prSet/>
      <dgm:spPr/>
      <dgm:t>
        <a:bodyPr/>
        <a:lstStyle/>
        <a:p>
          <a:endParaRPr lang="tr-TR"/>
        </a:p>
      </dgm:t>
    </dgm:pt>
    <dgm:pt modelId="{CE9E52A4-6E88-4F11-9B83-EF71ACEF0EA8}" type="sibTrans" cxnId="{EB97377D-BFE9-4FE4-B284-3DFD415520BF}">
      <dgm:prSet/>
      <dgm:spPr/>
      <dgm:t>
        <a:bodyPr/>
        <a:lstStyle/>
        <a:p>
          <a:endParaRPr lang="tr-TR"/>
        </a:p>
      </dgm:t>
    </dgm:pt>
    <dgm:pt modelId="{BF21C1C6-C7DB-4B05-A98D-6D63DBB07BDE}">
      <dgm:prSet phldrT="[Metin]"/>
      <dgm:spPr/>
      <dgm:t>
        <a:bodyPr/>
        <a:lstStyle/>
        <a:p>
          <a:r>
            <a:rPr lang="tr-TR" dirty="0"/>
            <a:t>Kimyasal </a:t>
          </a:r>
        </a:p>
      </dgm:t>
    </dgm:pt>
    <dgm:pt modelId="{D4D714E2-279F-4D7E-9400-549DEC3F6EAE}" type="parTrans" cxnId="{163D9097-FFE7-4FA2-B0D7-2B66446500ED}">
      <dgm:prSet/>
      <dgm:spPr/>
      <dgm:t>
        <a:bodyPr/>
        <a:lstStyle/>
        <a:p>
          <a:endParaRPr lang="tr-TR"/>
        </a:p>
      </dgm:t>
    </dgm:pt>
    <dgm:pt modelId="{55B57991-D446-4A05-8338-23DCC58932A5}" type="sibTrans" cxnId="{163D9097-FFE7-4FA2-B0D7-2B66446500ED}">
      <dgm:prSet/>
      <dgm:spPr/>
      <dgm:t>
        <a:bodyPr/>
        <a:lstStyle/>
        <a:p>
          <a:endParaRPr lang="tr-TR"/>
        </a:p>
      </dgm:t>
    </dgm:pt>
    <dgm:pt modelId="{D0D16D7F-8D1C-4C5C-99B0-B22595FED355}">
      <dgm:prSet phldrT="[Metin]"/>
      <dgm:spPr/>
      <dgm:t>
        <a:bodyPr/>
        <a:lstStyle/>
        <a:p>
          <a:r>
            <a:rPr lang="tr-TR" dirty="0"/>
            <a:t>Kurutma </a:t>
          </a:r>
        </a:p>
      </dgm:t>
    </dgm:pt>
    <dgm:pt modelId="{3A0749E5-54FD-4646-9195-94B26C2F67D0}" type="parTrans" cxnId="{CCE9175B-3386-4AB2-B19B-A0FF2068C28D}">
      <dgm:prSet/>
      <dgm:spPr/>
      <dgm:t>
        <a:bodyPr/>
        <a:lstStyle/>
        <a:p>
          <a:endParaRPr lang="tr-TR"/>
        </a:p>
      </dgm:t>
    </dgm:pt>
    <dgm:pt modelId="{FEACF7CA-A6EC-4BC1-9E33-7FB664AB74FB}" type="sibTrans" cxnId="{CCE9175B-3386-4AB2-B19B-A0FF2068C28D}">
      <dgm:prSet/>
      <dgm:spPr/>
      <dgm:t>
        <a:bodyPr/>
        <a:lstStyle/>
        <a:p>
          <a:endParaRPr lang="tr-TR"/>
        </a:p>
      </dgm:t>
    </dgm:pt>
    <dgm:pt modelId="{753B83FD-58FF-4B12-9BFB-7285750807A7}" type="pres">
      <dgm:prSet presAssocID="{443166B3-0091-4BBD-A1F6-D8DB2954178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115558F-034B-4F4E-9188-0B91E87B888D}" type="pres">
      <dgm:prSet presAssocID="{AC756016-221A-4D85-8F17-762E5EA14D75}" presName="hierRoot1" presStyleCnt="0">
        <dgm:presLayoutVars>
          <dgm:hierBranch val="init"/>
        </dgm:presLayoutVars>
      </dgm:prSet>
      <dgm:spPr/>
    </dgm:pt>
    <dgm:pt modelId="{51F65590-6071-4F71-8F86-7700CFAC2992}" type="pres">
      <dgm:prSet presAssocID="{AC756016-221A-4D85-8F17-762E5EA14D75}" presName="rootComposite1" presStyleCnt="0"/>
      <dgm:spPr/>
    </dgm:pt>
    <dgm:pt modelId="{E3EAE9BD-65B5-4B09-90AC-6755E8E800F6}" type="pres">
      <dgm:prSet presAssocID="{AC756016-221A-4D85-8F17-762E5EA14D75}" presName="rootText1" presStyleLbl="node0" presStyleIdx="0" presStyleCnt="1">
        <dgm:presLayoutVars>
          <dgm:chPref val="3"/>
        </dgm:presLayoutVars>
      </dgm:prSet>
      <dgm:spPr/>
    </dgm:pt>
    <dgm:pt modelId="{CD64BD8E-D83C-4BF4-A0E5-E265785DD2E1}" type="pres">
      <dgm:prSet presAssocID="{AC756016-221A-4D85-8F17-762E5EA14D75}" presName="rootConnector1" presStyleLbl="node1" presStyleIdx="0" presStyleCnt="0"/>
      <dgm:spPr/>
    </dgm:pt>
    <dgm:pt modelId="{84E4BFC1-A601-43ED-8093-57EFCA2C7B0E}" type="pres">
      <dgm:prSet presAssocID="{AC756016-221A-4D85-8F17-762E5EA14D75}" presName="hierChild2" presStyleCnt="0"/>
      <dgm:spPr/>
    </dgm:pt>
    <dgm:pt modelId="{290C1BBE-017B-4C69-BBDC-7B668301EC70}" type="pres">
      <dgm:prSet presAssocID="{BF130159-58AD-4FE8-A8F9-4F313C5C448D}" presName="Name64" presStyleLbl="parChTrans1D2" presStyleIdx="0" presStyleCnt="2"/>
      <dgm:spPr/>
    </dgm:pt>
    <dgm:pt modelId="{C6C43549-EA86-4D5E-B5E2-4FD61BB8F42C}" type="pres">
      <dgm:prSet presAssocID="{164DC849-0C44-45F2-A1FF-47BDB6E09CFA}" presName="hierRoot2" presStyleCnt="0">
        <dgm:presLayoutVars>
          <dgm:hierBranch val="init"/>
        </dgm:presLayoutVars>
      </dgm:prSet>
      <dgm:spPr/>
    </dgm:pt>
    <dgm:pt modelId="{9F4697F8-2E7A-4E8C-BF00-13FAF5CECD27}" type="pres">
      <dgm:prSet presAssocID="{164DC849-0C44-45F2-A1FF-47BDB6E09CFA}" presName="rootComposite" presStyleCnt="0"/>
      <dgm:spPr/>
    </dgm:pt>
    <dgm:pt modelId="{39844E05-048B-4797-BFB7-D0A5F119CEB0}" type="pres">
      <dgm:prSet presAssocID="{164DC849-0C44-45F2-A1FF-47BDB6E09CFA}" presName="rootText" presStyleLbl="node2" presStyleIdx="0" presStyleCnt="2">
        <dgm:presLayoutVars>
          <dgm:chPref val="3"/>
        </dgm:presLayoutVars>
      </dgm:prSet>
      <dgm:spPr/>
    </dgm:pt>
    <dgm:pt modelId="{57132A45-4E60-4F29-A845-1022B03E4C4B}" type="pres">
      <dgm:prSet presAssocID="{164DC849-0C44-45F2-A1FF-47BDB6E09CFA}" presName="rootConnector" presStyleLbl="node2" presStyleIdx="0" presStyleCnt="2"/>
      <dgm:spPr/>
    </dgm:pt>
    <dgm:pt modelId="{F2570D68-8E62-4841-8399-4DB52FF1128F}" type="pres">
      <dgm:prSet presAssocID="{164DC849-0C44-45F2-A1FF-47BDB6E09CFA}" presName="hierChild4" presStyleCnt="0"/>
      <dgm:spPr/>
    </dgm:pt>
    <dgm:pt modelId="{AC57C3AC-D0B8-473E-BF46-195D813E4807}" type="pres">
      <dgm:prSet presAssocID="{9B38EE37-7C44-4779-8C2F-13BA29DA4245}" presName="Name64" presStyleLbl="parChTrans1D3" presStyleIdx="0" presStyleCnt="3"/>
      <dgm:spPr/>
    </dgm:pt>
    <dgm:pt modelId="{C795138F-C4CD-41B6-A83E-A0538A3302FE}" type="pres">
      <dgm:prSet presAssocID="{B57FB23E-B52B-4B9C-8796-370D33EC5323}" presName="hierRoot2" presStyleCnt="0">
        <dgm:presLayoutVars>
          <dgm:hierBranch val="init"/>
        </dgm:presLayoutVars>
      </dgm:prSet>
      <dgm:spPr/>
    </dgm:pt>
    <dgm:pt modelId="{BEC78775-344C-40A5-A6E2-719A927CE1BB}" type="pres">
      <dgm:prSet presAssocID="{B57FB23E-B52B-4B9C-8796-370D33EC5323}" presName="rootComposite" presStyleCnt="0"/>
      <dgm:spPr/>
    </dgm:pt>
    <dgm:pt modelId="{BD09D4A8-D4D3-4E89-85D4-CBBEE0A5CBC6}" type="pres">
      <dgm:prSet presAssocID="{B57FB23E-B52B-4B9C-8796-370D33EC5323}" presName="rootText" presStyleLbl="node3" presStyleIdx="0" presStyleCnt="3">
        <dgm:presLayoutVars>
          <dgm:chPref val="3"/>
        </dgm:presLayoutVars>
      </dgm:prSet>
      <dgm:spPr/>
    </dgm:pt>
    <dgm:pt modelId="{0DCA9F57-2EE0-4A90-8265-28C316B7BE28}" type="pres">
      <dgm:prSet presAssocID="{B57FB23E-B52B-4B9C-8796-370D33EC5323}" presName="rootConnector" presStyleLbl="node3" presStyleIdx="0" presStyleCnt="3"/>
      <dgm:spPr/>
    </dgm:pt>
    <dgm:pt modelId="{924D1FCB-C7B2-4944-8078-FC6C35B802C6}" type="pres">
      <dgm:prSet presAssocID="{B57FB23E-B52B-4B9C-8796-370D33EC5323}" presName="hierChild4" presStyleCnt="0"/>
      <dgm:spPr/>
    </dgm:pt>
    <dgm:pt modelId="{7EB91ED9-B479-4186-841F-086D35756B8E}" type="pres">
      <dgm:prSet presAssocID="{B57FB23E-B52B-4B9C-8796-370D33EC5323}" presName="hierChild5" presStyleCnt="0"/>
      <dgm:spPr/>
    </dgm:pt>
    <dgm:pt modelId="{20114E97-006B-4072-B11F-8D31CBAAFA88}" type="pres">
      <dgm:prSet presAssocID="{DD6EB697-0C70-4C6F-BDA5-90A9F473958A}" presName="Name64" presStyleLbl="parChTrans1D3" presStyleIdx="1" presStyleCnt="3"/>
      <dgm:spPr/>
    </dgm:pt>
    <dgm:pt modelId="{9AF2AF60-1C3A-4FFB-9D2A-285A44029BCB}" type="pres">
      <dgm:prSet presAssocID="{65B933F4-C4C1-47E8-BBA2-C8E6493AD9E9}" presName="hierRoot2" presStyleCnt="0">
        <dgm:presLayoutVars>
          <dgm:hierBranch val="init"/>
        </dgm:presLayoutVars>
      </dgm:prSet>
      <dgm:spPr/>
    </dgm:pt>
    <dgm:pt modelId="{E6DD5DD7-5C6F-42D7-AB5D-AEC439575229}" type="pres">
      <dgm:prSet presAssocID="{65B933F4-C4C1-47E8-BBA2-C8E6493AD9E9}" presName="rootComposite" presStyleCnt="0"/>
      <dgm:spPr/>
    </dgm:pt>
    <dgm:pt modelId="{836ED069-9D59-4941-9E82-E71E0B8E35D0}" type="pres">
      <dgm:prSet presAssocID="{65B933F4-C4C1-47E8-BBA2-C8E6493AD9E9}" presName="rootText" presStyleLbl="node3" presStyleIdx="1" presStyleCnt="3">
        <dgm:presLayoutVars>
          <dgm:chPref val="3"/>
        </dgm:presLayoutVars>
      </dgm:prSet>
      <dgm:spPr/>
    </dgm:pt>
    <dgm:pt modelId="{8B1B12F9-A66A-485F-B904-82A4EC9BB7EC}" type="pres">
      <dgm:prSet presAssocID="{65B933F4-C4C1-47E8-BBA2-C8E6493AD9E9}" presName="rootConnector" presStyleLbl="node3" presStyleIdx="1" presStyleCnt="3"/>
      <dgm:spPr/>
    </dgm:pt>
    <dgm:pt modelId="{6C81C34C-946C-43A0-97B8-009691275C99}" type="pres">
      <dgm:prSet presAssocID="{65B933F4-C4C1-47E8-BBA2-C8E6493AD9E9}" presName="hierChild4" presStyleCnt="0"/>
      <dgm:spPr/>
    </dgm:pt>
    <dgm:pt modelId="{ED664500-341A-4BCA-8D1F-69E6A1525ECE}" type="pres">
      <dgm:prSet presAssocID="{65B933F4-C4C1-47E8-BBA2-C8E6493AD9E9}" presName="hierChild5" presStyleCnt="0"/>
      <dgm:spPr/>
    </dgm:pt>
    <dgm:pt modelId="{6F6F4EA5-4343-4EE4-BEB5-A209585CA544}" type="pres">
      <dgm:prSet presAssocID="{3A0749E5-54FD-4646-9195-94B26C2F67D0}" presName="Name64" presStyleLbl="parChTrans1D3" presStyleIdx="2" presStyleCnt="3"/>
      <dgm:spPr/>
    </dgm:pt>
    <dgm:pt modelId="{ABE25751-08B2-4F4A-9F20-30D122D83261}" type="pres">
      <dgm:prSet presAssocID="{D0D16D7F-8D1C-4C5C-99B0-B22595FED355}" presName="hierRoot2" presStyleCnt="0">
        <dgm:presLayoutVars>
          <dgm:hierBranch val="init"/>
        </dgm:presLayoutVars>
      </dgm:prSet>
      <dgm:spPr/>
    </dgm:pt>
    <dgm:pt modelId="{F7AF712A-11FD-49EF-9129-D806226FD721}" type="pres">
      <dgm:prSet presAssocID="{D0D16D7F-8D1C-4C5C-99B0-B22595FED355}" presName="rootComposite" presStyleCnt="0"/>
      <dgm:spPr/>
    </dgm:pt>
    <dgm:pt modelId="{D2FEE77D-FC7F-4133-B6BF-02BB1F41787F}" type="pres">
      <dgm:prSet presAssocID="{D0D16D7F-8D1C-4C5C-99B0-B22595FED355}" presName="rootText" presStyleLbl="node3" presStyleIdx="2" presStyleCnt="3">
        <dgm:presLayoutVars>
          <dgm:chPref val="3"/>
        </dgm:presLayoutVars>
      </dgm:prSet>
      <dgm:spPr/>
    </dgm:pt>
    <dgm:pt modelId="{C87BAEBA-8926-4644-B6E7-A290DAB5BECE}" type="pres">
      <dgm:prSet presAssocID="{D0D16D7F-8D1C-4C5C-99B0-B22595FED355}" presName="rootConnector" presStyleLbl="node3" presStyleIdx="2" presStyleCnt="3"/>
      <dgm:spPr/>
    </dgm:pt>
    <dgm:pt modelId="{6ADCA8EA-9F9C-4378-88F3-9A72DC042A22}" type="pres">
      <dgm:prSet presAssocID="{D0D16D7F-8D1C-4C5C-99B0-B22595FED355}" presName="hierChild4" presStyleCnt="0"/>
      <dgm:spPr/>
    </dgm:pt>
    <dgm:pt modelId="{C194D42D-DDC6-4F74-829F-6E37DC29D849}" type="pres">
      <dgm:prSet presAssocID="{D0D16D7F-8D1C-4C5C-99B0-B22595FED355}" presName="hierChild5" presStyleCnt="0"/>
      <dgm:spPr/>
    </dgm:pt>
    <dgm:pt modelId="{A2BAF1B7-B212-4995-8FFF-2D184851EB95}" type="pres">
      <dgm:prSet presAssocID="{164DC849-0C44-45F2-A1FF-47BDB6E09CFA}" presName="hierChild5" presStyleCnt="0"/>
      <dgm:spPr/>
    </dgm:pt>
    <dgm:pt modelId="{77157DF8-DB63-4A54-B990-6AC7B4CF9E21}" type="pres">
      <dgm:prSet presAssocID="{D4D714E2-279F-4D7E-9400-549DEC3F6EAE}" presName="Name64" presStyleLbl="parChTrans1D2" presStyleIdx="1" presStyleCnt="2"/>
      <dgm:spPr/>
    </dgm:pt>
    <dgm:pt modelId="{920D9E04-7978-41CB-9A86-DF4CABAFE2C1}" type="pres">
      <dgm:prSet presAssocID="{BF21C1C6-C7DB-4B05-A98D-6D63DBB07BDE}" presName="hierRoot2" presStyleCnt="0">
        <dgm:presLayoutVars>
          <dgm:hierBranch val="init"/>
        </dgm:presLayoutVars>
      </dgm:prSet>
      <dgm:spPr/>
    </dgm:pt>
    <dgm:pt modelId="{CB506B5B-036A-46BA-95AB-02FB1C88E3D8}" type="pres">
      <dgm:prSet presAssocID="{BF21C1C6-C7DB-4B05-A98D-6D63DBB07BDE}" presName="rootComposite" presStyleCnt="0"/>
      <dgm:spPr/>
    </dgm:pt>
    <dgm:pt modelId="{7D6B4AFC-48CA-45DD-A292-F47C78C2776D}" type="pres">
      <dgm:prSet presAssocID="{BF21C1C6-C7DB-4B05-A98D-6D63DBB07BDE}" presName="rootText" presStyleLbl="node2" presStyleIdx="1" presStyleCnt="2">
        <dgm:presLayoutVars>
          <dgm:chPref val="3"/>
        </dgm:presLayoutVars>
      </dgm:prSet>
      <dgm:spPr/>
    </dgm:pt>
    <dgm:pt modelId="{EEDD166F-EBF3-420A-ABDC-82729AEC75D0}" type="pres">
      <dgm:prSet presAssocID="{BF21C1C6-C7DB-4B05-A98D-6D63DBB07BDE}" presName="rootConnector" presStyleLbl="node2" presStyleIdx="1" presStyleCnt="2"/>
      <dgm:spPr/>
    </dgm:pt>
    <dgm:pt modelId="{C327E6EC-7055-45C3-99F3-ADC57D05E7CB}" type="pres">
      <dgm:prSet presAssocID="{BF21C1C6-C7DB-4B05-A98D-6D63DBB07BDE}" presName="hierChild4" presStyleCnt="0"/>
      <dgm:spPr/>
    </dgm:pt>
    <dgm:pt modelId="{84056946-1E01-4119-8D6A-630C37C5D333}" type="pres">
      <dgm:prSet presAssocID="{BF21C1C6-C7DB-4B05-A98D-6D63DBB07BDE}" presName="hierChild5" presStyleCnt="0"/>
      <dgm:spPr/>
    </dgm:pt>
    <dgm:pt modelId="{1D978C34-D044-4C52-9CDB-74A3233F486E}" type="pres">
      <dgm:prSet presAssocID="{AC756016-221A-4D85-8F17-762E5EA14D75}" presName="hierChild3" presStyleCnt="0"/>
      <dgm:spPr/>
    </dgm:pt>
  </dgm:ptLst>
  <dgm:cxnLst>
    <dgm:cxn modelId="{96BA6A15-AE16-4519-8FB4-47AF9E5797C3}" type="presOf" srcId="{B57FB23E-B52B-4B9C-8796-370D33EC5323}" destId="{BD09D4A8-D4D3-4E89-85D4-CBBEE0A5CBC6}" srcOrd="0" destOrd="0" presId="urn:microsoft.com/office/officeart/2009/3/layout/HorizontalOrganizationChart"/>
    <dgm:cxn modelId="{00087618-99E5-49E0-87DD-CFECA61F885E}" type="presOf" srcId="{BF21C1C6-C7DB-4B05-A98D-6D63DBB07BDE}" destId="{7D6B4AFC-48CA-45DD-A292-F47C78C2776D}" srcOrd="0" destOrd="0" presId="urn:microsoft.com/office/officeart/2009/3/layout/HorizontalOrganizationChart"/>
    <dgm:cxn modelId="{D01D571E-18A5-4B16-8EC8-5C3D8404C71C}" srcId="{164DC849-0C44-45F2-A1FF-47BDB6E09CFA}" destId="{B57FB23E-B52B-4B9C-8796-370D33EC5323}" srcOrd="0" destOrd="0" parTransId="{9B38EE37-7C44-4779-8C2F-13BA29DA4245}" sibTransId="{6743675A-1CBC-4E31-9312-B8F59C2667E0}"/>
    <dgm:cxn modelId="{D65DC522-C982-4438-9D32-FB7038125B84}" type="presOf" srcId="{AC756016-221A-4D85-8F17-762E5EA14D75}" destId="{CD64BD8E-D83C-4BF4-A0E5-E265785DD2E1}" srcOrd="1" destOrd="0" presId="urn:microsoft.com/office/officeart/2009/3/layout/HorizontalOrganizationChart"/>
    <dgm:cxn modelId="{1FFF7131-2D28-4502-AE55-4656EC755639}" type="presOf" srcId="{164DC849-0C44-45F2-A1FF-47BDB6E09CFA}" destId="{39844E05-048B-4797-BFB7-D0A5F119CEB0}" srcOrd="0" destOrd="0" presId="urn:microsoft.com/office/officeart/2009/3/layout/HorizontalOrganizationChart"/>
    <dgm:cxn modelId="{CE615533-8756-4AB3-98B7-ED36D0ACB5B5}" type="presOf" srcId="{D0D16D7F-8D1C-4C5C-99B0-B22595FED355}" destId="{D2FEE77D-FC7F-4133-B6BF-02BB1F41787F}" srcOrd="0" destOrd="0" presId="urn:microsoft.com/office/officeart/2009/3/layout/HorizontalOrganizationChart"/>
    <dgm:cxn modelId="{7372CA3C-6796-4122-8C92-D84031CC3127}" type="presOf" srcId="{DD6EB697-0C70-4C6F-BDA5-90A9F473958A}" destId="{20114E97-006B-4072-B11F-8D31CBAAFA88}" srcOrd="0" destOrd="0" presId="urn:microsoft.com/office/officeart/2009/3/layout/HorizontalOrganizationChart"/>
    <dgm:cxn modelId="{C7A70647-7041-4152-9B4B-DCB943451CBB}" type="presOf" srcId="{B57FB23E-B52B-4B9C-8796-370D33EC5323}" destId="{0DCA9F57-2EE0-4A90-8265-28C316B7BE28}" srcOrd="1" destOrd="0" presId="urn:microsoft.com/office/officeart/2009/3/layout/HorizontalOrganizationChart"/>
    <dgm:cxn modelId="{5A095258-94E6-4E6E-910E-E348035B277B}" type="presOf" srcId="{AC756016-221A-4D85-8F17-762E5EA14D75}" destId="{E3EAE9BD-65B5-4B09-90AC-6755E8E800F6}" srcOrd="0" destOrd="0" presId="urn:microsoft.com/office/officeart/2009/3/layout/HorizontalOrganizationChart"/>
    <dgm:cxn modelId="{CCE9175B-3386-4AB2-B19B-A0FF2068C28D}" srcId="{164DC849-0C44-45F2-A1FF-47BDB6E09CFA}" destId="{D0D16D7F-8D1C-4C5C-99B0-B22595FED355}" srcOrd="2" destOrd="0" parTransId="{3A0749E5-54FD-4646-9195-94B26C2F67D0}" sibTransId="{FEACF7CA-A6EC-4BC1-9E33-7FB664AB74FB}"/>
    <dgm:cxn modelId="{624EAD5D-4D33-4F31-978F-39A5EDE62D91}" type="presOf" srcId="{65B933F4-C4C1-47E8-BBA2-C8E6493AD9E9}" destId="{836ED069-9D59-4941-9E82-E71E0B8E35D0}" srcOrd="0" destOrd="0" presId="urn:microsoft.com/office/officeart/2009/3/layout/HorizontalOrganizationChart"/>
    <dgm:cxn modelId="{F78E3A72-96D3-42E8-A889-EC3DD70E1C40}" type="presOf" srcId="{65B933F4-C4C1-47E8-BBA2-C8E6493AD9E9}" destId="{8B1B12F9-A66A-485F-B904-82A4EC9BB7EC}" srcOrd="1" destOrd="0" presId="urn:microsoft.com/office/officeart/2009/3/layout/HorizontalOrganizationChart"/>
    <dgm:cxn modelId="{EB97377D-BFE9-4FE4-B284-3DFD415520BF}" srcId="{164DC849-0C44-45F2-A1FF-47BDB6E09CFA}" destId="{65B933F4-C4C1-47E8-BBA2-C8E6493AD9E9}" srcOrd="1" destOrd="0" parTransId="{DD6EB697-0C70-4C6F-BDA5-90A9F473958A}" sibTransId="{CE9E52A4-6E88-4F11-9B83-EF71ACEF0EA8}"/>
    <dgm:cxn modelId="{9DFD2D94-2C26-4295-9EC8-C4F2DCE97A30}" type="presOf" srcId="{BF21C1C6-C7DB-4B05-A98D-6D63DBB07BDE}" destId="{EEDD166F-EBF3-420A-ABDC-82729AEC75D0}" srcOrd="1" destOrd="0" presId="urn:microsoft.com/office/officeart/2009/3/layout/HorizontalOrganizationChart"/>
    <dgm:cxn modelId="{163D9097-FFE7-4FA2-B0D7-2B66446500ED}" srcId="{AC756016-221A-4D85-8F17-762E5EA14D75}" destId="{BF21C1C6-C7DB-4B05-A98D-6D63DBB07BDE}" srcOrd="1" destOrd="0" parTransId="{D4D714E2-279F-4D7E-9400-549DEC3F6EAE}" sibTransId="{55B57991-D446-4A05-8338-23DCC58932A5}"/>
    <dgm:cxn modelId="{E2A3D097-BAEF-4AB0-A295-E29B28DD7CD3}" type="presOf" srcId="{D4D714E2-279F-4D7E-9400-549DEC3F6EAE}" destId="{77157DF8-DB63-4A54-B990-6AC7B4CF9E21}" srcOrd="0" destOrd="0" presId="urn:microsoft.com/office/officeart/2009/3/layout/HorizontalOrganizationChart"/>
    <dgm:cxn modelId="{8CAE8B9C-81EF-405B-8D37-1C2CAE774401}" srcId="{443166B3-0091-4BBD-A1F6-D8DB29541787}" destId="{AC756016-221A-4D85-8F17-762E5EA14D75}" srcOrd="0" destOrd="0" parTransId="{B53E1B77-41D3-4E3C-A8DD-B47158593B82}" sibTransId="{1223745B-0929-4032-97CB-38CB552E3536}"/>
    <dgm:cxn modelId="{09FEB1A0-C3AD-4D14-93FC-2E044D6E7218}" type="presOf" srcId="{9B38EE37-7C44-4779-8C2F-13BA29DA4245}" destId="{AC57C3AC-D0B8-473E-BF46-195D813E4807}" srcOrd="0" destOrd="0" presId="urn:microsoft.com/office/officeart/2009/3/layout/HorizontalOrganizationChart"/>
    <dgm:cxn modelId="{8C8E17A1-0CC0-46CC-A2AC-BDEC257C8871}" type="presOf" srcId="{D0D16D7F-8D1C-4C5C-99B0-B22595FED355}" destId="{C87BAEBA-8926-4644-B6E7-A290DAB5BECE}" srcOrd="1" destOrd="0" presId="urn:microsoft.com/office/officeart/2009/3/layout/HorizontalOrganizationChart"/>
    <dgm:cxn modelId="{653A49C1-43D0-4D4F-BA91-8C4CBE8ED17B}" srcId="{AC756016-221A-4D85-8F17-762E5EA14D75}" destId="{164DC849-0C44-45F2-A1FF-47BDB6E09CFA}" srcOrd="0" destOrd="0" parTransId="{BF130159-58AD-4FE8-A8F9-4F313C5C448D}" sibTransId="{EA1E52BB-6BB0-4B8B-923C-3F52A0462149}"/>
    <dgm:cxn modelId="{647E75C9-01AA-480C-985C-F52D6E6E758D}" type="presOf" srcId="{3A0749E5-54FD-4646-9195-94B26C2F67D0}" destId="{6F6F4EA5-4343-4EE4-BEB5-A209585CA544}" srcOrd="0" destOrd="0" presId="urn:microsoft.com/office/officeart/2009/3/layout/HorizontalOrganizationChart"/>
    <dgm:cxn modelId="{D65F48D2-BBDA-4D75-988B-F87CCFC26296}" type="presOf" srcId="{443166B3-0091-4BBD-A1F6-D8DB29541787}" destId="{753B83FD-58FF-4B12-9BFB-7285750807A7}" srcOrd="0" destOrd="0" presId="urn:microsoft.com/office/officeart/2009/3/layout/HorizontalOrganizationChart"/>
    <dgm:cxn modelId="{A8D869E5-6189-4CB2-BEDF-15561B4C1682}" type="presOf" srcId="{BF130159-58AD-4FE8-A8F9-4F313C5C448D}" destId="{290C1BBE-017B-4C69-BBDC-7B668301EC70}" srcOrd="0" destOrd="0" presId="urn:microsoft.com/office/officeart/2009/3/layout/HorizontalOrganizationChart"/>
    <dgm:cxn modelId="{D0A07DFD-BD3B-4E14-A348-457986B542B9}" type="presOf" srcId="{164DC849-0C44-45F2-A1FF-47BDB6E09CFA}" destId="{57132A45-4E60-4F29-A845-1022B03E4C4B}" srcOrd="1" destOrd="0" presId="urn:microsoft.com/office/officeart/2009/3/layout/HorizontalOrganizationChart"/>
    <dgm:cxn modelId="{8C08F3FF-A0BA-49B9-85BB-6791DC647982}" type="presParOf" srcId="{753B83FD-58FF-4B12-9BFB-7285750807A7}" destId="{5115558F-034B-4F4E-9188-0B91E87B888D}" srcOrd="0" destOrd="0" presId="urn:microsoft.com/office/officeart/2009/3/layout/HorizontalOrganizationChart"/>
    <dgm:cxn modelId="{B08430AF-23EC-4176-9717-5DB9BC97E84F}" type="presParOf" srcId="{5115558F-034B-4F4E-9188-0B91E87B888D}" destId="{51F65590-6071-4F71-8F86-7700CFAC2992}" srcOrd="0" destOrd="0" presId="urn:microsoft.com/office/officeart/2009/3/layout/HorizontalOrganizationChart"/>
    <dgm:cxn modelId="{D39D0986-08FB-4605-8EE6-B322D5BBABA6}" type="presParOf" srcId="{51F65590-6071-4F71-8F86-7700CFAC2992}" destId="{E3EAE9BD-65B5-4B09-90AC-6755E8E800F6}" srcOrd="0" destOrd="0" presId="urn:microsoft.com/office/officeart/2009/3/layout/HorizontalOrganizationChart"/>
    <dgm:cxn modelId="{D949886F-3450-4A0D-8F60-6F994A147DBA}" type="presParOf" srcId="{51F65590-6071-4F71-8F86-7700CFAC2992}" destId="{CD64BD8E-D83C-4BF4-A0E5-E265785DD2E1}" srcOrd="1" destOrd="0" presId="urn:microsoft.com/office/officeart/2009/3/layout/HorizontalOrganizationChart"/>
    <dgm:cxn modelId="{BA77511F-8B3D-4C9E-A72D-2C5DE2A0A220}" type="presParOf" srcId="{5115558F-034B-4F4E-9188-0B91E87B888D}" destId="{84E4BFC1-A601-43ED-8093-57EFCA2C7B0E}" srcOrd="1" destOrd="0" presId="urn:microsoft.com/office/officeart/2009/3/layout/HorizontalOrganizationChart"/>
    <dgm:cxn modelId="{E60BA4A1-92EA-4663-8715-DEFE9684403E}" type="presParOf" srcId="{84E4BFC1-A601-43ED-8093-57EFCA2C7B0E}" destId="{290C1BBE-017B-4C69-BBDC-7B668301EC70}" srcOrd="0" destOrd="0" presId="urn:microsoft.com/office/officeart/2009/3/layout/HorizontalOrganizationChart"/>
    <dgm:cxn modelId="{3F7D5CD8-4651-4730-978B-208E717734A5}" type="presParOf" srcId="{84E4BFC1-A601-43ED-8093-57EFCA2C7B0E}" destId="{C6C43549-EA86-4D5E-B5E2-4FD61BB8F42C}" srcOrd="1" destOrd="0" presId="urn:microsoft.com/office/officeart/2009/3/layout/HorizontalOrganizationChart"/>
    <dgm:cxn modelId="{D3A0E597-ADDE-48D0-BF10-3001AC7AEAB9}" type="presParOf" srcId="{C6C43549-EA86-4D5E-B5E2-4FD61BB8F42C}" destId="{9F4697F8-2E7A-4E8C-BF00-13FAF5CECD27}" srcOrd="0" destOrd="0" presId="urn:microsoft.com/office/officeart/2009/3/layout/HorizontalOrganizationChart"/>
    <dgm:cxn modelId="{4BE9E9D6-B26D-40B2-B14D-E9754779E4AB}" type="presParOf" srcId="{9F4697F8-2E7A-4E8C-BF00-13FAF5CECD27}" destId="{39844E05-048B-4797-BFB7-D0A5F119CEB0}" srcOrd="0" destOrd="0" presId="urn:microsoft.com/office/officeart/2009/3/layout/HorizontalOrganizationChart"/>
    <dgm:cxn modelId="{17D3511C-A3AE-438D-AC56-AB6AD9CFF312}" type="presParOf" srcId="{9F4697F8-2E7A-4E8C-BF00-13FAF5CECD27}" destId="{57132A45-4E60-4F29-A845-1022B03E4C4B}" srcOrd="1" destOrd="0" presId="urn:microsoft.com/office/officeart/2009/3/layout/HorizontalOrganizationChart"/>
    <dgm:cxn modelId="{6D237B16-D6EA-46CD-B2AA-F9C0ABEA7372}" type="presParOf" srcId="{C6C43549-EA86-4D5E-B5E2-4FD61BB8F42C}" destId="{F2570D68-8E62-4841-8399-4DB52FF1128F}" srcOrd="1" destOrd="0" presId="urn:microsoft.com/office/officeart/2009/3/layout/HorizontalOrganizationChart"/>
    <dgm:cxn modelId="{435A6949-DC49-4EA3-B0CB-85DBB223E3EC}" type="presParOf" srcId="{F2570D68-8E62-4841-8399-4DB52FF1128F}" destId="{AC57C3AC-D0B8-473E-BF46-195D813E4807}" srcOrd="0" destOrd="0" presId="urn:microsoft.com/office/officeart/2009/3/layout/HorizontalOrganizationChart"/>
    <dgm:cxn modelId="{065DC08E-520C-4EE7-A067-DEC785D0B86F}" type="presParOf" srcId="{F2570D68-8E62-4841-8399-4DB52FF1128F}" destId="{C795138F-C4CD-41B6-A83E-A0538A3302FE}" srcOrd="1" destOrd="0" presId="urn:microsoft.com/office/officeart/2009/3/layout/HorizontalOrganizationChart"/>
    <dgm:cxn modelId="{40910EE8-0C0F-4ECD-9813-649C238BE2AF}" type="presParOf" srcId="{C795138F-C4CD-41B6-A83E-A0538A3302FE}" destId="{BEC78775-344C-40A5-A6E2-719A927CE1BB}" srcOrd="0" destOrd="0" presId="urn:microsoft.com/office/officeart/2009/3/layout/HorizontalOrganizationChart"/>
    <dgm:cxn modelId="{5B80E6A6-68BD-4A5E-8203-33F0EEC4EC91}" type="presParOf" srcId="{BEC78775-344C-40A5-A6E2-719A927CE1BB}" destId="{BD09D4A8-D4D3-4E89-85D4-CBBEE0A5CBC6}" srcOrd="0" destOrd="0" presId="urn:microsoft.com/office/officeart/2009/3/layout/HorizontalOrganizationChart"/>
    <dgm:cxn modelId="{823ECF7D-D744-4B91-940B-79FD5AF45CD1}" type="presParOf" srcId="{BEC78775-344C-40A5-A6E2-719A927CE1BB}" destId="{0DCA9F57-2EE0-4A90-8265-28C316B7BE28}" srcOrd="1" destOrd="0" presId="urn:microsoft.com/office/officeart/2009/3/layout/HorizontalOrganizationChart"/>
    <dgm:cxn modelId="{F4945480-45C4-48A2-8BFC-6BD2849C2ECC}" type="presParOf" srcId="{C795138F-C4CD-41B6-A83E-A0538A3302FE}" destId="{924D1FCB-C7B2-4944-8078-FC6C35B802C6}" srcOrd="1" destOrd="0" presId="urn:microsoft.com/office/officeart/2009/3/layout/HorizontalOrganizationChart"/>
    <dgm:cxn modelId="{4F3872A2-70C4-4864-BA31-00EB42BCD99F}" type="presParOf" srcId="{C795138F-C4CD-41B6-A83E-A0538A3302FE}" destId="{7EB91ED9-B479-4186-841F-086D35756B8E}" srcOrd="2" destOrd="0" presId="urn:microsoft.com/office/officeart/2009/3/layout/HorizontalOrganizationChart"/>
    <dgm:cxn modelId="{42D33E57-A989-47B9-89F0-FE506A881B08}" type="presParOf" srcId="{F2570D68-8E62-4841-8399-4DB52FF1128F}" destId="{20114E97-006B-4072-B11F-8D31CBAAFA88}" srcOrd="2" destOrd="0" presId="urn:microsoft.com/office/officeart/2009/3/layout/HorizontalOrganizationChart"/>
    <dgm:cxn modelId="{8852D5D0-EEC3-4E9D-B029-893043DD16BF}" type="presParOf" srcId="{F2570D68-8E62-4841-8399-4DB52FF1128F}" destId="{9AF2AF60-1C3A-4FFB-9D2A-285A44029BCB}" srcOrd="3" destOrd="0" presId="urn:microsoft.com/office/officeart/2009/3/layout/HorizontalOrganizationChart"/>
    <dgm:cxn modelId="{7179E68D-1E0F-4A6E-BD00-5D821DAF7063}" type="presParOf" srcId="{9AF2AF60-1C3A-4FFB-9D2A-285A44029BCB}" destId="{E6DD5DD7-5C6F-42D7-AB5D-AEC439575229}" srcOrd="0" destOrd="0" presId="urn:microsoft.com/office/officeart/2009/3/layout/HorizontalOrganizationChart"/>
    <dgm:cxn modelId="{165315E7-7B4B-4719-9F85-00E9F5924ADD}" type="presParOf" srcId="{E6DD5DD7-5C6F-42D7-AB5D-AEC439575229}" destId="{836ED069-9D59-4941-9E82-E71E0B8E35D0}" srcOrd="0" destOrd="0" presId="urn:microsoft.com/office/officeart/2009/3/layout/HorizontalOrganizationChart"/>
    <dgm:cxn modelId="{C5792C45-6209-4C39-9E1C-DD93AB7188A6}" type="presParOf" srcId="{E6DD5DD7-5C6F-42D7-AB5D-AEC439575229}" destId="{8B1B12F9-A66A-485F-B904-82A4EC9BB7EC}" srcOrd="1" destOrd="0" presId="urn:microsoft.com/office/officeart/2009/3/layout/HorizontalOrganizationChart"/>
    <dgm:cxn modelId="{1A0E19FF-AF32-43C1-8056-85DA57CBE154}" type="presParOf" srcId="{9AF2AF60-1C3A-4FFB-9D2A-285A44029BCB}" destId="{6C81C34C-946C-43A0-97B8-009691275C99}" srcOrd="1" destOrd="0" presId="urn:microsoft.com/office/officeart/2009/3/layout/HorizontalOrganizationChart"/>
    <dgm:cxn modelId="{71A69883-CB31-44C7-9099-7A700F046EF7}" type="presParOf" srcId="{9AF2AF60-1C3A-4FFB-9D2A-285A44029BCB}" destId="{ED664500-341A-4BCA-8D1F-69E6A1525ECE}" srcOrd="2" destOrd="0" presId="urn:microsoft.com/office/officeart/2009/3/layout/HorizontalOrganizationChart"/>
    <dgm:cxn modelId="{A61E96C6-D85A-41EF-A6CB-545773ED2451}" type="presParOf" srcId="{F2570D68-8E62-4841-8399-4DB52FF1128F}" destId="{6F6F4EA5-4343-4EE4-BEB5-A209585CA544}" srcOrd="4" destOrd="0" presId="urn:microsoft.com/office/officeart/2009/3/layout/HorizontalOrganizationChart"/>
    <dgm:cxn modelId="{17A2F85A-63D9-41B8-A39E-094D27376B35}" type="presParOf" srcId="{F2570D68-8E62-4841-8399-4DB52FF1128F}" destId="{ABE25751-08B2-4F4A-9F20-30D122D83261}" srcOrd="5" destOrd="0" presId="urn:microsoft.com/office/officeart/2009/3/layout/HorizontalOrganizationChart"/>
    <dgm:cxn modelId="{7AFA3FB2-092E-4459-81C3-3A314C92AAC8}" type="presParOf" srcId="{ABE25751-08B2-4F4A-9F20-30D122D83261}" destId="{F7AF712A-11FD-49EF-9129-D806226FD721}" srcOrd="0" destOrd="0" presId="urn:microsoft.com/office/officeart/2009/3/layout/HorizontalOrganizationChart"/>
    <dgm:cxn modelId="{CF3BB1EE-8709-43D3-9247-72A6F8D7880E}" type="presParOf" srcId="{F7AF712A-11FD-49EF-9129-D806226FD721}" destId="{D2FEE77D-FC7F-4133-B6BF-02BB1F41787F}" srcOrd="0" destOrd="0" presId="urn:microsoft.com/office/officeart/2009/3/layout/HorizontalOrganizationChart"/>
    <dgm:cxn modelId="{EE4BC2AB-308F-4758-9897-92D5C8FD0D7A}" type="presParOf" srcId="{F7AF712A-11FD-49EF-9129-D806226FD721}" destId="{C87BAEBA-8926-4644-B6E7-A290DAB5BECE}" srcOrd="1" destOrd="0" presId="urn:microsoft.com/office/officeart/2009/3/layout/HorizontalOrganizationChart"/>
    <dgm:cxn modelId="{298C5FED-A406-466B-B42E-2EB24E707463}" type="presParOf" srcId="{ABE25751-08B2-4F4A-9F20-30D122D83261}" destId="{6ADCA8EA-9F9C-4378-88F3-9A72DC042A22}" srcOrd="1" destOrd="0" presId="urn:microsoft.com/office/officeart/2009/3/layout/HorizontalOrganizationChart"/>
    <dgm:cxn modelId="{C7F85A6E-6ED3-44AC-AEE9-CCC1CD28E9FF}" type="presParOf" srcId="{ABE25751-08B2-4F4A-9F20-30D122D83261}" destId="{C194D42D-DDC6-4F74-829F-6E37DC29D849}" srcOrd="2" destOrd="0" presId="urn:microsoft.com/office/officeart/2009/3/layout/HorizontalOrganizationChart"/>
    <dgm:cxn modelId="{70B00F24-7216-499D-9A58-B61D426545C3}" type="presParOf" srcId="{C6C43549-EA86-4D5E-B5E2-4FD61BB8F42C}" destId="{A2BAF1B7-B212-4995-8FFF-2D184851EB95}" srcOrd="2" destOrd="0" presId="urn:microsoft.com/office/officeart/2009/3/layout/HorizontalOrganizationChart"/>
    <dgm:cxn modelId="{E53B270A-AEC6-401B-8D1F-093C639FF922}" type="presParOf" srcId="{84E4BFC1-A601-43ED-8093-57EFCA2C7B0E}" destId="{77157DF8-DB63-4A54-B990-6AC7B4CF9E21}" srcOrd="2" destOrd="0" presId="urn:microsoft.com/office/officeart/2009/3/layout/HorizontalOrganizationChart"/>
    <dgm:cxn modelId="{48E4D8BC-1C88-4717-9CA1-0A87913521F8}" type="presParOf" srcId="{84E4BFC1-A601-43ED-8093-57EFCA2C7B0E}" destId="{920D9E04-7978-41CB-9A86-DF4CABAFE2C1}" srcOrd="3" destOrd="0" presId="urn:microsoft.com/office/officeart/2009/3/layout/HorizontalOrganizationChart"/>
    <dgm:cxn modelId="{2ECB9025-DB58-4223-8044-DCF02DF42C04}" type="presParOf" srcId="{920D9E04-7978-41CB-9A86-DF4CABAFE2C1}" destId="{CB506B5B-036A-46BA-95AB-02FB1C88E3D8}" srcOrd="0" destOrd="0" presId="urn:microsoft.com/office/officeart/2009/3/layout/HorizontalOrganizationChart"/>
    <dgm:cxn modelId="{9F2303B0-62BC-4D6B-9071-6FCE73457450}" type="presParOf" srcId="{CB506B5B-036A-46BA-95AB-02FB1C88E3D8}" destId="{7D6B4AFC-48CA-45DD-A292-F47C78C2776D}" srcOrd="0" destOrd="0" presId="urn:microsoft.com/office/officeart/2009/3/layout/HorizontalOrganizationChart"/>
    <dgm:cxn modelId="{95B379F3-057B-4155-AA4D-205F43DF5F52}" type="presParOf" srcId="{CB506B5B-036A-46BA-95AB-02FB1C88E3D8}" destId="{EEDD166F-EBF3-420A-ABDC-82729AEC75D0}" srcOrd="1" destOrd="0" presId="urn:microsoft.com/office/officeart/2009/3/layout/HorizontalOrganizationChart"/>
    <dgm:cxn modelId="{FCB81CA8-1B99-475E-8336-1CED1169E45A}" type="presParOf" srcId="{920D9E04-7978-41CB-9A86-DF4CABAFE2C1}" destId="{C327E6EC-7055-45C3-99F3-ADC57D05E7CB}" srcOrd="1" destOrd="0" presId="urn:microsoft.com/office/officeart/2009/3/layout/HorizontalOrganizationChart"/>
    <dgm:cxn modelId="{E094885C-E5F3-44F8-8BF2-7990A5D92E5B}" type="presParOf" srcId="{920D9E04-7978-41CB-9A86-DF4CABAFE2C1}" destId="{84056946-1E01-4119-8D6A-630C37C5D333}" srcOrd="2" destOrd="0" presId="urn:microsoft.com/office/officeart/2009/3/layout/HorizontalOrganizationChart"/>
    <dgm:cxn modelId="{ECD5F911-4AA3-40BD-8354-FFE13B818967}" type="presParOf" srcId="{5115558F-034B-4F4E-9188-0B91E87B888D}" destId="{1D978C34-D044-4C52-9CDB-74A3233F486E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C3DC2BF-E5D3-43F3-85FF-65B3E8485302}" type="doc">
      <dgm:prSet loTypeId="urn:microsoft.com/office/officeart/2008/layout/VerticalCurvedList" loCatId="list" qsTypeId="urn:microsoft.com/office/officeart/2005/8/quickstyle/simple4" qsCatId="simple" csTypeId="urn:microsoft.com/office/officeart/2005/8/colors/accent2_3" csCatId="accent2" phldr="1"/>
      <dgm:spPr/>
      <dgm:t>
        <a:bodyPr/>
        <a:lstStyle/>
        <a:p>
          <a:endParaRPr lang="tr-TR"/>
        </a:p>
      </dgm:t>
    </dgm:pt>
    <dgm:pt modelId="{EDD194F3-1B02-4423-BC77-1EC4189A9C52}">
      <dgm:prSet phldrT="[Metin]"/>
      <dgm:spPr/>
      <dgm:t>
        <a:bodyPr/>
        <a:lstStyle/>
        <a:p>
          <a:r>
            <a:rPr lang="tr-TR" dirty="0"/>
            <a:t>Tespit solüsyonunun amaca göre seçimi</a:t>
          </a:r>
        </a:p>
      </dgm:t>
    </dgm:pt>
    <dgm:pt modelId="{4764D391-BB31-4D72-B718-9CDD3A314930}" type="parTrans" cxnId="{3E24805A-8C84-4F6F-A458-E19B5154F1B0}">
      <dgm:prSet/>
      <dgm:spPr/>
      <dgm:t>
        <a:bodyPr/>
        <a:lstStyle/>
        <a:p>
          <a:endParaRPr lang="tr-TR"/>
        </a:p>
      </dgm:t>
    </dgm:pt>
    <dgm:pt modelId="{31A195FC-7D53-40BA-AB37-A3858D162BE6}" type="sibTrans" cxnId="{3E24805A-8C84-4F6F-A458-E19B5154F1B0}">
      <dgm:prSet/>
      <dgm:spPr/>
      <dgm:t>
        <a:bodyPr/>
        <a:lstStyle/>
        <a:p>
          <a:endParaRPr lang="tr-TR"/>
        </a:p>
      </dgm:t>
    </dgm:pt>
    <dgm:pt modelId="{65F55543-BA25-46D3-B4C4-02575CD37691}">
      <dgm:prSet phldrT="[Metin]"/>
      <dgm:spPr/>
      <dgm:t>
        <a:bodyPr/>
        <a:lstStyle/>
        <a:p>
          <a:r>
            <a:rPr lang="tr-TR" dirty="0"/>
            <a:t>Tespit solüsyonunun miktarı</a:t>
          </a:r>
        </a:p>
      </dgm:t>
    </dgm:pt>
    <dgm:pt modelId="{2F0C1F3B-DAAB-429F-BBC6-471A4C121183}" type="parTrans" cxnId="{A4680743-012E-426D-99DD-13044A703B90}">
      <dgm:prSet/>
      <dgm:spPr/>
      <dgm:t>
        <a:bodyPr/>
        <a:lstStyle/>
        <a:p>
          <a:endParaRPr lang="tr-TR"/>
        </a:p>
      </dgm:t>
    </dgm:pt>
    <dgm:pt modelId="{FE76F2DF-2120-4A45-B3CE-75CFDBEE79E6}" type="sibTrans" cxnId="{A4680743-012E-426D-99DD-13044A703B90}">
      <dgm:prSet/>
      <dgm:spPr/>
      <dgm:t>
        <a:bodyPr/>
        <a:lstStyle/>
        <a:p>
          <a:endParaRPr lang="tr-TR"/>
        </a:p>
      </dgm:t>
    </dgm:pt>
    <dgm:pt modelId="{A811ED84-784F-4265-BBBF-967DBEAE7A0B}">
      <dgm:prSet phldrT="[Metin]"/>
      <dgm:spPr/>
      <dgm:t>
        <a:bodyPr/>
        <a:lstStyle/>
        <a:p>
          <a:r>
            <a:rPr lang="tr-TR" dirty="0"/>
            <a:t>Tespit solüsyonunun </a:t>
          </a:r>
          <a:r>
            <a:rPr lang="tr-TR" dirty="0" err="1"/>
            <a:t>pH’ı</a:t>
          </a:r>
          <a:endParaRPr lang="tr-TR" dirty="0"/>
        </a:p>
      </dgm:t>
    </dgm:pt>
    <dgm:pt modelId="{2E425FCE-AF44-4F30-90CC-D5845218DF92}" type="parTrans" cxnId="{962906DD-AC3F-453B-8FEC-2DB1336D3088}">
      <dgm:prSet/>
      <dgm:spPr/>
      <dgm:t>
        <a:bodyPr/>
        <a:lstStyle/>
        <a:p>
          <a:endParaRPr lang="tr-TR"/>
        </a:p>
      </dgm:t>
    </dgm:pt>
    <dgm:pt modelId="{5E670B33-AE96-4063-BFA0-A76C09B66092}" type="sibTrans" cxnId="{962906DD-AC3F-453B-8FEC-2DB1336D3088}">
      <dgm:prSet/>
      <dgm:spPr/>
      <dgm:t>
        <a:bodyPr/>
        <a:lstStyle/>
        <a:p>
          <a:endParaRPr lang="tr-TR"/>
        </a:p>
      </dgm:t>
    </dgm:pt>
    <dgm:pt modelId="{9AA8D555-9ECC-4427-9C15-779C0B4B126C}">
      <dgm:prSet phldrT="[Metin]"/>
      <dgm:spPr/>
      <dgm:t>
        <a:bodyPr/>
        <a:lstStyle/>
        <a:p>
          <a:r>
            <a:rPr lang="tr-TR" dirty="0"/>
            <a:t>Tespit süresi</a:t>
          </a:r>
        </a:p>
      </dgm:t>
    </dgm:pt>
    <dgm:pt modelId="{C5B49C40-F578-4284-AB3E-BB724C06DEDD}" type="parTrans" cxnId="{292F00DA-D050-4BCB-9BAC-2E267CC889DB}">
      <dgm:prSet/>
      <dgm:spPr/>
      <dgm:t>
        <a:bodyPr/>
        <a:lstStyle/>
        <a:p>
          <a:endParaRPr lang="tr-TR"/>
        </a:p>
      </dgm:t>
    </dgm:pt>
    <dgm:pt modelId="{876C9601-962D-4702-9B20-33B09BB6896D}" type="sibTrans" cxnId="{292F00DA-D050-4BCB-9BAC-2E267CC889DB}">
      <dgm:prSet/>
      <dgm:spPr/>
      <dgm:t>
        <a:bodyPr/>
        <a:lstStyle/>
        <a:p>
          <a:endParaRPr lang="tr-TR"/>
        </a:p>
      </dgm:t>
    </dgm:pt>
    <dgm:pt modelId="{064BB575-CB3C-40F5-B96F-15B047A952E8}">
      <dgm:prSet phldrT="[Metin]"/>
      <dgm:spPr/>
      <dgm:t>
        <a:bodyPr/>
        <a:lstStyle/>
        <a:p>
          <a:r>
            <a:rPr lang="tr-TR" dirty="0"/>
            <a:t>Tespit solüsyonunun </a:t>
          </a:r>
          <a:r>
            <a:rPr lang="tr-TR" dirty="0" err="1"/>
            <a:t>osmolalitesi</a:t>
          </a:r>
          <a:endParaRPr lang="tr-TR" dirty="0"/>
        </a:p>
      </dgm:t>
    </dgm:pt>
    <dgm:pt modelId="{7B86317B-BCB1-4B87-83C0-36C854215A30}" type="parTrans" cxnId="{D0B0ADD8-7DB3-4F7D-A32D-70F51725CF5E}">
      <dgm:prSet/>
      <dgm:spPr/>
      <dgm:t>
        <a:bodyPr/>
        <a:lstStyle/>
        <a:p>
          <a:endParaRPr lang="tr-TR"/>
        </a:p>
      </dgm:t>
    </dgm:pt>
    <dgm:pt modelId="{213E0EBE-49FC-4EED-AA18-67AD9E0BD80C}" type="sibTrans" cxnId="{D0B0ADD8-7DB3-4F7D-A32D-70F51725CF5E}">
      <dgm:prSet/>
      <dgm:spPr/>
      <dgm:t>
        <a:bodyPr/>
        <a:lstStyle/>
        <a:p>
          <a:endParaRPr lang="tr-TR"/>
        </a:p>
      </dgm:t>
    </dgm:pt>
    <dgm:pt modelId="{FEDCC9C3-B31B-4ED9-84FF-04445416F14F}" type="pres">
      <dgm:prSet presAssocID="{9C3DC2BF-E5D3-43F3-85FF-65B3E8485302}" presName="Name0" presStyleCnt="0">
        <dgm:presLayoutVars>
          <dgm:chMax val="7"/>
          <dgm:chPref val="7"/>
          <dgm:dir/>
        </dgm:presLayoutVars>
      </dgm:prSet>
      <dgm:spPr/>
    </dgm:pt>
    <dgm:pt modelId="{EB528572-59B4-40F3-82BC-0FBF50C07485}" type="pres">
      <dgm:prSet presAssocID="{9C3DC2BF-E5D3-43F3-85FF-65B3E8485302}" presName="Name1" presStyleCnt="0"/>
      <dgm:spPr/>
    </dgm:pt>
    <dgm:pt modelId="{78C8FF50-ABE5-4FA3-9994-6C28C2EB8A34}" type="pres">
      <dgm:prSet presAssocID="{9C3DC2BF-E5D3-43F3-85FF-65B3E8485302}" presName="cycle" presStyleCnt="0"/>
      <dgm:spPr/>
    </dgm:pt>
    <dgm:pt modelId="{1E660C7D-F862-4A4B-BDC0-F67A461FC965}" type="pres">
      <dgm:prSet presAssocID="{9C3DC2BF-E5D3-43F3-85FF-65B3E8485302}" presName="srcNode" presStyleLbl="node1" presStyleIdx="0" presStyleCnt="5"/>
      <dgm:spPr/>
    </dgm:pt>
    <dgm:pt modelId="{B5288624-7776-4352-9650-83AEB68BD15B}" type="pres">
      <dgm:prSet presAssocID="{9C3DC2BF-E5D3-43F3-85FF-65B3E8485302}" presName="conn" presStyleLbl="parChTrans1D2" presStyleIdx="0" presStyleCnt="1"/>
      <dgm:spPr/>
    </dgm:pt>
    <dgm:pt modelId="{256D573E-B177-4D2F-AF76-D99DA692775F}" type="pres">
      <dgm:prSet presAssocID="{9C3DC2BF-E5D3-43F3-85FF-65B3E8485302}" presName="extraNode" presStyleLbl="node1" presStyleIdx="0" presStyleCnt="5"/>
      <dgm:spPr/>
    </dgm:pt>
    <dgm:pt modelId="{33B56709-C150-4CD4-80A1-F314B3D59179}" type="pres">
      <dgm:prSet presAssocID="{9C3DC2BF-E5D3-43F3-85FF-65B3E8485302}" presName="dstNode" presStyleLbl="node1" presStyleIdx="0" presStyleCnt="5"/>
      <dgm:spPr/>
    </dgm:pt>
    <dgm:pt modelId="{609E6680-542E-43F5-9B46-0E31F2D9B168}" type="pres">
      <dgm:prSet presAssocID="{EDD194F3-1B02-4423-BC77-1EC4189A9C52}" presName="text_1" presStyleLbl="node1" presStyleIdx="0" presStyleCnt="5">
        <dgm:presLayoutVars>
          <dgm:bulletEnabled val="1"/>
        </dgm:presLayoutVars>
      </dgm:prSet>
      <dgm:spPr/>
    </dgm:pt>
    <dgm:pt modelId="{1C41289F-C2CF-42CD-A38F-C1BCBCE62CBC}" type="pres">
      <dgm:prSet presAssocID="{EDD194F3-1B02-4423-BC77-1EC4189A9C52}" presName="accent_1" presStyleCnt="0"/>
      <dgm:spPr/>
    </dgm:pt>
    <dgm:pt modelId="{EC248874-1738-4A1D-9C54-58ACAC3A1E01}" type="pres">
      <dgm:prSet presAssocID="{EDD194F3-1B02-4423-BC77-1EC4189A9C52}" presName="accentRepeatNode" presStyleLbl="solidFgAcc1" presStyleIdx="0" presStyleCnt="5"/>
      <dgm:spPr/>
    </dgm:pt>
    <dgm:pt modelId="{05FC9D64-C36C-4E87-97A6-FDBFAE520B13}" type="pres">
      <dgm:prSet presAssocID="{65F55543-BA25-46D3-B4C4-02575CD37691}" presName="text_2" presStyleLbl="node1" presStyleIdx="1" presStyleCnt="5">
        <dgm:presLayoutVars>
          <dgm:bulletEnabled val="1"/>
        </dgm:presLayoutVars>
      </dgm:prSet>
      <dgm:spPr/>
    </dgm:pt>
    <dgm:pt modelId="{579AA2E5-5539-4F51-8D6B-53826EB01EA2}" type="pres">
      <dgm:prSet presAssocID="{65F55543-BA25-46D3-B4C4-02575CD37691}" presName="accent_2" presStyleCnt="0"/>
      <dgm:spPr/>
    </dgm:pt>
    <dgm:pt modelId="{BBADFC61-B470-49DD-82AF-405B95457B8B}" type="pres">
      <dgm:prSet presAssocID="{65F55543-BA25-46D3-B4C4-02575CD37691}" presName="accentRepeatNode" presStyleLbl="solidFgAcc1" presStyleIdx="1" presStyleCnt="5"/>
      <dgm:spPr/>
    </dgm:pt>
    <dgm:pt modelId="{A320532F-3DD9-4242-AA01-2F6A8400F9A4}" type="pres">
      <dgm:prSet presAssocID="{A811ED84-784F-4265-BBBF-967DBEAE7A0B}" presName="text_3" presStyleLbl="node1" presStyleIdx="2" presStyleCnt="5">
        <dgm:presLayoutVars>
          <dgm:bulletEnabled val="1"/>
        </dgm:presLayoutVars>
      </dgm:prSet>
      <dgm:spPr/>
    </dgm:pt>
    <dgm:pt modelId="{DB4195FC-3F3C-413B-AADB-F54F808DDA4D}" type="pres">
      <dgm:prSet presAssocID="{A811ED84-784F-4265-BBBF-967DBEAE7A0B}" presName="accent_3" presStyleCnt="0"/>
      <dgm:spPr/>
    </dgm:pt>
    <dgm:pt modelId="{5D172FF6-BAF9-42D2-892D-94B78F86E2AE}" type="pres">
      <dgm:prSet presAssocID="{A811ED84-784F-4265-BBBF-967DBEAE7A0B}" presName="accentRepeatNode" presStyleLbl="solidFgAcc1" presStyleIdx="2" presStyleCnt="5"/>
      <dgm:spPr/>
    </dgm:pt>
    <dgm:pt modelId="{132AAA30-B28E-4AF8-9BB8-33C6BD634D1C}" type="pres">
      <dgm:prSet presAssocID="{064BB575-CB3C-40F5-B96F-15B047A952E8}" presName="text_4" presStyleLbl="node1" presStyleIdx="3" presStyleCnt="5">
        <dgm:presLayoutVars>
          <dgm:bulletEnabled val="1"/>
        </dgm:presLayoutVars>
      </dgm:prSet>
      <dgm:spPr/>
    </dgm:pt>
    <dgm:pt modelId="{11FCED18-4920-4548-84AD-03CB3926F28D}" type="pres">
      <dgm:prSet presAssocID="{064BB575-CB3C-40F5-B96F-15B047A952E8}" presName="accent_4" presStyleCnt="0"/>
      <dgm:spPr/>
    </dgm:pt>
    <dgm:pt modelId="{26FDCBA9-9179-4B2A-AAB0-40ABD8772504}" type="pres">
      <dgm:prSet presAssocID="{064BB575-CB3C-40F5-B96F-15B047A952E8}" presName="accentRepeatNode" presStyleLbl="solidFgAcc1" presStyleIdx="3" presStyleCnt="5"/>
      <dgm:spPr/>
    </dgm:pt>
    <dgm:pt modelId="{F386B5F5-D510-451C-B3FA-20FA0C4D1852}" type="pres">
      <dgm:prSet presAssocID="{9AA8D555-9ECC-4427-9C15-779C0B4B126C}" presName="text_5" presStyleLbl="node1" presStyleIdx="4" presStyleCnt="5">
        <dgm:presLayoutVars>
          <dgm:bulletEnabled val="1"/>
        </dgm:presLayoutVars>
      </dgm:prSet>
      <dgm:spPr/>
    </dgm:pt>
    <dgm:pt modelId="{B1677929-EDBC-4786-876C-CA946DD341E1}" type="pres">
      <dgm:prSet presAssocID="{9AA8D555-9ECC-4427-9C15-779C0B4B126C}" presName="accent_5" presStyleCnt="0"/>
      <dgm:spPr/>
    </dgm:pt>
    <dgm:pt modelId="{715025F7-9D9E-489F-88C7-DF3E09798608}" type="pres">
      <dgm:prSet presAssocID="{9AA8D555-9ECC-4427-9C15-779C0B4B126C}" presName="accentRepeatNode" presStyleLbl="solidFgAcc1" presStyleIdx="4" presStyleCnt="5"/>
      <dgm:spPr/>
    </dgm:pt>
  </dgm:ptLst>
  <dgm:cxnLst>
    <dgm:cxn modelId="{45E04106-229A-433A-B624-5D07A7489EAD}" type="presOf" srcId="{9C3DC2BF-E5D3-43F3-85FF-65B3E8485302}" destId="{FEDCC9C3-B31B-4ED9-84FF-04445416F14F}" srcOrd="0" destOrd="0" presId="urn:microsoft.com/office/officeart/2008/layout/VerticalCurvedList"/>
    <dgm:cxn modelId="{A4680743-012E-426D-99DD-13044A703B90}" srcId="{9C3DC2BF-E5D3-43F3-85FF-65B3E8485302}" destId="{65F55543-BA25-46D3-B4C4-02575CD37691}" srcOrd="1" destOrd="0" parTransId="{2F0C1F3B-DAAB-429F-BBC6-471A4C121183}" sibTransId="{FE76F2DF-2120-4A45-B3CE-75CFDBEE79E6}"/>
    <dgm:cxn modelId="{3E24805A-8C84-4F6F-A458-E19B5154F1B0}" srcId="{9C3DC2BF-E5D3-43F3-85FF-65B3E8485302}" destId="{EDD194F3-1B02-4423-BC77-1EC4189A9C52}" srcOrd="0" destOrd="0" parTransId="{4764D391-BB31-4D72-B718-9CDD3A314930}" sibTransId="{31A195FC-7D53-40BA-AB37-A3858D162BE6}"/>
    <dgm:cxn modelId="{A3327360-A341-43FA-B657-B27081A12AF6}" type="presOf" srcId="{9AA8D555-9ECC-4427-9C15-779C0B4B126C}" destId="{F386B5F5-D510-451C-B3FA-20FA0C4D1852}" srcOrd="0" destOrd="0" presId="urn:microsoft.com/office/officeart/2008/layout/VerticalCurvedList"/>
    <dgm:cxn modelId="{F519BD7C-0A76-4CDF-9379-5461B54C23C3}" type="presOf" srcId="{064BB575-CB3C-40F5-B96F-15B047A952E8}" destId="{132AAA30-B28E-4AF8-9BB8-33C6BD634D1C}" srcOrd="0" destOrd="0" presId="urn:microsoft.com/office/officeart/2008/layout/VerticalCurvedList"/>
    <dgm:cxn modelId="{220E568A-DAA2-4186-A7FD-FA9E1BD81053}" type="presOf" srcId="{EDD194F3-1B02-4423-BC77-1EC4189A9C52}" destId="{609E6680-542E-43F5-9B46-0E31F2D9B168}" srcOrd="0" destOrd="0" presId="urn:microsoft.com/office/officeart/2008/layout/VerticalCurvedList"/>
    <dgm:cxn modelId="{7137BCAB-B924-4546-ADC3-62DF914A91D8}" type="presOf" srcId="{A811ED84-784F-4265-BBBF-967DBEAE7A0B}" destId="{A320532F-3DD9-4242-AA01-2F6A8400F9A4}" srcOrd="0" destOrd="0" presId="urn:microsoft.com/office/officeart/2008/layout/VerticalCurvedList"/>
    <dgm:cxn modelId="{0A6E73AC-5BD7-40A6-98C9-5212E1B6D2FB}" type="presOf" srcId="{65F55543-BA25-46D3-B4C4-02575CD37691}" destId="{05FC9D64-C36C-4E87-97A6-FDBFAE520B13}" srcOrd="0" destOrd="0" presId="urn:microsoft.com/office/officeart/2008/layout/VerticalCurvedList"/>
    <dgm:cxn modelId="{1315E2CD-8AA1-4B01-8486-6E3D31C9E877}" type="presOf" srcId="{31A195FC-7D53-40BA-AB37-A3858D162BE6}" destId="{B5288624-7776-4352-9650-83AEB68BD15B}" srcOrd="0" destOrd="0" presId="urn:microsoft.com/office/officeart/2008/layout/VerticalCurvedList"/>
    <dgm:cxn modelId="{D0B0ADD8-7DB3-4F7D-A32D-70F51725CF5E}" srcId="{9C3DC2BF-E5D3-43F3-85FF-65B3E8485302}" destId="{064BB575-CB3C-40F5-B96F-15B047A952E8}" srcOrd="3" destOrd="0" parTransId="{7B86317B-BCB1-4B87-83C0-36C854215A30}" sibTransId="{213E0EBE-49FC-4EED-AA18-67AD9E0BD80C}"/>
    <dgm:cxn modelId="{292F00DA-D050-4BCB-9BAC-2E267CC889DB}" srcId="{9C3DC2BF-E5D3-43F3-85FF-65B3E8485302}" destId="{9AA8D555-9ECC-4427-9C15-779C0B4B126C}" srcOrd="4" destOrd="0" parTransId="{C5B49C40-F578-4284-AB3E-BB724C06DEDD}" sibTransId="{876C9601-962D-4702-9B20-33B09BB6896D}"/>
    <dgm:cxn modelId="{962906DD-AC3F-453B-8FEC-2DB1336D3088}" srcId="{9C3DC2BF-E5D3-43F3-85FF-65B3E8485302}" destId="{A811ED84-784F-4265-BBBF-967DBEAE7A0B}" srcOrd="2" destOrd="0" parTransId="{2E425FCE-AF44-4F30-90CC-D5845218DF92}" sibTransId="{5E670B33-AE96-4063-BFA0-A76C09B66092}"/>
    <dgm:cxn modelId="{9E387624-7251-4628-8F98-D106FF490179}" type="presParOf" srcId="{FEDCC9C3-B31B-4ED9-84FF-04445416F14F}" destId="{EB528572-59B4-40F3-82BC-0FBF50C07485}" srcOrd="0" destOrd="0" presId="urn:microsoft.com/office/officeart/2008/layout/VerticalCurvedList"/>
    <dgm:cxn modelId="{A2089A14-5C46-4B01-A8BC-53FC165C4BCB}" type="presParOf" srcId="{EB528572-59B4-40F3-82BC-0FBF50C07485}" destId="{78C8FF50-ABE5-4FA3-9994-6C28C2EB8A34}" srcOrd="0" destOrd="0" presId="urn:microsoft.com/office/officeart/2008/layout/VerticalCurvedList"/>
    <dgm:cxn modelId="{07C35B50-0910-453B-B6C0-FAB37C7509FE}" type="presParOf" srcId="{78C8FF50-ABE5-4FA3-9994-6C28C2EB8A34}" destId="{1E660C7D-F862-4A4B-BDC0-F67A461FC965}" srcOrd="0" destOrd="0" presId="urn:microsoft.com/office/officeart/2008/layout/VerticalCurvedList"/>
    <dgm:cxn modelId="{AD1770AA-DFC2-4722-A85C-1EA6A64E206B}" type="presParOf" srcId="{78C8FF50-ABE5-4FA3-9994-6C28C2EB8A34}" destId="{B5288624-7776-4352-9650-83AEB68BD15B}" srcOrd="1" destOrd="0" presId="urn:microsoft.com/office/officeart/2008/layout/VerticalCurvedList"/>
    <dgm:cxn modelId="{F3D7B2EC-F89A-49B1-8B95-9C3A5C3688E0}" type="presParOf" srcId="{78C8FF50-ABE5-4FA3-9994-6C28C2EB8A34}" destId="{256D573E-B177-4D2F-AF76-D99DA692775F}" srcOrd="2" destOrd="0" presId="urn:microsoft.com/office/officeart/2008/layout/VerticalCurvedList"/>
    <dgm:cxn modelId="{0478600E-CD27-4F97-87E8-753260A8B558}" type="presParOf" srcId="{78C8FF50-ABE5-4FA3-9994-6C28C2EB8A34}" destId="{33B56709-C150-4CD4-80A1-F314B3D59179}" srcOrd="3" destOrd="0" presId="urn:microsoft.com/office/officeart/2008/layout/VerticalCurvedList"/>
    <dgm:cxn modelId="{674FB0DA-39D3-4C14-B953-56BCCB694491}" type="presParOf" srcId="{EB528572-59B4-40F3-82BC-0FBF50C07485}" destId="{609E6680-542E-43F5-9B46-0E31F2D9B168}" srcOrd="1" destOrd="0" presId="urn:microsoft.com/office/officeart/2008/layout/VerticalCurvedList"/>
    <dgm:cxn modelId="{C9AA470B-5576-4750-B67C-995C4A552395}" type="presParOf" srcId="{EB528572-59B4-40F3-82BC-0FBF50C07485}" destId="{1C41289F-C2CF-42CD-A38F-C1BCBCE62CBC}" srcOrd="2" destOrd="0" presId="urn:microsoft.com/office/officeart/2008/layout/VerticalCurvedList"/>
    <dgm:cxn modelId="{1CC212AA-2CB7-4228-9E6D-E7BE8584A423}" type="presParOf" srcId="{1C41289F-C2CF-42CD-A38F-C1BCBCE62CBC}" destId="{EC248874-1738-4A1D-9C54-58ACAC3A1E01}" srcOrd="0" destOrd="0" presId="urn:microsoft.com/office/officeart/2008/layout/VerticalCurvedList"/>
    <dgm:cxn modelId="{C3DF267B-CC68-42B1-A12F-09051EF64CA4}" type="presParOf" srcId="{EB528572-59B4-40F3-82BC-0FBF50C07485}" destId="{05FC9D64-C36C-4E87-97A6-FDBFAE520B13}" srcOrd="3" destOrd="0" presId="urn:microsoft.com/office/officeart/2008/layout/VerticalCurvedList"/>
    <dgm:cxn modelId="{B631B08E-0842-41B4-B2C8-9085D6C28C9D}" type="presParOf" srcId="{EB528572-59B4-40F3-82BC-0FBF50C07485}" destId="{579AA2E5-5539-4F51-8D6B-53826EB01EA2}" srcOrd="4" destOrd="0" presId="urn:microsoft.com/office/officeart/2008/layout/VerticalCurvedList"/>
    <dgm:cxn modelId="{6447A754-6ADA-4953-87FC-38D0E68A9805}" type="presParOf" srcId="{579AA2E5-5539-4F51-8D6B-53826EB01EA2}" destId="{BBADFC61-B470-49DD-82AF-405B95457B8B}" srcOrd="0" destOrd="0" presId="urn:microsoft.com/office/officeart/2008/layout/VerticalCurvedList"/>
    <dgm:cxn modelId="{FB6B1DE9-9D09-49C1-844C-9CA9E04AE32C}" type="presParOf" srcId="{EB528572-59B4-40F3-82BC-0FBF50C07485}" destId="{A320532F-3DD9-4242-AA01-2F6A8400F9A4}" srcOrd="5" destOrd="0" presId="urn:microsoft.com/office/officeart/2008/layout/VerticalCurvedList"/>
    <dgm:cxn modelId="{47D11010-6C7C-4D3A-BB7E-BCE2DFBDEC80}" type="presParOf" srcId="{EB528572-59B4-40F3-82BC-0FBF50C07485}" destId="{DB4195FC-3F3C-413B-AADB-F54F808DDA4D}" srcOrd="6" destOrd="0" presId="urn:microsoft.com/office/officeart/2008/layout/VerticalCurvedList"/>
    <dgm:cxn modelId="{F7B38AA3-AFB6-45EF-908D-F053D4DF7C91}" type="presParOf" srcId="{DB4195FC-3F3C-413B-AADB-F54F808DDA4D}" destId="{5D172FF6-BAF9-42D2-892D-94B78F86E2AE}" srcOrd="0" destOrd="0" presId="urn:microsoft.com/office/officeart/2008/layout/VerticalCurvedList"/>
    <dgm:cxn modelId="{D1DB7B30-76CE-42D4-85E6-4A51BB387A3C}" type="presParOf" srcId="{EB528572-59B4-40F3-82BC-0FBF50C07485}" destId="{132AAA30-B28E-4AF8-9BB8-33C6BD634D1C}" srcOrd="7" destOrd="0" presId="urn:microsoft.com/office/officeart/2008/layout/VerticalCurvedList"/>
    <dgm:cxn modelId="{43003C73-06B2-452E-8658-FCF8E82FD378}" type="presParOf" srcId="{EB528572-59B4-40F3-82BC-0FBF50C07485}" destId="{11FCED18-4920-4548-84AD-03CB3926F28D}" srcOrd="8" destOrd="0" presId="urn:microsoft.com/office/officeart/2008/layout/VerticalCurvedList"/>
    <dgm:cxn modelId="{0B3ECA8E-AFBF-40B1-9AB0-E28B037B06A3}" type="presParOf" srcId="{11FCED18-4920-4548-84AD-03CB3926F28D}" destId="{26FDCBA9-9179-4B2A-AAB0-40ABD8772504}" srcOrd="0" destOrd="0" presId="urn:microsoft.com/office/officeart/2008/layout/VerticalCurvedList"/>
    <dgm:cxn modelId="{ADE50C65-66B0-41E6-B94B-640D5B7E8FD3}" type="presParOf" srcId="{EB528572-59B4-40F3-82BC-0FBF50C07485}" destId="{F386B5F5-D510-451C-B3FA-20FA0C4D1852}" srcOrd="9" destOrd="0" presId="urn:microsoft.com/office/officeart/2008/layout/VerticalCurvedList"/>
    <dgm:cxn modelId="{C52DB550-B8FD-43D3-8846-A215DB97BC86}" type="presParOf" srcId="{EB528572-59B4-40F3-82BC-0FBF50C07485}" destId="{B1677929-EDBC-4786-876C-CA946DD341E1}" srcOrd="10" destOrd="0" presId="urn:microsoft.com/office/officeart/2008/layout/VerticalCurvedList"/>
    <dgm:cxn modelId="{F80B0B0C-8592-4E0B-B26E-B5681E381123}" type="presParOf" srcId="{B1677929-EDBC-4786-876C-CA946DD341E1}" destId="{715025F7-9D9E-489F-88C7-DF3E0979860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157DF8-DB63-4A54-B990-6AC7B4CF9E21}">
      <dsp:nvSpPr>
        <dsp:cNvPr id="0" name=""/>
        <dsp:cNvSpPr/>
      </dsp:nvSpPr>
      <dsp:spPr>
        <a:xfrm>
          <a:off x="2628286" y="2446885"/>
          <a:ext cx="524948" cy="5643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62474" y="0"/>
              </a:lnTo>
              <a:lnTo>
                <a:pt x="262474" y="564319"/>
              </a:lnTo>
              <a:lnTo>
                <a:pt x="524948" y="564319"/>
              </a:lnTo>
            </a:path>
          </a:pathLst>
        </a:custGeom>
        <a:noFill/>
        <a:ln w="2540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6F4EA5-4343-4EE4-BEB5-A209585CA544}">
      <dsp:nvSpPr>
        <dsp:cNvPr id="0" name=""/>
        <dsp:cNvSpPr/>
      </dsp:nvSpPr>
      <dsp:spPr>
        <a:xfrm>
          <a:off x="5777979" y="1882565"/>
          <a:ext cx="524948" cy="11286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62474" y="0"/>
              </a:lnTo>
              <a:lnTo>
                <a:pt x="262474" y="1128639"/>
              </a:lnTo>
              <a:lnTo>
                <a:pt x="524948" y="1128639"/>
              </a:lnTo>
            </a:path>
          </a:pathLst>
        </a:custGeom>
        <a:noFill/>
        <a:ln w="25400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114E97-006B-4072-B11F-8D31CBAAFA88}">
      <dsp:nvSpPr>
        <dsp:cNvPr id="0" name=""/>
        <dsp:cNvSpPr/>
      </dsp:nvSpPr>
      <dsp:spPr>
        <a:xfrm>
          <a:off x="5777979" y="1836845"/>
          <a:ext cx="52494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24948" y="45720"/>
              </a:lnTo>
            </a:path>
          </a:pathLst>
        </a:custGeom>
        <a:noFill/>
        <a:ln w="25400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57C3AC-D0B8-473E-BF46-195D813E4807}">
      <dsp:nvSpPr>
        <dsp:cNvPr id="0" name=""/>
        <dsp:cNvSpPr/>
      </dsp:nvSpPr>
      <dsp:spPr>
        <a:xfrm>
          <a:off x="5777979" y="753925"/>
          <a:ext cx="524948" cy="1128639"/>
        </a:xfrm>
        <a:custGeom>
          <a:avLst/>
          <a:gdLst/>
          <a:ahLst/>
          <a:cxnLst/>
          <a:rect l="0" t="0" r="0" b="0"/>
          <a:pathLst>
            <a:path>
              <a:moveTo>
                <a:pt x="0" y="1128639"/>
              </a:moveTo>
              <a:lnTo>
                <a:pt x="262474" y="1128639"/>
              </a:lnTo>
              <a:lnTo>
                <a:pt x="262474" y="0"/>
              </a:lnTo>
              <a:lnTo>
                <a:pt x="524948" y="0"/>
              </a:lnTo>
            </a:path>
          </a:pathLst>
        </a:custGeom>
        <a:noFill/>
        <a:ln w="25400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0C1BBE-017B-4C69-BBDC-7B668301EC70}">
      <dsp:nvSpPr>
        <dsp:cNvPr id="0" name=""/>
        <dsp:cNvSpPr/>
      </dsp:nvSpPr>
      <dsp:spPr>
        <a:xfrm>
          <a:off x="2628286" y="1882565"/>
          <a:ext cx="524948" cy="564319"/>
        </a:xfrm>
        <a:custGeom>
          <a:avLst/>
          <a:gdLst/>
          <a:ahLst/>
          <a:cxnLst/>
          <a:rect l="0" t="0" r="0" b="0"/>
          <a:pathLst>
            <a:path>
              <a:moveTo>
                <a:pt x="0" y="564319"/>
              </a:moveTo>
              <a:lnTo>
                <a:pt x="262474" y="564319"/>
              </a:lnTo>
              <a:lnTo>
                <a:pt x="262474" y="0"/>
              </a:lnTo>
              <a:lnTo>
                <a:pt x="524948" y="0"/>
              </a:lnTo>
            </a:path>
          </a:pathLst>
        </a:custGeom>
        <a:noFill/>
        <a:ln w="2540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EAE9BD-65B5-4B09-90AC-6755E8E800F6}">
      <dsp:nvSpPr>
        <dsp:cNvPr id="0" name=""/>
        <dsp:cNvSpPr/>
      </dsp:nvSpPr>
      <dsp:spPr>
        <a:xfrm>
          <a:off x="3543" y="2046611"/>
          <a:ext cx="2624743" cy="800546"/>
        </a:xfrm>
        <a:prstGeom prst="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700" kern="1200" dirty="0"/>
            <a:t>Tespit yöntemleri</a:t>
          </a:r>
        </a:p>
      </dsp:txBody>
      <dsp:txXfrm>
        <a:off x="3543" y="2046611"/>
        <a:ext cx="2624743" cy="800546"/>
      </dsp:txXfrm>
    </dsp:sp>
    <dsp:sp modelId="{39844E05-048B-4797-BFB7-D0A5F119CEB0}">
      <dsp:nvSpPr>
        <dsp:cNvPr id="0" name=""/>
        <dsp:cNvSpPr/>
      </dsp:nvSpPr>
      <dsp:spPr>
        <a:xfrm>
          <a:off x="3153235" y="1482292"/>
          <a:ext cx="2624743" cy="800546"/>
        </a:xfrm>
        <a:prstGeom prst="rect">
          <a:avLst/>
        </a:prstGeom>
        <a:solidFill>
          <a:schemeClr val="accent2">
            <a:tint val="99000"/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700" kern="1200" dirty="0"/>
            <a:t>Fiziksel </a:t>
          </a:r>
        </a:p>
      </dsp:txBody>
      <dsp:txXfrm>
        <a:off x="3153235" y="1482292"/>
        <a:ext cx="2624743" cy="800546"/>
      </dsp:txXfrm>
    </dsp:sp>
    <dsp:sp modelId="{BD09D4A8-D4D3-4E89-85D4-CBBEE0A5CBC6}">
      <dsp:nvSpPr>
        <dsp:cNvPr id="0" name=""/>
        <dsp:cNvSpPr/>
      </dsp:nvSpPr>
      <dsp:spPr>
        <a:xfrm>
          <a:off x="6302928" y="353652"/>
          <a:ext cx="2624743" cy="800546"/>
        </a:xfrm>
        <a:prstGeom prst="rect">
          <a:avLst/>
        </a:prstGeom>
        <a:solidFill>
          <a:schemeClr val="accent2">
            <a:tint val="80000"/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700" kern="1200" dirty="0"/>
            <a:t>Isı </a:t>
          </a:r>
        </a:p>
      </dsp:txBody>
      <dsp:txXfrm>
        <a:off x="6302928" y="353652"/>
        <a:ext cx="2624743" cy="800546"/>
      </dsp:txXfrm>
    </dsp:sp>
    <dsp:sp modelId="{836ED069-9D59-4941-9E82-E71E0B8E35D0}">
      <dsp:nvSpPr>
        <dsp:cNvPr id="0" name=""/>
        <dsp:cNvSpPr/>
      </dsp:nvSpPr>
      <dsp:spPr>
        <a:xfrm>
          <a:off x="6302928" y="1482292"/>
          <a:ext cx="2624743" cy="800546"/>
        </a:xfrm>
        <a:prstGeom prst="rect">
          <a:avLst/>
        </a:prstGeom>
        <a:solidFill>
          <a:schemeClr val="accent2">
            <a:tint val="80000"/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700" kern="1200" dirty="0"/>
            <a:t>Dondurma </a:t>
          </a:r>
        </a:p>
      </dsp:txBody>
      <dsp:txXfrm>
        <a:off x="6302928" y="1482292"/>
        <a:ext cx="2624743" cy="800546"/>
      </dsp:txXfrm>
    </dsp:sp>
    <dsp:sp modelId="{D2FEE77D-FC7F-4133-B6BF-02BB1F41787F}">
      <dsp:nvSpPr>
        <dsp:cNvPr id="0" name=""/>
        <dsp:cNvSpPr/>
      </dsp:nvSpPr>
      <dsp:spPr>
        <a:xfrm>
          <a:off x="6302928" y="2610931"/>
          <a:ext cx="2624743" cy="800546"/>
        </a:xfrm>
        <a:prstGeom prst="rect">
          <a:avLst/>
        </a:prstGeom>
        <a:solidFill>
          <a:schemeClr val="accent2">
            <a:tint val="80000"/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700" kern="1200" dirty="0"/>
            <a:t>Kurutma </a:t>
          </a:r>
        </a:p>
      </dsp:txBody>
      <dsp:txXfrm>
        <a:off x="6302928" y="2610931"/>
        <a:ext cx="2624743" cy="800546"/>
      </dsp:txXfrm>
    </dsp:sp>
    <dsp:sp modelId="{7D6B4AFC-48CA-45DD-A292-F47C78C2776D}">
      <dsp:nvSpPr>
        <dsp:cNvPr id="0" name=""/>
        <dsp:cNvSpPr/>
      </dsp:nvSpPr>
      <dsp:spPr>
        <a:xfrm>
          <a:off x="3153235" y="2610931"/>
          <a:ext cx="2624743" cy="800546"/>
        </a:xfrm>
        <a:prstGeom prst="rect">
          <a:avLst/>
        </a:prstGeom>
        <a:solidFill>
          <a:schemeClr val="accent2">
            <a:tint val="99000"/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700" kern="1200" dirty="0"/>
            <a:t>Kimyasal </a:t>
          </a:r>
        </a:p>
      </dsp:txBody>
      <dsp:txXfrm>
        <a:off x="3153235" y="2610931"/>
        <a:ext cx="2624743" cy="8005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288624-7776-4352-9650-83AEB68BD15B}">
      <dsp:nvSpPr>
        <dsp:cNvPr id="0" name=""/>
        <dsp:cNvSpPr/>
      </dsp:nvSpPr>
      <dsp:spPr>
        <a:xfrm>
          <a:off x="-5510330" y="-843663"/>
          <a:ext cx="6560952" cy="6560952"/>
        </a:xfrm>
        <a:prstGeom prst="blockArc">
          <a:avLst>
            <a:gd name="adj1" fmla="val 18900000"/>
            <a:gd name="adj2" fmla="val 2700000"/>
            <a:gd name="adj3" fmla="val 329"/>
          </a:avLst>
        </a:prstGeom>
        <a:noFill/>
        <a:ln w="1270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9E6680-542E-43F5-9B46-0E31F2D9B168}">
      <dsp:nvSpPr>
        <dsp:cNvPr id="0" name=""/>
        <dsp:cNvSpPr/>
      </dsp:nvSpPr>
      <dsp:spPr>
        <a:xfrm>
          <a:off x="459352" y="304504"/>
          <a:ext cx="9429473" cy="609398"/>
        </a:xfrm>
        <a:prstGeom prst="rect">
          <a:avLst/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2">
                <a:shade val="8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2">
                <a:shade val="8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3710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200" kern="1200" dirty="0"/>
            <a:t>Tespit solüsyonunun amaca göre seçimi</a:t>
          </a:r>
        </a:p>
      </dsp:txBody>
      <dsp:txXfrm>
        <a:off x="459352" y="304504"/>
        <a:ext cx="9429473" cy="609398"/>
      </dsp:txXfrm>
    </dsp:sp>
    <dsp:sp modelId="{EC248874-1738-4A1D-9C54-58ACAC3A1E01}">
      <dsp:nvSpPr>
        <dsp:cNvPr id="0" name=""/>
        <dsp:cNvSpPr/>
      </dsp:nvSpPr>
      <dsp:spPr>
        <a:xfrm>
          <a:off x="78478" y="228329"/>
          <a:ext cx="761747" cy="76174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FC9D64-C36C-4E87-97A6-FDBFAE520B13}">
      <dsp:nvSpPr>
        <dsp:cNvPr id="0" name=""/>
        <dsp:cNvSpPr/>
      </dsp:nvSpPr>
      <dsp:spPr>
        <a:xfrm>
          <a:off x="896029" y="1218308"/>
          <a:ext cx="8992796" cy="609398"/>
        </a:xfrm>
        <a:prstGeom prst="rect">
          <a:avLst/>
        </a:prstGeom>
        <a:gradFill rotWithShape="0">
          <a:gsLst>
            <a:gs pos="0">
              <a:schemeClr val="accent2">
                <a:shade val="80000"/>
                <a:hueOff val="44083"/>
                <a:satOff val="1979"/>
                <a:lumOff val="4983"/>
                <a:alphaOff val="0"/>
                <a:shade val="63000"/>
                <a:satMod val="165000"/>
              </a:schemeClr>
            </a:gs>
            <a:gs pos="30000">
              <a:schemeClr val="accent2">
                <a:shade val="80000"/>
                <a:hueOff val="44083"/>
                <a:satOff val="1979"/>
                <a:lumOff val="4983"/>
                <a:alphaOff val="0"/>
                <a:shade val="58000"/>
                <a:satMod val="165000"/>
              </a:schemeClr>
            </a:gs>
            <a:gs pos="75000">
              <a:schemeClr val="accent2">
                <a:shade val="80000"/>
                <a:hueOff val="44083"/>
                <a:satOff val="1979"/>
                <a:lumOff val="4983"/>
                <a:alphaOff val="0"/>
                <a:shade val="30000"/>
                <a:satMod val="175000"/>
              </a:schemeClr>
            </a:gs>
            <a:gs pos="100000">
              <a:schemeClr val="accent2">
                <a:shade val="80000"/>
                <a:hueOff val="44083"/>
                <a:satOff val="1979"/>
                <a:lumOff val="4983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3710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200" kern="1200" dirty="0"/>
            <a:t>Tespit solüsyonunun miktarı</a:t>
          </a:r>
        </a:p>
      </dsp:txBody>
      <dsp:txXfrm>
        <a:off x="896029" y="1218308"/>
        <a:ext cx="8992796" cy="609398"/>
      </dsp:txXfrm>
    </dsp:sp>
    <dsp:sp modelId="{BBADFC61-B470-49DD-82AF-405B95457B8B}">
      <dsp:nvSpPr>
        <dsp:cNvPr id="0" name=""/>
        <dsp:cNvSpPr/>
      </dsp:nvSpPr>
      <dsp:spPr>
        <a:xfrm>
          <a:off x="515155" y="1142134"/>
          <a:ext cx="761747" cy="76174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44083"/>
              <a:satOff val="1979"/>
              <a:lumOff val="498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20532F-3DD9-4242-AA01-2F6A8400F9A4}">
      <dsp:nvSpPr>
        <dsp:cNvPr id="0" name=""/>
        <dsp:cNvSpPr/>
      </dsp:nvSpPr>
      <dsp:spPr>
        <a:xfrm>
          <a:off x="1030053" y="2132113"/>
          <a:ext cx="8858772" cy="609398"/>
        </a:xfrm>
        <a:prstGeom prst="rect">
          <a:avLst/>
        </a:prstGeom>
        <a:gradFill rotWithShape="0">
          <a:gsLst>
            <a:gs pos="0">
              <a:schemeClr val="accent2">
                <a:shade val="80000"/>
                <a:hueOff val="88166"/>
                <a:satOff val="3959"/>
                <a:lumOff val="9966"/>
                <a:alphaOff val="0"/>
                <a:shade val="63000"/>
                <a:satMod val="165000"/>
              </a:schemeClr>
            </a:gs>
            <a:gs pos="30000">
              <a:schemeClr val="accent2">
                <a:shade val="80000"/>
                <a:hueOff val="88166"/>
                <a:satOff val="3959"/>
                <a:lumOff val="9966"/>
                <a:alphaOff val="0"/>
                <a:shade val="58000"/>
                <a:satMod val="165000"/>
              </a:schemeClr>
            </a:gs>
            <a:gs pos="75000">
              <a:schemeClr val="accent2">
                <a:shade val="80000"/>
                <a:hueOff val="88166"/>
                <a:satOff val="3959"/>
                <a:lumOff val="9966"/>
                <a:alphaOff val="0"/>
                <a:shade val="30000"/>
                <a:satMod val="175000"/>
              </a:schemeClr>
            </a:gs>
            <a:gs pos="100000">
              <a:schemeClr val="accent2">
                <a:shade val="80000"/>
                <a:hueOff val="88166"/>
                <a:satOff val="3959"/>
                <a:lumOff val="9966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3710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200" kern="1200" dirty="0"/>
            <a:t>Tespit solüsyonunun </a:t>
          </a:r>
          <a:r>
            <a:rPr lang="tr-TR" sz="3200" kern="1200" dirty="0" err="1"/>
            <a:t>pH’ı</a:t>
          </a:r>
          <a:endParaRPr lang="tr-TR" sz="3200" kern="1200" dirty="0"/>
        </a:p>
      </dsp:txBody>
      <dsp:txXfrm>
        <a:off x="1030053" y="2132113"/>
        <a:ext cx="8858772" cy="609398"/>
      </dsp:txXfrm>
    </dsp:sp>
    <dsp:sp modelId="{5D172FF6-BAF9-42D2-892D-94B78F86E2AE}">
      <dsp:nvSpPr>
        <dsp:cNvPr id="0" name=""/>
        <dsp:cNvSpPr/>
      </dsp:nvSpPr>
      <dsp:spPr>
        <a:xfrm>
          <a:off x="649180" y="2055938"/>
          <a:ext cx="761747" cy="76174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88166"/>
              <a:satOff val="3959"/>
              <a:lumOff val="996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2AAA30-B28E-4AF8-9BB8-33C6BD634D1C}">
      <dsp:nvSpPr>
        <dsp:cNvPr id="0" name=""/>
        <dsp:cNvSpPr/>
      </dsp:nvSpPr>
      <dsp:spPr>
        <a:xfrm>
          <a:off x="896029" y="3045918"/>
          <a:ext cx="8992796" cy="609398"/>
        </a:xfrm>
        <a:prstGeom prst="rect">
          <a:avLst/>
        </a:prstGeom>
        <a:gradFill rotWithShape="0">
          <a:gsLst>
            <a:gs pos="0">
              <a:schemeClr val="accent2">
                <a:shade val="80000"/>
                <a:hueOff val="132249"/>
                <a:satOff val="5938"/>
                <a:lumOff val="14950"/>
                <a:alphaOff val="0"/>
                <a:shade val="63000"/>
                <a:satMod val="165000"/>
              </a:schemeClr>
            </a:gs>
            <a:gs pos="30000">
              <a:schemeClr val="accent2">
                <a:shade val="80000"/>
                <a:hueOff val="132249"/>
                <a:satOff val="5938"/>
                <a:lumOff val="14950"/>
                <a:alphaOff val="0"/>
                <a:shade val="58000"/>
                <a:satMod val="165000"/>
              </a:schemeClr>
            </a:gs>
            <a:gs pos="75000">
              <a:schemeClr val="accent2">
                <a:shade val="80000"/>
                <a:hueOff val="132249"/>
                <a:satOff val="5938"/>
                <a:lumOff val="14950"/>
                <a:alphaOff val="0"/>
                <a:shade val="30000"/>
                <a:satMod val="175000"/>
              </a:schemeClr>
            </a:gs>
            <a:gs pos="100000">
              <a:schemeClr val="accent2">
                <a:shade val="80000"/>
                <a:hueOff val="132249"/>
                <a:satOff val="5938"/>
                <a:lumOff val="1495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3710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200" kern="1200" dirty="0"/>
            <a:t>Tespit solüsyonunun </a:t>
          </a:r>
          <a:r>
            <a:rPr lang="tr-TR" sz="3200" kern="1200" dirty="0" err="1"/>
            <a:t>osmolalitesi</a:t>
          </a:r>
          <a:endParaRPr lang="tr-TR" sz="3200" kern="1200" dirty="0"/>
        </a:p>
      </dsp:txBody>
      <dsp:txXfrm>
        <a:off x="896029" y="3045918"/>
        <a:ext cx="8992796" cy="609398"/>
      </dsp:txXfrm>
    </dsp:sp>
    <dsp:sp modelId="{26FDCBA9-9179-4B2A-AAB0-40ABD8772504}">
      <dsp:nvSpPr>
        <dsp:cNvPr id="0" name=""/>
        <dsp:cNvSpPr/>
      </dsp:nvSpPr>
      <dsp:spPr>
        <a:xfrm>
          <a:off x="515155" y="2969743"/>
          <a:ext cx="761747" cy="76174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132249"/>
              <a:satOff val="5938"/>
              <a:lumOff val="1495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86B5F5-D510-451C-B3FA-20FA0C4D1852}">
      <dsp:nvSpPr>
        <dsp:cNvPr id="0" name=""/>
        <dsp:cNvSpPr/>
      </dsp:nvSpPr>
      <dsp:spPr>
        <a:xfrm>
          <a:off x="459352" y="3959722"/>
          <a:ext cx="9429473" cy="609398"/>
        </a:xfrm>
        <a:prstGeom prst="rect">
          <a:avLst/>
        </a:prstGeom>
        <a:gradFill rotWithShape="0">
          <a:gsLst>
            <a:gs pos="0">
              <a:schemeClr val="accent2">
                <a:shade val="80000"/>
                <a:hueOff val="176332"/>
                <a:satOff val="7917"/>
                <a:lumOff val="19933"/>
                <a:alphaOff val="0"/>
                <a:shade val="63000"/>
                <a:satMod val="165000"/>
              </a:schemeClr>
            </a:gs>
            <a:gs pos="30000">
              <a:schemeClr val="accent2">
                <a:shade val="80000"/>
                <a:hueOff val="176332"/>
                <a:satOff val="7917"/>
                <a:lumOff val="19933"/>
                <a:alphaOff val="0"/>
                <a:shade val="58000"/>
                <a:satMod val="165000"/>
              </a:schemeClr>
            </a:gs>
            <a:gs pos="75000">
              <a:schemeClr val="accent2">
                <a:shade val="80000"/>
                <a:hueOff val="176332"/>
                <a:satOff val="7917"/>
                <a:lumOff val="19933"/>
                <a:alphaOff val="0"/>
                <a:shade val="30000"/>
                <a:satMod val="175000"/>
              </a:schemeClr>
            </a:gs>
            <a:gs pos="100000">
              <a:schemeClr val="accent2">
                <a:shade val="80000"/>
                <a:hueOff val="176332"/>
                <a:satOff val="7917"/>
                <a:lumOff val="19933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3710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200" kern="1200" dirty="0"/>
            <a:t>Tespit süresi</a:t>
          </a:r>
        </a:p>
      </dsp:txBody>
      <dsp:txXfrm>
        <a:off x="459352" y="3959722"/>
        <a:ext cx="9429473" cy="609398"/>
      </dsp:txXfrm>
    </dsp:sp>
    <dsp:sp modelId="{715025F7-9D9E-489F-88C7-DF3E09798608}">
      <dsp:nvSpPr>
        <dsp:cNvPr id="0" name=""/>
        <dsp:cNvSpPr/>
      </dsp:nvSpPr>
      <dsp:spPr>
        <a:xfrm>
          <a:off x="78478" y="3883548"/>
          <a:ext cx="761747" cy="76174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176332"/>
              <a:satOff val="7917"/>
              <a:lumOff val="1993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3FC085-8B40-4A46-80CF-48EF1A7BEE50}" type="datetimeFigureOut">
              <a:rPr lang="tr-TR" smtClean="0"/>
              <a:pPr/>
              <a:t>6.04.2021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29ACFB-7489-4454-9331-4DFA4E2BE0D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DC3F53-F1D4-43D8-9D6F-460012AAFCE7}" type="datetimeFigureOut">
              <a:rPr lang="tr-TR" smtClean="0"/>
              <a:pPr/>
              <a:t>6.04.2021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C5F936-A8EA-4CCC-B493-DF2C1CF4B1EC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5F936-A8EA-4CCC-B493-DF2C1CF4B1EC}" type="slidenum">
              <a:rPr lang="tr-TR" smtClean="0"/>
              <a:pPr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391223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5F936-A8EA-4CCC-B493-DF2C1CF4B1EC}" type="slidenum">
              <a:rPr lang="tr-TR" smtClean="0"/>
              <a:pPr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290878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5F936-A8EA-4CCC-B493-DF2C1CF4B1EC}" type="slidenum">
              <a:rPr lang="tr-TR" smtClean="0"/>
              <a:pPr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823226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Başlık"/>
          <p:cNvSpPr>
            <a:spLocks noGrp="1"/>
          </p:cNvSpPr>
          <p:nvPr>
            <p:ph type="ctrTitle"/>
          </p:nvPr>
        </p:nvSpPr>
        <p:spPr>
          <a:xfrm>
            <a:off x="3048000" y="3124200"/>
            <a:ext cx="82296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3048000" y="5003322"/>
            <a:ext cx="82296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sp>
        <p:nvSpPr>
          <p:cNvPr id="28" name="27 Veri Yer Tutucusu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3828" y="1110597"/>
            <a:ext cx="2286000" cy="508000"/>
          </a:xfrm>
        </p:spPr>
        <p:txBody>
          <a:bodyPr/>
          <a:lstStyle/>
          <a:p>
            <a:fld id="{E83CED99-F03D-4DE7-8A62-61A400962568}" type="datetime1">
              <a:rPr lang="tr-TR" smtClean="0"/>
              <a:pPr/>
              <a:t>6.04.2021</a:t>
            </a:fld>
            <a:endParaRPr lang="tr-TR"/>
          </a:p>
        </p:txBody>
      </p:sp>
      <p:sp>
        <p:nvSpPr>
          <p:cNvPr id="17" name="16 Altbilgi Yer Tutucusu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5959" y="4117661"/>
            <a:ext cx="3657600" cy="512064"/>
          </a:xfrm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dörtgen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Dikdörtgen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Dikdörtgen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Düz Bağlayıcı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Düz Bağlayıcı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19 Düz Bağlayıcı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Düz Bağlayıcı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Düz Bağlayıcı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21 Düz Bağlayıcı"/>
          <p:cNvSpPr>
            <a:spLocks noChangeShapeType="1"/>
          </p:cNvSpPr>
          <p:nvPr/>
        </p:nvSpPr>
        <p:spPr bwMode="auto">
          <a:xfrm>
            <a:off x="1215180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26 Dikdörtgen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Oval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Oval"/>
          <p:cNvSpPr/>
          <p:nvPr/>
        </p:nvSpPr>
        <p:spPr bwMode="auto">
          <a:xfrm>
            <a:off x="1746176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Oval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Oval"/>
          <p:cNvSpPr/>
          <p:nvPr/>
        </p:nvSpPr>
        <p:spPr bwMode="auto">
          <a:xfrm>
            <a:off x="2218944" y="5788152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Oval"/>
          <p:cNvSpPr/>
          <p:nvPr/>
        </p:nvSpPr>
        <p:spPr>
          <a:xfrm>
            <a:off x="2540000" y="4495800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Slayt Numarası Yer Tutucusu"/>
          <p:cNvSpPr>
            <a:spLocks noGrp="1"/>
          </p:cNvSpPr>
          <p:nvPr>
            <p:ph type="sldNum" sz="quarter" idx="12"/>
          </p:nvPr>
        </p:nvSpPr>
        <p:spPr bwMode="auto">
          <a:xfrm>
            <a:off x="1767392" y="4928702"/>
            <a:ext cx="812800" cy="517524"/>
          </a:xfrm>
        </p:spPr>
        <p:txBody>
          <a:bodyPr/>
          <a:lstStyle/>
          <a:p>
            <a:fld id="{B1F7A310-A06A-4BEA-80EA-0C8433E312F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8" name="7 İçerik Yer Tutucusu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9956800" cy="4873752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63614BB-1F79-44E9-883E-F9495E8A2E3D}" type="datetime1">
              <a:rPr lang="tr-TR" smtClean="0"/>
              <a:pPr/>
              <a:t>6.04.2021</a:t>
            </a:fld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F7A310-A06A-4BEA-80EA-0C8433E312F4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0" name="9 Altbilgi Yer Tutucusu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048000" y="2895600"/>
            <a:ext cx="82296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3048000" y="5010150"/>
            <a:ext cx="82296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2008" y="1106932"/>
            <a:ext cx="2286000" cy="508000"/>
          </a:xfrm>
        </p:spPr>
        <p:txBody>
          <a:bodyPr/>
          <a:lstStyle/>
          <a:p>
            <a:fld id="{9E1958DC-6ED0-412E-9B21-D8444531D0E3}" type="datetime1">
              <a:rPr lang="tr-TR" smtClean="0"/>
              <a:pPr/>
              <a:t>6.04.2021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6208" y="4114800"/>
            <a:ext cx="3657600" cy="512064"/>
          </a:xfrm>
        </p:spPr>
        <p:txBody>
          <a:bodyPr/>
          <a:lstStyle/>
          <a:p>
            <a:endParaRPr lang="tr-TR"/>
          </a:p>
        </p:txBody>
      </p:sp>
      <p:sp>
        <p:nvSpPr>
          <p:cNvPr id="9" name="8 Dikdörtgen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Dikdörtgen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Dikdörtgen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dörtgen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Düz Bağlayıcı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Düz Bağlayıcı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Düz Bağlayıcı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Düz Bağlayıcı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16 Düz Bağlayıcı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Dikdörtgen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Oval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Oval"/>
          <p:cNvSpPr/>
          <p:nvPr/>
        </p:nvSpPr>
        <p:spPr bwMode="auto">
          <a:xfrm>
            <a:off x="1766272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Oval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Oval"/>
          <p:cNvSpPr/>
          <p:nvPr/>
        </p:nvSpPr>
        <p:spPr bwMode="auto">
          <a:xfrm>
            <a:off x="2218944" y="5791200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Oval"/>
          <p:cNvSpPr/>
          <p:nvPr/>
        </p:nvSpPr>
        <p:spPr bwMode="auto">
          <a:xfrm>
            <a:off x="2505387" y="4479888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Düz Bağlayıcı"/>
          <p:cNvSpPr>
            <a:spLocks noChangeShapeType="1"/>
          </p:cNvSpPr>
          <p:nvPr/>
        </p:nvSpPr>
        <p:spPr bwMode="auto">
          <a:xfrm>
            <a:off x="12130592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 bwMode="auto">
          <a:xfrm>
            <a:off x="1787488" y="4928702"/>
            <a:ext cx="812800" cy="517524"/>
          </a:xfrm>
        </p:spPr>
        <p:txBody>
          <a:bodyPr/>
          <a:lstStyle/>
          <a:p>
            <a:fld id="{B1F7A310-A06A-4BEA-80EA-0C8433E312F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C7A1D-5290-4BF2-8443-32449E5DBF04}" type="datetime1">
              <a:rPr lang="tr-TR" smtClean="0"/>
              <a:pPr/>
              <a:t>6.04.2021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7A310-A06A-4BEA-80EA-0C8433E312F4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9" name="8 İçerik Yer Tutucusu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2"/>
          </p:nvPr>
        </p:nvSpPr>
        <p:spPr>
          <a:xfrm>
            <a:off x="5693664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058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24F3D-82A9-40CD-A3A6-4FA2C1750E7A}" type="datetime1">
              <a:rPr lang="tr-TR" smtClean="0"/>
              <a:pPr/>
              <a:t>6.04.2021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7A310-A06A-4BEA-80EA-0C8433E312F4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2"/>
          </p:nvPr>
        </p:nvSpPr>
        <p:spPr>
          <a:xfrm>
            <a:off x="6096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3" name="12 İçerik Yer Tutucusu"/>
          <p:cNvSpPr>
            <a:spLocks noGrp="1"/>
          </p:cNvSpPr>
          <p:nvPr>
            <p:ph sz="quarter" idx="4"/>
          </p:nvPr>
        </p:nvSpPr>
        <p:spPr>
          <a:xfrm>
            <a:off x="58293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2" name="11 Metin Yer Tutucusu"/>
          <p:cNvSpPr>
            <a:spLocks noGrp="1"/>
          </p:cNvSpPr>
          <p:nvPr>
            <p:ph type="body" sz="quarter" idx="1"/>
          </p:nvPr>
        </p:nvSpPr>
        <p:spPr>
          <a:xfrm>
            <a:off x="6096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4" name="13 Metin Yer Tutucusu"/>
          <p:cNvSpPr>
            <a:spLocks noGrp="1"/>
          </p:cNvSpPr>
          <p:nvPr>
            <p:ph type="body" sz="quarter" idx="3"/>
          </p:nvPr>
        </p:nvSpPr>
        <p:spPr>
          <a:xfrm>
            <a:off x="57912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6" name="5 Veri Yer Tutucusu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800F29F-7837-46A6-AC7C-975230D05B78}" type="datetime1">
              <a:rPr lang="tr-TR" smtClean="0"/>
              <a:pPr/>
              <a:t>6.04.2021</a:t>
            </a:fld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F7A310-A06A-4BEA-80EA-0C8433E312F4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10E0E-0B55-4A73-8459-E8B4B4842EE5}" type="datetime1">
              <a:rPr lang="tr-TR" smtClean="0"/>
              <a:pPr/>
              <a:t>6.04.2021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7A310-A06A-4BEA-80EA-0C8433E312F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Düz Bağlayıcı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 rot="5400000">
            <a:off x="5547360" y="3124200"/>
            <a:ext cx="6309360" cy="6096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9083040" y="274320"/>
            <a:ext cx="2036064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8" name="7 Düz Bağlayıcı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Düz Bağlayıcı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Dikdörtgen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Düz Bağlayıcı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Oval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İçerik Yer Tutucusu"/>
          <p:cNvSpPr>
            <a:spLocks noGrp="1"/>
          </p:cNvSpPr>
          <p:nvPr>
            <p:ph sz="quarter" idx="1"/>
          </p:nvPr>
        </p:nvSpPr>
        <p:spPr>
          <a:xfrm>
            <a:off x="406400" y="274320"/>
            <a:ext cx="7518400" cy="6327648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21" name="20 Veri Yer Tutucusu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6DD33E6-ACEE-46BB-9E27-BB5136C7847F}" type="datetime1">
              <a:rPr lang="tr-TR" smtClean="0"/>
              <a:pPr/>
              <a:t>6.04.2021</a:t>
            </a:fld>
            <a:endParaRPr lang="tr-TR"/>
          </a:p>
        </p:txBody>
      </p:sp>
      <p:sp>
        <p:nvSpPr>
          <p:cNvPr id="22" name="21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F7A310-A06A-4BEA-80EA-0C8433E312F4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3" name="22 Altbilgi Yer Tutucusu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12 Oval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 rot="5400000">
            <a:off x="5518404" y="3124200"/>
            <a:ext cx="6309360" cy="6096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0" y="0"/>
            <a:ext cx="82296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tr-TR"/>
              <a:t>Resim eklemek için simgeyi tıklatın</a:t>
            </a:r>
            <a:endParaRPr kumimoji="0" lang="en-US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9021064" y="264795"/>
            <a:ext cx="2032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0" name="9 Düz Bağlayıcı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10 Dikdörtgen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üz Bağlayıcı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18 Düz Bağlayıcı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Düz Bağlayıcı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Veri Yer Tutucusu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DA0BF35-7081-4E41-A4BD-5B66350D8733}" type="datetime1">
              <a:rPr lang="tr-TR" smtClean="0"/>
              <a:pPr/>
              <a:t>6.04.2021</a:t>
            </a:fld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F7A310-A06A-4BEA-80EA-0C8433E312F4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1" name="20 Altbilgi Yer Tutucusu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B343A-5161-4325-BB83-B787AD762DFF}" type="datetime1">
              <a:rPr lang="tr-TR" smtClean="0"/>
              <a:pPr/>
              <a:t>6.04.2021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7A310-A06A-4BEA-80EA-0C8433E312F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235200" cy="5851525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A07BF-FD51-45A7-AB07-AFE998065151}" type="datetime1">
              <a:rPr lang="tr-TR" smtClean="0"/>
              <a:pPr/>
              <a:t>6.04.2021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7A310-A06A-4BEA-80EA-0C8433E312F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Düz Bağlayıcı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Başlık Yer Tutucusu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3663D9F-B162-405F-820C-4127516F52C4}" type="datetime1">
              <a:rPr lang="tr-TR" smtClean="0"/>
              <a:pPr/>
              <a:t>6.04.2021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7" name="6 Düz Bağlayıcı"/>
          <p:cNvSpPr>
            <a:spLocks noChangeShapeType="1"/>
          </p:cNvSpPr>
          <p:nvPr/>
        </p:nvSpPr>
        <p:spPr bwMode="auto">
          <a:xfrm>
            <a:off x="1016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Dikdörtgen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Düz Bağlayıcı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Oval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F7A310-A06A-4BEA-80EA-0C8433E312F4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3571336" y="855453"/>
            <a:ext cx="7585494" cy="1894362"/>
          </a:xfrm>
        </p:spPr>
        <p:txBody>
          <a:bodyPr>
            <a:normAutofit/>
          </a:bodyPr>
          <a:lstStyle/>
          <a:p>
            <a:r>
              <a:rPr lang="tr-TR" sz="3200" dirty="0"/>
              <a:t>Doku Tespiti ve Tespite Etki Eden Faktörler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5868839" y="5503654"/>
            <a:ext cx="1385977" cy="500331"/>
          </a:xfrm>
        </p:spPr>
        <p:txBody>
          <a:bodyPr>
            <a:normAutofit/>
          </a:bodyPr>
          <a:lstStyle/>
          <a:p>
            <a:r>
              <a:rPr lang="tr-TR" sz="2400" dirty="0"/>
              <a:t>5.Hafta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7A310-A06A-4BEA-80EA-0C8433E312F4}" type="slidenum">
              <a:rPr lang="tr-TR" smtClean="0"/>
              <a:pPr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105016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52732" y="447166"/>
            <a:ext cx="9956800" cy="596630"/>
          </a:xfrm>
        </p:spPr>
        <p:txBody>
          <a:bodyPr/>
          <a:lstStyle/>
          <a:p>
            <a:pPr algn="ctr"/>
            <a:r>
              <a:rPr lang="tr-TR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TESPİT=FİKSASYON</a:t>
            </a:r>
          </a:p>
        </p:txBody>
      </p:sp>
      <p:pic>
        <p:nvPicPr>
          <p:cNvPr id="3074" name="Picture 2" descr="C:\Users\shmyo\Desktop\indir (1)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4825" y="1603331"/>
            <a:ext cx="5577469" cy="4565429"/>
          </a:xfrm>
          <a:prstGeom prst="rect">
            <a:avLst/>
          </a:prstGeom>
          <a:noFill/>
        </p:spPr>
      </p:pic>
      <p:sp>
        <p:nvSpPr>
          <p:cNvPr id="4" name="3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F7A310-A06A-4BEA-80EA-0C8433E312F4}" type="slidenum">
              <a:rPr lang="tr-TR" smtClean="0"/>
              <a:pPr/>
              <a:t>2</a:t>
            </a:fld>
            <a:endParaRPr lang="tr-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734653"/>
          </a:xfrm>
        </p:spPr>
        <p:txBody>
          <a:bodyPr>
            <a:normAutofit/>
          </a:bodyPr>
          <a:lstStyle/>
          <a:p>
            <a:r>
              <a:rPr lang="tr-TR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Dokuların Hazırlanması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359203" y="1414905"/>
            <a:ext cx="8249958" cy="1475459"/>
          </a:xfrm>
        </p:spPr>
        <p:txBody>
          <a:bodyPr>
            <a:normAutofit/>
          </a:bodyPr>
          <a:lstStyle/>
          <a:p>
            <a:pPr algn="just"/>
            <a:r>
              <a:rPr lang="tr-TR" dirty="0"/>
              <a:t>Dokuların incelenmesinde kullanılan en yaygın yöntem, histolojik kesitler hazırlayarak ışık mikroskobuyla incelemektir.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0815" y="1393737"/>
            <a:ext cx="3000721" cy="3000721"/>
          </a:xfrm>
          <a:prstGeom prst="rect">
            <a:avLst/>
          </a:prstGeom>
        </p:spPr>
      </p:pic>
      <p:sp>
        <p:nvSpPr>
          <p:cNvPr id="8" name="İçerik Yer Tutucusu 2"/>
          <p:cNvSpPr txBox="1">
            <a:spLocks/>
          </p:cNvSpPr>
          <p:nvPr/>
        </p:nvSpPr>
        <p:spPr>
          <a:xfrm>
            <a:off x="1712477" y="2648605"/>
            <a:ext cx="7827264" cy="1207404"/>
          </a:xfrm>
          <a:prstGeom prst="rect">
            <a:avLst/>
          </a:prstGeom>
        </p:spPr>
        <p:txBody>
          <a:bodyPr vert="horz" anchor="t">
            <a:normAutofit fontScale="92500" lnSpcReduction="1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Char char=""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Char char="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tr-TR" dirty="0"/>
          </a:p>
          <a:p>
            <a:pPr algn="just"/>
            <a:r>
              <a:rPr lang="tr-TR" dirty="0"/>
              <a:t>Genellikle dokular, içinden ışığın geçişine olanak tanımayacak kadar kalındır. </a:t>
            </a:r>
          </a:p>
        </p:txBody>
      </p:sp>
      <p:sp>
        <p:nvSpPr>
          <p:cNvPr id="9" name="İçerik Yer Tutucusu 2"/>
          <p:cNvSpPr txBox="1">
            <a:spLocks/>
          </p:cNvSpPr>
          <p:nvPr/>
        </p:nvSpPr>
        <p:spPr>
          <a:xfrm>
            <a:off x="3462566" y="4541108"/>
            <a:ext cx="7827264" cy="1661052"/>
          </a:xfrm>
          <a:prstGeom prst="rect">
            <a:avLst/>
          </a:prstGeom>
        </p:spPr>
        <p:txBody>
          <a:bodyPr vert="horz" anchor="t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Char char=""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Char char="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tr-TR" dirty="0" err="1"/>
              <a:t>Mikrotom</a:t>
            </a:r>
            <a:r>
              <a:rPr lang="tr-TR" dirty="0"/>
              <a:t> adı verilen aletlerle, dokular ince kesitler halinde dilimlenir ve bir dizi işlemden geçirilerek hazırlanır.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10" name="Resi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462" y="4156380"/>
            <a:ext cx="3036472" cy="2123407"/>
          </a:xfrm>
          <a:prstGeom prst="rect">
            <a:avLst/>
          </a:prstGeom>
        </p:spPr>
      </p:pic>
      <p:sp>
        <p:nvSpPr>
          <p:cNvPr id="11" name="10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F7A310-A06A-4BEA-80EA-0C8433E312F4}" type="slidenum">
              <a:rPr lang="tr-TR" smtClean="0"/>
              <a:pPr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86994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66468" y="0"/>
            <a:ext cx="9956800" cy="845389"/>
          </a:xfrm>
        </p:spPr>
        <p:txBody>
          <a:bodyPr>
            <a:normAutofit/>
          </a:bodyPr>
          <a:lstStyle/>
          <a:p>
            <a:r>
              <a:rPr lang="tr-TR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Histolojik Teknikler</a:t>
            </a:r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1"/>
          </p:nvPr>
        </p:nvSpPr>
        <p:spPr>
          <a:xfrm>
            <a:off x="592347" y="1143000"/>
            <a:ext cx="9956800" cy="4873752"/>
          </a:xfrm>
        </p:spPr>
        <p:txBody>
          <a:bodyPr/>
          <a:lstStyle/>
          <a:p>
            <a:r>
              <a:rPr lang="tr-TR" sz="3200" b="1" dirty="0">
                <a:solidFill>
                  <a:srgbClr val="FF0000"/>
                </a:solidFill>
              </a:rPr>
              <a:t>Tespit ve yıkama</a:t>
            </a:r>
          </a:p>
          <a:p>
            <a:r>
              <a:rPr lang="tr-TR" dirty="0"/>
              <a:t>Doku takibi</a:t>
            </a:r>
          </a:p>
          <a:p>
            <a:pPr lvl="1"/>
            <a:r>
              <a:rPr lang="tr-TR" dirty="0" err="1">
                <a:solidFill>
                  <a:schemeClr val="tx1"/>
                </a:solidFill>
              </a:rPr>
              <a:t>Dehidrasyon</a:t>
            </a:r>
            <a:r>
              <a:rPr lang="tr-TR" dirty="0">
                <a:solidFill>
                  <a:schemeClr val="tx1"/>
                </a:solidFill>
              </a:rPr>
              <a:t> (suyunu giderme)</a:t>
            </a:r>
          </a:p>
          <a:p>
            <a:pPr lvl="1"/>
            <a:r>
              <a:rPr lang="tr-TR" dirty="0">
                <a:solidFill>
                  <a:schemeClr val="tx1"/>
                </a:solidFill>
              </a:rPr>
              <a:t>Şeffaflaştırma </a:t>
            </a:r>
          </a:p>
          <a:p>
            <a:pPr lvl="1"/>
            <a:r>
              <a:rPr lang="tr-TR" dirty="0">
                <a:solidFill>
                  <a:schemeClr val="tx1"/>
                </a:solidFill>
              </a:rPr>
              <a:t>Sertleştirme </a:t>
            </a:r>
          </a:p>
          <a:p>
            <a:r>
              <a:rPr lang="tr-TR" dirty="0" err="1"/>
              <a:t>Bloklama</a:t>
            </a:r>
            <a:r>
              <a:rPr lang="tr-TR" dirty="0"/>
              <a:t>/gömme</a:t>
            </a:r>
          </a:p>
          <a:p>
            <a:r>
              <a:rPr lang="tr-TR" dirty="0"/>
              <a:t>Kesit alma ve lama yapıştırma</a:t>
            </a:r>
          </a:p>
          <a:p>
            <a:r>
              <a:rPr lang="tr-TR" dirty="0"/>
              <a:t>Boyama </a:t>
            </a:r>
          </a:p>
          <a:p>
            <a:r>
              <a:rPr lang="tr-TR" dirty="0"/>
              <a:t>Kapatma 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F7A310-A06A-4BEA-80EA-0C8433E312F4}" type="slidenum">
              <a:rPr lang="tr-TR" smtClean="0"/>
              <a:pPr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2792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78611" y="0"/>
            <a:ext cx="9956800" cy="1143000"/>
          </a:xfrm>
        </p:spPr>
        <p:txBody>
          <a:bodyPr>
            <a:normAutofit/>
          </a:bodyPr>
          <a:lstStyle/>
          <a:p>
            <a:r>
              <a:rPr lang="tr-TR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Doku Tespiti (</a:t>
            </a:r>
            <a:r>
              <a:rPr lang="tr-TR" sz="3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Fiksasyon</a:t>
            </a:r>
            <a:r>
              <a:rPr lang="tr-TR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531963" y="1177505"/>
            <a:ext cx="9956800" cy="4343401"/>
          </a:xfrm>
        </p:spPr>
        <p:txBody>
          <a:bodyPr anchor="ctr"/>
          <a:lstStyle/>
          <a:p>
            <a:pPr algn="just"/>
            <a:r>
              <a:rPr lang="tr-TR" dirty="0" err="1"/>
              <a:t>Fiksasyonun</a:t>
            </a:r>
            <a:r>
              <a:rPr lang="tr-TR" dirty="0"/>
              <a:t> amacı hücrelerin ve doku elemanlarının canlı hale yakın bir konumda muhafaza etmektir.</a:t>
            </a:r>
          </a:p>
          <a:p>
            <a:endParaRPr lang="tr-TR" dirty="0"/>
          </a:p>
          <a:p>
            <a:r>
              <a:rPr lang="tr-TR" dirty="0"/>
              <a:t> </a:t>
            </a:r>
            <a:r>
              <a:rPr lang="tr-TR" sz="2800" b="1" u="sng" dirty="0"/>
              <a:t>Tespitin amacı;</a:t>
            </a:r>
          </a:p>
          <a:p>
            <a:pPr lvl="1"/>
            <a:r>
              <a:rPr lang="tr-TR" sz="2400" dirty="0">
                <a:solidFill>
                  <a:schemeClr val="tx1"/>
                </a:solidFill>
              </a:rPr>
              <a:t>Hücrelerin biçimini bozmadan, içeriklerini eritmeden muhafaza etmek</a:t>
            </a:r>
          </a:p>
          <a:p>
            <a:pPr lvl="1"/>
            <a:r>
              <a:rPr lang="tr-TR" sz="2400" dirty="0">
                <a:solidFill>
                  <a:schemeClr val="tx1"/>
                </a:solidFill>
              </a:rPr>
              <a:t>Kolaylıkla difüzyona uğrayan maddelerin kaybını önlemek</a:t>
            </a:r>
          </a:p>
          <a:p>
            <a:pPr lvl="1"/>
            <a:r>
              <a:rPr lang="tr-TR" sz="2400" dirty="0">
                <a:solidFill>
                  <a:schemeClr val="tx1"/>
                </a:solidFill>
              </a:rPr>
              <a:t>Doku takibinde büzülmelerini önlemek</a:t>
            </a:r>
          </a:p>
          <a:p>
            <a:pPr lvl="1"/>
            <a:r>
              <a:rPr lang="tr-TR" sz="2400" dirty="0">
                <a:solidFill>
                  <a:schemeClr val="tx1"/>
                </a:solidFill>
              </a:rPr>
              <a:t>Dokuyu boyamayı kolaylaştıran bir duruma getirmek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F7A310-A06A-4BEA-80EA-0C8433E312F4}" type="slidenum">
              <a:rPr lang="tr-TR" smtClean="0"/>
              <a:pPr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36939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90422" y="162495"/>
            <a:ext cx="9956800" cy="1143000"/>
          </a:xfrm>
        </p:spPr>
        <p:txBody>
          <a:bodyPr/>
          <a:lstStyle/>
          <a:p>
            <a:r>
              <a:rPr lang="tr-TR" dirty="0"/>
              <a:t>Doku Tespiti</a:t>
            </a:r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905066401"/>
              </p:ext>
            </p:extLst>
          </p:nvPr>
        </p:nvGraphicFramePr>
        <p:xfrm>
          <a:off x="1040921" y="1509622"/>
          <a:ext cx="8931215" cy="37651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F7A310-A06A-4BEA-80EA-0C8433E312F4}" type="slidenum">
              <a:rPr lang="tr-TR" smtClean="0"/>
              <a:pPr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5373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80203" y="0"/>
            <a:ext cx="9956800" cy="1143000"/>
          </a:xfrm>
        </p:spPr>
        <p:txBody>
          <a:bodyPr/>
          <a:lstStyle/>
          <a:p>
            <a:r>
              <a:rPr lang="tr-TR" dirty="0"/>
              <a:t>Fiziksel Yöntemler</a:t>
            </a:r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11338560" cy="4860104"/>
          </a:xfrm>
        </p:spPr>
        <p:txBody>
          <a:bodyPr>
            <a:normAutofit/>
          </a:bodyPr>
          <a:lstStyle/>
          <a:p>
            <a:r>
              <a:rPr lang="tr-TR" dirty="0"/>
              <a:t>Isı </a:t>
            </a:r>
          </a:p>
          <a:p>
            <a:pPr lvl="1"/>
            <a:r>
              <a:rPr lang="tr-TR" sz="2400" dirty="0">
                <a:solidFill>
                  <a:schemeClr val="tx1"/>
                </a:solidFill>
              </a:rPr>
              <a:t>Büyük parçaların tespitinde kullanılır.</a:t>
            </a:r>
          </a:p>
          <a:p>
            <a:pPr lvl="1"/>
            <a:r>
              <a:rPr lang="tr-TR" sz="2400" dirty="0">
                <a:solidFill>
                  <a:schemeClr val="tx1"/>
                </a:solidFill>
              </a:rPr>
              <a:t>Proteinler </a:t>
            </a:r>
            <a:r>
              <a:rPr lang="tr-TR" sz="2400" dirty="0" err="1">
                <a:solidFill>
                  <a:schemeClr val="tx1"/>
                </a:solidFill>
              </a:rPr>
              <a:t>denatüre</a:t>
            </a:r>
            <a:r>
              <a:rPr lang="tr-TR" sz="2400" dirty="0">
                <a:solidFill>
                  <a:schemeClr val="tx1"/>
                </a:solidFill>
              </a:rPr>
              <a:t> olur, yağlar erir.</a:t>
            </a:r>
          </a:p>
          <a:p>
            <a:endParaRPr lang="tr-TR" dirty="0"/>
          </a:p>
          <a:p>
            <a:r>
              <a:rPr lang="tr-TR" dirty="0"/>
              <a:t>Dondurma </a:t>
            </a:r>
          </a:p>
          <a:p>
            <a:pPr lvl="1"/>
            <a:r>
              <a:rPr lang="tr-TR" sz="2400" dirty="0">
                <a:solidFill>
                  <a:schemeClr val="tx1"/>
                </a:solidFill>
              </a:rPr>
              <a:t>Hızlı tanıda kullanılır.</a:t>
            </a:r>
          </a:p>
          <a:p>
            <a:pPr lvl="1"/>
            <a:r>
              <a:rPr lang="tr-TR" sz="2400" dirty="0">
                <a:solidFill>
                  <a:schemeClr val="tx1"/>
                </a:solidFill>
              </a:rPr>
              <a:t>Çözünür maddelerin kaybını, hücresel yapıların yer değiştirmesini, kimyasal değişiklikleri, protein yıkımını en aza indirir</a:t>
            </a:r>
            <a:r>
              <a:rPr lang="tr-TR" sz="2400" dirty="0"/>
              <a:t>.</a:t>
            </a:r>
          </a:p>
          <a:p>
            <a:endParaRPr lang="tr-TR" dirty="0"/>
          </a:p>
          <a:p>
            <a:r>
              <a:rPr lang="tr-TR" dirty="0"/>
              <a:t>Kurutma </a:t>
            </a:r>
          </a:p>
          <a:p>
            <a:pPr lvl="1"/>
            <a:r>
              <a:rPr lang="tr-TR" sz="2400" dirty="0">
                <a:solidFill>
                  <a:schemeClr val="tx1"/>
                </a:solidFill>
              </a:rPr>
              <a:t>Kan ve kemik iliği yaymalarında kullanılır</a:t>
            </a:r>
            <a:r>
              <a:rPr lang="tr-TR" sz="2400" dirty="0"/>
              <a:t>.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F7A310-A06A-4BEA-80EA-0C8433E312F4}" type="slidenum">
              <a:rPr lang="tr-TR" smtClean="0"/>
              <a:pPr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090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Kimyasal Yöntemler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575095" y="1457863"/>
            <a:ext cx="9956800" cy="4282843"/>
          </a:xfrm>
        </p:spPr>
        <p:txBody>
          <a:bodyPr anchor="ctr">
            <a:normAutofit/>
          </a:bodyPr>
          <a:lstStyle/>
          <a:p>
            <a:r>
              <a:rPr lang="tr-TR" dirty="0"/>
              <a:t>En fazla kullanılan yöntemdir.</a:t>
            </a:r>
          </a:p>
          <a:p>
            <a:endParaRPr lang="tr-TR" dirty="0"/>
          </a:p>
          <a:p>
            <a:pPr algn="just"/>
            <a:r>
              <a:rPr lang="tr-TR" dirty="0"/>
              <a:t>Doku tespitinde kullanılan sıvı haldeki kimyasal madde ya da karışımlara </a:t>
            </a:r>
            <a:r>
              <a:rPr lang="tr-TR" u="sng" dirty="0" err="1"/>
              <a:t>fiksatif</a:t>
            </a:r>
            <a:r>
              <a:rPr lang="tr-TR" dirty="0"/>
              <a:t> adı verilir.</a:t>
            </a:r>
          </a:p>
          <a:p>
            <a:endParaRPr lang="tr-TR" dirty="0"/>
          </a:p>
          <a:p>
            <a:r>
              <a:rPr lang="tr-TR" dirty="0"/>
              <a:t>Tespit teknikleri:</a:t>
            </a:r>
          </a:p>
          <a:p>
            <a:pPr lvl="1"/>
            <a:r>
              <a:rPr lang="tr-TR" sz="2400" dirty="0" err="1">
                <a:solidFill>
                  <a:schemeClr val="tx1"/>
                </a:solidFill>
              </a:rPr>
              <a:t>İmmersiyon</a:t>
            </a:r>
            <a:r>
              <a:rPr lang="tr-TR" sz="2400" dirty="0">
                <a:solidFill>
                  <a:schemeClr val="tx1"/>
                </a:solidFill>
              </a:rPr>
              <a:t> (daldırma)</a:t>
            </a:r>
          </a:p>
          <a:p>
            <a:pPr lvl="1"/>
            <a:r>
              <a:rPr lang="tr-TR" sz="2400" dirty="0" err="1">
                <a:solidFill>
                  <a:schemeClr val="tx1"/>
                </a:solidFill>
              </a:rPr>
              <a:t>Perfüzyon</a:t>
            </a:r>
            <a:r>
              <a:rPr lang="tr-TR" sz="2400" dirty="0">
                <a:solidFill>
                  <a:schemeClr val="tx1"/>
                </a:solidFill>
              </a:rPr>
              <a:t> (basınç uygulama)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F7A310-A06A-4BEA-80EA-0C8433E312F4}" type="slidenum">
              <a:rPr lang="tr-TR" smtClean="0"/>
              <a:pPr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25851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68060" y="-148056"/>
            <a:ext cx="9956800" cy="1143000"/>
          </a:xfrm>
        </p:spPr>
        <p:txBody>
          <a:bodyPr/>
          <a:lstStyle/>
          <a:p>
            <a:r>
              <a:rPr lang="tr-TR" b="1" dirty="0" err="1"/>
              <a:t>İmmersiyon</a:t>
            </a:r>
            <a:r>
              <a:rPr lang="tr-TR" b="1" dirty="0"/>
              <a:t>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307675" y="1410419"/>
            <a:ext cx="9956800" cy="4873752"/>
          </a:xfrm>
        </p:spPr>
        <p:txBody>
          <a:bodyPr anchor="ctr">
            <a:normAutofit lnSpcReduction="10000"/>
          </a:bodyPr>
          <a:lstStyle/>
          <a:p>
            <a:pPr algn="just"/>
            <a:r>
              <a:rPr lang="tr-TR" dirty="0"/>
              <a:t>Geniş ağızlı ve ağzı iyi kapanan kaplar içerisinde tespitin yapılmasıdır. 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Tespit edilecek organ/doku örneklerinin bütün yüzeylerinin solüsyonla doğrudan temasının olması gerekir.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Beyin gibi yumuşak dokuların tespitinde, organın kaba asılarak zemine dokunmaması ve her yüzünün tespit solüsyonuna temasının sağlanması gerekir. 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Tespit süresince kapların ara ara çalkalanması ve karıştırılması gerekir.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F7A310-A06A-4BEA-80EA-0C8433E312F4}" type="slidenum">
              <a:rPr lang="tr-TR" smtClean="0"/>
              <a:pPr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64443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/>
              <a:t>Perfüzyon</a:t>
            </a:r>
            <a:r>
              <a:rPr lang="tr-TR" b="1" dirty="0"/>
              <a:t>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583721" y="1449237"/>
            <a:ext cx="9956800" cy="4093061"/>
          </a:xfrm>
        </p:spPr>
        <p:txBody>
          <a:bodyPr anchor="ctr"/>
          <a:lstStyle/>
          <a:p>
            <a:pPr algn="just"/>
            <a:r>
              <a:rPr lang="tr-TR" dirty="0"/>
              <a:t>Deneysel çalışmalarda, anestezi altındaki hayvanın kanının boşaltılarak hangi organdan örnek alınacak ise o organın atardamar sisteminden, vücut ısısında, düşük basınç altında </a:t>
            </a:r>
            <a:r>
              <a:rPr lang="tr-TR" dirty="0" err="1"/>
              <a:t>izotonik</a:t>
            </a:r>
            <a:r>
              <a:rPr lang="tr-TR" dirty="0"/>
              <a:t> solüsyon verilip damar sisteminin yıkanmasıdır.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Daha sonra tespit solüsyonu aynı yolla verilerek organ çıkarılır ve tespit solüsyonuna alınır.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F7A310-A06A-4BEA-80EA-0C8433E312F4}" type="slidenum">
              <a:rPr lang="tr-TR" smtClean="0"/>
              <a:pPr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300821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717400"/>
          </a:xfrm>
        </p:spPr>
        <p:txBody>
          <a:bodyPr/>
          <a:lstStyle/>
          <a:p>
            <a:r>
              <a:rPr lang="tr-TR" b="1" dirty="0"/>
              <a:t>İyi </a:t>
            </a:r>
            <a:r>
              <a:rPr lang="tr-TR" b="1" dirty="0" err="1"/>
              <a:t>Fiksatifin</a:t>
            </a:r>
            <a:r>
              <a:rPr lang="tr-TR" b="1" dirty="0"/>
              <a:t> Özellikleri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181155" y="1048108"/>
            <a:ext cx="11412748" cy="3748178"/>
          </a:xfrm>
        </p:spPr>
        <p:txBody>
          <a:bodyPr anchor="ctr">
            <a:normAutofit/>
          </a:bodyPr>
          <a:lstStyle/>
          <a:p>
            <a:r>
              <a:rPr lang="tr-TR" dirty="0"/>
              <a:t>Hücre içine çabuk </a:t>
            </a:r>
            <a:r>
              <a:rPr lang="tr-TR" dirty="0" err="1"/>
              <a:t>difüze</a:t>
            </a:r>
            <a:r>
              <a:rPr lang="tr-TR" dirty="0"/>
              <a:t> olmalıdır.</a:t>
            </a:r>
          </a:p>
          <a:p>
            <a:endParaRPr lang="tr-TR" dirty="0"/>
          </a:p>
          <a:p>
            <a:r>
              <a:rPr lang="tr-TR" dirty="0"/>
              <a:t>Hücre içeriğini erimeyen maddeler biçiminde ve çok iyi çöktürmelidir.</a:t>
            </a:r>
          </a:p>
          <a:p>
            <a:endParaRPr lang="tr-TR" dirty="0"/>
          </a:p>
          <a:p>
            <a:r>
              <a:rPr lang="tr-TR" dirty="0"/>
              <a:t>Dokuyu sonraki işlemler sırasında büzülmeden korumalıdır.</a:t>
            </a:r>
          </a:p>
          <a:p>
            <a:endParaRPr lang="tr-TR" dirty="0"/>
          </a:p>
          <a:p>
            <a:r>
              <a:rPr lang="tr-TR" dirty="0"/>
              <a:t>Bazı hücre kısımlarının boyalarla özel olarak boyanabilmesini sağlamalıdır.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F7A310-A06A-4BEA-80EA-0C8433E312F4}" type="slidenum">
              <a:rPr lang="tr-TR" smtClean="0"/>
              <a:pPr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154680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Tespite Etki Eden Faktörler</a:t>
            </a:r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523519997"/>
              </p:ext>
            </p:extLst>
          </p:nvPr>
        </p:nvGraphicFramePr>
        <p:xfrm>
          <a:off x="609600" y="1600200"/>
          <a:ext cx="99568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F7A310-A06A-4BEA-80EA-0C8433E312F4}" type="slidenum">
              <a:rPr lang="tr-TR" smtClean="0"/>
              <a:pPr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66160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Tespit Solüsyonunun Amaca Göre Seçimi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tr-TR" dirty="0"/>
              <a:t>Örneğin; suda hazırlanmış bir </a:t>
            </a:r>
            <a:r>
              <a:rPr lang="tr-TR" dirty="0" err="1"/>
              <a:t>fiksatif</a:t>
            </a:r>
            <a:r>
              <a:rPr lang="tr-TR" dirty="0"/>
              <a:t> dokudaki glikojeni, alkolde hazırlanmış bir </a:t>
            </a:r>
            <a:r>
              <a:rPr lang="tr-TR" dirty="0" err="1"/>
              <a:t>fiksatif</a:t>
            </a:r>
            <a:r>
              <a:rPr lang="tr-TR" dirty="0"/>
              <a:t> ise lipitleri eriteceğinden söz konusu maddelerin araştırılmasında kullanılmaz.</a:t>
            </a:r>
          </a:p>
          <a:p>
            <a:pPr algn="just"/>
            <a:endParaRPr lang="tr-TR" dirty="0"/>
          </a:p>
          <a:p>
            <a:pPr algn="just"/>
            <a:r>
              <a:rPr lang="tr-TR" dirty="0" err="1"/>
              <a:t>Nükleus</a:t>
            </a:r>
            <a:r>
              <a:rPr lang="tr-TR" dirty="0"/>
              <a:t> ya da kromozomlar incelenecekse asit </a:t>
            </a:r>
            <a:r>
              <a:rPr lang="tr-TR" dirty="0" err="1"/>
              <a:t>fiksatifler</a:t>
            </a:r>
            <a:r>
              <a:rPr lang="tr-TR" dirty="0"/>
              <a:t> çok sık kullanılır.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Aseton, </a:t>
            </a:r>
            <a:r>
              <a:rPr lang="tr-TR" dirty="0" err="1"/>
              <a:t>formalin</a:t>
            </a:r>
            <a:r>
              <a:rPr lang="tr-TR" dirty="0"/>
              <a:t> ve </a:t>
            </a:r>
            <a:r>
              <a:rPr lang="tr-TR" dirty="0" err="1"/>
              <a:t>glutaraldehit</a:t>
            </a:r>
            <a:r>
              <a:rPr lang="tr-TR" dirty="0"/>
              <a:t> en az </a:t>
            </a:r>
            <a:r>
              <a:rPr lang="tr-TR" dirty="0" err="1"/>
              <a:t>denatürasyona</a:t>
            </a:r>
            <a:r>
              <a:rPr lang="tr-TR" dirty="0"/>
              <a:t> neden olduklarından ve enzimleri de iyi koruduklarından enzim etkinliğini araştırmalarında kullanılır.</a:t>
            </a:r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F7A310-A06A-4BEA-80EA-0C8433E312F4}" type="slidenum">
              <a:rPr lang="tr-TR" smtClean="0"/>
              <a:pPr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034313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Tespit Solüsyonunun Miktarı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9956800" cy="3239219"/>
          </a:xfrm>
        </p:spPr>
        <p:txBody>
          <a:bodyPr anchor="ctr"/>
          <a:lstStyle/>
          <a:p>
            <a:pPr algn="just"/>
            <a:r>
              <a:rPr lang="tr-TR" dirty="0"/>
              <a:t>Tespit solüsyonu ile bu solüsyon içerisine konulacak doku örneğinin oranı önemlidir. 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Tespit solüsyonuna fazla örnek konursa solüsyon içindeki kimyasallar yetersiz kalır ve uygun bir tespit oluşmaz. 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Genellikle 1:20 - 1:50 oranı ile iyi sonuçlar alınır.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F7A310-A06A-4BEA-80EA-0C8433E312F4}" type="slidenum">
              <a:rPr lang="tr-TR" smtClean="0"/>
              <a:pPr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208705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Tespit Solüsyonunun </a:t>
            </a:r>
            <a:r>
              <a:rPr lang="tr-TR" dirty="0" err="1"/>
              <a:t>pH’ı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626853" y="2342072"/>
            <a:ext cx="9956800" cy="2816525"/>
          </a:xfrm>
        </p:spPr>
        <p:txBody>
          <a:bodyPr anchor="b"/>
          <a:lstStyle/>
          <a:p>
            <a:pPr algn="just"/>
            <a:r>
              <a:rPr lang="tr-TR" dirty="0"/>
              <a:t>Genellikle hücre çekirdek ve sitoplazması birbirine zıt </a:t>
            </a:r>
            <a:r>
              <a:rPr lang="tr-TR" dirty="0" err="1"/>
              <a:t>pH</a:t>
            </a:r>
            <a:r>
              <a:rPr lang="tr-TR" dirty="0"/>
              <a:t> değerlerinde iyi sonuç verir. </a:t>
            </a:r>
          </a:p>
          <a:p>
            <a:pPr algn="just"/>
            <a:endParaRPr lang="tr-TR" dirty="0"/>
          </a:p>
          <a:p>
            <a:pPr algn="just"/>
            <a:r>
              <a:rPr lang="tr-TR" dirty="0" err="1"/>
              <a:t>pH</a:t>
            </a:r>
            <a:r>
              <a:rPr lang="tr-TR" dirty="0"/>
              <a:t> asit olduğunda; çekirdek sitoplazmaya göre daha iyi korunur.</a:t>
            </a:r>
          </a:p>
          <a:p>
            <a:pPr algn="just"/>
            <a:endParaRPr lang="tr-TR" dirty="0"/>
          </a:p>
          <a:p>
            <a:pPr algn="just"/>
            <a:r>
              <a:rPr lang="tr-TR" dirty="0" err="1"/>
              <a:t>pH</a:t>
            </a:r>
            <a:r>
              <a:rPr lang="tr-TR" dirty="0"/>
              <a:t> alkali olduğunda; sitoplazma çekirdeğe göre daha iyi korunur.</a:t>
            </a:r>
          </a:p>
          <a:p>
            <a:endParaRPr lang="tr-TR" dirty="0"/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F7A310-A06A-4BEA-80EA-0C8433E312F4}" type="slidenum">
              <a:rPr lang="tr-TR" smtClean="0"/>
              <a:pPr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998555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Tespit Solüsyonunun </a:t>
            </a:r>
            <a:r>
              <a:rPr lang="tr-TR" dirty="0" err="1"/>
              <a:t>Osmolalitesi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609599" y="1600200"/>
            <a:ext cx="11165457" cy="2782019"/>
          </a:xfrm>
        </p:spPr>
        <p:txBody>
          <a:bodyPr anchor="ctr"/>
          <a:lstStyle/>
          <a:p>
            <a:pPr algn="just"/>
            <a:r>
              <a:rPr lang="tr-TR" dirty="0" err="1"/>
              <a:t>Hipertonik</a:t>
            </a:r>
            <a:r>
              <a:rPr lang="tr-TR" dirty="0"/>
              <a:t> solüsyonların hücre büzüşmesine, </a:t>
            </a:r>
            <a:r>
              <a:rPr lang="tr-TR" dirty="0" err="1"/>
              <a:t>hipotonik</a:t>
            </a:r>
            <a:r>
              <a:rPr lang="tr-TR" dirty="0"/>
              <a:t> solüsyonların hücre şişmesine neden olduğu gösterilmiştir.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E</a:t>
            </a:r>
            <a:r>
              <a:rPr lang="es-ES" dirty="0"/>
              <a:t>n iyi sonu</a:t>
            </a:r>
            <a:r>
              <a:rPr lang="tr-TR" dirty="0"/>
              <a:t>ç</a:t>
            </a:r>
            <a:r>
              <a:rPr lang="es-ES" dirty="0"/>
              <a:t>ların </a:t>
            </a:r>
            <a:r>
              <a:rPr lang="tr-TR" dirty="0"/>
              <a:t>ise </a:t>
            </a:r>
            <a:r>
              <a:rPr lang="es-ES" dirty="0"/>
              <a:t>hafifce hipertonik</a:t>
            </a:r>
            <a:r>
              <a:rPr lang="tr-TR" dirty="0"/>
              <a:t> solüsyonlarla (</a:t>
            </a:r>
            <a:r>
              <a:rPr lang="tr-TR" b="1" dirty="0"/>
              <a:t>400-450 </a:t>
            </a:r>
            <a:r>
              <a:rPr lang="tr-TR" b="1" dirty="0" err="1"/>
              <a:t>mosm</a:t>
            </a:r>
            <a:r>
              <a:rPr lang="tr-TR" dirty="0"/>
              <a:t>) elde edildiği bulunmuştur.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F7A310-A06A-4BEA-80EA-0C8433E312F4}" type="slidenum">
              <a:rPr lang="tr-TR" smtClean="0"/>
              <a:pPr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306213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49215" y="0"/>
            <a:ext cx="9956800" cy="1143000"/>
          </a:xfrm>
        </p:spPr>
        <p:txBody>
          <a:bodyPr/>
          <a:lstStyle/>
          <a:p>
            <a:r>
              <a:rPr lang="tr-TR" dirty="0"/>
              <a:t>Tespit Süresi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9956800" cy="3981091"/>
          </a:xfrm>
        </p:spPr>
        <p:txBody>
          <a:bodyPr anchor="ctr">
            <a:normAutofit fontScale="92500"/>
          </a:bodyPr>
          <a:lstStyle/>
          <a:p>
            <a:pPr algn="just"/>
            <a:r>
              <a:rPr lang="tr-TR" dirty="0"/>
              <a:t>Çeşitli faktörlere bağlıdır:</a:t>
            </a:r>
          </a:p>
          <a:p>
            <a:pPr lvl="1" algn="just"/>
            <a:r>
              <a:rPr lang="tr-TR" sz="2400" b="1" u="sng" dirty="0">
                <a:solidFill>
                  <a:schemeClr val="accent2">
                    <a:lumMod val="75000"/>
                  </a:schemeClr>
                </a:solidFill>
              </a:rPr>
              <a:t>Örneğin büyüklüğü</a:t>
            </a:r>
          </a:p>
          <a:p>
            <a:pPr lvl="1" algn="just"/>
            <a:r>
              <a:rPr lang="tr-TR" sz="2400" b="1" u="sng" dirty="0">
                <a:solidFill>
                  <a:schemeClr val="accent2">
                    <a:lumMod val="75000"/>
                  </a:schemeClr>
                </a:solidFill>
              </a:rPr>
              <a:t>Tespit solüsyonunun difüzyon gücü:</a:t>
            </a:r>
            <a:r>
              <a:rPr lang="tr-TR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tr-TR" sz="2400" dirty="0"/>
              <a:t>Solüsyonun cinsine ve tespit edilen organ/doku örneğinin yapısal ve fonksiyonel özelliğine bağlıdır. </a:t>
            </a:r>
          </a:p>
          <a:p>
            <a:pPr lvl="1" algn="just"/>
            <a:r>
              <a:rPr lang="tr-TR" sz="2400" b="1" u="sng" dirty="0">
                <a:solidFill>
                  <a:schemeClr val="accent2">
                    <a:lumMod val="75000"/>
                  </a:schemeClr>
                </a:solidFill>
              </a:rPr>
              <a:t>Ortam ısısı:</a:t>
            </a:r>
            <a:r>
              <a:rPr lang="tr-TR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tr-TR" sz="2400" dirty="0"/>
              <a:t>Ortam ısısı düşük olduğunda, difüzyon hızı azalacağından tespit de gecikir.</a:t>
            </a:r>
          </a:p>
          <a:p>
            <a:pPr lvl="1" algn="just"/>
            <a:r>
              <a:rPr lang="tr-TR" sz="2400" b="1" u="sng" dirty="0">
                <a:solidFill>
                  <a:schemeClr val="accent2">
                    <a:lumMod val="75000"/>
                  </a:schemeClr>
                </a:solidFill>
              </a:rPr>
              <a:t>Amaç</a:t>
            </a:r>
          </a:p>
          <a:p>
            <a:pPr lvl="1" algn="just"/>
            <a:r>
              <a:rPr lang="tr-TR" sz="2400" b="1" u="sng" dirty="0">
                <a:solidFill>
                  <a:schemeClr val="accent2">
                    <a:lumMod val="75000"/>
                  </a:schemeClr>
                </a:solidFill>
              </a:rPr>
              <a:t>Doku örneğinin yapısı:</a:t>
            </a:r>
            <a:r>
              <a:rPr lang="tr-TR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tr-TR" sz="2400" dirty="0" err="1"/>
              <a:t>Embriyonal</a:t>
            </a:r>
            <a:r>
              <a:rPr lang="tr-TR" sz="2400" dirty="0"/>
              <a:t> dokular ve yumuşak dokular daha kısa sürede tespit edilirken, sert dokular ya da organ kapsülleri daha uzun sürede tespit edilir.</a:t>
            </a:r>
          </a:p>
          <a:p>
            <a:pPr lvl="1"/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F7A310-A06A-4BEA-80EA-0C8433E312F4}" type="slidenum">
              <a:rPr lang="tr-TR" smtClean="0"/>
              <a:pPr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8886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02336" y="324134"/>
            <a:ext cx="11379200" cy="758952"/>
          </a:xfrm>
        </p:spPr>
        <p:txBody>
          <a:bodyPr>
            <a:normAutofit fontScale="90000"/>
          </a:bodyPr>
          <a:lstStyle/>
          <a:p>
            <a:r>
              <a:rPr lang="tr-TR" b="1" dirty="0"/>
              <a:t>Patoloji Laboratuvarına Gelen Materyallerin </a:t>
            </a:r>
            <a:br>
              <a:rPr lang="tr-TR" b="1" dirty="0"/>
            </a:br>
            <a:r>
              <a:rPr lang="tr-TR" b="1" dirty="0"/>
              <a:t>Kontrol ve </a:t>
            </a:r>
            <a:r>
              <a:rPr lang="tr-TR" b="1" dirty="0" err="1"/>
              <a:t>Kabülü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181155" y="1160253"/>
            <a:ext cx="10800271" cy="4873752"/>
          </a:xfrm>
        </p:spPr>
        <p:txBody>
          <a:bodyPr anchor="ctr">
            <a:normAutofit/>
          </a:bodyPr>
          <a:lstStyle/>
          <a:p>
            <a:r>
              <a:rPr lang="tr-TR" dirty="0" err="1"/>
              <a:t>Fiksasyon</a:t>
            </a:r>
            <a:r>
              <a:rPr lang="tr-TR" dirty="0"/>
              <a:t> içinde gelen parçaların </a:t>
            </a:r>
            <a:r>
              <a:rPr lang="tr-TR" dirty="0" err="1"/>
              <a:t>fiksasyon</a:t>
            </a:r>
            <a:r>
              <a:rPr lang="tr-TR" dirty="0"/>
              <a:t> miktarları kontrol edilir.</a:t>
            </a:r>
          </a:p>
          <a:p>
            <a:pPr lvl="1"/>
            <a:endParaRPr lang="tr-TR" sz="2300" dirty="0"/>
          </a:p>
          <a:p>
            <a:pPr lvl="1" algn="just"/>
            <a:r>
              <a:rPr lang="tr-TR" sz="2300" dirty="0"/>
              <a:t>Materyallerin konulduğu kapların, tespit solüsyonunun buharlaşmasını ve dökülmesini önleyecek şekilde kapaklı olması gerekir.</a:t>
            </a:r>
          </a:p>
          <a:p>
            <a:pPr lvl="1" algn="just"/>
            <a:r>
              <a:rPr lang="tr-TR" sz="2300" dirty="0"/>
              <a:t>Materyal kaplarının ağız genişliği parçayı kolaylıkla çıkarılabilecek büyüklükte olmalıdır.</a:t>
            </a:r>
          </a:p>
          <a:p>
            <a:pPr lvl="1" algn="just"/>
            <a:r>
              <a:rPr lang="tr-TR" sz="2300" dirty="0"/>
              <a:t>Dokunun, materyal kabında sıkışmamış ve yüzer durumda olması gerekir.</a:t>
            </a:r>
          </a:p>
          <a:p>
            <a:pPr lvl="1" algn="just"/>
            <a:r>
              <a:rPr lang="tr-TR" sz="2300" dirty="0"/>
              <a:t>Eksik </a:t>
            </a:r>
            <a:r>
              <a:rPr lang="tr-TR" sz="2300" dirty="0" err="1"/>
              <a:t>fiksatatif</a:t>
            </a:r>
            <a:r>
              <a:rPr lang="tr-TR" sz="2300" dirty="0"/>
              <a:t> bulunan kaplara yeterince </a:t>
            </a:r>
            <a:r>
              <a:rPr lang="tr-TR" sz="2300" dirty="0" err="1"/>
              <a:t>fiksatatif</a:t>
            </a:r>
            <a:r>
              <a:rPr lang="tr-TR" sz="2300" dirty="0"/>
              <a:t> ilave edilir. </a:t>
            </a:r>
            <a:r>
              <a:rPr lang="tr-TR" sz="2300" dirty="0" err="1"/>
              <a:t>Fiksatif</a:t>
            </a:r>
            <a:r>
              <a:rPr lang="tr-TR" sz="2300" dirty="0"/>
              <a:t> miktarı, parça büyüklüğünün 20 ile 50 katı kadar olmalıdır. Parçanın tümü </a:t>
            </a:r>
            <a:r>
              <a:rPr lang="tr-TR" sz="2300" dirty="0" err="1"/>
              <a:t>fiksatif</a:t>
            </a:r>
            <a:r>
              <a:rPr lang="tr-TR" sz="2300" dirty="0"/>
              <a:t> içinde kalmalıdır. 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F7A310-A06A-4BEA-80EA-0C8433E312F4}" type="slidenum">
              <a:rPr lang="tr-TR" smtClean="0"/>
              <a:pPr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650567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10963" y="419027"/>
            <a:ext cx="11379200" cy="758952"/>
          </a:xfrm>
        </p:spPr>
        <p:txBody>
          <a:bodyPr>
            <a:normAutofit fontScale="90000"/>
          </a:bodyPr>
          <a:lstStyle/>
          <a:p>
            <a:r>
              <a:rPr lang="tr-TR" b="1" dirty="0"/>
              <a:t>Patoloji Laboratuvarına Gelen Materyallerin </a:t>
            </a:r>
            <a:br>
              <a:rPr lang="tr-TR" b="1" dirty="0"/>
            </a:br>
            <a:r>
              <a:rPr lang="tr-TR" b="1" dirty="0"/>
              <a:t>Kontrol ve </a:t>
            </a:r>
            <a:r>
              <a:rPr lang="tr-TR" b="1" dirty="0" err="1"/>
              <a:t>Kabülü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37072" y="1565694"/>
            <a:ext cx="11018808" cy="4188125"/>
          </a:xfrm>
        </p:spPr>
        <p:txBody>
          <a:bodyPr anchor="ctr"/>
          <a:lstStyle/>
          <a:p>
            <a:pPr algn="just"/>
            <a:r>
              <a:rPr lang="tr-TR" dirty="0" err="1"/>
              <a:t>Fiksatif</a:t>
            </a:r>
            <a:r>
              <a:rPr lang="tr-TR" dirty="0"/>
              <a:t> içindeki materyaller oda sıcaklığında bekletilir.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Tespit sırasında </a:t>
            </a:r>
            <a:r>
              <a:rPr lang="tr-TR" dirty="0" err="1"/>
              <a:t>fiksatif</a:t>
            </a:r>
            <a:r>
              <a:rPr lang="tr-TR" dirty="0"/>
              <a:t> zaman zaman çalkalanarak dokunun hareket etmesi sağlanır.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Tespit süresince kaplar karanlıkta bekletilir.</a:t>
            </a:r>
          </a:p>
          <a:p>
            <a:pPr algn="just"/>
            <a:endParaRPr lang="tr-TR" dirty="0"/>
          </a:p>
          <a:p>
            <a:pPr algn="just"/>
            <a:r>
              <a:rPr lang="tr-TR" dirty="0" err="1"/>
              <a:t>Fiksatif</a:t>
            </a:r>
            <a:r>
              <a:rPr lang="tr-TR" dirty="0"/>
              <a:t> yüzeyine çıkmış büyük organ dokularının üzeri gazlı bezle örtülerek </a:t>
            </a:r>
            <a:r>
              <a:rPr lang="tr-TR" dirty="0" err="1"/>
              <a:t>fiksatifle</a:t>
            </a:r>
            <a:r>
              <a:rPr lang="tr-TR" dirty="0"/>
              <a:t> temas etmesi sağlanır.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F7A310-A06A-4BEA-80EA-0C8433E312F4}" type="slidenum">
              <a:rPr lang="tr-TR" smtClean="0"/>
              <a:pPr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011197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02336" y="324136"/>
            <a:ext cx="11379200" cy="758952"/>
          </a:xfrm>
        </p:spPr>
        <p:txBody>
          <a:bodyPr>
            <a:normAutofit fontScale="90000"/>
          </a:bodyPr>
          <a:lstStyle/>
          <a:p>
            <a:r>
              <a:rPr lang="tr-TR" b="1" dirty="0"/>
              <a:t>Patoloji Laboratuvarına Gelen Materyallerin </a:t>
            </a:r>
            <a:br>
              <a:rPr lang="tr-TR" b="1" dirty="0"/>
            </a:br>
            <a:r>
              <a:rPr lang="tr-TR" b="1" dirty="0"/>
              <a:t>Kontrol ve Kabulü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186904" y="1155938"/>
            <a:ext cx="11320734" cy="4425351"/>
          </a:xfrm>
        </p:spPr>
        <p:txBody>
          <a:bodyPr anchor="ctr"/>
          <a:lstStyle/>
          <a:p>
            <a:pPr algn="just"/>
            <a:r>
              <a:rPr lang="tr-TR" dirty="0"/>
              <a:t>Özellikle yağlı dokular, tespit solüsyonu üzerinde yüzer durumda ise üzeri gazlı bezle örtülür.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Büyük materyaller genellikle 24 saat </a:t>
            </a:r>
            <a:r>
              <a:rPr lang="tr-TR" dirty="0" err="1"/>
              <a:t>fiksasyon</a:t>
            </a:r>
            <a:r>
              <a:rPr lang="tr-TR" dirty="0"/>
              <a:t> eriyiği içerisinde bekletilir. Endoskopik, iğne biyopsisi, </a:t>
            </a:r>
            <a:r>
              <a:rPr lang="tr-TR" dirty="0" err="1"/>
              <a:t>spunch</a:t>
            </a:r>
            <a:r>
              <a:rPr lang="tr-TR" dirty="0"/>
              <a:t> vb. küçük parçalar </a:t>
            </a:r>
            <a:r>
              <a:rPr lang="tr-TR" dirty="0" err="1"/>
              <a:t>fiksasyonda</a:t>
            </a:r>
            <a:r>
              <a:rPr lang="tr-TR" dirty="0"/>
              <a:t> 3-4 saat bekletilerek çalışmaya alınır.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Ön tanılara göre bazı örneklerin </a:t>
            </a:r>
            <a:r>
              <a:rPr lang="tr-TR" dirty="0" err="1"/>
              <a:t>fiksasyon</a:t>
            </a:r>
            <a:r>
              <a:rPr lang="tr-TR" dirty="0"/>
              <a:t> süresi uzatılır (kist </a:t>
            </a:r>
            <a:r>
              <a:rPr lang="tr-TR" dirty="0" err="1"/>
              <a:t>hidatik</a:t>
            </a:r>
            <a:r>
              <a:rPr lang="tr-TR" dirty="0"/>
              <a:t>, tüberküloz…).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F7A310-A06A-4BEA-80EA-0C8433E312F4}" type="slidenum">
              <a:rPr lang="tr-TR" smtClean="0"/>
              <a:pPr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678418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02336" y="201305"/>
            <a:ext cx="11379200" cy="758952"/>
          </a:xfrm>
        </p:spPr>
        <p:txBody>
          <a:bodyPr/>
          <a:lstStyle/>
          <a:p>
            <a:r>
              <a:rPr lang="tr-TR" b="1" dirty="0"/>
              <a:t>Doku Tespiti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204156" y="1030857"/>
            <a:ext cx="11458755" cy="3472132"/>
          </a:xfrm>
        </p:spPr>
        <p:txBody>
          <a:bodyPr anchor="ctr"/>
          <a:lstStyle/>
          <a:p>
            <a:r>
              <a:rPr lang="tr-TR" dirty="0"/>
              <a:t>Tespit işlemi;</a:t>
            </a:r>
          </a:p>
          <a:p>
            <a:pPr lvl="1" algn="just"/>
            <a:r>
              <a:rPr lang="tr-TR" sz="2300" dirty="0"/>
              <a:t>Dokuyu hücresel enzimlerin neden olduğu </a:t>
            </a:r>
            <a:r>
              <a:rPr lang="tr-TR" sz="2300" dirty="0" err="1"/>
              <a:t>otoliz</a:t>
            </a:r>
            <a:r>
              <a:rPr lang="tr-TR" sz="2300" dirty="0"/>
              <a:t> ve bakteri ya da mantarlarca oluşturulan </a:t>
            </a:r>
            <a:r>
              <a:rPr lang="tr-TR" sz="2300" dirty="0" err="1"/>
              <a:t>dekompozisyondan</a:t>
            </a:r>
            <a:r>
              <a:rPr lang="tr-TR" sz="2300" dirty="0"/>
              <a:t> korur,</a:t>
            </a:r>
          </a:p>
          <a:p>
            <a:pPr lvl="1" algn="just"/>
            <a:r>
              <a:rPr lang="tr-TR" sz="2300" dirty="0" err="1"/>
              <a:t>İnfeksiyöz</a:t>
            </a:r>
            <a:r>
              <a:rPr lang="tr-TR" sz="2300" dirty="0"/>
              <a:t> ajanları </a:t>
            </a:r>
            <a:r>
              <a:rPr lang="tr-TR" sz="2300" dirty="0" err="1"/>
              <a:t>inaktive</a:t>
            </a:r>
            <a:r>
              <a:rPr lang="tr-TR" sz="2300" dirty="0"/>
              <a:t> eder ya da öldürür,</a:t>
            </a:r>
          </a:p>
          <a:p>
            <a:pPr lvl="1" algn="just"/>
            <a:r>
              <a:rPr lang="tr-TR" dirty="0"/>
              <a:t>Dokuyu sertleştirir ve doku </a:t>
            </a:r>
            <a:r>
              <a:rPr lang="tr-TR" dirty="0" err="1"/>
              <a:t>komponentlerini</a:t>
            </a:r>
            <a:r>
              <a:rPr lang="tr-TR" dirty="0"/>
              <a:t> stabilize eder.</a:t>
            </a:r>
          </a:p>
          <a:p>
            <a:pPr lvl="1"/>
            <a:endParaRPr lang="tr-TR" dirty="0"/>
          </a:p>
          <a:p>
            <a:r>
              <a:rPr lang="tr-TR" dirty="0"/>
              <a:t>İyi bir </a:t>
            </a:r>
            <a:r>
              <a:rPr lang="tr-TR" dirty="0" err="1"/>
              <a:t>fiksatif</a:t>
            </a:r>
            <a:r>
              <a:rPr lang="tr-TR" dirty="0"/>
              <a:t>, öldürücü, nüfuz edici ve sertleştirici nitelikte olmalıdır.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BD0E492-DB96-46D0-BB92-C0635E047239}" type="slidenum">
              <a:rPr lang="tr-TR" smtClean="0"/>
              <a:pPr/>
              <a:t>21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215035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Fiksatiflerin</a:t>
            </a:r>
            <a:r>
              <a:rPr lang="tr-TR" dirty="0"/>
              <a:t> İşlevleri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353568" y="1527048"/>
            <a:ext cx="11484864" cy="3139843"/>
          </a:xfrm>
        </p:spPr>
        <p:txBody>
          <a:bodyPr anchor="ctr"/>
          <a:lstStyle/>
          <a:p>
            <a:pPr algn="just"/>
            <a:r>
              <a:rPr lang="tr-TR" dirty="0"/>
              <a:t>Doku/organı, işlemler sırasında değişikliğe uğramayacak </a:t>
            </a:r>
            <a:r>
              <a:rPr lang="tr-TR" dirty="0" err="1"/>
              <a:t>mikroanatomik</a:t>
            </a:r>
            <a:r>
              <a:rPr lang="tr-TR" dirty="0"/>
              <a:t> yapı içerisinde tutmak,</a:t>
            </a:r>
          </a:p>
          <a:p>
            <a:pPr algn="just"/>
            <a:endParaRPr lang="tr-TR" dirty="0"/>
          </a:p>
          <a:p>
            <a:pPr algn="just"/>
            <a:r>
              <a:rPr lang="tr-TR" dirty="0" err="1"/>
              <a:t>Otoliz</a:t>
            </a:r>
            <a:r>
              <a:rPr lang="tr-TR" dirty="0"/>
              <a:t> ve </a:t>
            </a:r>
            <a:r>
              <a:rPr lang="tr-TR" dirty="0" err="1"/>
              <a:t>pütrefaksiyon</a:t>
            </a:r>
            <a:r>
              <a:rPr lang="tr-TR" dirty="0"/>
              <a:t> (çürüme) gibi değişiklikleri önlemek,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Hücredeki yapıtaşlarını çözünmez hale getirmek.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BD0E492-DB96-46D0-BB92-C0635E047239}" type="slidenum">
              <a:rPr lang="tr-TR" smtClean="0"/>
              <a:pPr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067736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40589" y="284672"/>
            <a:ext cx="9956800" cy="831042"/>
          </a:xfrm>
        </p:spPr>
        <p:txBody>
          <a:bodyPr/>
          <a:lstStyle/>
          <a:p>
            <a:r>
              <a:rPr lang="tr-TR" dirty="0" err="1"/>
              <a:t>Fiksatiflerin</a:t>
            </a:r>
            <a:r>
              <a:rPr lang="tr-TR" dirty="0"/>
              <a:t> Özellikleri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566468" y="1341408"/>
            <a:ext cx="10613366" cy="4283015"/>
          </a:xfrm>
        </p:spPr>
        <p:txBody>
          <a:bodyPr>
            <a:normAutofit/>
          </a:bodyPr>
          <a:lstStyle/>
          <a:p>
            <a:r>
              <a:rPr lang="tr-TR" dirty="0"/>
              <a:t>Dokuyu büzmemeli, şişirmemeli ve eritmemeli,</a:t>
            </a:r>
          </a:p>
          <a:p>
            <a:endParaRPr lang="tr-TR" dirty="0"/>
          </a:p>
          <a:p>
            <a:r>
              <a:rPr lang="tr-TR" dirty="0"/>
              <a:t>Enzimleri </a:t>
            </a:r>
            <a:r>
              <a:rPr lang="tr-TR" dirty="0" err="1"/>
              <a:t>inaktive</a:t>
            </a:r>
            <a:r>
              <a:rPr lang="tr-TR" dirty="0"/>
              <a:t> etmeli,</a:t>
            </a:r>
          </a:p>
          <a:p>
            <a:endParaRPr lang="tr-TR" dirty="0"/>
          </a:p>
          <a:p>
            <a:r>
              <a:rPr lang="tr-TR" dirty="0"/>
              <a:t>Dokudaki mikroorganizmaları öldürmeli,</a:t>
            </a:r>
          </a:p>
          <a:p>
            <a:endParaRPr lang="tr-TR" dirty="0"/>
          </a:p>
          <a:p>
            <a:pPr algn="just"/>
            <a:r>
              <a:rPr lang="tr-TR" dirty="0" err="1"/>
              <a:t>Dehidratan</a:t>
            </a:r>
            <a:r>
              <a:rPr lang="tr-TR" dirty="0"/>
              <a:t>, </a:t>
            </a:r>
            <a:r>
              <a:rPr lang="tr-TR" dirty="0" err="1"/>
              <a:t>şeffaflandırıcı</a:t>
            </a:r>
            <a:r>
              <a:rPr lang="tr-TR" dirty="0"/>
              <a:t>, sertleştirici ve boyayıcı ajanlarla karşılaştığında dokunun orijinal şeklini korumasını sağlayacak şekilde doku elemanlarını değişikliğe uğratmalı.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BD0E492-DB96-46D0-BB92-C0635E047239}" type="slidenum">
              <a:rPr lang="tr-TR" smtClean="0"/>
              <a:pPr/>
              <a:t>23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509375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62951" y="119363"/>
            <a:ext cx="9956800" cy="769158"/>
          </a:xfrm>
        </p:spPr>
        <p:txBody>
          <a:bodyPr/>
          <a:lstStyle/>
          <a:p>
            <a:r>
              <a:rPr lang="tr-TR" dirty="0" err="1"/>
              <a:t>Fiksatif</a:t>
            </a:r>
            <a:r>
              <a:rPr lang="tr-TR" dirty="0"/>
              <a:t> Türleri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523336" y="1181819"/>
            <a:ext cx="10777268" cy="4705536"/>
          </a:xfrm>
        </p:spPr>
        <p:txBody>
          <a:bodyPr/>
          <a:lstStyle/>
          <a:p>
            <a:r>
              <a:rPr lang="tr-TR" dirty="0"/>
              <a:t>Aldehitler: Formaldehit, </a:t>
            </a:r>
            <a:r>
              <a:rPr lang="tr-TR" dirty="0" err="1"/>
              <a:t>gluteraldehit</a:t>
            </a:r>
            <a:r>
              <a:rPr lang="tr-TR" dirty="0"/>
              <a:t>…</a:t>
            </a:r>
          </a:p>
          <a:p>
            <a:endParaRPr lang="tr-TR" dirty="0"/>
          </a:p>
          <a:p>
            <a:r>
              <a:rPr lang="tr-TR" dirty="0"/>
              <a:t>Oksitleyici ajanlar: Osmiyum </a:t>
            </a:r>
            <a:r>
              <a:rPr lang="tr-TR" dirty="0" err="1"/>
              <a:t>tetroksit</a:t>
            </a:r>
            <a:r>
              <a:rPr lang="tr-TR" dirty="0"/>
              <a:t>, potasyum permanganat, potasyum </a:t>
            </a:r>
            <a:r>
              <a:rPr lang="tr-TR" dirty="0" err="1"/>
              <a:t>dikromat</a:t>
            </a:r>
            <a:endParaRPr lang="tr-TR" dirty="0"/>
          </a:p>
          <a:p>
            <a:endParaRPr lang="tr-TR" dirty="0"/>
          </a:p>
          <a:p>
            <a:r>
              <a:rPr lang="tr-TR" dirty="0"/>
              <a:t>Protein </a:t>
            </a:r>
            <a:r>
              <a:rPr lang="tr-TR" dirty="0" err="1"/>
              <a:t>denatürasyonu</a:t>
            </a:r>
            <a:r>
              <a:rPr lang="tr-TR" dirty="0"/>
              <a:t> yapanlar: Metil alkol, etil alkol, asetik asit</a:t>
            </a:r>
          </a:p>
          <a:p>
            <a:endParaRPr lang="tr-TR" dirty="0"/>
          </a:p>
          <a:p>
            <a:r>
              <a:rPr lang="tr-TR" dirty="0"/>
              <a:t>Diğer: </a:t>
            </a:r>
            <a:r>
              <a:rPr lang="tr-TR" dirty="0" err="1"/>
              <a:t>Civa</a:t>
            </a:r>
            <a:r>
              <a:rPr lang="tr-TR" dirty="0"/>
              <a:t> klorür, pikrik asit, </a:t>
            </a:r>
            <a:r>
              <a:rPr lang="tr-TR" dirty="0" err="1"/>
              <a:t>Carnoy</a:t>
            </a:r>
            <a:r>
              <a:rPr lang="tr-TR" dirty="0"/>
              <a:t> </a:t>
            </a:r>
            <a:r>
              <a:rPr lang="tr-TR" dirty="0" err="1"/>
              <a:t>fiksatifi</a:t>
            </a:r>
            <a:r>
              <a:rPr lang="tr-TR" dirty="0"/>
              <a:t>, </a:t>
            </a:r>
            <a:r>
              <a:rPr lang="tr-TR" dirty="0" err="1"/>
              <a:t>Bouin</a:t>
            </a:r>
            <a:r>
              <a:rPr lang="tr-TR" dirty="0"/>
              <a:t> solüsyonu..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BD0E492-DB96-46D0-BB92-C0635E047239}" type="slidenum">
              <a:rPr lang="tr-TR" smtClean="0"/>
              <a:pPr/>
              <a:t>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731763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09600" y="0"/>
            <a:ext cx="9956800" cy="1143000"/>
          </a:xfrm>
        </p:spPr>
        <p:txBody>
          <a:bodyPr/>
          <a:lstStyle/>
          <a:p>
            <a:r>
              <a:rPr lang="tr-TR" dirty="0" err="1"/>
              <a:t>Formalin</a:t>
            </a:r>
            <a:r>
              <a:rPr lang="tr-TR" dirty="0"/>
              <a:t>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88830" y="1341408"/>
            <a:ext cx="10613366" cy="4873752"/>
          </a:xfrm>
        </p:spPr>
        <p:txBody>
          <a:bodyPr anchor="t"/>
          <a:lstStyle/>
          <a:p>
            <a:pPr algn="just"/>
            <a:r>
              <a:rPr lang="tr-TR" dirty="0"/>
              <a:t>Birçok patoloji laboratuvarında kullanılan standart </a:t>
            </a:r>
            <a:r>
              <a:rPr lang="tr-TR" dirty="0" err="1"/>
              <a:t>fiksatif</a:t>
            </a:r>
            <a:r>
              <a:rPr lang="tr-TR" dirty="0"/>
              <a:t> %10’luk </a:t>
            </a:r>
            <a:r>
              <a:rPr lang="tr-TR" dirty="0" err="1"/>
              <a:t>formalindir</a:t>
            </a:r>
            <a:r>
              <a:rPr lang="tr-TR" dirty="0"/>
              <a:t>. </a:t>
            </a:r>
          </a:p>
          <a:p>
            <a:pPr algn="just"/>
            <a:endParaRPr lang="tr-TR" dirty="0"/>
          </a:p>
          <a:p>
            <a:pPr algn="just"/>
            <a:r>
              <a:rPr lang="tr-TR" dirty="0" err="1"/>
              <a:t>Formalin</a:t>
            </a:r>
            <a:r>
              <a:rPr lang="tr-TR" dirty="0"/>
              <a:t>, formaldehitin sudaki %40’lık çözeltisidir.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Her türlü materyalin rutin </a:t>
            </a:r>
            <a:r>
              <a:rPr lang="tr-TR" dirty="0" err="1"/>
              <a:t>fiksasyonu</a:t>
            </a:r>
            <a:r>
              <a:rPr lang="tr-TR" dirty="0"/>
              <a:t> için kullanılabilir.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Ucuzdur ve doku bozulmadan uzun süre saklanabilir.</a:t>
            </a:r>
          </a:p>
          <a:p>
            <a:endParaRPr lang="tr-TR" dirty="0"/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BD0E492-DB96-46D0-BB92-C0635E047239}" type="slidenum">
              <a:rPr lang="tr-TR" smtClean="0"/>
              <a:pPr/>
              <a:t>25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01169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Formalin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9956800" cy="3342736"/>
          </a:xfrm>
        </p:spPr>
        <p:txBody>
          <a:bodyPr anchor="ctr"/>
          <a:lstStyle/>
          <a:p>
            <a:pPr algn="just"/>
            <a:r>
              <a:rPr lang="tr-TR" dirty="0" err="1"/>
              <a:t>Formalinle</a:t>
            </a:r>
            <a:r>
              <a:rPr lang="tr-TR" dirty="0"/>
              <a:t> tespit edilen dokulara birçok özel boya ve </a:t>
            </a:r>
            <a:r>
              <a:rPr lang="tr-TR" dirty="0" err="1"/>
              <a:t>immünohistokimya</a:t>
            </a:r>
            <a:r>
              <a:rPr lang="tr-TR" dirty="0"/>
              <a:t> uygulanabilir.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Tespit, proteinlerin çapraz bağlanmasıyla gerçekleşir. </a:t>
            </a:r>
            <a:r>
              <a:rPr lang="tr-TR" dirty="0" err="1"/>
              <a:t>Formalinin</a:t>
            </a:r>
            <a:r>
              <a:rPr lang="tr-TR" dirty="0"/>
              <a:t> çapraz bağlar oluşturması yavaş bir süreçtir.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Ürik asit kristallerinin erimesine yol açar.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BD0E492-DB96-46D0-BB92-C0635E047239}" type="slidenum">
              <a:rPr lang="tr-TR" smtClean="0"/>
              <a:pPr/>
              <a:t>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774024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Formalin</a:t>
            </a:r>
            <a:r>
              <a:rPr lang="tr-TR" dirty="0"/>
              <a:t>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10829026" cy="3592902"/>
          </a:xfrm>
        </p:spPr>
        <p:txBody>
          <a:bodyPr anchor="ctr"/>
          <a:lstStyle/>
          <a:p>
            <a:pPr algn="just"/>
            <a:r>
              <a:rPr lang="tr-TR" dirty="0"/>
              <a:t>Elektron mikroskobik inceleme öncesi tespitte uygun değildir.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Beklemekle asidik karakter kazandığından, </a:t>
            </a:r>
            <a:r>
              <a:rPr lang="tr-TR" dirty="0" err="1"/>
              <a:t>pH’nın</a:t>
            </a:r>
            <a:r>
              <a:rPr lang="tr-TR" dirty="0"/>
              <a:t> ~7,0 olarak ayarlanması için tampon sistemleri kullanılır.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Ör: kalsiyum karbonat, magnezyum karbonat, fosfat tamponları..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Tampon içermeyen </a:t>
            </a:r>
            <a:r>
              <a:rPr lang="tr-TR" dirty="0" err="1"/>
              <a:t>formalinin</a:t>
            </a:r>
            <a:r>
              <a:rPr lang="tr-TR" dirty="0"/>
              <a:t> raf ömrü kısadır.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BD0E492-DB96-46D0-BB92-C0635E047239}" type="slidenum">
              <a:rPr lang="tr-TR" smtClean="0"/>
              <a:pPr/>
              <a:t>27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759984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57841" y="0"/>
            <a:ext cx="9956800" cy="836762"/>
          </a:xfrm>
        </p:spPr>
        <p:txBody>
          <a:bodyPr/>
          <a:lstStyle/>
          <a:p>
            <a:r>
              <a:rPr lang="tr-TR" dirty="0" err="1"/>
              <a:t>Formalin</a:t>
            </a:r>
            <a:r>
              <a:rPr lang="tr-TR" dirty="0"/>
              <a:t> Hazırlanışı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88830" y="1052423"/>
            <a:ext cx="10975676" cy="4817680"/>
          </a:xfrm>
        </p:spPr>
        <p:txBody>
          <a:bodyPr/>
          <a:lstStyle/>
          <a:p>
            <a:pPr marL="0" indent="0">
              <a:buNone/>
            </a:pPr>
            <a:r>
              <a:rPr lang="tr-TR" b="1" dirty="0"/>
              <a:t>1</a:t>
            </a:r>
            <a:r>
              <a:rPr lang="tr-TR" dirty="0"/>
              <a:t>. % 10’luk </a:t>
            </a:r>
            <a:r>
              <a:rPr lang="tr-TR" dirty="0" err="1"/>
              <a:t>formalin</a:t>
            </a:r>
            <a:r>
              <a:rPr lang="tr-TR" dirty="0"/>
              <a:t> solüsyonu :</a:t>
            </a:r>
          </a:p>
          <a:p>
            <a:pPr marL="0" indent="0">
              <a:buNone/>
            </a:pPr>
            <a:r>
              <a:rPr lang="tr-TR" dirty="0"/>
              <a:t>    % 40’lık </a:t>
            </a:r>
            <a:r>
              <a:rPr lang="tr-TR" dirty="0" err="1"/>
              <a:t>formalin</a:t>
            </a:r>
            <a:r>
              <a:rPr lang="tr-TR" dirty="0"/>
              <a:t>……100 ml</a:t>
            </a:r>
          </a:p>
          <a:p>
            <a:pPr marL="0" indent="0">
              <a:buNone/>
            </a:pPr>
            <a:r>
              <a:rPr lang="tr-TR" dirty="0"/>
              <a:t>    </a:t>
            </a:r>
            <a:r>
              <a:rPr lang="tr-TR" dirty="0" err="1"/>
              <a:t>Distile</a:t>
            </a:r>
            <a:r>
              <a:rPr lang="tr-TR" dirty="0"/>
              <a:t> su……………….900 ml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b="1" dirty="0"/>
              <a:t>2. </a:t>
            </a:r>
            <a:r>
              <a:rPr lang="tr-TR" dirty="0" err="1"/>
              <a:t>Nötral</a:t>
            </a:r>
            <a:r>
              <a:rPr lang="tr-TR" dirty="0"/>
              <a:t> tamponlanmış </a:t>
            </a:r>
            <a:r>
              <a:rPr lang="tr-TR" dirty="0" err="1"/>
              <a:t>formalin</a:t>
            </a:r>
            <a:r>
              <a:rPr lang="tr-TR" dirty="0"/>
              <a:t> (NTF) :</a:t>
            </a:r>
          </a:p>
          <a:p>
            <a:pPr marL="0" indent="0">
              <a:buNone/>
            </a:pPr>
            <a:r>
              <a:rPr lang="tr-TR" dirty="0"/>
              <a:t>    % 40’lık </a:t>
            </a:r>
            <a:r>
              <a:rPr lang="tr-TR" dirty="0" err="1"/>
              <a:t>formalin</a:t>
            </a:r>
            <a:r>
              <a:rPr lang="tr-TR" dirty="0"/>
              <a:t>…………………………….100 ml</a:t>
            </a:r>
          </a:p>
          <a:p>
            <a:pPr marL="0" indent="0">
              <a:buNone/>
            </a:pPr>
            <a:r>
              <a:rPr lang="tr-TR" dirty="0"/>
              <a:t>    </a:t>
            </a:r>
            <a:r>
              <a:rPr lang="tr-TR" dirty="0" err="1"/>
              <a:t>Distile</a:t>
            </a:r>
            <a:r>
              <a:rPr lang="tr-TR" dirty="0"/>
              <a:t> su…………………………………….....900 ml</a:t>
            </a:r>
          </a:p>
          <a:p>
            <a:pPr marL="0" indent="0">
              <a:buNone/>
            </a:pPr>
            <a:r>
              <a:rPr lang="tr-TR" dirty="0"/>
              <a:t>    Sodyum </a:t>
            </a:r>
            <a:r>
              <a:rPr lang="tr-TR" dirty="0" err="1"/>
              <a:t>di</a:t>
            </a:r>
            <a:r>
              <a:rPr lang="tr-TR" dirty="0"/>
              <a:t>-hidrojen fosfat, </a:t>
            </a:r>
            <a:r>
              <a:rPr lang="tr-TR" dirty="0" err="1"/>
              <a:t>monohidrat</a:t>
            </a:r>
            <a:r>
              <a:rPr lang="tr-TR" dirty="0"/>
              <a:t>………..4 gr</a:t>
            </a:r>
          </a:p>
          <a:p>
            <a:pPr marL="0" indent="0">
              <a:buNone/>
            </a:pPr>
            <a:r>
              <a:rPr lang="tr-TR" dirty="0"/>
              <a:t>    </a:t>
            </a:r>
            <a:r>
              <a:rPr lang="tr-TR" dirty="0" err="1"/>
              <a:t>di</a:t>
            </a:r>
            <a:r>
              <a:rPr lang="tr-TR" dirty="0"/>
              <a:t>-sodyum hidrojen fosfat </a:t>
            </a:r>
            <a:r>
              <a:rPr lang="tr-TR" dirty="0" err="1"/>
              <a:t>anhidröz</a:t>
            </a:r>
            <a:r>
              <a:rPr lang="tr-TR" dirty="0"/>
              <a:t>…………..........6.5 gr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BD0E492-DB96-46D0-BB92-C0635E047239}" type="slidenum">
              <a:rPr lang="tr-TR" smtClean="0"/>
              <a:pPr/>
              <a:t>28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74219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Alkol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339920" y="1527048"/>
            <a:ext cx="11512160" cy="4572000"/>
          </a:xfrm>
        </p:spPr>
        <p:txBody>
          <a:bodyPr/>
          <a:lstStyle/>
          <a:p>
            <a:r>
              <a:rPr lang="tr-TR" dirty="0"/>
              <a:t>Etil alkol (%70-100) nadiren </a:t>
            </a:r>
            <a:r>
              <a:rPr lang="tr-TR" dirty="0" err="1"/>
              <a:t>primer</a:t>
            </a:r>
            <a:r>
              <a:rPr lang="tr-TR" dirty="0"/>
              <a:t> </a:t>
            </a:r>
            <a:r>
              <a:rPr lang="tr-TR" dirty="0" err="1"/>
              <a:t>fiksatif</a:t>
            </a:r>
            <a:r>
              <a:rPr lang="tr-TR" dirty="0"/>
              <a:t> olarak kullanılmaktadır.</a:t>
            </a:r>
          </a:p>
          <a:p>
            <a:endParaRPr lang="tr-TR" dirty="0"/>
          </a:p>
          <a:p>
            <a:r>
              <a:rPr lang="tr-TR" dirty="0"/>
              <a:t>Glikojenin korunması ve bazı </a:t>
            </a:r>
            <a:r>
              <a:rPr lang="tr-TR" dirty="0" err="1"/>
              <a:t>histokimyasal</a:t>
            </a:r>
            <a:r>
              <a:rPr lang="tr-TR" dirty="0"/>
              <a:t> çalışmalar için kullanılabilir.</a:t>
            </a:r>
          </a:p>
          <a:p>
            <a:endParaRPr lang="tr-TR" dirty="0"/>
          </a:p>
          <a:p>
            <a:r>
              <a:rPr lang="tr-TR" dirty="0"/>
              <a:t>Birçok dezavantaja sahiptir.</a:t>
            </a:r>
          </a:p>
          <a:p>
            <a:pPr lvl="1"/>
            <a:r>
              <a:rPr lang="tr-TR" dirty="0"/>
              <a:t>Dokudan su çekerek sertleşmesine, büzülmesine, hücre </a:t>
            </a:r>
            <a:r>
              <a:rPr lang="tr-TR" dirty="0" err="1"/>
              <a:t>distorsiyonu</a:t>
            </a:r>
            <a:r>
              <a:rPr lang="tr-TR" dirty="0"/>
              <a:t> ve protein </a:t>
            </a:r>
            <a:r>
              <a:rPr lang="tr-TR" dirty="0" err="1"/>
              <a:t>denatürasyonuna</a:t>
            </a:r>
            <a:r>
              <a:rPr lang="tr-TR" dirty="0"/>
              <a:t> neden olur.</a:t>
            </a:r>
          </a:p>
          <a:p>
            <a:pPr lvl="1"/>
            <a:r>
              <a:rPr lang="tr-TR" dirty="0"/>
              <a:t>Yağların erimesine yol açabileceğinden </a:t>
            </a:r>
            <a:r>
              <a:rPr lang="tr-TR" dirty="0" err="1"/>
              <a:t>lipid</a:t>
            </a:r>
            <a:r>
              <a:rPr lang="tr-TR" dirty="0"/>
              <a:t> çalışmalarında ve </a:t>
            </a:r>
            <a:r>
              <a:rPr lang="tr-TR" dirty="0" err="1"/>
              <a:t>myelin</a:t>
            </a:r>
            <a:r>
              <a:rPr lang="tr-TR" dirty="0"/>
              <a:t> boyaları söz konusu olduğunda kullanılmamalıdır.</a:t>
            </a:r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BD0E492-DB96-46D0-BB92-C0635E047239}" type="slidenum">
              <a:rPr lang="tr-TR" smtClean="0"/>
              <a:pPr/>
              <a:t>29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94388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99049" y="-217068"/>
            <a:ext cx="9956800" cy="1143000"/>
          </a:xfrm>
        </p:spPr>
        <p:txBody>
          <a:bodyPr/>
          <a:lstStyle/>
          <a:p>
            <a:r>
              <a:rPr lang="tr-TR" dirty="0" err="1"/>
              <a:t>Carnoy</a:t>
            </a:r>
            <a:r>
              <a:rPr lang="tr-TR" dirty="0"/>
              <a:t> </a:t>
            </a:r>
            <a:r>
              <a:rPr lang="tr-TR" dirty="0" err="1"/>
              <a:t>Fiksatifi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255916" y="935966"/>
            <a:ext cx="11225841" cy="4873752"/>
          </a:xfrm>
        </p:spPr>
        <p:txBody>
          <a:bodyPr>
            <a:normAutofit/>
          </a:bodyPr>
          <a:lstStyle/>
          <a:p>
            <a:r>
              <a:rPr lang="tr-TR" b="1" dirty="0" err="1"/>
              <a:t>Glacial</a:t>
            </a:r>
            <a:r>
              <a:rPr lang="tr-TR" b="1" dirty="0"/>
              <a:t> asetik asit, </a:t>
            </a:r>
            <a:r>
              <a:rPr lang="tr-TR" b="1" dirty="0" err="1"/>
              <a:t>absolü</a:t>
            </a:r>
            <a:r>
              <a:rPr lang="tr-TR" b="1" dirty="0"/>
              <a:t> etanol ve kloroformdan</a:t>
            </a:r>
            <a:r>
              <a:rPr lang="tr-TR" dirty="0"/>
              <a:t> meydana gelir.</a:t>
            </a:r>
          </a:p>
          <a:p>
            <a:endParaRPr lang="tr-TR" dirty="0"/>
          </a:p>
          <a:p>
            <a:r>
              <a:rPr lang="tr-TR" dirty="0"/>
              <a:t>Her türlü dokunun tespitinde kullanılabilir.</a:t>
            </a:r>
          </a:p>
          <a:p>
            <a:endParaRPr lang="tr-TR" dirty="0"/>
          </a:p>
          <a:p>
            <a:r>
              <a:rPr lang="tr-TR" dirty="0"/>
              <a:t>Hızlı </a:t>
            </a:r>
            <a:r>
              <a:rPr lang="tr-TR" dirty="0" err="1"/>
              <a:t>penetrasyon</a:t>
            </a:r>
            <a:r>
              <a:rPr lang="tr-TR" dirty="0"/>
              <a:t> gösterir.</a:t>
            </a:r>
          </a:p>
          <a:p>
            <a:endParaRPr lang="tr-TR" dirty="0"/>
          </a:p>
          <a:p>
            <a:r>
              <a:rPr lang="tr-TR" dirty="0"/>
              <a:t>Glikojen ve plazma hücreleri için iyi bir </a:t>
            </a:r>
            <a:r>
              <a:rPr lang="tr-TR" dirty="0" err="1"/>
              <a:t>fiksatiftir</a:t>
            </a:r>
            <a:r>
              <a:rPr lang="tr-TR" dirty="0"/>
              <a:t>.</a:t>
            </a:r>
          </a:p>
          <a:p>
            <a:endParaRPr lang="tr-TR" dirty="0"/>
          </a:p>
          <a:p>
            <a:pPr algn="just"/>
            <a:r>
              <a:rPr lang="tr-TR" dirty="0"/>
              <a:t>Nükleik asitlerin incelenmesini gerektiren durumlarda önerilmektedir.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BD0E492-DB96-46D0-BB92-C0635E047239}" type="slidenum">
              <a:rPr lang="tr-TR" smtClean="0"/>
              <a:pPr/>
              <a:t>30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249595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Carnoy</a:t>
            </a:r>
            <a:r>
              <a:rPr lang="tr-TR" dirty="0"/>
              <a:t> </a:t>
            </a:r>
            <a:r>
              <a:rPr lang="tr-TR" dirty="0" err="1"/>
              <a:t>Fiksatifi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11379200" cy="4572000"/>
          </a:xfrm>
        </p:spPr>
        <p:txBody>
          <a:bodyPr>
            <a:normAutofit/>
          </a:bodyPr>
          <a:lstStyle/>
          <a:p>
            <a:r>
              <a:rPr lang="tr-TR" dirty="0"/>
              <a:t>Büzülme ve sertleşmeyi önlemek için tespit 4 saatten kısa tutulmalıdır.</a:t>
            </a:r>
          </a:p>
          <a:p>
            <a:endParaRPr lang="tr-TR" dirty="0"/>
          </a:p>
          <a:p>
            <a:r>
              <a:rPr lang="tr-TR" dirty="0"/>
              <a:t>Kloroform tehlike yaratabilir.</a:t>
            </a:r>
          </a:p>
          <a:p>
            <a:endParaRPr lang="tr-TR" dirty="0"/>
          </a:p>
          <a:p>
            <a:r>
              <a:rPr lang="tr-TR" dirty="0"/>
              <a:t>Kollajen iyi korunmaz. </a:t>
            </a:r>
          </a:p>
          <a:p>
            <a:endParaRPr lang="tr-TR" dirty="0"/>
          </a:p>
          <a:p>
            <a:r>
              <a:rPr lang="tr-TR" dirty="0"/>
              <a:t>Eritrositler </a:t>
            </a:r>
            <a:r>
              <a:rPr lang="tr-TR" dirty="0" err="1"/>
              <a:t>lizise</a:t>
            </a:r>
            <a:r>
              <a:rPr lang="tr-TR" dirty="0"/>
              <a:t> uğrar.</a:t>
            </a:r>
          </a:p>
          <a:p>
            <a:endParaRPr lang="tr-TR" dirty="0"/>
          </a:p>
          <a:p>
            <a:r>
              <a:rPr lang="tr-TR" dirty="0"/>
              <a:t>Asitte eriyebilen hücre granülleri ve pigmentler kaybolabilir.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BD0E492-DB96-46D0-BB92-C0635E047239}" type="slidenum">
              <a:rPr lang="tr-TR" smtClean="0"/>
              <a:pPr/>
              <a:t>31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737748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Bouin</a:t>
            </a:r>
            <a:r>
              <a:rPr lang="tr-TR" dirty="0"/>
              <a:t> Solüsyonu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b="1" dirty="0"/>
              <a:t>Pikrik asit, formaldehit ve asetik asitten</a:t>
            </a:r>
            <a:r>
              <a:rPr lang="tr-TR" dirty="0"/>
              <a:t> meydana gelir.</a:t>
            </a:r>
          </a:p>
          <a:p>
            <a:endParaRPr lang="tr-TR" dirty="0"/>
          </a:p>
          <a:p>
            <a:r>
              <a:rPr lang="tr-TR" dirty="0"/>
              <a:t>Özellikle küçük biyopsiler için yeğlenir.</a:t>
            </a:r>
          </a:p>
          <a:p>
            <a:endParaRPr lang="tr-TR" dirty="0"/>
          </a:p>
          <a:p>
            <a:r>
              <a:rPr lang="tr-TR" dirty="0"/>
              <a:t>Klasik olarak testis biyopsilerinin tespitinde önerilmektedir.</a:t>
            </a:r>
          </a:p>
          <a:p>
            <a:endParaRPr lang="tr-TR" dirty="0"/>
          </a:p>
          <a:p>
            <a:r>
              <a:rPr lang="tr-TR" dirty="0"/>
              <a:t>Küçük lenf </a:t>
            </a:r>
            <a:r>
              <a:rPr lang="tr-TR" dirty="0" err="1"/>
              <a:t>nodlarının</a:t>
            </a:r>
            <a:r>
              <a:rPr lang="tr-TR" dirty="0"/>
              <a:t> bulunmasında işe yarayabilir. Yağ dokusu sarıya boyanırken lenf nodülleri beyaz olarak izlenir.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BD0E492-DB96-46D0-BB92-C0635E047239}" type="slidenum">
              <a:rPr lang="tr-TR" smtClean="0"/>
              <a:pPr/>
              <a:t>32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638540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Bouin</a:t>
            </a:r>
            <a:r>
              <a:rPr lang="tr-TR" dirty="0"/>
              <a:t> Solüsyonu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Doku kırılgan hale gelebileceğinden 18 saatten kısa  tespit yapılmalıdır.</a:t>
            </a:r>
          </a:p>
          <a:p>
            <a:endParaRPr lang="tr-TR" dirty="0"/>
          </a:p>
          <a:p>
            <a:r>
              <a:rPr lang="tr-TR" dirty="0"/>
              <a:t>Büyük materyallerin tespit edilmemesi gerekir.</a:t>
            </a:r>
          </a:p>
          <a:p>
            <a:endParaRPr lang="tr-TR" dirty="0"/>
          </a:p>
          <a:p>
            <a:r>
              <a:rPr lang="tr-TR" dirty="0"/>
              <a:t>Eritrositler </a:t>
            </a:r>
            <a:r>
              <a:rPr lang="tr-TR" dirty="0" err="1"/>
              <a:t>lizise</a:t>
            </a:r>
            <a:r>
              <a:rPr lang="tr-TR" dirty="0"/>
              <a:t> uğrar ve demir ile küçük kalsiyum depolanmaları çözünürler.</a:t>
            </a:r>
          </a:p>
          <a:p>
            <a:endParaRPr lang="tr-TR" dirty="0"/>
          </a:p>
          <a:p>
            <a:r>
              <a:rPr lang="tr-TR" dirty="0"/>
              <a:t>Pikrik asit DNA </a:t>
            </a:r>
            <a:r>
              <a:rPr lang="tr-TR" dirty="0" err="1"/>
              <a:t>degredasyonuna</a:t>
            </a:r>
            <a:r>
              <a:rPr lang="tr-TR" dirty="0"/>
              <a:t> yol açabilir.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BD0E492-DB96-46D0-BB92-C0635E047239}" type="slidenum">
              <a:rPr lang="tr-TR" smtClean="0"/>
              <a:pPr/>
              <a:t>33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623950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6400" y="1527048"/>
            <a:ext cx="11379200" cy="4572000"/>
          </a:xfrm>
        </p:spPr>
        <p:txBody>
          <a:bodyPr>
            <a:normAutofit/>
          </a:bodyPr>
          <a:lstStyle/>
          <a:p>
            <a:r>
              <a:rPr lang="tr-TR" b="1" dirty="0" err="1"/>
              <a:t>Hollande</a:t>
            </a:r>
            <a:r>
              <a:rPr lang="tr-TR" b="1" dirty="0"/>
              <a:t> solüsyonu</a:t>
            </a:r>
          </a:p>
          <a:p>
            <a:endParaRPr lang="tr-TR" b="1" dirty="0"/>
          </a:p>
          <a:p>
            <a:pPr lvl="1"/>
            <a:r>
              <a:rPr lang="sv-SE" b="1" dirty="0"/>
              <a:t>Pikrik asit, formalin, asetik asit, bakır asetattan</a:t>
            </a:r>
            <a:r>
              <a:rPr lang="sv-SE" dirty="0"/>
              <a:t> meydana gelir.</a:t>
            </a:r>
            <a:endParaRPr lang="tr-TR" dirty="0"/>
          </a:p>
          <a:p>
            <a:pPr lvl="1"/>
            <a:endParaRPr lang="tr-TR" dirty="0"/>
          </a:p>
          <a:p>
            <a:pPr lvl="1"/>
            <a:r>
              <a:rPr lang="tr-TR" dirty="0" err="1"/>
              <a:t>Bouin</a:t>
            </a:r>
            <a:r>
              <a:rPr lang="tr-TR" dirty="0"/>
              <a:t> solüsyonunun modifikasyonudur.</a:t>
            </a:r>
          </a:p>
          <a:p>
            <a:pPr lvl="1"/>
            <a:endParaRPr lang="tr-TR" dirty="0"/>
          </a:p>
          <a:p>
            <a:pPr lvl="1"/>
            <a:r>
              <a:rPr lang="tr-TR" sz="2300" dirty="0" err="1"/>
              <a:t>Gastrointestinal</a:t>
            </a:r>
            <a:r>
              <a:rPr lang="tr-TR" sz="2300" dirty="0"/>
              <a:t> </a:t>
            </a:r>
            <a:r>
              <a:rPr lang="tr-TR" sz="2300" dirty="0" err="1"/>
              <a:t>traktüs</a:t>
            </a:r>
            <a:r>
              <a:rPr lang="tr-TR" sz="2300" dirty="0"/>
              <a:t> başta olmak üzere küçük biyopsilerin tespitinde kullanılır.</a:t>
            </a:r>
          </a:p>
          <a:p>
            <a:pPr lvl="1"/>
            <a:endParaRPr lang="tr-TR" sz="2300" dirty="0"/>
          </a:p>
          <a:p>
            <a:pPr lvl="1"/>
            <a:endParaRPr lang="tr-TR" sz="2300" dirty="0"/>
          </a:p>
          <a:p>
            <a:endParaRPr lang="tr-TR" sz="2800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BD0E492-DB96-46D0-BB92-C0635E047239}" type="slidenum">
              <a:rPr lang="tr-TR" smtClean="0"/>
              <a:pPr/>
              <a:t>34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671848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45698" y="-260200"/>
            <a:ext cx="9956800" cy="114300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230036" y="1065362"/>
            <a:ext cx="11398371" cy="4873752"/>
          </a:xfrm>
        </p:spPr>
        <p:txBody>
          <a:bodyPr>
            <a:normAutofit/>
          </a:bodyPr>
          <a:lstStyle/>
          <a:p>
            <a:r>
              <a:rPr lang="tr-TR" b="1" dirty="0"/>
              <a:t>B</a:t>
            </a:r>
            <a:r>
              <a:rPr lang="tr-TR" sz="2400" b="1" dirty="0"/>
              <a:t>5 </a:t>
            </a:r>
            <a:r>
              <a:rPr lang="tr-TR" b="1" dirty="0" err="1"/>
              <a:t>fiksatifi</a:t>
            </a:r>
            <a:endParaRPr lang="tr-TR" b="1" dirty="0"/>
          </a:p>
          <a:p>
            <a:endParaRPr lang="tr-TR" b="1" dirty="0"/>
          </a:p>
          <a:p>
            <a:pPr lvl="1" algn="just"/>
            <a:r>
              <a:rPr lang="tr-TR" sz="2300" b="1" dirty="0" err="1"/>
              <a:t>Civa</a:t>
            </a:r>
            <a:r>
              <a:rPr lang="tr-TR" sz="2300" b="1" dirty="0"/>
              <a:t> </a:t>
            </a:r>
            <a:r>
              <a:rPr lang="tr-TR" sz="2300" b="1" dirty="0" err="1"/>
              <a:t>klorur</a:t>
            </a:r>
            <a:r>
              <a:rPr lang="tr-TR" sz="2300" b="1" dirty="0"/>
              <a:t>, sodyum asetat ve </a:t>
            </a:r>
            <a:r>
              <a:rPr lang="tr-TR" sz="2300" b="1" dirty="0" err="1"/>
              <a:t>formalinden</a:t>
            </a:r>
            <a:r>
              <a:rPr lang="tr-TR" sz="2300" b="1" dirty="0"/>
              <a:t> </a:t>
            </a:r>
            <a:r>
              <a:rPr lang="tr-TR" sz="2300" dirty="0"/>
              <a:t>oluşur.</a:t>
            </a:r>
          </a:p>
          <a:p>
            <a:pPr lvl="1" algn="just"/>
            <a:endParaRPr lang="tr-TR" sz="2300" dirty="0"/>
          </a:p>
          <a:p>
            <a:pPr lvl="1" algn="just"/>
            <a:r>
              <a:rPr lang="tr-TR" sz="2300" dirty="0"/>
              <a:t>Lenf </a:t>
            </a:r>
            <a:r>
              <a:rPr lang="tr-TR" sz="2300" dirty="0" err="1"/>
              <a:t>nodları</a:t>
            </a:r>
            <a:r>
              <a:rPr lang="tr-TR" sz="2300" dirty="0"/>
              <a:t>, dalak gibi dokular ile </a:t>
            </a:r>
            <a:r>
              <a:rPr lang="tr-TR" sz="2300" dirty="0" err="1"/>
              <a:t>lenfoproliferatif</a:t>
            </a:r>
            <a:r>
              <a:rPr lang="tr-TR" sz="2300" dirty="0"/>
              <a:t> hastalık kuşkusu bulunan tüm dokuların rutin tespitinde kullanılır.</a:t>
            </a:r>
          </a:p>
          <a:p>
            <a:pPr lvl="1" algn="just"/>
            <a:endParaRPr lang="tr-TR" sz="2300" dirty="0"/>
          </a:p>
          <a:p>
            <a:pPr lvl="1" algn="just"/>
            <a:r>
              <a:rPr lang="tr-TR" sz="2300" dirty="0"/>
              <a:t>B5 stabil bir </a:t>
            </a:r>
            <a:r>
              <a:rPr lang="tr-TR" sz="2300" dirty="0" err="1"/>
              <a:t>fiksatif</a:t>
            </a:r>
            <a:r>
              <a:rPr lang="tr-TR" sz="2300" dirty="0"/>
              <a:t> olmadığından taze olarak hazırlanması gerekir.</a:t>
            </a:r>
          </a:p>
          <a:p>
            <a:pPr lvl="1" algn="just"/>
            <a:endParaRPr lang="tr-TR" sz="2300" dirty="0"/>
          </a:p>
          <a:p>
            <a:pPr lvl="1" algn="just"/>
            <a:r>
              <a:rPr lang="tr-TR" sz="2300" dirty="0"/>
              <a:t>Aşırı tespit, dokuda sertleşme ve </a:t>
            </a:r>
            <a:r>
              <a:rPr lang="tr-TR" sz="2300" dirty="0" err="1"/>
              <a:t>frajiliteye</a:t>
            </a:r>
            <a:r>
              <a:rPr lang="tr-TR" sz="2300" dirty="0"/>
              <a:t> yol açtığından B5’de 2-4 saat kaldıktan sonra </a:t>
            </a:r>
            <a:r>
              <a:rPr lang="tr-TR" sz="2300" dirty="0" err="1"/>
              <a:t>formaline</a:t>
            </a:r>
            <a:r>
              <a:rPr lang="tr-TR" sz="2300" dirty="0"/>
              <a:t> alınması gerekir.</a:t>
            </a:r>
            <a:endParaRPr lang="tr-TR" sz="9100" dirty="0"/>
          </a:p>
          <a:p>
            <a:pPr algn="just"/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BD0E492-DB96-46D0-BB92-C0635E047239}" type="slidenum">
              <a:rPr lang="tr-TR" smtClean="0"/>
              <a:pPr/>
              <a:t>35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013739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04158" y="-103517"/>
            <a:ext cx="9956800" cy="966158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172529" y="1091241"/>
            <a:ext cx="11369614" cy="5033513"/>
          </a:xfrm>
        </p:spPr>
        <p:txBody>
          <a:bodyPr>
            <a:normAutofit lnSpcReduction="10000"/>
          </a:bodyPr>
          <a:lstStyle/>
          <a:p>
            <a:r>
              <a:rPr lang="tr-TR" sz="2800" b="1" dirty="0" err="1"/>
              <a:t>Zenker</a:t>
            </a:r>
            <a:r>
              <a:rPr lang="tr-TR" sz="2800" b="1" dirty="0"/>
              <a:t> </a:t>
            </a:r>
            <a:r>
              <a:rPr lang="tr-TR" sz="2800" b="1" dirty="0" err="1"/>
              <a:t>fiksatifi</a:t>
            </a:r>
            <a:endParaRPr lang="tr-TR" sz="2800" b="1" dirty="0"/>
          </a:p>
          <a:p>
            <a:pPr>
              <a:buNone/>
            </a:pPr>
            <a:endParaRPr lang="tr-TR" sz="2800" b="1" dirty="0"/>
          </a:p>
          <a:p>
            <a:pPr lvl="1" algn="just"/>
            <a:r>
              <a:rPr lang="tr-TR" sz="2300" b="1" dirty="0"/>
              <a:t>Potasyum </a:t>
            </a:r>
            <a:r>
              <a:rPr lang="tr-TR" sz="2300" b="1" dirty="0" err="1"/>
              <a:t>dikromat</a:t>
            </a:r>
            <a:r>
              <a:rPr lang="tr-TR" sz="2300" b="1" dirty="0"/>
              <a:t>, </a:t>
            </a:r>
            <a:r>
              <a:rPr lang="tr-TR" sz="2300" b="1" dirty="0" err="1"/>
              <a:t>civa</a:t>
            </a:r>
            <a:r>
              <a:rPr lang="tr-TR" sz="2300" b="1" dirty="0"/>
              <a:t> klorür ve </a:t>
            </a:r>
            <a:r>
              <a:rPr lang="tr-TR" sz="2300" b="1" dirty="0" err="1"/>
              <a:t>glacial</a:t>
            </a:r>
            <a:r>
              <a:rPr lang="tr-TR" sz="2300" b="1" dirty="0"/>
              <a:t> asetik asitten </a:t>
            </a:r>
            <a:r>
              <a:rPr lang="tr-TR" sz="2300" dirty="0"/>
              <a:t>oluşur.</a:t>
            </a:r>
          </a:p>
          <a:p>
            <a:pPr lvl="1" algn="just"/>
            <a:r>
              <a:rPr lang="tr-TR" sz="2300" dirty="0"/>
              <a:t>Kemik iliği biyopsileri için kullanılabilir.</a:t>
            </a:r>
          </a:p>
          <a:p>
            <a:pPr lvl="1" algn="just"/>
            <a:r>
              <a:rPr lang="tr-TR" sz="2300" dirty="0"/>
              <a:t>Dokular hızlı bir şekilde 8-12 saat içinde tespit olur.</a:t>
            </a:r>
          </a:p>
          <a:p>
            <a:pPr lvl="1" algn="just"/>
            <a:r>
              <a:rPr lang="tr-TR" sz="2300" dirty="0"/>
              <a:t>Histolojik ayrıntı çok iyidir.</a:t>
            </a:r>
          </a:p>
          <a:p>
            <a:pPr lvl="1" algn="just"/>
            <a:r>
              <a:rPr lang="tr-TR" sz="2300" dirty="0"/>
              <a:t>Eritrositler eridiğinden kanlı materyaller için yeğlenebilir.</a:t>
            </a:r>
          </a:p>
          <a:p>
            <a:pPr lvl="1" algn="just"/>
            <a:r>
              <a:rPr lang="tr-TR" sz="2300" dirty="0" err="1"/>
              <a:t>Fiksasyondan</a:t>
            </a:r>
            <a:r>
              <a:rPr lang="tr-TR" sz="2300" dirty="0"/>
              <a:t> sonra </a:t>
            </a:r>
            <a:r>
              <a:rPr lang="tr-TR" sz="2300" dirty="0" err="1"/>
              <a:t>kromat</a:t>
            </a:r>
            <a:r>
              <a:rPr lang="tr-TR" sz="2300" dirty="0"/>
              <a:t> birikintilerini uzaklaştırmak için akarsuda yıkanması ve rutin boyamadan önce </a:t>
            </a:r>
            <a:r>
              <a:rPr lang="tr-TR" sz="2300" dirty="0" err="1"/>
              <a:t>civayı</a:t>
            </a:r>
            <a:r>
              <a:rPr lang="tr-TR" sz="2300" dirty="0"/>
              <a:t> uzaklaştırmak için iyotla muamele gerekir.</a:t>
            </a:r>
          </a:p>
          <a:p>
            <a:pPr lvl="1" algn="just"/>
            <a:r>
              <a:rPr lang="tr-TR" sz="2300" dirty="0"/>
              <a:t>Moleküler analizler ve </a:t>
            </a:r>
            <a:r>
              <a:rPr lang="tr-TR" sz="2300" dirty="0" err="1"/>
              <a:t>immünohistokimya</a:t>
            </a:r>
            <a:r>
              <a:rPr lang="tr-TR" sz="2300" dirty="0"/>
              <a:t> için uygun değildir.</a:t>
            </a:r>
          </a:p>
          <a:p>
            <a:pPr lvl="1" algn="just"/>
            <a:r>
              <a:rPr lang="tr-TR" sz="2300" dirty="0" err="1"/>
              <a:t>Civalı</a:t>
            </a:r>
            <a:r>
              <a:rPr lang="tr-TR" sz="2300" dirty="0"/>
              <a:t> </a:t>
            </a:r>
            <a:r>
              <a:rPr lang="tr-TR" sz="2300" dirty="0" err="1"/>
              <a:t>fiksatiflerle</a:t>
            </a:r>
            <a:r>
              <a:rPr lang="tr-TR" sz="2300" dirty="0"/>
              <a:t> birlikte metal enstrümanlar kullanılmamalıdır.</a:t>
            </a:r>
            <a:endParaRPr lang="tr-TR" sz="4300" dirty="0"/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BD0E492-DB96-46D0-BB92-C0635E047239}" type="slidenum">
              <a:rPr lang="tr-TR" smtClean="0"/>
              <a:pPr/>
              <a:t>36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51010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mba">
  <a:themeElements>
    <a:clrScheme name="Cumba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Cumb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umb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1763</TotalTime>
  <Words>1543</Words>
  <Application>Microsoft Macintosh PowerPoint</Application>
  <PresentationFormat>Geniş ekran</PresentationFormat>
  <Paragraphs>301</Paragraphs>
  <Slides>36</Slides>
  <Notes>3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36</vt:i4>
      </vt:variant>
    </vt:vector>
  </HeadingPairs>
  <TitlesOfParts>
    <vt:vector size="41" baseType="lpstr">
      <vt:lpstr>Calibri</vt:lpstr>
      <vt:lpstr>Century Schoolbook</vt:lpstr>
      <vt:lpstr>Wingdings</vt:lpstr>
      <vt:lpstr>Wingdings 2</vt:lpstr>
      <vt:lpstr>Cumba</vt:lpstr>
      <vt:lpstr>Doku Tespiti ve Tespite Etki Eden Faktörler</vt:lpstr>
      <vt:lpstr>TESPİT=FİKSASYON</vt:lpstr>
      <vt:lpstr>Dokuların Hazırlanması</vt:lpstr>
      <vt:lpstr>Histolojik Teknikler</vt:lpstr>
      <vt:lpstr>Doku Tespiti (Fiksasyon)</vt:lpstr>
      <vt:lpstr>Doku Tespiti</vt:lpstr>
      <vt:lpstr>Fiziksel Yöntemler</vt:lpstr>
      <vt:lpstr>Kimyasal Yöntemler</vt:lpstr>
      <vt:lpstr>İmmersiyon </vt:lpstr>
      <vt:lpstr>Perfüzyon </vt:lpstr>
      <vt:lpstr>İyi Fiksatifin Özellikleri</vt:lpstr>
      <vt:lpstr>Tespite Etki Eden Faktörler</vt:lpstr>
      <vt:lpstr>Tespit Solüsyonunun Amaca Göre Seçimi </vt:lpstr>
      <vt:lpstr>Tespit Solüsyonunun Miktarı</vt:lpstr>
      <vt:lpstr>Tespit Solüsyonunun pH’ı</vt:lpstr>
      <vt:lpstr>Tespit Solüsyonunun Osmolalitesi</vt:lpstr>
      <vt:lpstr>Tespit Süresi</vt:lpstr>
      <vt:lpstr>Patoloji Laboratuvarına Gelen Materyallerin  Kontrol ve Kabülü</vt:lpstr>
      <vt:lpstr>Patoloji Laboratuvarına Gelen Materyallerin  Kontrol ve Kabülü</vt:lpstr>
      <vt:lpstr>Patoloji Laboratuvarına Gelen Materyallerin  Kontrol ve Kabulü</vt:lpstr>
      <vt:lpstr>Doku Tespiti</vt:lpstr>
      <vt:lpstr>Fiksatiflerin İşlevleri</vt:lpstr>
      <vt:lpstr>Fiksatiflerin Özellikleri</vt:lpstr>
      <vt:lpstr>Fiksatif Türleri</vt:lpstr>
      <vt:lpstr>Formalin </vt:lpstr>
      <vt:lpstr>Formalin</vt:lpstr>
      <vt:lpstr>Formalin </vt:lpstr>
      <vt:lpstr>Formalin Hazırlanışı</vt:lpstr>
      <vt:lpstr>Alkol </vt:lpstr>
      <vt:lpstr>Carnoy Fiksatifi</vt:lpstr>
      <vt:lpstr>Carnoy Fiksatifi</vt:lpstr>
      <vt:lpstr>Bouin Solüsyonu</vt:lpstr>
      <vt:lpstr>Bouin Solüsyonu</vt:lpstr>
      <vt:lpstr>PowerPoint Sunusu</vt:lpstr>
      <vt:lpstr>PowerPoint Sunusu</vt:lpstr>
      <vt:lpstr>PowerPoint Sunusu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Doku Tespiti ve Tespite Etki Eden Faktörler</dc:title>
  <dc:creator>hp</dc:creator>
  <cp:lastModifiedBy>Levent MERCAN</cp:lastModifiedBy>
  <cp:revision>49</cp:revision>
  <dcterms:created xsi:type="dcterms:W3CDTF">2016-09-27T12:49:42Z</dcterms:created>
  <dcterms:modified xsi:type="dcterms:W3CDTF">2021-04-06T20:20:29Z</dcterms:modified>
</cp:coreProperties>
</file>