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62" r:id="rId3"/>
    <p:sldId id="263" r:id="rId4"/>
    <p:sldId id="264" r:id="rId5"/>
    <p:sldId id="265" r:id="rId6"/>
    <p:sldId id="266" r:id="rId7"/>
    <p:sldId id="267" r:id="rId8"/>
    <p:sldId id="268" r:id="rId9"/>
    <p:sldId id="269" r:id="rId10"/>
    <p:sldId id="272" r:id="rId11"/>
    <p:sldId id="271" r:id="rId12"/>
    <p:sldId id="270" r:id="rId13"/>
    <p:sldId id="273" r:id="rId14"/>
    <p:sldId id="275" r:id="rId15"/>
    <p:sldId id="274" r:id="rId16"/>
    <p:sldId id="276" r:id="rId17"/>
    <p:sldId id="261" r:id="rId18"/>
    <p:sldId id="277" r:id="rId1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03"/>
    <p:restoredTop sz="94662"/>
  </p:normalViewPr>
  <p:slideViewPr>
    <p:cSldViewPr>
      <p:cViewPr varScale="1">
        <p:scale>
          <a:sx n="153" d="100"/>
          <a:sy n="153" d="100"/>
        </p:scale>
        <p:origin x="2264" y="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4767335-AB34-4F09-A0D8-FF3FA6A1EE26}" type="datetimeFigureOut">
              <a:rPr lang="tr-TR" smtClean="0"/>
              <a:pPr/>
              <a:t>7.12.2020</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87E8636-72C5-477B-98E2-A946E6E79D7E}"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87E8636-72C5-477B-98E2-A946E6E79D7E}" type="slidenum">
              <a:rPr lang="tr-TR" smtClean="0"/>
              <a:pPr/>
              <a:t>11</a:t>
            </a:fld>
            <a:endParaRPr lang="tr-TR"/>
          </a:p>
        </p:txBody>
      </p:sp>
    </p:spTree>
    <p:extLst>
      <p:ext uri="{BB962C8B-B14F-4D97-AF65-F5344CB8AC3E}">
        <p14:creationId xmlns:p14="http://schemas.microsoft.com/office/powerpoint/2010/main" val="26790289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87E8636-72C5-477B-98E2-A946E6E79D7E}" type="slidenum">
              <a:rPr lang="tr-TR" smtClean="0"/>
              <a:pPr/>
              <a:t>18</a:t>
            </a:fld>
            <a:endParaRPr lang="tr-TR"/>
          </a:p>
        </p:txBody>
      </p:sp>
    </p:spTree>
    <p:extLst>
      <p:ext uri="{BB962C8B-B14F-4D97-AF65-F5344CB8AC3E}">
        <p14:creationId xmlns:p14="http://schemas.microsoft.com/office/powerpoint/2010/main" val="25801756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E66E943E-7D4A-479D-BF36-9887CCC530DE}" type="datetime1">
              <a:rPr lang="tr-TR" smtClean="0"/>
              <a:pPr/>
              <a:t>7.12.2020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1937C4C0-92AA-4FD4-BFA5-0F8676D3A359}"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C4583CC8-478E-4B7B-A0B0-9961801FDE50}" type="datetime1">
              <a:rPr lang="tr-TR" smtClean="0"/>
              <a:pPr/>
              <a:t>7.12.2020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1937C4C0-92AA-4FD4-BFA5-0F8676D3A359}"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D39A62A0-601B-4965-97EF-179B6E62A157}" type="datetime1">
              <a:rPr lang="tr-TR" smtClean="0"/>
              <a:pPr/>
              <a:t>7.12.2020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1937C4C0-92AA-4FD4-BFA5-0F8676D3A359}"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9EB97AAF-2467-4EF8-B6ED-9BAB98150FE6}" type="datetime1">
              <a:rPr lang="tr-TR" smtClean="0"/>
              <a:pPr/>
              <a:t>7.12.2020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1937C4C0-92AA-4FD4-BFA5-0F8676D3A359}"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7333373A-A4FB-4489-9E44-B8D59ABA8CEA}" type="datetime1">
              <a:rPr lang="tr-TR" smtClean="0"/>
              <a:pPr/>
              <a:t>7.12.2020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1937C4C0-92AA-4FD4-BFA5-0F8676D3A359}"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47AFA199-A8BB-42E3-9B21-E9A8202F62BA}" type="datetime1">
              <a:rPr lang="tr-TR" smtClean="0"/>
              <a:pPr/>
              <a:t>7.12.2020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1937C4C0-92AA-4FD4-BFA5-0F8676D3A359}"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EDEF1662-52C9-4E47-9A77-9E185735EA56}" type="datetime1">
              <a:rPr lang="tr-TR" smtClean="0"/>
              <a:pPr/>
              <a:t>7.12.2020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1937C4C0-92AA-4FD4-BFA5-0F8676D3A359}"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6A489A06-450A-41C4-93C7-02A1B842B991}" type="datetime1">
              <a:rPr lang="tr-TR" smtClean="0"/>
              <a:pPr/>
              <a:t>7.12.2020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1937C4C0-92AA-4FD4-BFA5-0F8676D3A359}"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5BB5FA4A-6682-451D-8A8A-944A064AF66B}" type="datetime1">
              <a:rPr lang="tr-TR" smtClean="0"/>
              <a:pPr/>
              <a:t>7.12.2020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1937C4C0-92AA-4FD4-BFA5-0F8676D3A359}"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3116E86C-B65C-4940-853F-312FB54FD461}" type="datetime1">
              <a:rPr lang="tr-TR" smtClean="0"/>
              <a:pPr/>
              <a:t>7.12.2020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1937C4C0-92AA-4FD4-BFA5-0F8676D3A359}"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B395CD0E-8C01-4CF9-AE42-76BD7C4A4D6E}" type="datetime1">
              <a:rPr lang="tr-TR" smtClean="0"/>
              <a:pPr/>
              <a:t>7.12.2020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1937C4C0-92AA-4FD4-BFA5-0F8676D3A359}"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D42389-A884-40CC-874D-4FD297BD1532}" type="datetime1">
              <a:rPr lang="tr-TR" smtClean="0"/>
              <a:pPr/>
              <a:t>7.12.2020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37C4C0-92AA-4FD4-BFA5-0F8676D3A359}"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1844824"/>
            <a:ext cx="7772400" cy="1470025"/>
          </a:xfrm>
        </p:spPr>
        <p:txBody>
          <a:bodyPr/>
          <a:lstStyle/>
          <a:p>
            <a:r>
              <a:rPr lang="tr-TR" b="1" dirty="0"/>
              <a:t>HORMONLAR</a:t>
            </a:r>
            <a:endParaRPr lang="tr-TR" dirty="0"/>
          </a:p>
        </p:txBody>
      </p:sp>
      <p:sp>
        <p:nvSpPr>
          <p:cNvPr id="3" name="2 Alt Başlık"/>
          <p:cNvSpPr>
            <a:spLocks noGrp="1"/>
          </p:cNvSpPr>
          <p:nvPr>
            <p:ph type="subTitle" idx="1"/>
          </p:nvPr>
        </p:nvSpPr>
        <p:spPr/>
        <p:txBody>
          <a:bodyPr/>
          <a:lstStyle/>
          <a:p>
            <a:endParaRPr lang="tr-TR" dirty="0"/>
          </a:p>
        </p:txBody>
      </p:sp>
      <p:sp>
        <p:nvSpPr>
          <p:cNvPr id="4" name="3 Slayt Numarası Yer Tutucusu"/>
          <p:cNvSpPr>
            <a:spLocks noGrp="1"/>
          </p:cNvSpPr>
          <p:nvPr>
            <p:ph type="sldNum" sz="quarter" idx="12"/>
          </p:nvPr>
        </p:nvSpPr>
        <p:spPr/>
        <p:txBody>
          <a:bodyPr/>
          <a:lstStyle/>
          <a:p>
            <a:fld id="{1937C4C0-92AA-4FD4-BFA5-0F8676D3A359}" type="slidenum">
              <a:rPr lang="tr-TR" smtClean="0"/>
              <a:pPr/>
              <a:t>1</a:t>
            </a:fld>
            <a:endParaRPr lang="tr-T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428596" y="1285860"/>
            <a:ext cx="7929618" cy="3970318"/>
          </a:xfrm>
          <a:prstGeom prst="rect">
            <a:avLst/>
          </a:prstGeom>
        </p:spPr>
        <p:txBody>
          <a:bodyPr wrap="square">
            <a:spAutoFit/>
          </a:bodyPr>
          <a:lstStyle/>
          <a:p>
            <a:pPr algn="just"/>
            <a:r>
              <a:rPr lang="tr-TR" sz="2400" dirty="0"/>
              <a:t>	</a:t>
            </a:r>
            <a:r>
              <a:rPr lang="tr-TR" sz="2800" dirty="0"/>
              <a:t>Canlılar yaşadığı dış ortamda meydana gelen değişimlere uyum sağlamak ve iç ortamlarındaki dengeyi korumak zorundadır. İç ortamın değişmez tutulması işine </a:t>
            </a:r>
            <a:r>
              <a:rPr lang="tr-TR" sz="2800" b="1" dirty="0" err="1"/>
              <a:t>homeostasis</a:t>
            </a:r>
            <a:r>
              <a:rPr lang="tr-TR" sz="2800" b="1" dirty="0"/>
              <a:t> denir. </a:t>
            </a:r>
          </a:p>
          <a:p>
            <a:pPr algn="just"/>
            <a:endParaRPr lang="tr-TR" sz="2800" b="1" dirty="0"/>
          </a:p>
          <a:p>
            <a:pPr algn="just"/>
            <a:r>
              <a:rPr lang="tr-TR" sz="2800" b="1" dirty="0"/>
              <a:t>	</a:t>
            </a:r>
            <a:r>
              <a:rPr lang="tr-TR" sz="2800" b="1" dirty="0" err="1"/>
              <a:t>Homeostasisin</a:t>
            </a:r>
            <a:r>
              <a:rPr lang="tr-TR" sz="2800" b="1" dirty="0"/>
              <a:t> sağlanmasında iki sistem görev alır. Bu sistemlerden birisi sinir sistemi, diğeri ise endokrin sistemdir. Bu iki sistem gerektiğinde koordineli çalışırlar. </a:t>
            </a:r>
            <a:endParaRPr lang="tr-TR" sz="2800" dirty="0"/>
          </a:p>
        </p:txBody>
      </p:sp>
      <p:sp>
        <p:nvSpPr>
          <p:cNvPr id="3" name="2 Slayt Numarası Yer Tutucusu"/>
          <p:cNvSpPr>
            <a:spLocks noGrp="1"/>
          </p:cNvSpPr>
          <p:nvPr>
            <p:ph type="sldNum" sz="quarter" idx="12"/>
          </p:nvPr>
        </p:nvSpPr>
        <p:spPr/>
        <p:txBody>
          <a:bodyPr/>
          <a:lstStyle/>
          <a:p>
            <a:fld id="{1937C4C0-92AA-4FD4-BFA5-0F8676D3A359}" type="slidenum">
              <a:rPr lang="tr-TR" smtClean="0"/>
              <a:pPr/>
              <a:t>2</a:t>
            </a:fld>
            <a:endParaRPr lang="tr-T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2843808" y="321828"/>
            <a:ext cx="4430187" cy="584775"/>
          </a:xfrm>
          <a:prstGeom prst="rect">
            <a:avLst/>
          </a:prstGeom>
        </p:spPr>
        <p:txBody>
          <a:bodyPr wrap="none">
            <a:spAutoFit/>
          </a:bodyPr>
          <a:lstStyle/>
          <a:p>
            <a:r>
              <a:rPr lang="tr-TR" sz="3200" b="1" dirty="0"/>
              <a:t>Endokrin (İç salgı) Bezler </a:t>
            </a:r>
            <a:endParaRPr lang="tr-TR" sz="3200" dirty="0"/>
          </a:p>
        </p:txBody>
      </p:sp>
      <p:sp>
        <p:nvSpPr>
          <p:cNvPr id="3" name="2 Dikdörtgen"/>
          <p:cNvSpPr/>
          <p:nvPr/>
        </p:nvSpPr>
        <p:spPr>
          <a:xfrm>
            <a:off x="179512" y="926611"/>
            <a:ext cx="8001056" cy="2246769"/>
          </a:xfrm>
          <a:prstGeom prst="rect">
            <a:avLst/>
          </a:prstGeom>
        </p:spPr>
        <p:txBody>
          <a:bodyPr wrap="square">
            <a:spAutoFit/>
          </a:bodyPr>
          <a:lstStyle/>
          <a:p>
            <a:pPr algn="just"/>
            <a:r>
              <a:rPr lang="tr-TR" dirty="0"/>
              <a:t>	</a:t>
            </a:r>
            <a:r>
              <a:rPr lang="tr-TR" sz="2800" dirty="0"/>
              <a:t>Salgılarını bir kanala ihtiyaç duymadan direkt olarak kana veren bezlere </a:t>
            </a:r>
            <a:r>
              <a:rPr lang="tr-TR" sz="2800" b="1" dirty="0"/>
              <a:t>endokrin bezler (iç salgı bezler) denir. </a:t>
            </a:r>
            <a:r>
              <a:rPr lang="tr-TR" sz="2800" b="1" dirty="0" err="1"/>
              <a:t>Ekzokrin</a:t>
            </a:r>
            <a:r>
              <a:rPr lang="tr-TR" sz="2800" b="1" dirty="0"/>
              <a:t> (dış salgı) bezler ise salgılarını bir kanal aracılığı ile vücut boşluğuna bırakan bezlerdir. </a:t>
            </a:r>
            <a:endParaRPr lang="tr-TR" dirty="0"/>
          </a:p>
        </p:txBody>
      </p:sp>
      <p:sp>
        <p:nvSpPr>
          <p:cNvPr id="4" name="3 Dikdörtgen"/>
          <p:cNvSpPr/>
          <p:nvPr/>
        </p:nvSpPr>
        <p:spPr>
          <a:xfrm>
            <a:off x="179512" y="3173380"/>
            <a:ext cx="8072494" cy="3046988"/>
          </a:xfrm>
          <a:prstGeom prst="rect">
            <a:avLst/>
          </a:prstGeom>
        </p:spPr>
        <p:txBody>
          <a:bodyPr wrap="square">
            <a:spAutoFit/>
          </a:bodyPr>
          <a:lstStyle/>
          <a:p>
            <a:pPr algn="just"/>
            <a:r>
              <a:rPr lang="tr-TR" sz="2400" dirty="0"/>
              <a:t>	</a:t>
            </a:r>
            <a:r>
              <a:rPr lang="tr-TR" sz="2800" dirty="0"/>
              <a:t>İç salgı bezleri; çok sayıda damar, sinir ve salgı </a:t>
            </a:r>
            <a:r>
              <a:rPr lang="tr-TR" sz="2800" dirty="0" err="1"/>
              <a:t>epiteli</a:t>
            </a:r>
            <a:r>
              <a:rPr lang="tr-TR" sz="2800" dirty="0"/>
              <a:t> hücrelerinden oluşur. İç salgı bezlerini oluşturan hücreler salgı (hormon) üretir. Damarlar, salgı üretimi için hücrelere madde taşırlar ve üretilen salgıları kan yolu ile ilgili yerlere götürür. Sinirler ise salgının miktarını denetler. İç </a:t>
            </a:r>
            <a:r>
              <a:rPr lang="tr-TR" sz="2400" dirty="0"/>
              <a:t>salgı bezleri vücudun belli bölgelerine yerleşmiştir. </a:t>
            </a:r>
          </a:p>
        </p:txBody>
      </p:sp>
      <p:sp>
        <p:nvSpPr>
          <p:cNvPr id="5" name="4 Dikdörtgen"/>
          <p:cNvSpPr/>
          <p:nvPr/>
        </p:nvSpPr>
        <p:spPr>
          <a:xfrm>
            <a:off x="2051181" y="6265040"/>
            <a:ext cx="5041638" cy="461665"/>
          </a:xfrm>
          <a:prstGeom prst="rect">
            <a:avLst/>
          </a:prstGeom>
        </p:spPr>
        <p:txBody>
          <a:bodyPr wrap="none">
            <a:spAutoFit/>
          </a:bodyPr>
          <a:lstStyle/>
          <a:p>
            <a:pPr algn="ctr"/>
            <a:r>
              <a:rPr lang="tr-TR" sz="2400" dirty="0"/>
              <a:t>Küçük fakat güçlü bir etkiye sahiptirler</a:t>
            </a:r>
            <a:r>
              <a:rPr lang="tr-TR" sz="2000" dirty="0"/>
              <a:t>. </a:t>
            </a:r>
          </a:p>
        </p:txBody>
      </p:sp>
      <p:sp>
        <p:nvSpPr>
          <p:cNvPr id="6" name="5 Slayt Numarası Yer Tutucusu"/>
          <p:cNvSpPr>
            <a:spLocks noGrp="1"/>
          </p:cNvSpPr>
          <p:nvPr>
            <p:ph type="sldNum" sz="quarter" idx="12"/>
          </p:nvPr>
        </p:nvSpPr>
        <p:spPr/>
        <p:txBody>
          <a:bodyPr/>
          <a:lstStyle/>
          <a:p>
            <a:fld id="{1937C4C0-92AA-4FD4-BFA5-0F8676D3A359}" type="slidenum">
              <a:rPr lang="tr-TR" smtClean="0"/>
              <a:pPr/>
              <a:t>3</a:t>
            </a:fld>
            <a:endParaRPr lang="tr-T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285720" y="142852"/>
            <a:ext cx="8715404" cy="1446550"/>
          </a:xfrm>
          <a:prstGeom prst="rect">
            <a:avLst/>
          </a:prstGeom>
        </p:spPr>
        <p:txBody>
          <a:bodyPr wrap="square">
            <a:spAutoFit/>
          </a:bodyPr>
          <a:lstStyle/>
          <a:p>
            <a:endParaRPr lang="tr-TR" sz="2400" dirty="0"/>
          </a:p>
          <a:p>
            <a:r>
              <a:rPr lang="tr-TR" sz="3200" b="1" i="1" dirty="0"/>
              <a:t>Endokrin bezlerinin genel olarak özellikleri şunlardır: </a:t>
            </a:r>
          </a:p>
        </p:txBody>
      </p:sp>
      <p:sp>
        <p:nvSpPr>
          <p:cNvPr id="3" name="2 Dikdörtgen"/>
          <p:cNvSpPr/>
          <p:nvPr/>
        </p:nvSpPr>
        <p:spPr>
          <a:xfrm>
            <a:off x="185678" y="1451680"/>
            <a:ext cx="8501122" cy="5109091"/>
          </a:xfrm>
          <a:prstGeom prst="rect">
            <a:avLst/>
          </a:prstGeom>
        </p:spPr>
        <p:txBody>
          <a:bodyPr wrap="square">
            <a:spAutoFit/>
          </a:bodyPr>
          <a:lstStyle/>
          <a:p>
            <a:endParaRPr lang="tr-TR" dirty="0"/>
          </a:p>
          <a:p>
            <a:pPr algn="just">
              <a:buFont typeface="Wingdings" pitchFamily="2" charset="2"/>
              <a:buChar char="ü"/>
            </a:pPr>
            <a:r>
              <a:rPr lang="tr-TR" sz="2400" dirty="0"/>
              <a:t> </a:t>
            </a:r>
            <a:r>
              <a:rPr lang="tr-TR" sz="2800" dirty="0"/>
              <a:t>İç salgı bezleri, dış salgı bezlerinin aksine boşaltma kanallarına sahip değillerdir. Bu nedenle kanalsız bezler olarak da adlandırılır. </a:t>
            </a:r>
          </a:p>
          <a:p>
            <a:pPr algn="just">
              <a:buFont typeface="Wingdings" pitchFamily="2" charset="2"/>
              <a:buChar char="ü"/>
            </a:pPr>
            <a:endParaRPr lang="tr-TR" sz="2800" dirty="0"/>
          </a:p>
          <a:p>
            <a:pPr algn="just">
              <a:buFont typeface="Wingdings" pitchFamily="2" charset="2"/>
              <a:buChar char="ü"/>
            </a:pPr>
            <a:r>
              <a:rPr lang="tr-TR" sz="2800" dirty="0"/>
              <a:t> Salgılarını (hormon) direkt olarak kana verirler. Bu sebeple diğer organlardan daha fazla kanlanırlar. Kana geçen hormonlar yalnızca hedef hücreleri etkiler. </a:t>
            </a:r>
          </a:p>
          <a:p>
            <a:pPr algn="just">
              <a:buFont typeface="Wingdings" pitchFamily="2" charset="2"/>
              <a:buChar char="ü"/>
            </a:pPr>
            <a:endParaRPr lang="tr-TR" sz="2800" dirty="0"/>
          </a:p>
          <a:p>
            <a:pPr algn="just">
              <a:buFont typeface="Wingdings" pitchFamily="2" charset="2"/>
              <a:buChar char="ü"/>
            </a:pPr>
            <a:r>
              <a:rPr lang="tr-TR" sz="2800" dirty="0"/>
              <a:t> Normalden fazla hormon salgıladıklarında </a:t>
            </a:r>
            <a:r>
              <a:rPr lang="tr-TR" sz="2800" dirty="0" err="1"/>
              <a:t>hiperfonksiyon</a:t>
            </a:r>
            <a:r>
              <a:rPr lang="tr-TR" sz="2800" dirty="0"/>
              <a:t>, yetersiz salgıladıklarında </a:t>
            </a:r>
            <a:r>
              <a:rPr lang="tr-TR" sz="2800" dirty="0" err="1"/>
              <a:t>hipofonksiyon</a:t>
            </a:r>
            <a:r>
              <a:rPr lang="tr-TR" sz="2800" dirty="0"/>
              <a:t> belirtilerine sebep olurlar. </a:t>
            </a:r>
          </a:p>
        </p:txBody>
      </p:sp>
      <p:sp>
        <p:nvSpPr>
          <p:cNvPr id="4" name="3 Slayt Numarası Yer Tutucusu"/>
          <p:cNvSpPr>
            <a:spLocks noGrp="1"/>
          </p:cNvSpPr>
          <p:nvPr>
            <p:ph type="sldNum" sz="quarter" idx="12"/>
          </p:nvPr>
        </p:nvSpPr>
        <p:spPr/>
        <p:txBody>
          <a:bodyPr/>
          <a:lstStyle/>
          <a:p>
            <a:fld id="{1937C4C0-92AA-4FD4-BFA5-0F8676D3A359}" type="slidenum">
              <a:rPr lang="tr-TR" smtClean="0"/>
              <a:pPr/>
              <a:t>4</a:t>
            </a:fld>
            <a:endParaRPr lang="tr-T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357158" y="285728"/>
            <a:ext cx="8215370" cy="2492990"/>
          </a:xfrm>
          <a:prstGeom prst="rect">
            <a:avLst/>
          </a:prstGeom>
        </p:spPr>
        <p:txBody>
          <a:bodyPr wrap="square">
            <a:spAutoFit/>
          </a:bodyPr>
          <a:lstStyle/>
          <a:p>
            <a:pPr algn="ctr"/>
            <a:r>
              <a:rPr lang="tr-TR" sz="3600" b="1" dirty="0"/>
              <a:t>Hormonlar </a:t>
            </a:r>
          </a:p>
          <a:p>
            <a:pPr algn="just"/>
            <a:r>
              <a:rPr lang="tr-TR" sz="2400" dirty="0"/>
              <a:t>	Hormon; harekete geçiren, uyaran madde demektir. Hormonlar; endokrin bezler tarafından salgılandıktan sonra kana verilen, kan yoluyla çeşitli organ ve dokulara taşınarak bunların yapı ve fonksiyonlarını, vücudun ihtiyaçlarına göre düzenleyen kimyasal maddelerdir. </a:t>
            </a:r>
          </a:p>
        </p:txBody>
      </p:sp>
      <p:sp>
        <p:nvSpPr>
          <p:cNvPr id="3" name="2 Dikdörtgen"/>
          <p:cNvSpPr/>
          <p:nvPr/>
        </p:nvSpPr>
        <p:spPr>
          <a:xfrm>
            <a:off x="214282" y="3000372"/>
            <a:ext cx="8572560" cy="3046988"/>
          </a:xfrm>
          <a:prstGeom prst="rect">
            <a:avLst/>
          </a:prstGeom>
        </p:spPr>
        <p:txBody>
          <a:bodyPr wrap="square">
            <a:spAutoFit/>
          </a:bodyPr>
          <a:lstStyle/>
          <a:p>
            <a:pPr algn="just"/>
            <a:r>
              <a:rPr lang="tr-TR" sz="2400" dirty="0"/>
              <a:t>	Hormonlar salgılandıktan sonra direkt olarak kan dolaşımına katılırlar ve bütün vücuda yayılarak etkileyeceği hedef dokuya ulaşırlar. Ulaşılan hedef hücrenin yüzeyinde bulunan reseptör (duyu alıcısı) molekülü ile hormon molekülü etkileşime girer ve hücrelerde bir dizi reaksiyon başlar. Gelişen bu reaksiyonlar hücrenin fizyolojisinde değişiklikler oluşturur. Böylece ulaştıkları dokularda, hücrelerin görevlerini yerine getirmelerini sağlayacak aktif etki yaparlar. Yapılan bu etki uyarıcı, ya da durdurucu niteliktedir. </a:t>
            </a:r>
          </a:p>
        </p:txBody>
      </p:sp>
      <p:sp>
        <p:nvSpPr>
          <p:cNvPr id="4" name="3 Slayt Numarası Yer Tutucusu"/>
          <p:cNvSpPr>
            <a:spLocks noGrp="1"/>
          </p:cNvSpPr>
          <p:nvPr>
            <p:ph type="sldNum" sz="quarter" idx="12"/>
          </p:nvPr>
        </p:nvSpPr>
        <p:spPr/>
        <p:txBody>
          <a:bodyPr/>
          <a:lstStyle/>
          <a:p>
            <a:fld id="{1937C4C0-92AA-4FD4-BFA5-0F8676D3A359}" type="slidenum">
              <a:rPr lang="tr-TR" smtClean="0"/>
              <a:pPr/>
              <a:t>5</a:t>
            </a:fld>
            <a:endParaRPr lang="tr-T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5786446" y="1500174"/>
            <a:ext cx="2571768" cy="3759990"/>
          </a:xfrm>
          <a:prstGeom prst="rect">
            <a:avLst/>
          </a:prstGeom>
          <a:noFill/>
          <a:ln w="9525">
            <a:noFill/>
            <a:miter lim="800000"/>
            <a:headEnd/>
            <a:tailEnd/>
          </a:ln>
          <a:effectLst/>
        </p:spPr>
      </p:pic>
      <p:sp>
        <p:nvSpPr>
          <p:cNvPr id="3" name="2 Dikdörtgen"/>
          <p:cNvSpPr/>
          <p:nvPr/>
        </p:nvSpPr>
        <p:spPr>
          <a:xfrm>
            <a:off x="642910" y="1571612"/>
            <a:ext cx="4429156" cy="3539430"/>
          </a:xfrm>
          <a:prstGeom prst="rect">
            <a:avLst/>
          </a:prstGeom>
        </p:spPr>
        <p:txBody>
          <a:bodyPr wrap="square">
            <a:spAutoFit/>
          </a:bodyPr>
          <a:lstStyle/>
          <a:p>
            <a:pPr algn="just"/>
            <a:r>
              <a:rPr lang="tr-TR" dirty="0"/>
              <a:t>	</a:t>
            </a:r>
            <a:r>
              <a:rPr lang="tr-TR" sz="2800" dirty="0"/>
              <a:t>Her hormonun etkisi kendine özgüdür. Bir hormon hedef hücresine varıncaya kadar geçtiği dokularda fark edilemez. Reseptörler bir kilit, hormonlar ise farklı bir anahtar özelliğindedir. Bir hormon yalnız bir kilide uyar. </a:t>
            </a:r>
          </a:p>
        </p:txBody>
      </p:sp>
      <p:sp>
        <p:nvSpPr>
          <p:cNvPr id="4" name="3 Slayt Numarası Yer Tutucusu"/>
          <p:cNvSpPr>
            <a:spLocks noGrp="1"/>
          </p:cNvSpPr>
          <p:nvPr>
            <p:ph type="sldNum" sz="quarter" idx="12"/>
          </p:nvPr>
        </p:nvSpPr>
        <p:spPr/>
        <p:txBody>
          <a:bodyPr/>
          <a:lstStyle/>
          <a:p>
            <a:fld id="{1937C4C0-92AA-4FD4-BFA5-0F8676D3A359}" type="slidenum">
              <a:rPr lang="tr-TR" smtClean="0"/>
              <a:pPr/>
              <a:t>6</a:t>
            </a:fld>
            <a:endParaRPr lang="tr-T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642910" y="571480"/>
            <a:ext cx="7929618" cy="461665"/>
          </a:xfrm>
          <a:prstGeom prst="rect">
            <a:avLst/>
          </a:prstGeom>
        </p:spPr>
        <p:txBody>
          <a:bodyPr wrap="square">
            <a:spAutoFit/>
          </a:bodyPr>
          <a:lstStyle/>
          <a:p>
            <a:r>
              <a:rPr lang="tr-TR" sz="2400" b="1" dirty="0"/>
              <a:t>Hormonların Kimyasal Yapılarına Göre Çeşitleri </a:t>
            </a:r>
            <a:endParaRPr lang="tr-TR" sz="2400" dirty="0"/>
          </a:p>
        </p:txBody>
      </p:sp>
      <p:sp>
        <p:nvSpPr>
          <p:cNvPr id="3" name="2 Dikdörtgen"/>
          <p:cNvSpPr/>
          <p:nvPr/>
        </p:nvSpPr>
        <p:spPr>
          <a:xfrm>
            <a:off x="285720" y="1285860"/>
            <a:ext cx="8215370" cy="1938992"/>
          </a:xfrm>
          <a:prstGeom prst="rect">
            <a:avLst/>
          </a:prstGeom>
        </p:spPr>
        <p:txBody>
          <a:bodyPr wrap="square">
            <a:spAutoFit/>
          </a:bodyPr>
          <a:lstStyle/>
          <a:p>
            <a:pPr algn="just"/>
            <a:r>
              <a:rPr lang="tr-TR" sz="2400" dirty="0"/>
              <a:t>	Hormonu oluşturan maddelerin kimyasal yapısı tam olarak bilinmemekle beraber </a:t>
            </a:r>
            <a:r>
              <a:rPr lang="tr-TR" sz="2400" dirty="0" err="1"/>
              <a:t>steroid</a:t>
            </a:r>
            <a:r>
              <a:rPr lang="tr-TR" sz="2400" dirty="0"/>
              <a:t>, </a:t>
            </a:r>
            <a:r>
              <a:rPr lang="tr-TR" sz="2400" dirty="0" err="1"/>
              <a:t>peptid</a:t>
            </a:r>
            <a:r>
              <a:rPr lang="tr-TR" sz="2400" dirty="0"/>
              <a:t>, ve aminoasit yapısında hormonlar olmak üzere üçe ayrılır. Genellikle </a:t>
            </a:r>
            <a:r>
              <a:rPr lang="tr-TR" sz="2400" dirty="0" err="1"/>
              <a:t>steroid</a:t>
            </a:r>
            <a:r>
              <a:rPr lang="tr-TR" sz="2400" dirty="0"/>
              <a:t> yapıdaki hormonlar lipitte, </a:t>
            </a:r>
            <a:r>
              <a:rPr lang="tr-TR" sz="2400" dirty="0" err="1"/>
              <a:t>peptid</a:t>
            </a:r>
            <a:r>
              <a:rPr lang="tr-TR" sz="2400" dirty="0"/>
              <a:t> ve aminoasit yapıdaki hormonlar ise suda çözünürler. </a:t>
            </a:r>
          </a:p>
        </p:txBody>
      </p:sp>
      <p:sp>
        <p:nvSpPr>
          <p:cNvPr id="4" name="3 Dikdörtgen"/>
          <p:cNvSpPr/>
          <p:nvPr/>
        </p:nvSpPr>
        <p:spPr>
          <a:xfrm>
            <a:off x="357158" y="3571876"/>
            <a:ext cx="8143932" cy="2677656"/>
          </a:xfrm>
          <a:prstGeom prst="rect">
            <a:avLst/>
          </a:prstGeom>
        </p:spPr>
        <p:txBody>
          <a:bodyPr wrap="square">
            <a:spAutoFit/>
          </a:bodyPr>
          <a:lstStyle/>
          <a:p>
            <a:pPr algn="just"/>
            <a:r>
              <a:rPr lang="tr-TR" dirty="0"/>
              <a:t>	</a:t>
            </a:r>
            <a:r>
              <a:rPr lang="tr-TR" sz="2400" dirty="0"/>
              <a:t>Farklı yapıdaki iki hormon grubu etkilerini birbirinden farklı mekanizmalarla gösterir. </a:t>
            </a:r>
            <a:r>
              <a:rPr lang="tr-TR" sz="2400" dirty="0" err="1"/>
              <a:t>Peptit</a:t>
            </a:r>
            <a:r>
              <a:rPr lang="tr-TR" sz="2400" dirty="0"/>
              <a:t> yapıdaki hormonlar; büyük moleküllüdür, bu nedenle hücre içine giremezler. Etkilerini hücre yüzeyindeki reseptörlerle birleşerek gösterirler. </a:t>
            </a:r>
            <a:r>
              <a:rPr lang="tr-TR" sz="2400" dirty="0" err="1"/>
              <a:t>Steroid</a:t>
            </a:r>
            <a:r>
              <a:rPr lang="tr-TR" sz="2400" dirty="0"/>
              <a:t> hormonlar, göreceli olarak küçük moleküllüdür ve rahatlıkla hedef hücrenin plazma </a:t>
            </a:r>
            <a:r>
              <a:rPr lang="tr-TR" sz="2400" dirty="0" err="1"/>
              <a:t>membranından</a:t>
            </a:r>
            <a:r>
              <a:rPr lang="tr-TR" sz="2400" dirty="0"/>
              <a:t> geçerek </a:t>
            </a:r>
            <a:r>
              <a:rPr lang="tr-TR" sz="2400" dirty="0" err="1"/>
              <a:t>nukleus</a:t>
            </a:r>
            <a:r>
              <a:rPr lang="tr-TR" sz="2400" dirty="0"/>
              <a:t> içine girerler. </a:t>
            </a:r>
          </a:p>
        </p:txBody>
      </p:sp>
      <p:sp>
        <p:nvSpPr>
          <p:cNvPr id="5" name="4 Slayt Numarası Yer Tutucusu"/>
          <p:cNvSpPr>
            <a:spLocks noGrp="1"/>
          </p:cNvSpPr>
          <p:nvPr>
            <p:ph type="sldNum" sz="quarter" idx="12"/>
          </p:nvPr>
        </p:nvSpPr>
        <p:spPr/>
        <p:txBody>
          <a:bodyPr/>
          <a:lstStyle/>
          <a:p>
            <a:fld id="{1937C4C0-92AA-4FD4-BFA5-0F8676D3A359}" type="slidenum">
              <a:rPr lang="tr-TR" smtClean="0"/>
              <a:pPr/>
              <a:t>7</a:t>
            </a:fld>
            <a:endParaRPr lang="tr-T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0" y="1785926"/>
            <a:ext cx="9144000" cy="1993329"/>
          </a:xfrm>
          <a:prstGeom prst="rect">
            <a:avLst/>
          </a:prstGeom>
          <a:noFill/>
          <a:ln w="9525">
            <a:noFill/>
            <a:miter lim="800000"/>
            <a:headEnd/>
            <a:tailEnd/>
          </a:ln>
          <a:effectLst/>
        </p:spPr>
      </p:pic>
      <p:sp>
        <p:nvSpPr>
          <p:cNvPr id="3" name="2 Slayt Numarası Yer Tutucusu"/>
          <p:cNvSpPr>
            <a:spLocks noGrp="1"/>
          </p:cNvSpPr>
          <p:nvPr>
            <p:ph type="sldNum" sz="quarter" idx="12"/>
          </p:nvPr>
        </p:nvSpPr>
        <p:spPr/>
        <p:txBody>
          <a:bodyPr/>
          <a:lstStyle/>
          <a:p>
            <a:fld id="{1937C4C0-92AA-4FD4-BFA5-0F8676D3A359}" type="slidenum">
              <a:rPr lang="tr-TR" smtClean="0"/>
              <a:pPr/>
              <a:t>8</a:t>
            </a:fld>
            <a:endParaRPr lang="tr-T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214282" y="142852"/>
            <a:ext cx="8572560" cy="3416320"/>
          </a:xfrm>
          <a:prstGeom prst="rect">
            <a:avLst/>
          </a:prstGeom>
        </p:spPr>
        <p:txBody>
          <a:bodyPr wrap="square">
            <a:spAutoFit/>
          </a:bodyPr>
          <a:lstStyle/>
          <a:p>
            <a:pPr algn="just"/>
            <a:r>
              <a:rPr lang="tr-TR" sz="2400" b="1" dirty="0"/>
              <a:t>Hormon Salgılanmasının Düzenlenmesi </a:t>
            </a:r>
          </a:p>
          <a:p>
            <a:pPr algn="just"/>
            <a:endParaRPr lang="tr-TR" sz="2400" dirty="0"/>
          </a:p>
          <a:p>
            <a:pPr algn="just"/>
            <a:r>
              <a:rPr lang="tr-TR" sz="2400" dirty="0"/>
              <a:t>	Hormonlar belirli bir düzen içinde salgılanır. Salgılanma düzeni, sinir sistemi ile negatif ve pozitif </a:t>
            </a:r>
            <a:r>
              <a:rPr lang="tr-TR" sz="2400" dirty="0" err="1"/>
              <a:t>feedback</a:t>
            </a:r>
            <a:r>
              <a:rPr lang="tr-TR" sz="2400" dirty="0"/>
              <a:t> mekanizmalar ile kontrol edilir. </a:t>
            </a:r>
          </a:p>
          <a:p>
            <a:pPr algn="just"/>
            <a:r>
              <a:rPr lang="tr-TR" sz="2400" dirty="0"/>
              <a:t>	Kandaki hormon konsantrasyonu o hormonu salgılayan bezi uyarır. Bez kanda bulunan hormon seviyesine göre cevap verir. Kandaki hormon seviyesi normalin altında ise hormon salgılanması artar. Normalin üstünde ise hormon salgılanması azalır. </a:t>
            </a:r>
          </a:p>
        </p:txBody>
      </p:sp>
      <p:sp>
        <p:nvSpPr>
          <p:cNvPr id="3" name="2 Dikdörtgen"/>
          <p:cNvSpPr/>
          <p:nvPr/>
        </p:nvSpPr>
        <p:spPr>
          <a:xfrm>
            <a:off x="214282" y="3714752"/>
            <a:ext cx="8572560" cy="2677656"/>
          </a:xfrm>
          <a:prstGeom prst="rect">
            <a:avLst/>
          </a:prstGeom>
        </p:spPr>
        <p:txBody>
          <a:bodyPr wrap="square">
            <a:spAutoFit/>
          </a:bodyPr>
          <a:lstStyle/>
          <a:p>
            <a:pPr algn="just"/>
            <a:r>
              <a:rPr lang="tr-TR" sz="2400" dirty="0"/>
              <a:t>	Örneğin; boyunda bulunan </a:t>
            </a:r>
            <a:r>
              <a:rPr lang="tr-TR" sz="2400" dirty="0" err="1"/>
              <a:t>paratiroid</a:t>
            </a:r>
            <a:r>
              <a:rPr lang="tr-TR" sz="2400" dirty="0"/>
              <a:t> bezinden salgılanan hormon kandaki kalsiyum seviyesini düzenler. Eğer kandaki kalsiyum seviyesi düşerse </a:t>
            </a:r>
            <a:r>
              <a:rPr lang="tr-TR" sz="2400" dirty="0" err="1"/>
              <a:t>paratiroid</a:t>
            </a:r>
            <a:r>
              <a:rPr lang="tr-TR" sz="2400" dirty="0"/>
              <a:t> bezi uyarılır ve </a:t>
            </a:r>
            <a:r>
              <a:rPr lang="tr-TR" sz="2400" dirty="0" err="1"/>
              <a:t>parathormonu</a:t>
            </a:r>
            <a:r>
              <a:rPr lang="tr-TR" sz="2400" dirty="0"/>
              <a:t> salgılanması artar, böylece kandaki kalsiyum seviyesi yükselir. Eğer kanda kalsiyum seviyesi normalin üstünde ise aynı şekilde </a:t>
            </a:r>
            <a:r>
              <a:rPr lang="tr-TR" sz="2400" dirty="0" err="1"/>
              <a:t>paratiroid</a:t>
            </a:r>
            <a:r>
              <a:rPr lang="tr-TR" sz="2400" dirty="0"/>
              <a:t> bezleri uyarılır ve zıt etki yaparak </a:t>
            </a:r>
            <a:r>
              <a:rPr lang="tr-TR" sz="2400" dirty="0" err="1"/>
              <a:t>parathormon</a:t>
            </a:r>
            <a:r>
              <a:rPr lang="tr-TR" sz="2400" dirty="0"/>
              <a:t> salgılanması yavaşlar. </a:t>
            </a:r>
          </a:p>
        </p:txBody>
      </p:sp>
      <p:sp>
        <p:nvSpPr>
          <p:cNvPr id="4" name="3 Slayt Numarası Yer Tutucusu"/>
          <p:cNvSpPr>
            <a:spLocks noGrp="1"/>
          </p:cNvSpPr>
          <p:nvPr>
            <p:ph type="sldNum" sz="quarter" idx="12"/>
          </p:nvPr>
        </p:nvSpPr>
        <p:spPr/>
        <p:txBody>
          <a:bodyPr/>
          <a:lstStyle/>
          <a:p>
            <a:fld id="{1937C4C0-92AA-4FD4-BFA5-0F8676D3A359}" type="slidenum">
              <a:rPr lang="tr-TR" smtClean="0"/>
              <a:pPr/>
              <a:t>9</a:t>
            </a:fld>
            <a:endParaRPr lang="tr-T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428596" y="500042"/>
            <a:ext cx="8286808" cy="830997"/>
          </a:xfrm>
          <a:prstGeom prst="rect">
            <a:avLst/>
          </a:prstGeom>
        </p:spPr>
        <p:txBody>
          <a:bodyPr wrap="square">
            <a:spAutoFit/>
          </a:bodyPr>
          <a:lstStyle/>
          <a:p>
            <a:pPr algn="just"/>
            <a:r>
              <a:rPr lang="tr-TR" sz="2400" dirty="0"/>
              <a:t>	Endokrin bez, uygun bir şekilde uyarılmazsa hormon salgılanması anormal olur. Bu durum kendini iki şekilde belli eder. </a:t>
            </a:r>
          </a:p>
        </p:txBody>
      </p:sp>
      <p:sp>
        <p:nvSpPr>
          <p:cNvPr id="4" name="3 Dikdörtgen"/>
          <p:cNvSpPr/>
          <p:nvPr/>
        </p:nvSpPr>
        <p:spPr>
          <a:xfrm>
            <a:off x="500034" y="1785926"/>
            <a:ext cx="8072494" cy="2215991"/>
          </a:xfrm>
          <a:prstGeom prst="rect">
            <a:avLst/>
          </a:prstGeom>
        </p:spPr>
        <p:txBody>
          <a:bodyPr wrap="square">
            <a:spAutoFit/>
          </a:bodyPr>
          <a:lstStyle/>
          <a:p>
            <a:endParaRPr lang="tr-TR" dirty="0"/>
          </a:p>
          <a:p>
            <a:pPr algn="just">
              <a:buFont typeface="Wingdings" pitchFamily="2" charset="2"/>
              <a:buChar char="Ø"/>
            </a:pPr>
            <a:r>
              <a:rPr lang="tr-TR" sz="2400" b="1" dirty="0" err="1"/>
              <a:t>Hiposekresyon</a:t>
            </a:r>
            <a:r>
              <a:rPr lang="tr-TR" sz="2400" b="1" dirty="0"/>
              <a:t>: Bezin hormon salgısı düşer ve hedef hücrelerin ihtiyacı olan uyarılma gerçekleşmez. </a:t>
            </a:r>
          </a:p>
          <a:p>
            <a:pPr algn="just">
              <a:buFont typeface="Wingdings" pitchFamily="2" charset="2"/>
              <a:buChar char="Ø"/>
            </a:pPr>
            <a:endParaRPr lang="tr-TR" sz="2400" b="1" dirty="0"/>
          </a:p>
          <a:p>
            <a:pPr algn="just">
              <a:buFont typeface="Wingdings" pitchFamily="2" charset="2"/>
              <a:buChar char="Ø"/>
            </a:pPr>
            <a:r>
              <a:rPr lang="tr-TR" sz="2400" b="1" dirty="0" err="1"/>
              <a:t>Hipersekresyon</a:t>
            </a:r>
            <a:r>
              <a:rPr lang="tr-TR" sz="2400" b="1" dirty="0"/>
              <a:t>: Bezin hormon salgısı normalin üstünde olur ve hedef hücreler çok fazla uyarılır. </a:t>
            </a:r>
          </a:p>
        </p:txBody>
      </p:sp>
      <p:sp>
        <p:nvSpPr>
          <p:cNvPr id="5" name="4 Slayt Numarası Yer Tutucusu"/>
          <p:cNvSpPr>
            <a:spLocks noGrp="1"/>
          </p:cNvSpPr>
          <p:nvPr>
            <p:ph type="sldNum" sz="quarter" idx="12"/>
          </p:nvPr>
        </p:nvSpPr>
        <p:spPr/>
        <p:txBody>
          <a:bodyPr/>
          <a:lstStyle/>
          <a:p>
            <a:fld id="{1937C4C0-92AA-4FD4-BFA5-0F8676D3A359}" type="slidenum">
              <a:rPr lang="tr-TR" smtClean="0"/>
              <a:pPr/>
              <a:t>10</a:t>
            </a:fld>
            <a:endParaRPr lang="tr-T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00034" y="428604"/>
            <a:ext cx="8286808" cy="5324535"/>
          </a:xfrm>
          <a:prstGeom prst="rect">
            <a:avLst/>
          </a:prstGeom>
        </p:spPr>
        <p:txBody>
          <a:bodyPr wrap="square">
            <a:spAutoFit/>
          </a:bodyPr>
          <a:lstStyle/>
          <a:p>
            <a:pPr algn="just"/>
            <a:r>
              <a:rPr lang="tr-TR" sz="2800" b="1" dirty="0"/>
              <a:t>Hormonların Görevleri </a:t>
            </a:r>
          </a:p>
          <a:p>
            <a:pPr algn="just"/>
            <a:endParaRPr lang="tr-TR" sz="2400" b="1" dirty="0"/>
          </a:p>
          <a:p>
            <a:pPr algn="just">
              <a:lnSpc>
                <a:spcPct val="150000"/>
              </a:lnSpc>
              <a:buFont typeface="Wingdings" pitchFamily="2" charset="2"/>
              <a:buChar char="ü"/>
            </a:pPr>
            <a:r>
              <a:rPr lang="tr-TR" sz="2400" dirty="0"/>
              <a:t>Vücudun dış çevreye uyumunu sağlar. </a:t>
            </a:r>
          </a:p>
          <a:p>
            <a:pPr algn="just">
              <a:lnSpc>
                <a:spcPct val="150000"/>
              </a:lnSpc>
              <a:buFont typeface="Wingdings" pitchFamily="2" charset="2"/>
              <a:buChar char="ü"/>
            </a:pPr>
            <a:r>
              <a:rPr lang="tr-TR" sz="2400" dirty="0"/>
              <a:t>Değişen iç ortamın fiziksel ve kimyasal şartlarının dengesini ve sürekliliğini sağlar. </a:t>
            </a:r>
          </a:p>
          <a:p>
            <a:pPr algn="just">
              <a:lnSpc>
                <a:spcPct val="150000"/>
              </a:lnSpc>
              <a:buFont typeface="Wingdings" pitchFamily="2" charset="2"/>
              <a:buChar char="ü"/>
            </a:pPr>
            <a:r>
              <a:rPr lang="tr-TR" sz="2400" dirty="0"/>
              <a:t>Hücrelerdeki yapım ve yıkım olaylarını denetim altında tutar. </a:t>
            </a:r>
          </a:p>
          <a:p>
            <a:pPr algn="just">
              <a:lnSpc>
                <a:spcPct val="150000"/>
              </a:lnSpc>
              <a:buFont typeface="Wingdings" pitchFamily="2" charset="2"/>
              <a:buChar char="ü"/>
            </a:pPr>
            <a:r>
              <a:rPr lang="tr-TR" sz="2400" dirty="0"/>
              <a:t>Vücut organlarının fonksiyonlarını düzenler. </a:t>
            </a:r>
          </a:p>
          <a:p>
            <a:pPr algn="just">
              <a:lnSpc>
                <a:spcPct val="150000"/>
              </a:lnSpc>
              <a:buFont typeface="Wingdings" pitchFamily="2" charset="2"/>
              <a:buChar char="ü"/>
            </a:pPr>
            <a:r>
              <a:rPr lang="tr-TR" sz="2400" dirty="0"/>
              <a:t>Üreme fonksiyonlarını düzenler. </a:t>
            </a:r>
          </a:p>
          <a:p>
            <a:pPr algn="just">
              <a:lnSpc>
                <a:spcPct val="150000"/>
              </a:lnSpc>
              <a:buFont typeface="Wingdings" pitchFamily="2" charset="2"/>
              <a:buChar char="ü"/>
            </a:pPr>
            <a:r>
              <a:rPr lang="tr-TR" sz="2400" dirty="0"/>
              <a:t>Büyüme ve gelişmeyi sağlar. </a:t>
            </a:r>
          </a:p>
          <a:p>
            <a:pPr algn="just">
              <a:lnSpc>
                <a:spcPct val="150000"/>
              </a:lnSpc>
              <a:buFont typeface="Wingdings" pitchFamily="2" charset="2"/>
              <a:buChar char="ü"/>
            </a:pPr>
            <a:r>
              <a:rPr lang="tr-TR" sz="2400" dirty="0"/>
              <a:t>Enerji üretimi, kullanımı ve depolanmasını gerçekleştirir. </a:t>
            </a:r>
          </a:p>
        </p:txBody>
      </p:sp>
      <p:sp>
        <p:nvSpPr>
          <p:cNvPr id="3" name="2 Slayt Numarası Yer Tutucusu"/>
          <p:cNvSpPr>
            <a:spLocks noGrp="1"/>
          </p:cNvSpPr>
          <p:nvPr>
            <p:ph type="sldNum" sz="quarter" idx="12"/>
          </p:nvPr>
        </p:nvSpPr>
        <p:spPr/>
        <p:txBody>
          <a:bodyPr/>
          <a:lstStyle/>
          <a:p>
            <a:fld id="{1937C4C0-92AA-4FD4-BFA5-0F8676D3A359}" type="slidenum">
              <a:rPr lang="tr-TR" smtClean="0"/>
              <a:pPr/>
              <a:t>11</a:t>
            </a:fld>
            <a:endParaRPr lang="tr-T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857356" y="142852"/>
            <a:ext cx="5718104" cy="523220"/>
          </a:xfrm>
          <a:prstGeom prst="rect">
            <a:avLst/>
          </a:prstGeom>
        </p:spPr>
        <p:txBody>
          <a:bodyPr wrap="none">
            <a:spAutoFit/>
          </a:bodyPr>
          <a:lstStyle/>
          <a:p>
            <a:r>
              <a:rPr lang="tr-TR" sz="2800" b="1" dirty="0"/>
              <a:t>ENDOKRİN BEZLER VE HORMONLARI </a:t>
            </a:r>
            <a:endParaRPr lang="tr-TR" sz="2800" dirty="0"/>
          </a:p>
        </p:txBody>
      </p:sp>
      <p:sp>
        <p:nvSpPr>
          <p:cNvPr id="3" name="2 Dikdörtgen"/>
          <p:cNvSpPr/>
          <p:nvPr/>
        </p:nvSpPr>
        <p:spPr>
          <a:xfrm>
            <a:off x="214282" y="714356"/>
            <a:ext cx="8643998" cy="5632311"/>
          </a:xfrm>
          <a:prstGeom prst="rect">
            <a:avLst/>
          </a:prstGeom>
        </p:spPr>
        <p:txBody>
          <a:bodyPr wrap="square">
            <a:spAutoFit/>
          </a:bodyPr>
          <a:lstStyle/>
          <a:p>
            <a:pPr>
              <a:lnSpc>
                <a:spcPct val="150000"/>
              </a:lnSpc>
            </a:pPr>
            <a:r>
              <a:rPr lang="tr-TR" sz="2400" dirty="0"/>
              <a:t>İnsan vücudunda hormon salgılayan başlıca endokrin bezler şunlardır: </a:t>
            </a:r>
          </a:p>
          <a:p>
            <a:pPr>
              <a:lnSpc>
                <a:spcPct val="150000"/>
              </a:lnSpc>
              <a:buFont typeface="Wingdings" pitchFamily="2" charset="2"/>
              <a:buChar char="§"/>
            </a:pPr>
            <a:r>
              <a:rPr lang="tr-TR" sz="2400" dirty="0"/>
              <a:t>Hipofiz bezi (</a:t>
            </a:r>
            <a:r>
              <a:rPr lang="tr-TR" sz="2400" dirty="0" err="1"/>
              <a:t>Gl</a:t>
            </a:r>
            <a:r>
              <a:rPr lang="tr-TR" sz="2400" dirty="0"/>
              <a:t>. </a:t>
            </a:r>
            <a:r>
              <a:rPr lang="tr-TR" sz="2400" dirty="0" err="1"/>
              <a:t>pituitaria</a:t>
            </a:r>
            <a:r>
              <a:rPr lang="tr-TR" sz="2400" dirty="0"/>
              <a:t>- </a:t>
            </a:r>
            <a:r>
              <a:rPr lang="tr-TR" sz="2400" dirty="0" err="1"/>
              <a:t>Hypophysis</a:t>
            </a:r>
            <a:r>
              <a:rPr lang="tr-TR" sz="2400" dirty="0"/>
              <a:t>) </a:t>
            </a:r>
          </a:p>
          <a:p>
            <a:pPr>
              <a:lnSpc>
                <a:spcPct val="150000"/>
              </a:lnSpc>
              <a:buFont typeface="Wingdings" pitchFamily="2" charset="2"/>
              <a:buChar char="§"/>
            </a:pPr>
            <a:r>
              <a:rPr lang="tr-TR" sz="2400" dirty="0" err="1"/>
              <a:t>Epifiz</a:t>
            </a:r>
            <a:r>
              <a:rPr lang="tr-TR" sz="2400" dirty="0"/>
              <a:t> bezi (</a:t>
            </a:r>
            <a:r>
              <a:rPr lang="tr-TR" sz="2400" dirty="0" err="1"/>
              <a:t>Gl</a:t>
            </a:r>
            <a:r>
              <a:rPr lang="tr-TR" sz="2400" dirty="0"/>
              <a:t>.</a:t>
            </a:r>
            <a:r>
              <a:rPr lang="tr-TR" sz="2400" dirty="0" err="1"/>
              <a:t>pinealis</a:t>
            </a:r>
            <a:r>
              <a:rPr lang="tr-TR" sz="2400" dirty="0"/>
              <a:t>-</a:t>
            </a:r>
            <a:r>
              <a:rPr lang="tr-TR" sz="2400" dirty="0" err="1"/>
              <a:t>Pineal</a:t>
            </a:r>
            <a:r>
              <a:rPr lang="tr-TR" sz="2400" dirty="0"/>
              <a:t> bez) </a:t>
            </a:r>
          </a:p>
          <a:p>
            <a:pPr>
              <a:lnSpc>
                <a:spcPct val="150000"/>
              </a:lnSpc>
              <a:buFont typeface="Wingdings" pitchFamily="2" charset="2"/>
              <a:buChar char="§"/>
            </a:pPr>
            <a:r>
              <a:rPr lang="tr-TR" sz="2400" dirty="0" err="1"/>
              <a:t>Tiroid</a:t>
            </a:r>
            <a:r>
              <a:rPr lang="tr-TR" sz="2400" dirty="0"/>
              <a:t> bezi (</a:t>
            </a:r>
            <a:r>
              <a:rPr lang="tr-TR" sz="2400" dirty="0" err="1"/>
              <a:t>Gl</a:t>
            </a:r>
            <a:r>
              <a:rPr lang="tr-TR" sz="2400" dirty="0"/>
              <a:t>. </a:t>
            </a:r>
            <a:r>
              <a:rPr lang="tr-TR" sz="2400" dirty="0" err="1"/>
              <a:t>thyroidea</a:t>
            </a:r>
            <a:r>
              <a:rPr lang="tr-TR" sz="2400" dirty="0"/>
              <a:t>) </a:t>
            </a:r>
          </a:p>
          <a:p>
            <a:pPr>
              <a:lnSpc>
                <a:spcPct val="150000"/>
              </a:lnSpc>
              <a:buFont typeface="Wingdings" pitchFamily="2" charset="2"/>
              <a:buChar char="§"/>
            </a:pPr>
            <a:r>
              <a:rPr lang="tr-TR" sz="2400" dirty="0" err="1"/>
              <a:t>Paratiroid</a:t>
            </a:r>
            <a:r>
              <a:rPr lang="tr-TR" sz="2400" dirty="0"/>
              <a:t> bezi (</a:t>
            </a:r>
            <a:r>
              <a:rPr lang="tr-TR" sz="2400" dirty="0" err="1"/>
              <a:t>Gl</a:t>
            </a:r>
            <a:r>
              <a:rPr lang="tr-TR" sz="2400" dirty="0"/>
              <a:t>. </a:t>
            </a:r>
            <a:r>
              <a:rPr lang="tr-TR" sz="2400" dirty="0" err="1"/>
              <a:t>parathyroidea</a:t>
            </a:r>
            <a:r>
              <a:rPr lang="tr-TR" sz="2400" dirty="0"/>
              <a:t>) </a:t>
            </a:r>
          </a:p>
          <a:p>
            <a:pPr>
              <a:lnSpc>
                <a:spcPct val="150000"/>
              </a:lnSpc>
              <a:buFont typeface="Wingdings" pitchFamily="2" charset="2"/>
              <a:buChar char="§"/>
            </a:pPr>
            <a:r>
              <a:rPr lang="tr-TR" sz="2400" dirty="0"/>
              <a:t>Böbreküstü bezleri (</a:t>
            </a:r>
            <a:r>
              <a:rPr lang="tr-TR" sz="2400" dirty="0" err="1"/>
              <a:t>Gl</a:t>
            </a:r>
            <a:r>
              <a:rPr lang="tr-TR" sz="2400" dirty="0"/>
              <a:t>. </a:t>
            </a:r>
            <a:r>
              <a:rPr lang="tr-TR" sz="2400" dirty="0" err="1"/>
              <a:t>Suprarenales</a:t>
            </a:r>
            <a:r>
              <a:rPr lang="tr-TR" sz="2400" dirty="0"/>
              <a:t>-Adrenal bezler)) </a:t>
            </a:r>
          </a:p>
          <a:p>
            <a:pPr>
              <a:lnSpc>
                <a:spcPct val="150000"/>
              </a:lnSpc>
              <a:buFont typeface="Wingdings" pitchFamily="2" charset="2"/>
              <a:buChar char="§"/>
            </a:pPr>
            <a:r>
              <a:rPr lang="tr-TR" sz="2400" dirty="0" err="1"/>
              <a:t>Timus</a:t>
            </a:r>
            <a:r>
              <a:rPr lang="tr-TR" sz="2400" dirty="0"/>
              <a:t> bezi (</a:t>
            </a:r>
            <a:r>
              <a:rPr lang="tr-TR" sz="2400" dirty="0" err="1"/>
              <a:t>Thymus</a:t>
            </a:r>
            <a:r>
              <a:rPr lang="tr-TR" sz="2400" dirty="0"/>
              <a:t> bezi)</a:t>
            </a:r>
          </a:p>
          <a:p>
            <a:pPr>
              <a:lnSpc>
                <a:spcPct val="150000"/>
              </a:lnSpc>
              <a:buFont typeface="Wingdings" pitchFamily="2" charset="2"/>
              <a:buChar char="§"/>
            </a:pPr>
            <a:r>
              <a:rPr lang="tr-TR" sz="2400" dirty="0"/>
              <a:t>Pankreas bezi (</a:t>
            </a:r>
            <a:r>
              <a:rPr lang="tr-TR" sz="2400" dirty="0" err="1"/>
              <a:t>Pancreas</a:t>
            </a:r>
            <a:r>
              <a:rPr lang="tr-TR" sz="2400" dirty="0"/>
              <a:t>) </a:t>
            </a:r>
          </a:p>
          <a:p>
            <a:pPr>
              <a:lnSpc>
                <a:spcPct val="150000"/>
              </a:lnSpc>
              <a:buFont typeface="Wingdings" pitchFamily="2" charset="2"/>
              <a:buChar char="§"/>
            </a:pPr>
            <a:r>
              <a:rPr lang="tr-TR" sz="2400" dirty="0" err="1"/>
              <a:t>Gonadlar</a:t>
            </a:r>
            <a:r>
              <a:rPr lang="tr-TR" sz="2400" dirty="0"/>
              <a:t> (testisler ve </a:t>
            </a:r>
            <a:r>
              <a:rPr lang="tr-TR" sz="2400" dirty="0" err="1"/>
              <a:t>ovariumlar</a:t>
            </a:r>
            <a:r>
              <a:rPr lang="tr-TR" sz="2400" dirty="0"/>
              <a:t>) </a:t>
            </a:r>
            <a:endParaRPr lang="tr-TR" dirty="0"/>
          </a:p>
        </p:txBody>
      </p:sp>
      <p:sp>
        <p:nvSpPr>
          <p:cNvPr id="4" name="3 Slayt Numarası Yer Tutucusu"/>
          <p:cNvSpPr>
            <a:spLocks noGrp="1"/>
          </p:cNvSpPr>
          <p:nvPr>
            <p:ph type="sldNum" sz="quarter" idx="12"/>
          </p:nvPr>
        </p:nvSpPr>
        <p:spPr/>
        <p:txBody>
          <a:bodyPr/>
          <a:lstStyle/>
          <a:p>
            <a:fld id="{1937C4C0-92AA-4FD4-BFA5-0F8676D3A359}" type="slidenum">
              <a:rPr lang="tr-TR" smtClean="0"/>
              <a:pPr/>
              <a:t>12</a:t>
            </a:fld>
            <a:endParaRPr lang="tr-T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214282" y="285728"/>
            <a:ext cx="8643998" cy="5016758"/>
          </a:xfrm>
          <a:prstGeom prst="rect">
            <a:avLst/>
          </a:prstGeom>
        </p:spPr>
        <p:txBody>
          <a:bodyPr wrap="square">
            <a:spAutoFit/>
          </a:bodyPr>
          <a:lstStyle/>
          <a:p>
            <a:pPr algn="ctr"/>
            <a:r>
              <a:rPr lang="tr-TR" sz="3200" b="1" dirty="0"/>
              <a:t>Hipofiz Bezi (</a:t>
            </a:r>
            <a:r>
              <a:rPr lang="tr-TR" sz="3200" b="1" dirty="0" err="1"/>
              <a:t>Glandula</a:t>
            </a:r>
            <a:r>
              <a:rPr lang="tr-TR" sz="3200" b="1" dirty="0"/>
              <a:t> </a:t>
            </a:r>
            <a:r>
              <a:rPr lang="tr-TR" sz="3200" b="1" dirty="0" err="1"/>
              <a:t>Pituitaria</a:t>
            </a:r>
            <a:r>
              <a:rPr lang="tr-TR" sz="3200" b="1" dirty="0"/>
              <a:t>) </a:t>
            </a:r>
          </a:p>
          <a:p>
            <a:pPr algn="just"/>
            <a:endParaRPr lang="tr-TR" sz="2400" b="1" dirty="0"/>
          </a:p>
          <a:p>
            <a:pPr algn="just"/>
            <a:r>
              <a:rPr lang="tr-TR" sz="2400" dirty="0"/>
              <a:t>	Hipofiz bezi, </a:t>
            </a:r>
            <a:r>
              <a:rPr lang="tr-TR" sz="2400" dirty="0" err="1"/>
              <a:t>hormonal</a:t>
            </a:r>
            <a:r>
              <a:rPr lang="tr-TR" sz="2400" dirty="0"/>
              <a:t> düzenlemenin merkezi olup kafa tabanında, </a:t>
            </a:r>
            <a:r>
              <a:rPr lang="tr-TR" sz="2400" dirty="0" err="1"/>
              <a:t>sfenoid</a:t>
            </a:r>
            <a:r>
              <a:rPr lang="tr-TR" sz="2400" dirty="0"/>
              <a:t> kemiğin üzerinde, </a:t>
            </a:r>
            <a:r>
              <a:rPr lang="tr-TR" sz="2400" dirty="0" err="1"/>
              <a:t>sella</a:t>
            </a:r>
            <a:r>
              <a:rPr lang="tr-TR" sz="2400" dirty="0"/>
              <a:t> </a:t>
            </a:r>
            <a:r>
              <a:rPr lang="tr-TR" sz="2400" dirty="0" err="1"/>
              <a:t>turcica</a:t>
            </a:r>
            <a:r>
              <a:rPr lang="tr-TR" sz="2400" dirty="0"/>
              <a:t> (Türk eğeri) da bulunan fossa </a:t>
            </a:r>
            <a:r>
              <a:rPr lang="tr-TR" sz="2400" dirty="0" err="1"/>
              <a:t>hypophysialis</a:t>
            </a:r>
            <a:r>
              <a:rPr lang="tr-TR" sz="2400" dirty="0"/>
              <a:t> isimli çukurun içine yerleşmiştir. </a:t>
            </a:r>
          </a:p>
          <a:p>
            <a:pPr algn="just"/>
            <a:r>
              <a:rPr lang="tr-TR" sz="2400" dirty="0"/>
              <a:t>	Oval şekilli, gri kırmızı renkte 0.5 gram ağırlığındadır. Bir sapla beynin </a:t>
            </a:r>
            <a:r>
              <a:rPr lang="tr-TR" sz="2400" dirty="0" err="1"/>
              <a:t>hipotalamus</a:t>
            </a:r>
            <a:r>
              <a:rPr lang="tr-TR" sz="2400" dirty="0"/>
              <a:t> bölümüne bağlanmıştır ve </a:t>
            </a:r>
            <a:r>
              <a:rPr lang="tr-TR" sz="2400" dirty="0" err="1"/>
              <a:t>hipotalamusun</a:t>
            </a:r>
            <a:r>
              <a:rPr lang="tr-TR" sz="2400" dirty="0"/>
              <a:t> denetiminde çalışır. </a:t>
            </a:r>
          </a:p>
          <a:p>
            <a:pPr algn="just"/>
            <a:r>
              <a:rPr lang="tr-TR" sz="2400" dirty="0"/>
              <a:t>	Hipofiz bezi, yapı ve fonksiyon bakımından ön lob (</a:t>
            </a:r>
            <a:r>
              <a:rPr lang="tr-TR" sz="2400" dirty="0" err="1"/>
              <a:t>lobus</a:t>
            </a:r>
            <a:r>
              <a:rPr lang="tr-TR" sz="2400" dirty="0"/>
              <a:t> </a:t>
            </a:r>
            <a:r>
              <a:rPr lang="tr-TR" sz="2400" dirty="0" err="1"/>
              <a:t>anterior</a:t>
            </a:r>
            <a:r>
              <a:rPr lang="tr-TR" sz="2400" dirty="0"/>
              <a:t>) ve arka lob (</a:t>
            </a:r>
            <a:r>
              <a:rPr lang="tr-TR" sz="2400" dirty="0" err="1"/>
              <a:t>lobus</a:t>
            </a:r>
            <a:r>
              <a:rPr lang="tr-TR" sz="2400" dirty="0"/>
              <a:t> </a:t>
            </a:r>
            <a:r>
              <a:rPr lang="tr-TR" sz="2400" dirty="0" err="1"/>
              <a:t>posterior</a:t>
            </a:r>
            <a:r>
              <a:rPr lang="tr-TR" sz="2400" dirty="0"/>
              <a:t>) olmak üzere iki bölümden </a:t>
            </a:r>
            <a:r>
              <a:rPr lang="tr-TR" sz="2400" dirty="0" err="1"/>
              <a:t>oluŞur</a:t>
            </a:r>
            <a:r>
              <a:rPr lang="tr-TR" sz="2400" dirty="0"/>
              <a:t>. </a:t>
            </a:r>
            <a:r>
              <a:rPr lang="tr-TR" sz="2400" u="sng" dirty="0"/>
              <a:t>Arka loba </a:t>
            </a:r>
            <a:r>
              <a:rPr lang="tr-TR" sz="2400" b="1" u="sng" dirty="0" err="1"/>
              <a:t>nörohipofiz</a:t>
            </a:r>
            <a:r>
              <a:rPr lang="tr-TR" sz="2400" b="1" dirty="0"/>
              <a:t>, </a:t>
            </a:r>
            <a:r>
              <a:rPr lang="tr-TR" sz="2400" u="sng" dirty="0"/>
              <a:t>ön loba </a:t>
            </a:r>
            <a:r>
              <a:rPr lang="tr-TR" sz="2400" b="1" u="sng" dirty="0" err="1"/>
              <a:t>adenohipofiz</a:t>
            </a:r>
            <a:r>
              <a:rPr lang="tr-TR" sz="2400" u="sng" dirty="0"/>
              <a:t> </a:t>
            </a:r>
            <a:r>
              <a:rPr lang="tr-TR" sz="2400" dirty="0"/>
              <a:t>denir. Her iki lobdan çeşitli hormonlar salgılanır. Hipofiz bezi, salgıladığı hormonlarla diğer endokrin bezlerin faaliyetlerini düzenler. </a:t>
            </a:r>
          </a:p>
        </p:txBody>
      </p:sp>
      <p:sp>
        <p:nvSpPr>
          <p:cNvPr id="3" name="2 Slayt Numarası Yer Tutucusu"/>
          <p:cNvSpPr>
            <a:spLocks noGrp="1"/>
          </p:cNvSpPr>
          <p:nvPr>
            <p:ph type="sldNum" sz="quarter" idx="12"/>
          </p:nvPr>
        </p:nvSpPr>
        <p:spPr/>
        <p:txBody>
          <a:bodyPr/>
          <a:lstStyle/>
          <a:p>
            <a:fld id="{1937C4C0-92AA-4FD4-BFA5-0F8676D3A359}" type="slidenum">
              <a:rPr lang="tr-TR" smtClean="0"/>
              <a:pPr/>
              <a:t>13</a:t>
            </a:fld>
            <a:endParaRPr lang="tr-T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571472" y="642918"/>
            <a:ext cx="7641017" cy="4214842"/>
          </a:xfrm>
          <a:prstGeom prst="rect">
            <a:avLst/>
          </a:prstGeom>
          <a:noFill/>
          <a:ln w="9525">
            <a:noFill/>
            <a:miter lim="800000"/>
            <a:headEnd/>
            <a:tailEnd/>
          </a:ln>
          <a:effectLst/>
        </p:spPr>
      </p:pic>
      <p:sp>
        <p:nvSpPr>
          <p:cNvPr id="3" name="2 Slayt Numarası Yer Tutucusu"/>
          <p:cNvSpPr>
            <a:spLocks noGrp="1"/>
          </p:cNvSpPr>
          <p:nvPr>
            <p:ph type="sldNum" sz="quarter" idx="12"/>
          </p:nvPr>
        </p:nvSpPr>
        <p:spPr/>
        <p:txBody>
          <a:bodyPr/>
          <a:lstStyle/>
          <a:p>
            <a:fld id="{1937C4C0-92AA-4FD4-BFA5-0F8676D3A359}" type="slidenum">
              <a:rPr lang="tr-TR" smtClean="0"/>
              <a:pPr/>
              <a:t>14</a:t>
            </a:fld>
            <a:endParaRPr lang="tr-T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142844" y="713704"/>
            <a:ext cx="8929750" cy="4644122"/>
          </a:xfrm>
          <a:prstGeom prst="rect">
            <a:avLst/>
          </a:prstGeom>
          <a:noFill/>
          <a:ln w="9525">
            <a:noFill/>
            <a:miter lim="800000"/>
            <a:headEnd/>
            <a:tailEnd/>
          </a:ln>
          <a:effectLst/>
        </p:spPr>
      </p:pic>
      <p:sp>
        <p:nvSpPr>
          <p:cNvPr id="3" name="2 Slayt Numarası Yer Tutucusu"/>
          <p:cNvSpPr>
            <a:spLocks noGrp="1"/>
          </p:cNvSpPr>
          <p:nvPr>
            <p:ph type="sldNum" sz="quarter" idx="12"/>
          </p:nvPr>
        </p:nvSpPr>
        <p:spPr/>
        <p:txBody>
          <a:bodyPr/>
          <a:lstStyle/>
          <a:p>
            <a:fld id="{1937C4C0-92AA-4FD4-BFA5-0F8676D3A359}" type="slidenum">
              <a:rPr lang="tr-TR" smtClean="0"/>
              <a:pPr/>
              <a:t>15</a:t>
            </a:fld>
            <a:endParaRPr lang="tr-T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428596" y="428604"/>
            <a:ext cx="8286808" cy="2677656"/>
          </a:xfrm>
          <a:prstGeom prst="rect">
            <a:avLst/>
          </a:prstGeom>
        </p:spPr>
        <p:txBody>
          <a:bodyPr wrap="square">
            <a:spAutoFit/>
          </a:bodyPr>
          <a:lstStyle/>
          <a:p>
            <a:pPr algn="just"/>
            <a:r>
              <a:rPr lang="tr-TR" sz="2400" b="1" dirty="0"/>
              <a:t>Hipofiz Bezi Ön Lobundan Salgılanan Hormonlar </a:t>
            </a:r>
          </a:p>
          <a:p>
            <a:pPr algn="just"/>
            <a:endParaRPr lang="tr-TR" sz="2400" b="1" dirty="0"/>
          </a:p>
          <a:p>
            <a:pPr algn="just"/>
            <a:r>
              <a:rPr lang="tr-TR" sz="2400" dirty="0"/>
              <a:t>	</a:t>
            </a:r>
            <a:r>
              <a:rPr lang="tr-TR" sz="2400" dirty="0" err="1"/>
              <a:t>Lobus</a:t>
            </a:r>
            <a:r>
              <a:rPr lang="tr-TR" sz="2400" dirty="0"/>
              <a:t> </a:t>
            </a:r>
            <a:r>
              <a:rPr lang="tr-TR" sz="2400" dirty="0" err="1"/>
              <a:t>anterior</a:t>
            </a:r>
            <a:r>
              <a:rPr lang="tr-TR" sz="2400" dirty="0"/>
              <a:t> (ön lop) hipofiz bezinin en büyük bölümü olup tüm bezin %75’ini oluşturur. Hipofiz bezi ön lobunda sinir lifleri yoktur. Bu nedenle ön lobdan sentezlenen ve salınan hormonların denetimi sinirsel değildir. Denetimleri </a:t>
            </a:r>
            <a:r>
              <a:rPr lang="tr-TR" sz="2400" dirty="0" err="1"/>
              <a:t>hipotalamus</a:t>
            </a:r>
            <a:r>
              <a:rPr lang="tr-TR" sz="2400" dirty="0"/>
              <a:t> salgıları ile olur. </a:t>
            </a:r>
          </a:p>
        </p:txBody>
      </p:sp>
      <p:sp>
        <p:nvSpPr>
          <p:cNvPr id="3" name="2 Slayt Numarası Yer Tutucusu"/>
          <p:cNvSpPr>
            <a:spLocks noGrp="1"/>
          </p:cNvSpPr>
          <p:nvPr>
            <p:ph type="sldNum" sz="quarter" idx="12"/>
          </p:nvPr>
        </p:nvSpPr>
        <p:spPr/>
        <p:txBody>
          <a:bodyPr/>
          <a:lstStyle/>
          <a:p>
            <a:fld id="{1937C4C0-92AA-4FD4-BFA5-0F8676D3A359}" type="slidenum">
              <a:rPr lang="tr-TR" smtClean="0"/>
              <a:pPr/>
              <a:t>16</a:t>
            </a:fld>
            <a:endParaRPr lang="tr-T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71472" y="1142984"/>
            <a:ext cx="8072494" cy="5262979"/>
          </a:xfrm>
          <a:prstGeom prst="rect">
            <a:avLst/>
          </a:prstGeom>
        </p:spPr>
        <p:txBody>
          <a:bodyPr wrap="square">
            <a:spAutoFit/>
          </a:bodyPr>
          <a:lstStyle/>
          <a:p>
            <a:endParaRPr lang="tr-TR" dirty="0"/>
          </a:p>
          <a:p>
            <a:pPr>
              <a:buFont typeface="Wingdings" pitchFamily="2" charset="2"/>
              <a:buChar char="ü"/>
            </a:pPr>
            <a:r>
              <a:rPr lang="tr-TR" sz="2400" dirty="0" err="1"/>
              <a:t>Somatotropin</a:t>
            </a:r>
            <a:r>
              <a:rPr lang="tr-TR" sz="2400" dirty="0"/>
              <a:t> hormonu (STH-büyüme hormonu, </a:t>
            </a:r>
            <a:r>
              <a:rPr lang="tr-TR" sz="2400" dirty="0" err="1"/>
              <a:t>growht</a:t>
            </a:r>
            <a:r>
              <a:rPr lang="tr-TR" sz="2400" dirty="0"/>
              <a:t> hormon-GH) </a:t>
            </a:r>
          </a:p>
          <a:p>
            <a:pPr>
              <a:buFont typeface="Wingdings" pitchFamily="2" charset="2"/>
              <a:buChar char="ü"/>
            </a:pPr>
            <a:r>
              <a:rPr lang="tr-TR" sz="2400" dirty="0" err="1"/>
              <a:t>Gonadotropik</a:t>
            </a:r>
            <a:r>
              <a:rPr lang="tr-TR" sz="2400" dirty="0"/>
              <a:t> hormon </a:t>
            </a:r>
          </a:p>
          <a:p>
            <a:pPr>
              <a:buFont typeface="Wingdings" pitchFamily="2" charset="2"/>
              <a:buChar char="§"/>
            </a:pPr>
            <a:r>
              <a:rPr lang="tr-TR" sz="2400" dirty="0"/>
              <a:t>      </a:t>
            </a:r>
            <a:r>
              <a:rPr lang="tr-TR" sz="2400" dirty="0" err="1"/>
              <a:t>Follikül</a:t>
            </a:r>
            <a:r>
              <a:rPr lang="tr-TR" sz="2400" dirty="0"/>
              <a:t> </a:t>
            </a:r>
            <a:r>
              <a:rPr lang="tr-TR" sz="2400" dirty="0" err="1"/>
              <a:t>stimulan</a:t>
            </a:r>
            <a:r>
              <a:rPr lang="tr-TR" sz="2400" dirty="0"/>
              <a:t> (uyaran) Hormon (FSH) </a:t>
            </a:r>
          </a:p>
          <a:p>
            <a:pPr>
              <a:buFont typeface="Wingdings" pitchFamily="2" charset="2"/>
              <a:buChar char="§"/>
            </a:pPr>
            <a:r>
              <a:rPr lang="tr-TR" sz="2400" dirty="0"/>
              <a:t>      </a:t>
            </a:r>
            <a:r>
              <a:rPr lang="tr-TR" sz="2400" dirty="0" err="1"/>
              <a:t>Luteinize</a:t>
            </a:r>
            <a:r>
              <a:rPr lang="tr-TR" sz="2400" dirty="0"/>
              <a:t> edici hormon (LH) </a:t>
            </a:r>
          </a:p>
          <a:p>
            <a:pPr>
              <a:buFont typeface="Wingdings" pitchFamily="2" charset="2"/>
              <a:buChar char="§"/>
            </a:pPr>
            <a:r>
              <a:rPr lang="tr-TR" sz="2400" dirty="0" err="1"/>
              <a:t>Laktotrop</a:t>
            </a:r>
            <a:r>
              <a:rPr lang="tr-TR" sz="2400" dirty="0"/>
              <a:t> hormon-</a:t>
            </a:r>
            <a:r>
              <a:rPr lang="tr-TR" sz="2400" dirty="0" err="1"/>
              <a:t>prolaktin</a:t>
            </a:r>
            <a:r>
              <a:rPr lang="tr-TR" sz="2400" dirty="0"/>
              <a:t> hormonu (LTH)</a:t>
            </a:r>
          </a:p>
          <a:p>
            <a:endParaRPr lang="tr-TR" sz="2400" dirty="0"/>
          </a:p>
          <a:p>
            <a:pPr>
              <a:buFont typeface="Wingdings" pitchFamily="2" charset="2"/>
              <a:buChar char="ü"/>
            </a:pPr>
            <a:r>
              <a:rPr lang="tr-TR" sz="2400" dirty="0" err="1"/>
              <a:t>Adrenokortikotropik</a:t>
            </a:r>
            <a:r>
              <a:rPr lang="tr-TR" sz="2400" dirty="0"/>
              <a:t> hormon (ACTH) </a:t>
            </a:r>
          </a:p>
          <a:p>
            <a:pPr>
              <a:buFont typeface="Wingdings" pitchFamily="2" charset="2"/>
              <a:buChar char="ü"/>
            </a:pPr>
            <a:r>
              <a:rPr lang="tr-TR" sz="2400" dirty="0" err="1"/>
              <a:t>Tiroid</a:t>
            </a:r>
            <a:r>
              <a:rPr lang="tr-TR" sz="2400" dirty="0"/>
              <a:t> </a:t>
            </a:r>
            <a:r>
              <a:rPr lang="tr-TR" sz="2400" dirty="0" err="1"/>
              <a:t>stimulan</a:t>
            </a:r>
            <a:r>
              <a:rPr lang="tr-TR" sz="2400" dirty="0"/>
              <a:t> hormon (</a:t>
            </a:r>
            <a:r>
              <a:rPr lang="tr-TR" sz="2400" dirty="0" err="1"/>
              <a:t>trotrop</a:t>
            </a:r>
            <a:r>
              <a:rPr lang="tr-TR" sz="2400" dirty="0"/>
              <a:t> hormon-TSH) </a:t>
            </a:r>
          </a:p>
          <a:p>
            <a:pPr>
              <a:buFont typeface="Wingdings" pitchFamily="2" charset="2"/>
              <a:buChar char="ü"/>
            </a:pPr>
            <a:r>
              <a:rPr lang="tr-TR" sz="2400" dirty="0" err="1"/>
              <a:t>Melanosit</a:t>
            </a:r>
            <a:r>
              <a:rPr lang="tr-TR" sz="2400" dirty="0"/>
              <a:t> </a:t>
            </a:r>
          </a:p>
          <a:p>
            <a:r>
              <a:rPr lang="tr-TR" sz="2400" dirty="0"/>
              <a:t> </a:t>
            </a:r>
          </a:p>
          <a:p>
            <a:endParaRPr lang="tr-TR" dirty="0"/>
          </a:p>
          <a:p>
            <a:endParaRPr lang="tr-TR" dirty="0"/>
          </a:p>
          <a:p>
            <a:endParaRPr lang="tr-TR" dirty="0"/>
          </a:p>
        </p:txBody>
      </p:sp>
      <p:sp>
        <p:nvSpPr>
          <p:cNvPr id="4" name="3 Dikdörtgen"/>
          <p:cNvSpPr/>
          <p:nvPr/>
        </p:nvSpPr>
        <p:spPr>
          <a:xfrm>
            <a:off x="571472" y="714356"/>
            <a:ext cx="6072230" cy="461665"/>
          </a:xfrm>
          <a:prstGeom prst="rect">
            <a:avLst/>
          </a:prstGeom>
        </p:spPr>
        <p:txBody>
          <a:bodyPr wrap="square">
            <a:spAutoFit/>
          </a:bodyPr>
          <a:lstStyle/>
          <a:p>
            <a:pPr algn="just"/>
            <a:r>
              <a:rPr lang="tr-TR" sz="2400" dirty="0"/>
              <a:t>Hipofiz ön lob hormonları şunlardır: </a:t>
            </a:r>
          </a:p>
        </p:txBody>
      </p:sp>
      <p:sp>
        <p:nvSpPr>
          <p:cNvPr id="5" name="4 Slayt Numarası Yer Tutucusu"/>
          <p:cNvSpPr>
            <a:spLocks noGrp="1"/>
          </p:cNvSpPr>
          <p:nvPr>
            <p:ph type="sldNum" sz="quarter" idx="12"/>
          </p:nvPr>
        </p:nvSpPr>
        <p:spPr/>
        <p:txBody>
          <a:bodyPr/>
          <a:lstStyle/>
          <a:p>
            <a:fld id="{1937C4C0-92AA-4FD4-BFA5-0F8676D3A359}" type="slidenum">
              <a:rPr lang="tr-TR" smtClean="0"/>
              <a:pPr/>
              <a:t>17</a:t>
            </a:fld>
            <a:endParaRPr lang="tr-T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srcRect/>
          <a:stretch>
            <a:fillRect/>
          </a:stretch>
        </p:blipFill>
        <p:spPr bwMode="auto">
          <a:xfrm>
            <a:off x="500034" y="571480"/>
            <a:ext cx="7918830" cy="5500726"/>
          </a:xfrm>
          <a:prstGeom prst="rect">
            <a:avLst/>
          </a:prstGeom>
          <a:noFill/>
          <a:ln w="9525">
            <a:noFill/>
            <a:miter lim="800000"/>
            <a:headEnd/>
            <a:tailEnd/>
          </a:ln>
          <a:effectLst/>
        </p:spPr>
      </p:pic>
      <p:sp>
        <p:nvSpPr>
          <p:cNvPr id="3" name="2 Slayt Numarası Yer Tutucusu"/>
          <p:cNvSpPr>
            <a:spLocks noGrp="1"/>
          </p:cNvSpPr>
          <p:nvPr>
            <p:ph type="sldNum" sz="quarter" idx="12"/>
          </p:nvPr>
        </p:nvSpPr>
        <p:spPr/>
        <p:txBody>
          <a:bodyPr/>
          <a:lstStyle/>
          <a:p>
            <a:fld id="{1937C4C0-92AA-4FD4-BFA5-0F8676D3A359}" type="slidenum">
              <a:rPr lang="tr-TR" smtClean="0"/>
              <a:pPr/>
              <a:t>18</a:t>
            </a:fld>
            <a:endParaRPr lang="tr-TR"/>
          </a:p>
        </p:txBody>
      </p:sp>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267</TotalTime>
  <Words>992</Words>
  <Application>Microsoft Macintosh PowerPoint</Application>
  <PresentationFormat>Ekran Gösterisi (4:3)</PresentationFormat>
  <Paragraphs>93</Paragraphs>
  <Slides>18</Slides>
  <Notes>2</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18</vt:i4>
      </vt:variant>
    </vt:vector>
  </HeadingPairs>
  <TitlesOfParts>
    <vt:vector size="22" baseType="lpstr">
      <vt:lpstr>Arial</vt:lpstr>
      <vt:lpstr>Calibri</vt:lpstr>
      <vt:lpstr>Wingdings</vt:lpstr>
      <vt:lpstr>Ofis Teması</vt:lpstr>
      <vt:lpstr>HORMONLAR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PRO2000</dc:creator>
  <cp:lastModifiedBy>Levent MERCAN</cp:lastModifiedBy>
  <cp:revision>25</cp:revision>
  <dcterms:created xsi:type="dcterms:W3CDTF">2019-10-15T13:45:32Z</dcterms:created>
  <dcterms:modified xsi:type="dcterms:W3CDTF">2020-12-07T07:48:45Z</dcterms:modified>
</cp:coreProperties>
</file>