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6" r:id="rId2"/>
    <p:sldId id="277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B31BA-85BD-4C04-8703-BF11FAB786E1}" type="datetimeFigureOut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E09CE-2701-4062-A00F-A270F865B48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761DDF-4227-4DEE-BA4D-304D8CBDDF0D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1E5360-F448-4812-954C-AE9CE845FBFF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16156D-76EE-41C4-ADC8-5664BD3105A5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3520012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97D5D5-E948-41A9-A67E-6B41B272D656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E2B41B-2AA8-4118-81C1-86BF7D31C504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6A46FA-1A9F-421B-AE1D-C43335C67389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D21442-85EB-474B-8A99-300B771A2DDA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B6F677-6059-42F8-8C28-77956FA0E0DA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E7AEA0-E875-415B-9A01-094070014932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16156D-76EE-41C4-ADC8-5664BD3105A5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8726287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684134-BF3D-417E-BCB2-A5B48C8E732D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116156D-76EE-41C4-ADC8-5664BD3105A5}" type="datetime1">
              <a:rPr lang="tr-TR" smtClean="0"/>
              <a:pPr/>
              <a:t>15.1.2020</a:t>
            </a:fld>
            <a:endParaRPr 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B002F52-6A99-45D0-B1B0-4B2AE7A8CA5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7000" y="2349500"/>
            <a:ext cx="6477000" cy="215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2800" b="1" dirty="0" smtClean="0"/>
              <a:t>TIBBİ HİZMETLER VE TEKNİKLER BÖLÜMÜ </a:t>
            </a:r>
            <a:r>
              <a:rPr lang="tr-TR" altLang="tr-TR" sz="2800" b="1" dirty="0" smtClean="0"/>
              <a:t>/DİYALİZ PROGRAMI</a:t>
            </a:r>
            <a:endParaRPr lang="tr-TR" altLang="tr-TR" sz="2800" b="1" dirty="0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7366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SAĞLIK HİZMETLERİ MESLEK YÜKSEK OKULU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 smtClean="0"/>
              <a:t>DYZ 105</a:t>
            </a:r>
            <a:r>
              <a:rPr lang="tr-TR" altLang="tr-TR" b="1" i="1" dirty="0" smtClean="0"/>
              <a:t> - Biyokimya</a:t>
            </a:r>
            <a:endParaRPr lang="tr-TR" altLang="tr-TR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.Gör.Dr. </a:t>
            </a:r>
            <a:r>
              <a:rPr lang="tr-TR" altLang="tr-TR" sz="2000" b="1" i="1" dirty="0" err="1" smtClean="0">
                <a:solidFill>
                  <a:schemeClr val="bg1">
                    <a:lumMod val="50000"/>
                  </a:schemeClr>
                </a:solidFill>
              </a:rPr>
              <a:t>Sevcan</a:t>
            </a:r>
            <a:r>
              <a:rPr lang="tr-TR" altLang="tr-TR" sz="2000" b="1" i="1" dirty="0" smtClean="0">
                <a:solidFill>
                  <a:schemeClr val="bg1">
                    <a:lumMod val="50000"/>
                  </a:schemeClr>
                </a:solidFill>
              </a:rPr>
              <a:t> MERCAN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000" dirty="0" smtClean="0"/>
              <a:t>KARBONHİDRATLAR</a:t>
            </a:r>
            <a:r>
              <a:rPr lang="tr-TR" altLang="tr-TR" sz="4400" dirty="0" smtClean="0"/>
              <a:t> </a:t>
            </a:r>
            <a:endParaRPr lang="tr-TR" altLang="tr-TR" sz="4400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 smtClean="0"/>
              <a:t>Hafta-3</a:t>
            </a:r>
            <a:endParaRPr lang="tr-TR" altLang="tr-TR" sz="2800" i="1" dirty="0"/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 smtClean="0"/>
              <a:t>DYZ </a:t>
            </a:r>
            <a:r>
              <a:rPr lang="tr-TR" altLang="tr-TR" sz="3200" i="1" smtClean="0"/>
              <a:t>105</a:t>
            </a:r>
            <a:r>
              <a:rPr lang="tr-TR" altLang="tr-TR" sz="3200" i="1" smtClean="0"/>
              <a:t> –</a:t>
            </a:r>
            <a:r>
              <a:rPr lang="tr-TR" altLang="tr-TR" sz="3200" i="1" smtClean="0"/>
              <a:t> </a:t>
            </a:r>
            <a:r>
              <a:rPr lang="tr-TR" altLang="tr-TR" sz="3200" i="1" smtClean="0"/>
              <a:t>Biyokimya</a:t>
            </a:r>
            <a:endParaRPr lang="tr-TR" altLang="tr-TR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20" y="214290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	</a:t>
            </a:r>
            <a:r>
              <a:rPr lang="tr-TR" sz="2400" dirty="0" err="1" smtClean="0"/>
              <a:t>Karbohidratlar</a:t>
            </a:r>
            <a:r>
              <a:rPr lang="tr-TR" sz="2400" dirty="0"/>
              <a:t>, canlı organizmaların besin maddelerinin en önemlisi olan kimyasal bileşiklerdir. </a:t>
            </a:r>
            <a:r>
              <a:rPr lang="tr-TR" sz="2400" b="1" dirty="0" err="1"/>
              <a:t>Karbohidrat</a:t>
            </a:r>
            <a:r>
              <a:rPr lang="tr-TR" sz="2400" b="1" dirty="0"/>
              <a:t> terimi karbon, hidrojen ve oksijen içeren bir grup bileşiği belirtmektedir. 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357158" y="1785926"/>
            <a:ext cx="8572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Yapı ve işlev bakımından önemli görevleri vardır.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Şekerler veya </a:t>
            </a:r>
            <a:r>
              <a:rPr lang="tr-TR" sz="2400" dirty="0" err="1" smtClean="0"/>
              <a:t>sakkaritler</a:t>
            </a:r>
            <a:r>
              <a:rPr lang="tr-TR" sz="2400" dirty="0" smtClean="0"/>
              <a:t> olarak da bilinen bu bileşikler </a:t>
            </a:r>
            <a:r>
              <a:rPr lang="tr-TR" sz="2400" dirty="0" err="1" smtClean="0"/>
              <a:t>Cn</a:t>
            </a:r>
            <a:r>
              <a:rPr lang="tr-TR" sz="2400" dirty="0" smtClean="0"/>
              <a:t>(H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O)n genel formülü ile gösterilen karbonun hidratlaşmış şekli ve bunların türevleridir</a:t>
            </a:r>
            <a:r>
              <a:rPr lang="tr-TR" sz="2400" dirty="0" smtClean="0"/>
              <a:t>.</a:t>
            </a:r>
          </a:p>
          <a:p>
            <a:pPr algn="just"/>
            <a:r>
              <a:rPr lang="tr-TR" sz="2400" dirty="0" smtClean="0"/>
              <a:t> </a:t>
            </a:r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Yapısındaki moleküllerin en küçük birimlerine </a:t>
            </a:r>
            <a:r>
              <a:rPr lang="tr-TR" sz="2400" b="1" dirty="0" err="1" smtClean="0"/>
              <a:t>monosakkarit</a:t>
            </a:r>
            <a:r>
              <a:rPr lang="tr-TR" sz="2400" b="1" dirty="0" smtClean="0"/>
              <a:t> </a:t>
            </a:r>
            <a:r>
              <a:rPr lang="tr-TR" sz="2400" dirty="0" smtClean="0"/>
              <a:t>denir</a:t>
            </a:r>
            <a:r>
              <a:rPr lang="tr-TR" sz="2400" dirty="0" smtClean="0"/>
              <a:t>.</a:t>
            </a:r>
          </a:p>
          <a:p>
            <a:pPr algn="just"/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Tabiatta en bol bulunan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, bir şeker olan </a:t>
            </a:r>
            <a:r>
              <a:rPr lang="tr-TR" sz="2400" b="1" dirty="0" smtClean="0"/>
              <a:t>D–</a:t>
            </a:r>
            <a:r>
              <a:rPr lang="tr-TR" sz="2400" b="1" dirty="0" err="1" smtClean="0"/>
              <a:t>glukozdur</a:t>
            </a:r>
            <a:r>
              <a:rPr lang="tr-TR" sz="2400" b="1" dirty="0" smtClean="0"/>
              <a:t>. </a:t>
            </a:r>
            <a:endParaRPr lang="tr-TR" sz="2400" b="1" dirty="0" smtClean="0"/>
          </a:p>
          <a:p>
            <a:pPr algn="just">
              <a:buFont typeface="Wingdings" pitchFamily="2" charset="2"/>
              <a:buChar char="ü"/>
            </a:pPr>
            <a:endParaRPr lang="tr-TR" sz="2400" b="1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Diğer bütün şeker molekülleri D–</a:t>
            </a:r>
            <a:r>
              <a:rPr lang="tr-TR" sz="2400" dirty="0" err="1" smtClean="0"/>
              <a:t>glukozdan</a:t>
            </a:r>
            <a:r>
              <a:rPr lang="tr-TR" sz="2400" dirty="0" smtClean="0"/>
              <a:t> türemişlerdir </a:t>
            </a:r>
          </a:p>
          <a:p>
            <a:pPr algn="just">
              <a:buFont typeface="Wingdings" pitchFamily="2" charset="2"/>
              <a:buChar char="ü"/>
            </a:pP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428604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İki ile on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biriminin </a:t>
            </a:r>
            <a:r>
              <a:rPr lang="tr-TR" sz="2400" dirty="0" err="1" smtClean="0"/>
              <a:t>glikozid</a:t>
            </a:r>
            <a:r>
              <a:rPr lang="tr-TR" sz="2400" dirty="0" smtClean="0"/>
              <a:t> bağları ile oluşturdukları bileşiklere </a:t>
            </a:r>
            <a:r>
              <a:rPr lang="tr-TR" sz="2400" b="1" dirty="0" err="1" smtClean="0"/>
              <a:t>oligosakkaritler</a:t>
            </a:r>
            <a:r>
              <a:rPr lang="tr-TR" sz="2400" b="1" dirty="0" smtClean="0"/>
              <a:t> </a:t>
            </a:r>
            <a:r>
              <a:rPr lang="tr-TR" sz="2400" dirty="0" smtClean="0"/>
              <a:t>adı verilir.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357158" y="1357298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b="1" dirty="0" err="1" smtClean="0"/>
              <a:t>Polisakkaritler</a:t>
            </a:r>
            <a:r>
              <a:rPr lang="tr-TR" sz="2400" b="1" dirty="0" smtClean="0"/>
              <a:t>, </a:t>
            </a:r>
            <a:r>
              <a:rPr lang="tr-TR" sz="2400" dirty="0" err="1" smtClean="0"/>
              <a:t>monosakkaritlerin</a:t>
            </a:r>
            <a:r>
              <a:rPr lang="tr-TR" sz="2400" dirty="0" smtClean="0"/>
              <a:t> oluşturduğu lineer ve dallanmış uzun zincirli </a:t>
            </a:r>
            <a:r>
              <a:rPr lang="tr-TR" sz="2400" dirty="0" err="1" smtClean="0"/>
              <a:t>karbohidratlardır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2214554"/>
            <a:ext cx="885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400" dirty="0" smtClean="0"/>
              <a:t>Biyosferde en bol bulunan organik </a:t>
            </a:r>
            <a:r>
              <a:rPr lang="tr-TR" sz="2400" dirty="0" smtClean="0"/>
              <a:t>bileşikler karbonhidratlardır.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142844" y="2857496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Birer </a:t>
            </a:r>
            <a:r>
              <a:rPr lang="tr-TR" sz="2400" dirty="0" err="1" smtClean="0"/>
              <a:t>polisakkarit</a:t>
            </a:r>
            <a:r>
              <a:rPr lang="tr-TR" sz="2400" dirty="0" smtClean="0"/>
              <a:t> olan </a:t>
            </a:r>
            <a:r>
              <a:rPr lang="tr-TR" sz="2400" b="1" dirty="0" smtClean="0"/>
              <a:t>nişasta </a:t>
            </a:r>
            <a:r>
              <a:rPr lang="tr-TR" sz="2400" dirty="0" smtClean="0"/>
              <a:t>ve </a:t>
            </a:r>
            <a:r>
              <a:rPr lang="tr-TR" sz="2400" b="1" dirty="0" smtClean="0"/>
              <a:t>selüloz</a:t>
            </a:r>
            <a:r>
              <a:rPr lang="tr-TR" sz="2400" dirty="0" smtClean="0"/>
              <a:t> bitkilerin depo </a:t>
            </a:r>
            <a:r>
              <a:rPr lang="tr-TR" sz="2400" dirty="0" err="1" smtClean="0"/>
              <a:t>polisakkaritleri</a:t>
            </a:r>
            <a:r>
              <a:rPr lang="tr-TR" sz="2400" dirty="0" smtClean="0"/>
              <a:t> ve yapı taşlarıdırlar. 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Polisakkaritler</a:t>
            </a:r>
            <a:r>
              <a:rPr lang="tr-TR" sz="2400" dirty="0" smtClean="0"/>
              <a:t> aynı zamanda bakteri ve bitki hücre duvarlarının önemli bileşenleridir. 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Karbohidratlar</a:t>
            </a:r>
            <a:r>
              <a:rPr lang="tr-TR" sz="2400" dirty="0" smtClean="0"/>
              <a:t> başlıca dört bölümde incelenirler: </a:t>
            </a:r>
            <a:r>
              <a:rPr lang="tr-TR" sz="2400" b="1" dirty="0" smtClean="0"/>
              <a:t>1)</a:t>
            </a:r>
            <a:r>
              <a:rPr lang="tr-TR" sz="2400" b="1" dirty="0" err="1" smtClean="0"/>
              <a:t>Monosakkaritler</a:t>
            </a:r>
            <a:r>
              <a:rPr lang="tr-TR" sz="2400" b="1" dirty="0" smtClean="0"/>
              <a:t>, </a:t>
            </a:r>
            <a:endParaRPr lang="tr-TR" sz="2400" b="1" dirty="0" smtClean="0"/>
          </a:p>
          <a:p>
            <a:pPr algn="just"/>
            <a:r>
              <a:rPr lang="tr-TR" sz="2400" b="1" dirty="0" smtClean="0"/>
              <a:t>2)</a:t>
            </a:r>
            <a:r>
              <a:rPr lang="tr-TR" sz="2400" b="1" dirty="0" err="1" smtClean="0"/>
              <a:t>Disakkaritler</a:t>
            </a:r>
            <a:r>
              <a:rPr lang="tr-TR" sz="2400" b="1" dirty="0" smtClean="0"/>
              <a:t>,        </a:t>
            </a:r>
            <a:endParaRPr lang="tr-TR" sz="2400" b="1" dirty="0" smtClean="0"/>
          </a:p>
          <a:p>
            <a:pPr algn="just"/>
            <a:r>
              <a:rPr lang="tr-TR" sz="2400" b="1" dirty="0" smtClean="0"/>
              <a:t>3)</a:t>
            </a:r>
            <a:r>
              <a:rPr lang="tr-TR" sz="2400" b="1" dirty="0" err="1" smtClean="0"/>
              <a:t>Polisakkaritler</a:t>
            </a:r>
            <a:endParaRPr lang="tr-TR" sz="2400" b="1" dirty="0" smtClean="0"/>
          </a:p>
          <a:p>
            <a:pPr algn="just"/>
            <a:r>
              <a:rPr lang="tr-TR" sz="2400" b="1" dirty="0" smtClean="0"/>
              <a:t>4)</a:t>
            </a:r>
            <a:r>
              <a:rPr lang="tr-TR" sz="2400" b="1" dirty="0" err="1" smtClean="0"/>
              <a:t>Karbohidrat</a:t>
            </a:r>
            <a:r>
              <a:rPr lang="tr-TR" sz="2400" b="1" dirty="0" smtClean="0"/>
              <a:t> türevleri. </a:t>
            </a:r>
            <a:r>
              <a:rPr lang="tr-TR" sz="2400" dirty="0" smtClean="0"/>
              <a:t>  </a:t>
            </a:r>
            <a:endParaRPr lang="tr-TR" sz="2400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928926" y="142852"/>
            <a:ext cx="33029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/>
              <a:t>MONOSAKKARİTLER </a:t>
            </a: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285720" y="785794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Monosakkaritler</a:t>
            </a:r>
            <a:r>
              <a:rPr lang="tr-TR" sz="2400" dirty="0" smtClean="0"/>
              <a:t>, kendisinden daha küçük yapılara ayrılmayan </a:t>
            </a:r>
            <a:r>
              <a:rPr lang="tr-TR" sz="2400" b="1" dirty="0" err="1" smtClean="0"/>
              <a:t>polihidroksi</a:t>
            </a:r>
            <a:r>
              <a:rPr lang="tr-TR" sz="2400" b="1" dirty="0" smtClean="0"/>
              <a:t> aldehit </a:t>
            </a:r>
            <a:r>
              <a:rPr lang="tr-TR" sz="2400" dirty="0" smtClean="0"/>
              <a:t>ve </a:t>
            </a:r>
            <a:r>
              <a:rPr lang="tr-TR" sz="2400" b="1" dirty="0" smtClean="0"/>
              <a:t>keton</a:t>
            </a:r>
            <a:r>
              <a:rPr lang="tr-TR" sz="2400" dirty="0" smtClean="0"/>
              <a:t> yapısında olan </a:t>
            </a:r>
            <a:r>
              <a:rPr lang="tr-TR" sz="2400" dirty="0" err="1" smtClean="0"/>
              <a:t>karbohidratlardır</a:t>
            </a:r>
            <a:r>
              <a:rPr lang="tr-TR" sz="2400" dirty="0" smtClean="0"/>
              <a:t>. (CH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O)n genel formülü ile gösterilirler ve n = 3 veya daha büyük olur.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142844" y="2571744"/>
            <a:ext cx="37862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tr-TR" sz="2400" dirty="0" smtClean="0"/>
              <a:t>Eğer karbonil grubu, zincirin başında ve sonunda ise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</a:t>
            </a:r>
            <a:r>
              <a:rPr lang="tr-TR" sz="2400" b="1" dirty="0" err="1" smtClean="0"/>
              <a:t>aldoz</a:t>
            </a:r>
            <a:r>
              <a:rPr lang="tr-TR" sz="2400" b="1" dirty="0" smtClean="0"/>
              <a:t>; </a:t>
            </a:r>
            <a:r>
              <a:rPr lang="tr-TR" sz="2400" dirty="0" smtClean="0"/>
              <a:t>başka bir yerinde ise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ketoz</a:t>
            </a:r>
            <a:r>
              <a:rPr lang="tr-TR" sz="2400" b="1" dirty="0" smtClean="0"/>
              <a:t> </a:t>
            </a:r>
            <a:r>
              <a:rPr lang="tr-TR" sz="2400" dirty="0" smtClean="0"/>
              <a:t>adını alır. </a:t>
            </a:r>
          </a:p>
          <a:p>
            <a:pPr algn="just">
              <a:buFont typeface="Wingdings" pitchFamily="2" charset="2"/>
              <a:buChar char="§"/>
            </a:pPr>
            <a:r>
              <a:rPr lang="tr-TR" sz="2400" dirty="0" smtClean="0"/>
              <a:t>Karbon zincirinin uzunluğuna göre </a:t>
            </a:r>
            <a:r>
              <a:rPr lang="tr-TR" sz="2400" dirty="0" err="1" smtClean="0"/>
              <a:t>triozlar</a:t>
            </a:r>
            <a:r>
              <a:rPr lang="tr-TR" sz="2400" dirty="0" smtClean="0"/>
              <a:t>, </a:t>
            </a:r>
            <a:r>
              <a:rPr lang="tr-TR" sz="2400" dirty="0" err="1" smtClean="0"/>
              <a:t>tetrozlar</a:t>
            </a:r>
            <a:r>
              <a:rPr lang="tr-TR" sz="2400" dirty="0" smtClean="0"/>
              <a:t>, </a:t>
            </a:r>
            <a:r>
              <a:rPr lang="tr-TR" sz="2400" dirty="0" err="1" smtClean="0"/>
              <a:t>pentozlar</a:t>
            </a:r>
            <a:r>
              <a:rPr lang="tr-TR" sz="2400" dirty="0" smtClean="0"/>
              <a:t>, </a:t>
            </a:r>
            <a:r>
              <a:rPr lang="tr-TR" sz="2400" dirty="0" err="1" smtClean="0"/>
              <a:t>heksozlar</a:t>
            </a:r>
            <a:r>
              <a:rPr lang="tr-TR" sz="2400" dirty="0" smtClean="0"/>
              <a:t>, vb. şekilde isimlendirilirler. </a:t>
            </a:r>
            <a:endParaRPr lang="tr-T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357430"/>
            <a:ext cx="4929222" cy="358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857356" y="285728"/>
            <a:ext cx="5575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err="1" smtClean="0"/>
              <a:t>Monosakkaritlerin</a:t>
            </a:r>
            <a:r>
              <a:rPr lang="tr-TR" sz="2800" b="1" dirty="0" smtClean="0"/>
              <a:t> Önemli Türevleri </a:t>
            </a:r>
            <a:endParaRPr lang="tr-TR" sz="2800" dirty="0"/>
          </a:p>
        </p:txBody>
      </p:sp>
      <p:sp>
        <p:nvSpPr>
          <p:cNvPr id="3" name="2 Dikdörtgen"/>
          <p:cNvSpPr/>
          <p:nvPr/>
        </p:nvSpPr>
        <p:spPr>
          <a:xfrm>
            <a:off x="357158" y="928670"/>
            <a:ext cx="83582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b="1" u="sng" dirty="0" smtClean="0"/>
          </a:p>
          <a:p>
            <a:pPr algn="just"/>
            <a:r>
              <a:rPr lang="tr-TR" sz="2400" b="1" u="sng" dirty="0" err="1" smtClean="0"/>
              <a:t>Glikozid</a:t>
            </a:r>
            <a:r>
              <a:rPr lang="tr-TR" sz="2400" b="1" u="sng" dirty="0" smtClean="0"/>
              <a:t> Bağı ve </a:t>
            </a:r>
            <a:r>
              <a:rPr lang="tr-TR" sz="2400" b="1" u="sng" dirty="0" err="1" smtClean="0"/>
              <a:t>Glikozidler</a:t>
            </a:r>
            <a:r>
              <a:rPr lang="tr-TR" sz="2400" b="1" u="sng" dirty="0" smtClean="0"/>
              <a:t>: </a:t>
            </a:r>
            <a:r>
              <a:rPr lang="tr-TR" sz="2400" dirty="0" smtClean="0"/>
              <a:t>Mineral asitli ortamda (</a:t>
            </a:r>
            <a:r>
              <a:rPr lang="tr-TR" sz="2400" dirty="0" err="1" smtClean="0"/>
              <a:t>HCl</a:t>
            </a:r>
            <a:r>
              <a:rPr lang="tr-TR" sz="2400" dirty="0" smtClean="0"/>
              <a:t> vb.) </a:t>
            </a:r>
            <a:r>
              <a:rPr lang="tr-TR" sz="2400" dirty="0" err="1" smtClean="0"/>
              <a:t>aldoheksozlar</a:t>
            </a:r>
            <a:r>
              <a:rPr lang="tr-TR" sz="2400" dirty="0" smtClean="0"/>
              <a:t> alkollerle </a:t>
            </a:r>
            <a:r>
              <a:rPr lang="el-GR" sz="2400" dirty="0" smtClean="0"/>
              <a:t>α– </a:t>
            </a:r>
            <a:r>
              <a:rPr lang="tr-TR" sz="2400" dirty="0" smtClean="0"/>
              <a:t>ve </a:t>
            </a:r>
            <a:r>
              <a:rPr lang="el-GR" sz="2400" dirty="0" smtClean="0"/>
              <a:t>β–</a:t>
            </a:r>
            <a:r>
              <a:rPr lang="tr-TR" sz="2400" dirty="0" err="1" smtClean="0"/>
              <a:t>glikozidleri</a:t>
            </a:r>
            <a:r>
              <a:rPr lang="tr-TR" sz="2400" dirty="0" smtClean="0"/>
              <a:t> verirler.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496"/>
            <a:ext cx="7286644" cy="249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57158" y="357166"/>
            <a:ext cx="86439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/>
          </a:p>
          <a:p>
            <a:pPr algn="just"/>
            <a:r>
              <a:rPr lang="tr-TR" b="1" dirty="0" smtClean="0"/>
              <a:t>2</a:t>
            </a:r>
            <a:r>
              <a:rPr lang="tr-TR" sz="2400" b="1" dirty="0" smtClean="0"/>
              <a:t>) </a:t>
            </a:r>
            <a:r>
              <a:rPr lang="tr-TR" sz="2400" b="1" u="sng" dirty="0" err="1" smtClean="0"/>
              <a:t>Fenilosazonlar</a:t>
            </a:r>
            <a:r>
              <a:rPr lang="tr-TR" sz="2400" b="1" u="sng" dirty="0" smtClean="0"/>
              <a:t>:</a:t>
            </a:r>
            <a:r>
              <a:rPr lang="tr-TR" sz="2400" b="1" dirty="0" smtClean="0"/>
              <a:t> </a:t>
            </a:r>
            <a:r>
              <a:rPr lang="tr-TR" sz="2400" dirty="0" err="1" smtClean="0"/>
              <a:t>Monosakkaritler</a:t>
            </a:r>
            <a:r>
              <a:rPr lang="tr-TR" sz="2400" dirty="0" smtClean="0"/>
              <a:t> 100</a:t>
            </a:r>
            <a:r>
              <a:rPr lang="tr-TR" sz="2400" baseline="30000" dirty="0" smtClean="0"/>
              <a:t>o</a:t>
            </a:r>
            <a:r>
              <a:rPr lang="tr-TR" sz="2400" dirty="0" smtClean="0"/>
              <a:t>C’ da seyreltik asit çözeltisinde aşırı </a:t>
            </a:r>
            <a:r>
              <a:rPr lang="tr-TR" sz="2400" dirty="0" err="1" smtClean="0"/>
              <a:t>fenilhidrazin</a:t>
            </a:r>
            <a:r>
              <a:rPr lang="tr-TR" sz="2400" dirty="0" smtClean="0"/>
              <a:t> ile </a:t>
            </a:r>
            <a:r>
              <a:rPr lang="tr-TR" sz="2400" dirty="0" err="1" smtClean="0"/>
              <a:t>fenilosazonları</a:t>
            </a:r>
            <a:r>
              <a:rPr lang="tr-TR" sz="2400" dirty="0" smtClean="0"/>
              <a:t> verirler. </a:t>
            </a:r>
            <a:endParaRPr lang="tr-TR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86058"/>
            <a:ext cx="7143768" cy="25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285728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u="sng" dirty="0" smtClean="0"/>
              <a:t>3) Şeker Alkolleri</a:t>
            </a:r>
            <a:r>
              <a:rPr lang="tr-TR" sz="2400" b="1" dirty="0" smtClean="0"/>
              <a:t>: </a:t>
            </a:r>
            <a:r>
              <a:rPr lang="tr-TR" sz="2400" dirty="0" err="1" smtClean="0"/>
              <a:t>Monosakkaritlerin</a:t>
            </a:r>
            <a:r>
              <a:rPr lang="tr-TR" sz="2400" dirty="0" smtClean="0"/>
              <a:t> karbonil gruplarının NaBH</a:t>
            </a:r>
            <a:r>
              <a:rPr lang="tr-TR" sz="2400" baseline="-25000" dirty="0" smtClean="0"/>
              <a:t>4 </a:t>
            </a:r>
            <a:r>
              <a:rPr lang="tr-TR" sz="2400" dirty="0" smtClean="0"/>
              <a:t>(Sodyum </a:t>
            </a:r>
            <a:r>
              <a:rPr lang="tr-TR" sz="2400" dirty="0" err="1" smtClean="0"/>
              <a:t>borhidrür</a:t>
            </a:r>
            <a:r>
              <a:rPr lang="tr-TR" sz="2400" dirty="0" smtClean="0"/>
              <a:t>) ve metal katalizörler mevcudiyetinde H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ile indirgenmesi sonucu şeker alkolleri oluşur.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857496"/>
            <a:ext cx="5000660" cy="312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214282" y="1500174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tr-TR" sz="2400" dirty="0" smtClean="0"/>
              <a:t>Şeker alkollerinden </a:t>
            </a:r>
            <a:r>
              <a:rPr lang="tr-TR" sz="2400" b="1" dirty="0" err="1" smtClean="0"/>
              <a:t>gliserol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mannitol</a:t>
            </a:r>
            <a:r>
              <a:rPr lang="tr-TR" sz="2400" b="1" dirty="0" smtClean="0"/>
              <a:t> ve </a:t>
            </a:r>
            <a:r>
              <a:rPr lang="tr-TR" sz="2400" b="1" dirty="0" err="1" smtClean="0"/>
              <a:t>inositol</a:t>
            </a:r>
            <a:r>
              <a:rPr lang="tr-TR" sz="2400" b="1" dirty="0" smtClean="0"/>
              <a:t> </a:t>
            </a:r>
            <a:r>
              <a:rPr lang="tr-TR" sz="2400" dirty="0" smtClean="0"/>
              <a:t>tabiatta en bol bulunanlardandır. </a:t>
            </a:r>
            <a:endParaRPr lang="tr-TR" sz="2400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2844" y="214290"/>
            <a:ext cx="885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4) </a:t>
            </a:r>
            <a:r>
              <a:rPr lang="tr-TR" sz="2400" b="1" u="sng" dirty="0" smtClean="0"/>
              <a:t>Şeker Asitleri:</a:t>
            </a:r>
            <a:r>
              <a:rPr lang="tr-TR" sz="2400" b="1" dirty="0" smtClean="0"/>
              <a:t> </a:t>
            </a:r>
            <a:r>
              <a:rPr lang="tr-TR" sz="2400" dirty="0" err="1" smtClean="0"/>
              <a:t>Aldozların</a:t>
            </a:r>
            <a:r>
              <a:rPr lang="tr-TR" sz="2400" dirty="0" smtClean="0"/>
              <a:t> yükseltgenmesi ile üç tür şeker asidi oluşur: </a:t>
            </a:r>
          </a:p>
          <a:p>
            <a:pPr marL="457200" indent="-457200" algn="just">
              <a:buAutoNum type="alphaLcParenR"/>
            </a:pPr>
            <a:r>
              <a:rPr lang="tr-TR" sz="2400" dirty="0" err="1" smtClean="0"/>
              <a:t>Aldonik</a:t>
            </a:r>
            <a:r>
              <a:rPr lang="tr-TR" sz="2400" dirty="0" smtClean="0"/>
              <a:t> asit</a:t>
            </a:r>
          </a:p>
          <a:p>
            <a:pPr marL="457200" indent="-457200" algn="just">
              <a:buAutoNum type="alphaLcParenR"/>
            </a:pPr>
            <a:r>
              <a:rPr lang="tr-TR" sz="2400" dirty="0" err="1" smtClean="0"/>
              <a:t>Aldirik</a:t>
            </a:r>
            <a:r>
              <a:rPr lang="tr-TR" sz="2400" dirty="0" smtClean="0"/>
              <a:t> asit </a:t>
            </a:r>
          </a:p>
          <a:p>
            <a:pPr marL="457200" indent="-457200" algn="just">
              <a:buAutoNum type="alphaLcParenR"/>
            </a:pPr>
            <a:r>
              <a:rPr lang="tr-TR" sz="2400" dirty="0" err="1" smtClean="0"/>
              <a:t>Üronik</a:t>
            </a:r>
            <a:r>
              <a:rPr lang="tr-TR" sz="2400" dirty="0" smtClean="0"/>
              <a:t> asit</a:t>
            </a:r>
          </a:p>
          <a:p>
            <a:pPr algn="just"/>
            <a:r>
              <a:rPr lang="tr-TR" sz="2400" dirty="0" smtClean="0"/>
              <a:t>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285720" y="2285992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u="sng" dirty="0" smtClean="0"/>
              <a:t>5) Amino Şekerler:</a:t>
            </a:r>
            <a:r>
              <a:rPr lang="tr-TR" sz="2400" b="1" dirty="0" smtClean="0"/>
              <a:t> </a:t>
            </a:r>
            <a:r>
              <a:rPr lang="tr-TR" sz="2400" dirty="0" smtClean="0"/>
              <a:t>D–</a:t>
            </a:r>
            <a:r>
              <a:rPr lang="tr-TR" sz="2400" dirty="0" err="1" smtClean="0"/>
              <a:t>glukozamin</a:t>
            </a:r>
            <a:r>
              <a:rPr lang="tr-TR" sz="2400" dirty="0" smtClean="0"/>
              <a:t> ve D–</a:t>
            </a:r>
            <a:r>
              <a:rPr lang="tr-TR" sz="2400" dirty="0" err="1" smtClean="0"/>
              <a:t>galaktozamin</a:t>
            </a:r>
            <a:r>
              <a:rPr lang="tr-TR" sz="2400" dirty="0" smtClean="0"/>
              <a:t> en yaygın olan amino şekerlerdir. Bu bileşiklerde </a:t>
            </a:r>
            <a:r>
              <a:rPr lang="tr-TR" sz="2400" dirty="0" err="1" smtClean="0"/>
              <a:t>monosakkaritin</a:t>
            </a:r>
            <a:r>
              <a:rPr lang="tr-TR" sz="2400" dirty="0" smtClean="0"/>
              <a:t> iki </a:t>
            </a:r>
            <a:r>
              <a:rPr lang="tr-TR" sz="2400" dirty="0" err="1" smtClean="0"/>
              <a:t>nolu</a:t>
            </a:r>
            <a:r>
              <a:rPr lang="tr-TR" sz="2400" dirty="0" smtClean="0"/>
              <a:t> karbondaki –OH grubu yerine –NH2 grubu girmiştir.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ve </a:t>
            </a:r>
            <a:r>
              <a:rPr lang="tr-TR" sz="2400" dirty="0" err="1" smtClean="0"/>
              <a:t>galaktozun</a:t>
            </a:r>
            <a:r>
              <a:rPr lang="tr-TR" sz="2400" dirty="0" smtClean="0"/>
              <a:t> tek farkı 4 </a:t>
            </a:r>
            <a:r>
              <a:rPr lang="tr-TR" sz="2400" dirty="0" err="1" smtClean="0"/>
              <a:t>nolu</a:t>
            </a:r>
            <a:r>
              <a:rPr lang="tr-TR" sz="2400" dirty="0" smtClean="0"/>
              <a:t> karbondaki –</a:t>
            </a:r>
            <a:r>
              <a:rPr lang="tr-TR" sz="2400" dirty="0" err="1" smtClean="0"/>
              <a:t>OH’ların</a:t>
            </a:r>
            <a:r>
              <a:rPr lang="tr-TR" sz="2400" dirty="0" smtClean="0"/>
              <a:t> yerinin farklı olmasıdır. </a:t>
            </a:r>
          </a:p>
        </p:txBody>
      </p:sp>
      <p:sp>
        <p:nvSpPr>
          <p:cNvPr id="6" name="5 Dikdörtgen"/>
          <p:cNvSpPr/>
          <p:nvPr/>
        </p:nvSpPr>
        <p:spPr>
          <a:xfrm>
            <a:off x="285720" y="442913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6) </a:t>
            </a:r>
            <a:r>
              <a:rPr lang="tr-TR" sz="2400" b="1" u="sng" dirty="0" err="1" smtClean="0"/>
              <a:t>Deoksi</a:t>
            </a:r>
            <a:r>
              <a:rPr lang="tr-TR" sz="2400" b="1" u="sng" dirty="0" smtClean="0"/>
              <a:t> Şekerler: </a:t>
            </a:r>
            <a:r>
              <a:rPr lang="tr-TR" sz="2400" dirty="0" smtClean="0"/>
              <a:t>Tabiatta en bol bulunan </a:t>
            </a:r>
            <a:r>
              <a:rPr lang="tr-TR" sz="2400" dirty="0" err="1" smtClean="0"/>
              <a:t>deoksi</a:t>
            </a:r>
            <a:r>
              <a:rPr lang="tr-TR" sz="2400" dirty="0" smtClean="0"/>
              <a:t> şeker, DNA’ </a:t>
            </a:r>
            <a:r>
              <a:rPr lang="tr-TR" sz="2400" dirty="0" err="1" smtClean="0"/>
              <a:t>nın</a:t>
            </a:r>
            <a:r>
              <a:rPr lang="tr-TR" sz="2400" dirty="0" smtClean="0"/>
              <a:t> bileşeni olan 2–</a:t>
            </a:r>
            <a:r>
              <a:rPr lang="tr-TR" sz="2400" dirty="0" err="1" smtClean="0"/>
              <a:t>deoksi</a:t>
            </a:r>
            <a:r>
              <a:rPr lang="tr-TR" sz="2400" dirty="0" smtClean="0"/>
              <a:t>–D–</a:t>
            </a:r>
            <a:r>
              <a:rPr lang="tr-TR" sz="2400" dirty="0" err="1" smtClean="0"/>
              <a:t>ribozdur</a:t>
            </a:r>
            <a:r>
              <a:rPr lang="tr-TR" sz="2400" dirty="0" smtClean="0"/>
              <a:t>. D–</a:t>
            </a:r>
            <a:r>
              <a:rPr lang="tr-TR" sz="2400" dirty="0" err="1" smtClean="0"/>
              <a:t>riboz</a:t>
            </a:r>
            <a:r>
              <a:rPr lang="tr-TR" sz="2400" dirty="0" smtClean="0"/>
              <a:t> </a:t>
            </a:r>
            <a:r>
              <a:rPr lang="tr-TR" sz="2400" smtClean="0"/>
              <a:t>şeker RNA’nın </a:t>
            </a:r>
            <a:r>
              <a:rPr lang="tr-TR" sz="2400" dirty="0" smtClean="0"/>
              <a:t>yapısında, </a:t>
            </a:r>
            <a:r>
              <a:rPr lang="tr-TR" sz="2400" dirty="0" err="1" smtClean="0"/>
              <a:t>deoksiriboz</a:t>
            </a:r>
            <a:r>
              <a:rPr lang="tr-TR" sz="2400" dirty="0" smtClean="0"/>
              <a:t> şeker ise DNA’ da bulunur. Hücrelerde yaygın olarak bulunur.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2844" y="357166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Monosakkaritlerin</a:t>
            </a:r>
            <a:r>
              <a:rPr lang="tr-TR" sz="2400" dirty="0" smtClean="0"/>
              <a:t> kalitatif ve kantitatif tayini bazik çözeltilerde </a:t>
            </a:r>
            <a:r>
              <a:rPr lang="tr-TR" sz="2400" dirty="0" err="1" smtClean="0"/>
              <a:t>Cu</a:t>
            </a:r>
            <a:r>
              <a:rPr lang="tr-TR" sz="2400" baseline="30000" dirty="0" smtClean="0"/>
              <a:t>+2</a:t>
            </a:r>
            <a:r>
              <a:rPr lang="tr-TR" sz="2400" dirty="0" smtClean="0"/>
              <a:t> ve </a:t>
            </a:r>
            <a:r>
              <a:rPr lang="tr-TR" sz="2400" dirty="0" err="1" smtClean="0"/>
              <a:t>Ag</a:t>
            </a:r>
            <a:r>
              <a:rPr lang="tr-TR" sz="2400" baseline="30000" dirty="0" smtClean="0"/>
              <a:t>+</a:t>
            </a:r>
            <a:r>
              <a:rPr lang="tr-TR" sz="2400" dirty="0" smtClean="0"/>
              <a:t> iyonlarını indirgenme ilkesine dayanır.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285720" y="5000636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Günümüzde </a:t>
            </a:r>
            <a:r>
              <a:rPr lang="tr-TR" sz="2400" b="1" dirty="0" err="1" smtClean="0"/>
              <a:t>glukozoksidaz</a:t>
            </a:r>
            <a:r>
              <a:rPr lang="tr-TR" sz="2400" b="1" dirty="0" smtClean="0"/>
              <a:t> enzimi kullanılarak daha hassas kan </a:t>
            </a:r>
            <a:r>
              <a:rPr lang="tr-TR" sz="2400" b="1" dirty="0" err="1" smtClean="0"/>
              <a:t>glukoz</a:t>
            </a:r>
            <a:r>
              <a:rPr lang="tr-TR" sz="2400" b="1" dirty="0" smtClean="0"/>
              <a:t> ölçümleri yapılmaktadır.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1643050"/>
            <a:ext cx="850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Cu</a:t>
            </a:r>
            <a:r>
              <a:rPr lang="tr-TR" sz="2400" baseline="30000" dirty="0" smtClean="0"/>
              <a:t>+2</a:t>
            </a:r>
            <a:r>
              <a:rPr lang="tr-TR" sz="2400" dirty="0" smtClean="0"/>
              <a:t> ve </a:t>
            </a:r>
            <a:r>
              <a:rPr lang="tr-TR" sz="2400" dirty="0" err="1" smtClean="0"/>
              <a:t>Ag</a:t>
            </a:r>
            <a:r>
              <a:rPr lang="tr-TR" sz="2400" baseline="30000" dirty="0" smtClean="0"/>
              <a:t>+</a:t>
            </a:r>
            <a:r>
              <a:rPr lang="tr-TR" sz="2400" dirty="0" smtClean="0"/>
              <a:t> iyonlarını indirgeyebilen </a:t>
            </a:r>
            <a:r>
              <a:rPr lang="tr-TR" sz="2400" dirty="0" err="1" smtClean="0"/>
              <a:t>glukozun</a:t>
            </a:r>
            <a:r>
              <a:rPr lang="tr-TR" sz="2400" dirty="0" smtClean="0"/>
              <a:t> karbonil grubu, karboksil grubuna yükseltgenir. Bu tür şekerlere </a:t>
            </a:r>
            <a:r>
              <a:rPr lang="tr-TR" sz="2400" b="1" dirty="0" smtClean="0"/>
              <a:t>indirgen şeker </a:t>
            </a:r>
            <a:r>
              <a:rPr lang="tr-TR" sz="2400" dirty="0" smtClean="0"/>
              <a:t>adı verilir. 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	Bu özellik bir indirgen şekerin varlığını gösteren hem kalitatif hem de kantitatif bir test olan </a:t>
            </a:r>
            <a:r>
              <a:rPr lang="tr-TR" sz="2400" b="1" dirty="0" err="1" smtClean="0"/>
              <a:t>Fehling</a:t>
            </a:r>
            <a:r>
              <a:rPr lang="tr-TR" sz="2400" dirty="0" smtClean="0"/>
              <a:t> reaksiyonunun temelidir. Bu test uzun yıllar şeker hastalığının tanısında kan ve idrar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düzeylerinin ölçülmesinde kullanılmıştır. </a:t>
            </a: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000364" y="285728"/>
            <a:ext cx="29272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smtClean="0"/>
              <a:t>DİSAKKARİTLER </a:t>
            </a:r>
            <a:endParaRPr lang="tr-TR" sz="3200" dirty="0"/>
          </a:p>
        </p:txBody>
      </p:sp>
      <p:sp>
        <p:nvSpPr>
          <p:cNvPr id="3" name="2 Dikdörtgen"/>
          <p:cNvSpPr/>
          <p:nvPr/>
        </p:nvSpPr>
        <p:spPr>
          <a:xfrm>
            <a:off x="357158" y="1142984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Disakkaritlerin</a:t>
            </a:r>
            <a:r>
              <a:rPr lang="tr-TR" sz="2400" dirty="0" smtClean="0"/>
              <a:t> en önemlileri maltoz, laktoz ve </a:t>
            </a:r>
            <a:r>
              <a:rPr lang="tr-TR" sz="2400" dirty="0" err="1" smtClean="0"/>
              <a:t>sükroz</a:t>
            </a:r>
            <a:r>
              <a:rPr lang="tr-TR" sz="2400" dirty="0" smtClean="0"/>
              <a:t> (</a:t>
            </a:r>
            <a:r>
              <a:rPr lang="tr-TR" sz="2400" dirty="0" err="1" smtClean="0"/>
              <a:t>sakkaroz</a:t>
            </a:r>
            <a:r>
              <a:rPr lang="tr-TR" sz="2400" dirty="0" smtClean="0"/>
              <a:t>) dur. 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b="1" dirty="0" smtClean="0">
                <a:solidFill>
                  <a:srgbClr val="FF0000"/>
                </a:solidFill>
              </a:rPr>
              <a:t>Maltoz,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iki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biriminin </a:t>
            </a:r>
            <a:r>
              <a:rPr lang="el-GR" sz="2400" dirty="0" smtClean="0"/>
              <a:t>α(1→4) </a:t>
            </a:r>
            <a:r>
              <a:rPr lang="tr-TR" sz="2400" dirty="0" err="1" smtClean="0"/>
              <a:t>glikozid</a:t>
            </a:r>
            <a:r>
              <a:rPr lang="tr-TR" sz="2400" dirty="0" smtClean="0"/>
              <a:t> bağı ile bağlanması sonucu oluşur. Buna malt şekeri de denir ve serbest halde pek az bulunur.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357158" y="3143248"/>
            <a:ext cx="84296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Nişastanın amilaz enzimleriyle hidrolizi sonucu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ve maltoz oluşur. Amilaz enzimi </a:t>
            </a:r>
            <a:r>
              <a:rPr lang="tr-TR" sz="2400" dirty="0" err="1" smtClean="0"/>
              <a:t>tükrük</a:t>
            </a:r>
            <a:r>
              <a:rPr lang="tr-TR" sz="2400" dirty="0" smtClean="0"/>
              <a:t> ve pankreas salgısında bulunur. Maltoz indirgen bir şekerdir çünkü ikinci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biriminin </a:t>
            </a:r>
            <a:r>
              <a:rPr lang="tr-TR" sz="2400" dirty="0" err="1" smtClean="0"/>
              <a:t>anomerik</a:t>
            </a:r>
            <a:r>
              <a:rPr lang="tr-TR" sz="2400" dirty="0" smtClean="0"/>
              <a:t> karbonu serbesttir. 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	</a:t>
            </a:r>
            <a:r>
              <a:rPr lang="tr-TR" sz="2400" b="1" dirty="0" smtClean="0">
                <a:solidFill>
                  <a:srgbClr val="FF0000"/>
                </a:solidFill>
              </a:rPr>
              <a:t>Laktoz</a:t>
            </a:r>
            <a:r>
              <a:rPr lang="tr-TR" sz="2400" b="1" dirty="0" smtClean="0"/>
              <a:t>, </a:t>
            </a:r>
            <a:r>
              <a:rPr lang="tr-TR" sz="2400" dirty="0" smtClean="0"/>
              <a:t>tabiatta yalnızca sütte bulunur. </a:t>
            </a:r>
            <a:r>
              <a:rPr lang="el-GR" sz="2400" dirty="0" smtClean="0"/>
              <a:t>β–</a:t>
            </a:r>
            <a:r>
              <a:rPr lang="tr-TR" sz="2400" dirty="0" smtClean="0"/>
              <a:t>D–</a:t>
            </a:r>
            <a:r>
              <a:rPr lang="tr-TR" sz="2400" dirty="0" err="1" smtClean="0"/>
              <a:t>galaktoz</a:t>
            </a:r>
            <a:r>
              <a:rPr lang="tr-TR" sz="2400" dirty="0" smtClean="0"/>
              <a:t> ve </a:t>
            </a:r>
            <a:r>
              <a:rPr lang="el-GR" sz="2400" dirty="0" smtClean="0"/>
              <a:t>β–</a:t>
            </a:r>
            <a:r>
              <a:rPr lang="tr-TR" sz="2400" dirty="0" smtClean="0"/>
              <a:t>D–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birimlerinin </a:t>
            </a:r>
            <a:r>
              <a:rPr lang="el-GR" sz="2400" dirty="0" smtClean="0"/>
              <a:t>β(1→4) </a:t>
            </a:r>
            <a:r>
              <a:rPr lang="tr-TR" sz="2400" dirty="0" err="1" smtClean="0"/>
              <a:t>glikozid</a:t>
            </a:r>
            <a:r>
              <a:rPr lang="tr-TR" sz="2400" dirty="0" smtClean="0"/>
              <a:t> bağıyla bağlanması sonucu oluşur. </a:t>
            </a: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71472" y="642918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b="1" dirty="0" err="1" smtClean="0">
                <a:solidFill>
                  <a:srgbClr val="FF0000"/>
                </a:solidFill>
              </a:rPr>
              <a:t>Sükroz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</a:rPr>
              <a:t>(</a:t>
            </a:r>
            <a:r>
              <a:rPr lang="tr-TR" sz="2400" b="1" dirty="0" err="1" smtClean="0">
                <a:solidFill>
                  <a:srgbClr val="FF0000"/>
                </a:solidFill>
              </a:rPr>
              <a:t>sakkaroz</a:t>
            </a:r>
            <a:r>
              <a:rPr lang="tr-TR" sz="2400" b="1" dirty="0" smtClean="0">
                <a:solidFill>
                  <a:srgbClr val="FF0000"/>
                </a:solidFill>
              </a:rPr>
              <a:t>), </a:t>
            </a:r>
            <a:r>
              <a:rPr lang="tr-TR" sz="2400" dirty="0" smtClean="0"/>
              <a:t>her gün kullandığımız şeker pancarından veya şeker kamışından elde edilen şekerdir. </a:t>
            </a:r>
          </a:p>
          <a:p>
            <a:pPr algn="just"/>
            <a:endParaRPr lang="tr-TR" sz="2400" dirty="0" smtClean="0"/>
          </a:p>
          <a:p>
            <a:pPr algn="just">
              <a:buFont typeface="Wingdings" pitchFamily="2" charset="2"/>
              <a:buChar char="ü"/>
            </a:pPr>
            <a:r>
              <a:rPr lang="tr-TR" sz="2400" dirty="0" smtClean="0"/>
              <a:t> </a:t>
            </a:r>
            <a:r>
              <a:rPr lang="el-GR" sz="2400" dirty="0" smtClean="0"/>
              <a:t>α–</a:t>
            </a:r>
            <a:r>
              <a:rPr lang="tr-TR" sz="2400" dirty="0" smtClean="0"/>
              <a:t>D–</a:t>
            </a:r>
            <a:r>
              <a:rPr lang="tr-TR" sz="2400" dirty="0" err="1" smtClean="0"/>
              <a:t>glukoz</a:t>
            </a:r>
            <a:r>
              <a:rPr lang="tr-TR" sz="2400" dirty="0" smtClean="0"/>
              <a:t> ve </a:t>
            </a:r>
            <a:r>
              <a:rPr lang="el-GR" sz="2400" dirty="0" smtClean="0"/>
              <a:t>β–</a:t>
            </a:r>
            <a:r>
              <a:rPr lang="tr-TR" sz="2400" dirty="0" smtClean="0"/>
              <a:t>D–</a:t>
            </a:r>
            <a:r>
              <a:rPr lang="tr-TR" sz="2400" dirty="0" err="1" smtClean="0"/>
              <a:t>fruktoz</a:t>
            </a:r>
            <a:r>
              <a:rPr lang="tr-TR" sz="2400" dirty="0" smtClean="0"/>
              <a:t> birimlerinin </a:t>
            </a:r>
            <a:r>
              <a:rPr lang="el-GR" sz="2400" dirty="0" smtClean="0"/>
              <a:t>α(1→2) </a:t>
            </a:r>
            <a:r>
              <a:rPr lang="tr-TR" sz="2400" dirty="0" err="1" smtClean="0"/>
              <a:t>glikozid</a:t>
            </a:r>
            <a:r>
              <a:rPr lang="tr-TR" sz="2400" dirty="0" smtClean="0"/>
              <a:t> bağıyla bağlanması sonucu oluşur.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571472" y="2857496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 err="1" smtClean="0"/>
              <a:t>Sükroz</a:t>
            </a:r>
            <a:r>
              <a:rPr lang="tr-TR" sz="2400" dirty="0" smtClean="0"/>
              <a:t>, asidik ortamda hidroliz edilirse; kendini oluşturan </a:t>
            </a:r>
            <a:r>
              <a:rPr lang="el-GR" sz="2400" dirty="0" smtClean="0"/>
              <a:t>α–</a:t>
            </a:r>
            <a:r>
              <a:rPr lang="tr-TR" sz="2400" dirty="0" smtClean="0"/>
              <a:t>D–</a:t>
            </a:r>
            <a:r>
              <a:rPr lang="tr-TR" sz="2400" dirty="0" err="1" smtClean="0"/>
              <a:t>glukoz</a:t>
            </a:r>
            <a:r>
              <a:rPr lang="tr-TR" sz="2400" dirty="0" smtClean="0"/>
              <a:t> ve </a:t>
            </a:r>
            <a:r>
              <a:rPr lang="el-GR" sz="2400" dirty="0" smtClean="0"/>
              <a:t>β–</a:t>
            </a:r>
            <a:r>
              <a:rPr lang="tr-TR" sz="2400" dirty="0" smtClean="0"/>
              <a:t>D–</a:t>
            </a:r>
            <a:r>
              <a:rPr lang="tr-TR" sz="2400" dirty="0" err="1" smtClean="0"/>
              <a:t>fruktoza</a:t>
            </a:r>
            <a:r>
              <a:rPr lang="tr-TR" sz="2400" dirty="0" smtClean="0"/>
              <a:t> dönüşür </a:t>
            </a: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000364" y="142852"/>
            <a:ext cx="2548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/>
              <a:t>POLİSAKKARİTLER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142844" y="642918"/>
            <a:ext cx="87868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Polisakkaritler</a:t>
            </a:r>
            <a:r>
              <a:rPr lang="tr-TR" sz="2400" dirty="0" smtClean="0"/>
              <a:t> birçok </a:t>
            </a:r>
            <a:r>
              <a:rPr lang="tr-TR" sz="2400" dirty="0" err="1" smtClean="0"/>
              <a:t>monosakkaritin</a:t>
            </a:r>
            <a:r>
              <a:rPr lang="tr-TR" sz="2400" dirty="0" smtClean="0"/>
              <a:t> veya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türevlerinin </a:t>
            </a:r>
            <a:r>
              <a:rPr lang="tr-TR" sz="2400" dirty="0" err="1" smtClean="0"/>
              <a:t>glikozid</a:t>
            </a:r>
            <a:r>
              <a:rPr lang="tr-TR" sz="2400" dirty="0" smtClean="0"/>
              <a:t> bağıyla bağlanması sonucu oluşan büyük moleküllü bileşiklerdir.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Polisakkaritler</a:t>
            </a:r>
            <a:r>
              <a:rPr lang="tr-TR" sz="2400" dirty="0" smtClean="0"/>
              <a:t> </a:t>
            </a:r>
            <a:r>
              <a:rPr lang="tr-TR" sz="2400" dirty="0" err="1" smtClean="0"/>
              <a:t>makromoleküller</a:t>
            </a:r>
            <a:r>
              <a:rPr lang="tr-TR" sz="2400" dirty="0" smtClean="0"/>
              <a:t> olup, asitler veya enzimlerle tamamen hidroliz olduklarında </a:t>
            </a:r>
            <a:r>
              <a:rPr lang="tr-TR" sz="2400" dirty="0" err="1" smtClean="0"/>
              <a:t>monosakkaritler</a:t>
            </a:r>
            <a:r>
              <a:rPr lang="tr-TR" sz="2400" dirty="0" smtClean="0"/>
              <a:t> veya türevlerini oluştururlar. </a:t>
            </a:r>
          </a:p>
          <a:p>
            <a:pPr algn="just"/>
            <a:r>
              <a:rPr lang="tr-TR" sz="2400" dirty="0" smtClean="0"/>
              <a:t>	</a:t>
            </a:r>
            <a:r>
              <a:rPr lang="tr-TR" sz="2400" dirty="0" err="1" smtClean="0"/>
              <a:t>Polisakkaritlerde</a:t>
            </a:r>
            <a:r>
              <a:rPr lang="tr-TR" sz="2400" dirty="0" smtClean="0"/>
              <a:t> en bol bulunan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birimi </a:t>
            </a:r>
            <a:r>
              <a:rPr lang="tr-TR" sz="2400" b="1" dirty="0" smtClean="0"/>
              <a:t>D–</a:t>
            </a:r>
            <a:r>
              <a:rPr lang="tr-TR" sz="2400" b="1" dirty="0" err="1" smtClean="0"/>
              <a:t>glukozdur</a:t>
            </a:r>
            <a:r>
              <a:rPr lang="tr-TR" sz="2400" b="1" dirty="0" smtClean="0"/>
              <a:t>. D–</a:t>
            </a:r>
            <a:r>
              <a:rPr lang="tr-TR" sz="2400" b="1" dirty="0" err="1" smtClean="0"/>
              <a:t>fruktoz</a:t>
            </a:r>
            <a:r>
              <a:rPr lang="tr-TR" sz="2400" b="1" dirty="0" smtClean="0"/>
              <a:t>, D–</a:t>
            </a:r>
            <a:r>
              <a:rPr lang="tr-TR" sz="2400" b="1" dirty="0" err="1" smtClean="0"/>
              <a:t>mannoz</a:t>
            </a:r>
            <a:r>
              <a:rPr lang="tr-TR" sz="2400" b="1" dirty="0" smtClean="0"/>
              <a:t>, D– ve L–</a:t>
            </a:r>
            <a:r>
              <a:rPr lang="tr-TR" sz="2400" b="1" dirty="0" err="1" smtClean="0"/>
              <a:t>galaktoz</a:t>
            </a:r>
            <a:r>
              <a:rPr lang="tr-TR" sz="2400" b="1" dirty="0" smtClean="0"/>
              <a:t>, D–</a:t>
            </a:r>
            <a:r>
              <a:rPr lang="tr-TR" sz="2400" b="1" dirty="0" err="1" smtClean="0"/>
              <a:t>ksiloz</a:t>
            </a:r>
            <a:r>
              <a:rPr lang="tr-TR" sz="2400" b="1" dirty="0" smtClean="0"/>
              <a:t> ve D–</a:t>
            </a:r>
            <a:r>
              <a:rPr lang="tr-TR" sz="2400" b="1" dirty="0" err="1" smtClean="0"/>
              <a:t>arabinoz</a:t>
            </a:r>
            <a:r>
              <a:rPr lang="tr-TR" sz="2400" dirty="0" smtClean="0"/>
              <a:t> </a:t>
            </a:r>
            <a:r>
              <a:rPr lang="tr-TR" sz="2400" dirty="0" err="1" smtClean="0"/>
              <a:t>polisakkaritlerde</a:t>
            </a:r>
            <a:r>
              <a:rPr lang="tr-TR" sz="2400" dirty="0" smtClean="0"/>
              <a:t> bulunan diğer </a:t>
            </a:r>
            <a:r>
              <a:rPr lang="tr-TR" sz="2400" dirty="0" err="1" smtClean="0"/>
              <a:t>monosakkaritlerdir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142844" y="450057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Doğal </a:t>
            </a:r>
            <a:r>
              <a:rPr lang="tr-TR" sz="2400" dirty="0" err="1" smtClean="0"/>
              <a:t>polisakkaritlerde</a:t>
            </a:r>
            <a:r>
              <a:rPr lang="tr-TR" sz="2400" dirty="0" smtClean="0"/>
              <a:t> bulunan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türevlerinin </a:t>
            </a:r>
            <a:r>
              <a:rPr lang="tr-TR" sz="2400" dirty="0" err="1" smtClean="0"/>
              <a:t>başlıcaları</a:t>
            </a:r>
            <a:r>
              <a:rPr lang="tr-TR" sz="2400" dirty="0" smtClean="0"/>
              <a:t> da </a:t>
            </a:r>
            <a:r>
              <a:rPr lang="tr-TR" sz="2400" b="1" dirty="0" smtClean="0"/>
              <a:t>D–</a:t>
            </a:r>
            <a:r>
              <a:rPr lang="tr-TR" sz="2400" b="1" dirty="0" err="1" smtClean="0"/>
              <a:t>glukozamin</a:t>
            </a:r>
            <a:r>
              <a:rPr lang="tr-TR" sz="2400" b="1" dirty="0" smtClean="0"/>
              <a:t>, D–</a:t>
            </a:r>
            <a:r>
              <a:rPr lang="tr-TR" sz="2400" b="1" dirty="0" err="1" smtClean="0"/>
              <a:t>galaktozamin</a:t>
            </a:r>
            <a:r>
              <a:rPr lang="tr-TR" sz="2400" b="1" dirty="0" smtClean="0"/>
              <a:t> ve D–</a:t>
            </a:r>
            <a:r>
              <a:rPr lang="tr-TR" sz="2400" b="1" dirty="0" err="1" smtClean="0"/>
              <a:t>glukronikasit</a:t>
            </a:r>
            <a:r>
              <a:rPr lang="tr-TR" sz="2400" dirty="0" smtClean="0"/>
              <a:t> vb. gibi türevleridir. </a:t>
            </a: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20" y="357166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Tek bir çeşit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veya türevinin oluşturduğu </a:t>
            </a:r>
            <a:r>
              <a:rPr lang="tr-TR" sz="2400" dirty="0" err="1" smtClean="0"/>
              <a:t>polisakkaritlere</a:t>
            </a:r>
            <a:r>
              <a:rPr lang="tr-TR" sz="2400" dirty="0" smtClean="0"/>
              <a:t> </a:t>
            </a:r>
            <a:r>
              <a:rPr lang="tr-TR" sz="2400" b="1" dirty="0" err="1" smtClean="0"/>
              <a:t>homopolisakkarit</a:t>
            </a:r>
            <a:r>
              <a:rPr lang="tr-TR" sz="2400" b="1" dirty="0" smtClean="0"/>
              <a:t>; </a:t>
            </a:r>
            <a:r>
              <a:rPr lang="tr-TR" sz="2400" dirty="0" smtClean="0"/>
              <a:t>farklı </a:t>
            </a:r>
            <a:r>
              <a:rPr lang="tr-TR" sz="2400" dirty="0" err="1" smtClean="0"/>
              <a:t>monosakkarit</a:t>
            </a:r>
            <a:r>
              <a:rPr lang="tr-TR" sz="2400" dirty="0" smtClean="0"/>
              <a:t> veya türevlerinin oluşturduğu </a:t>
            </a:r>
            <a:r>
              <a:rPr lang="tr-TR" sz="2400" dirty="0" err="1" smtClean="0"/>
              <a:t>polisakkaritlere</a:t>
            </a:r>
            <a:r>
              <a:rPr lang="tr-TR" sz="2400" dirty="0" smtClean="0"/>
              <a:t> ise </a:t>
            </a:r>
            <a:r>
              <a:rPr lang="tr-TR" sz="2400" b="1" dirty="0" err="1" smtClean="0"/>
              <a:t>heteropolisakkarit</a:t>
            </a:r>
            <a:r>
              <a:rPr lang="tr-TR" sz="2400" b="1" dirty="0" smtClean="0"/>
              <a:t> </a:t>
            </a:r>
            <a:r>
              <a:rPr lang="tr-TR" sz="2400" dirty="0" smtClean="0"/>
              <a:t>denir.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285720" y="2357430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Başlıca </a:t>
            </a:r>
            <a:r>
              <a:rPr lang="tr-TR" sz="2400" dirty="0" err="1" smtClean="0"/>
              <a:t>homopolisakkarit</a:t>
            </a:r>
            <a:r>
              <a:rPr lang="tr-TR" sz="2400" dirty="0" smtClean="0"/>
              <a:t> </a:t>
            </a:r>
            <a:r>
              <a:rPr lang="tr-TR" sz="2400" b="1" dirty="0" smtClean="0"/>
              <a:t>nişasta</a:t>
            </a:r>
            <a:r>
              <a:rPr lang="tr-TR" sz="2400" dirty="0" smtClean="0"/>
              <a:t> olup ayrıca </a:t>
            </a:r>
            <a:r>
              <a:rPr lang="tr-TR" sz="2400" b="1" dirty="0" smtClean="0"/>
              <a:t>glikojen, selüloz, </a:t>
            </a:r>
            <a:r>
              <a:rPr lang="tr-TR" sz="2400" b="1" dirty="0" err="1" smtClean="0"/>
              <a:t>inulin</a:t>
            </a:r>
            <a:r>
              <a:rPr lang="tr-TR" sz="2400" b="1" dirty="0" smtClean="0"/>
              <a:t> ve kitin</a:t>
            </a:r>
            <a:r>
              <a:rPr lang="tr-TR" sz="2400" dirty="0" smtClean="0"/>
              <a:t> de birer </a:t>
            </a:r>
            <a:r>
              <a:rPr lang="tr-TR" sz="2400" dirty="0" err="1" smtClean="0"/>
              <a:t>homopolisakkarittir</a:t>
            </a:r>
            <a:r>
              <a:rPr lang="tr-TR" sz="2400" dirty="0" smtClean="0"/>
              <a:t>. 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	Bunlardan </a:t>
            </a:r>
            <a:r>
              <a:rPr lang="tr-TR" sz="2400" dirty="0" err="1" smtClean="0"/>
              <a:t>inulin</a:t>
            </a:r>
            <a:r>
              <a:rPr lang="tr-TR" sz="2400" dirty="0" smtClean="0"/>
              <a:t>, </a:t>
            </a:r>
            <a:r>
              <a:rPr lang="tr-TR" sz="2400" dirty="0" err="1" smtClean="0"/>
              <a:t>fruktoz</a:t>
            </a:r>
            <a:r>
              <a:rPr lang="tr-TR" sz="2400" dirty="0" smtClean="0"/>
              <a:t> birimlerinden oluşur ve yer elmasında bulunur. Nişasta, bitkilerde depolanan ve suda koloidal olarak çözünen bir </a:t>
            </a:r>
            <a:r>
              <a:rPr lang="tr-TR" sz="2400" dirty="0" err="1" smtClean="0"/>
              <a:t>polisakkarittir</a:t>
            </a:r>
            <a:r>
              <a:rPr lang="tr-TR" sz="2400" dirty="0" smtClean="0"/>
              <a:t>.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	Kan grubu </a:t>
            </a:r>
            <a:r>
              <a:rPr lang="tr-TR" sz="2400" dirty="0" err="1" smtClean="0"/>
              <a:t>polisakkaritleri</a:t>
            </a:r>
            <a:r>
              <a:rPr lang="tr-TR" sz="2400" dirty="0" smtClean="0"/>
              <a:t>, </a:t>
            </a:r>
            <a:r>
              <a:rPr lang="tr-TR" sz="2400" b="1" dirty="0" smtClean="0"/>
              <a:t>pektin</a:t>
            </a:r>
            <a:r>
              <a:rPr lang="tr-TR" sz="2400" dirty="0" smtClean="0"/>
              <a:t> ve </a:t>
            </a:r>
            <a:r>
              <a:rPr lang="tr-TR" sz="2400" b="1" dirty="0" err="1" smtClean="0"/>
              <a:t>alginik</a:t>
            </a:r>
            <a:r>
              <a:rPr lang="tr-TR" sz="2400" b="1" dirty="0" smtClean="0"/>
              <a:t> asit </a:t>
            </a:r>
            <a:r>
              <a:rPr lang="tr-TR" sz="2400" dirty="0" err="1" smtClean="0"/>
              <a:t>heteropolisakkaritlere</a:t>
            </a:r>
            <a:r>
              <a:rPr lang="tr-TR" sz="2400" dirty="0" smtClean="0"/>
              <a:t> örnektir. </a:t>
            </a:r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14282" y="285728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	Bitkisel organizmanın depo </a:t>
            </a:r>
            <a:r>
              <a:rPr lang="tr-TR" sz="2400" dirty="0" err="1" smtClean="0"/>
              <a:t>polisakkariti</a:t>
            </a:r>
            <a:r>
              <a:rPr lang="tr-TR" sz="2400" dirty="0" smtClean="0"/>
              <a:t> olan nişasta ve hayvansal organizmanın depo </a:t>
            </a:r>
            <a:r>
              <a:rPr lang="tr-TR" sz="2400" dirty="0" err="1" smtClean="0"/>
              <a:t>polisakkariti</a:t>
            </a:r>
            <a:r>
              <a:rPr lang="tr-TR" sz="2400" dirty="0" smtClean="0"/>
              <a:t> olan glikojen hücre sitoplazmasında granüller halinde bulunur. Yarı çapları 100–400 Å olan granüller çok sayıda </a:t>
            </a:r>
            <a:r>
              <a:rPr lang="tr-TR" sz="2400" dirty="0" err="1" smtClean="0"/>
              <a:t>polisakkarit</a:t>
            </a:r>
            <a:r>
              <a:rPr lang="tr-TR" sz="2400" dirty="0" smtClean="0"/>
              <a:t> moleküllerinin birleşmesi sonucu oluşur. Granüller </a:t>
            </a:r>
            <a:r>
              <a:rPr lang="tr-TR" sz="2400" dirty="0" err="1" smtClean="0"/>
              <a:t>polisakkaritlerin</a:t>
            </a:r>
            <a:r>
              <a:rPr lang="tr-TR" sz="2400" dirty="0" smtClean="0"/>
              <a:t> yıkım ve sentezinde görev yapan enzimler ve bazı proteinleri içerir.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214282" y="3071810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Depo </a:t>
            </a:r>
            <a:r>
              <a:rPr lang="tr-TR" sz="2400" b="1" dirty="0" err="1" smtClean="0"/>
              <a:t>Polisakkaritler</a:t>
            </a:r>
            <a:r>
              <a:rPr lang="tr-TR" sz="2400" b="1" dirty="0" smtClean="0"/>
              <a:t> </a:t>
            </a:r>
          </a:p>
          <a:p>
            <a:pPr algn="just"/>
            <a:r>
              <a:rPr lang="tr-TR" sz="2400" dirty="0" smtClean="0"/>
              <a:t>	Nişasta, bitkisel organizmanın depo </a:t>
            </a:r>
            <a:r>
              <a:rPr lang="tr-TR" sz="2400" dirty="0" err="1" smtClean="0"/>
              <a:t>polisakkaritidir</a:t>
            </a:r>
            <a:r>
              <a:rPr lang="tr-TR" sz="2400" dirty="0" smtClean="0"/>
              <a:t>. Nişasta tamamen D–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birimlerinden oluşmuş olup iki tip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polimeri içerir. Bunlar </a:t>
            </a:r>
            <a:r>
              <a:rPr lang="tr-TR" sz="2400" dirty="0" err="1" smtClean="0"/>
              <a:t>amiloz</a:t>
            </a:r>
            <a:r>
              <a:rPr lang="tr-TR" sz="2400" dirty="0" smtClean="0"/>
              <a:t> ve </a:t>
            </a:r>
            <a:r>
              <a:rPr lang="tr-TR" sz="2400" dirty="0" err="1" smtClean="0"/>
              <a:t>amilopektindir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5" name="4 Dikdörtgen"/>
          <p:cNvSpPr/>
          <p:nvPr/>
        </p:nvSpPr>
        <p:spPr>
          <a:xfrm>
            <a:off x="357158" y="5643578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/>
          </a:p>
          <a:p>
            <a:endParaRPr lang="tr-TR" b="1" dirty="0" smtClean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0" y="71414"/>
            <a:ext cx="864399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/>
          </a:p>
          <a:p>
            <a:pPr marL="342900" indent="-342900" algn="just">
              <a:buAutoNum type="arabicParenR"/>
            </a:pPr>
            <a:r>
              <a:rPr lang="tr-TR" sz="2400" b="1" u="sng" dirty="0" err="1" smtClean="0"/>
              <a:t>Amiloz</a:t>
            </a:r>
            <a:r>
              <a:rPr lang="tr-TR" sz="2400" b="1" u="sng" dirty="0" smtClean="0"/>
              <a:t>: </a:t>
            </a:r>
            <a:r>
              <a:rPr lang="tr-TR" sz="2400" dirty="0" smtClean="0"/>
              <a:t>D–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birimlerinin </a:t>
            </a:r>
            <a:r>
              <a:rPr lang="el-GR" sz="2400" dirty="0" smtClean="0"/>
              <a:t>α(1→4) </a:t>
            </a:r>
            <a:r>
              <a:rPr lang="tr-TR" sz="2400" dirty="0" err="1" smtClean="0"/>
              <a:t>glikozid</a:t>
            </a:r>
            <a:r>
              <a:rPr lang="tr-TR" sz="2400" dirty="0" smtClean="0"/>
              <a:t> bağlarıyla bağlanmasıyla oluşan düz zincirli, hiçbir dallanmanın olmadığı büyük bir moleküldür.</a:t>
            </a:r>
          </a:p>
          <a:p>
            <a:pPr marL="342900" indent="-342900" algn="just">
              <a:buAutoNum type="arabicParenR"/>
            </a:pPr>
            <a:endParaRPr lang="tr-TR" sz="2400" dirty="0" smtClean="0"/>
          </a:p>
          <a:p>
            <a:pPr marL="342900" indent="-342900" algn="just">
              <a:buFontTx/>
              <a:buAutoNum type="arabicParenR"/>
            </a:pPr>
            <a:r>
              <a:rPr lang="tr-TR" sz="2400" b="1" u="sng" dirty="0" err="1" smtClean="0"/>
              <a:t>Amilopektin</a:t>
            </a:r>
            <a:r>
              <a:rPr lang="tr-TR" sz="2400" b="1" u="sng" dirty="0" smtClean="0"/>
              <a:t>: </a:t>
            </a:r>
            <a:r>
              <a:rPr lang="tr-TR" sz="2400" dirty="0" err="1" smtClean="0"/>
              <a:t>Amilopektin</a:t>
            </a:r>
            <a:r>
              <a:rPr lang="tr-TR" sz="2400" dirty="0" smtClean="0"/>
              <a:t> son derece dallanmış haldedir. Dallanma noktası ortalama 24–30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birimi uzunluğundadır ve bitki türüne göre değişir. </a:t>
            </a:r>
          </a:p>
          <a:p>
            <a:pPr marL="342900" indent="-342900" algn="just">
              <a:buFontTx/>
              <a:buAutoNum type="arabicParenR"/>
            </a:pPr>
            <a:endParaRPr lang="tr-TR" sz="2400" dirty="0" smtClean="0"/>
          </a:p>
          <a:p>
            <a:pPr marL="342900" indent="-342900" algn="just">
              <a:buFontTx/>
              <a:buAutoNum type="arabicParenR"/>
            </a:pPr>
            <a:r>
              <a:rPr lang="tr-TR" sz="2400" b="1" u="sng" dirty="0" smtClean="0"/>
              <a:t>Glikojen: </a:t>
            </a:r>
            <a:r>
              <a:rPr lang="tr-TR" sz="2400" dirty="0" smtClean="0"/>
              <a:t>Glikojen, hayvansal organizmanın depo </a:t>
            </a:r>
            <a:r>
              <a:rPr lang="tr-TR" sz="2400" dirty="0" err="1" smtClean="0"/>
              <a:t>polisakkaritidir</a:t>
            </a:r>
            <a:r>
              <a:rPr lang="tr-TR" sz="2400" dirty="0" smtClean="0"/>
              <a:t>. Başlıca karaciğer ve kas hücrelerinde bol olarak bulunur. </a:t>
            </a:r>
          </a:p>
          <a:p>
            <a:pPr marL="342900" indent="-342900" algn="just">
              <a:buAutoNum type="arabicParenR"/>
            </a:pPr>
            <a:endParaRPr lang="tr-TR" sz="2000" b="1" dirty="0" smtClean="0"/>
          </a:p>
          <a:p>
            <a:pPr marL="342900" indent="-342900"/>
            <a:endParaRPr lang="tr-TR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42844" y="142852"/>
            <a:ext cx="30307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 smtClean="0"/>
              <a:t>Yapısal </a:t>
            </a:r>
            <a:r>
              <a:rPr lang="tr-TR" sz="2400" b="1" dirty="0" err="1" smtClean="0"/>
              <a:t>Polisakkaritler</a:t>
            </a:r>
            <a:r>
              <a:rPr lang="tr-TR" sz="2400" b="1" dirty="0" smtClean="0"/>
              <a:t> 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142844" y="928670"/>
            <a:ext cx="871543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2400" dirty="0" smtClean="0"/>
              <a:t>Selüloz, </a:t>
            </a:r>
            <a:r>
              <a:rPr lang="tr-TR" sz="2400" dirty="0" err="1" smtClean="0"/>
              <a:t>inulin</a:t>
            </a:r>
            <a:r>
              <a:rPr lang="tr-TR" sz="2400" dirty="0" smtClean="0"/>
              <a:t> ve kitin yapısal </a:t>
            </a:r>
            <a:r>
              <a:rPr lang="tr-TR" sz="2400" dirty="0" err="1" smtClean="0"/>
              <a:t>homopolisakkaritlerdir</a:t>
            </a:r>
            <a:r>
              <a:rPr lang="tr-TR" sz="2400" dirty="0" smtClean="0"/>
              <a:t>.</a:t>
            </a:r>
          </a:p>
          <a:p>
            <a:pPr algn="just"/>
            <a:r>
              <a:rPr lang="tr-TR" sz="2400" dirty="0" smtClean="0"/>
              <a:t> </a:t>
            </a:r>
          </a:p>
          <a:p>
            <a:pPr algn="just"/>
            <a:r>
              <a:rPr lang="tr-TR" sz="2400" b="1" u="sng" dirty="0" smtClean="0"/>
              <a:t>Selüloz: </a:t>
            </a:r>
            <a:r>
              <a:rPr lang="tr-TR" sz="2400" b="1" dirty="0" smtClean="0"/>
              <a:t>Selüloz, yapısal </a:t>
            </a:r>
            <a:r>
              <a:rPr lang="tr-TR" sz="2400" b="1" dirty="0" err="1" smtClean="0"/>
              <a:t>polisakkaritlerin</a:t>
            </a:r>
            <a:r>
              <a:rPr lang="tr-TR" sz="2400" b="1" dirty="0" smtClean="0"/>
              <a:t> en önemlisidir. Selüloz biyosferdeki toplam organik karbonun yarısından fazlasını oluşturur. </a:t>
            </a:r>
            <a:r>
              <a:rPr lang="tr-TR" sz="2400" dirty="0" smtClean="0"/>
              <a:t>Çünkü selüloz bütün bitkilerin en önemli yapısal elemanıdır. Selüloz bitki hücre çeperlerinin önemli bir bileşenidir. Odunun %50’si, pamuğun tamamı selülozdur. Selüloz D–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birimlerinin </a:t>
            </a:r>
            <a:r>
              <a:rPr lang="el-GR" sz="2400" b="1" dirty="0" smtClean="0"/>
              <a:t>β(1→4) </a:t>
            </a:r>
            <a:r>
              <a:rPr lang="tr-TR" sz="2400" b="1" dirty="0" err="1" smtClean="0"/>
              <a:t>glikozid</a:t>
            </a:r>
            <a:r>
              <a:rPr lang="tr-TR" sz="2400" b="1" dirty="0" smtClean="0"/>
              <a:t> bağlarıyla polimerleşmesi sonucu oluşan, tamamen düz zincirli ve büyük moleküllü </a:t>
            </a:r>
            <a:r>
              <a:rPr lang="tr-TR" sz="2400" b="1" dirty="0" err="1" smtClean="0"/>
              <a:t>polisakkaritlerdir</a:t>
            </a:r>
            <a:r>
              <a:rPr lang="tr-TR" sz="2400" b="1" dirty="0" smtClean="0"/>
              <a:t>.</a:t>
            </a:r>
          </a:p>
          <a:p>
            <a:pPr algn="just"/>
            <a:r>
              <a:rPr lang="tr-TR" sz="2400" b="1" dirty="0" smtClean="0"/>
              <a:t> </a:t>
            </a:r>
            <a:endParaRPr lang="tr-TR" sz="2400" b="1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85720" y="214290"/>
            <a:ext cx="85725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smtClean="0"/>
              <a:t>Kitin: </a:t>
            </a:r>
            <a:r>
              <a:rPr lang="tr-TR" sz="2400" dirty="0" smtClean="0"/>
              <a:t>Kitin, </a:t>
            </a:r>
            <a:r>
              <a:rPr lang="el-GR" sz="2400" dirty="0" smtClean="0"/>
              <a:t>β(1→4) </a:t>
            </a:r>
            <a:r>
              <a:rPr lang="tr-TR" sz="2400" dirty="0" smtClean="0"/>
              <a:t>bağlarıyla bağlanan N–</a:t>
            </a:r>
            <a:r>
              <a:rPr lang="tr-TR" sz="2400" dirty="0" err="1" smtClean="0"/>
              <a:t>asetilglukozaminlerin</a:t>
            </a:r>
            <a:r>
              <a:rPr lang="tr-TR" sz="2400" dirty="0" smtClean="0"/>
              <a:t> oluşturduğu doğrusal bir </a:t>
            </a:r>
            <a:r>
              <a:rPr lang="tr-TR" sz="2400" dirty="0" err="1" smtClean="0"/>
              <a:t>homopolisakkarittir</a:t>
            </a:r>
            <a:r>
              <a:rPr lang="tr-TR" sz="2400" dirty="0" smtClean="0"/>
              <a:t>. Yapı bakımından selüloza benzerlik gösterir. Selülozdan farkı C-2’ deki hidroksil grubu yerine </a:t>
            </a:r>
            <a:r>
              <a:rPr lang="tr-TR" sz="2400" dirty="0" err="1" smtClean="0"/>
              <a:t>asetillenmiş</a:t>
            </a:r>
            <a:r>
              <a:rPr lang="tr-TR" sz="2400" dirty="0" smtClean="0"/>
              <a:t> bir amino grubunun bulunmasıdır. Kitin, omurgalılar tarafından sindirilemez. Kitin, milyona yakın </a:t>
            </a:r>
            <a:r>
              <a:rPr lang="tr-TR" sz="2400" dirty="0" err="1" smtClean="0"/>
              <a:t>artropot</a:t>
            </a:r>
            <a:r>
              <a:rPr lang="tr-TR" sz="2400" dirty="0" smtClean="0"/>
              <a:t> türünün (böcekler, </a:t>
            </a:r>
            <a:r>
              <a:rPr lang="tr-TR" sz="2400" dirty="0" err="1" smtClean="0"/>
              <a:t>istakozlar</a:t>
            </a:r>
            <a:r>
              <a:rPr lang="tr-TR" sz="2400" dirty="0" smtClean="0"/>
              <a:t> ve yengeçler vb.) katı dış iskeletinin temel bileşenidir ve muhtemelen selülozdan sonra doğada en çok bulunan </a:t>
            </a:r>
            <a:r>
              <a:rPr lang="tr-TR" sz="2400" dirty="0" err="1" smtClean="0"/>
              <a:t>polisakkarittir</a:t>
            </a:r>
            <a:r>
              <a:rPr lang="tr-TR" sz="2400" dirty="0" smtClean="0"/>
              <a:t>. </a:t>
            </a:r>
          </a:p>
          <a:p>
            <a:pPr algn="just"/>
            <a:endParaRPr lang="tr-TR" sz="2400" dirty="0" smtClean="0"/>
          </a:p>
          <a:p>
            <a:pPr algn="just"/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285720" y="4357694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 smtClean="0"/>
              <a:t>İnülin</a:t>
            </a:r>
            <a:r>
              <a:rPr lang="tr-TR" sz="2400" b="1" dirty="0" smtClean="0"/>
              <a:t>: </a:t>
            </a:r>
            <a:r>
              <a:rPr lang="tr-TR" sz="2400" dirty="0" smtClean="0"/>
              <a:t>Yer elması, soğan ve sarımsakta bulunan </a:t>
            </a:r>
            <a:r>
              <a:rPr lang="tr-TR" sz="2400" dirty="0" err="1" smtClean="0"/>
              <a:t>inülin</a:t>
            </a:r>
            <a:r>
              <a:rPr lang="tr-TR" sz="2400" dirty="0" smtClean="0"/>
              <a:t> </a:t>
            </a:r>
            <a:r>
              <a:rPr lang="el-GR" sz="2400" dirty="0" smtClean="0"/>
              <a:t>β(1-2) </a:t>
            </a:r>
            <a:r>
              <a:rPr lang="tr-TR" sz="2400" dirty="0" smtClean="0"/>
              <a:t>bağlarıyla bağlı </a:t>
            </a:r>
            <a:r>
              <a:rPr lang="tr-TR" sz="2400" dirty="0" err="1" smtClean="0"/>
              <a:t>fruktoz</a:t>
            </a:r>
            <a:r>
              <a:rPr lang="tr-TR" sz="2400" dirty="0" smtClean="0"/>
              <a:t> birimleri içeren bir </a:t>
            </a:r>
            <a:r>
              <a:rPr lang="tr-TR" sz="2400" dirty="0" err="1" smtClean="0"/>
              <a:t>polisakkarittir</a:t>
            </a:r>
            <a:r>
              <a:rPr lang="tr-TR" sz="2400" dirty="0" smtClean="0"/>
              <a:t>. </a:t>
            </a:r>
            <a:endParaRPr lang="tr-TR" sz="24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2F52-6A99-45D0-B1B0-4B2AE7A8CA5B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14282" y="571480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 smtClean="0"/>
              <a:t>Agar</a:t>
            </a:r>
            <a:r>
              <a:rPr lang="tr-TR" sz="2400" b="1" dirty="0" smtClean="0"/>
              <a:t> (</a:t>
            </a:r>
            <a:r>
              <a:rPr lang="tr-TR" sz="2400" b="1" dirty="0" err="1" smtClean="0"/>
              <a:t>Agar</a:t>
            </a:r>
            <a:r>
              <a:rPr lang="tr-TR" sz="2400" b="1" dirty="0" smtClean="0"/>
              <a:t> – </a:t>
            </a:r>
            <a:r>
              <a:rPr lang="tr-TR" sz="2400" b="1" dirty="0" err="1" smtClean="0"/>
              <a:t>Agar</a:t>
            </a:r>
            <a:r>
              <a:rPr lang="tr-TR" sz="2400" b="1" dirty="0" smtClean="0"/>
              <a:t>: </a:t>
            </a:r>
            <a:r>
              <a:rPr lang="tr-TR" sz="2400" b="1" dirty="0" err="1" smtClean="0"/>
              <a:t>Agaroz</a:t>
            </a:r>
            <a:r>
              <a:rPr lang="tr-TR" sz="2400" b="1" dirty="0" smtClean="0"/>
              <a:t>): </a:t>
            </a:r>
            <a:r>
              <a:rPr lang="tr-TR" sz="2400" dirty="0" smtClean="0"/>
              <a:t>Yosun türü deniz bitkilerinde bulunan bir </a:t>
            </a:r>
            <a:r>
              <a:rPr lang="tr-TR" sz="2400" dirty="0" err="1" smtClean="0"/>
              <a:t>galaktoz</a:t>
            </a:r>
            <a:r>
              <a:rPr lang="tr-TR" sz="2400" dirty="0" smtClean="0"/>
              <a:t> polimeridir. </a:t>
            </a:r>
            <a:r>
              <a:rPr lang="tr-TR" sz="2400" dirty="0" err="1" smtClean="0"/>
              <a:t>Galaktoz</a:t>
            </a:r>
            <a:r>
              <a:rPr lang="tr-TR" sz="2400" dirty="0" smtClean="0"/>
              <a:t> birimleri </a:t>
            </a:r>
            <a:r>
              <a:rPr lang="el-GR" sz="2400" dirty="0" smtClean="0"/>
              <a:t>β(1-4) </a:t>
            </a:r>
            <a:r>
              <a:rPr lang="tr-TR" sz="2400" dirty="0" smtClean="0"/>
              <a:t>bağlarıyla bağlıdır. %’1 </a:t>
            </a:r>
            <a:r>
              <a:rPr lang="tr-TR" sz="2400" dirty="0" err="1" smtClean="0"/>
              <a:t>lik</a:t>
            </a:r>
            <a:r>
              <a:rPr lang="tr-TR" sz="2400" dirty="0" smtClean="0"/>
              <a:t> çözeltisi bile oldukça kıvamlıdır. Çok su tutar. Jel </a:t>
            </a:r>
            <a:r>
              <a:rPr lang="tr-TR" sz="2400" dirty="0" err="1" smtClean="0"/>
              <a:t>elektroforezinde</a:t>
            </a:r>
            <a:r>
              <a:rPr lang="tr-TR" sz="2400" dirty="0" smtClean="0"/>
              <a:t>, çeşitli kremlerin hazırlanmasında ve tıpta(mikrobiyolojide) besi yeri olarak kullanılır. 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b="1" dirty="0" smtClean="0"/>
              <a:t>Dekstrin: </a:t>
            </a:r>
            <a:r>
              <a:rPr lang="tr-TR" sz="2400" dirty="0" smtClean="0"/>
              <a:t>Düz zincirler halindedir. Hepside, </a:t>
            </a:r>
            <a:r>
              <a:rPr lang="el-GR" sz="2400" dirty="0" smtClean="0"/>
              <a:t>α(1-4) </a:t>
            </a:r>
            <a:r>
              <a:rPr lang="tr-TR" sz="2400" dirty="0" smtClean="0"/>
              <a:t>glikozit bağlarıyla bağlı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birimleri içeren, düz zincirli bir </a:t>
            </a:r>
            <a:r>
              <a:rPr lang="tr-TR" sz="2400" dirty="0" err="1" smtClean="0"/>
              <a:t>polisakkarittir</a:t>
            </a:r>
            <a:r>
              <a:rPr lang="tr-TR" sz="2400" dirty="0" smtClean="0"/>
              <a:t>. Bazı bakterilerin şekerlere etkisi sonucu oluşurlar. </a:t>
            </a:r>
            <a:endParaRPr lang="tr-T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omü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temaomü</Template>
  <TotalTime>382</TotalTime>
  <Words>674</Words>
  <Application>Microsoft Office PowerPoint</Application>
  <PresentationFormat>Ekran Gösterisi (4:3)</PresentationFormat>
  <Paragraphs>105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temaomü</vt:lpstr>
      <vt:lpstr>Slayt 1</vt:lpstr>
      <vt:lpstr>KARBONHİDRATLAR 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KARBOHİDRATLAR</dc:title>
  <dc:creator>PRO2000</dc:creator>
  <cp:lastModifiedBy>PRO2000</cp:lastModifiedBy>
  <cp:revision>39</cp:revision>
  <dcterms:created xsi:type="dcterms:W3CDTF">2019-11-25T06:46:43Z</dcterms:created>
  <dcterms:modified xsi:type="dcterms:W3CDTF">2020-01-15T11:21:59Z</dcterms:modified>
</cp:coreProperties>
</file>