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4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2D2"/>
    <a:srgbClr val="9C0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7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83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F31F6D-D3D7-4729-AD30-91B4D761E2DF}" type="doc">
      <dgm:prSet loTypeId="urn:microsoft.com/office/officeart/2005/8/layout/hierarchy6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E9ACDAE-5E20-4CC8-A1D9-D309430B9061}">
      <dgm:prSet phldrT="[Metin]"/>
      <dgm:spPr/>
      <dgm:t>
        <a:bodyPr/>
        <a:lstStyle/>
        <a:p>
          <a:r>
            <a:rPr lang="tr-TR" dirty="0"/>
            <a:t>Kaslar</a:t>
          </a:r>
        </a:p>
      </dgm:t>
    </dgm:pt>
    <dgm:pt modelId="{FF473D07-B756-487B-9951-8B94B4D73390}" type="parTrans" cxnId="{F944BEB5-13E1-4660-B775-F79ABC7C7C8A}">
      <dgm:prSet/>
      <dgm:spPr/>
      <dgm:t>
        <a:bodyPr/>
        <a:lstStyle/>
        <a:p>
          <a:endParaRPr lang="tr-TR"/>
        </a:p>
      </dgm:t>
    </dgm:pt>
    <dgm:pt modelId="{715D004F-E394-4336-9155-696F3DF04321}" type="sibTrans" cxnId="{F944BEB5-13E1-4660-B775-F79ABC7C7C8A}">
      <dgm:prSet/>
      <dgm:spPr/>
      <dgm:t>
        <a:bodyPr/>
        <a:lstStyle/>
        <a:p>
          <a:endParaRPr lang="tr-TR"/>
        </a:p>
      </dgm:t>
    </dgm:pt>
    <dgm:pt modelId="{20648286-6439-44E4-AC1F-A1F0CD10435B}">
      <dgm:prSet phldrT="[Metin]"/>
      <dgm:spPr/>
      <dgm:t>
        <a:bodyPr/>
        <a:lstStyle/>
        <a:p>
          <a:r>
            <a:rPr lang="tr-TR" dirty="0"/>
            <a:t>Düz kas</a:t>
          </a:r>
        </a:p>
      </dgm:t>
    </dgm:pt>
    <dgm:pt modelId="{D987D871-A17C-4EAC-831A-0DF7B5E52AB7}" type="parTrans" cxnId="{F8E416D7-B7D9-4F0E-9D90-7808ED9D947E}">
      <dgm:prSet/>
      <dgm:spPr/>
      <dgm:t>
        <a:bodyPr/>
        <a:lstStyle/>
        <a:p>
          <a:endParaRPr lang="tr-TR"/>
        </a:p>
      </dgm:t>
    </dgm:pt>
    <dgm:pt modelId="{60AF0538-2CC4-4685-832C-088AE72B189F}" type="sibTrans" cxnId="{F8E416D7-B7D9-4F0E-9D90-7808ED9D947E}">
      <dgm:prSet/>
      <dgm:spPr/>
      <dgm:t>
        <a:bodyPr/>
        <a:lstStyle/>
        <a:p>
          <a:endParaRPr lang="tr-TR"/>
        </a:p>
      </dgm:t>
    </dgm:pt>
    <dgm:pt modelId="{91E570FD-6A95-4DA4-AC5A-ED2AFC28DA02}">
      <dgm:prSet phldrT="[Metin]"/>
      <dgm:spPr/>
      <dgm:t>
        <a:bodyPr/>
        <a:lstStyle/>
        <a:p>
          <a:r>
            <a:rPr lang="tr-TR" dirty="0"/>
            <a:t>Çizgili kas</a:t>
          </a:r>
        </a:p>
      </dgm:t>
    </dgm:pt>
    <dgm:pt modelId="{D50213DE-5F43-44D0-AEAE-39F83B9555B2}" type="parTrans" cxnId="{2CD636C4-AE73-4363-93B6-5BCF416B8CE0}">
      <dgm:prSet/>
      <dgm:spPr/>
      <dgm:t>
        <a:bodyPr/>
        <a:lstStyle/>
        <a:p>
          <a:endParaRPr lang="tr-TR"/>
        </a:p>
      </dgm:t>
    </dgm:pt>
    <dgm:pt modelId="{5697054A-65E9-4AA5-904D-1629AB39BAAF}" type="sibTrans" cxnId="{2CD636C4-AE73-4363-93B6-5BCF416B8CE0}">
      <dgm:prSet/>
      <dgm:spPr/>
      <dgm:t>
        <a:bodyPr/>
        <a:lstStyle/>
        <a:p>
          <a:endParaRPr lang="tr-TR"/>
        </a:p>
      </dgm:t>
    </dgm:pt>
    <dgm:pt modelId="{894566A0-37DD-47BC-B1D7-1DD02322DFA7}">
      <dgm:prSet phldrT="[Metin]"/>
      <dgm:spPr/>
      <dgm:t>
        <a:bodyPr/>
        <a:lstStyle/>
        <a:p>
          <a:r>
            <a:rPr lang="tr-TR" dirty="0"/>
            <a:t>Kalp kası</a:t>
          </a:r>
        </a:p>
      </dgm:t>
    </dgm:pt>
    <dgm:pt modelId="{A8A6983C-8802-4D18-AC44-2D5FE253F3C7}" type="parTrans" cxnId="{495DC00A-8DAB-41E3-8C3B-4451BE17364D}">
      <dgm:prSet/>
      <dgm:spPr/>
      <dgm:t>
        <a:bodyPr/>
        <a:lstStyle/>
        <a:p>
          <a:endParaRPr lang="tr-TR"/>
        </a:p>
      </dgm:t>
    </dgm:pt>
    <dgm:pt modelId="{3EB0B55F-12D8-4FB0-A08C-E6A37D91B7D2}" type="sibTrans" cxnId="{495DC00A-8DAB-41E3-8C3B-4451BE17364D}">
      <dgm:prSet/>
      <dgm:spPr/>
      <dgm:t>
        <a:bodyPr/>
        <a:lstStyle/>
        <a:p>
          <a:endParaRPr lang="tr-TR"/>
        </a:p>
      </dgm:t>
    </dgm:pt>
    <dgm:pt modelId="{61DC95B7-FBB2-47B5-A89B-6E0FAC7BE762}">
      <dgm:prSet custT="1"/>
      <dgm:spPr/>
      <dgm:t>
        <a:bodyPr/>
        <a:lstStyle/>
        <a:p>
          <a:r>
            <a:rPr lang="tr-TR" sz="1600" dirty="0"/>
            <a:t>İstemsiz kasılma</a:t>
          </a:r>
        </a:p>
        <a:p>
          <a:r>
            <a:rPr lang="tr-TR" sz="1600" dirty="0"/>
            <a:t>Yoğun cisimler</a:t>
          </a:r>
        </a:p>
        <a:p>
          <a:r>
            <a:rPr lang="tr-TR" sz="1600" dirty="0"/>
            <a:t>İç organ ve damarlarda</a:t>
          </a:r>
        </a:p>
      </dgm:t>
    </dgm:pt>
    <dgm:pt modelId="{D1465B2B-3AEB-4DFE-92C7-CA16F4BF03D9}" type="parTrans" cxnId="{729B19D3-6B60-43A4-B7F2-7097F50D570E}">
      <dgm:prSet/>
      <dgm:spPr/>
      <dgm:t>
        <a:bodyPr/>
        <a:lstStyle/>
        <a:p>
          <a:endParaRPr lang="tr-TR"/>
        </a:p>
      </dgm:t>
    </dgm:pt>
    <dgm:pt modelId="{9D06592D-C32C-46A7-9AC2-48CE809842F1}" type="sibTrans" cxnId="{729B19D3-6B60-43A4-B7F2-7097F50D570E}">
      <dgm:prSet/>
      <dgm:spPr/>
      <dgm:t>
        <a:bodyPr/>
        <a:lstStyle/>
        <a:p>
          <a:endParaRPr lang="tr-TR"/>
        </a:p>
      </dgm:t>
    </dgm:pt>
    <dgm:pt modelId="{C68E3021-E253-4ED6-B488-164901D0EC60}">
      <dgm:prSet custT="1"/>
      <dgm:spPr/>
      <dgm:t>
        <a:bodyPr/>
        <a:lstStyle/>
        <a:p>
          <a:r>
            <a:rPr lang="tr-TR" sz="2000" dirty="0"/>
            <a:t>İstemli kasılma</a:t>
          </a:r>
        </a:p>
        <a:p>
          <a:r>
            <a:rPr lang="tr-TR" sz="2000" dirty="0"/>
            <a:t>Kemiklere tutunur</a:t>
          </a:r>
        </a:p>
        <a:p>
          <a:r>
            <a:rPr lang="tr-TR" sz="2000" dirty="0"/>
            <a:t>Enine çizgilenmeler</a:t>
          </a:r>
        </a:p>
      </dgm:t>
    </dgm:pt>
    <dgm:pt modelId="{19143FD7-8DEC-4748-86A8-623B0F957F02}" type="parTrans" cxnId="{87A33F2B-AC76-4799-BFDC-0CDA7E2831ED}">
      <dgm:prSet/>
      <dgm:spPr/>
      <dgm:t>
        <a:bodyPr/>
        <a:lstStyle/>
        <a:p>
          <a:endParaRPr lang="tr-TR"/>
        </a:p>
      </dgm:t>
    </dgm:pt>
    <dgm:pt modelId="{9C3474B9-78EA-4F64-A347-D6BAF087AEF3}" type="sibTrans" cxnId="{87A33F2B-AC76-4799-BFDC-0CDA7E2831ED}">
      <dgm:prSet/>
      <dgm:spPr/>
      <dgm:t>
        <a:bodyPr/>
        <a:lstStyle/>
        <a:p>
          <a:endParaRPr lang="tr-TR"/>
        </a:p>
      </dgm:t>
    </dgm:pt>
    <dgm:pt modelId="{638AAE6B-A2BC-4BFC-8683-5F966751F337}">
      <dgm:prSet custT="1"/>
      <dgm:spPr/>
      <dgm:t>
        <a:bodyPr/>
        <a:lstStyle/>
        <a:p>
          <a:r>
            <a:rPr lang="tr-TR" sz="2000" dirty="0"/>
            <a:t>İstemsiz kasılma</a:t>
          </a:r>
        </a:p>
        <a:p>
          <a:r>
            <a:rPr lang="tr-TR" sz="2000" dirty="0"/>
            <a:t>Enine çizgilenmeler</a:t>
          </a:r>
        </a:p>
        <a:p>
          <a:r>
            <a:rPr lang="tr-TR" sz="2000" dirty="0"/>
            <a:t>Hücreler arası diskler</a:t>
          </a:r>
        </a:p>
        <a:p>
          <a:r>
            <a:rPr lang="tr-TR" sz="2000" dirty="0"/>
            <a:t>Kendi uyarısını üretir</a:t>
          </a:r>
        </a:p>
      </dgm:t>
    </dgm:pt>
    <dgm:pt modelId="{B9ABCA5E-8176-47A1-8C57-9B586848555E}" type="parTrans" cxnId="{06D0AC59-5C7B-45F2-B5B6-E7F7077E31E7}">
      <dgm:prSet/>
      <dgm:spPr/>
      <dgm:t>
        <a:bodyPr/>
        <a:lstStyle/>
        <a:p>
          <a:endParaRPr lang="tr-TR"/>
        </a:p>
      </dgm:t>
    </dgm:pt>
    <dgm:pt modelId="{47B9196D-844C-4F5B-B26B-05AE90BB0F8A}" type="sibTrans" cxnId="{06D0AC59-5C7B-45F2-B5B6-E7F7077E31E7}">
      <dgm:prSet/>
      <dgm:spPr/>
      <dgm:t>
        <a:bodyPr/>
        <a:lstStyle/>
        <a:p>
          <a:endParaRPr lang="tr-TR"/>
        </a:p>
      </dgm:t>
    </dgm:pt>
    <dgm:pt modelId="{91763082-AF01-443F-BB15-147011B83341}" type="pres">
      <dgm:prSet presAssocID="{4CF31F6D-D3D7-4729-AD30-91B4D761E2D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C0F9F1C-75D1-4930-9C35-EDD64365B88B}" type="pres">
      <dgm:prSet presAssocID="{4CF31F6D-D3D7-4729-AD30-91B4D761E2DF}" presName="hierFlow" presStyleCnt="0"/>
      <dgm:spPr/>
    </dgm:pt>
    <dgm:pt modelId="{AAF235E2-1126-40AA-8C2A-D9F5514D5C0B}" type="pres">
      <dgm:prSet presAssocID="{4CF31F6D-D3D7-4729-AD30-91B4D761E2D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ED930DC-2968-44D9-8D0C-7CC7EF097654}" type="pres">
      <dgm:prSet presAssocID="{EE9ACDAE-5E20-4CC8-A1D9-D309430B9061}" presName="Name14" presStyleCnt="0"/>
      <dgm:spPr/>
    </dgm:pt>
    <dgm:pt modelId="{A9BC90B3-B6C1-4505-8A33-43ED68A0ADF9}" type="pres">
      <dgm:prSet presAssocID="{EE9ACDAE-5E20-4CC8-A1D9-D309430B9061}" presName="level1Shape" presStyleLbl="node0" presStyleIdx="0" presStyleCnt="1" custLinFactNeighborY="-2566">
        <dgm:presLayoutVars>
          <dgm:chPref val="3"/>
        </dgm:presLayoutVars>
      </dgm:prSet>
      <dgm:spPr/>
    </dgm:pt>
    <dgm:pt modelId="{81650E38-FA7F-41F9-914F-F02E4C1DD22C}" type="pres">
      <dgm:prSet presAssocID="{EE9ACDAE-5E20-4CC8-A1D9-D309430B9061}" presName="hierChild2" presStyleCnt="0"/>
      <dgm:spPr/>
    </dgm:pt>
    <dgm:pt modelId="{08F6B853-DAC3-4636-896D-ABE20026426D}" type="pres">
      <dgm:prSet presAssocID="{D987D871-A17C-4EAC-831A-0DF7B5E52AB7}" presName="Name19" presStyleLbl="parChTrans1D2" presStyleIdx="0" presStyleCnt="3"/>
      <dgm:spPr/>
    </dgm:pt>
    <dgm:pt modelId="{2812ACE8-4872-49DF-AF77-97D392BCEED4}" type="pres">
      <dgm:prSet presAssocID="{20648286-6439-44E4-AC1F-A1F0CD10435B}" presName="Name21" presStyleCnt="0"/>
      <dgm:spPr/>
    </dgm:pt>
    <dgm:pt modelId="{FA994803-F385-4FD2-94EF-3ADF1FEF721A}" type="pres">
      <dgm:prSet presAssocID="{20648286-6439-44E4-AC1F-A1F0CD10435B}" presName="level2Shape" presStyleLbl="node2" presStyleIdx="0" presStyleCnt="3" custScaleX="61724" custScaleY="49575" custLinFactNeighborX="2397" custLinFactNeighborY="320"/>
      <dgm:spPr/>
    </dgm:pt>
    <dgm:pt modelId="{712EF154-4AFB-49CC-920E-4D7E3ACCD750}" type="pres">
      <dgm:prSet presAssocID="{20648286-6439-44E4-AC1F-A1F0CD10435B}" presName="hierChild3" presStyleCnt="0"/>
      <dgm:spPr/>
    </dgm:pt>
    <dgm:pt modelId="{C5447CD0-6D06-4681-B7B1-69173E6826B3}" type="pres">
      <dgm:prSet presAssocID="{D1465B2B-3AEB-4DFE-92C7-CA16F4BF03D9}" presName="Name19" presStyleLbl="parChTrans1D3" presStyleIdx="0" presStyleCnt="3"/>
      <dgm:spPr/>
    </dgm:pt>
    <dgm:pt modelId="{B9EBEE5D-D264-4032-8592-CD7274A3FA85}" type="pres">
      <dgm:prSet presAssocID="{61DC95B7-FBB2-47B5-A89B-6E0FAC7BE762}" presName="Name21" presStyleCnt="0"/>
      <dgm:spPr/>
    </dgm:pt>
    <dgm:pt modelId="{F9B41BF7-98C8-491C-8907-5B2D91672B8D}" type="pres">
      <dgm:prSet presAssocID="{61DC95B7-FBB2-47B5-A89B-6E0FAC7BE762}" presName="level2Shape" presStyleLbl="node3" presStyleIdx="0" presStyleCnt="3" custLinFactNeighborX="2562" custLinFactNeighborY="-7236"/>
      <dgm:spPr/>
    </dgm:pt>
    <dgm:pt modelId="{9A4249D2-E327-4366-909E-3BB0694CE0F9}" type="pres">
      <dgm:prSet presAssocID="{61DC95B7-FBB2-47B5-A89B-6E0FAC7BE762}" presName="hierChild3" presStyleCnt="0"/>
      <dgm:spPr/>
    </dgm:pt>
    <dgm:pt modelId="{17315AA2-0280-42BD-94CC-9089F72D2A8E}" type="pres">
      <dgm:prSet presAssocID="{D50213DE-5F43-44D0-AEAE-39F83B9555B2}" presName="Name19" presStyleLbl="parChTrans1D2" presStyleIdx="1" presStyleCnt="3"/>
      <dgm:spPr/>
    </dgm:pt>
    <dgm:pt modelId="{F061F0A1-4875-4D7B-8BAA-00AE5A6E5A88}" type="pres">
      <dgm:prSet presAssocID="{91E570FD-6A95-4DA4-AC5A-ED2AFC28DA02}" presName="Name21" presStyleCnt="0"/>
      <dgm:spPr/>
    </dgm:pt>
    <dgm:pt modelId="{040D7A3F-19E2-4C72-A09F-A97C5DAE2CDD}" type="pres">
      <dgm:prSet presAssocID="{91E570FD-6A95-4DA4-AC5A-ED2AFC28DA02}" presName="level2Shape" presStyleLbl="node2" presStyleIdx="1" presStyleCnt="3" custScaleX="71216" custScaleY="47310"/>
      <dgm:spPr/>
    </dgm:pt>
    <dgm:pt modelId="{7B09CF10-1F99-4302-8D5B-BD8525B1668E}" type="pres">
      <dgm:prSet presAssocID="{91E570FD-6A95-4DA4-AC5A-ED2AFC28DA02}" presName="hierChild3" presStyleCnt="0"/>
      <dgm:spPr/>
    </dgm:pt>
    <dgm:pt modelId="{30DBD5EE-F065-42CE-B5A8-1EC82D44E73B}" type="pres">
      <dgm:prSet presAssocID="{19143FD7-8DEC-4748-86A8-623B0F957F02}" presName="Name19" presStyleLbl="parChTrans1D3" presStyleIdx="1" presStyleCnt="3"/>
      <dgm:spPr/>
    </dgm:pt>
    <dgm:pt modelId="{E1417508-5F9D-4BB3-AFC6-7DE8C54215FF}" type="pres">
      <dgm:prSet presAssocID="{C68E3021-E253-4ED6-B488-164901D0EC60}" presName="Name21" presStyleCnt="0"/>
      <dgm:spPr/>
    </dgm:pt>
    <dgm:pt modelId="{4DB5C80E-7189-474A-999A-E9F9DE7BD60A}" type="pres">
      <dgm:prSet presAssocID="{C68E3021-E253-4ED6-B488-164901D0EC60}" presName="level2Shape" presStyleLbl="node3" presStyleIdx="1" presStyleCnt="3" custLinFactNeighborX="1" custLinFactNeighborY="-4815"/>
      <dgm:spPr/>
    </dgm:pt>
    <dgm:pt modelId="{583243A4-067F-4ADE-AB49-304ADBD97EAD}" type="pres">
      <dgm:prSet presAssocID="{C68E3021-E253-4ED6-B488-164901D0EC60}" presName="hierChild3" presStyleCnt="0"/>
      <dgm:spPr/>
    </dgm:pt>
    <dgm:pt modelId="{34C5BEE5-4303-4C04-9876-9D6266A76E3C}" type="pres">
      <dgm:prSet presAssocID="{A8A6983C-8802-4D18-AC44-2D5FE253F3C7}" presName="Name19" presStyleLbl="parChTrans1D2" presStyleIdx="2" presStyleCnt="3"/>
      <dgm:spPr/>
    </dgm:pt>
    <dgm:pt modelId="{61798167-5701-4312-A4AD-65B841D44A48}" type="pres">
      <dgm:prSet presAssocID="{894566A0-37DD-47BC-B1D7-1DD02322DFA7}" presName="Name21" presStyleCnt="0"/>
      <dgm:spPr/>
    </dgm:pt>
    <dgm:pt modelId="{9C815F12-1B6D-430D-AF0E-1D06BD9E13C2}" type="pres">
      <dgm:prSet presAssocID="{894566A0-37DD-47BC-B1D7-1DD02322DFA7}" presName="level2Shape" presStyleLbl="node2" presStyleIdx="2" presStyleCnt="3" custScaleX="79298" custScaleY="51286"/>
      <dgm:spPr/>
    </dgm:pt>
    <dgm:pt modelId="{77D8B096-4020-42BB-9220-81C4422E40BE}" type="pres">
      <dgm:prSet presAssocID="{894566A0-37DD-47BC-B1D7-1DD02322DFA7}" presName="hierChild3" presStyleCnt="0"/>
      <dgm:spPr/>
    </dgm:pt>
    <dgm:pt modelId="{E72B8BD5-A3E8-489B-9DCE-C653689D773A}" type="pres">
      <dgm:prSet presAssocID="{B9ABCA5E-8176-47A1-8C57-9B586848555E}" presName="Name19" presStyleLbl="parChTrans1D3" presStyleIdx="2" presStyleCnt="3"/>
      <dgm:spPr/>
    </dgm:pt>
    <dgm:pt modelId="{3A239E74-382B-4013-9A8A-FD2A25D729D7}" type="pres">
      <dgm:prSet presAssocID="{638AAE6B-A2BC-4BFC-8683-5F966751F337}" presName="Name21" presStyleCnt="0"/>
      <dgm:spPr/>
    </dgm:pt>
    <dgm:pt modelId="{C160B15A-BDAA-429E-9621-3DF7D3DE1BBE}" type="pres">
      <dgm:prSet presAssocID="{638AAE6B-A2BC-4BFC-8683-5F966751F337}" presName="level2Shape" presStyleLbl="node3" presStyleIdx="2" presStyleCnt="3" custLinFactNeighborX="3111" custLinFactNeighborY="-9193"/>
      <dgm:spPr/>
    </dgm:pt>
    <dgm:pt modelId="{CA3252F3-0780-4763-AB5F-83619A175072}" type="pres">
      <dgm:prSet presAssocID="{638AAE6B-A2BC-4BFC-8683-5F966751F337}" presName="hierChild3" presStyleCnt="0"/>
      <dgm:spPr/>
    </dgm:pt>
    <dgm:pt modelId="{9046FC86-2581-494A-BDD7-D85FE55D6756}" type="pres">
      <dgm:prSet presAssocID="{4CF31F6D-D3D7-4729-AD30-91B4D761E2DF}" presName="bgShapesFlow" presStyleCnt="0"/>
      <dgm:spPr/>
    </dgm:pt>
  </dgm:ptLst>
  <dgm:cxnLst>
    <dgm:cxn modelId="{495DC00A-8DAB-41E3-8C3B-4451BE17364D}" srcId="{EE9ACDAE-5E20-4CC8-A1D9-D309430B9061}" destId="{894566A0-37DD-47BC-B1D7-1DD02322DFA7}" srcOrd="2" destOrd="0" parTransId="{A8A6983C-8802-4D18-AC44-2D5FE253F3C7}" sibTransId="{3EB0B55F-12D8-4FB0-A08C-E6A37D91B7D2}"/>
    <dgm:cxn modelId="{E0C1090D-863F-48B0-93DD-087259C89BC0}" type="presOf" srcId="{894566A0-37DD-47BC-B1D7-1DD02322DFA7}" destId="{9C815F12-1B6D-430D-AF0E-1D06BD9E13C2}" srcOrd="0" destOrd="0" presId="urn:microsoft.com/office/officeart/2005/8/layout/hierarchy6"/>
    <dgm:cxn modelId="{0478F015-46F1-4364-9DFF-3E2E9C87EF08}" type="presOf" srcId="{B9ABCA5E-8176-47A1-8C57-9B586848555E}" destId="{E72B8BD5-A3E8-489B-9DCE-C653689D773A}" srcOrd="0" destOrd="0" presId="urn:microsoft.com/office/officeart/2005/8/layout/hierarchy6"/>
    <dgm:cxn modelId="{87A33F2B-AC76-4799-BFDC-0CDA7E2831ED}" srcId="{91E570FD-6A95-4DA4-AC5A-ED2AFC28DA02}" destId="{C68E3021-E253-4ED6-B488-164901D0EC60}" srcOrd="0" destOrd="0" parTransId="{19143FD7-8DEC-4748-86A8-623B0F957F02}" sibTransId="{9C3474B9-78EA-4F64-A347-D6BAF087AEF3}"/>
    <dgm:cxn modelId="{1702522B-2E65-4E69-821B-8C17C121A76F}" type="presOf" srcId="{19143FD7-8DEC-4748-86A8-623B0F957F02}" destId="{30DBD5EE-F065-42CE-B5A8-1EC82D44E73B}" srcOrd="0" destOrd="0" presId="urn:microsoft.com/office/officeart/2005/8/layout/hierarchy6"/>
    <dgm:cxn modelId="{AC197032-B701-49D9-AD50-AA4B22F7CB4F}" type="presOf" srcId="{20648286-6439-44E4-AC1F-A1F0CD10435B}" destId="{FA994803-F385-4FD2-94EF-3ADF1FEF721A}" srcOrd="0" destOrd="0" presId="urn:microsoft.com/office/officeart/2005/8/layout/hierarchy6"/>
    <dgm:cxn modelId="{692FC455-A3F6-42BD-9EA8-03202E68D9DF}" type="presOf" srcId="{61DC95B7-FBB2-47B5-A89B-6E0FAC7BE762}" destId="{F9B41BF7-98C8-491C-8907-5B2D91672B8D}" srcOrd="0" destOrd="0" presId="urn:microsoft.com/office/officeart/2005/8/layout/hierarchy6"/>
    <dgm:cxn modelId="{06D0AC59-5C7B-45F2-B5B6-E7F7077E31E7}" srcId="{894566A0-37DD-47BC-B1D7-1DD02322DFA7}" destId="{638AAE6B-A2BC-4BFC-8683-5F966751F337}" srcOrd="0" destOrd="0" parTransId="{B9ABCA5E-8176-47A1-8C57-9B586848555E}" sibTransId="{47B9196D-844C-4F5B-B26B-05AE90BB0F8A}"/>
    <dgm:cxn modelId="{F2EE6060-F5C9-4D74-A410-DFCD32F1FEEF}" type="presOf" srcId="{D1465B2B-3AEB-4DFE-92C7-CA16F4BF03D9}" destId="{C5447CD0-6D06-4681-B7B1-69173E6826B3}" srcOrd="0" destOrd="0" presId="urn:microsoft.com/office/officeart/2005/8/layout/hierarchy6"/>
    <dgm:cxn modelId="{C64FBA73-0092-4161-9EDA-893B4FC30695}" type="presOf" srcId="{C68E3021-E253-4ED6-B488-164901D0EC60}" destId="{4DB5C80E-7189-474A-999A-E9F9DE7BD60A}" srcOrd="0" destOrd="0" presId="urn:microsoft.com/office/officeart/2005/8/layout/hierarchy6"/>
    <dgm:cxn modelId="{3A08527A-379B-43FD-891E-D77ED85FDC8F}" type="presOf" srcId="{638AAE6B-A2BC-4BFC-8683-5F966751F337}" destId="{C160B15A-BDAA-429E-9621-3DF7D3DE1BBE}" srcOrd="0" destOrd="0" presId="urn:microsoft.com/office/officeart/2005/8/layout/hierarchy6"/>
    <dgm:cxn modelId="{F225F58A-6B96-4985-83FE-067B9BD5A649}" type="presOf" srcId="{A8A6983C-8802-4D18-AC44-2D5FE253F3C7}" destId="{34C5BEE5-4303-4C04-9876-9D6266A76E3C}" srcOrd="0" destOrd="0" presId="urn:microsoft.com/office/officeart/2005/8/layout/hierarchy6"/>
    <dgm:cxn modelId="{4178E19A-5AC4-44E8-AFFB-517E4437DD2F}" type="presOf" srcId="{4CF31F6D-D3D7-4729-AD30-91B4D761E2DF}" destId="{91763082-AF01-443F-BB15-147011B83341}" srcOrd="0" destOrd="0" presId="urn:microsoft.com/office/officeart/2005/8/layout/hierarchy6"/>
    <dgm:cxn modelId="{046C449F-A6F5-4817-ACFF-F6171CC15F13}" type="presOf" srcId="{91E570FD-6A95-4DA4-AC5A-ED2AFC28DA02}" destId="{040D7A3F-19E2-4C72-A09F-A97C5DAE2CDD}" srcOrd="0" destOrd="0" presId="urn:microsoft.com/office/officeart/2005/8/layout/hierarchy6"/>
    <dgm:cxn modelId="{895AD49F-1131-4ABF-B010-4F850576229C}" type="presOf" srcId="{EE9ACDAE-5E20-4CC8-A1D9-D309430B9061}" destId="{A9BC90B3-B6C1-4505-8A33-43ED68A0ADF9}" srcOrd="0" destOrd="0" presId="urn:microsoft.com/office/officeart/2005/8/layout/hierarchy6"/>
    <dgm:cxn modelId="{20C968A2-1E94-4BB1-A8D6-2547E4569506}" type="presOf" srcId="{D50213DE-5F43-44D0-AEAE-39F83B9555B2}" destId="{17315AA2-0280-42BD-94CC-9089F72D2A8E}" srcOrd="0" destOrd="0" presId="urn:microsoft.com/office/officeart/2005/8/layout/hierarchy6"/>
    <dgm:cxn modelId="{F944BEB5-13E1-4660-B775-F79ABC7C7C8A}" srcId="{4CF31F6D-D3D7-4729-AD30-91B4D761E2DF}" destId="{EE9ACDAE-5E20-4CC8-A1D9-D309430B9061}" srcOrd="0" destOrd="0" parTransId="{FF473D07-B756-487B-9951-8B94B4D73390}" sibTransId="{715D004F-E394-4336-9155-696F3DF04321}"/>
    <dgm:cxn modelId="{2CD636C4-AE73-4363-93B6-5BCF416B8CE0}" srcId="{EE9ACDAE-5E20-4CC8-A1D9-D309430B9061}" destId="{91E570FD-6A95-4DA4-AC5A-ED2AFC28DA02}" srcOrd="1" destOrd="0" parTransId="{D50213DE-5F43-44D0-AEAE-39F83B9555B2}" sibTransId="{5697054A-65E9-4AA5-904D-1629AB39BAAF}"/>
    <dgm:cxn modelId="{729B19D3-6B60-43A4-B7F2-7097F50D570E}" srcId="{20648286-6439-44E4-AC1F-A1F0CD10435B}" destId="{61DC95B7-FBB2-47B5-A89B-6E0FAC7BE762}" srcOrd="0" destOrd="0" parTransId="{D1465B2B-3AEB-4DFE-92C7-CA16F4BF03D9}" sibTransId="{9D06592D-C32C-46A7-9AC2-48CE809842F1}"/>
    <dgm:cxn modelId="{F8E416D7-B7D9-4F0E-9D90-7808ED9D947E}" srcId="{EE9ACDAE-5E20-4CC8-A1D9-D309430B9061}" destId="{20648286-6439-44E4-AC1F-A1F0CD10435B}" srcOrd="0" destOrd="0" parTransId="{D987D871-A17C-4EAC-831A-0DF7B5E52AB7}" sibTransId="{60AF0538-2CC4-4685-832C-088AE72B189F}"/>
    <dgm:cxn modelId="{A271E4F3-DE73-4D6D-87E6-4D8C5D233C3E}" type="presOf" srcId="{D987D871-A17C-4EAC-831A-0DF7B5E52AB7}" destId="{08F6B853-DAC3-4636-896D-ABE20026426D}" srcOrd="0" destOrd="0" presId="urn:microsoft.com/office/officeart/2005/8/layout/hierarchy6"/>
    <dgm:cxn modelId="{CE33FAED-9DE7-48CB-98BF-50A29109CBE9}" type="presParOf" srcId="{91763082-AF01-443F-BB15-147011B83341}" destId="{7C0F9F1C-75D1-4930-9C35-EDD64365B88B}" srcOrd="0" destOrd="0" presId="urn:microsoft.com/office/officeart/2005/8/layout/hierarchy6"/>
    <dgm:cxn modelId="{7898A196-F2AD-44CC-AAA8-52E7BDCDA97D}" type="presParOf" srcId="{7C0F9F1C-75D1-4930-9C35-EDD64365B88B}" destId="{AAF235E2-1126-40AA-8C2A-D9F5514D5C0B}" srcOrd="0" destOrd="0" presId="urn:microsoft.com/office/officeart/2005/8/layout/hierarchy6"/>
    <dgm:cxn modelId="{29BF2C53-3267-465C-9353-AE3FC802DE13}" type="presParOf" srcId="{AAF235E2-1126-40AA-8C2A-D9F5514D5C0B}" destId="{6ED930DC-2968-44D9-8D0C-7CC7EF097654}" srcOrd="0" destOrd="0" presId="urn:microsoft.com/office/officeart/2005/8/layout/hierarchy6"/>
    <dgm:cxn modelId="{0070458C-7283-4992-B1E5-D5A8B37CC693}" type="presParOf" srcId="{6ED930DC-2968-44D9-8D0C-7CC7EF097654}" destId="{A9BC90B3-B6C1-4505-8A33-43ED68A0ADF9}" srcOrd="0" destOrd="0" presId="urn:microsoft.com/office/officeart/2005/8/layout/hierarchy6"/>
    <dgm:cxn modelId="{0A10C380-C7C2-4AD1-A2E1-9D3F65DA8008}" type="presParOf" srcId="{6ED930DC-2968-44D9-8D0C-7CC7EF097654}" destId="{81650E38-FA7F-41F9-914F-F02E4C1DD22C}" srcOrd="1" destOrd="0" presId="urn:microsoft.com/office/officeart/2005/8/layout/hierarchy6"/>
    <dgm:cxn modelId="{24A2D956-9E9C-458A-927D-E4CF26FF52C2}" type="presParOf" srcId="{81650E38-FA7F-41F9-914F-F02E4C1DD22C}" destId="{08F6B853-DAC3-4636-896D-ABE20026426D}" srcOrd="0" destOrd="0" presId="urn:microsoft.com/office/officeart/2005/8/layout/hierarchy6"/>
    <dgm:cxn modelId="{76D78888-07E7-49BC-BF11-08EF7DDF4E69}" type="presParOf" srcId="{81650E38-FA7F-41F9-914F-F02E4C1DD22C}" destId="{2812ACE8-4872-49DF-AF77-97D392BCEED4}" srcOrd="1" destOrd="0" presId="urn:microsoft.com/office/officeart/2005/8/layout/hierarchy6"/>
    <dgm:cxn modelId="{0FD15AF8-959A-4475-9A57-01A8C10EB24E}" type="presParOf" srcId="{2812ACE8-4872-49DF-AF77-97D392BCEED4}" destId="{FA994803-F385-4FD2-94EF-3ADF1FEF721A}" srcOrd="0" destOrd="0" presId="urn:microsoft.com/office/officeart/2005/8/layout/hierarchy6"/>
    <dgm:cxn modelId="{52A2E35E-4A8F-452C-9CDB-E70D3962F11E}" type="presParOf" srcId="{2812ACE8-4872-49DF-AF77-97D392BCEED4}" destId="{712EF154-4AFB-49CC-920E-4D7E3ACCD750}" srcOrd="1" destOrd="0" presId="urn:microsoft.com/office/officeart/2005/8/layout/hierarchy6"/>
    <dgm:cxn modelId="{029DCB65-899E-4BA2-8E4C-97CEE2380321}" type="presParOf" srcId="{712EF154-4AFB-49CC-920E-4D7E3ACCD750}" destId="{C5447CD0-6D06-4681-B7B1-69173E6826B3}" srcOrd="0" destOrd="0" presId="urn:microsoft.com/office/officeart/2005/8/layout/hierarchy6"/>
    <dgm:cxn modelId="{B9CD9626-A8FC-46D4-808D-5E651EB42561}" type="presParOf" srcId="{712EF154-4AFB-49CC-920E-4D7E3ACCD750}" destId="{B9EBEE5D-D264-4032-8592-CD7274A3FA85}" srcOrd="1" destOrd="0" presId="urn:microsoft.com/office/officeart/2005/8/layout/hierarchy6"/>
    <dgm:cxn modelId="{8378B194-EA43-4E0B-B2CF-66712342E60E}" type="presParOf" srcId="{B9EBEE5D-D264-4032-8592-CD7274A3FA85}" destId="{F9B41BF7-98C8-491C-8907-5B2D91672B8D}" srcOrd="0" destOrd="0" presId="urn:microsoft.com/office/officeart/2005/8/layout/hierarchy6"/>
    <dgm:cxn modelId="{39A8CF5B-5DAB-47F6-8FB7-0D80F2BCC62A}" type="presParOf" srcId="{B9EBEE5D-D264-4032-8592-CD7274A3FA85}" destId="{9A4249D2-E327-4366-909E-3BB0694CE0F9}" srcOrd="1" destOrd="0" presId="urn:microsoft.com/office/officeart/2005/8/layout/hierarchy6"/>
    <dgm:cxn modelId="{94C1FDC7-012B-4681-844D-9217F05C5736}" type="presParOf" srcId="{81650E38-FA7F-41F9-914F-F02E4C1DD22C}" destId="{17315AA2-0280-42BD-94CC-9089F72D2A8E}" srcOrd="2" destOrd="0" presId="urn:microsoft.com/office/officeart/2005/8/layout/hierarchy6"/>
    <dgm:cxn modelId="{86E33206-0C24-43B4-BA29-33A97111F4F4}" type="presParOf" srcId="{81650E38-FA7F-41F9-914F-F02E4C1DD22C}" destId="{F061F0A1-4875-4D7B-8BAA-00AE5A6E5A88}" srcOrd="3" destOrd="0" presId="urn:microsoft.com/office/officeart/2005/8/layout/hierarchy6"/>
    <dgm:cxn modelId="{D3CC5927-752D-496B-9300-A457C7BADF38}" type="presParOf" srcId="{F061F0A1-4875-4D7B-8BAA-00AE5A6E5A88}" destId="{040D7A3F-19E2-4C72-A09F-A97C5DAE2CDD}" srcOrd="0" destOrd="0" presId="urn:microsoft.com/office/officeart/2005/8/layout/hierarchy6"/>
    <dgm:cxn modelId="{BE533A28-E516-45F6-B2E6-D6B79E40D698}" type="presParOf" srcId="{F061F0A1-4875-4D7B-8BAA-00AE5A6E5A88}" destId="{7B09CF10-1F99-4302-8D5B-BD8525B1668E}" srcOrd="1" destOrd="0" presId="urn:microsoft.com/office/officeart/2005/8/layout/hierarchy6"/>
    <dgm:cxn modelId="{FC266793-F3DF-4AAE-8E47-AE5870D37D65}" type="presParOf" srcId="{7B09CF10-1F99-4302-8D5B-BD8525B1668E}" destId="{30DBD5EE-F065-42CE-B5A8-1EC82D44E73B}" srcOrd="0" destOrd="0" presId="urn:microsoft.com/office/officeart/2005/8/layout/hierarchy6"/>
    <dgm:cxn modelId="{10247F24-95AB-4B79-B377-048D075DF15D}" type="presParOf" srcId="{7B09CF10-1F99-4302-8D5B-BD8525B1668E}" destId="{E1417508-5F9D-4BB3-AFC6-7DE8C54215FF}" srcOrd="1" destOrd="0" presId="urn:microsoft.com/office/officeart/2005/8/layout/hierarchy6"/>
    <dgm:cxn modelId="{A36A561B-6471-4214-8B5E-59AABB423546}" type="presParOf" srcId="{E1417508-5F9D-4BB3-AFC6-7DE8C54215FF}" destId="{4DB5C80E-7189-474A-999A-E9F9DE7BD60A}" srcOrd="0" destOrd="0" presId="urn:microsoft.com/office/officeart/2005/8/layout/hierarchy6"/>
    <dgm:cxn modelId="{88C1841B-AF9B-4588-86E1-E26DB0D75037}" type="presParOf" srcId="{E1417508-5F9D-4BB3-AFC6-7DE8C54215FF}" destId="{583243A4-067F-4ADE-AB49-304ADBD97EAD}" srcOrd="1" destOrd="0" presId="urn:microsoft.com/office/officeart/2005/8/layout/hierarchy6"/>
    <dgm:cxn modelId="{D9D0B36D-D0EC-4EA1-9E14-A7C295FD2697}" type="presParOf" srcId="{81650E38-FA7F-41F9-914F-F02E4C1DD22C}" destId="{34C5BEE5-4303-4C04-9876-9D6266A76E3C}" srcOrd="4" destOrd="0" presId="urn:microsoft.com/office/officeart/2005/8/layout/hierarchy6"/>
    <dgm:cxn modelId="{1C46A63A-59E5-4E70-BDF8-F83128D5F021}" type="presParOf" srcId="{81650E38-FA7F-41F9-914F-F02E4C1DD22C}" destId="{61798167-5701-4312-A4AD-65B841D44A48}" srcOrd="5" destOrd="0" presId="urn:microsoft.com/office/officeart/2005/8/layout/hierarchy6"/>
    <dgm:cxn modelId="{A048FBD2-FE4C-46EE-9C83-3DB3E72C8B73}" type="presParOf" srcId="{61798167-5701-4312-A4AD-65B841D44A48}" destId="{9C815F12-1B6D-430D-AF0E-1D06BD9E13C2}" srcOrd="0" destOrd="0" presId="urn:microsoft.com/office/officeart/2005/8/layout/hierarchy6"/>
    <dgm:cxn modelId="{8AFBED00-C6A0-4B18-B18D-37D9060A2BAC}" type="presParOf" srcId="{61798167-5701-4312-A4AD-65B841D44A48}" destId="{77D8B096-4020-42BB-9220-81C4422E40BE}" srcOrd="1" destOrd="0" presId="urn:microsoft.com/office/officeart/2005/8/layout/hierarchy6"/>
    <dgm:cxn modelId="{AF80EA17-8DCF-454F-9455-2C400BCD2B33}" type="presParOf" srcId="{77D8B096-4020-42BB-9220-81C4422E40BE}" destId="{E72B8BD5-A3E8-489B-9DCE-C653689D773A}" srcOrd="0" destOrd="0" presId="urn:microsoft.com/office/officeart/2005/8/layout/hierarchy6"/>
    <dgm:cxn modelId="{3F1A727A-C8B6-4F72-8B6C-C0F215E3B4EF}" type="presParOf" srcId="{77D8B096-4020-42BB-9220-81C4422E40BE}" destId="{3A239E74-382B-4013-9A8A-FD2A25D729D7}" srcOrd="1" destOrd="0" presId="urn:microsoft.com/office/officeart/2005/8/layout/hierarchy6"/>
    <dgm:cxn modelId="{E0214787-D2ED-4A77-8473-7997B00FB3D5}" type="presParOf" srcId="{3A239E74-382B-4013-9A8A-FD2A25D729D7}" destId="{C160B15A-BDAA-429E-9621-3DF7D3DE1BBE}" srcOrd="0" destOrd="0" presId="urn:microsoft.com/office/officeart/2005/8/layout/hierarchy6"/>
    <dgm:cxn modelId="{66429F93-4DD5-4F74-A862-BE5899D9BEBF}" type="presParOf" srcId="{3A239E74-382B-4013-9A8A-FD2A25D729D7}" destId="{CA3252F3-0780-4763-AB5F-83619A175072}" srcOrd="1" destOrd="0" presId="urn:microsoft.com/office/officeart/2005/8/layout/hierarchy6"/>
    <dgm:cxn modelId="{76471953-2A32-4F49-8328-8A25F9A7F7DD}" type="presParOf" srcId="{91763082-AF01-443F-BB15-147011B83341}" destId="{9046FC86-2581-494A-BDD7-D85FE55D6756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C90B3-B6C1-4505-8A33-43ED68A0ADF9}">
      <dsp:nvSpPr>
        <dsp:cNvPr id="0" name=""/>
        <dsp:cNvSpPr/>
      </dsp:nvSpPr>
      <dsp:spPr>
        <a:xfrm>
          <a:off x="3800239" y="87588"/>
          <a:ext cx="2821781" cy="1881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/>
            <a:t>Kaslar</a:t>
          </a:r>
        </a:p>
      </dsp:txBody>
      <dsp:txXfrm>
        <a:off x="3855337" y="142686"/>
        <a:ext cx="2711585" cy="1770991"/>
      </dsp:txXfrm>
    </dsp:sp>
    <dsp:sp modelId="{08F6B853-DAC3-4636-896D-ABE20026426D}">
      <dsp:nvSpPr>
        <dsp:cNvPr id="0" name=""/>
        <dsp:cNvSpPr/>
      </dsp:nvSpPr>
      <dsp:spPr>
        <a:xfrm>
          <a:off x="1486477" y="1968776"/>
          <a:ext cx="3724652" cy="806766"/>
        </a:xfrm>
        <a:custGeom>
          <a:avLst/>
          <a:gdLst/>
          <a:ahLst/>
          <a:cxnLst/>
          <a:rect l="0" t="0" r="0" b="0"/>
          <a:pathLst>
            <a:path>
              <a:moveTo>
                <a:pt x="3724652" y="0"/>
              </a:moveTo>
              <a:lnTo>
                <a:pt x="3724652" y="403383"/>
              </a:lnTo>
              <a:lnTo>
                <a:pt x="0" y="403383"/>
              </a:lnTo>
              <a:lnTo>
                <a:pt x="0" y="80676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994803-F385-4FD2-94EF-3ADF1FEF721A}">
      <dsp:nvSpPr>
        <dsp:cNvPr id="0" name=""/>
        <dsp:cNvSpPr/>
      </dsp:nvSpPr>
      <dsp:spPr>
        <a:xfrm>
          <a:off x="615619" y="2775542"/>
          <a:ext cx="1741716" cy="9325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/>
            <a:t>Düz kas</a:t>
          </a:r>
        </a:p>
      </dsp:txBody>
      <dsp:txXfrm>
        <a:off x="642934" y="2802857"/>
        <a:ext cx="1687086" cy="877968"/>
      </dsp:txXfrm>
    </dsp:sp>
    <dsp:sp modelId="{C5447CD0-6D06-4681-B7B1-69173E6826B3}">
      <dsp:nvSpPr>
        <dsp:cNvPr id="0" name=""/>
        <dsp:cNvSpPr/>
      </dsp:nvSpPr>
      <dsp:spPr>
        <a:xfrm>
          <a:off x="1440757" y="3708141"/>
          <a:ext cx="91440" cy="6103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5166"/>
              </a:lnTo>
              <a:lnTo>
                <a:pt x="50375" y="305166"/>
              </a:lnTo>
              <a:lnTo>
                <a:pt x="50375" y="610332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B41BF7-98C8-491C-8907-5B2D91672B8D}">
      <dsp:nvSpPr>
        <dsp:cNvPr id="0" name=""/>
        <dsp:cNvSpPr/>
      </dsp:nvSpPr>
      <dsp:spPr>
        <a:xfrm>
          <a:off x="80242" y="4318473"/>
          <a:ext cx="2821781" cy="1881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İstemsiz kasılma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Yoğun cisimler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İç organ ve damarlarda</a:t>
          </a:r>
        </a:p>
      </dsp:txBody>
      <dsp:txXfrm>
        <a:off x="135340" y="4373571"/>
        <a:ext cx="2711585" cy="1770991"/>
      </dsp:txXfrm>
    </dsp:sp>
    <dsp:sp modelId="{17315AA2-0280-42BD-94CC-9089F72D2A8E}">
      <dsp:nvSpPr>
        <dsp:cNvPr id="0" name=""/>
        <dsp:cNvSpPr/>
      </dsp:nvSpPr>
      <dsp:spPr>
        <a:xfrm>
          <a:off x="5087155" y="1968776"/>
          <a:ext cx="123974" cy="800746"/>
        </a:xfrm>
        <a:custGeom>
          <a:avLst/>
          <a:gdLst/>
          <a:ahLst/>
          <a:cxnLst/>
          <a:rect l="0" t="0" r="0" b="0"/>
          <a:pathLst>
            <a:path>
              <a:moveTo>
                <a:pt x="123974" y="0"/>
              </a:moveTo>
              <a:lnTo>
                <a:pt x="123974" y="400373"/>
              </a:lnTo>
              <a:lnTo>
                <a:pt x="0" y="400373"/>
              </a:lnTo>
              <a:lnTo>
                <a:pt x="0" y="80074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0D7A3F-19E2-4C72-A09F-A97C5DAE2CDD}">
      <dsp:nvSpPr>
        <dsp:cNvPr id="0" name=""/>
        <dsp:cNvSpPr/>
      </dsp:nvSpPr>
      <dsp:spPr>
        <a:xfrm>
          <a:off x="4082375" y="2769522"/>
          <a:ext cx="2009559" cy="889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/>
            <a:t>Çizgili kas</a:t>
          </a:r>
        </a:p>
      </dsp:txBody>
      <dsp:txXfrm>
        <a:off x="4108442" y="2795589"/>
        <a:ext cx="1957425" cy="837855"/>
      </dsp:txXfrm>
    </dsp:sp>
    <dsp:sp modelId="{30DBD5EE-F065-42CE-B5A8-1EC82D44E73B}">
      <dsp:nvSpPr>
        <dsp:cNvPr id="0" name=""/>
        <dsp:cNvSpPr/>
      </dsp:nvSpPr>
      <dsp:spPr>
        <a:xfrm>
          <a:off x="5041434" y="3659512"/>
          <a:ext cx="91440" cy="6618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0947"/>
              </a:lnTo>
              <a:lnTo>
                <a:pt x="45748" y="330947"/>
              </a:lnTo>
              <a:lnTo>
                <a:pt x="45748" y="66189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B5C80E-7189-474A-999A-E9F9DE7BD60A}">
      <dsp:nvSpPr>
        <dsp:cNvPr id="0" name=""/>
        <dsp:cNvSpPr/>
      </dsp:nvSpPr>
      <dsp:spPr>
        <a:xfrm>
          <a:off x="3676292" y="4321408"/>
          <a:ext cx="2821781" cy="1881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İstemli kasılma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Kemiklere tutunur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Enine çizgilenmeler</a:t>
          </a:r>
        </a:p>
      </dsp:txBody>
      <dsp:txXfrm>
        <a:off x="3731390" y="4376506"/>
        <a:ext cx="2711585" cy="1770991"/>
      </dsp:txXfrm>
    </dsp:sp>
    <dsp:sp modelId="{34C5BEE5-4303-4C04-9876-9D6266A76E3C}">
      <dsp:nvSpPr>
        <dsp:cNvPr id="0" name=""/>
        <dsp:cNvSpPr/>
      </dsp:nvSpPr>
      <dsp:spPr>
        <a:xfrm>
          <a:off x="5211129" y="1968776"/>
          <a:ext cx="3544340" cy="8007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0373"/>
              </a:lnTo>
              <a:lnTo>
                <a:pt x="3544340" y="400373"/>
              </a:lnTo>
              <a:lnTo>
                <a:pt x="3544340" y="80074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815F12-1B6D-430D-AF0E-1D06BD9E13C2}">
      <dsp:nvSpPr>
        <dsp:cNvPr id="0" name=""/>
        <dsp:cNvSpPr/>
      </dsp:nvSpPr>
      <dsp:spPr>
        <a:xfrm>
          <a:off x="7636662" y="2769522"/>
          <a:ext cx="2237616" cy="9647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/>
            <a:t>Kalp kası</a:t>
          </a:r>
        </a:p>
      </dsp:txBody>
      <dsp:txXfrm>
        <a:off x="7664920" y="2797780"/>
        <a:ext cx="2181100" cy="908269"/>
      </dsp:txXfrm>
    </dsp:sp>
    <dsp:sp modelId="{E72B8BD5-A3E8-489B-9DCE-C653689D773A}">
      <dsp:nvSpPr>
        <dsp:cNvPr id="0" name=""/>
        <dsp:cNvSpPr/>
      </dsp:nvSpPr>
      <dsp:spPr>
        <a:xfrm>
          <a:off x="8709750" y="3734308"/>
          <a:ext cx="91440" cy="5795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9768"/>
              </a:lnTo>
              <a:lnTo>
                <a:pt x="53668" y="289768"/>
              </a:lnTo>
              <a:lnTo>
                <a:pt x="53668" y="579537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60B15A-BDAA-429E-9621-3DF7D3DE1BBE}">
      <dsp:nvSpPr>
        <dsp:cNvPr id="0" name=""/>
        <dsp:cNvSpPr/>
      </dsp:nvSpPr>
      <dsp:spPr>
        <a:xfrm>
          <a:off x="7352528" y="4313845"/>
          <a:ext cx="2821781" cy="1881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İstemsiz kasılma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Enine çizgilenmeler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Hücreler arası diskler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Kendi uyarısını üretir</a:t>
          </a:r>
        </a:p>
      </dsp:txBody>
      <dsp:txXfrm>
        <a:off x="7407626" y="4368943"/>
        <a:ext cx="2711585" cy="1770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ABB85-69F7-477E-8D73-4F4CE5571518}" type="datetimeFigureOut">
              <a:rPr lang="tr-TR" smtClean="0"/>
              <a:pPr/>
              <a:t>23.12.2020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1C46E-0D9B-47E6-B85A-B4062F14A9A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1239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EDE3A-8C29-4B2E-9652-408DED56D896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12 Oval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13 Oval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40676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4E820-CCBF-4FF8-BEAD-A753AEC234E5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52058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13 Dikdörtgen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94CB-3B7C-4B82-A839-0A5923E8144F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Oval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Oval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27183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3419316C-BE0F-40C2-B785-D5DB7044FC97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İçerik Yer Tutucusu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İçerik Yer Tutucusu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96455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10 Dikdörtgen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A7570-DC0B-4A71-A941-E2FC04374E6F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4" name="23 İçerik Yer Tutucusu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6" name="25 İçerik Yer Tutucusu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5" name="24 Oval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26 Oval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Başlık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30642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0B78-7E9E-4C4A-BD82-C63D8DE6F708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0102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4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6" name="5 Dikdörtgen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4E8B-6F8C-41A4-A7A2-956F3FFFDFBF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534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Dikdörtgen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3" name="12 Dikdörtgen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19 İçerik Yer Tutucusu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" name="9 Oval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Oval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1F62-E424-4A3F-B4BB-A5475DD4E84F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644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Düz Bağlayıcı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7 Dikdörtgen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11 Oval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12 Oval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30FC13B3-E230-4F6E-BBD2-73931CA058F3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983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FBD7-1BC3-4168-9C39-C41ECF311C71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2986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10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13 Oval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14 Oval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9C79-C612-42FE-95C3-8FF7ADC2F3B6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30309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A1ECBDE-E995-46B9-B112-DC22B14EB8BE}" type="datetime1">
              <a:rPr lang="tr-TR" smtClean="0"/>
              <a:pPr/>
              <a:t>23.12.2020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Oval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14 Oval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294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489915" y="3270159"/>
            <a:ext cx="7212169" cy="2216239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KAS DOKU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8817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</p:nvPr>
        </p:nvGraphicFramePr>
        <p:xfrm>
          <a:off x="515155" y="193184"/>
          <a:ext cx="10174310" cy="6503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992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KAS DOKUSU- GİRİŞ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62294" y="1510572"/>
            <a:ext cx="5866658" cy="4572000"/>
          </a:xfrm>
        </p:spPr>
        <p:txBody>
          <a:bodyPr>
            <a:normAutofit lnSpcReduction="1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2800" dirty="0"/>
              <a:t>Kas, kimyasal enerjiyi mekanik enerjiye (kasılma) çevirebilen bir dokudur.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2800" dirty="0"/>
              <a:t>Kas hücresine </a:t>
            </a:r>
            <a:r>
              <a:rPr lang="tr-TR" sz="2800" b="1" dirty="0" err="1"/>
              <a:t>miyosit</a:t>
            </a:r>
            <a:r>
              <a:rPr lang="tr-TR" sz="2800" dirty="0"/>
              <a:t> adı verilir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2800" dirty="0" err="1"/>
              <a:t>Miyosit</a:t>
            </a:r>
            <a:r>
              <a:rPr lang="tr-TR" sz="2800" dirty="0"/>
              <a:t>, kasılma özelliği olan </a:t>
            </a:r>
            <a:r>
              <a:rPr lang="tr-TR" sz="2800" dirty="0" err="1"/>
              <a:t>miyofilament</a:t>
            </a:r>
            <a:r>
              <a:rPr lang="tr-TR" sz="2800" dirty="0"/>
              <a:t> isimli proteinler içerir.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2800" dirty="0" err="1"/>
              <a:t>Miyofilamentler</a:t>
            </a:r>
            <a:r>
              <a:rPr lang="tr-TR" sz="2800" dirty="0"/>
              <a:t> birleşerek </a:t>
            </a:r>
            <a:r>
              <a:rPr lang="tr-TR" sz="2800" dirty="0" err="1"/>
              <a:t>miyofibril</a:t>
            </a:r>
            <a:r>
              <a:rPr lang="tr-TR" sz="2800" dirty="0"/>
              <a:t> oluştururlar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73" y="1527048"/>
            <a:ext cx="5443470" cy="486177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15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KAS DOKUSU- ORGANELLER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18811" y="1436431"/>
            <a:ext cx="7061145" cy="4572000"/>
          </a:xfrm>
        </p:spPr>
        <p:txBody>
          <a:bodyPr/>
          <a:lstStyle/>
          <a:p>
            <a:r>
              <a:rPr lang="tr-TR" dirty="0" err="1"/>
              <a:t>Miyositlerin</a:t>
            </a:r>
            <a:r>
              <a:rPr lang="tr-TR" dirty="0"/>
              <a:t>:</a:t>
            </a:r>
          </a:p>
          <a:p>
            <a:r>
              <a:rPr lang="tr-TR" dirty="0"/>
              <a:t>-Zarı: </a:t>
            </a:r>
            <a:r>
              <a:rPr lang="tr-TR" b="1" dirty="0" err="1"/>
              <a:t>sarkolemma</a:t>
            </a:r>
            <a:endParaRPr lang="tr-TR" b="1" dirty="0"/>
          </a:p>
          <a:p>
            <a:endParaRPr lang="tr-TR" dirty="0"/>
          </a:p>
          <a:p>
            <a:r>
              <a:rPr lang="tr-TR" dirty="0"/>
              <a:t>-Sitoplazması: </a:t>
            </a:r>
            <a:r>
              <a:rPr lang="tr-TR" b="1" dirty="0" err="1"/>
              <a:t>sarkoplazma</a:t>
            </a:r>
            <a:endParaRPr lang="tr-TR" b="1" dirty="0"/>
          </a:p>
          <a:p>
            <a:endParaRPr lang="tr-TR" dirty="0"/>
          </a:p>
          <a:p>
            <a:r>
              <a:rPr lang="tr-TR" dirty="0"/>
              <a:t>-</a:t>
            </a:r>
            <a:r>
              <a:rPr lang="tr-TR" dirty="0" err="1"/>
              <a:t>Endoplazmik</a:t>
            </a:r>
            <a:r>
              <a:rPr lang="tr-TR" dirty="0"/>
              <a:t> </a:t>
            </a:r>
            <a:r>
              <a:rPr lang="tr-TR" dirty="0" err="1"/>
              <a:t>retikulumu</a:t>
            </a:r>
            <a:r>
              <a:rPr lang="tr-TR" dirty="0"/>
              <a:t>: </a:t>
            </a:r>
            <a:r>
              <a:rPr lang="tr-TR" b="1" dirty="0" err="1"/>
              <a:t>sarkoplazmik</a:t>
            </a:r>
            <a:r>
              <a:rPr lang="tr-TR" b="1" dirty="0"/>
              <a:t> </a:t>
            </a:r>
            <a:r>
              <a:rPr lang="tr-TR" b="1" dirty="0" err="1"/>
              <a:t>retikulum</a:t>
            </a:r>
            <a:endParaRPr lang="tr-TR" b="1" dirty="0"/>
          </a:p>
          <a:p>
            <a:endParaRPr lang="tr-TR" dirty="0"/>
          </a:p>
          <a:p>
            <a:r>
              <a:rPr lang="tr-TR" dirty="0"/>
              <a:t>-Mitokondrisi: </a:t>
            </a:r>
            <a:r>
              <a:rPr lang="tr-TR" b="1" dirty="0" err="1"/>
              <a:t>sarkozom</a:t>
            </a:r>
            <a:r>
              <a:rPr lang="tr-TR" dirty="0"/>
              <a:t> adını alır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059" y="1503357"/>
            <a:ext cx="3950811" cy="3910599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377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DÜZ KAS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238610" cy="4572000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800" dirty="0"/>
              <a:t>Düz kasların kasılması, istemsiz olarak gerçekleşir.</a:t>
            </a:r>
          </a:p>
          <a:p>
            <a:pPr marL="285750" indent="-285750" algn="just">
              <a:buNone/>
            </a:pPr>
            <a:endParaRPr lang="tr-TR" sz="28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800" dirty="0"/>
              <a:t>İsteğimiz dışında çalışan organlarda bulunurlar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607" y="2099604"/>
            <a:ext cx="5219700" cy="280987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3891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DÜZ KAS NEREDE BULUNUR?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397709" cy="4572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sz="2800" dirty="0"/>
              <a:t>Bulunduğu organlardan bazıları: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-Sindirim kanalı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-Boşaltım kanalı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-Damar duvarı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-Salgı bezi kanalları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-Gözde iris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839" y="1574673"/>
            <a:ext cx="3752850" cy="4476750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6699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DÜZ KAS HÜCRELERİ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663613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Düz kas hücreleri iğ şeklindedir. (uçları sivri, ortaları şişkindir)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Uzunlamasına kesitlerde, çekirdek orta ve şişkin bölümdedir.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Çekirdek oval veya silindirik şekildedir.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Kromatin, çekirdek içinde dağılmış haldedir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579" y="1527048"/>
            <a:ext cx="4741103" cy="239911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579" y="3926160"/>
            <a:ext cx="4741103" cy="2286000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4549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DÜZ KAS </a:t>
            </a:r>
            <a:r>
              <a:rPr lang="tr-TR" dirty="0" err="1"/>
              <a:t>HÜCRELERi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011343" cy="4572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sz="2800" dirty="0"/>
              <a:t>Hücre kasılınca, çekirdek de kısalıp kalınlaşır ve spiral halini alır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sz="2800" dirty="0"/>
              <a:t>Boyama ile görülebilen mitokondriler, çekirdek çevresinde ve az sayıdadır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 err="1"/>
              <a:t>Sarkolemmadaki</a:t>
            </a:r>
            <a:r>
              <a:rPr lang="tr-TR" sz="2800" dirty="0"/>
              <a:t> </a:t>
            </a:r>
            <a:r>
              <a:rPr lang="tr-TR" sz="2800" dirty="0" err="1"/>
              <a:t>mikropinositik</a:t>
            </a:r>
            <a:r>
              <a:rPr lang="tr-TR" sz="2800" dirty="0"/>
              <a:t> keseciklerde kasılma için gereken kalsiyum(Ca</a:t>
            </a:r>
            <a:r>
              <a:rPr lang="tr-TR" sz="2800" baseline="30000" dirty="0"/>
              <a:t>+2</a:t>
            </a:r>
            <a:r>
              <a:rPr lang="tr-TR" sz="2800" dirty="0"/>
              <a:t>) depolanır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tr-TR" sz="2800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762" y="1527048"/>
            <a:ext cx="4741103" cy="239911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761" y="4019111"/>
            <a:ext cx="4741103" cy="2286000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0899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MYOFİBRİLLER VE YOĞUN CİSİMCİKLER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531262" cy="4572000"/>
          </a:xfrm>
        </p:spPr>
        <p:txBody>
          <a:bodyPr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tr-TR" sz="2800" dirty="0"/>
              <a:t>Kas hücresi uzunluğuna paralel </a:t>
            </a:r>
            <a:r>
              <a:rPr lang="tr-TR" sz="2800" dirty="0" err="1"/>
              <a:t>myofilament</a:t>
            </a:r>
            <a:r>
              <a:rPr lang="tr-TR" sz="2800" dirty="0"/>
              <a:t> demetleri, </a:t>
            </a:r>
            <a:r>
              <a:rPr lang="tr-TR" sz="2800" dirty="0" err="1"/>
              <a:t>myofibrilleri</a:t>
            </a:r>
            <a:r>
              <a:rPr lang="tr-TR" sz="2800" dirty="0"/>
              <a:t> oluşturur.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tr-TR" sz="2800" dirty="0"/>
              <a:t>Mitokondriler, </a:t>
            </a:r>
            <a:r>
              <a:rPr lang="tr-TR" sz="2800" dirty="0" err="1"/>
              <a:t>myofilament</a:t>
            </a:r>
            <a:r>
              <a:rPr lang="tr-TR" sz="2800" dirty="0"/>
              <a:t> demetleri arasında dağılmıştır.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tr-TR" sz="2800" dirty="0" err="1"/>
              <a:t>Myofilamentllerin</a:t>
            </a:r>
            <a:r>
              <a:rPr lang="tr-TR" sz="2800" dirty="0"/>
              <a:t> bağlantı bölgelerine yoğun cisimcikler adı verilir.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824" y="1752056"/>
            <a:ext cx="4622840" cy="412198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6334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AKTİN VE MYOZİN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0710507" cy="4572000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sz="2800" dirty="0"/>
              <a:t>Düz kasta kasılmadan sorumlu iki esas </a:t>
            </a:r>
            <a:r>
              <a:rPr lang="tr-TR" sz="2800" dirty="0" err="1"/>
              <a:t>filament</a:t>
            </a:r>
            <a:r>
              <a:rPr lang="tr-TR" sz="2800" dirty="0"/>
              <a:t> vardır: ince ve kalın </a:t>
            </a:r>
            <a:r>
              <a:rPr lang="tr-TR" sz="2800" dirty="0" err="1"/>
              <a:t>filamentler</a:t>
            </a:r>
            <a:endParaRPr lang="tr-TR" sz="2800" dirty="0"/>
          </a:p>
          <a:p>
            <a:pPr algn="just">
              <a:buFont typeface="Arial" panose="020B0604020202020204" pitchFamily="34" charset="0"/>
              <a:buChar char="•"/>
            </a:pPr>
            <a:endParaRPr lang="tr-TR" sz="28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800" dirty="0"/>
              <a:t>İnce </a:t>
            </a:r>
            <a:r>
              <a:rPr lang="tr-TR" sz="2800" dirty="0" err="1"/>
              <a:t>filament</a:t>
            </a:r>
            <a:r>
              <a:rPr lang="tr-TR" sz="2800" dirty="0"/>
              <a:t>: </a:t>
            </a:r>
            <a:r>
              <a:rPr lang="tr-TR" sz="2800" dirty="0" err="1"/>
              <a:t>aktin</a:t>
            </a:r>
            <a:r>
              <a:rPr lang="tr-TR" sz="2800" dirty="0"/>
              <a:t> içerir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800" dirty="0"/>
              <a:t>Kalın </a:t>
            </a:r>
            <a:r>
              <a:rPr lang="tr-TR" sz="2800" dirty="0" err="1"/>
              <a:t>filament</a:t>
            </a:r>
            <a:r>
              <a:rPr lang="tr-TR" sz="2800" dirty="0"/>
              <a:t>: </a:t>
            </a:r>
            <a:r>
              <a:rPr lang="tr-TR" sz="2800" dirty="0" err="1"/>
              <a:t>myozin</a:t>
            </a:r>
            <a:r>
              <a:rPr lang="tr-TR" sz="2800" dirty="0"/>
              <a:t>  içerir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800" dirty="0"/>
              <a:t>Aktin ve </a:t>
            </a:r>
            <a:r>
              <a:rPr lang="tr-TR" sz="2800" dirty="0" err="1"/>
              <a:t>miyozin</a:t>
            </a:r>
            <a:r>
              <a:rPr lang="tr-TR" sz="2800" dirty="0"/>
              <a:t>  ile kuvvet oluşturan bir  etkileşime girer.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800" dirty="0"/>
              <a:t>Aktin ve </a:t>
            </a:r>
            <a:r>
              <a:rPr lang="tr-TR" sz="2800" dirty="0" err="1"/>
              <a:t>miyozinin</a:t>
            </a:r>
            <a:r>
              <a:rPr lang="tr-TR" sz="2800" dirty="0"/>
              <a:t> kasılması için ATP ve kalsiyum ( </a:t>
            </a:r>
            <a:r>
              <a:rPr lang="tr-TR" sz="2800" dirty="0" err="1"/>
              <a:t>Ca</a:t>
            </a:r>
            <a:r>
              <a:rPr lang="tr-TR" sz="2800" baseline="30000" dirty="0"/>
              <a:t>+2</a:t>
            </a:r>
            <a:r>
              <a:rPr lang="tr-TR" sz="2800" dirty="0"/>
              <a:t>) gereklidir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568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DÜZ KAS KASILMASI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7" y="1527048"/>
            <a:ext cx="5972706" cy="4572000"/>
          </a:xfrm>
        </p:spPr>
        <p:txBody>
          <a:bodyPr>
            <a:normAutofit/>
          </a:bodyPr>
          <a:lstStyle/>
          <a:p>
            <a:pPr algn="just"/>
            <a:r>
              <a:rPr lang="tr-TR" sz="2400" dirty="0"/>
              <a:t>Kalsiyum hücre içine alınır</a:t>
            </a:r>
          </a:p>
          <a:p>
            <a:pPr algn="just"/>
            <a:r>
              <a:rPr lang="tr-TR" sz="2400" dirty="0"/>
              <a:t>▼</a:t>
            </a:r>
          </a:p>
          <a:p>
            <a:pPr algn="just"/>
            <a:r>
              <a:rPr lang="tr-TR" sz="2400" dirty="0"/>
              <a:t>Kalsiyum ve ATP kasılmayı mümkün kılar</a:t>
            </a:r>
          </a:p>
          <a:p>
            <a:pPr algn="just"/>
            <a:r>
              <a:rPr lang="tr-TR" sz="2400" dirty="0"/>
              <a:t>▼</a:t>
            </a:r>
          </a:p>
          <a:p>
            <a:pPr algn="just"/>
            <a:r>
              <a:rPr lang="tr-TR" sz="2400" dirty="0"/>
              <a:t>Aktin </a:t>
            </a:r>
            <a:r>
              <a:rPr lang="tr-TR" sz="2400" dirty="0" err="1"/>
              <a:t>miyozin</a:t>
            </a:r>
            <a:r>
              <a:rPr lang="tr-TR" sz="2400" dirty="0"/>
              <a:t> üzerinde kayar ve kasılma</a:t>
            </a:r>
          </a:p>
          <a:p>
            <a:pPr algn="just"/>
            <a:r>
              <a:rPr lang="tr-TR" sz="2400" dirty="0"/>
              <a:t>Gerçekleşir</a:t>
            </a:r>
          </a:p>
          <a:p>
            <a:pPr algn="just"/>
            <a:endParaRPr lang="tr-TR" sz="2400" dirty="0"/>
          </a:p>
          <a:p>
            <a:pPr lvl="0" algn="just"/>
            <a:r>
              <a:rPr lang="tr-TR" sz="2400" b="1" i="1" dirty="0"/>
              <a:t>Düz kastaki kasılma şiddeti, çizgili kastan fazladır.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49" y="1814782"/>
            <a:ext cx="4687500" cy="3820626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7" name="6 Metin kutusu"/>
          <p:cNvSpPr txBox="1"/>
          <p:nvPr/>
        </p:nvSpPr>
        <p:spPr>
          <a:xfrm>
            <a:off x="7208110" y="3015050"/>
            <a:ext cx="9308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" dirty="0"/>
              <a:t>MEMBRANINA</a:t>
            </a:r>
          </a:p>
        </p:txBody>
      </p:sp>
    </p:spTree>
    <p:extLst>
      <p:ext uri="{BB962C8B-B14F-4D97-AF65-F5344CB8AC3E}">
        <p14:creationId xmlns:p14="http://schemas.microsoft.com/office/powerpoint/2010/main" val="2052952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DÜZ KAS- KASILMA TÜRLERİ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509067" cy="4572000"/>
          </a:xfrm>
        </p:spPr>
        <p:txBody>
          <a:bodyPr/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tr-TR" sz="2400" dirty="0"/>
              <a:t>Düz kaslar iki tür kasılma yapabilir:</a:t>
            </a:r>
          </a:p>
          <a:p>
            <a:pPr marL="457200" lvl="1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tr-TR" sz="2400" dirty="0">
                <a:solidFill>
                  <a:schemeClr val="tx1"/>
                </a:solidFill>
              </a:rPr>
              <a:t>1- </a:t>
            </a:r>
            <a:r>
              <a:rPr lang="tr-TR" sz="2400" b="1" dirty="0">
                <a:solidFill>
                  <a:schemeClr val="tx1"/>
                </a:solidFill>
              </a:rPr>
              <a:t>Ritmik kasılma</a:t>
            </a:r>
            <a:r>
              <a:rPr lang="tr-TR" sz="2400" dirty="0">
                <a:solidFill>
                  <a:schemeClr val="tx1"/>
                </a:solidFill>
              </a:rPr>
              <a:t>: organın kendine özel işlevi yerine getirilir.</a:t>
            </a:r>
          </a:p>
          <a:p>
            <a:pPr marL="457200" lvl="1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pPr marL="457200" lvl="1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tr-TR" sz="2400" b="1" dirty="0">
                <a:solidFill>
                  <a:schemeClr val="tx1"/>
                </a:solidFill>
              </a:rPr>
              <a:t>Örn</a:t>
            </a:r>
            <a:r>
              <a:rPr lang="tr-TR" sz="2400" dirty="0">
                <a:solidFill>
                  <a:schemeClr val="tx1"/>
                </a:solidFill>
              </a:rPr>
              <a:t>: bağırsakta sindirilen besinlerin ileriye itilmesi</a:t>
            </a:r>
          </a:p>
          <a:p>
            <a:pPr marL="457200" lvl="1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pPr marL="457200" lvl="1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tr-TR" sz="2400" dirty="0">
                <a:solidFill>
                  <a:schemeClr val="tx1"/>
                </a:solidFill>
              </a:rPr>
              <a:t>2- </a:t>
            </a:r>
            <a:r>
              <a:rPr lang="tr-TR" sz="2400" b="1" dirty="0">
                <a:solidFill>
                  <a:schemeClr val="tx1"/>
                </a:solidFill>
              </a:rPr>
              <a:t>Tonik kasılma</a:t>
            </a:r>
            <a:r>
              <a:rPr lang="tr-TR" sz="2400" dirty="0">
                <a:solidFill>
                  <a:schemeClr val="tx1"/>
                </a:solidFill>
              </a:rPr>
              <a:t>: sürekli kasılma ile gerginlik oluşturulur.</a:t>
            </a:r>
          </a:p>
          <a:p>
            <a:pPr marL="457200" lvl="1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pPr marL="457200" lvl="1" indent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tr-TR" sz="2400" b="1" dirty="0">
                <a:solidFill>
                  <a:schemeClr val="tx1"/>
                </a:solidFill>
              </a:rPr>
              <a:t>Örn</a:t>
            </a:r>
            <a:r>
              <a:rPr lang="tr-TR" sz="2400" dirty="0">
                <a:solidFill>
                  <a:schemeClr val="tx1"/>
                </a:solidFill>
              </a:rPr>
              <a:t>: idrar torbası duvarındaki düz kasların tonik kasılması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94" y="2193987"/>
            <a:ext cx="5105120" cy="318786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4443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ÇİZGİLİ KAS (İSKELET KASI)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418915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Çizgili Kasın yapı birimi:kas lifidir (kas teli, kas iplikçiği)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/>
              <a:t>Kas lifi: çok çekirdekli, düzenli enine çizgilenme gösteren uzun, silindirik </a:t>
            </a:r>
            <a:r>
              <a:rPr lang="tr-TR" sz="2400" dirty="0" err="1"/>
              <a:t>miyosittir</a:t>
            </a:r>
            <a:r>
              <a:rPr lang="tr-TR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Bir çok kas lifi bir araya gelerek lif demetleri oluşturur.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439" y="1848851"/>
            <a:ext cx="5178839" cy="3928393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0009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ÇİZGİLİ KAS- BAĞ DOKUSU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5" y="1334530"/>
            <a:ext cx="7324757" cy="4959178"/>
          </a:xfrm>
        </p:spPr>
        <p:txBody>
          <a:bodyPr/>
          <a:lstStyle/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sz="2400" dirty="0"/>
              <a:t>Tek bir kas lifini saran bağ dokuya: </a:t>
            </a:r>
            <a:r>
              <a:rPr lang="tr-TR" sz="2400" b="1" dirty="0" err="1"/>
              <a:t>Endomisyum</a:t>
            </a:r>
            <a:endParaRPr lang="tr-TR" sz="2400" b="1" dirty="0"/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tr-TR" sz="2400" b="1" dirty="0"/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sz="2400" dirty="0"/>
              <a:t>Kas lifi demetlerini saran bağ dokuya:</a:t>
            </a:r>
            <a:r>
              <a:rPr lang="tr-TR" sz="2400" b="1" dirty="0" err="1"/>
              <a:t>Perimisyum</a:t>
            </a:r>
            <a:endParaRPr lang="tr-TR" sz="2400" b="1" dirty="0"/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tr-TR" sz="2400" b="1" dirty="0"/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sz="2400" dirty="0"/>
              <a:t>Tüm kas kitlesini saran bağ dokuya: </a:t>
            </a:r>
            <a:r>
              <a:rPr lang="tr-TR" sz="2400" b="1" dirty="0" err="1"/>
              <a:t>Epimisyum</a:t>
            </a:r>
            <a:r>
              <a:rPr lang="tr-TR" sz="2400" dirty="0"/>
              <a:t> denir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tr-TR" sz="2400" dirty="0"/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sz="2400" dirty="0" err="1"/>
              <a:t>Epimisyumdan</a:t>
            </a:r>
            <a:r>
              <a:rPr lang="tr-TR" sz="2400" dirty="0"/>
              <a:t> kas birimlerine dağılan damarlar kası besler.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sz="2400" dirty="0"/>
              <a:t>Bağ dokusu kas birimlerinin uyumlu çalışmasını da sağlar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853" y="1852449"/>
            <a:ext cx="3880812" cy="2983232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4302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KAS LİFİ- SARKOLEMMA-ÇEKİRDEK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831039" cy="457200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sz="2800" dirty="0"/>
              <a:t>Her çizgili kas hücresi </a:t>
            </a:r>
            <a:r>
              <a:rPr lang="tr-TR" sz="2800" dirty="0" err="1"/>
              <a:t>sarkolemma</a:t>
            </a:r>
            <a:r>
              <a:rPr lang="tr-TR" sz="2800" dirty="0"/>
              <a:t> ile çevrilidir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tr-TR" sz="2800" dirty="0"/>
          </a:p>
          <a:p>
            <a:pPr algn="just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tr-TR" sz="2800" dirty="0"/>
              <a:t>Zarın altında pek çok çekirdek bulunur.</a:t>
            </a:r>
          </a:p>
          <a:p>
            <a:pPr algn="just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endParaRPr lang="tr-TR" sz="2800" dirty="0"/>
          </a:p>
          <a:p>
            <a:pPr algn="just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tr-TR" sz="2800" dirty="0"/>
              <a:t>Kas lifi uzunluğuna bağlı olarak çekirdek sayısı değişir.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273" y="1818221"/>
            <a:ext cx="5488392" cy="3751892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0216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KAS LİFİ-SARKOZOM, SARKOPLAZMA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766644" cy="4572000"/>
          </a:xfrm>
        </p:spPr>
        <p:txBody>
          <a:bodyPr/>
          <a:lstStyle/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800" dirty="0"/>
              <a:t>Sarkozom denilen mitokondriler bol miktarda bulunur.</a:t>
            </a:r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endParaRPr lang="tr-TR" sz="2800" dirty="0"/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800" dirty="0" err="1"/>
              <a:t>Sarkoplazma</a:t>
            </a:r>
            <a:r>
              <a:rPr lang="tr-TR" sz="2800" dirty="0"/>
              <a:t>, kas hücresi sitoplazmasıdır  ve  </a:t>
            </a:r>
            <a:r>
              <a:rPr lang="tr-TR" sz="2800" dirty="0" err="1"/>
              <a:t>organellerin</a:t>
            </a:r>
            <a:r>
              <a:rPr lang="tr-TR" sz="2800" dirty="0"/>
              <a:t> yanında glikojen, yağ gibi besin maddelerini içerir.</a:t>
            </a:r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endParaRPr lang="tr-TR" sz="2800" dirty="0"/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800" dirty="0" err="1"/>
              <a:t>Sarkoplazmada</a:t>
            </a:r>
            <a:r>
              <a:rPr lang="tr-TR" sz="2800" dirty="0"/>
              <a:t> oksijen bağlayan </a:t>
            </a:r>
            <a:r>
              <a:rPr lang="tr-TR" sz="2800" dirty="0" err="1"/>
              <a:t>myoglobin</a:t>
            </a:r>
            <a:r>
              <a:rPr lang="tr-TR" sz="2800" dirty="0"/>
              <a:t> molekülü de bulunur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386" y="1744349"/>
            <a:ext cx="5010150" cy="378142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0264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SARKOPLAZMİK RETİKULUM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270313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i="1" dirty="0"/>
              <a:t>Sarkoplazmik </a:t>
            </a:r>
            <a:r>
              <a:rPr lang="tr-TR" sz="2800" i="1" dirty="0" err="1"/>
              <a:t>retikulum</a:t>
            </a:r>
            <a:r>
              <a:rPr lang="tr-TR" sz="2800" dirty="0"/>
              <a:t>, diğer hücrelerdeki  </a:t>
            </a:r>
            <a:r>
              <a:rPr lang="tr-TR" sz="2800" dirty="0" err="1"/>
              <a:t>endoplazmik</a:t>
            </a:r>
            <a:r>
              <a:rPr lang="tr-TR" sz="2800" dirty="0"/>
              <a:t> </a:t>
            </a:r>
            <a:r>
              <a:rPr lang="tr-TR" sz="2800" dirty="0" err="1"/>
              <a:t>retikuluma</a:t>
            </a:r>
            <a:r>
              <a:rPr lang="tr-TR" sz="2800" dirty="0"/>
              <a:t> karşılık gelir.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 err="1"/>
              <a:t>Myofibrillere</a:t>
            </a:r>
            <a:r>
              <a:rPr lang="tr-TR" sz="2800" dirty="0"/>
              <a:t> paralel uzanan </a:t>
            </a:r>
            <a:r>
              <a:rPr lang="tr-TR" sz="2800" dirty="0" err="1"/>
              <a:t>sarkoplazmik</a:t>
            </a:r>
            <a:r>
              <a:rPr lang="tr-TR" sz="2800" dirty="0"/>
              <a:t> </a:t>
            </a:r>
            <a:r>
              <a:rPr lang="tr-TR" sz="2800" dirty="0" err="1"/>
              <a:t>retikulum</a:t>
            </a:r>
            <a:r>
              <a:rPr lang="tr-TR" sz="2800" dirty="0"/>
              <a:t> </a:t>
            </a:r>
            <a:r>
              <a:rPr lang="tr-TR" sz="2800" dirty="0" err="1"/>
              <a:t>tübüllerine</a:t>
            </a:r>
            <a:r>
              <a:rPr lang="tr-TR" sz="2800" dirty="0"/>
              <a:t> </a:t>
            </a:r>
            <a:r>
              <a:rPr lang="tr-TR" sz="2800" b="1" i="1" dirty="0" err="1"/>
              <a:t>sarkotübül</a:t>
            </a:r>
            <a:r>
              <a:rPr lang="tr-TR" sz="2800" dirty="0"/>
              <a:t> denir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Sinirsel uyarı ile </a:t>
            </a:r>
            <a:r>
              <a:rPr lang="tr-TR" sz="2800" dirty="0" err="1"/>
              <a:t>sarkoplazmik</a:t>
            </a:r>
            <a:r>
              <a:rPr lang="tr-TR" sz="2800" dirty="0"/>
              <a:t> </a:t>
            </a:r>
            <a:r>
              <a:rPr lang="tr-TR" sz="2800" dirty="0" err="1"/>
              <a:t>retikulumdan</a:t>
            </a:r>
            <a:r>
              <a:rPr lang="tr-TR" sz="2800" dirty="0"/>
              <a:t> hücreye kalsiyum salınır ve kas kasılması mümkün olur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413" y="1411139"/>
            <a:ext cx="5222620" cy="5041177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0829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MYOFİBRİLLER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96562" y="1527048"/>
            <a:ext cx="5975449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Çizgili kas hücrelerinin en küçük kasılma materyali </a:t>
            </a:r>
            <a:r>
              <a:rPr lang="tr-TR" sz="2800" dirty="0" err="1"/>
              <a:t>miyofibrillerdir</a:t>
            </a:r>
            <a:r>
              <a:rPr lang="tr-TR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 Bu </a:t>
            </a:r>
            <a:r>
              <a:rPr lang="tr-TR" sz="2800" dirty="0" err="1"/>
              <a:t>miyofibriller</a:t>
            </a:r>
            <a:r>
              <a:rPr lang="tr-TR" sz="2800" dirty="0"/>
              <a:t> bir koyu bir açık olacak şekilde  enine çizgilenmeler gösterir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755" y="1906074"/>
            <a:ext cx="5387176" cy="2930098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1805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SARKOMER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392195"/>
            <a:ext cx="6344453" cy="4706853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tr-TR" sz="2800" b="1" u="sng" dirty="0"/>
              <a:t>Sarkomer</a:t>
            </a:r>
            <a:r>
              <a:rPr lang="tr-TR" sz="2800" dirty="0"/>
              <a:t>, çizgili kasın kasılma birimidir.</a:t>
            </a:r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Koyu bölgeye A bandı</a:t>
            </a:r>
            <a:r>
              <a:rPr lang="tr-TR" sz="2800" dirty="0"/>
              <a:t>, </a:t>
            </a:r>
            <a:r>
              <a:rPr lang="tr-TR" sz="2800" b="1" dirty="0">
                <a:solidFill>
                  <a:srgbClr val="FF0000"/>
                </a:solidFill>
              </a:rPr>
              <a:t>açık bölgeye </a:t>
            </a:r>
            <a:r>
              <a:rPr lang="tr-TR" sz="2800" b="1" dirty="0"/>
              <a:t>ise </a:t>
            </a:r>
            <a:r>
              <a:rPr lang="tr-TR" sz="2800" b="1" dirty="0">
                <a:solidFill>
                  <a:srgbClr val="FF0000"/>
                </a:solidFill>
              </a:rPr>
              <a:t>I bandı </a:t>
            </a:r>
            <a:r>
              <a:rPr lang="tr-TR" sz="2800" b="1" dirty="0"/>
              <a:t>denir.</a:t>
            </a:r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800" dirty="0"/>
              <a:t>İki I bandı arasındaki koyu çizgiye </a:t>
            </a:r>
            <a:r>
              <a:rPr lang="tr-TR" sz="2800" b="1" dirty="0">
                <a:solidFill>
                  <a:srgbClr val="00B050"/>
                </a:solidFill>
              </a:rPr>
              <a:t>Z çizgisi</a:t>
            </a:r>
            <a:r>
              <a:rPr lang="tr-TR" sz="2800" dirty="0"/>
              <a:t> denir</a:t>
            </a:r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800" dirty="0"/>
              <a:t>A bandının ortasındaki açık renkli bölge ise </a:t>
            </a:r>
            <a:r>
              <a:rPr lang="tr-TR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 bandıdır.</a:t>
            </a:r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endParaRPr lang="tr-TR" sz="2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800" b="1" dirty="0"/>
              <a:t>İki Z çizgisi arasında kalan yapıya </a:t>
            </a:r>
            <a:r>
              <a:rPr lang="tr-TR" sz="2800" b="1" u="sng" dirty="0">
                <a:solidFill>
                  <a:schemeClr val="accent1"/>
                </a:solidFill>
              </a:rPr>
              <a:t>sarkomer</a:t>
            </a:r>
            <a:r>
              <a:rPr lang="tr-TR" sz="2800" b="1" dirty="0"/>
              <a:t> denir</a:t>
            </a:r>
            <a:r>
              <a:rPr lang="tr-TR" sz="2800" dirty="0"/>
              <a:t>.</a:t>
            </a:r>
          </a:p>
          <a:p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19</a:t>
            </a:fld>
            <a:endParaRPr lang="tr-TR"/>
          </a:p>
        </p:txBody>
      </p:sp>
      <p:pic>
        <p:nvPicPr>
          <p:cNvPr id="7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230" y="140043"/>
            <a:ext cx="2396586" cy="1303509"/>
          </a:xfrm>
          <a:prstGeom prst="rect">
            <a:avLst/>
          </a:prstGeom>
        </p:spPr>
      </p:pic>
      <p:pic>
        <p:nvPicPr>
          <p:cNvPr id="14338" name="Picture 2" descr="iskelet kasÄ± sarkomer ile ilgili gÃ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4698" y="1894911"/>
            <a:ext cx="4787128" cy="31311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666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SARKOMER-AKTİN VE MYOZİN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766644" cy="457200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Koyu bölge olan A bandını </a:t>
            </a:r>
            <a:r>
              <a:rPr lang="tr-TR" sz="2400" dirty="0" err="1"/>
              <a:t>miyozin</a:t>
            </a:r>
            <a:r>
              <a:rPr lang="tr-TR" sz="2400" dirty="0"/>
              <a:t> molekülleri oluşturur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Açık renkli I bandında ise </a:t>
            </a:r>
            <a:r>
              <a:rPr lang="tr-TR" sz="2400" dirty="0" err="1"/>
              <a:t>aktin</a:t>
            </a:r>
            <a:r>
              <a:rPr lang="tr-TR" sz="2400" dirty="0"/>
              <a:t> molekülleri vardır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Aktin molekülleri sadece I bandında olmayıp A bandına da girerler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A bandı içerisinde Aktinlerin uçları arasında kalan bölge H  bandını oluşturur.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681" y="1527048"/>
            <a:ext cx="5363855" cy="4828658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8855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KASILMA SIRASINDA SARKOMER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818160" cy="4572000"/>
          </a:xfrm>
        </p:spPr>
        <p:txBody>
          <a:bodyPr/>
          <a:lstStyle/>
          <a:p>
            <a:pPr marL="342900" lvl="0" indent="-34290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800" dirty="0"/>
              <a:t>Kasılma sırasında :</a:t>
            </a:r>
          </a:p>
          <a:p>
            <a:pPr marL="914400" lvl="1" indent="-457200">
              <a:spcBef>
                <a:spcPts val="0"/>
              </a:spcBef>
              <a:buClr>
                <a:schemeClr val="accent1"/>
              </a:buClr>
              <a:buSzTx/>
            </a:pPr>
            <a:r>
              <a:rPr lang="tr-TR" sz="2600" dirty="0">
                <a:solidFill>
                  <a:schemeClr val="tx1"/>
                </a:solidFill>
              </a:rPr>
              <a:t>-Aktinler birbirine yaklaşır. </a:t>
            </a:r>
          </a:p>
          <a:p>
            <a:pPr marL="914400" lvl="1" indent="-457200">
              <a:spcBef>
                <a:spcPts val="0"/>
              </a:spcBef>
              <a:buClr>
                <a:schemeClr val="accent1"/>
              </a:buClr>
              <a:buSzTx/>
            </a:pPr>
            <a:r>
              <a:rPr lang="tr-TR" sz="2600" dirty="0">
                <a:solidFill>
                  <a:schemeClr val="tx1"/>
                </a:solidFill>
              </a:rPr>
              <a:t>-Z çizgileri birbirine yaklaşır</a:t>
            </a:r>
          </a:p>
          <a:p>
            <a:pPr marL="914400" lvl="1" indent="-457200">
              <a:spcBef>
                <a:spcPts val="0"/>
              </a:spcBef>
              <a:buClr>
                <a:schemeClr val="accent1"/>
              </a:buClr>
              <a:buSzTx/>
            </a:pPr>
            <a:r>
              <a:rPr lang="tr-TR" sz="2600" dirty="0">
                <a:solidFill>
                  <a:schemeClr val="tx1"/>
                </a:solidFill>
              </a:rPr>
              <a:t>-I bandı kısalır</a:t>
            </a:r>
          </a:p>
          <a:p>
            <a:pPr marL="914400" lvl="1" indent="-457200">
              <a:spcBef>
                <a:spcPts val="0"/>
              </a:spcBef>
              <a:buClr>
                <a:schemeClr val="accent1"/>
              </a:buClr>
              <a:buSzTx/>
            </a:pPr>
            <a:r>
              <a:rPr lang="tr-TR" sz="2600" dirty="0">
                <a:solidFill>
                  <a:schemeClr val="tx1"/>
                </a:solidFill>
              </a:rPr>
              <a:t>-A bandının boyu değişmez </a:t>
            </a:r>
          </a:p>
          <a:p>
            <a:pPr marL="342900" lvl="0" indent="-34290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342900" lvl="0" indent="-34290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342900" lvl="0" indent="-34290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800" dirty="0"/>
              <a:t>Sonuç olarak kasılma sonucunda  </a:t>
            </a:r>
            <a:r>
              <a:rPr lang="tr-TR" sz="2800" dirty="0" err="1"/>
              <a:t>sarkomerin</a:t>
            </a:r>
            <a:r>
              <a:rPr lang="tr-TR" sz="2800" dirty="0"/>
              <a:t> boyu kısalır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84" y="1663607"/>
            <a:ext cx="5247946" cy="472431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2664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ÇİZGİLİ KASIN KASILMA MEKANİZMASI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7" y="1527048"/>
            <a:ext cx="5998464" cy="4572000"/>
          </a:xfrm>
        </p:spPr>
        <p:txBody>
          <a:bodyPr>
            <a:normAutofit lnSpcReduction="10000"/>
          </a:bodyPr>
          <a:lstStyle/>
          <a:p>
            <a:r>
              <a:rPr lang="tr-TR" sz="2400" dirty="0"/>
              <a:t>1-Kasa gelen sinirden </a:t>
            </a:r>
            <a:r>
              <a:rPr lang="tr-TR" sz="2400" dirty="0" err="1"/>
              <a:t>asetilkolin</a:t>
            </a:r>
            <a:r>
              <a:rPr lang="tr-TR" sz="2400" dirty="0"/>
              <a:t> salgılanması ile kas </a:t>
            </a:r>
            <a:r>
              <a:rPr lang="tr-TR" sz="2400" dirty="0" err="1"/>
              <a:t>sarkolemması</a:t>
            </a:r>
            <a:endParaRPr lang="tr-TR" sz="2400" dirty="0"/>
          </a:p>
          <a:p>
            <a:r>
              <a:rPr lang="tr-TR" sz="2400" dirty="0"/>
              <a:t>uyarılmış olur (aksiyon potansiyeli oluşur)</a:t>
            </a:r>
          </a:p>
          <a:p>
            <a:pPr marL="0" indent="0">
              <a:buNone/>
            </a:pPr>
            <a:r>
              <a:rPr lang="tr-TR" sz="2400" dirty="0"/>
              <a:t>▼</a:t>
            </a:r>
          </a:p>
          <a:p>
            <a:r>
              <a:rPr lang="tr-TR" sz="2400" dirty="0"/>
              <a:t>2-Sarkolemma üzerindeki sodyum (</a:t>
            </a:r>
            <a:r>
              <a:rPr lang="tr-TR" sz="2400" dirty="0" err="1"/>
              <a:t>Na</a:t>
            </a:r>
            <a:r>
              <a:rPr lang="tr-TR" sz="2400" baseline="30000" dirty="0"/>
              <a:t>+</a:t>
            </a:r>
            <a:r>
              <a:rPr lang="tr-TR" sz="2400" dirty="0"/>
              <a:t>) kanalları açılır ve uyarılma</a:t>
            </a:r>
          </a:p>
          <a:p>
            <a:r>
              <a:rPr lang="tr-TR" sz="2400" dirty="0"/>
              <a:t>tüm </a:t>
            </a:r>
            <a:r>
              <a:rPr lang="tr-TR" sz="2400" dirty="0" err="1"/>
              <a:t>sarkolemmaya</a:t>
            </a:r>
            <a:r>
              <a:rPr lang="tr-TR" sz="2400" dirty="0"/>
              <a:t> yayılır</a:t>
            </a:r>
          </a:p>
          <a:p>
            <a:pPr marL="0" indent="0">
              <a:buNone/>
            </a:pPr>
            <a:r>
              <a:rPr lang="tr-TR" sz="2400" dirty="0"/>
              <a:t>▼</a:t>
            </a:r>
          </a:p>
          <a:p>
            <a:pPr>
              <a:spcBef>
                <a:spcPts val="0"/>
              </a:spcBef>
              <a:buSzTx/>
            </a:pPr>
            <a:r>
              <a:rPr lang="tr-TR" sz="2400" dirty="0"/>
              <a:t>3-Sarkoplazmik </a:t>
            </a:r>
            <a:r>
              <a:rPr lang="tr-TR" sz="2400" dirty="0" err="1"/>
              <a:t>retikulumdaki</a:t>
            </a:r>
            <a:r>
              <a:rPr lang="tr-TR" sz="2400" dirty="0"/>
              <a:t> kalsiyum(</a:t>
            </a:r>
            <a:r>
              <a:rPr lang="tr-TR" sz="2400" dirty="0" err="1"/>
              <a:t>Ca</a:t>
            </a:r>
            <a:r>
              <a:rPr lang="tr-TR" sz="2400" baseline="30000" dirty="0"/>
              <a:t>+2</a:t>
            </a:r>
            <a:r>
              <a:rPr lang="tr-TR" sz="2400" dirty="0"/>
              <a:t>) kanalları açılır.</a:t>
            </a:r>
          </a:p>
          <a:p>
            <a:pPr marL="0" indent="0">
              <a:spcBef>
                <a:spcPts val="0"/>
              </a:spcBef>
              <a:buSzTx/>
              <a:buNone/>
            </a:pPr>
            <a:r>
              <a:rPr lang="tr-TR" sz="2400" dirty="0"/>
              <a:t> ▼</a:t>
            </a:r>
          </a:p>
          <a:p>
            <a:pPr marL="0" lvl="0" indent="0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tr-TR" sz="1600" dirty="0">
              <a:solidFill>
                <a:prstClr val="white"/>
              </a:solidFill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713" y="1574733"/>
            <a:ext cx="4544402" cy="452431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4529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ÇİZGİLİ KASIN KASILMA MEKANİZMASI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500740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4-</a:t>
            </a:r>
            <a:r>
              <a:rPr lang="tr-TR" sz="2400" dirty="0" err="1"/>
              <a:t>Ca</a:t>
            </a:r>
            <a:r>
              <a:rPr lang="tr-TR" sz="2400" baseline="30000" dirty="0"/>
              <a:t>+2  </a:t>
            </a:r>
            <a:r>
              <a:rPr lang="tr-TR" sz="2400" dirty="0"/>
              <a:t>ve ATP varlığı kasılmayı mümkün kılar</a:t>
            </a:r>
          </a:p>
          <a:p>
            <a:pPr marL="0" indent="0">
              <a:spcBef>
                <a:spcPts val="0"/>
              </a:spcBef>
              <a:buSzTx/>
              <a:buNone/>
            </a:pPr>
            <a:r>
              <a:rPr lang="tr-TR" sz="2400" dirty="0"/>
              <a:t>▼</a:t>
            </a:r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endParaRPr lang="tr-TR" sz="2400" dirty="0"/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400" dirty="0"/>
              <a:t>5-</a:t>
            </a:r>
            <a:r>
              <a:rPr lang="tr-TR" sz="2400" dirty="0" err="1"/>
              <a:t>Aktinler</a:t>
            </a:r>
            <a:r>
              <a:rPr lang="tr-TR" sz="2400" dirty="0"/>
              <a:t> </a:t>
            </a:r>
            <a:r>
              <a:rPr lang="tr-TR" sz="2400" dirty="0" err="1"/>
              <a:t>miyozin</a:t>
            </a:r>
            <a:r>
              <a:rPr lang="tr-TR" sz="2400" dirty="0"/>
              <a:t> üzerinde kayar, sarkomer kısalır</a:t>
            </a:r>
          </a:p>
          <a:p>
            <a:pPr marL="0" indent="0">
              <a:spcBef>
                <a:spcPts val="0"/>
              </a:spcBef>
              <a:buSzTx/>
              <a:buNone/>
            </a:pPr>
            <a:r>
              <a:rPr lang="tr-TR" sz="2400" dirty="0"/>
              <a:t>▼</a:t>
            </a:r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endParaRPr lang="tr-TR" sz="2400" dirty="0"/>
          </a:p>
          <a:p>
            <a:pPr lvl="0" defTabSz="914400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tr-TR" sz="2400" dirty="0"/>
              <a:t>6-Böylece kasılma gerçekleşmiş olur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134" y="1527048"/>
            <a:ext cx="4544402" cy="452431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619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KALP KASI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4878002" cy="4572000"/>
          </a:xfrm>
        </p:spPr>
        <p:txBody>
          <a:bodyPr/>
          <a:lstStyle/>
          <a:p>
            <a:r>
              <a:rPr lang="tr-TR" sz="2800" dirty="0"/>
              <a:t>Kalp, çizgili kas taşır ve vücuda sürekli kan pompalar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30" y="1803042"/>
            <a:ext cx="5953784" cy="374119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7443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KALP KASI- ÇİZGİLİ KAS FARKLARI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44758" y="1539927"/>
            <a:ext cx="5882555" cy="4572000"/>
          </a:xfrm>
        </p:spPr>
        <p:txBody>
          <a:bodyPr/>
          <a:lstStyle/>
          <a:p>
            <a:r>
              <a:rPr lang="tr-TR" sz="2400" dirty="0"/>
              <a:t>Hücreler iskelet kasındaki gibi zar ile birbirleriyle kaynaşmaz.</a:t>
            </a:r>
          </a:p>
          <a:p>
            <a:endParaRPr lang="tr-TR" sz="2400" dirty="0"/>
          </a:p>
          <a:p>
            <a:r>
              <a:rPr lang="tr-TR" sz="2400" dirty="0"/>
              <a:t>-Bunun yerine hücreler arası diskler(</a:t>
            </a:r>
            <a:r>
              <a:rPr lang="tr-TR" sz="2400" dirty="0" err="1"/>
              <a:t>interkalar</a:t>
            </a:r>
            <a:r>
              <a:rPr lang="tr-TR" sz="2400" dirty="0"/>
              <a:t> diskler) aracılığıyla uç uca eklenirler.</a:t>
            </a:r>
          </a:p>
          <a:p>
            <a:endParaRPr lang="tr-T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Kalp kası hücreleri silindirik değildir, dallanmalar yaparlar ve birbirlerine bağlanırlar.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374" y="1687132"/>
            <a:ext cx="5620162" cy="3384432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0311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KALP KASI- ÇİZGİLİ KAS FARKLARI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4839365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Bir adet çekirdek vardır ve hücrenin ortasında yer alır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Kalp ve iskelet kası arasındaki en önemli fark: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Kalp kası kendi ürettiği uyarı ile istemsiz kasılır.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04" y="1622976"/>
            <a:ext cx="5346241" cy="3219479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1328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KARDİYOSİT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882554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Kalp kası hücresine kardiyosit denir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Kardiyosit, iskelet kası hücresinden küçüktür fakat daha çok mitokondri içerir.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tr-TR" sz="2800" dirty="0"/>
              <a:t>Kalp kası oksijenli solunumun en çok yapıldığı dokulardandır.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1" y="1527048"/>
            <a:ext cx="5307855" cy="4290781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6653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KALP KASI- BANTLAR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685426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İskelet kasında olduğu gibi enine çizgilenmeler,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   A,I,H,Z bantları kalp kasında da vardır.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 Kalp kasında da kasılmayı sağlayan </a:t>
            </a:r>
            <a:r>
              <a:rPr lang="tr-TR" sz="2800" dirty="0" err="1"/>
              <a:t>aktin</a:t>
            </a:r>
            <a:r>
              <a:rPr lang="tr-TR" sz="2800" dirty="0"/>
              <a:t>, </a:t>
            </a:r>
            <a:r>
              <a:rPr lang="tr-TR" sz="2800" dirty="0" err="1"/>
              <a:t>miyozin</a:t>
            </a:r>
            <a:r>
              <a:rPr lang="tr-TR" sz="2800" dirty="0"/>
              <a:t> bulunur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794" y="1342595"/>
            <a:ext cx="5338119" cy="4939866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8725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HÜCRELER ARASI DISK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693664" cy="4572000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800" dirty="0"/>
              <a:t>Hücreler arası disk, komşu kalp kası  hücrelerinin birleştiği çizgilerdir.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800" dirty="0"/>
              <a:t>Bu diskler hem iki hücreyi birbirine tutturur hem de molekül geçişine izin verir.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889" y="1629454"/>
            <a:ext cx="5327561" cy="446959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499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KALBİN ÖZEL İLETİM DOKUSU-SİNOATRİAL DÜĞÜM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642408" cy="4572000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3200" dirty="0"/>
              <a:t>Kalpte, görevi kasılma için uyarı oluşturup bunu yaymak olan bir sistem vardır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3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3200" dirty="0" err="1"/>
              <a:t>Sinoatrial</a:t>
            </a:r>
            <a:r>
              <a:rPr lang="tr-TR" sz="3200" dirty="0"/>
              <a:t> düğüm denilen yapı uyarıyı oluşturur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3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3200" dirty="0"/>
              <a:t>Dakikada 70-80 uyarı oluşturur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722" y="2028215"/>
            <a:ext cx="4420814" cy="367712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43656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A-V DÜĞÜM VE A-V DEMETLER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217405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Bu uyarılar kalp kulakçıkları boyunca yayılır.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Karıncıklara geçmek için ise A-V düğüm denilen bir yapıdan geçerler.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/>
              <a:t>Karıncıklara geçtikten sonra ise A-V demetleri (his demetler) ile yayılırlar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49" y="1866723"/>
            <a:ext cx="4552838" cy="381963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67709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PURKİNJE LİFLERİ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153010" cy="4572000"/>
          </a:xfrm>
        </p:spPr>
        <p:txBody>
          <a:bodyPr/>
          <a:lstStyle/>
          <a:p>
            <a:r>
              <a:rPr lang="tr-TR" sz="2800" dirty="0"/>
              <a:t>En son olarak </a:t>
            </a:r>
            <a:r>
              <a:rPr lang="tr-TR" sz="2800" dirty="0" err="1"/>
              <a:t>purkinje</a:t>
            </a:r>
            <a:r>
              <a:rPr lang="tr-TR" sz="2800" dirty="0"/>
              <a:t> lifleri ile karıncıktaki kas demetlerine dağıtılırlar.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919" y="1704019"/>
            <a:ext cx="5446617" cy="4218057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80656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Kent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ent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EB244D9-A2F3-4C17-B5EF-ABE623578259}" vid="{BCA0D1A9-2823-4181-B104-397D0E9D5B8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3695</TotalTime>
  <Words>1049</Words>
  <Application>Microsoft Macintosh PowerPoint</Application>
  <PresentationFormat>Geniş ekran</PresentationFormat>
  <Paragraphs>230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8" baseType="lpstr">
      <vt:lpstr>Arial</vt:lpstr>
      <vt:lpstr>Calibri</vt:lpstr>
      <vt:lpstr>Georgia</vt:lpstr>
      <vt:lpstr>Wingdings</vt:lpstr>
      <vt:lpstr>Wingdings 2</vt:lpstr>
      <vt:lpstr>Tema1</vt:lpstr>
      <vt:lpstr>KAS DOKU</vt:lpstr>
      <vt:lpstr>PowerPoint Sunusu</vt:lpstr>
      <vt:lpstr>KAS DOKUSU- GİRİŞ</vt:lpstr>
      <vt:lpstr>KAS DOKUSU- ORGANELLER</vt:lpstr>
      <vt:lpstr>DÜZ KAS</vt:lpstr>
      <vt:lpstr>DÜZ KAS NEREDE BULUNUR?</vt:lpstr>
      <vt:lpstr>DÜZ KAS HÜCRELERİ</vt:lpstr>
      <vt:lpstr>DÜZ KAS HÜCRELERi</vt:lpstr>
      <vt:lpstr>MYOFİBRİLLER VE YOĞUN CİSİMCİKLER</vt:lpstr>
      <vt:lpstr>AKTİN VE MYOZİN</vt:lpstr>
      <vt:lpstr>DÜZ KAS KASILMASI</vt:lpstr>
      <vt:lpstr>DÜZ KAS- KASILMA TÜRLERİ</vt:lpstr>
      <vt:lpstr>ÇİZGİLİ KAS (İSKELET KASI)</vt:lpstr>
      <vt:lpstr>ÇİZGİLİ KAS- BAĞ DOKUSU</vt:lpstr>
      <vt:lpstr>KAS LİFİ- SARKOLEMMA-ÇEKİRDEK</vt:lpstr>
      <vt:lpstr>KAS LİFİ-SARKOZOM, SARKOPLAZMA</vt:lpstr>
      <vt:lpstr>SARKOPLAZMİK RETİKULUM</vt:lpstr>
      <vt:lpstr>MYOFİBRİLLER</vt:lpstr>
      <vt:lpstr>SARKOMER</vt:lpstr>
      <vt:lpstr>SARKOMER-AKTİN VE MYOZİN</vt:lpstr>
      <vt:lpstr>KASILMA SIRASINDA SARKOMER</vt:lpstr>
      <vt:lpstr>ÇİZGİLİ KASIN KASILMA MEKANİZMASI</vt:lpstr>
      <vt:lpstr>ÇİZGİLİ KASIN KASILMA MEKANİZMASI</vt:lpstr>
      <vt:lpstr>KALP KASI</vt:lpstr>
      <vt:lpstr>KALP KASI- ÇİZGİLİ KAS FARKLARI</vt:lpstr>
      <vt:lpstr>KALP KASI- ÇİZGİLİ KAS FARKLARI</vt:lpstr>
      <vt:lpstr>KARDİYOSİT</vt:lpstr>
      <vt:lpstr>KALP KASI- BANTLAR</vt:lpstr>
      <vt:lpstr>HÜCRELER ARASI DISK</vt:lpstr>
      <vt:lpstr>KALBİN ÖZEL İLETİM DOKUSU-SİNOATRİAL DÜĞÜM</vt:lpstr>
      <vt:lpstr>A-V DÜĞÜM VE A-V DEMETLER</vt:lpstr>
      <vt:lpstr>PURKİNJE LİFLERİ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DESTEK DOKULAR</dc:title>
  <dc:creator>hp</dc:creator>
  <cp:lastModifiedBy>Levent MERCAN</cp:lastModifiedBy>
  <cp:revision>108</cp:revision>
  <dcterms:created xsi:type="dcterms:W3CDTF">2016-03-01T07:51:31Z</dcterms:created>
  <dcterms:modified xsi:type="dcterms:W3CDTF">2020-12-23T16:55:27Z</dcterms:modified>
</cp:coreProperties>
</file>