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318" r:id="rId2"/>
    <p:sldId id="320" r:id="rId3"/>
    <p:sldId id="321" r:id="rId4"/>
    <p:sldId id="322" r:id="rId5"/>
    <p:sldId id="256" r:id="rId6"/>
    <p:sldId id="257" r:id="rId7"/>
    <p:sldId id="259" r:id="rId8"/>
    <p:sldId id="260" r:id="rId9"/>
    <p:sldId id="261" r:id="rId10"/>
    <p:sldId id="323" r:id="rId11"/>
    <p:sldId id="262" r:id="rId12"/>
    <p:sldId id="264" r:id="rId13"/>
    <p:sldId id="266" r:id="rId14"/>
    <p:sldId id="337" r:id="rId15"/>
    <p:sldId id="338" r:id="rId16"/>
    <p:sldId id="267" r:id="rId17"/>
    <p:sldId id="340" r:id="rId18"/>
    <p:sldId id="268" r:id="rId19"/>
    <p:sldId id="342" r:id="rId20"/>
    <p:sldId id="343" r:id="rId21"/>
    <p:sldId id="344" r:id="rId22"/>
    <p:sldId id="269" r:id="rId23"/>
    <p:sldId id="345" r:id="rId24"/>
    <p:sldId id="270" r:id="rId25"/>
    <p:sldId id="263" r:id="rId26"/>
    <p:sldId id="346" r:id="rId27"/>
    <p:sldId id="272" r:id="rId28"/>
    <p:sldId id="273" r:id="rId29"/>
    <p:sldId id="274" r:id="rId30"/>
    <p:sldId id="275" r:id="rId31"/>
    <p:sldId id="349" r:id="rId32"/>
    <p:sldId id="276" r:id="rId33"/>
    <p:sldId id="348" r:id="rId34"/>
    <p:sldId id="277" r:id="rId35"/>
    <p:sldId id="278" r:id="rId36"/>
    <p:sldId id="279" r:id="rId37"/>
    <p:sldId id="350" r:id="rId38"/>
    <p:sldId id="351" r:id="rId39"/>
  </p:sldIdLst>
  <p:sldSz cx="12192000" cy="6858000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5438D-D27D-42A9-B9B3-49894DEBE0C7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B2A73-560D-45FE-87F8-89754D47612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FABEE7-1B8E-44DA-B743-7614C27E1207}" type="datetimeFigureOut">
              <a:rPr lang="tr-TR" smtClean="0"/>
              <a:pPr/>
              <a:t>21.10.2020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B9B32-A71A-4251-A80C-706EAA65D52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FE0015-6357-4A69-B838-4E0752FB1485}" type="slidenum">
              <a:rPr lang="en-US"/>
              <a:pPr/>
              <a:t>4</a:t>
            </a:fld>
            <a:endParaRPr lang="en-US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B6BE24-4B88-49F4-953C-4BAD7E64593C}" type="slidenum">
              <a:rPr lang="tr-TR"/>
              <a:pPr/>
              <a:t>14</a:t>
            </a:fld>
            <a:endParaRPr lang="tr-TR"/>
          </a:p>
        </p:txBody>
      </p:sp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1031CB-3633-4044-9776-08B43993DB91}" type="slidenum">
              <a:rPr lang="tr-TR"/>
              <a:pPr/>
              <a:t>15</a:t>
            </a:fld>
            <a:endParaRPr lang="tr-TR"/>
          </a:p>
        </p:txBody>
      </p:sp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B1DF5A-0274-47B6-9CF1-F3A69393627B}" type="slidenum">
              <a:rPr lang="tr-TR"/>
              <a:pPr/>
              <a:t>17</a:t>
            </a:fld>
            <a:endParaRPr lang="tr-TR"/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C3B2F6-9E34-4B27-AF53-4A9C123DE6B3}" type="slidenum">
              <a:rPr lang="tr-TR"/>
              <a:pPr/>
              <a:t>19</a:t>
            </a:fld>
            <a:endParaRPr lang="tr-TR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089204-048C-429F-B3DA-E09430BBCDC4}" type="slidenum">
              <a:rPr lang="tr-TR"/>
              <a:pPr/>
              <a:t>20</a:t>
            </a:fld>
            <a:endParaRPr lang="tr-TR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C1EE88-4ADA-421B-A132-7FBAD54C60FF}" type="slidenum">
              <a:rPr lang="tr-TR"/>
              <a:pPr/>
              <a:t>21</a:t>
            </a:fld>
            <a:endParaRPr lang="tr-TR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AAF388-A51E-4425-B6F5-4733D87C4BAB}" type="slidenum">
              <a:rPr lang="tr-TR"/>
              <a:pPr/>
              <a:t>23</a:t>
            </a:fld>
            <a:endParaRPr lang="tr-TR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6751FF-868A-449B-AB0E-D0E76FC385BA}" type="slidenum">
              <a:rPr lang="tr-TR"/>
              <a:pPr/>
              <a:t>26</a:t>
            </a:fld>
            <a:endParaRPr lang="tr-TR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BA140E-99A7-434A-99FD-24E31F419870}" type="slidenum">
              <a:rPr lang="tr-TR"/>
              <a:pPr/>
              <a:t>31</a:t>
            </a:fld>
            <a:endParaRPr lang="tr-TR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7067F4-74FB-40B3-B22C-331065254FF1}" type="slidenum">
              <a:rPr lang="tr-TR"/>
              <a:pPr/>
              <a:t>33</a:t>
            </a:fld>
            <a:endParaRPr lang="tr-TR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319D9C-1CAD-4354-B342-FDD67672C6CD}" type="slidenum">
              <a:rPr lang="tr-TR"/>
              <a:pPr/>
              <a:t>37</a:t>
            </a:fld>
            <a:endParaRPr lang="tr-TR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27F914-FAAB-48A7-B2C7-D1D5623AA8AF}" type="slidenum">
              <a:rPr lang="tr-TR"/>
              <a:pPr/>
              <a:t>38</a:t>
            </a:fld>
            <a:endParaRPr lang="tr-TR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B848-307F-449C-A160-4C3C2312C20C}" type="datetime1">
              <a:rPr lang="tr-TR" smtClean="0"/>
              <a:pPr/>
              <a:t>21.10.2020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12 Oval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13 Oval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70191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BF27C-536C-4E8E-B2A0-FADBD8B9F38A}" type="datetime1">
              <a:rPr lang="tr-TR" smtClean="0"/>
              <a:pPr/>
              <a:t>21.10.2020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17843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13 Dikdörtgen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B5DBA-CF9A-4FBA-B790-8B065084F31E}" type="datetime1">
              <a:rPr lang="tr-TR" smtClean="0"/>
              <a:pPr/>
              <a:t>21.10.2020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Oval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10 Oval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90756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372F859D-A132-4B07-9BF5-D42F46280993}" type="datetime1">
              <a:rPr lang="tr-TR" smtClean="0"/>
              <a:pPr/>
              <a:t>21.10.2020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İçerik Yer Tutucusu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2" name="11 İçerik Yer Tutucusu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183036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0" name="19 Dikdörtgen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1" name="20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2" name="21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1" name="10 Dikdörtgen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0063-DDA9-429A-B9E1-C0B5CE28D49A}" type="datetime1">
              <a:rPr lang="tr-TR" smtClean="0"/>
              <a:pPr/>
              <a:t>21.10.2020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4" name="23 İçerik Yer Tutucusu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6" name="25 İçerik Yer Tutucusu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5" name="24 Oval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7" name="26 Oval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Başlık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18975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DF8C6-A9AD-41D2-B36C-630D458ACA63}" type="datetime1">
              <a:rPr lang="tr-TR" smtClean="0"/>
              <a:pPr/>
              <a:t>21.10.2020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016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4 Dikdörtgen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6" name="5 Dikdörtgen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48EF-5534-49AF-BCAB-8B0320DC7C16}" type="datetime1">
              <a:rPr lang="tr-TR" smtClean="0"/>
              <a:pPr/>
              <a:t>21.10.2020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654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Dikdörtgen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3" name="12 Dikdörtgen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0" name="19 İçerik Yer Tutucusu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" name="9 Oval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10 Oval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Dikdörtgen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2B54-B70A-48CD-8FB9-E36043AE09C1}" type="datetime1">
              <a:rPr lang="tr-TR" smtClean="0"/>
              <a:pPr/>
              <a:t>21.10.2020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163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Düz Bağlayıcı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0" name="19 Dikdörtgen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7 Dikdörtgen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2" name="11 Oval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12 Oval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22" name="21 Dikdörtgen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F80B2938-AAE9-4C86-9292-622175E69787}" type="datetime1">
              <a:rPr lang="tr-TR" smtClean="0"/>
              <a:pPr/>
              <a:t>21.10.2020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5489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401E6-6F71-4E29-94BE-08FBB0BD3C8D}" type="datetime1">
              <a:rPr lang="tr-TR" smtClean="0"/>
              <a:pPr/>
              <a:t>21.10.2020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39460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1" name="10 Dikdörtgen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13 Oval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14 Oval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F55A-345D-4320-9A61-59BFBBD68171}" type="datetime1">
              <a:rPr lang="tr-TR" smtClean="0"/>
              <a:pPr/>
              <a:t>21.10.2020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310276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Başlık, Küçük Resim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Küçük Resim Yer Tutucusu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56C1A-3260-40CB-BB42-0350A52E54FD}" type="datetime1">
              <a:rPr lang="tr-TR" smtClean="0"/>
              <a:pPr>
                <a:defRPr/>
              </a:pPr>
              <a:t>21.10.2020</a:t>
            </a:fld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83A56-CFBB-4F8F-A84C-DCF5B2E3590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F01C4B9-DE2D-4CD9-970B-FD7F7BEB9A8A}" type="datetime1">
              <a:rPr lang="tr-TR" smtClean="0"/>
              <a:pPr/>
              <a:t>21.10.2020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11 Oval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14 Oval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C74287-861E-4E46-84E6-A0283E4DFDE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84159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766950" y="5047013"/>
            <a:ext cx="6947065" cy="1133104"/>
          </a:xfrm>
        </p:spPr>
        <p:txBody>
          <a:bodyPr>
            <a:normAutofit/>
          </a:bodyPr>
          <a:lstStyle/>
          <a:p>
            <a:r>
              <a:rPr lang="tr-TR" sz="2400" dirty="0"/>
              <a:t>2.hafta</a:t>
            </a:r>
          </a:p>
        </p:txBody>
      </p:sp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DOKULAR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628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348" y="1506519"/>
            <a:ext cx="5964071" cy="4731497"/>
          </a:xfr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434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DOKU TİPLERİ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230476" cy="4572000"/>
          </a:xfrm>
        </p:spPr>
        <p:txBody>
          <a:bodyPr/>
          <a:lstStyle/>
          <a:p>
            <a:r>
              <a:rPr lang="tr-TR" dirty="0"/>
              <a:t>Vücutta 4 temel doku tipi vardır:</a:t>
            </a:r>
          </a:p>
          <a:p>
            <a:pPr lvl="1"/>
            <a:r>
              <a:rPr lang="tr-TR" dirty="0" err="1">
                <a:solidFill>
                  <a:schemeClr val="tx1"/>
                </a:solidFill>
              </a:rPr>
              <a:t>Epitel</a:t>
            </a:r>
            <a:r>
              <a:rPr lang="tr-TR" dirty="0">
                <a:solidFill>
                  <a:schemeClr val="tx1"/>
                </a:solidFill>
              </a:rPr>
              <a:t> doku: Vücut yüzeylerini örter, vücut boşluklarının yüzeyini kaplar, bezleri oluşturur</a:t>
            </a:r>
          </a:p>
          <a:p>
            <a:pPr lvl="1"/>
            <a:r>
              <a:rPr lang="tr-TR" dirty="0">
                <a:solidFill>
                  <a:schemeClr val="tx1"/>
                </a:solidFill>
              </a:rPr>
              <a:t>Bağ doku: Diğer 3 doku tipine yapısal ve fonksiyonel olarak destek olur. </a:t>
            </a:r>
          </a:p>
          <a:p>
            <a:pPr lvl="1"/>
            <a:r>
              <a:rPr lang="tr-TR" dirty="0">
                <a:solidFill>
                  <a:schemeClr val="tx1"/>
                </a:solidFill>
              </a:rPr>
              <a:t>Kas dokusu: Kasılabilen hücrelerden oluşur ve hareketi sağlar</a:t>
            </a:r>
          </a:p>
          <a:p>
            <a:pPr lvl="1"/>
            <a:r>
              <a:rPr lang="tr-TR" dirty="0">
                <a:solidFill>
                  <a:schemeClr val="tx1"/>
                </a:solidFill>
              </a:rPr>
              <a:t>Sinir dokusu: Vücudun dışından ve içinden bilgi alıp ileterek vücut aktivitelerini düzenler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588" y="1693885"/>
            <a:ext cx="4602071" cy="3942639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1074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1293" y="420327"/>
            <a:ext cx="7972105" cy="6017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EPİTEL DOKUSU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628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Epitel Dokusu İşlevleri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Epitel dokusu temel olarak 4 gruba ayrılır:</a:t>
            </a:r>
          </a:p>
          <a:p>
            <a:pPr marL="457200" indent="-457200">
              <a:buFont typeface="+mj-lt"/>
              <a:buAutoNum type="arabicParenR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Örtü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epiteli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Duyu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Epiteli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(salgı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+mj-lt"/>
              <a:buAutoNum type="arabicParenR"/>
            </a:pP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Miyoepitel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kassal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8699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EPİTEL DOKUSU GÖREVLERİ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803682" cy="4572000"/>
          </a:xfrm>
        </p:spPr>
        <p:txBody>
          <a:bodyPr/>
          <a:lstStyle/>
          <a:p>
            <a:r>
              <a:rPr 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Epitel dokusunun temel işlevleri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-Emme:  böbrek ve bağırsaktaki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mikrovilluslar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-Salgılama: hormon, sindirim enzimi, mukus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378" y="1527048"/>
            <a:ext cx="3715449" cy="237615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378" y="3903200"/>
            <a:ext cx="3810000" cy="2381250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6091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EPİTEL DOKUSU GÖREVLERİ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803682" cy="4572000"/>
          </a:xfrm>
        </p:spPr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Taşıma: Vücuda alınan veya atılan maddeler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epitelden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geçerler</a:t>
            </a: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Boşaltım: Su ve suda eriyen maddelerin atılması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785" y="1151922"/>
            <a:ext cx="3741142" cy="5226910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0315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EPİTEL DOKUSU GÖREVLERİ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971168" cy="4572000"/>
          </a:xfrm>
        </p:spPr>
        <p:txBody>
          <a:bodyPr/>
          <a:lstStyle/>
          <a:p>
            <a:r>
              <a:rPr lang="tr-TR" dirty="0"/>
              <a:t>-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Koruma: Mekanik hasar, nem kaybına karşı koruma</a:t>
            </a: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-Kasılma: Bezlerin son kısımlarında kasılarak salgının atılmasını kolaylaştırır</a:t>
            </a: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-Duyu alımı: Serbest sinir uçları, tat ve koku tomurcukları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627" y="1527048"/>
            <a:ext cx="4762500" cy="252412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627" y="4094666"/>
            <a:ext cx="4762500" cy="2169656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8965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89049" y="188065"/>
            <a:ext cx="10363200" cy="838200"/>
          </a:xfrm>
        </p:spPr>
        <p:txBody>
          <a:bodyPr/>
          <a:lstStyle/>
          <a:p>
            <a:pPr eaLnBrk="1" hangingPunct="1"/>
            <a:r>
              <a:rPr lang="en-US"/>
              <a:t>Epitel</a:t>
            </a:r>
            <a:r>
              <a:rPr lang="tr-TR"/>
              <a:t> Dokusunun Özellikleri</a:t>
            </a:r>
            <a:endParaRPr lang="en-US"/>
          </a:p>
        </p:txBody>
      </p:sp>
      <p:sp>
        <p:nvSpPr>
          <p:cNvPr id="29700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324443" y="1260837"/>
            <a:ext cx="9956800" cy="4114800"/>
          </a:xfrm>
        </p:spPr>
        <p:txBody>
          <a:bodyPr>
            <a:noAutofit/>
          </a:bodyPr>
          <a:lstStyle/>
          <a:p>
            <a:pPr eaLnBrk="1" hangingPunct="1"/>
            <a:r>
              <a:rPr lang="tr-TR" sz="2400" dirty="0"/>
              <a:t>Hücreler ve hücrelerarası temel madde bakımından,</a:t>
            </a:r>
          </a:p>
          <a:p>
            <a:pPr eaLnBrk="1" hangingPunct="1"/>
            <a:endParaRPr lang="tr-TR" sz="2400" dirty="0"/>
          </a:p>
          <a:p>
            <a:pPr eaLnBrk="1" hangingPunct="1"/>
            <a:r>
              <a:rPr lang="tr-TR" sz="2400" dirty="0"/>
              <a:t>Hücrelerarası bağlantı kompleksleri, 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 err="1"/>
              <a:t>Polarit</a:t>
            </a:r>
            <a:r>
              <a:rPr lang="tr-TR" sz="2400" dirty="0"/>
              <a:t>e</a:t>
            </a:r>
            <a:endParaRPr lang="en-US" sz="2400" dirty="0"/>
          </a:p>
          <a:p>
            <a:pPr lvl="1" eaLnBrk="1" hangingPunct="1"/>
            <a:r>
              <a:rPr lang="en-US" sz="1800" dirty="0" err="1"/>
              <a:t>Api</a:t>
            </a:r>
            <a:r>
              <a:rPr lang="tr-TR" sz="1800" dirty="0"/>
              <a:t>k</a:t>
            </a:r>
            <a:r>
              <a:rPr lang="en-US" sz="1800" dirty="0"/>
              <a:t>al  </a:t>
            </a:r>
            <a:r>
              <a:rPr lang="en-US" sz="1800" dirty="0" err="1"/>
              <a:t>Ba</a:t>
            </a:r>
            <a:r>
              <a:rPr lang="tr-TR" sz="1800" dirty="0"/>
              <a:t>z</a:t>
            </a:r>
            <a:r>
              <a:rPr lang="en-US" sz="1800" dirty="0"/>
              <a:t>al</a:t>
            </a:r>
            <a:r>
              <a:rPr lang="tr-TR" sz="1800" dirty="0"/>
              <a:t>  </a:t>
            </a:r>
            <a:r>
              <a:rPr lang="tr-TR" sz="1800" dirty="0" err="1"/>
              <a:t>Lateral</a:t>
            </a:r>
            <a:endParaRPr lang="tr-TR" sz="1800" dirty="0"/>
          </a:p>
          <a:p>
            <a:pPr lvl="1" eaLnBrk="1" hangingPunct="1"/>
            <a:endParaRPr lang="en-US" sz="1800" dirty="0"/>
          </a:p>
          <a:p>
            <a:pPr eaLnBrk="1" hangingPunct="1"/>
            <a:r>
              <a:rPr lang="en-US" sz="2400" dirty="0" err="1"/>
              <a:t>Bağ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Destek</a:t>
            </a:r>
            <a:r>
              <a:rPr lang="en-US" sz="2400" dirty="0"/>
              <a:t> </a:t>
            </a:r>
            <a:r>
              <a:rPr lang="en-US" sz="2400" dirty="0" err="1"/>
              <a:t>Doku</a:t>
            </a:r>
            <a:r>
              <a:rPr lang="tr-TR" sz="2400" dirty="0"/>
              <a:t>su destekler</a:t>
            </a:r>
            <a:endParaRPr lang="en-US" sz="2400" dirty="0"/>
          </a:p>
          <a:p>
            <a:pPr eaLnBrk="1" hangingPunct="1"/>
            <a:r>
              <a:rPr lang="en-US" sz="2400" dirty="0" err="1"/>
              <a:t>Avas</a:t>
            </a:r>
            <a:r>
              <a:rPr lang="tr-TR" sz="2400" dirty="0" err="1"/>
              <a:t>kü</a:t>
            </a:r>
            <a:r>
              <a:rPr lang="en-US" sz="2400" dirty="0"/>
              <a:t>l</a:t>
            </a:r>
            <a:r>
              <a:rPr lang="tr-TR" sz="2400" dirty="0"/>
              <a:t>e</a:t>
            </a:r>
            <a:r>
              <a:rPr lang="en-US" sz="2400" dirty="0"/>
              <a:t>r</a:t>
            </a:r>
            <a:r>
              <a:rPr lang="tr-TR" sz="2400" dirty="0"/>
              <a:t> (içinde kan damarları yoktur)</a:t>
            </a:r>
            <a:endParaRPr lang="en-US" sz="2400" dirty="0"/>
          </a:p>
          <a:p>
            <a:pPr eaLnBrk="1" hangingPunct="1"/>
            <a:r>
              <a:rPr lang="tr-TR" sz="2400" dirty="0"/>
              <a:t>Sinirlerle bağlantılıdırlar</a:t>
            </a:r>
            <a:endParaRPr lang="en-US" sz="2400" dirty="0"/>
          </a:p>
          <a:p>
            <a:pPr eaLnBrk="1" hangingPunct="1"/>
            <a:r>
              <a:rPr lang="tr-TR" sz="2400" dirty="0"/>
              <a:t>Hücreleri yeniden üretilebilir</a:t>
            </a:r>
            <a:endParaRPr lang="en-US" sz="24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83A56-CFBB-4F8F-A84C-DCF5B2E35901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7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7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7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7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7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7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build="p" bldLvl="5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ÖRTÜ EPİTELİ-SINIFLANDIRMA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400537"/>
            <a:ext cx="6994751" cy="46985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Hücre tabakalarının sayısına göre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tr-TR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Hücrelerden oluşan tek bir kat varsa</a:t>
            </a:r>
            <a:r>
              <a:rPr lang="tr-T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I- Tek katlı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İki veya daha fazla kat varsa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II- Çok katlı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III- Yalancı çok katlı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Şekillerine göre ise: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Yassı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Kübik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Silindirik(prizmatik)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36" y="1777947"/>
            <a:ext cx="4932841" cy="4070201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441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ÖRTÜ EPİTELİ-İSİMLENDİRMELER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31084" y="1603169"/>
            <a:ext cx="5764916" cy="4442214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Çok katlı </a:t>
            </a:r>
            <a:r>
              <a:rPr lang="tr-TR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epitellerde</a:t>
            </a:r>
            <a:r>
              <a:rPr lang="tr-T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isimlendirme en üst katmandaki hücre tipine göre yapılır.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tr-TR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Buna göre örtü </a:t>
            </a:r>
            <a:r>
              <a:rPr lang="tr-TR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epiteli</a:t>
            </a:r>
            <a:r>
              <a:rPr lang="tr-T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türleri şöyledir: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tr-T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 katlı yassı </a:t>
            </a:r>
            <a:r>
              <a:rPr lang="tr-TR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lang="tr-TR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tr-T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 katlı kübik </a:t>
            </a:r>
            <a:r>
              <a:rPr lang="tr-TR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lang="tr-TR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tr-T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 katlı silindirik </a:t>
            </a:r>
            <a:r>
              <a:rPr lang="tr-TR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lang="tr-TR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tr-T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Çok katlı yassı </a:t>
            </a:r>
            <a:r>
              <a:rPr lang="tr-TR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lang="tr-TR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tr-T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Çok katlı kübik </a:t>
            </a:r>
            <a:r>
              <a:rPr lang="tr-TR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lang="tr-TR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tr-T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Çok katlı silindirik </a:t>
            </a:r>
            <a:r>
              <a:rPr lang="tr-TR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lang="tr-TR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12</a:t>
            </a:fld>
            <a:endParaRPr lang="tr-TR"/>
          </a:p>
        </p:txBody>
      </p:sp>
      <p:pic>
        <p:nvPicPr>
          <p:cNvPr id="5" name="İçerik Yer Tutucusu 3">
            <a:extLst>
              <a:ext uri="{FF2B5EF4-FFF2-40B4-BE49-F238E27FC236}">
                <a16:creationId xmlns:a16="http://schemas.microsoft.com/office/drawing/2014/main" id="{2E939B6A-B290-994E-8C54-4E69ECCA4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767" y="1645550"/>
            <a:ext cx="5483915" cy="439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45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TEK KATLI YASSI EPİTEL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7"/>
            <a:ext cx="6330973" cy="4799423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Hücrede çekirdeğin bulunduğu yer şişkin, kenarlar ise incedir.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Maddeler daha kolay geçer.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 err="1"/>
              <a:t>Diffüzyon</a:t>
            </a:r>
            <a:r>
              <a:rPr lang="tr-TR" dirty="0"/>
              <a:t> ve </a:t>
            </a:r>
            <a:r>
              <a:rPr lang="tr-TR" dirty="0" err="1"/>
              <a:t>filtrasyonun</a:t>
            </a:r>
            <a:r>
              <a:rPr lang="tr-TR" dirty="0"/>
              <a:t> olduğu yerlerde görülür:</a:t>
            </a:r>
          </a:p>
          <a:p>
            <a:pPr marL="459486" lvl="1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1"/>
                </a:solidFill>
              </a:rPr>
              <a:t>Alveol kesecikleri</a:t>
            </a:r>
          </a:p>
          <a:p>
            <a:pPr marL="459486" lvl="1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1"/>
                </a:solidFill>
              </a:rPr>
              <a:t>Damarların iç yüzü(</a:t>
            </a:r>
            <a:r>
              <a:rPr lang="tr-TR" dirty="0" err="1">
                <a:solidFill>
                  <a:schemeClr val="tx1"/>
                </a:solidFill>
              </a:rPr>
              <a:t>endotel</a:t>
            </a:r>
            <a:r>
              <a:rPr lang="tr-TR" dirty="0">
                <a:solidFill>
                  <a:schemeClr val="tx1"/>
                </a:solidFill>
              </a:rPr>
              <a:t>)</a:t>
            </a:r>
          </a:p>
          <a:p>
            <a:pPr marL="459486" lvl="1" indent="-285750">
              <a:buFont typeface="Wingdings" panose="05000000000000000000" pitchFamily="2" charset="2"/>
              <a:buChar char="Ø"/>
            </a:pPr>
            <a:r>
              <a:rPr lang="tr-TR" dirty="0" err="1">
                <a:solidFill>
                  <a:schemeClr val="tx1"/>
                </a:solidFill>
              </a:rPr>
              <a:t>Mezotel</a:t>
            </a:r>
            <a:r>
              <a:rPr lang="tr-TR" dirty="0">
                <a:solidFill>
                  <a:schemeClr val="tx1"/>
                </a:solidFill>
              </a:rPr>
              <a:t>( vücut boşlukları)</a:t>
            </a:r>
          </a:p>
          <a:p>
            <a:pPr marL="459486" lvl="1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1"/>
                </a:solidFill>
              </a:rPr>
              <a:t>Böbrekteki </a:t>
            </a:r>
            <a:r>
              <a:rPr lang="tr-TR" dirty="0" err="1">
                <a:solidFill>
                  <a:schemeClr val="tx1"/>
                </a:solidFill>
              </a:rPr>
              <a:t>bowman</a:t>
            </a:r>
            <a:r>
              <a:rPr lang="tr-TR" dirty="0">
                <a:solidFill>
                  <a:schemeClr val="tx1"/>
                </a:solidFill>
              </a:rPr>
              <a:t> kapsülü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348" y="1319457"/>
            <a:ext cx="3632419" cy="255516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348" y="3874626"/>
            <a:ext cx="3589840" cy="2451845"/>
          </a:xfrm>
          <a:prstGeom prst="rect">
            <a:avLst/>
          </a:prstGeom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2130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2A5F3-94EB-4815-B9D9-E8E2AF0AC988}" type="slidenum">
              <a:rPr lang="tr-TR"/>
              <a:pPr/>
              <a:t>14</a:t>
            </a:fld>
            <a:endParaRPr lang="tr-TR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12192000" cy="1008062"/>
          </a:xfrm>
        </p:spPr>
        <p:txBody>
          <a:bodyPr>
            <a:normAutofit fontScale="90000"/>
          </a:bodyPr>
          <a:lstStyle/>
          <a:p>
            <a:r>
              <a:rPr lang="tr-TR" sz="4000">
                <a:solidFill>
                  <a:srgbClr val="FF0066"/>
                </a:solidFill>
                <a:latin typeface="Comic Sans MS" pitchFamily="66" charset="0"/>
              </a:rPr>
              <a:t>Tek Katlı Yassı Epitel</a:t>
            </a:r>
            <a:br>
              <a:rPr lang="tr-TR" sz="3600">
                <a:solidFill>
                  <a:srgbClr val="FF0066"/>
                </a:solidFill>
                <a:latin typeface="Comic Sans MS" pitchFamily="66" charset="0"/>
              </a:rPr>
            </a:br>
            <a:r>
              <a:rPr lang="tr-TR" sz="3600">
                <a:solidFill>
                  <a:srgbClr val="FF0066"/>
                </a:solidFill>
                <a:latin typeface="Comic Sans MS" pitchFamily="66" charset="0"/>
              </a:rPr>
              <a:t>(</a:t>
            </a:r>
            <a:r>
              <a:rPr lang="tr-TR" sz="2800">
                <a:solidFill>
                  <a:srgbClr val="FF0066"/>
                </a:solidFill>
                <a:latin typeface="Comic Sans MS" pitchFamily="66" charset="0"/>
              </a:rPr>
              <a:t>Böbrek- bowman kapsülü)</a:t>
            </a:r>
          </a:p>
        </p:txBody>
      </p:sp>
      <p:pic>
        <p:nvPicPr>
          <p:cNvPr id="17412" name="Picture 4" descr="40Ross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78127" y="1641895"/>
            <a:ext cx="10991851" cy="4319588"/>
          </a:xfrm>
          <a:noFill/>
          <a:ln w="57150">
            <a:solidFill>
              <a:srgbClr val="000000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49446-9F70-4D1F-BBB2-8ECFEECB0437}" type="slidenum">
              <a:rPr lang="tr-TR"/>
              <a:pPr/>
              <a:t>15</a:t>
            </a:fld>
            <a:endParaRPr lang="tr-TR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66"/>
                </a:solidFill>
                <a:latin typeface="Comic Sans MS" pitchFamily="66" charset="0"/>
              </a:rPr>
              <a:t>Endotel Hücresi </a:t>
            </a:r>
            <a:r>
              <a:rPr lang="tr-TR" sz="2800">
                <a:solidFill>
                  <a:srgbClr val="FF0066"/>
                </a:solidFill>
                <a:latin typeface="Comic Sans MS" pitchFamily="66" charset="0"/>
              </a:rPr>
              <a:t>(TEM)</a:t>
            </a:r>
          </a:p>
        </p:txBody>
      </p:sp>
      <p:pic>
        <p:nvPicPr>
          <p:cNvPr id="27652" name="Picture 4" descr="endotel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66712" y="1928802"/>
            <a:ext cx="10945283" cy="3843338"/>
          </a:xfrm>
          <a:noFill/>
          <a:ln w="38100">
            <a:solidFill>
              <a:srgbClr val="000000"/>
            </a:solidFill>
          </a:ln>
        </p:spPr>
      </p:pic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3312584" y="2708276"/>
            <a:ext cx="180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tr-TR" sz="1800">
                <a:solidFill>
                  <a:schemeClr val="accent2"/>
                </a:solidFill>
              </a:rPr>
              <a:t>ÇEKİRDEK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5712884" y="3500438"/>
            <a:ext cx="30268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tr-TR" sz="1800"/>
              <a:t> </a:t>
            </a:r>
          </a:p>
          <a:p>
            <a:pPr>
              <a:spcBef>
                <a:spcPct val="0"/>
              </a:spcBef>
            </a:pPr>
            <a:endParaRPr lang="tr-TR" sz="1800"/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3695701" y="4076701"/>
            <a:ext cx="291676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tr-TR" sz="1800">
                <a:solidFill>
                  <a:schemeClr val="accent2"/>
                </a:solidFill>
              </a:rPr>
              <a:t>SİTOPLAZMA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5397500" y="4600576"/>
            <a:ext cx="16642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tr-TR" sz="1800">
                <a:solidFill>
                  <a:schemeClr val="accent2"/>
                </a:solidFill>
              </a:rPr>
              <a:t>Damar lümeni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 KATLI KÜBİK EPİTEL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175885" cy="4572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Hücreler kare şekillidir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Salgılama ve emme işlevinin olduğu yerlerde görülür:</a:t>
            </a:r>
          </a:p>
          <a:p>
            <a:pPr marL="459486" lvl="1" indent="-285750">
              <a:buFont typeface="Wingdings" panose="05000000000000000000" pitchFamily="2" charset="2"/>
              <a:buChar char="Ø"/>
            </a:pP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Tiroid</a:t>
            </a:r>
            <a:endParaRPr 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9486" lvl="1" indent="-285750">
              <a:buFont typeface="Wingdings" panose="05000000000000000000" pitchFamily="2" charset="2"/>
              <a:buChar char="Ø"/>
            </a:pP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Ovaryum</a:t>
            </a:r>
            <a:endParaRPr 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9486" lvl="1" indent="-285750">
              <a:buFont typeface="Wingdings" panose="05000000000000000000" pitchFamily="2" charset="2"/>
              <a:buChar char="Ø"/>
            </a:pP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Koroid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pleksus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(BOS salgılanan tabaka)</a:t>
            </a:r>
          </a:p>
          <a:p>
            <a:pPr marL="459486" lvl="1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Tükürük bezi</a:t>
            </a:r>
          </a:p>
          <a:p>
            <a:pPr marL="459486" lvl="1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Pankreas, karaciğer salgı kanalları</a:t>
            </a:r>
          </a:p>
          <a:p>
            <a:pPr marL="459486" lvl="1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çok bezin uç kısımları</a:t>
            </a:r>
          </a:p>
          <a:p>
            <a:pPr marL="459486" lvl="1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Böbrek </a:t>
            </a: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tübülleri</a:t>
            </a:r>
            <a:endParaRPr 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221" y="1852820"/>
            <a:ext cx="4578239" cy="3666239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4050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66"/>
                </a:solidFill>
                <a:latin typeface="Comic Sans MS" pitchFamily="66" charset="0"/>
              </a:rPr>
              <a:t>Tek Katlı Kübik Epitel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5845" name="Picture 5" descr="Simple cuboidal epitheli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418" y="1628775"/>
            <a:ext cx="10943167" cy="4552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TEK KATLI SİLİNDİRİK EPİTEL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725509" cy="4572000"/>
          </a:xfrm>
        </p:spPr>
        <p:txBody>
          <a:bodyPr/>
          <a:lstStyle/>
          <a:p>
            <a:r>
              <a:rPr lang="tr-TR" dirty="0"/>
              <a:t>Hücreler kübik </a:t>
            </a:r>
            <a:r>
              <a:rPr lang="tr-TR" dirty="0" err="1"/>
              <a:t>epitele</a:t>
            </a:r>
            <a:r>
              <a:rPr lang="tr-TR" dirty="0"/>
              <a:t> göre daha uzun ve dardır.</a:t>
            </a:r>
          </a:p>
          <a:p>
            <a:r>
              <a:rPr lang="tr-TR" dirty="0"/>
              <a:t>Çekirdek genelde hücrenin bazal kısmına yakındır.</a:t>
            </a:r>
          </a:p>
          <a:p>
            <a:pPr marL="342900" indent="-342900"/>
            <a:r>
              <a:rPr lang="tr-TR" sz="2800" dirty="0">
                <a:solidFill>
                  <a:srgbClr val="FF0066"/>
                </a:solidFill>
                <a:latin typeface="Georgia" pitchFamily="18" charset="0"/>
              </a:rPr>
              <a:t>İşlevi;</a:t>
            </a:r>
          </a:p>
          <a:p>
            <a:pPr marL="342900" indent="-342900"/>
            <a:r>
              <a:rPr lang="tr-TR" sz="2800" dirty="0">
                <a:solidFill>
                  <a:srgbClr val="FF0066"/>
                </a:solidFill>
                <a:latin typeface="Georgia" pitchFamily="18" charset="0"/>
              </a:rPr>
              <a:t>        </a:t>
            </a:r>
            <a:r>
              <a:rPr lang="tr-TR" sz="2800" dirty="0">
                <a:solidFill>
                  <a:schemeClr val="accent2"/>
                </a:solidFill>
                <a:latin typeface="Georgia" pitchFamily="18" charset="0"/>
              </a:rPr>
              <a:t>Koruma, salgılama, emilim</a:t>
            </a:r>
          </a:p>
          <a:p>
            <a:pPr marL="342900" indent="-342900"/>
            <a:r>
              <a:rPr lang="tr-TR" sz="2800" dirty="0">
                <a:solidFill>
                  <a:srgbClr val="FF0066"/>
                </a:solidFill>
                <a:latin typeface="Georgia" pitchFamily="18" charset="0"/>
              </a:rPr>
              <a:t>Bulunduğu yer;</a:t>
            </a:r>
          </a:p>
          <a:p>
            <a:pPr marL="342900" indent="-342900"/>
            <a:r>
              <a:rPr lang="tr-TR" sz="2800" dirty="0">
                <a:solidFill>
                  <a:srgbClr val="FF0066"/>
                </a:solidFill>
                <a:latin typeface="Georgia" pitchFamily="18" charset="0"/>
              </a:rPr>
              <a:t>         </a:t>
            </a:r>
            <a:r>
              <a:rPr lang="tr-TR" sz="2800" dirty="0" err="1">
                <a:solidFill>
                  <a:schemeClr val="accent2"/>
                </a:solidFill>
                <a:latin typeface="Georgia" pitchFamily="18" charset="0"/>
              </a:rPr>
              <a:t>Uterus</a:t>
            </a:r>
            <a:r>
              <a:rPr lang="tr-TR" sz="2800" dirty="0">
                <a:solidFill>
                  <a:schemeClr val="accent2"/>
                </a:solidFill>
                <a:latin typeface="Georgia" pitchFamily="18" charset="0"/>
              </a:rPr>
              <a:t> </a:t>
            </a:r>
          </a:p>
          <a:p>
            <a:pPr marL="342900" indent="-342900"/>
            <a:r>
              <a:rPr lang="tr-TR" sz="2800" dirty="0">
                <a:solidFill>
                  <a:schemeClr val="accent2"/>
                </a:solidFill>
                <a:latin typeface="Georgia" pitchFamily="18" charset="0"/>
              </a:rPr>
              <a:t>         Sindirim   kanalları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856" y="1685622"/>
            <a:ext cx="5421679" cy="458648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909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83DC-466B-47E5-B40B-A59A46F96E4C}" type="slidenum">
              <a:rPr lang="tr-TR"/>
              <a:pPr/>
              <a:t>19</a:t>
            </a:fld>
            <a:endParaRPr lang="tr-TR"/>
          </a:p>
        </p:txBody>
      </p:sp>
      <p:sp>
        <p:nvSpPr>
          <p:cNvPr id="14951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66"/>
                </a:solidFill>
                <a:latin typeface="Comic Sans MS" pitchFamily="66" charset="0"/>
              </a:rPr>
              <a:t>Tek Katlı Silindirik Epitel</a:t>
            </a:r>
          </a:p>
        </p:txBody>
      </p:sp>
      <p:pic>
        <p:nvPicPr>
          <p:cNvPr id="14950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31655" y="1570008"/>
            <a:ext cx="4708418" cy="3933646"/>
          </a:xfrm>
          <a:noFill/>
          <a:ln/>
        </p:spPr>
      </p:pic>
      <p:pic>
        <p:nvPicPr>
          <p:cNvPr id="149511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309744" y="1621766"/>
            <a:ext cx="5173797" cy="3743864"/>
          </a:xfrm>
          <a:noFill/>
          <a:ln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316ED-05D4-4368-97E1-731033ABC726}" type="slidenum">
              <a:rPr lang="tr-TR"/>
              <a:pPr/>
              <a:t>20</a:t>
            </a:fld>
            <a:endParaRPr lang="tr-TR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66"/>
                </a:solidFill>
                <a:latin typeface="Comic Sans MS" pitchFamily="66" charset="0"/>
              </a:rPr>
              <a:t>Tek Katlı Silindirik Epitel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3013" name="Picture 5" descr="1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667" y="1628775"/>
            <a:ext cx="10943167" cy="4581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66"/>
                </a:solidFill>
                <a:latin typeface="Comic Sans MS" pitchFamily="66" charset="0"/>
              </a:rPr>
              <a:t>Tek Katlı Silindirik Epitel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4037" name="Picture 5" descr="eep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7" y="1628776"/>
            <a:ext cx="5952067" cy="4513263"/>
          </a:xfrm>
          <a:prstGeom prst="rect">
            <a:avLst/>
          </a:prstGeom>
          <a:noFill/>
        </p:spPr>
      </p:pic>
      <p:pic>
        <p:nvPicPr>
          <p:cNvPr id="44039" name="Picture 7" descr="eep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9667" y="1557338"/>
            <a:ext cx="4607984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TEK KATLI SİLİNDİRİK EPİTEL-SİNDİRİM KANALI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694500" cy="4572000"/>
          </a:xfrm>
        </p:spPr>
        <p:txBody>
          <a:bodyPr/>
          <a:lstStyle/>
          <a:p>
            <a:r>
              <a:rPr lang="tr-TR" dirty="0"/>
              <a:t>Midenin </a:t>
            </a:r>
            <a:r>
              <a:rPr lang="tr-TR" dirty="0" err="1"/>
              <a:t>kardia</a:t>
            </a:r>
            <a:r>
              <a:rPr lang="tr-TR" dirty="0"/>
              <a:t> bölgesinden anüse kadar sindirim kanalını döşer.</a:t>
            </a:r>
          </a:p>
          <a:p>
            <a:r>
              <a:rPr lang="tr-TR" dirty="0"/>
              <a:t>Sindirim salgılarının salınması ve sindirilen besinlerin emilmesinden sorumludur.</a:t>
            </a:r>
          </a:p>
          <a:p>
            <a:r>
              <a:rPr lang="tr-TR" dirty="0"/>
              <a:t>Emilimi artırmak için </a:t>
            </a:r>
            <a:r>
              <a:rPr lang="tr-TR" dirty="0" err="1"/>
              <a:t>mikrovillus</a:t>
            </a:r>
            <a:r>
              <a:rPr lang="tr-TR" dirty="0"/>
              <a:t> oluşturur.</a:t>
            </a:r>
          </a:p>
          <a:p>
            <a:r>
              <a:rPr lang="tr-TR" dirty="0"/>
              <a:t>Bu tip </a:t>
            </a:r>
            <a:r>
              <a:rPr lang="tr-TR" dirty="0" err="1"/>
              <a:t>epitel</a:t>
            </a:r>
            <a:r>
              <a:rPr lang="tr-TR" dirty="0"/>
              <a:t> bir çok bezin salgı kanallarında da bulunur.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312" y="2169994"/>
            <a:ext cx="5077408" cy="3400538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7163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7132" name="Rectangle 2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7133" name="Text Box 29"/>
          <p:cNvSpPr txBox="1">
            <a:spLocks noChangeArrowheads="1"/>
          </p:cNvSpPr>
          <p:nvPr/>
        </p:nvSpPr>
        <p:spPr bwMode="auto">
          <a:xfrm>
            <a:off x="1178984" y="55563"/>
            <a:ext cx="71208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tr-TR" sz="3600" b="1">
                <a:solidFill>
                  <a:srgbClr val="FF0066"/>
                </a:solidFill>
                <a:latin typeface="Comic Sans MS" pitchFamily="66" charset="0"/>
              </a:rPr>
              <a:t>Tek Katlı Silindirik Epitel (silli)</a:t>
            </a:r>
          </a:p>
        </p:txBody>
      </p:sp>
      <p:pic>
        <p:nvPicPr>
          <p:cNvPr id="47134" name="Picture 30" descr="ovidukt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4015" y="1423397"/>
            <a:ext cx="10619117" cy="480487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7135" name="Text Box 31"/>
          <p:cNvSpPr txBox="1">
            <a:spLocks noChangeArrowheads="1"/>
          </p:cNvSpPr>
          <p:nvPr/>
        </p:nvSpPr>
        <p:spPr bwMode="auto">
          <a:xfrm>
            <a:off x="613834" y="898526"/>
            <a:ext cx="34131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tr-TR" sz="2000" b="1">
                <a:latin typeface="Comic Sans MS" pitchFamily="66" charset="0"/>
              </a:rPr>
              <a:t>TUBA UTERİNA LÜMENİ</a:t>
            </a:r>
          </a:p>
        </p:txBody>
      </p:sp>
      <p:sp>
        <p:nvSpPr>
          <p:cNvPr id="47136" name="Text Box 32"/>
          <p:cNvSpPr txBox="1">
            <a:spLocks noChangeArrowheads="1"/>
          </p:cNvSpPr>
          <p:nvPr/>
        </p:nvSpPr>
        <p:spPr bwMode="auto">
          <a:xfrm>
            <a:off x="2777067" y="1279526"/>
            <a:ext cx="8418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tr-TR" sz="2000" b="1">
                <a:solidFill>
                  <a:srgbClr val="000000"/>
                </a:solidFill>
                <a:latin typeface="Comic Sans MS" pitchFamily="66" charset="0"/>
              </a:rPr>
              <a:t>Siller</a:t>
            </a:r>
          </a:p>
        </p:txBody>
      </p:sp>
      <p:sp>
        <p:nvSpPr>
          <p:cNvPr id="47137" name="Text Box 33"/>
          <p:cNvSpPr txBox="1">
            <a:spLocks noChangeArrowheads="1"/>
          </p:cNvSpPr>
          <p:nvPr/>
        </p:nvSpPr>
        <p:spPr bwMode="auto">
          <a:xfrm>
            <a:off x="8142817" y="1203326"/>
            <a:ext cx="17940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tr-TR" sz="2000" b="1">
                <a:solidFill>
                  <a:srgbClr val="000000"/>
                </a:solidFill>
                <a:latin typeface="Comic Sans MS" pitchFamily="66" charset="0"/>
              </a:rPr>
              <a:t>Mukus salgısı</a:t>
            </a:r>
          </a:p>
        </p:txBody>
      </p:sp>
      <p:sp>
        <p:nvSpPr>
          <p:cNvPr id="47138" name="Line 34"/>
          <p:cNvSpPr>
            <a:spLocks noChangeShapeType="1"/>
          </p:cNvSpPr>
          <p:nvPr/>
        </p:nvSpPr>
        <p:spPr bwMode="auto">
          <a:xfrm>
            <a:off x="6191251" y="2133600"/>
            <a:ext cx="0" cy="3455988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7139" name="Text Box 35"/>
          <p:cNvSpPr txBox="1">
            <a:spLocks noChangeArrowheads="1"/>
          </p:cNvSpPr>
          <p:nvPr/>
        </p:nvSpPr>
        <p:spPr bwMode="auto">
          <a:xfrm>
            <a:off x="6165851" y="3813175"/>
            <a:ext cx="8178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tr-TR" sz="1800" b="1">
                <a:solidFill>
                  <a:srgbClr val="66FF33"/>
                </a:solidFill>
                <a:latin typeface="Comic Sans MS" pitchFamily="66" charset="0"/>
              </a:rPr>
              <a:t>Epitel</a:t>
            </a:r>
          </a:p>
        </p:txBody>
      </p:sp>
      <p:sp>
        <p:nvSpPr>
          <p:cNvPr id="47140" name="Line 36"/>
          <p:cNvSpPr>
            <a:spLocks noChangeShapeType="1"/>
          </p:cNvSpPr>
          <p:nvPr/>
        </p:nvSpPr>
        <p:spPr bwMode="auto">
          <a:xfrm>
            <a:off x="3312585" y="1557338"/>
            <a:ext cx="1905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TEK KATLI SİLİNDİRİK EPİTEL-SİLLİ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01881" y="1506519"/>
            <a:ext cx="8087096" cy="4592529"/>
          </a:xfrm>
        </p:spPr>
        <p:txBody>
          <a:bodyPr/>
          <a:lstStyle/>
          <a:p>
            <a:r>
              <a:rPr lang="tr-TR" dirty="0"/>
              <a:t>Tek katlı </a:t>
            </a:r>
            <a:r>
              <a:rPr lang="tr-TR" dirty="0" err="1"/>
              <a:t>silli</a:t>
            </a:r>
            <a:r>
              <a:rPr lang="tr-TR" dirty="0"/>
              <a:t> silindirik </a:t>
            </a:r>
            <a:r>
              <a:rPr lang="tr-TR" dirty="0" err="1"/>
              <a:t>epitel</a:t>
            </a:r>
            <a:r>
              <a:rPr lang="tr-TR" dirty="0"/>
              <a:t> şuralarda bulunur:</a:t>
            </a:r>
          </a:p>
          <a:p>
            <a:pPr lvl="1"/>
            <a:r>
              <a:rPr lang="tr-TR" sz="2800" dirty="0" err="1">
                <a:solidFill>
                  <a:schemeClr val="tx1"/>
                </a:solidFill>
              </a:rPr>
              <a:t>Uterus</a:t>
            </a:r>
            <a:endParaRPr lang="tr-TR" sz="2800" dirty="0">
              <a:solidFill>
                <a:schemeClr val="tx1"/>
              </a:solidFill>
            </a:endParaRPr>
          </a:p>
          <a:p>
            <a:pPr lvl="1"/>
            <a:r>
              <a:rPr lang="tr-TR" sz="2800" dirty="0" err="1">
                <a:solidFill>
                  <a:schemeClr val="tx1"/>
                </a:solidFill>
              </a:rPr>
              <a:t>Ovidukt</a:t>
            </a:r>
            <a:endParaRPr lang="tr-TR" sz="2800" dirty="0">
              <a:solidFill>
                <a:schemeClr val="tx1"/>
              </a:solidFill>
            </a:endParaRP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Akciğer bronşları</a:t>
            </a:r>
          </a:p>
          <a:p>
            <a:pPr lvl="1"/>
            <a:r>
              <a:rPr lang="tr-TR" sz="2800" dirty="0" err="1">
                <a:solidFill>
                  <a:schemeClr val="tx1"/>
                </a:solidFill>
              </a:rPr>
              <a:t>Paranasal</a:t>
            </a:r>
            <a:r>
              <a:rPr lang="tr-TR" sz="2800" dirty="0">
                <a:solidFill>
                  <a:schemeClr val="tx1"/>
                </a:solidFill>
              </a:rPr>
              <a:t> sinüsler</a:t>
            </a: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Omuriliğin merkezi kanalı</a:t>
            </a: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Üreme kanalları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500" y="2341602"/>
            <a:ext cx="4390508" cy="292700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1489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ÖRTÜ EPİTELİ-YALANCI ÇOK KATLI EPİTEL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29808" y="1501169"/>
            <a:ext cx="6448840" cy="4572000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/>
              <a:t>Tek katlı </a:t>
            </a:r>
            <a:r>
              <a:rPr lang="tr-TR" dirty="0" err="1"/>
              <a:t>epitel</a:t>
            </a:r>
            <a:r>
              <a:rPr lang="tr-TR" dirty="0"/>
              <a:t> hücreleri bazal </a:t>
            </a:r>
            <a:r>
              <a:rPr lang="tr-TR" dirty="0" err="1"/>
              <a:t>laminaya</a:t>
            </a:r>
            <a:r>
              <a:rPr lang="tr-TR" dirty="0"/>
              <a:t> oturur, </a:t>
            </a:r>
            <a:r>
              <a:rPr lang="tr-TR" dirty="0" err="1"/>
              <a:t>apikalleri</a:t>
            </a:r>
            <a:r>
              <a:rPr lang="tr-TR" dirty="0"/>
              <a:t> ise lümene bakar.</a:t>
            </a:r>
          </a:p>
          <a:p>
            <a:pPr algn="just"/>
            <a:r>
              <a:rPr lang="tr-TR" dirty="0"/>
              <a:t>Fakat bazılarında bazal </a:t>
            </a:r>
            <a:r>
              <a:rPr lang="tr-TR" dirty="0" err="1"/>
              <a:t>laminaya</a:t>
            </a:r>
            <a:r>
              <a:rPr lang="tr-TR" dirty="0"/>
              <a:t> değişik boyutta hücreler oturup, hepsinin </a:t>
            </a:r>
            <a:r>
              <a:rPr lang="tr-TR" dirty="0" err="1"/>
              <a:t>apikali</a:t>
            </a:r>
            <a:r>
              <a:rPr lang="tr-TR" dirty="0"/>
              <a:t> lümene ulaşmayabilir.</a:t>
            </a:r>
          </a:p>
          <a:p>
            <a:pPr algn="just"/>
            <a:r>
              <a:rPr lang="tr-TR" dirty="0"/>
              <a:t>Bu durumda çekirdekleri farklı düzeyde olduğundan çok katlı </a:t>
            </a:r>
            <a:r>
              <a:rPr lang="tr-TR" dirty="0" err="1"/>
              <a:t>epitelmiş</a:t>
            </a:r>
            <a:r>
              <a:rPr lang="tr-TR" dirty="0"/>
              <a:t> gibi görünür.</a:t>
            </a:r>
          </a:p>
          <a:p>
            <a:pPr algn="just"/>
            <a:r>
              <a:rPr lang="tr-TR" dirty="0"/>
              <a:t>Bu tip </a:t>
            </a:r>
            <a:r>
              <a:rPr lang="tr-TR" dirty="0" err="1"/>
              <a:t>epitele</a:t>
            </a:r>
            <a:r>
              <a:rPr lang="tr-TR" dirty="0"/>
              <a:t> yalancı çok katlı </a:t>
            </a:r>
            <a:r>
              <a:rPr lang="tr-TR" dirty="0" err="1"/>
              <a:t>epitel</a:t>
            </a:r>
            <a:r>
              <a:rPr lang="tr-TR" dirty="0"/>
              <a:t> denir.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862" y="1733265"/>
            <a:ext cx="4937170" cy="3702878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5574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DBBF-1395-4F22-BDD0-BACD51DB8FEB}" type="slidenum">
              <a:rPr lang="tr-TR"/>
              <a:pPr/>
              <a:t>26</a:t>
            </a:fld>
            <a:endParaRPr lang="tr-TR"/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title"/>
          </p:nvPr>
        </p:nvSpPr>
        <p:spPr>
          <a:xfrm>
            <a:off x="719667" y="765176"/>
            <a:ext cx="10862733" cy="652463"/>
          </a:xfrm>
        </p:spPr>
        <p:txBody>
          <a:bodyPr>
            <a:normAutofit fontScale="90000"/>
          </a:bodyPr>
          <a:lstStyle/>
          <a:p>
            <a:r>
              <a:rPr lang="tr-TR" sz="4000">
                <a:solidFill>
                  <a:srgbClr val="FF0066"/>
                </a:solidFill>
                <a:latin typeface="Comic Sans MS" pitchFamily="66" charset="0"/>
              </a:rPr>
              <a:t>Yalancı Çok Katlı Silli Silindirik Epitel</a:t>
            </a:r>
            <a:br>
              <a:rPr lang="tr-TR" sz="4000">
                <a:solidFill>
                  <a:srgbClr val="FF0066"/>
                </a:solidFill>
                <a:latin typeface="Comic Sans MS" pitchFamily="66" charset="0"/>
              </a:rPr>
            </a:br>
            <a:endParaRPr lang="tr-TR" sz="4000">
              <a:solidFill>
                <a:srgbClr val="FF0066"/>
              </a:solidFill>
              <a:latin typeface="Comic Sans MS" pitchFamily="66" charset="0"/>
            </a:endParaRPr>
          </a:p>
        </p:txBody>
      </p:sp>
      <p:pic>
        <p:nvPicPr>
          <p:cNvPr id="15360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43795" y="1526875"/>
            <a:ext cx="10615217" cy="4615131"/>
          </a:xfrm>
          <a:noFill/>
          <a:ln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YALANCI ÇOK KATLI EPİTEL-SİLLİ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7257248" cy="4572000"/>
          </a:xfrm>
        </p:spPr>
        <p:txBody>
          <a:bodyPr/>
          <a:lstStyle/>
          <a:p>
            <a:r>
              <a:rPr lang="tr-TR" dirty="0"/>
              <a:t>Yalancı çok katlı </a:t>
            </a:r>
            <a:r>
              <a:rPr lang="tr-TR" dirty="0" err="1"/>
              <a:t>silli</a:t>
            </a:r>
            <a:r>
              <a:rPr lang="tr-TR" dirty="0"/>
              <a:t> </a:t>
            </a:r>
            <a:r>
              <a:rPr lang="tr-TR" dirty="0" err="1"/>
              <a:t>epitel</a:t>
            </a:r>
            <a:r>
              <a:rPr lang="tr-TR" dirty="0"/>
              <a:t> ise şuralarda görülür:</a:t>
            </a:r>
          </a:p>
          <a:p>
            <a:pPr lvl="1"/>
            <a:r>
              <a:rPr lang="tr-TR" sz="3200" dirty="0" err="1">
                <a:solidFill>
                  <a:schemeClr val="tx1"/>
                </a:solidFill>
              </a:rPr>
              <a:t>Trakea</a:t>
            </a:r>
            <a:endParaRPr lang="tr-TR" sz="3200" dirty="0">
              <a:solidFill>
                <a:schemeClr val="tx1"/>
              </a:solidFill>
            </a:endParaRPr>
          </a:p>
          <a:p>
            <a:pPr lvl="1"/>
            <a:r>
              <a:rPr lang="tr-TR" sz="3200" dirty="0">
                <a:solidFill>
                  <a:schemeClr val="tx1"/>
                </a:solidFill>
              </a:rPr>
              <a:t>Bronşların büyük kısmı</a:t>
            </a:r>
          </a:p>
          <a:p>
            <a:pPr lvl="1"/>
            <a:r>
              <a:rPr lang="tr-TR" sz="3200" dirty="0">
                <a:solidFill>
                  <a:schemeClr val="tx1"/>
                </a:solidFill>
              </a:rPr>
              <a:t>Östaki borusu</a:t>
            </a:r>
          </a:p>
          <a:p>
            <a:pPr lvl="1"/>
            <a:r>
              <a:rPr lang="tr-TR" sz="3200" dirty="0" err="1">
                <a:solidFill>
                  <a:schemeClr val="tx1"/>
                </a:solidFill>
              </a:rPr>
              <a:t>Timpanik</a:t>
            </a:r>
            <a:r>
              <a:rPr lang="tr-TR" sz="3200" dirty="0">
                <a:solidFill>
                  <a:schemeClr val="tx1"/>
                </a:solidFill>
              </a:rPr>
              <a:t> boşluk</a:t>
            </a:r>
          </a:p>
          <a:p>
            <a:pPr lvl="1"/>
            <a:r>
              <a:rPr lang="tr-TR" sz="3200" dirty="0">
                <a:solidFill>
                  <a:schemeClr val="tx1"/>
                </a:solidFill>
              </a:rPr>
              <a:t>Gözyaşı bezi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184" y="2139134"/>
            <a:ext cx="5406742" cy="3959914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7567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 KATLI YASSI EPİTEL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5875634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Bazal </a:t>
            </a:r>
            <a:r>
              <a:rPr 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lamina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üzerine oturan hücreler: kübik/silindirik </a:t>
            </a:r>
          </a:p>
          <a:p>
            <a:pPr marL="0" indent="0"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Yüzeydeki hücreler: yassı</a:t>
            </a:r>
          </a:p>
          <a:p>
            <a:pPr marL="0" indent="0">
              <a:buNone/>
            </a:pP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Bazaldaki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hücreler: Hücre üretiminden sorumludur.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484" y="1864119"/>
            <a:ext cx="5395795" cy="378010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548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 KATLI YASSI EPİTEL-BULUNDUĞU YERLER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4333437" cy="4572000"/>
          </a:xfrm>
        </p:spPr>
        <p:txBody>
          <a:bodyPr>
            <a:normAutofit lnSpcReduction="10000"/>
          </a:bodyPr>
          <a:lstStyle/>
          <a:p>
            <a:r>
              <a:rPr lang="tr-TR" sz="3200" dirty="0"/>
              <a:t>Bulunduğu yerler:</a:t>
            </a: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Deri </a:t>
            </a:r>
            <a:r>
              <a:rPr lang="tr-TR" sz="2800" dirty="0" err="1">
                <a:solidFill>
                  <a:schemeClr val="tx1"/>
                </a:solidFill>
              </a:rPr>
              <a:t>epidermisi</a:t>
            </a:r>
            <a:endParaRPr lang="tr-TR" sz="2800" dirty="0">
              <a:solidFill>
                <a:schemeClr val="tx1"/>
              </a:solidFill>
            </a:endParaRP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Ağız</a:t>
            </a:r>
          </a:p>
          <a:p>
            <a:pPr lvl="1"/>
            <a:r>
              <a:rPr lang="tr-TR" sz="2800" dirty="0" err="1">
                <a:solidFill>
                  <a:schemeClr val="tx1"/>
                </a:solidFill>
              </a:rPr>
              <a:t>Özefagus</a:t>
            </a:r>
            <a:endParaRPr lang="tr-TR" sz="2800" dirty="0">
              <a:solidFill>
                <a:schemeClr val="tx1"/>
              </a:solidFill>
            </a:endParaRPr>
          </a:p>
          <a:p>
            <a:pPr lvl="1"/>
            <a:r>
              <a:rPr lang="tr-TR" sz="2800" dirty="0" err="1">
                <a:solidFill>
                  <a:schemeClr val="tx1"/>
                </a:solidFill>
              </a:rPr>
              <a:t>Epiglottis</a:t>
            </a:r>
            <a:r>
              <a:rPr lang="tr-TR" sz="2800" dirty="0">
                <a:solidFill>
                  <a:schemeClr val="tx1"/>
                </a:solidFill>
              </a:rPr>
              <a:t> bir kısmı</a:t>
            </a:r>
          </a:p>
          <a:p>
            <a:pPr lvl="1"/>
            <a:r>
              <a:rPr lang="tr-TR" sz="2800" dirty="0" err="1">
                <a:solidFill>
                  <a:schemeClr val="tx1"/>
                </a:solidFill>
              </a:rPr>
              <a:t>Konjunktiva</a:t>
            </a:r>
            <a:endParaRPr lang="tr-TR" sz="2800" dirty="0">
              <a:solidFill>
                <a:schemeClr val="tx1"/>
              </a:solidFill>
            </a:endParaRP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Kornea</a:t>
            </a: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Vajina</a:t>
            </a:r>
          </a:p>
          <a:p>
            <a:pPr lvl="1"/>
            <a:r>
              <a:rPr lang="tr-TR" sz="2800" dirty="0">
                <a:solidFill>
                  <a:schemeClr val="tx1"/>
                </a:solidFill>
              </a:rPr>
              <a:t>Anüs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8867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 KATLI YASSI EPİTEL-KERATİNLİ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36560" y="1404969"/>
            <a:ext cx="6641911" cy="466332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Vücudun dışa bakan tarafında bulunuyorsa, yüzeydeki hücrelerde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keratin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birikir ve bu hücreler canlılığını ve çekirdeklerini yitirir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dışta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keratin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tabakası oluşur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tip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keratinize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çok katlı yassı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epidermisinde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keratinize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çok katlı yassı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görünür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Böylece su kaybı önlenir ve mikroorganizmalara karşı koruma oluşur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473" y="1572709"/>
            <a:ext cx="5076967" cy="4327842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1420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882F-7BE9-49FA-996D-9C245949657A}" type="slidenum">
              <a:rPr lang="tr-TR"/>
              <a:pPr/>
              <a:t>31</a:t>
            </a:fld>
            <a:endParaRPr lang="tr-TR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>
                <a:solidFill>
                  <a:srgbClr val="FF0066"/>
                </a:solidFill>
                <a:latin typeface="Comic Sans MS" pitchFamily="66" charset="0"/>
              </a:rPr>
              <a:t>Keratinize Çok Katlı Yassı Epitel</a:t>
            </a:r>
          </a:p>
        </p:txBody>
      </p:sp>
      <p:pic>
        <p:nvPicPr>
          <p:cNvPr id="68612" name="Picture 4" descr="05Gart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95400" y="1916114"/>
            <a:ext cx="9889067" cy="4465637"/>
          </a:xfrm>
          <a:noFill/>
          <a:ln w="57150">
            <a:solidFill>
              <a:srgbClr val="000000"/>
            </a:solidFill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 KATLI YASSI EPİTEL-KERATİNSİZ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414215" cy="4572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Vücudun nemli iç ortamında ise, </a:t>
            </a:r>
            <a:r>
              <a:rPr 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keratin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oluşmaz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Hücreler canlılık ve çekirdeklerini korur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551" y="1775828"/>
            <a:ext cx="4964985" cy="3728252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91728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66"/>
                </a:solidFill>
                <a:latin typeface="Comic Sans MS" pitchFamily="66" charset="0"/>
              </a:rPr>
              <a:t>Çok Katlı Yassı Epitel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417" y="1628776"/>
            <a:ext cx="10972800" cy="4525963"/>
          </a:xfrm>
        </p:spPr>
        <p:txBody>
          <a:bodyPr/>
          <a:lstStyle/>
          <a:p>
            <a:endParaRPr lang="tr-TR"/>
          </a:p>
        </p:txBody>
      </p:sp>
      <p:pic>
        <p:nvPicPr>
          <p:cNvPr id="103429" name="Picture 5" descr="strsq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418" y="1628775"/>
            <a:ext cx="10943167" cy="4630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 KATLI KÜBİK EPİTEL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544374" cy="4572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Bazal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lamina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üzerine yerleşmiş birkaç sıra kübik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epitelden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oluşur.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Nerelerde görülür:</a:t>
            </a:r>
          </a:p>
          <a:p>
            <a:pPr marL="173736" lvl="1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Bazı ter ve tükürük bezlerinin boşaltım kanalları</a:t>
            </a:r>
          </a:p>
          <a:p>
            <a:pPr marL="173736" lvl="1" indent="0">
              <a:buNone/>
            </a:pP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-Meme bezlerinin geniş kanalları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50" y="1965276"/>
            <a:ext cx="5245290" cy="3888111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7076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 KATLI SİLİNDİRİK EPİTEL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53587" y="1514333"/>
            <a:ext cx="6520345" cy="4767713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Bazaldaki hücreler </a:t>
            </a:r>
            <a:r>
              <a:rPr lang="tr-TR" dirty="0" err="1"/>
              <a:t>polihedral</a:t>
            </a:r>
            <a:r>
              <a:rPr lang="tr-TR" dirty="0"/>
              <a:t> iken, yüzeydekiler silindiriktir</a:t>
            </a:r>
          </a:p>
          <a:p>
            <a:r>
              <a:rPr lang="tr-TR" dirty="0"/>
              <a:t>Çok yaygın değildir</a:t>
            </a:r>
          </a:p>
          <a:p>
            <a:pPr marL="274320" lvl="1" indent="0">
              <a:buNone/>
            </a:pPr>
            <a:r>
              <a:rPr lang="tr-TR" sz="2600" u="sng" dirty="0">
                <a:solidFill>
                  <a:schemeClr val="tx1"/>
                </a:solidFill>
              </a:rPr>
              <a:t>Nerelerde bulunur</a:t>
            </a:r>
            <a:r>
              <a:rPr lang="tr-TR" sz="2600" dirty="0">
                <a:solidFill>
                  <a:schemeClr val="tx1"/>
                </a:solidFill>
              </a:rPr>
              <a:t>: </a:t>
            </a:r>
          </a:p>
          <a:p>
            <a:pPr lvl="1"/>
            <a:r>
              <a:rPr lang="tr-TR" sz="2600" dirty="0">
                <a:solidFill>
                  <a:schemeClr val="tx1"/>
                </a:solidFill>
              </a:rPr>
              <a:t>Erkek </a:t>
            </a:r>
            <a:r>
              <a:rPr lang="tr-TR" sz="2600" dirty="0" err="1">
                <a:solidFill>
                  <a:schemeClr val="tx1"/>
                </a:solidFill>
              </a:rPr>
              <a:t>üretrasının</a:t>
            </a:r>
            <a:r>
              <a:rPr lang="tr-TR" sz="2600" dirty="0">
                <a:solidFill>
                  <a:schemeClr val="tx1"/>
                </a:solidFill>
              </a:rPr>
              <a:t> bazı kısımları</a:t>
            </a:r>
          </a:p>
          <a:p>
            <a:pPr lvl="1"/>
            <a:r>
              <a:rPr lang="tr-TR" sz="2600" dirty="0">
                <a:solidFill>
                  <a:schemeClr val="tx1"/>
                </a:solidFill>
              </a:rPr>
              <a:t>Anal </a:t>
            </a:r>
            <a:r>
              <a:rPr lang="tr-TR" sz="2600" dirty="0" err="1">
                <a:solidFill>
                  <a:schemeClr val="tx1"/>
                </a:solidFill>
              </a:rPr>
              <a:t>mükoz</a:t>
            </a:r>
            <a:r>
              <a:rPr lang="tr-TR" sz="2600" dirty="0">
                <a:solidFill>
                  <a:schemeClr val="tx1"/>
                </a:solidFill>
              </a:rPr>
              <a:t> zarlar</a:t>
            </a:r>
          </a:p>
          <a:p>
            <a:pPr lvl="1"/>
            <a:r>
              <a:rPr lang="tr-TR" sz="2600" dirty="0" err="1">
                <a:solidFill>
                  <a:schemeClr val="tx1"/>
                </a:solidFill>
              </a:rPr>
              <a:t>Farinks</a:t>
            </a:r>
            <a:endParaRPr lang="tr-TR" sz="2600" dirty="0">
              <a:solidFill>
                <a:schemeClr val="tx1"/>
              </a:solidFill>
            </a:endParaRPr>
          </a:p>
          <a:p>
            <a:pPr lvl="1"/>
            <a:r>
              <a:rPr lang="tr-TR" sz="2600" dirty="0" err="1">
                <a:solidFill>
                  <a:schemeClr val="tx1"/>
                </a:solidFill>
              </a:rPr>
              <a:t>Epiglottis</a:t>
            </a:r>
            <a:endParaRPr lang="tr-TR" sz="2600" dirty="0">
              <a:solidFill>
                <a:schemeClr val="tx1"/>
              </a:solidFill>
            </a:endParaRPr>
          </a:p>
          <a:p>
            <a:pPr lvl="1"/>
            <a:endParaRPr lang="tr-TR" dirty="0">
              <a:solidFill>
                <a:schemeClr val="tx1"/>
              </a:solidFill>
            </a:endParaRPr>
          </a:p>
          <a:p>
            <a:r>
              <a:rPr lang="tr-TR" dirty="0"/>
              <a:t>Çok katlı </a:t>
            </a:r>
            <a:r>
              <a:rPr lang="tr-TR" dirty="0" err="1"/>
              <a:t>silli</a:t>
            </a:r>
            <a:r>
              <a:rPr lang="tr-TR" dirty="0"/>
              <a:t> silindirik </a:t>
            </a:r>
            <a:r>
              <a:rPr lang="tr-TR" dirty="0" err="1"/>
              <a:t>epitel</a:t>
            </a:r>
            <a:r>
              <a:rPr lang="tr-TR" dirty="0"/>
              <a:t> ise:</a:t>
            </a:r>
          </a:p>
          <a:p>
            <a:pPr lvl="1"/>
            <a:r>
              <a:rPr lang="tr-TR" dirty="0">
                <a:solidFill>
                  <a:schemeClr val="tx1"/>
                </a:solidFill>
              </a:rPr>
              <a:t>Yumuşak damağın burun tarafında</a:t>
            </a:r>
          </a:p>
          <a:p>
            <a:pPr lvl="1"/>
            <a:r>
              <a:rPr lang="tr-TR" dirty="0" err="1">
                <a:solidFill>
                  <a:schemeClr val="tx1"/>
                </a:solidFill>
              </a:rPr>
              <a:t>Larinks</a:t>
            </a:r>
            <a:r>
              <a:rPr lang="tr-TR" dirty="0">
                <a:solidFill>
                  <a:schemeClr val="tx1"/>
                </a:solidFill>
              </a:rPr>
              <a:t> de görülür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933" y="1800973"/>
            <a:ext cx="5107604" cy="3998723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265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DEĞİŞİCİ EPİTEL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6829737" cy="4572000"/>
          </a:xfrm>
        </p:spPr>
        <p:txBody>
          <a:bodyPr/>
          <a:lstStyle/>
          <a:p>
            <a:r>
              <a:rPr lang="tr-TR" dirty="0"/>
              <a:t>Bu tip </a:t>
            </a:r>
            <a:r>
              <a:rPr lang="tr-TR" dirty="0" err="1"/>
              <a:t>epitel</a:t>
            </a:r>
            <a:r>
              <a:rPr lang="tr-TR" dirty="0"/>
              <a:t> de çok katlıdır</a:t>
            </a:r>
          </a:p>
          <a:p>
            <a:endParaRPr lang="tr-TR" dirty="0"/>
          </a:p>
          <a:p>
            <a:r>
              <a:rPr lang="tr-TR" dirty="0"/>
              <a:t>Yüzeydeki hücreler organ işlevine yanıt vererek şekil değiştirebilir</a:t>
            </a:r>
          </a:p>
          <a:p>
            <a:endParaRPr lang="tr-TR" dirty="0"/>
          </a:p>
          <a:p>
            <a:r>
              <a:rPr lang="tr-TR" dirty="0"/>
              <a:t>Nerede bulunur:</a:t>
            </a:r>
          </a:p>
          <a:p>
            <a:pPr lvl="1"/>
            <a:r>
              <a:rPr lang="tr-TR" dirty="0">
                <a:solidFill>
                  <a:schemeClr val="tx1"/>
                </a:solidFill>
              </a:rPr>
              <a:t>İdrar kesesi</a:t>
            </a:r>
          </a:p>
          <a:p>
            <a:pPr lvl="1"/>
            <a:r>
              <a:rPr lang="tr-TR" dirty="0">
                <a:solidFill>
                  <a:schemeClr val="tx1"/>
                </a:solidFill>
              </a:rPr>
              <a:t>İdrar boşaltım yolları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86" y="1736095"/>
            <a:ext cx="3667800" cy="4153905"/>
          </a:xfrm>
          <a:prstGeom prst="rect">
            <a:avLst/>
          </a:prstGeom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74287-861E-4E46-84E6-A0283E4DFDE8}" type="slidenum">
              <a:rPr lang="tr-TR" smtClean="0"/>
              <a:pPr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39539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AD7D-ADFA-4A6E-AA7B-6A188BFD8EC3}" type="slidenum">
              <a:rPr lang="tr-TR"/>
              <a:pPr/>
              <a:t>37</a:t>
            </a:fld>
            <a:endParaRPr lang="tr-TR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341952" y="677173"/>
            <a:ext cx="11379200" cy="758952"/>
          </a:xfrm>
        </p:spPr>
        <p:txBody>
          <a:bodyPr>
            <a:normAutofit fontScale="90000"/>
          </a:bodyPr>
          <a:lstStyle/>
          <a:p>
            <a:r>
              <a:rPr lang="tr-TR" sz="4000" dirty="0">
                <a:solidFill>
                  <a:srgbClr val="FF0066"/>
                </a:solidFill>
                <a:latin typeface="Comic Sans MS" pitchFamily="66" charset="0"/>
              </a:rPr>
              <a:t>Çok Katlı Değişici </a:t>
            </a:r>
            <a:r>
              <a:rPr lang="tr-TR" sz="4000" dirty="0" err="1">
                <a:solidFill>
                  <a:srgbClr val="FF0066"/>
                </a:solidFill>
                <a:latin typeface="Comic Sans MS" pitchFamily="66" charset="0"/>
              </a:rPr>
              <a:t>Epitel</a:t>
            </a:r>
            <a:br>
              <a:rPr lang="tr-TR" sz="4000" dirty="0">
                <a:solidFill>
                  <a:srgbClr val="FF0066"/>
                </a:solidFill>
                <a:latin typeface="Comic Sans MS" pitchFamily="66" charset="0"/>
              </a:rPr>
            </a:br>
            <a:endParaRPr lang="tr-TR" sz="4000" dirty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0901" name="Picture 5" descr="Transitional epi (ureter) copy.JPG (27847 bytes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2658" y="1560838"/>
            <a:ext cx="10316353" cy="42685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AFFA-8830-42DB-A5E3-24B718D93FB2}" type="slidenum">
              <a:rPr lang="tr-TR"/>
              <a:pPr/>
              <a:t>38</a:t>
            </a:fld>
            <a:endParaRPr lang="tr-TR"/>
          </a:p>
        </p:txBody>
      </p:sp>
      <p:sp>
        <p:nvSpPr>
          <p:cNvPr id="81928" name="Rectangle 8"/>
          <p:cNvSpPr>
            <a:spLocks noGrp="1" noChangeArrowheads="1"/>
          </p:cNvSpPr>
          <p:nvPr>
            <p:ph type="title"/>
          </p:nvPr>
        </p:nvSpPr>
        <p:spPr>
          <a:xfrm>
            <a:off x="376457" y="780691"/>
            <a:ext cx="11379200" cy="758952"/>
          </a:xfrm>
        </p:spPr>
        <p:txBody>
          <a:bodyPr>
            <a:normAutofit fontScale="90000"/>
          </a:bodyPr>
          <a:lstStyle/>
          <a:p>
            <a:r>
              <a:rPr lang="tr-TR" sz="4000" dirty="0">
                <a:solidFill>
                  <a:srgbClr val="FF0066"/>
                </a:solidFill>
                <a:latin typeface="Comic Sans MS" pitchFamily="66" charset="0"/>
              </a:rPr>
              <a:t>Çok </a:t>
            </a:r>
            <a:r>
              <a:rPr lang="tr-TR" sz="4000">
                <a:solidFill>
                  <a:srgbClr val="FF0066"/>
                </a:solidFill>
                <a:latin typeface="Comic Sans MS" pitchFamily="66" charset="0"/>
              </a:rPr>
              <a:t>Katlı Değişici </a:t>
            </a:r>
            <a:r>
              <a:rPr lang="tr-TR" sz="4000" dirty="0" err="1">
                <a:solidFill>
                  <a:srgbClr val="FF0066"/>
                </a:solidFill>
                <a:latin typeface="Comic Sans MS" pitchFamily="66" charset="0"/>
              </a:rPr>
              <a:t>Epitel</a:t>
            </a:r>
            <a:br>
              <a:rPr lang="tr-TR" sz="4000" dirty="0">
                <a:solidFill>
                  <a:srgbClr val="FF0066"/>
                </a:solidFill>
                <a:latin typeface="Comic Sans MS" pitchFamily="66" charset="0"/>
              </a:rPr>
            </a:br>
            <a:endParaRPr lang="tr-TR" sz="4000" dirty="0">
              <a:solidFill>
                <a:srgbClr val="FF0066"/>
              </a:solidFill>
              <a:latin typeface="Comic Sans MS" pitchFamily="66" charset="0"/>
            </a:endParaRPr>
          </a:p>
        </p:txBody>
      </p:sp>
      <p:pic>
        <p:nvPicPr>
          <p:cNvPr id="81924" name="Picture 4" descr="42Ross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53684" y="1307172"/>
            <a:ext cx="7440084" cy="5300662"/>
          </a:xfrm>
          <a:noFill/>
          <a:ln w="57150">
            <a:solidFill>
              <a:srgbClr val="000000"/>
            </a:solidFill>
          </a:ln>
        </p:spPr>
      </p:pic>
      <p:pic>
        <p:nvPicPr>
          <p:cNvPr id="81927" name="Picture 7" descr="47Ross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053108" y="1298784"/>
            <a:ext cx="3894667" cy="2489200"/>
          </a:xfrm>
          <a:noFill/>
          <a:ln w="57150">
            <a:solidFill>
              <a:srgbClr val="FF33CC"/>
            </a:solidFill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Kırmızı Mor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Kent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ent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3EB244D9-A2F3-4C17-B5EF-ABE623578259}" vid="{BCA0D1A9-2823-4181-B104-397D0E9D5B84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900</TotalTime>
  <Words>896</Words>
  <Application>Microsoft Macintosh PowerPoint</Application>
  <PresentationFormat>Geniş ekran</PresentationFormat>
  <Paragraphs>237</Paragraphs>
  <Slides>38</Slides>
  <Notes>13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38</vt:i4>
      </vt:variant>
    </vt:vector>
  </HeadingPairs>
  <TitlesOfParts>
    <vt:vector size="46" baseType="lpstr">
      <vt:lpstr>Arial</vt:lpstr>
      <vt:lpstr>Calibri</vt:lpstr>
      <vt:lpstr>Comic Sans MS</vt:lpstr>
      <vt:lpstr>Georgia</vt:lpstr>
      <vt:lpstr>Times New Roman</vt:lpstr>
      <vt:lpstr>Wingdings</vt:lpstr>
      <vt:lpstr>Wingdings 2</vt:lpstr>
      <vt:lpstr>Tema1</vt:lpstr>
      <vt:lpstr>DOKULAR</vt:lpstr>
      <vt:lpstr>PowerPoint Sunusu</vt:lpstr>
      <vt:lpstr>TEMEL DOKU TİPLERİ</vt:lpstr>
      <vt:lpstr>PowerPoint Sunusu</vt:lpstr>
      <vt:lpstr>EPİTEL DOKUSU</vt:lpstr>
      <vt:lpstr>Epitel Dokusu İşlevleri</vt:lpstr>
      <vt:lpstr>EPİTEL DOKUSU GÖREVLERİ</vt:lpstr>
      <vt:lpstr>EPİTEL DOKUSU GÖREVLERİ</vt:lpstr>
      <vt:lpstr>EPİTEL DOKUSU GÖREVLERİ</vt:lpstr>
      <vt:lpstr>Epitel Dokusunun Özellikleri</vt:lpstr>
      <vt:lpstr>ÖRTÜ EPİTELİ-SINIFLANDIRMA</vt:lpstr>
      <vt:lpstr>ÖRTÜ EPİTELİ-İSİMLENDİRMELER</vt:lpstr>
      <vt:lpstr>TEK KATLI YASSI EPİTEL</vt:lpstr>
      <vt:lpstr>Tek Katlı Yassı Epitel (Böbrek- bowman kapsülü)</vt:lpstr>
      <vt:lpstr>Endotel Hücresi (TEM)</vt:lpstr>
      <vt:lpstr>TEK KATLI KÜBİK EPİTEL</vt:lpstr>
      <vt:lpstr>Tek Katlı Kübik Epitel</vt:lpstr>
      <vt:lpstr>TEK KATLI SİLİNDİRİK EPİTEL</vt:lpstr>
      <vt:lpstr>Tek Katlı Silindirik Epitel</vt:lpstr>
      <vt:lpstr>Tek Katlı Silindirik Epitel</vt:lpstr>
      <vt:lpstr>Tek Katlı Silindirik Epitel</vt:lpstr>
      <vt:lpstr>TEK KATLI SİLİNDİRİK EPİTEL-SİNDİRİM KANALI</vt:lpstr>
      <vt:lpstr>PowerPoint Sunusu</vt:lpstr>
      <vt:lpstr>TEK KATLI SİLİNDİRİK EPİTEL-SİLLİ</vt:lpstr>
      <vt:lpstr>ÖRTÜ EPİTELİ-YALANCI ÇOK KATLI EPİTEL</vt:lpstr>
      <vt:lpstr>Yalancı Çok Katlı Silli Silindirik Epitel </vt:lpstr>
      <vt:lpstr>YALANCI ÇOK KATLI EPİTEL-SİLLİ</vt:lpstr>
      <vt:lpstr>ÇOK KATLI YASSI EPİTEL</vt:lpstr>
      <vt:lpstr>ÇOK KATLI YASSI EPİTEL-BULUNDUĞU YERLER</vt:lpstr>
      <vt:lpstr>ÇOK KATLI YASSI EPİTEL-KERATİNLİ</vt:lpstr>
      <vt:lpstr>Keratinize Çok Katlı Yassı Epitel</vt:lpstr>
      <vt:lpstr>ÇOK KATLI YASSI EPİTEL-KERATİNSİZ</vt:lpstr>
      <vt:lpstr>Çok Katlı Yassı Epitel</vt:lpstr>
      <vt:lpstr>ÇOK KATLI KÜBİK EPİTEL</vt:lpstr>
      <vt:lpstr>ÇOK KATLI SİLİNDİRİK EPİTEL</vt:lpstr>
      <vt:lpstr>DEĞİŞİCİ EPİTEL</vt:lpstr>
      <vt:lpstr>Çok Katlı Değişici Epitel </vt:lpstr>
      <vt:lpstr>Çok Katlı Değişici Epitel 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Levent MERCAN</cp:lastModifiedBy>
  <cp:revision>78</cp:revision>
  <dcterms:created xsi:type="dcterms:W3CDTF">2016-09-22T07:44:07Z</dcterms:created>
  <dcterms:modified xsi:type="dcterms:W3CDTF">2020-10-21T22:27:38Z</dcterms:modified>
</cp:coreProperties>
</file>