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1"/>
  </p:notesMasterIdLst>
  <p:handoutMasterIdLst>
    <p:handoutMasterId r:id="rId42"/>
  </p:handoutMasterIdLst>
  <p:sldIdLst>
    <p:sldId id="256" r:id="rId2"/>
    <p:sldId id="257" r:id="rId3"/>
    <p:sldId id="285" r:id="rId4"/>
    <p:sldId id="286" r:id="rId5"/>
    <p:sldId id="305" r:id="rId6"/>
    <p:sldId id="307" r:id="rId7"/>
    <p:sldId id="287" r:id="rId8"/>
    <p:sldId id="311" r:id="rId9"/>
    <p:sldId id="288" r:id="rId10"/>
    <p:sldId id="306" r:id="rId11"/>
    <p:sldId id="289" r:id="rId12"/>
    <p:sldId id="303" r:id="rId13"/>
    <p:sldId id="291" r:id="rId14"/>
    <p:sldId id="292" r:id="rId15"/>
    <p:sldId id="293" r:id="rId16"/>
    <p:sldId id="294" r:id="rId17"/>
    <p:sldId id="296" r:id="rId18"/>
    <p:sldId id="300" r:id="rId19"/>
    <p:sldId id="298" r:id="rId20"/>
    <p:sldId id="299" r:id="rId21"/>
    <p:sldId id="259" r:id="rId22"/>
    <p:sldId id="261" r:id="rId23"/>
    <p:sldId id="260" r:id="rId24"/>
    <p:sldId id="262" r:id="rId25"/>
    <p:sldId id="264" r:id="rId26"/>
    <p:sldId id="319" r:id="rId27"/>
    <p:sldId id="268" r:id="rId28"/>
    <p:sldId id="265" r:id="rId29"/>
    <p:sldId id="309" r:id="rId30"/>
    <p:sldId id="310" r:id="rId31"/>
    <p:sldId id="313" r:id="rId32"/>
    <p:sldId id="316" r:id="rId33"/>
    <p:sldId id="318" r:id="rId34"/>
    <p:sldId id="320" r:id="rId35"/>
    <p:sldId id="314" r:id="rId36"/>
    <p:sldId id="321" r:id="rId37"/>
    <p:sldId id="322" r:id="rId38"/>
    <p:sldId id="317" r:id="rId39"/>
    <p:sldId id="323" r:id="rId40"/>
  </p:sldIdLst>
  <p:sldSz cx="12192000" cy="6858000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73"/>
    <p:restoredTop sz="94662"/>
  </p:normalViewPr>
  <p:slideViewPr>
    <p:cSldViewPr snapToGrid="0">
      <p:cViewPr varScale="1">
        <p:scale>
          <a:sx n="153" d="100"/>
          <a:sy n="153" d="100"/>
        </p:scale>
        <p:origin x="112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2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1FCA0-E43B-4113-B5C3-A896466EF13C}" type="datetimeFigureOut">
              <a:rPr lang="tr-TR" smtClean="0"/>
              <a:pPr/>
              <a:t>12.11.2020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A2CE0-5875-4626-83AE-3C2F913406FE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F6588-6063-4F64-ABD4-DCE63DCC0522}" type="datetimeFigureOut">
              <a:rPr lang="tr-TR" smtClean="0"/>
              <a:pPr/>
              <a:t>12.11.2020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86E9A-9D52-42CD-A70A-8BF02673625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2154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6E9A-9D52-42CD-A70A-8BF02673625E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2397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6E9A-9D52-42CD-A70A-8BF02673625E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5517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6E9A-9D52-42CD-A70A-8BF02673625E}" type="slidenum">
              <a:rPr lang="tr-TR" smtClean="0"/>
              <a:pPr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0012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6E9A-9D52-42CD-A70A-8BF02673625E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2898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6E9A-9D52-42CD-A70A-8BF02673625E}" type="slidenum">
              <a:rPr lang="tr-TR" smtClean="0"/>
              <a:pPr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7210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6E9A-9D52-42CD-A70A-8BF02673625E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0259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6E9A-9D52-42CD-A70A-8BF02673625E}" type="slidenum">
              <a:rPr lang="tr-TR" smtClean="0"/>
              <a:pPr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4047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6E9A-9D52-42CD-A70A-8BF02673625E}" type="slidenum">
              <a:rPr lang="tr-TR" smtClean="0"/>
              <a:pPr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56892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6E9A-9D52-42CD-A70A-8BF02673625E}" type="slidenum">
              <a:rPr lang="tr-TR" smtClean="0"/>
              <a:pPr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60185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6E9A-9D52-42CD-A70A-8BF02673625E}" type="slidenum">
              <a:rPr lang="tr-TR" smtClean="0"/>
              <a:pPr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00714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6E9A-9D52-42CD-A70A-8BF02673625E}" type="slidenum">
              <a:rPr lang="tr-TR" smtClean="0"/>
              <a:pPr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4337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33A9EBC1-1D8B-4F5A-BCE1-82C138448213}" type="datetime1">
              <a:rPr lang="tr-TR" smtClean="0"/>
              <a:pPr/>
              <a:t>12.11.2020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Dikdörtgen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Dikdörtgen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üz Bağlayıcı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Düz Bağlayıcı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Dikdörtgen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Oval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Oval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Oval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66F2696-08F8-4FFE-BC0E-951B73D768C6}" type="datetime1">
              <a:rPr lang="tr-TR" smtClean="0"/>
              <a:pPr/>
              <a:t>12.11.2020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0D91760D-2D5C-4A9E-8774-9FBDCD712979}" type="datetime1">
              <a:rPr lang="tr-TR" smtClean="0"/>
              <a:pPr/>
              <a:t>12.11.2020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Dikdörtgen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üz Bağlayıcı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Düz Bağlayıcı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ikdörtgen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Oval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Oval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Oval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Düz Bağlayıcı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2B7B-DADB-4B69-9C51-E77162DCD365}" type="datetime1">
              <a:rPr lang="tr-TR" smtClean="0"/>
              <a:pPr/>
              <a:t>12.11.2020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97626-F3A9-422F-A732-9F659AC6BA31}" type="datetime1">
              <a:rPr lang="tr-TR" smtClean="0"/>
              <a:pPr/>
              <a:t>12.11.2020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2" name="11 Metin Yer Tutucusu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4" name="13 Metin Yer Tutucusu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D06E502-5071-4403-ACCB-C2205490D7D6}" type="datetime1">
              <a:rPr lang="tr-TR" smtClean="0"/>
              <a:pPr/>
              <a:t>12.11.2020</a:t>
            </a:fld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79DD1-CFF7-4813-8CBE-2008CF9D21BD}" type="datetime1">
              <a:rPr lang="tr-TR" smtClean="0"/>
              <a:pPr/>
              <a:t>12.11.2020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İçerik Yer Tutucusu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641AA35-9505-4E79-8554-7D36ECBD0A85}" type="datetime1">
              <a:rPr lang="tr-TR" smtClean="0"/>
              <a:pPr/>
              <a:t>12.11.2020</a:t>
            </a:fld>
            <a:endParaRPr lang="tr-TR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Oval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Düz Bağlayıcı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110D7AE-3F61-49E5-8C1E-E82E25AB24A9}" type="datetime1">
              <a:rPr lang="tr-TR" smtClean="0"/>
              <a:pPr/>
              <a:t>12.11.2020</a:t>
            </a:fld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346A-85B8-4674-A8A9-A4FA28D6F880}" type="datetime1">
              <a:rPr lang="tr-TR" smtClean="0"/>
              <a:pPr/>
              <a:t>12.11.2020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A060-35F1-4FB9-BEDD-BA93CA7C8E2F}" type="datetime1">
              <a:rPr lang="tr-TR" smtClean="0"/>
              <a:pPr/>
              <a:t>12.11.2020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35C7FF0-2BFB-453D-B500-8E4362AADEAC}" type="datetime1">
              <a:rPr lang="tr-TR" smtClean="0"/>
              <a:pPr/>
              <a:t>12.11.2020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Oval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tr.wikipedia.org/wiki/Akci%C4%9Fer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://www.microscopyu.com/galleries/fluorescence/cells/nbl6/nbl6.html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8.png"/><Relationship Id="rId4" Type="http://schemas.openxmlformats.org/officeDocument/2006/relationships/oleObject" Target="../embeddings/oleObject1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4028536" y="933090"/>
            <a:ext cx="4983579" cy="1894362"/>
          </a:xfrm>
        </p:spPr>
        <p:txBody>
          <a:bodyPr>
            <a:normAutofit/>
          </a:bodyPr>
          <a:lstStyle/>
          <a:p>
            <a:r>
              <a:rPr lang="tr-TR" sz="4000" dirty="0"/>
              <a:t>BAĞ DOKUSU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8111706" y="6003985"/>
            <a:ext cx="3973901" cy="854015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0628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BAĞ DOKUSUNUN GENEL YAPI VE FONKSİYONU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476136" cy="4572000"/>
          </a:xfrm>
        </p:spPr>
        <p:txBody>
          <a:bodyPr>
            <a:normAutofit/>
          </a:bodyPr>
          <a:lstStyle/>
          <a:p>
            <a:r>
              <a:rPr lang="tr-TR" dirty="0"/>
              <a:t>Bağ dokusu: </a:t>
            </a:r>
          </a:p>
          <a:p>
            <a:pPr lvl="1"/>
            <a:r>
              <a:rPr lang="tr-TR" sz="2400" dirty="0"/>
              <a:t>Farklı tipte hücreler ve </a:t>
            </a:r>
            <a:r>
              <a:rPr lang="tr-TR" sz="2400" dirty="0" err="1"/>
              <a:t>ektraselüler</a:t>
            </a:r>
            <a:r>
              <a:rPr lang="tr-TR" sz="2400" dirty="0"/>
              <a:t> </a:t>
            </a:r>
            <a:r>
              <a:rPr lang="tr-TR" sz="2400" dirty="0" err="1"/>
              <a:t>matriksten</a:t>
            </a:r>
            <a:r>
              <a:rPr lang="tr-TR" sz="2400" dirty="0"/>
              <a:t> oluşur</a:t>
            </a:r>
          </a:p>
          <a:p>
            <a:pPr lvl="1"/>
            <a:endParaRPr lang="tr-TR" sz="2400" dirty="0"/>
          </a:p>
          <a:p>
            <a:r>
              <a:rPr lang="tr-TR" dirty="0" err="1"/>
              <a:t>Ekstraselüler</a:t>
            </a:r>
            <a:r>
              <a:rPr lang="tr-TR" dirty="0"/>
              <a:t> </a:t>
            </a:r>
            <a:r>
              <a:rPr lang="tr-TR" dirty="0" err="1"/>
              <a:t>matriks</a:t>
            </a:r>
            <a:r>
              <a:rPr lang="tr-TR" dirty="0"/>
              <a:t>: </a:t>
            </a:r>
          </a:p>
          <a:p>
            <a:pPr lvl="1"/>
            <a:r>
              <a:rPr lang="tr-TR" sz="2400" dirty="0"/>
              <a:t>Yapısal lif proteinleri ve esas maddeyi oluşturan proteinleri içerir.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492" y="1404218"/>
            <a:ext cx="3771840" cy="271740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492" y="4217157"/>
            <a:ext cx="3810000" cy="2063465"/>
          </a:xfrm>
          <a:prstGeom prst="rect">
            <a:avLst/>
          </a:prstGeom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216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BAĞ DOKU LİFLERİ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37072" y="2117784"/>
            <a:ext cx="9956800" cy="3058064"/>
          </a:xfrm>
        </p:spPr>
        <p:txBody>
          <a:bodyPr/>
          <a:lstStyle/>
          <a:p>
            <a:r>
              <a:rPr lang="tr-TR" dirty="0"/>
              <a:t>Bağ dokusu lifleri:</a:t>
            </a:r>
          </a:p>
          <a:p>
            <a:pPr lvl="1"/>
            <a:r>
              <a:rPr lang="tr-TR" sz="2400" dirty="0" err="1"/>
              <a:t>Kollajen</a:t>
            </a:r>
            <a:r>
              <a:rPr lang="tr-TR" sz="2400" dirty="0"/>
              <a:t> lifleri</a:t>
            </a:r>
          </a:p>
          <a:p>
            <a:pPr lvl="1"/>
            <a:r>
              <a:rPr lang="tr-TR" sz="2400" dirty="0" err="1"/>
              <a:t>Retiküler</a:t>
            </a:r>
            <a:r>
              <a:rPr lang="tr-TR" sz="2400" dirty="0"/>
              <a:t> lifler</a:t>
            </a:r>
          </a:p>
          <a:p>
            <a:pPr lvl="1"/>
            <a:r>
              <a:rPr lang="tr-TR" sz="2400" dirty="0"/>
              <a:t>Elastik lifler</a:t>
            </a:r>
          </a:p>
          <a:p>
            <a:pPr lvl="1"/>
            <a:endParaRPr lang="tr-TR" dirty="0"/>
          </a:p>
          <a:p>
            <a:r>
              <a:rPr lang="tr-TR" dirty="0"/>
              <a:t>Bağ dokusu hücresi olan </a:t>
            </a:r>
            <a:r>
              <a:rPr lang="tr-TR" dirty="0" err="1"/>
              <a:t>fibroblastlar</a:t>
            </a:r>
            <a:r>
              <a:rPr lang="tr-TR" dirty="0"/>
              <a:t> tarafından üretilirler.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3</a:t>
            </a:fld>
            <a:endParaRPr lang="tr-TR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9070" y="1155939"/>
            <a:ext cx="5410277" cy="3077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2815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KOLLAJEN LİFLERİ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26304" y="1527048"/>
            <a:ext cx="7295001" cy="4572000"/>
          </a:xfrm>
        </p:spPr>
        <p:txBody>
          <a:bodyPr/>
          <a:lstStyle/>
          <a:p>
            <a:r>
              <a:rPr lang="tr-TR" dirty="0"/>
              <a:t>En çok bulunan liflerdir</a:t>
            </a:r>
          </a:p>
          <a:p>
            <a:r>
              <a:rPr lang="tr-TR" dirty="0"/>
              <a:t>Esneklik ve dayanıklılığa sahiptirler</a:t>
            </a:r>
          </a:p>
          <a:p>
            <a:r>
              <a:rPr lang="tr-TR" dirty="0"/>
              <a:t>Mikroskop altında dalgalı görüntüye sahiptirler</a:t>
            </a:r>
          </a:p>
          <a:p>
            <a:r>
              <a:rPr lang="tr-TR" dirty="0"/>
              <a:t>Çeşitli tiplere ayrılırlar</a:t>
            </a:r>
          </a:p>
          <a:p>
            <a:pPr lvl="1"/>
            <a:r>
              <a:rPr lang="tr-TR" dirty="0"/>
              <a:t>Tip 1: deri, </a:t>
            </a:r>
            <a:r>
              <a:rPr lang="tr-TR" dirty="0" err="1"/>
              <a:t>kemik,tendon</a:t>
            </a:r>
            <a:r>
              <a:rPr lang="tr-TR" dirty="0"/>
              <a:t>, </a:t>
            </a:r>
            <a:r>
              <a:rPr lang="tr-TR" dirty="0" err="1"/>
              <a:t>ligament</a:t>
            </a:r>
            <a:endParaRPr lang="tr-TR" dirty="0"/>
          </a:p>
          <a:p>
            <a:pPr lvl="1"/>
            <a:r>
              <a:rPr lang="tr-TR" dirty="0"/>
              <a:t>Tip 2 : kıkırdak </a:t>
            </a:r>
          </a:p>
          <a:p>
            <a:r>
              <a:rPr lang="tr-TR" dirty="0" err="1"/>
              <a:t>Kollajen</a:t>
            </a:r>
            <a:r>
              <a:rPr lang="tr-TR" dirty="0"/>
              <a:t> yapımı için vitamin C’ye ihtiyaç vardır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058" y="1048999"/>
            <a:ext cx="4335081" cy="2874347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244416" y="5227455"/>
            <a:ext cx="107034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tr-TR" sz="2800" dirty="0">
                <a:latin typeface="+mj-lt"/>
                <a:cs typeface="Calibri" pitchFamily="34" charset="0"/>
              </a:rPr>
              <a:t> </a:t>
            </a:r>
            <a:r>
              <a:rPr lang="tr-TR" sz="2800" dirty="0">
                <a:solidFill>
                  <a:srgbClr val="FF0000"/>
                </a:solidFill>
                <a:latin typeface="+mj-lt"/>
                <a:cs typeface="Calibri" pitchFamily="34" charset="0"/>
              </a:rPr>
              <a:t>T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Calibri" pitchFamily="34" charset="0"/>
              </a:rPr>
              <a:t>oplam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Calibri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Calibri" pitchFamily="34" charset="0"/>
              </a:rPr>
              <a:t>vücut</a:t>
            </a:r>
            <a:r>
              <a:rPr lang="tr-TR" sz="2800" dirty="0">
                <a:solidFill>
                  <a:srgbClr val="FF0000"/>
                </a:solidFill>
                <a:latin typeface="+mj-lt"/>
                <a:cs typeface="Calibri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Calibri" pitchFamily="34" charset="0"/>
              </a:rPr>
              <a:t>proteinlerinin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Calibri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Calibri" pitchFamily="34" charset="0"/>
              </a:rPr>
              <a:t>ağırl</a:t>
            </a:r>
            <a:r>
              <a:rPr lang="tr-TR" sz="2800" dirty="0" err="1">
                <a:solidFill>
                  <a:srgbClr val="FF0000"/>
                </a:solidFill>
                <a:latin typeface="+mj-lt"/>
                <a:cs typeface="Calibri" pitchFamily="34" charset="0"/>
              </a:rPr>
              <a:t>ık</a:t>
            </a:r>
            <a:r>
              <a:rPr lang="tr-TR" sz="2800" dirty="0">
                <a:solidFill>
                  <a:srgbClr val="FF0000"/>
                </a:solidFill>
                <a:latin typeface="+mj-lt"/>
                <a:cs typeface="Calibri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Calibri" pitchFamily="34" charset="0"/>
              </a:rPr>
              <a:t>olarak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Calibri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Calibri" pitchFamily="34" charset="0"/>
              </a:rPr>
              <a:t>yarısı</a:t>
            </a:r>
            <a:r>
              <a:rPr lang="tr-TR" sz="2800" dirty="0" err="1">
                <a:solidFill>
                  <a:srgbClr val="FF0000"/>
                </a:solidFill>
                <a:latin typeface="+mj-lt"/>
                <a:cs typeface="Calibri" pitchFamily="34" charset="0"/>
              </a:rPr>
              <a:t>nı</a:t>
            </a:r>
            <a:r>
              <a:rPr lang="tr-TR" sz="2800" dirty="0">
                <a:solidFill>
                  <a:srgbClr val="FF0000"/>
                </a:solidFill>
                <a:latin typeface="+mj-lt"/>
                <a:cs typeface="Calibri" pitchFamily="34" charset="0"/>
              </a:rPr>
              <a:t> ihtiva etmektedir.</a:t>
            </a:r>
            <a:endParaRPr lang="tr-TR" sz="28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9512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latin typeface="Calibri" pitchFamily="34" charset="0"/>
                <a:cs typeface="Calibri" pitchFamily="34" charset="0"/>
              </a:rPr>
              <a:t>Kollajenin</a:t>
            </a:r>
            <a:r>
              <a:rPr lang="tr-TR" b="1" dirty="0">
                <a:latin typeface="Calibri" pitchFamily="34" charset="0"/>
                <a:cs typeface="Calibri" pitchFamily="34" charset="0"/>
              </a:rPr>
              <a:t> yapısı</a:t>
            </a: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361" y="1844825"/>
            <a:ext cx="47625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5627" y="2996952"/>
            <a:ext cx="4440767" cy="14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35893" y="4581129"/>
            <a:ext cx="5856651" cy="1720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6</a:t>
            </a:fld>
            <a:endParaRPr lang="tr-TR"/>
          </a:p>
        </p:txBody>
      </p:sp>
      <p:pic>
        <p:nvPicPr>
          <p:cNvPr id="3" name="Picture 7" descr="COLLAGEN%20COMPOSITE%20cop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02919" y="390345"/>
            <a:ext cx="7944929" cy="5958697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5532" y="-234320"/>
            <a:ext cx="9956800" cy="1143000"/>
          </a:xfrm>
        </p:spPr>
        <p:txBody>
          <a:bodyPr/>
          <a:lstStyle/>
          <a:p>
            <a:r>
              <a:rPr lang="tr-TR" dirty="0"/>
              <a:t>RETİKÜLER LİFLER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26291" y="1043795"/>
            <a:ext cx="6141505" cy="5253487"/>
          </a:xfrm>
        </p:spPr>
        <p:txBody>
          <a:bodyPr>
            <a:noAutofit/>
          </a:bodyPr>
          <a:lstStyle/>
          <a:p>
            <a:r>
              <a:rPr lang="tr-TR" dirty="0"/>
              <a:t>Pek çok organ için destekleyici ağ yapısı oluştururlar</a:t>
            </a:r>
          </a:p>
          <a:p>
            <a:r>
              <a:rPr lang="tr-TR" dirty="0" err="1"/>
              <a:t>Kollajen</a:t>
            </a:r>
            <a:r>
              <a:rPr lang="tr-TR" dirty="0"/>
              <a:t> tip 3 den oluşurlar</a:t>
            </a:r>
          </a:p>
          <a:p>
            <a:r>
              <a:rPr lang="tr-TR" dirty="0"/>
              <a:t>Nerelerde bulunur:</a:t>
            </a:r>
          </a:p>
          <a:p>
            <a:pPr lvl="1"/>
            <a:r>
              <a:rPr lang="tr-TR" sz="2400" dirty="0"/>
              <a:t>Gevşek bağ dokuda: </a:t>
            </a:r>
            <a:r>
              <a:rPr lang="tr-TR" sz="2400" dirty="0" err="1"/>
              <a:t>epitel</a:t>
            </a:r>
            <a:r>
              <a:rPr lang="tr-TR" sz="2400" dirty="0"/>
              <a:t> ve bağ doku sınırında</a:t>
            </a:r>
          </a:p>
          <a:p>
            <a:pPr lvl="1"/>
            <a:r>
              <a:rPr lang="tr-TR" sz="2400" dirty="0" err="1"/>
              <a:t>Adipoz</a:t>
            </a:r>
            <a:r>
              <a:rPr lang="tr-TR" sz="2400" dirty="0"/>
              <a:t> doku çevresinde</a:t>
            </a:r>
          </a:p>
          <a:p>
            <a:pPr lvl="1"/>
            <a:r>
              <a:rPr lang="tr-TR" sz="2400" dirty="0"/>
              <a:t>Küçük kan damarları çevresinde</a:t>
            </a:r>
          </a:p>
          <a:p>
            <a:pPr lvl="1"/>
            <a:r>
              <a:rPr lang="tr-TR" sz="2400" dirty="0"/>
              <a:t>Kas hücreleri çevresinde</a:t>
            </a:r>
          </a:p>
          <a:p>
            <a:pPr lvl="1"/>
            <a:r>
              <a:rPr lang="tr-TR" sz="2400" dirty="0"/>
              <a:t>Yara iyileşmesinde</a:t>
            </a:r>
          </a:p>
          <a:p>
            <a:r>
              <a:rPr lang="tr-TR" dirty="0" err="1"/>
              <a:t>Retiküler</a:t>
            </a:r>
            <a:r>
              <a:rPr lang="tr-TR" dirty="0"/>
              <a:t> lifler </a:t>
            </a:r>
            <a:r>
              <a:rPr lang="tr-TR" dirty="0" err="1">
                <a:solidFill>
                  <a:srgbClr val="FF0000"/>
                </a:solidFill>
              </a:rPr>
              <a:t>fibroblastlar</a:t>
            </a:r>
            <a:r>
              <a:rPr lang="tr-TR" dirty="0"/>
              <a:t> tarafından yapılır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466" y="108734"/>
            <a:ext cx="4512548" cy="3251579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7</a:t>
            </a:fld>
            <a:endParaRPr lang="tr-TR"/>
          </a:p>
        </p:txBody>
      </p:sp>
      <p:pic>
        <p:nvPicPr>
          <p:cNvPr id="6" name="Picture 5" descr="Reticular%20fibers%20lymph%20no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932" y="3441945"/>
            <a:ext cx="4382219" cy="32866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2590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8</a:t>
            </a:fld>
            <a:endParaRPr lang="tr-TR"/>
          </a:p>
        </p:txBody>
      </p:sp>
      <p:pic>
        <p:nvPicPr>
          <p:cNvPr id="3" name="Picture 5" descr="liv042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7448" y="738068"/>
            <a:ext cx="8208963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ELASTİK LİFLER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60809" y="1527048"/>
            <a:ext cx="4799380" cy="4572000"/>
          </a:xfrm>
        </p:spPr>
        <p:txBody>
          <a:bodyPr/>
          <a:lstStyle/>
          <a:p>
            <a:r>
              <a:rPr lang="tr-TR" dirty="0"/>
              <a:t>Elastik lifler dokuların gerilime dayanmasını sağlar</a:t>
            </a:r>
          </a:p>
          <a:p>
            <a:r>
              <a:rPr lang="tr-TR" dirty="0" err="1"/>
              <a:t>Kollajen</a:t>
            </a:r>
            <a:r>
              <a:rPr lang="tr-TR" dirty="0"/>
              <a:t> liflerden daha incedirler</a:t>
            </a:r>
          </a:p>
          <a:p>
            <a:r>
              <a:rPr lang="tr-TR" dirty="0"/>
              <a:t>Dallanma şekli gösterirler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13" y="3814176"/>
            <a:ext cx="3382973" cy="2655634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9</a:t>
            </a:fld>
            <a:endParaRPr lang="tr-TR"/>
          </a:p>
        </p:txBody>
      </p:sp>
      <p:pic>
        <p:nvPicPr>
          <p:cNvPr id="6" name="Picture 5" descr="loosehi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7279" y="612475"/>
            <a:ext cx="3475200" cy="5382883"/>
          </a:xfrm>
          <a:prstGeom prst="rect">
            <a:avLst/>
          </a:prstGeom>
          <a:noFill/>
        </p:spPr>
      </p:pic>
      <p:sp>
        <p:nvSpPr>
          <p:cNvPr id="7" name="6 Sağ Ok"/>
          <p:cNvSpPr/>
          <p:nvPr/>
        </p:nvSpPr>
        <p:spPr>
          <a:xfrm rot="13880131">
            <a:off x="7396772" y="4892572"/>
            <a:ext cx="957828" cy="20641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Sağ Ok"/>
          <p:cNvSpPr/>
          <p:nvPr/>
        </p:nvSpPr>
        <p:spPr>
          <a:xfrm rot="13880131">
            <a:off x="7066153" y="2784028"/>
            <a:ext cx="831187" cy="16780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" name="Picture 7" descr="loose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57666" y="845486"/>
            <a:ext cx="3310356" cy="4813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2475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10</a:t>
            </a:fld>
            <a:endParaRPr lang="tr-TR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83755" y="307571"/>
            <a:ext cx="6732187" cy="6309360"/>
          </a:xfrm>
          <a:prstGeom prst="rect">
            <a:avLst/>
          </a:prstGeom>
        </p:spPr>
        <p:txBody>
          <a:bodyPr/>
          <a:lstStyle/>
          <a:p>
            <a:pPr marL="274320" marR="0" lvl="0" indent="-274320" algn="just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Bazı organlarda kuvvet ya da basınçla organın hacminin genişlemesini ve tekrar daralmasını sağlayan esnek yapılardır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  <a:hlinkClick r:id="rId3" tooltip="Akciğer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Akciğer, mesane, mide, damar duvarı, </a:t>
            </a:r>
            <a:r>
              <a:rPr kumimoji="0" lang="tr-TR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ligament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, ses telleri gibi yapılarda bulunan ve gerilmeye karşı esneyebilme özelliğiyle onları yırtılmalara karşı koruyan liflerdir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Kendi uzunluklarının yaklaşık olarak iki katına uzayabilirler 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tr-TR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Fibroblast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, düz kas hücreleri ve diğer </a:t>
            </a:r>
            <a:r>
              <a:rPr kumimoji="0" lang="tr-TR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fibrilleri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üreten hücrelerce üretilirler 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tr-TR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Kollajen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liflerine göre çok incedirler 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Elastik </a:t>
            </a:r>
            <a:r>
              <a:rPr kumimoji="0" lang="tr-TR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fibriller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, iki kısımdan oluşurlar: </a:t>
            </a:r>
            <a:r>
              <a:rPr kumimoji="0" lang="tr-T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Elastin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ve </a:t>
            </a:r>
            <a:r>
              <a:rPr kumimoji="0" lang="tr-T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Fibrillin</a:t>
            </a: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7" descr="http://www.kumc.edu/instruction/medicine/anatomy/histoweb/ct/small/Ct005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188172" y="2078182"/>
            <a:ext cx="4463316" cy="3053903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EKSTRASELÜLER MATRİKS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Bağ dokudaki hücreleri saran kompleks bir yapıdır</a:t>
            </a:r>
          </a:p>
          <a:p>
            <a:r>
              <a:rPr lang="tr-TR" dirty="0" err="1"/>
              <a:t>Kollajen</a:t>
            </a:r>
            <a:r>
              <a:rPr lang="tr-TR" dirty="0"/>
              <a:t> ve elastik lifler ve esas madde içerir</a:t>
            </a:r>
          </a:p>
          <a:p>
            <a:r>
              <a:rPr lang="tr-TR" dirty="0"/>
              <a:t>Esas madde </a:t>
            </a:r>
            <a:r>
              <a:rPr lang="tr-TR" dirty="0" err="1"/>
              <a:t>fibroblastlar</a:t>
            </a:r>
            <a:r>
              <a:rPr lang="tr-TR" dirty="0"/>
              <a:t> tarafından sentezlenir ve şekilsizdir</a:t>
            </a:r>
          </a:p>
          <a:p>
            <a:r>
              <a:rPr lang="tr-TR" dirty="0"/>
              <a:t>Esas madde şunlardan oluşur:</a:t>
            </a:r>
          </a:p>
          <a:p>
            <a:pPr lvl="1"/>
            <a:r>
              <a:rPr lang="tr-TR" dirty="0" err="1"/>
              <a:t>Proteoglikanlar</a:t>
            </a:r>
            <a:endParaRPr lang="tr-TR" dirty="0"/>
          </a:p>
          <a:p>
            <a:pPr lvl="1"/>
            <a:r>
              <a:rPr lang="tr-TR" dirty="0" err="1"/>
              <a:t>Glikozaminoglikanlar</a:t>
            </a:r>
            <a:endParaRPr lang="tr-TR" dirty="0"/>
          </a:p>
          <a:p>
            <a:pPr lvl="1"/>
            <a:r>
              <a:rPr lang="tr-TR" dirty="0" err="1"/>
              <a:t>Glikoproteinler</a:t>
            </a:r>
            <a:endParaRPr lang="tr-TR" dirty="0"/>
          </a:p>
          <a:p>
            <a:r>
              <a:rPr lang="tr-TR" dirty="0"/>
              <a:t>Mekanik destek sağlar</a:t>
            </a:r>
          </a:p>
          <a:p>
            <a:r>
              <a:rPr lang="tr-TR" dirty="0"/>
              <a:t>Oksijen ve besin difüzyonu gerçekleşir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7302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614249" y="464419"/>
            <a:ext cx="3548331" cy="234321"/>
          </a:xfrm>
        </p:spPr>
        <p:txBody>
          <a:bodyPr>
            <a:normAutofit fontScale="90000"/>
          </a:bodyPr>
          <a:lstStyle/>
          <a:p>
            <a:endParaRPr lang="tr-TR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57898" y="1114211"/>
            <a:ext cx="10363200" cy="4114800"/>
          </a:xfrm>
        </p:spPr>
        <p:txBody>
          <a:bodyPr/>
          <a:lstStyle/>
          <a:p>
            <a:r>
              <a:rPr lang="tr-TR" sz="2400" b="1" dirty="0">
                <a:latin typeface="Calibri" pitchFamily="34" charset="0"/>
                <a:cs typeface="Calibri" pitchFamily="34" charset="0"/>
              </a:rPr>
              <a:t>Lifler</a:t>
            </a:r>
          </a:p>
          <a:p>
            <a:pPr>
              <a:buNone/>
            </a:pPr>
            <a:r>
              <a:rPr lang="tr-TR" sz="2400" b="1" dirty="0">
                <a:latin typeface="Calibri" pitchFamily="34" charset="0"/>
                <a:cs typeface="Calibri" pitchFamily="34" charset="0"/>
              </a:rPr>
              <a:t>   	  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-</a:t>
            </a:r>
            <a:r>
              <a:rPr lang="tr-TR" sz="2400" dirty="0">
                <a:latin typeface="Calibri" pitchFamily="34" charset="0"/>
                <a:cs typeface="Calibri" pitchFamily="34" charset="0"/>
              </a:rPr>
              <a:t>Kollajen </a:t>
            </a:r>
          </a:p>
          <a:p>
            <a:pPr>
              <a:buNone/>
            </a:pPr>
            <a:r>
              <a:rPr lang="tr-TR" sz="2400" b="1" dirty="0">
                <a:latin typeface="Calibri" pitchFamily="34" charset="0"/>
                <a:cs typeface="Calibri" pitchFamily="34" charset="0"/>
              </a:rPr>
              <a:t>       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-</a:t>
            </a:r>
            <a:r>
              <a:rPr lang="tr-TR" sz="2400" dirty="0">
                <a:latin typeface="Calibri" pitchFamily="34" charset="0"/>
                <a:cs typeface="Calibri" pitchFamily="34" charset="0"/>
              </a:rPr>
              <a:t>Elastik</a:t>
            </a:r>
          </a:p>
          <a:p>
            <a:pPr>
              <a:buNone/>
            </a:pPr>
            <a:r>
              <a:rPr lang="tr-TR" sz="2400" dirty="0">
                <a:latin typeface="Calibri" pitchFamily="34" charset="0"/>
                <a:cs typeface="Calibri" pitchFamily="34" charset="0"/>
              </a:rPr>
              <a:t>       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-</a:t>
            </a:r>
            <a:r>
              <a:rPr lang="tr-TR" sz="2400" dirty="0" err="1">
                <a:latin typeface="Calibri" pitchFamily="34" charset="0"/>
                <a:cs typeface="Calibri" pitchFamily="34" charset="0"/>
              </a:rPr>
              <a:t>Retiküler</a:t>
            </a:r>
            <a:endParaRPr lang="tr-TR" sz="2400" dirty="0">
              <a:latin typeface="Calibri" pitchFamily="34" charset="0"/>
              <a:cs typeface="Calibri" pitchFamily="34" charset="0"/>
            </a:endParaRPr>
          </a:p>
          <a:p>
            <a:r>
              <a:rPr lang="en-US" sz="2400" b="1" dirty="0" err="1">
                <a:latin typeface="Calibri" pitchFamily="34" charset="0"/>
                <a:cs typeface="Calibri" pitchFamily="34" charset="0"/>
              </a:rPr>
              <a:t>Proteogl</a:t>
            </a:r>
            <a:r>
              <a:rPr lang="tr-TR" sz="2400" b="1" dirty="0" err="1">
                <a:latin typeface="Calibri" pitchFamily="34" charset="0"/>
                <a:cs typeface="Calibri" pitchFamily="34" charset="0"/>
              </a:rPr>
              <a:t>ik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an</a:t>
            </a:r>
            <a:r>
              <a:rPr lang="tr-TR" sz="2400" b="1" dirty="0" err="1">
                <a:latin typeface="Calibri" pitchFamily="34" charset="0"/>
                <a:cs typeface="Calibri" pitchFamily="34" charset="0"/>
              </a:rPr>
              <a:t>lar</a:t>
            </a:r>
            <a:endParaRPr lang="tr-TR" sz="2400" b="1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tr-TR" sz="2400" b="1" dirty="0">
                <a:latin typeface="Calibri" pitchFamily="34" charset="0"/>
                <a:cs typeface="Calibri" pitchFamily="34" charset="0"/>
              </a:rPr>
              <a:t>	  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-</a:t>
            </a:r>
            <a:r>
              <a:rPr lang="tr-TR" sz="2400" dirty="0" err="1">
                <a:latin typeface="Calibri" pitchFamily="34" charset="0"/>
                <a:cs typeface="Calibri" pitchFamily="34" charset="0"/>
              </a:rPr>
              <a:t>Karbohidratlarca</a:t>
            </a:r>
            <a:r>
              <a:rPr lang="tr-TR" sz="2400" dirty="0">
                <a:latin typeface="Calibri" pitchFamily="34" charset="0"/>
                <a:cs typeface="Calibri" pitchFamily="34" charset="0"/>
              </a:rPr>
              <a:t> zengin</a:t>
            </a:r>
          </a:p>
          <a:p>
            <a:r>
              <a:rPr lang="tr-TR" sz="2400" b="1" dirty="0">
                <a:latin typeface="Calibri" pitchFamily="34" charset="0"/>
                <a:cs typeface="Calibri" pitchFamily="34" charset="0"/>
              </a:rPr>
              <a:t>Diğer </a:t>
            </a:r>
            <a:r>
              <a:rPr lang="en-US" sz="2400" b="1" dirty="0" err="1">
                <a:latin typeface="Calibri" pitchFamily="34" charset="0"/>
                <a:cs typeface="Calibri" pitchFamily="34" charset="0"/>
              </a:rPr>
              <a:t>Gl</a:t>
            </a:r>
            <a:r>
              <a:rPr lang="tr-TR" sz="2400" b="1" dirty="0" err="1">
                <a:latin typeface="Calibri" pitchFamily="34" charset="0"/>
                <a:cs typeface="Calibri" pitchFamily="34" charset="0"/>
              </a:rPr>
              <a:t>ik</a:t>
            </a:r>
            <a:r>
              <a:rPr lang="en-US" sz="2400" b="1" dirty="0" err="1">
                <a:latin typeface="Calibri" pitchFamily="34" charset="0"/>
                <a:cs typeface="Calibri" pitchFamily="34" charset="0"/>
              </a:rPr>
              <a:t>oprotein</a:t>
            </a:r>
            <a:r>
              <a:rPr lang="tr-TR" sz="2400" b="1" dirty="0" err="1">
                <a:latin typeface="Calibri" pitchFamily="34" charset="0"/>
                <a:cs typeface="Calibri" pitchFamily="34" charset="0"/>
              </a:rPr>
              <a:t>ler</a:t>
            </a:r>
            <a:endParaRPr lang="tr-TR" sz="2400" b="1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tr-TR" sz="2400" b="1" dirty="0">
                <a:latin typeface="Calibri" pitchFamily="34" charset="0"/>
                <a:cs typeface="Calibri" pitchFamily="34" charset="0"/>
              </a:rPr>
              <a:t>	</a:t>
            </a:r>
            <a:r>
              <a:rPr lang="tr-TR" sz="2400" dirty="0">
                <a:latin typeface="Calibri" pitchFamily="34" charset="0"/>
                <a:cs typeface="Calibri" pitchFamily="34" charset="0"/>
              </a:rPr>
              <a:t>   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-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Laminin</a:t>
            </a:r>
            <a:endParaRPr lang="tr-TR" sz="24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tr-TR" sz="2400" dirty="0">
                <a:latin typeface="Calibri" pitchFamily="34" charset="0"/>
                <a:cs typeface="Calibri" pitchFamily="34" charset="0"/>
              </a:rPr>
              <a:t>	   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-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Fibrone</a:t>
            </a:r>
            <a:r>
              <a:rPr lang="tr-TR" sz="2400" dirty="0">
                <a:latin typeface="Calibri" pitchFamily="34" charset="0"/>
                <a:cs typeface="Calibri" pitchFamily="34" charset="0"/>
              </a:rPr>
              <a:t>k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tin</a:t>
            </a:r>
            <a:endParaRPr lang="tr-TR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33987" y="1450279"/>
            <a:ext cx="6432143" cy="413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BAĞ DOKUSU HÜCRELERİ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669755" y="1915237"/>
            <a:ext cx="3814822" cy="4572000"/>
          </a:xfrm>
        </p:spPr>
        <p:txBody>
          <a:bodyPr/>
          <a:lstStyle/>
          <a:p>
            <a:r>
              <a:rPr lang="tr-TR" dirty="0"/>
              <a:t>Sabit hücreler:</a:t>
            </a:r>
          </a:p>
          <a:p>
            <a:pPr lvl="1"/>
            <a:r>
              <a:rPr lang="tr-TR" dirty="0" err="1"/>
              <a:t>Fibroblast</a:t>
            </a:r>
            <a:endParaRPr lang="tr-TR" dirty="0"/>
          </a:p>
          <a:p>
            <a:pPr lvl="1"/>
            <a:r>
              <a:rPr lang="tr-TR" dirty="0" err="1"/>
              <a:t>Makrofaj</a:t>
            </a:r>
            <a:endParaRPr lang="tr-TR" dirty="0"/>
          </a:p>
          <a:p>
            <a:pPr lvl="1"/>
            <a:r>
              <a:rPr lang="tr-TR" dirty="0" err="1"/>
              <a:t>Adiposit</a:t>
            </a:r>
            <a:r>
              <a:rPr lang="tr-TR" dirty="0"/>
              <a:t> (Yağ hücresi)</a:t>
            </a:r>
          </a:p>
          <a:p>
            <a:pPr lvl="1"/>
            <a:r>
              <a:rPr lang="tr-TR" dirty="0" err="1"/>
              <a:t>Mast</a:t>
            </a:r>
            <a:r>
              <a:rPr lang="tr-TR" dirty="0"/>
              <a:t> hücresi</a:t>
            </a:r>
          </a:p>
          <a:p>
            <a:pPr lvl="1"/>
            <a:r>
              <a:rPr lang="tr-TR" dirty="0"/>
              <a:t>Yetişkin kök hücresi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6446120" y="1984248"/>
            <a:ext cx="4302393" cy="3628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FF388C"/>
              </a:buClr>
              <a:buSzPct val="85000"/>
              <a:buFont typeface="Wingdings 2"/>
              <a:buChar char=""/>
            </a:pPr>
            <a:r>
              <a:rPr lang="tr-TR" sz="2700" dirty="0">
                <a:solidFill>
                  <a:prstClr val="black"/>
                </a:solidFill>
              </a:rPr>
              <a:t>Hareketli hücreler:</a:t>
            </a:r>
          </a:p>
          <a:p>
            <a:pPr marL="548640" lvl="1" indent="-274320">
              <a:spcBef>
                <a:spcPct val="20000"/>
              </a:spcBef>
              <a:buClr>
                <a:srgbClr val="E40059"/>
              </a:buClr>
              <a:buSzPct val="70000"/>
              <a:buFont typeface="Wingdings"/>
              <a:buChar char=""/>
            </a:pPr>
            <a:r>
              <a:rPr lang="tr-TR" sz="2200" i="1" dirty="0">
                <a:solidFill>
                  <a:schemeClr val="bg1">
                    <a:lumMod val="50000"/>
                  </a:schemeClr>
                </a:solidFill>
              </a:rPr>
              <a:t>Lenfosit</a:t>
            </a:r>
          </a:p>
          <a:p>
            <a:pPr marL="548640" lvl="1" indent="-274320">
              <a:spcBef>
                <a:spcPct val="20000"/>
              </a:spcBef>
              <a:buClr>
                <a:srgbClr val="E40059"/>
              </a:buClr>
              <a:buSzPct val="70000"/>
              <a:buFont typeface="Wingdings"/>
              <a:buChar char=""/>
            </a:pPr>
            <a:r>
              <a:rPr lang="tr-TR" sz="2200" dirty="0">
                <a:solidFill>
                  <a:srgbClr val="666666"/>
                </a:solidFill>
              </a:rPr>
              <a:t>Plazma hücresi</a:t>
            </a:r>
          </a:p>
          <a:p>
            <a:pPr marL="548640" lvl="1" indent="-274320">
              <a:spcBef>
                <a:spcPct val="20000"/>
              </a:spcBef>
              <a:buClr>
                <a:srgbClr val="E40059"/>
              </a:buClr>
              <a:buSzPct val="70000"/>
              <a:buFont typeface="Wingdings"/>
              <a:buChar char=""/>
            </a:pPr>
            <a:r>
              <a:rPr lang="tr-TR" sz="2200" i="1" dirty="0" err="1">
                <a:solidFill>
                  <a:schemeClr val="bg1">
                    <a:lumMod val="50000"/>
                  </a:schemeClr>
                </a:solidFill>
              </a:rPr>
              <a:t>Nötrofil</a:t>
            </a:r>
            <a:endParaRPr lang="tr-TR" sz="2200" i="1" dirty="0">
              <a:solidFill>
                <a:schemeClr val="bg1">
                  <a:lumMod val="50000"/>
                </a:schemeClr>
              </a:solidFill>
            </a:endParaRPr>
          </a:p>
          <a:p>
            <a:pPr marL="548640" lvl="1" indent="-274320">
              <a:spcBef>
                <a:spcPct val="20000"/>
              </a:spcBef>
              <a:buClr>
                <a:srgbClr val="E40059"/>
              </a:buClr>
              <a:buSzPct val="70000"/>
              <a:buFont typeface="Wingdings"/>
              <a:buChar char=""/>
            </a:pPr>
            <a:r>
              <a:rPr lang="tr-TR" sz="2200" i="1" dirty="0" err="1">
                <a:solidFill>
                  <a:schemeClr val="bg1">
                    <a:lumMod val="50000"/>
                  </a:schemeClr>
                </a:solidFill>
              </a:rPr>
              <a:t>Eozinofil</a:t>
            </a:r>
            <a:endParaRPr lang="tr-TR" sz="2200" i="1" dirty="0">
              <a:solidFill>
                <a:schemeClr val="bg1">
                  <a:lumMod val="50000"/>
                </a:schemeClr>
              </a:solidFill>
            </a:endParaRPr>
          </a:p>
          <a:p>
            <a:pPr marL="548640" lvl="1" indent="-274320">
              <a:spcBef>
                <a:spcPct val="20000"/>
              </a:spcBef>
              <a:buClr>
                <a:srgbClr val="E40059"/>
              </a:buClr>
              <a:buSzPct val="70000"/>
              <a:buFont typeface="Wingdings"/>
              <a:buChar char=""/>
            </a:pPr>
            <a:r>
              <a:rPr lang="tr-TR" sz="2200" i="1" dirty="0">
                <a:solidFill>
                  <a:schemeClr val="bg1">
                    <a:lumMod val="50000"/>
                  </a:schemeClr>
                </a:solidFill>
              </a:rPr>
              <a:t>Bazofil</a:t>
            </a:r>
          </a:p>
          <a:p>
            <a:pPr marL="548640" lvl="1" indent="-274320">
              <a:spcBef>
                <a:spcPct val="20000"/>
              </a:spcBef>
              <a:buClr>
                <a:srgbClr val="E40059"/>
              </a:buClr>
              <a:buSzPct val="70000"/>
              <a:buFont typeface="Wingdings"/>
              <a:buChar char=""/>
            </a:pPr>
            <a:r>
              <a:rPr lang="tr-TR" sz="2200" i="1" dirty="0" err="1">
                <a:solidFill>
                  <a:schemeClr val="bg1">
                    <a:lumMod val="50000"/>
                  </a:schemeClr>
                </a:solidFill>
              </a:rPr>
              <a:t>Monosit</a:t>
            </a:r>
            <a:endParaRPr lang="tr-TR" sz="2200" i="1" dirty="0">
              <a:solidFill>
                <a:schemeClr val="bg1">
                  <a:lumMod val="50000"/>
                </a:schemeClr>
              </a:solidFill>
            </a:endParaRPr>
          </a:p>
          <a:p>
            <a:pPr marL="274320" lvl="1">
              <a:spcBef>
                <a:spcPct val="20000"/>
              </a:spcBef>
              <a:buClr>
                <a:srgbClr val="E40059"/>
              </a:buClr>
              <a:buSzPct val="70000"/>
            </a:pPr>
            <a:endParaRPr lang="tr-TR" sz="2200" dirty="0">
              <a:solidFill>
                <a:srgbClr val="666666"/>
              </a:solidFill>
            </a:endParaRPr>
          </a:p>
          <a:p>
            <a:endParaRPr lang="tr-TR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0387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FİBROBLAST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7562422" cy="4572000"/>
          </a:xfrm>
        </p:spPr>
        <p:txBody>
          <a:bodyPr/>
          <a:lstStyle/>
          <a:p>
            <a:r>
              <a:rPr lang="tr-TR" dirty="0"/>
              <a:t>Bağ dokusunun esas hücresidir</a:t>
            </a:r>
          </a:p>
          <a:p>
            <a:r>
              <a:rPr lang="tr-TR" dirty="0"/>
              <a:t>Bağ dokusuna ait elemanların sentezlenmesinden </a:t>
            </a:r>
            <a:r>
              <a:rPr lang="tr-TR" dirty="0" err="1"/>
              <a:t>sorumludur.Sentezlenen</a:t>
            </a:r>
            <a:r>
              <a:rPr lang="tr-TR" dirty="0"/>
              <a:t> ürünler;</a:t>
            </a:r>
          </a:p>
          <a:p>
            <a:pPr lvl="1"/>
            <a:r>
              <a:rPr lang="tr-TR" dirty="0" err="1"/>
              <a:t>Kollajen</a:t>
            </a:r>
            <a:r>
              <a:rPr lang="tr-TR" dirty="0"/>
              <a:t> lifler</a:t>
            </a:r>
          </a:p>
          <a:p>
            <a:pPr lvl="1"/>
            <a:r>
              <a:rPr lang="tr-TR" dirty="0" err="1"/>
              <a:t>Retiküler</a:t>
            </a:r>
            <a:r>
              <a:rPr lang="tr-TR" dirty="0"/>
              <a:t> lifler</a:t>
            </a:r>
          </a:p>
          <a:p>
            <a:pPr lvl="1"/>
            <a:r>
              <a:rPr lang="tr-TR" dirty="0"/>
              <a:t>Elastik lifler</a:t>
            </a:r>
          </a:p>
          <a:p>
            <a:pPr lvl="1"/>
            <a:r>
              <a:rPr lang="tr-TR" dirty="0"/>
              <a:t>Esas madde</a:t>
            </a:r>
          </a:p>
          <a:p>
            <a:r>
              <a:rPr lang="tr-TR" dirty="0"/>
              <a:t>Uzun ya da disk şeklindedir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149" y="814989"/>
            <a:ext cx="3491756" cy="4152817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2037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MAKROFAJLAR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407897" cy="4572000"/>
          </a:xfrm>
        </p:spPr>
        <p:txBody>
          <a:bodyPr/>
          <a:lstStyle/>
          <a:p>
            <a:r>
              <a:rPr lang="tr-TR" dirty="0" err="1"/>
              <a:t>Makrofajlar</a:t>
            </a:r>
            <a:r>
              <a:rPr lang="tr-TR" dirty="0"/>
              <a:t> ve </a:t>
            </a:r>
            <a:r>
              <a:rPr lang="tr-TR" dirty="0" err="1"/>
              <a:t>fagositotik</a:t>
            </a:r>
            <a:r>
              <a:rPr lang="tr-TR" dirty="0"/>
              <a:t> hücreler </a:t>
            </a:r>
            <a:r>
              <a:rPr lang="tr-TR" dirty="0" err="1"/>
              <a:t>monositlerden</a:t>
            </a:r>
            <a:r>
              <a:rPr lang="tr-TR" dirty="0"/>
              <a:t> gelişir</a:t>
            </a:r>
          </a:p>
          <a:p>
            <a:r>
              <a:rPr lang="tr-TR" dirty="0" err="1"/>
              <a:t>Monositler</a:t>
            </a:r>
            <a:r>
              <a:rPr lang="tr-TR" dirty="0"/>
              <a:t> damardan bağ dokusuna girer ve </a:t>
            </a:r>
            <a:r>
              <a:rPr lang="tr-TR" dirty="0" err="1"/>
              <a:t>makrofajlara</a:t>
            </a:r>
            <a:r>
              <a:rPr lang="tr-TR" dirty="0"/>
              <a:t> dönüşür</a:t>
            </a:r>
          </a:p>
          <a:p>
            <a:r>
              <a:rPr lang="tr-TR" dirty="0"/>
              <a:t>Ölü hücre ve liflerin ortadan kaldırılması için fagositoz yaparlar</a:t>
            </a:r>
          </a:p>
          <a:p>
            <a:r>
              <a:rPr lang="tr-TR" dirty="0"/>
              <a:t>Sindirim enzimleri içeren </a:t>
            </a:r>
            <a:r>
              <a:rPr lang="tr-TR" dirty="0" err="1"/>
              <a:t>lizozomdan</a:t>
            </a:r>
            <a:r>
              <a:rPr lang="tr-TR" dirty="0"/>
              <a:t> zengindirler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927" y="338361"/>
            <a:ext cx="2420443" cy="1936355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15</a:t>
            </a:fld>
            <a:endParaRPr lang="tr-TR"/>
          </a:p>
        </p:txBody>
      </p:sp>
      <p:pic>
        <p:nvPicPr>
          <p:cNvPr id="6" name="Picture 2" descr="D:\BELGELERİM\HİSTOLOJİ\SLIDES\BAĞ DOKUSU\Image-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44363" y="464154"/>
            <a:ext cx="2944429" cy="2408176"/>
          </a:xfrm>
          <a:prstGeom prst="rect">
            <a:avLst/>
          </a:prstGeom>
          <a:noFill/>
        </p:spPr>
      </p:pic>
      <p:pic>
        <p:nvPicPr>
          <p:cNvPr id="7" name="Picture 5" descr="kup010c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32121" y="3133545"/>
            <a:ext cx="4382219" cy="32866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4802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31962" y="-217067"/>
            <a:ext cx="9956800" cy="1143000"/>
          </a:xfrm>
        </p:spPr>
        <p:txBody>
          <a:bodyPr/>
          <a:lstStyle/>
          <a:p>
            <a:r>
              <a:rPr lang="tr-TR" dirty="0"/>
              <a:t>MAST HÜCRESİ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86676" y="905947"/>
            <a:ext cx="6619566" cy="4572000"/>
          </a:xfrm>
        </p:spPr>
        <p:txBody>
          <a:bodyPr/>
          <a:lstStyle/>
          <a:p>
            <a:r>
              <a:rPr lang="tr-TR" dirty="0"/>
              <a:t>Kemik iliğinde gelişir ve bağ dokuda farklılaşırlar</a:t>
            </a:r>
          </a:p>
          <a:p>
            <a:r>
              <a:rPr lang="tr-TR" dirty="0"/>
              <a:t>Granüllerde biriken salgı ürünleri vardır</a:t>
            </a:r>
          </a:p>
          <a:p>
            <a:r>
              <a:rPr lang="tr-TR" dirty="0"/>
              <a:t>Bağışıklık oluşmasında görevlidirler</a:t>
            </a:r>
          </a:p>
          <a:p>
            <a:r>
              <a:rPr lang="tr-TR" dirty="0" err="1"/>
              <a:t>Mast</a:t>
            </a:r>
            <a:r>
              <a:rPr lang="tr-TR" dirty="0"/>
              <a:t> hücre aktive olunca aşağıdaki maddeler salgılanır.</a:t>
            </a:r>
          </a:p>
          <a:p>
            <a:pPr lvl="1"/>
            <a:r>
              <a:rPr lang="tr-TR" dirty="0" err="1"/>
              <a:t>Histamin</a:t>
            </a:r>
            <a:endParaRPr lang="tr-TR" dirty="0"/>
          </a:p>
          <a:p>
            <a:pPr lvl="1"/>
            <a:r>
              <a:rPr lang="tr-TR" dirty="0" err="1"/>
              <a:t>Heparin</a:t>
            </a:r>
            <a:endParaRPr lang="tr-TR" dirty="0"/>
          </a:p>
        </p:txBody>
      </p:sp>
      <p:pic>
        <p:nvPicPr>
          <p:cNvPr id="17410" name="Picture 2" descr="mast hÃ¼cresi ile ilgili gÃ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95990" y="362309"/>
            <a:ext cx="4727782" cy="3411567"/>
          </a:xfrm>
          <a:prstGeom prst="rect">
            <a:avLst/>
          </a:prstGeom>
          <a:noFill/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16</a:t>
            </a:fld>
            <a:endParaRPr lang="tr-T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1956" y="3968833"/>
            <a:ext cx="4710022" cy="2477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D:\BELGELERİM\HİSTOLOJİ\SLIDES\BAĞ DOKUSU\Image-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2368" y="3672019"/>
            <a:ext cx="3738312" cy="27029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9209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ADİPOSİT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786470"/>
            <a:ext cx="5466201" cy="4312578"/>
          </a:xfrm>
        </p:spPr>
        <p:txBody>
          <a:bodyPr/>
          <a:lstStyle/>
          <a:p>
            <a:r>
              <a:rPr lang="tr-TR" dirty="0"/>
              <a:t>Yağ depolamakta görevlidirler</a:t>
            </a:r>
          </a:p>
          <a:p>
            <a:endParaRPr lang="tr-TR" dirty="0"/>
          </a:p>
          <a:p>
            <a:r>
              <a:rPr lang="tr-TR" dirty="0"/>
              <a:t>Çeşitli hormonları salgılarlar</a:t>
            </a:r>
          </a:p>
          <a:p>
            <a:endParaRPr lang="tr-TR" dirty="0"/>
          </a:p>
          <a:p>
            <a:r>
              <a:rPr lang="tr-TR" dirty="0"/>
              <a:t>Pek çok </a:t>
            </a:r>
            <a:r>
              <a:rPr lang="tr-TR" dirty="0" err="1"/>
              <a:t>adipositin</a:t>
            </a:r>
            <a:r>
              <a:rPr lang="tr-TR" dirty="0"/>
              <a:t> bir araya gelmesiyle yağ dokusu oluşur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182" y="951738"/>
            <a:ext cx="5336862" cy="4002647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3773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YETİŞKİN KÖK HÜCRELER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206894" cy="4572000"/>
          </a:xfrm>
        </p:spPr>
        <p:txBody>
          <a:bodyPr/>
          <a:lstStyle/>
          <a:p>
            <a:r>
              <a:rPr lang="tr-TR" dirty="0"/>
              <a:t>Çeşitli doku ve organlarda bulunurlar</a:t>
            </a:r>
          </a:p>
          <a:p>
            <a:endParaRPr lang="tr-TR" dirty="0"/>
          </a:p>
          <a:p>
            <a:r>
              <a:rPr lang="tr-TR" dirty="0"/>
              <a:t>Çeşitli hücre tiplerine farklılaşabilirler</a:t>
            </a:r>
          </a:p>
          <a:p>
            <a:endParaRPr lang="tr-TR" dirty="0"/>
          </a:p>
          <a:p>
            <a:r>
              <a:rPr lang="tr-TR" dirty="0"/>
              <a:t>Yıkılan hücrelerin yerlerinin doldurulmasında görev yaparlar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763" y="1759060"/>
            <a:ext cx="6212024" cy="3821649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7240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7675" y="-268826"/>
            <a:ext cx="9956800" cy="1143000"/>
          </a:xfrm>
        </p:spPr>
        <p:txBody>
          <a:bodyPr>
            <a:normAutofit/>
          </a:bodyPr>
          <a:lstStyle/>
          <a:p>
            <a:r>
              <a:rPr lang="tr-TR" sz="3200" dirty="0"/>
              <a:t>Plazma hücresi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64314" y="905773"/>
            <a:ext cx="6429784" cy="4572000"/>
          </a:xfrm>
        </p:spPr>
        <p:txBody>
          <a:bodyPr/>
          <a:lstStyle/>
          <a:p>
            <a:pPr algn="just"/>
            <a:r>
              <a:rPr lang="tr-TR" dirty="0"/>
              <a:t>Lenfositlerin dolaşım dışına çıktıktan sonra </a:t>
            </a:r>
            <a:r>
              <a:rPr lang="tr-TR" dirty="0" err="1"/>
              <a:t>farklanmış</a:t>
            </a:r>
            <a:r>
              <a:rPr lang="tr-TR" dirty="0"/>
              <a:t> halleridir.</a:t>
            </a:r>
          </a:p>
          <a:p>
            <a:pPr algn="just"/>
            <a:r>
              <a:rPr lang="tr-TR" dirty="0"/>
              <a:t>Bağışıklık yanıtının oluşmasında görev yaparlar</a:t>
            </a:r>
          </a:p>
          <a:p>
            <a:pPr algn="just"/>
            <a:r>
              <a:rPr lang="tr-TR" dirty="0"/>
              <a:t>Bağ doku gezici hücrelerin en küçüğüdür</a:t>
            </a:r>
          </a:p>
          <a:p>
            <a:pPr algn="just"/>
            <a:r>
              <a:rPr lang="tr-TR" dirty="0"/>
              <a:t>En çok solunum ve sindirim kanalında görülürler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724" y="353684"/>
            <a:ext cx="3802833" cy="2852125"/>
          </a:xfrm>
          <a:prstGeom prst="rect">
            <a:avLst/>
          </a:prstGeom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19</a:t>
            </a:fld>
            <a:endParaRPr lang="tr-TR"/>
          </a:p>
        </p:txBody>
      </p:sp>
      <p:pic>
        <p:nvPicPr>
          <p:cNvPr id="7" name="Picture 7" descr="http://www.kumc.edu/instruction/medicine/anatomy/histoweb/ct/small/Ct003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029091" y="3438441"/>
            <a:ext cx="4461293" cy="3052308"/>
          </a:xfrm>
          <a:prstGeom prst="rect">
            <a:avLst/>
          </a:prstGeom>
          <a:noFill/>
          <a:ln/>
        </p:spPr>
      </p:pic>
      <p:pic>
        <p:nvPicPr>
          <p:cNvPr id="8" name="Picture 2" descr="D:\BELGELERİM\HİSTOLOJİ\SLIDES\BAĞ DOKUSU\Image-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7455" y="3956949"/>
            <a:ext cx="4339329" cy="27489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7279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BAĞ DOKU TÜRLERİ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Bağ doku sınıflandırılması hücresel ve </a:t>
            </a:r>
            <a:r>
              <a:rPr lang="tr-TR" dirty="0" err="1"/>
              <a:t>ekstraselüler</a:t>
            </a:r>
            <a:r>
              <a:rPr lang="tr-TR" dirty="0"/>
              <a:t> bileşenlerin:</a:t>
            </a:r>
          </a:p>
          <a:p>
            <a:endParaRPr lang="tr-TR" dirty="0"/>
          </a:p>
          <a:p>
            <a:pPr lvl="1"/>
            <a:r>
              <a:rPr lang="tr-TR" dirty="0"/>
              <a:t>İçeriği, </a:t>
            </a:r>
          </a:p>
          <a:p>
            <a:pPr lvl="1"/>
            <a:r>
              <a:rPr lang="tr-TR" dirty="0"/>
              <a:t>Organizasyonu</a:t>
            </a:r>
          </a:p>
          <a:p>
            <a:pPr lvl="1"/>
            <a:r>
              <a:rPr lang="tr-TR" dirty="0"/>
              <a:t>Fonksiyonuna göre yapılır.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1897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BAĞ DOKUSU TÜRLERİ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Bağ dokusu türleri:</a:t>
            </a:r>
          </a:p>
          <a:p>
            <a:pPr lvl="1"/>
            <a:r>
              <a:rPr lang="tr-TR" dirty="0"/>
              <a:t>1- Gevşek bağ dokusu</a:t>
            </a:r>
          </a:p>
          <a:p>
            <a:pPr lvl="1"/>
            <a:r>
              <a:rPr lang="tr-TR" dirty="0"/>
              <a:t>2- Sıkı bağ dokusu</a:t>
            </a:r>
          </a:p>
          <a:p>
            <a:pPr lvl="2"/>
            <a:r>
              <a:rPr lang="tr-TR" dirty="0"/>
              <a:t>-Düzenli</a:t>
            </a:r>
          </a:p>
          <a:p>
            <a:pPr lvl="2"/>
            <a:r>
              <a:rPr lang="tr-TR" dirty="0"/>
              <a:t>-Düzensiz</a:t>
            </a:r>
          </a:p>
          <a:p>
            <a:r>
              <a:rPr lang="tr-TR" dirty="0"/>
              <a:t>Özelleşmiş bağ dokusu:</a:t>
            </a:r>
          </a:p>
          <a:p>
            <a:pPr lvl="1"/>
            <a:r>
              <a:rPr lang="tr-TR" dirty="0"/>
              <a:t>1-Kıkırdak</a:t>
            </a:r>
          </a:p>
          <a:p>
            <a:pPr lvl="1"/>
            <a:r>
              <a:rPr lang="tr-TR" dirty="0"/>
              <a:t>2- Kemik</a:t>
            </a:r>
          </a:p>
          <a:p>
            <a:pPr lvl="1"/>
            <a:r>
              <a:rPr lang="tr-TR" dirty="0"/>
              <a:t>3-Yağ dokusu</a:t>
            </a:r>
          </a:p>
          <a:p>
            <a:pPr lvl="1"/>
            <a:r>
              <a:rPr lang="tr-TR" dirty="0"/>
              <a:t>4- Kan</a:t>
            </a:r>
          </a:p>
          <a:p>
            <a:pPr lvl="1"/>
            <a:r>
              <a:rPr lang="tr-TR" dirty="0"/>
              <a:t>5-Hematopoietik doku</a:t>
            </a:r>
          </a:p>
          <a:p>
            <a:pPr>
              <a:buNone/>
            </a:pP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4612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817" y="360671"/>
            <a:ext cx="8503822" cy="5697561"/>
          </a:xfr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9374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GEVŞEK BAĞ DOKUSU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357019" cy="4572000"/>
          </a:xfrm>
        </p:spPr>
        <p:txBody>
          <a:bodyPr/>
          <a:lstStyle/>
          <a:p>
            <a:r>
              <a:rPr lang="tr-TR" dirty="0" err="1"/>
              <a:t>Areolar</a:t>
            </a:r>
            <a:r>
              <a:rPr lang="tr-TR" dirty="0"/>
              <a:t> doku da denir</a:t>
            </a:r>
          </a:p>
          <a:p>
            <a:r>
              <a:rPr lang="tr-TR" dirty="0"/>
              <a:t>Hücre sayısı olarak yoğun ama </a:t>
            </a:r>
            <a:r>
              <a:rPr lang="tr-TR" dirty="0" err="1"/>
              <a:t>kollajen</a:t>
            </a:r>
            <a:r>
              <a:rPr lang="tr-TR" dirty="0"/>
              <a:t> lif miktarı olarak fakirdir</a:t>
            </a:r>
          </a:p>
          <a:p>
            <a:r>
              <a:rPr lang="tr-TR" dirty="0"/>
              <a:t>Esas madde miktarı lif miktarından fazladır</a:t>
            </a:r>
          </a:p>
          <a:p>
            <a:r>
              <a:rPr lang="tr-TR" dirty="0"/>
              <a:t>Jel yapısındadır</a:t>
            </a:r>
          </a:p>
          <a:p>
            <a:r>
              <a:rPr lang="tr-TR" dirty="0"/>
              <a:t>Oksijen, karbondioksit, besinler ve atıkların difüzyonunda rol oynar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953" y="39032"/>
            <a:ext cx="5960852" cy="4520393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23</a:t>
            </a:fld>
            <a:endParaRPr lang="tr-TR"/>
          </a:p>
        </p:txBody>
      </p:sp>
      <p:pic>
        <p:nvPicPr>
          <p:cNvPr id="6" name="Picture 5" descr="003"/>
          <p:cNvPicPr>
            <a:picLocks noChangeAspect="1" noChangeArrowheads="1"/>
          </p:cNvPicPr>
          <p:nvPr/>
        </p:nvPicPr>
        <p:blipFill>
          <a:blip r:embed="rId3">
            <a:lum bright="-12000"/>
          </a:blip>
          <a:srcRect/>
          <a:stretch>
            <a:fillRect/>
          </a:stretch>
        </p:blipFill>
        <p:spPr bwMode="auto">
          <a:xfrm>
            <a:off x="6530855" y="3871188"/>
            <a:ext cx="4735243" cy="2827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29962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GEVŞEK BAĞ DOKUSU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50577" y="1651956"/>
            <a:ext cx="5990997" cy="3903627"/>
          </a:xfrm>
        </p:spPr>
        <p:txBody>
          <a:bodyPr>
            <a:normAutofit lnSpcReduction="10000"/>
          </a:bodyPr>
          <a:lstStyle/>
          <a:p>
            <a:r>
              <a:rPr lang="tr-TR" dirty="0"/>
              <a:t>Gevşek bağ doku genelde </a:t>
            </a:r>
            <a:r>
              <a:rPr lang="tr-TR" dirty="0" err="1"/>
              <a:t>epitelin</a:t>
            </a:r>
            <a:r>
              <a:rPr lang="tr-TR" dirty="0"/>
              <a:t> altında bulunur</a:t>
            </a:r>
          </a:p>
          <a:p>
            <a:r>
              <a:rPr lang="tr-TR" dirty="0"/>
              <a:t>Küçük kan damarlarını çevreler</a:t>
            </a:r>
          </a:p>
          <a:p>
            <a:r>
              <a:rPr lang="tr-TR" dirty="0" err="1"/>
              <a:t>Epiteli</a:t>
            </a:r>
            <a:r>
              <a:rPr lang="tr-TR" dirty="0"/>
              <a:t> geçen bakteriler  bağışıklık hücrelerinde burada yok edilir</a:t>
            </a:r>
          </a:p>
          <a:p>
            <a:r>
              <a:rPr lang="tr-TR" dirty="0"/>
              <a:t>Buradaki pek çok hücre kan damarlarından gelmiş geçici hücrelerdir</a:t>
            </a:r>
          </a:p>
          <a:p>
            <a:r>
              <a:rPr lang="tr-TR" dirty="0" err="1"/>
              <a:t>İmmün</a:t>
            </a:r>
            <a:r>
              <a:rPr lang="tr-TR" dirty="0"/>
              <a:t> reaksiyon sırasında gevşek bağ doku şişebilir</a:t>
            </a:r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859" y="1737621"/>
            <a:ext cx="4595149" cy="4430144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98082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tx1"/>
                </a:solidFill>
              </a:rPr>
              <a:t>DÜZENSİZ </a:t>
            </a:r>
            <a:r>
              <a:rPr lang="tr-TR" b="1" dirty="0"/>
              <a:t>SIKI BAĞ DOKU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902930" cy="4572000"/>
          </a:xfrm>
        </p:spPr>
        <p:txBody>
          <a:bodyPr/>
          <a:lstStyle/>
          <a:p>
            <a:r>
              <a:rPr lang="tr-TR" dirty="0"/>
              <a:t>Az sayıda hücre ve çok miktarda lif ile karakterizedir</a:t>
            </a:r>
          </a:p>
          <a:p>
            <a:r>
              <a:rPr lang="tr-TR" dirty="0"/>
              <a:t>Büyük oranda </a:t>
            </a:r>
            <a:r>
              <a:rPr lang="tr-TR" dirty="0" err="1"/>
              <a:t>kollajen</a:t>
            </a:r>
            <a:r>
              <a:rPr lang="tr-TR" dirty="0"/>
              <a:t> liflerinden oluşur</a:t>
            </a:r>
          </a:p>
          <a:p>
            <a:r>
              <a:rPr lang="tr-TR" dirty="0"/>
              <a:t>Hücreler genelde </a:t>
            </a:r>
            <a:r>
              <a:rPr lang="tr-TR" dirty="0" err="1"/>
              <a:t>fibroblastlardır</a:t>
            </a:r>
            <a:endParaRPr lang="tr-TR" dirty="0"/>
          </a:p>
          <a:p>
            <a:r>
              <a:rPr lang="tr-TR" dirty="0"/>
              <a:t>Esas madde miktarı daha azdır</a:t>
            </a:r>
          </a:p>
          <a:p>
            <a:r>
              <a:rPr lang="tr-TR" dirty="0"/>
              <a:t>Çeşitli yönlerde uzanan yüksek </a:t>
            </a:r>
            <a:r>
              <a:rPr lang="tr-TR" dirty="0" err="1"/>
              <a:t>kollajen</a:t>
            </a:r>
            <a:r>
              <a:rPr lang="tr-TR" dirty="0"/>
              <a:t> miktarı- stresse dayanıklılık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520" y="206068"/>
            <a:ext cx="4875308" cy="3256343"/>
          </a:xfrm>
          <a:prstGeom prst="rect">
            <a:avLst/>
          </a:prstGeom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25</a:t>
            </a:fld>
            <a:endParaRPr lang="tr-TR"/>
          </a:p>
        </p:txBody>
      </p:sp>
      <p:pic>
        <p:nvPicPr>
          <p:cNvPr id="7" name="Picture 5" descr="Irregc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48785" y="3782291"/>
            <a:ext cx="4940007" cy="28859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14204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26</a:t>
            </a:fld>
            <a:endParaRPr lang="tr-TR"/>
          </a:p>
        </p:txBody>
      </p:sp>
      <p:pic>
        <p:nvPicPr>
          <p:cNvPr id="3" name="Picture 9" descr="188x10_Dense_label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14067" y="1293961"/>
            <a:ext cx="5589919" cy="4192439"/>
          </a:xfrm>
          <a:prstGeom prst="rect">
            <a:avLst/>
          </a:prstGeom>
          <a:noFill/>
          <a:ln/>
        </p:spPr>
      </p:pic>
      <p:pic>
        <p:nvPicPr>
          <p:cNvPr id="4" name="Picture 5" descr="4 K30 Trich 40X10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4424" y="258791"/>
            <a:ext cx="4265805" cy="3199981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5" descr="4 A30 Trich 40X10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1242" y="3569704"/>
            <a:ext cx="4166284" cy="312439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5479" y="0"/>
            <a:ext cx="9956800" cy="1143000"/>
          </a:xfrm>
        </p:spPr>
        <p:txBody>
          <a:bodyPr/>
          <a:lstStyle/>
          <a:p>
            <a:r>
              <a:rPr lang="tr-TR" b="1" dirty="0">
                <a:solidFill>
                  <a:schemeClr val="tx1"/>
                </a:solidFill>
              </a:rPr>
              <a:t>DÜZENLİ </a:t>
            </a:r>
            <a:r>
              <a:rPr lang="tr-TR" b="1" dirty="0"/>
              <a:t>SIKI BAĞ DOKU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Düzgün (paralel) ve sıkı şekilde sıralanmış lifler ile karakterizedir</a:t>
            </a:r>
          </a:p>
          <a:p>
            <a:r>
              <a:rPr lang="tr-TR" dirty="0"/>
              <a:t>Temel olarak bulunduğu yerler:</a:t>
            </a:r>
          </a:p>
          <a:p>
            <a:pPr lvl="1"/>
            <a:r>
              <a:rPr lang="tr-TR" dirty="0" err="1"/>
              <a:t>Tendonlar</a:t>
            </a:r>
            <a:r>
              <a:rPr lang="tr-TR" dirty="0"/>
              <a:t>: Kası kemiğe bağlar</a:t>
            </a:r>
          </a:p>
          <a:p>
            <a:pPr lvl="1"/>
            <a:r>
              <a:rPr lang="tr-TR" dirty="0" err="1"/>
              <a:t>Ligamentler</a:t>
            </a:r>
            <a:r>
              <a:rPr lang="tr-TR" dirty="0"/>
              <a:t>: Kemiği kemiğe bağlar</a:t>
            </a:r>
          </a:p>
          <a:p>
            <a:pPr lvl="1"/>
            <a:r>
              <a:rPr lang="tr-TR" dirty="0" err="1"/>
              <a:t>Aponörozlar</a:t>
            </a:r>
            <a:r>
              <a:rPr lang="tr-TR" dirty="0"/>
              <a:t> : Geniş </a:t>
            </a:r>
            <a:r>
              <a:rPr lang="tr-TR" dirty="0" err="1"/>
              <a:t>tendonlardır</a:t>
            </a:r>
            <a:endParaRPr lang="tr-TR" dirty="0"/>
          </a:p>
          <a:p>
            <a:r>
              <a:rPr lang="tr-TR" dirty="0"/>
              <a:t>Lifler: Bol miktarda</a:t>
            </a:r>
          </a:p>
          <a:p>
            <a:r>
              <a:rPr lang="tr-TR" dirty="0" err="1"/>
              <a:t>Ekstraselüler</a:t>
            </a:r>
            <a:r>
              <a:rPr lang="tr-TR" dirty="0"/>
              <a:t> </a:t>
            </a:r>
            <a:r>
              <a:rPr lang="tr-TR" dirty="0" err="1"/>
              <a:t>matriks</a:t>
            </a:r>
            <a:r>
              <a:rPr lang="tr-TR" dirty="0"/>
              <a:t>: az miktarda</a:t>
            </a:r>
          </a:p>
          <a:p>
            <a:r>
              <a:rPr lang="tr-TR" dirty="0"/>
              <a:t>Paralel lifler maksimum güç sağlar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03088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153" y="1556105"/>
            <a:ext cx="8677275" cy="4295775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76611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29</a:t>
            </a:fld>
            <a:endParaRPr lang="tr-TR"/>
          </a:p>
        </p:txBody>
      </p:sp>
      <p:pic>
        <p:nvPicPr>
          <p:cNvPr id="3" name="Picture 3" descr="dense connective tissu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04181" y="578509"/>
            <a:ext cx="9859992" cy="5546246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30</a:t>
            </a:fld>
            <a:endParaRPr lang="tr-TR"/>
          </a:p>
        </p:txBody>
      </p:sp>
      <p:pic>
        <p:nvPicPr>
          <p:cNvPr id="3" name="Picture 5" descr="TENDON%20FIBERS%2010%20B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8416" y="340742"/>
            <a:ext cx="8195094" cy="61463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31</a:t>
            </a:fld>
            <a:endParaRPr lang="tr-TR"/>
          </a:p>
        </p:txBody>
      </p:sp>
      <p:pic>
        <p:nvPicPr>
          <p:cNvPr id="3" name="Picture 5" descr="72_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6822" y="392501"/>
            <a:ext cx="7953555" cy="596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YAĞ DOKUSU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585318" cy="4572000"/>
          </a:xfrm>
        </p:spPr>
        <p:txBody>
          <a:bodyPr/>
          <a:lstStyle/>
          <a:p>
            <a:r>
              <a:rPr lang="tr-TR" dirty="0"/>
              <a:t>Özel bir bağ doku türüdür</a:t>
            </a:r>
          </a:p>
          <a:p>
            <a:r>
              <a:rPr lang="tr-TR" dirty="0"/>
              <a:t>Enerji depolanmasında görevlidir</a:t>
            </a:r>
          </a:p>
          <a:p>
            <a:r>
              <a:rPr lang="tr-TR" dirty="0"/>
              <a:t>Yastık etkisi yapar</a:t>
            </a:r>
          </a:p>
          <a:p>
            <a:r>
              <a:rPr lang="tr-TR" dirty="0"/>
              <a:t>Isı yalıtımı</a:t>
            </a:r>
          </a:p>
          <a:p>
            <a:r>
              <a:rPr lang="tr-TR" dirty="0"/>
              <a:t>Hormon sentezi de yapar</a:t>
            </a:r>
          </a:p>
          <a:p>
            <a:r>
              <a:rPr lang="tr-TR" dirty="0"/>
              <a:t>İki çeşit yağ dokusu vardır:</a:t>
            </a:r>
          </a:p>
          <a:p>
            <a:pPr lvl="1"/>
            <a:r>
              <a:rPr lang="tr-TR" dirty="0"/>
              <a:t>Beyaz yağ dokusu: yetişkinlerde en çok bulunan tür</a:t>
            </a:r>
          </a:p>
          <a:p>
            <a:pPr lvl="1"/>
            <a:r>
              <a:rPr lang="tr-TR" dirty="0"/>
              <a:t>Kahverengi yağ dokusu: </a:t>
            </a:r>
            <a:r>
              <a:rPr lang="tr-TR" dirty="0" err="1"/>
              <a:t>fetal</a:t>
            </a:r>
            <a:r>
              <a:rPr lang="tr-TR" dirty="0"/>
              <a:t> hayatta bulunur, doğumdan sonra azalır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859" y="1705970"/>
            <a:ext cx="4567557" cy="3780429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10230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45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12039" name="Rectangle 7"/>
          <p:cNvSpPr>
            <a:spLocks noChangeArrowheads="1"/>
          </p:cNvSpPr>
          <p:nvPr/>
        </p:nvSpPr>
        <p:spPr bwMode="auto">
          <a:xfrm>
            <a:off x="3170767" y="3246438"/>
            <a:ext cx="44253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>
                <a:latin typeface="Verdana" pitchFamily="34" charset="0"/>
              </a:rPr>
              <a:t>preparation of subcutaneous tissue. </a:t>
            </a:r>
          </a:p>
        </p:txBody>
      </p:sp>
      <p:pic>
        <p:nvPicPr>
          <p:cNvPr id="812044" name="Picture 12" descr="188_Adipose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25733" y="370935"/>
            <a:ext cx="10988264" cy="5969479"/>
          </a:xfrm>
          <a:noFill/>
          <a:ln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yağ hü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185" y="188914"/>
            <a:ext cx="6913033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5" descr="trake 40bys0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2400" y="2943226"/>
            <a:ext cx="6959600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7727952" y="1844676"/>
            <a:ext cx="4464049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b="1">
                <a:latin typeface="Comic Sans MS" pitchFamily="66" charset="0"/>
              </a:rPr>
              <a:t>Uniloküler yağ Hücreleri</a:t>
            </a:r>
          </a:p>
        </p:txBody>
      </p:sp>
      <p:sp>
        <p:nvSpPr>
          <p:cNvPr id="7173" name="AutoShape 7"/>
          <p:cNvSpPr>
            <a:spLocks noChangeArrowheads="1"/>
          </p:cNvSpPr>
          <p:nvPr/>
        </p:nvSpPr>
        <p:spPr bwMode="auto">
          <a:xfrm rot="-4220680">
            <a:off x="118534" y="4053417"/>
            <a:ext cx="2736850" cy="192616"/>
          </a:xfrm>
          <a:prstGeom prst="rightArrow">
            <a:avLst>
              <a:gd name="adj1" fmla="val 50000"/>
              <a:gd name="adj2" fmla="val 473628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7174" name="AutoShape 8"/>
          <p:cNvSpPr>
            <a:spLocks noChangeArrowheads="1"/>
          </p:cNvSpPr>
          <p:nvPr/>
        </p:nvSpPr>
        <p:spPr bwMode="auto">
          <a:xfrm rot="7180417" flipV="1">
            <a:off x="7632700" y="3670300"/>
            <a:ext cx="3168650" cy="95251"/>
          </a:xfrm>
          <a:prstGeom prst="rightArrow">
            <a:avLst>
              <a:gd name="adj1" fmla="val 50000"/>
              <a:gd name="adj2" fmla="val 1108881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7175" name="Text Box 9"/>
          <p:cNvSpPr txBox="1">
            <a:spLocks noChangeArrowheads="1"/>
          </p:cNvSpPr>
          <p:nvPr/>
        </p:nvSpPr>
        <p:spPr bwMode="auto">
          <a:xfrm>
            <a:off x="334433" y="5589589"/>
            <a:ext cx="446405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b="1">
                <a:latin typeface="Comic Sans MS" pitchFamily="66" charset="0"/>
              </a:rPr>
              <a:t>Uniloküler yağ Hücreleri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7548113" y="793630"/>
            <a:ext cx="3769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latin typeface="Comic Sans MS" pitchFamily="66" charset="0"/>
              </a:rPr>
              <a:t>Boya: </a:t>
            </a:r>
            <a:r>
              <a:rPr lang="tr-TR" sz="2000" b="1" dirty="0" err="1">
                <a:latin typeface="Comic Sans MS" pitchFamily="66" charset="0"/>
              </a:rPr>
              <a:t>Hematoksilen</a:t>
            </a:r>
            <a:r>
              <a:rPr lang="tr-TR" sz="2000" b="1" dirty="0">
                <a:latin typeface="Comic Sans MS" pitchFamily="66" charset="0"/>
              </a:rPr>
              <a:t>-</a:t>
            </a:r>
            <a:r>
              <a:rPr lang="tr-TR" sz="2000" b="1" dirty="0" err="1">
                <a:latin typeface="Comic Sans MS" pitchFamily="66" charset="0"/>
              </a:rPr>
              <a:t>Eozin</a:t>
            </a:r>
            <a:endParaRPr lang="tr-TR" sz="2000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605" name="Picture 5" descr="img0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32" y="178459"/>
            <a:ext cx="10877910" cy="61188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36</a:t>
            </a:fld>
            <a:endParaRPr lang="tr-TR"/>
          </a:p>
        </p:txBody>
      </p:sp>
      <p:pic>
        <p:nvPicPr>
          <p:cNvPr id="3" name="Picture 5" descr="uniloküler yağ hücresi-oil red o"/>
          <p:cNvPicPr>
            <a:picLocks noChangeAspect="1" noChangeArrowheads="1"/>
          </p:cNvPicPr>
          <p:nvPr/>
        </p:nvPicPr>
        <p:blipFill>
          <a:blip r:embed="rId3">
            <a:lum bright="6000" contrast="12000"/>
          </a:blip>
          <a:srcRect/>
          <a:stretch>
            <a:fillRect/>
          </a:stretch>
        </p:blipFill>
        <p:spPr bwMode="auto">
          <a:xfrm>
            <a:off x="228450" y="2470031"/>
            <a:ext cx="5184775" cy="38893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5592404" y="2581038"/>
          <a:ext cx="6191279" cy="354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Bit Eşlem Resmi" r:id="rId4" imgW="5420482" imgH="3104762" progId="PBrush">
                  <p:embed/>
                </p:oleObj>
              </mc:Choice>
              <mc:Fallback>
                <p:oleObj name="Bit Eşlem Resmi" r:id="rId4" imgW="5420482" imgH="3104762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2404" y="2581038"/>
                        <a:ext cx="6191279" cy="3547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4 Dikdörtgen"/>
          <p:cNvSpPr/>
          <p:nvPr/>
        </p:nvSpPr>
        <p:spPr>
          <a:xfrm>
            <a:off x="3229438" y="345859"/>
            <a:ext cx="51812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3200" b="1" dirty="0" err="1">
                <a:latin typeface="Comic Sans MS" pitchFamily="66" charset="0"/>
              </a:rPr>
              <a:t>Uniloküler</a:t>
            </a:r>
            <a:r>
              <a:rPr lang="tr-TR" sz="3200" b="1" dirty="0">
                <a:latin typeface="Comic Sans MS" pitchFamily="66" charset="0"/>
              </a:rPr>
              <a:t> Yağ Hücreleri </a:t>
            </a:r>
          </a:p>
        </p:txBody>
      </p:sp>
      <p:sp>
        <p:nvSpPr>
          <p:cNvPr id="6" name="5 Dikdörtgen"/>
          <p:cNvSpPr/>
          <p:nvPr/>
        </p:nvSpPr>
        <p:spPr>
          <a:xfrm>
            <a:off x="4233499" y="1070478"/>
            <a:ext cx="24096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dirty="0">
                <a:latin typeface="Comic Sans MS" pitchFamily="66" charset="0"/>
              </a:rPr>
              <a:t>Boya:</a:t>
            </a:r>
            <a:r>
              <a:rPr lang="tr-TR" sz="2400" b="1" dirty="0" err="1">
                <a:latin typeface="Comic Sans MS" pitchFamily="66" charset="0"/>
              </a:rPr>
              <a:t>oil</a:t>
            </a:r>
            <a:r>
              <a:rPr lang="tr-TR" sz="2400" b="1" dirty="0">
                <a:latin typeface="Comic Sans MS" pitchFamily="66" charset="0"/>
              </a:rPr>
              <a:t> </a:t>
            </a:r>
            <a:r>
              <a:rPr lang="tr-TR" sz="2400" b="1" dirty="0" err="1">
                <a:latin typeface="Comic Sans MS" pitchFamily="66" charset="0"/>
              </a:rPr>
              <a:t>Red</a:t>
            </a:r>
            <a:r>
              <a:rPr lang="tr-TR" sz="2400" b="1" dirty="0">
                <a:latin typeface="Comic Sans MS" pitchFamily="66" charset="0"/>
              </a:rPr>
              <a:t> O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37</a:t>
            </a:fld>
            <a:endParaRPr lang="tr-TR"/>
          </a:p>
        </p:txBody>
      </p:sp>
      <p:pic>
        <p:nvPicPr>
          <p:cNvPr id="3" name="Picture 7" descr="yağ hücreleri osmi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1129" y="1756464"/>
            <a:ext cx="6032706" cy="452356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3 Dikdörtgen"/>
          <p:cNvSpPr/>
          <p:nvPr/>
        </p:nvSpPr>
        <p:spPr>
          <a:xfrm>
            <a:off x="2953394" y="345859"/>
            <a:ext cx="51812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3200" b="1" dirty="0" err="1">
                <a:latin typeface="Comic Sans MS" pitchFamily="66" charset="0"/>
              </a:rPr>
              <a:t>Uniloküler</a:t>
            </a:r>
            <a:r>
              <a:rPr lang="tr-TR" sz="3200" b="1" dirty="0">
                <a:latin typeface="Comic Sans MS" pitchFamily="66" charset="0"/>
              </a:rPr>
              <a:t> Yağ Hücreleri </a:t>
            </a:r>
          </a:p>
        </p:txBody>
      </p:sp>
      <p:sp>
        <p:nvSpPr>
          <p:cNvPr id="5" name="4 Dikdörtgen"/>
          <p:cNvSpPr/>
          <p:nvPr/>
        </p:nvSpPr>
        <p:spPr>
          <a:xfrm>
            <a:off x="3879816" y="1122236"/>
            <a:ext cx="2965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>
                <a:latin typeface="Comic Sans MS" pitchFamily="66" charset="0"/>
              </a:rPr>
              <a:t>Boya: </a:t>
            </a:r>
            <a:r>
              <a:rPr lang="tr-TR" b="1" dirty="0" err="1">
                <a:latin typeface="Comic Sans MS" pitchFamily="66" charset="0"/>
              </a:rPr>
              <a:t>Osmium</a:t>
            </a:r>
            <a:r>
              <a:rPr lang="tr-TR" b="1" dirty="0">
                <a:latin typeface="Comic Sans MS" pitchFamily="66" charset="0"/>
              </a:rPr>
              <a:t> </a:t>
            </a:r>
            <a:r>
              <a:rPr lang="tr-TR" b="1" dirty="0" err="1">
                <a:latin typeface="Comic Sans MS" pitchFamily="66" charset="0"/>
              </a:rPr>
              <a:t>tetraoksit</a:t>
            </a:r>
            <a:endParaRPr lang="tr-TR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03845" name="Picture 5" descr="93 W 3232 Adipose tissue,  copy.JPG (38078 bytes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ya[[ 40    0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2080" y="2103467"/>
            <a:ext cx="7393517" cy="41608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243" name="Text Box 6"/>
          <p:cNvSpPr txBox="1">
            <a:spLocks noChangeArrowheads="1"/>
          </p:cNvSpPr>
          <p:nvPr/>
        </p:nvSpPr>
        <p:spPr bwMode="auto">
          <a:xfrm>
            <a:off x="1564576" y="414069"/>
            <a:ext cx="8977401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800" b="1" dirty="0" err="1">
                <a:latin typeface="Comic Sans MS" pitchFamily="66" charset="0"/>
              </a:rPr>
              <a:t>Multiloküler</a:t>
            </a:r>
            <a:r>
              <a:rPr lang="tr-TR" sz="2800" b="1" dirty="0">
                <a:latin typeface="Comic Sans MS" pitchFamily="66" charset="0"/>
              </a:rPr>
              <a:t> Yağ Dokusu (Kahverengi Yağ Dokusu</a:t>
            </a:r>
            <a:endParaRPr lang="tr-TR" sz="2000" b="1" dirty="0">
              <a:latin typeface="Comic Sans MS" pitchFamily="66" charset="0"/>
            </a:endParaRPr>
          </a:p>
          <a:p>
            <a:pPr>
              <a:spcBef>
                <a:spcPct val="50000"/>
              </a:spcBef>
            </a:pPr>
            <a:r>
              <a:rPr lang="tr-TR" sz="2000" b="1" dirty="0">
                <a:latin typeface="Comic Sans MS" pitchFamily="66" charset="0"/>
              </a:rPr>
              <a:t>         		Boya: </a:t>
            </a:r>
            <a:r>
              <a:rPr lang="tr-TR" sz="2000" b="1" dirty="0" err="1">
                <a:latin typeface="Comic Sans MS" pitchFamily="66" charset="0"/>
              </a:rPr>
              <a:t>Osmium</a:t>
            </a:r>
            <a:r>
              <a:rPr lang="tr-TR" sz="2000" b="1" dirty="0">
                <a:latin typeface="Comic Sans MS" pitchFamily="66" charset="0"/>
              </a:rPr>
              <a:t> </a:t>
            </a:r>
            <a:r>
              <a:rPr lang="tr-TR" sz="2000" b="1" dirty="0" err="1">
                <a:latin typeface="Comic Sans MS" pitchFamily="66" charset="0"/>
              </a:rPr>
              <a:t>tetraoksit</a:t>
            </a:r>
            <a:endParaRPr lang="tr-TR" sz="2000" b="1" dirty="0">
              <a:latin typeface="Comic Sans MS" pitchFamily="66" charset="0"/>
            </a:endParaRPr>
          </a:p>
          <a:p>
            <a:pPr>
              <a:spcBef>
                <a:spcPct val="50000"/>
              </a:spcBef>
            </a:pPr>
            <a:endParaRPr lang="tr-TR" b="1" dirty="0">
              <a:latin typeface="Comic Sans MS" pitchFamily="66" charset="0"/>
            </a:endParaRPr>
          </a:p>
        </p:txBody>
      </p:sp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6680359" y="6338379"/>
            <a:ext cx="508846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 err="1"/>
              <a:t>Multiloküler</a:t>
            </a:r>
            <a:r>
              <a:rPr lang="tr-TR" b="1" dirty="0"/>
              <a:t> Yağ Hücreleri</a:t>
            </a:r>
          </a:p>
        </p:txBody>
      </p:sp>
      <p:sp>
        <p:nvSpPr>
          <p:cNvPr id="10245" name="AutoShape 8"/>
          <p:cNvSpPr>
            <a:spLocks noChangeArrowheads="1"/>
          </p:cNvSpPr>
          <p:nvPr/>
        </p:nvSpPr>
        <p:spPr bwMode="auto">
          <a:xfrm rot="13494076" flipV="1">
            <a:off x="6182785" y="5335588"/>
            <a:ext cx="2948516" cy="144462"/>
          </a:xfrm>
          <a:prstGeom prst="rightArrow">
            <a:avLst>
              <a:gd name="adj1" fmla="val 50000"/>
              <a:gd name="adj2" fmla="val 382694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0246" name="AutoShape 9"/>
          <p:cNvSpPr>
            <a:spLocks noChangeArrowheads="1"/>
          </p:cNvSpPr>
          <p:nvPr/>
        </p:nvSpPr>
        <p:spPr bwMode="auto">
          <a:xfrm rot="13494076" flipV="1">
            <a:off x="7129174" y="2366513"/>
            <a:ext cx="480484" cy="217488"/>
          </a:xfrm>
          <a:prstGeom prst="rightArrow">
            <a:avLst>
              <a:gd name="adj1" fmla="val 50000"/>
              <a:gd name="adj2" fmla="val 4142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0247" name="AutoShape 10"/>
          <p:cNvSpPr>
            <a:spLocks noChangeArrowheads="1"/>
          </p:cNvSpPr>
          <p:nvPr/>
        </p:nvSpPr>
        <p:spPr bwMode="auto">
          <a:xfrm rot="13494076" flipV="1">
            <a:off x="5350334" y="3460841"/>
            <a:ext cx="480483" cy="217487"/>
          </a:xfrm>
          <a:prstGeom prst="rightArrow">
            <a:avLst>
              <a:gd name="adj1" fmla="val 50000"/>
              <a:gd name="adj2" fmla="val 4142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3804</TotalTime>
  <Words>828</Words>
  <Application>Microsoft Macintosh PowerPoint</Application>
  <PresentationFormat>Geniş ekran</PresentationFormat>
  <Paragraphs>226</Paragraphs>
  <Slides>39</Slides>
  <Notes>11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39</vt:i4>
      </vt:variant>
    </vt:vector>
  </HeadingPairs>
  <TitlesOfParts>
    <vt:vector size="47" baseType="lpstr">
      <vt:lpstr>Calibri</vt:lpstr>
      <vt:lpstr>Century Schoolbook</vt:lpstr>
      <vt:lpstr>Comic Sans MS</vt:lpstr>
      <vt:lpstr>Verdana</vt:lpstr>
      <vt:lpstr>Wingdings</vt:lpstr>
      <vt:lpstr>Wingdings 2</vt:lpstr>
      <vt:lpstr>Cumba</vt:lpstr>
      <vt:lpstr>Bit Eşlem Resmi</vt:lpstr>
      <vt:lpstr>BAĞ DOKUSU</vt:lpstr>
      <vt:lpstr>BAĞ DOKUSUNUN GENEL YAPI VE FONKSİYONU</vt:lpstr>
      <vt:lpstr>BAĞ DOKU LİFLERİ</vt:lpstr>
      <vt:lpstr>KOLLAJEN LİFLERİ</vt:lpstr>
      <vt:lpstr>Kollajenin yapısı</vt:lpstr>
      <vt:lpstr>PowerPoint Sunusu</vt:lpstr>
      <vt:lpstr>RETİKÜLER LİFLER</vt:lpstr>
      <vt:lpstr>PowerPoint Sunusu</vt:lpstr>
      <vt:lpstr>ELASTİK LİFLER</vt:lpstr>
      <vt:lpstr>PowerPoint Sunusu</vt:lpstr>
      <vt:lpstr>EKSTRASELÜLER MATRİKS</vt:lpstr>
      <vt:lpstr>PowerPoint Sunusu</vt:lpstr>
      <vt:lpstr>BAĞ DOKUSU HÜCRELERİ</vt:lpstr>
      <vt:lpstr>FİBROBLAST</vt:lpstr>
      <vt:lpstr>MAKROFAJLAR</vt:lpstr>
      <vt:lpstr>MAST HÜCRESİ</vt:lpstr>
      <vt:lpstr>ADİPOSİT</vt:lpstr>
      <vt:lpstr>YETİŞKİN KÖK HÜCRELER</vt:lpstr>
      <vt:lpstr>Plazma hücresi</vt:lpstr>
      <vt:lpstr>BAĞ DOKU TÜRLERİ</vt:lpstr>
      <vt:lpstr>BAĞ DOKUSU TÜRLERİ</vt:lpstr>
      <vt:lpstr>PowerPoint Sunusu</vt:lpstr>
      <vt:lpstr>GEVŞEK BAĞ DOKUSU</vt:lpstr>
      <vt:lpstr>GEVŞEK BAĞ DOKUSU</vt:lpstr>
      <vt:lpstr>DÜZENSİZ SIKI BAĞ DOKU</vt:lpstr>
      <vt:lpstr>PowerPoint Sunusu</vt:lpstr>
      <vt:lpstr>DÜZENLİ SIKI BAĞ DOKU</vt:lpstr>
      <vt:lpstr>PowerPoint Sunusu</vt:lpstr>
      <vt:lpstr>PowerPoint Sunusu</vt:lpstr>
      <vt:lpstr>PowerPoint Sunusu</vt:lpstr>
      <vt:lpstr>PowerPoint Sunusu</vt:lpstr>
      <vt:lpstr>YAĞ DOKUSU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hp</dc:creator>
  <cp:lastModifiedBy>Levent MERCAN</cp:lastModifiedBy>
  <cp:revision>136</cp:revision>
  <dcterms:created xsi:type="dcterms:W3CDTF">2016-09-22T07:44:07Z</dcterms:created>
  <dcterms:modified xsi:type="dcterms:W3CDTF">2020-11-12T08:04:09Z</dcterms:modified>
</cp:coreProperties>
</file>