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71" r:id="rId2"/>
    <p:sldId id="257" r:id="rId3"/>
    <p:sldId id="267" r:id="rId4"/>
    <p:sldId id="269" r:id="rId5"/>
    <p:sldId id="270" r:id="rId6"/>
    <p:sldId id="258" r:id="rId7"/>
    <p:sldId id="259" r:id="rId8"/>
    <p:sldId id="260" r:id="rId9"/>
    <p:sldId id="266" r:id="rId10"/>
    <p:sldId id="261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180AD-B691-4B82-A3BE-A43D86125A2B}" type="datetimeFigureOut">
              <a:rPr lang="tr-TR" smtClean="0"/>
              <a:pPr/>
              <a:t>6.11.2023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6A6E7-F487-432F-A916-9CFB226735F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92E1BC-812D-4882-B60E-5E4579552A1F}" type="slidenum">
              <a:rPr lang="en-US"/>
              <a:pPr/>
              <a:t>3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BF2B7DA-7726-44B1-B07A-0416B202862B}" type="datetimeFigureOut">
              <a:rPr lang="tr-TR" smtClean="0"/>
              <a:pPr/>
              <a:t>6.11.2023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9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E1CBE84-247A-444F-9BBD-4B36FA2CAE2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B7DA-7726-44B1-B07A-0416B202862B}" type="datetimeFigureOut">
              <a:rPr lang="tr-TR" smtClean="0"/>
              <a:pPr/>
              <a:t>6.11.2023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BE84-247A-444F-9BBD-4B36FA2CAE2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B7DA-7726-44B1-B07A-0416B202862B}" type="datetimeFigureOut">
              <a:rPr lang="tr-TR" smtClean="0"/>
              <a:pPr/>
              <a:t>6.11.2023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BE84-247A-444F-9BBD-4B36FA2CAE2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BF2B7DA-7726-44B1-B07A-0416B202862B}" type="datetimeFigureOut">
              <a:rPr lang="tr-TR" smtClean="0"/>
              <a:pPr/>
              <a:t>6.11.2023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E1CBE84-247A-444F-9BBD-4B36FA2CAE2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BF2B7DA-7726-44B1-B07A-0416B202862B}" type="datetimeFigureOut">
              <a:rPr lang="tr-TR" smtClean="0"/>
              <a:pPr/>
              <a:t>6.11.2023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E1CBE84-247A-444F-9BBD-4B36FA2CAE2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B7DA-7726-44B1-B07A-0416B202862B}" type="datetimeFigureOut">
              <a:rPr lang="tr-TR" smtClean="0"/>
              <a:pPr/>
              <a:t>6.11.2023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BE84-247A-444F-9BBD-4B36FA2CAE2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B7DA-7726-44B1-B07A-0416B202862B}" type="datetimeFigureOut">
              <a:rPr lang="tr-TR" smtClean="0"/>
              <a:pPr/>
              <a:t>6.11.2023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BE84-247A-444F-9BBD-4B36FA2CAE2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BF2B7DA-7726-44B1-B07A-0416B202862B}" type="datetimeFigureOut">
              <a:rPr lang="tr-TR" smtClean="0"/>
              <a:pPr/>
              <a:t>6.11.2023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1CBE84-247A-444F-9BBD-4B36FA2CAE2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B7DA-7726-44B1-B07A-0416B202862B}" type="datetimeFigureOut">
              <a:rPr lang="tr-TR" smtClean="0"/>
              <a:pPr/>
              <a:t>6.11.2023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BE84-247A-444F-9BBD-4B36FA2CAE2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BF2B7DA-7726-44B1-B07A-0416B202862B}" type="datetimeFigureOut">
              <a:rPr lang="tr-TR" smtClean="0"/>
              <a:pPr/>
              <a:t>6.11.2023</a:t>
            </a:fld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E1CBE84-247A-444F-9BBD-4B36FA2CAE2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BF2B7DA-7726-44B1-B07A-0416B202862B}" type="datetimeFigureOut">
              <a:rPr lang="tr-TR" smtClean="0"/>
              <a:pPr/>
              <a:t>6.11.2023</a:t>
            </a:fld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1CBE84-247A-444F-9BBD-4B36FA2CAE2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BF2B7DA-7726-44B1-B07A-0416B202862B}" type="datetimeFigureOut">
              <a:rPr lang="tr-TR" smtClean="0"/>
              <a:pPr/>
              <a:t>6.11.2023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E1CBE84-247A-444F-9BBD-4B36FA2CAE2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714744" y="1357298"/>
            <a:ext cx="3714776" cy="541331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ADİPOZ  DOKU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643174" y="3571876"/>
            <a:ext cx="1071570" cy="45719"/>
          </a:xfrm>
        </p:spPr>
        <p:txBody>
          <a:bodyPr>
            <a:noAutofit/>
          </a:bodyPr>
          <a:lstStyle/>
          <a:p>
            <a:endParaRPr lang="tr-TR" sz="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74287-861E-4E46-84E6-A0283E4DFDE8}" type="slidenum">
              <a:rPr lang="tr-TR" smtClean="0"/>
              <a:pPr/>
              <a:t>10</a:t>
            </a:fld>
            <a:endParaRPr lang="tr-TR"/>
          </a:p>
        </p:txBody>
      </p:sp>
      <p:pic>
        <p:nvPicPr>
          <p:cNvPr id="3" name="Picture 5" descr="uniloküler yağ hücresi-oil red o"/>
          <p:cNvPicPr>
            <a:picLocks noChangeAspect="1" noChangeArrowheads="1"/>
          </p:cNvPicPr>
          <p:nvPr/>
        </p:nvPicPr>
        <p:blipFill>
          <a:blip r:embed="rId3">
            <a:lum bright="6000" contrast="12000"/>
          </a:blip>
          <a:srcRect/>
          <a:stretch>
            <a:fillRect/>
          </a:stretch>
        </p:blipFill>
        <p:spPr bwMode="auto">
          <a:xfrm>
            <a:off x="171338" y="2470032"/>
            <a:ext cx="3888581" cy="38893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4194304" y="2581038"/>
          <a:ext cx="4643459" cy="3547312"/>
        </p:xfrm>
        <a:graphic>
          <a:graphicData uri="http://schemas.openxmlformats.org/presentationml/2006/ole">
            <p:oleObj spid="_x0000_s1026" name="Bit Eşlem Resmi" r:id="rId4" imgW="5420482" imgH="3104762" progId="PBrush">
              <p:embed/>
            </p:oleObj>
          </a:graphicData>
        </a:graphic>
      </p:graphicFrame>
      <p:sp>
        <p:nvSpPr>
          <p:cNvPr id="5" name="4 Dikdörtgen"/>
          <p:cNvSpPr/>
          <p:nvPr/>
        </p:nvSpPr>
        <p:spPr>
          <a:xfrm>
            <a:off x="2422079" y="345860"/>
            <a:ext cx="51812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3200" b="1" dirty="0" err="1" smtClean="0">
                <a:latin typeface="Comic Sans MS" pitchFamily="66" charset="0"/>
              </a:rPr>
              <a:t>Uniloküler</a:t>
            </a:r>
            <a:r>
              <a:rPr lang="tr-TR" sz="3200" b="1" dirty="0" smtClean="0">
                <a:latin typeface="Comic Sans MS" pitchFamily="66" charset="0"/>
              </a:rPr>
              <a:t> Yağ Hücreleri </a:t>
            </a:r>
            <a:endParaRPr lang="tr-TR" sz="3200" b="1" dirty="0">
              <a:latin typeface="Comic Sans MS" pitchFamily="66" charset="0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3175124" y="1070479"/>
            <a:ext cx="2409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 dirty="0" smtClean="0">
                <a:latin typeface="Comic Sans MS" pitchFamily="66" charset="0"/>
              </a:rPr>
              <a:t>Boya:</a:t>
            </a:r>
            <a:r>
              <a:rPr lang="tr-TR" sz="2400" b="1" dirty="0" err="1" smtClean="0">
                <a:latin typeface="Comic Sans MS" pitchFamily="66" charset="0"/>
              </a:rPr>
              <a:t>oil</a:t>
            </a:r>
            <a:r>
              <a:rPr lang="tr-TR" sz="2400" b="1" dirty="0" smtClean="0">
                <a:latin typeface="Comic Sans MS" pitchFamily="66" charset="0"/>
              </a:rPr>
              <a:t> </a:t>
            </a:r>
            <a:r>
              <a:rPr lang="tr-TR" sz="2400" b="1" dirty="0" err="1" smtClean="0">
                <a:latin typeface="Comic Sans MS" pitchFamily="66" charset="0"/>
              </a:rPr>
              <a:t>Red</a:t>
            </a:r>
            <a:r>
              <a:rPr lang="tr-TR" sz="2400" b="1" dirty="0" smtClean="0">
                <a:latin typeface="Comic Sans MS" pitchFamily="66" charset="0"/>
              </a:rPr>
              <a:t> O</a:t>
            </a:r>
            <a:endParaRPr lang="tr-TR" sz="2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74287-861E-4E46-84E6-A0283E4DFDE8}" type="slidenum">
              <a:rPr lang="tr-TR" smtClean="0"/>
              <a:pPr/>
              <a:t>11</a:t>
            </a:fld>
            <a:endParaRPr lang="tr-TR"/>
          </a:p>
        </p:txBody>
      </p:sp>
      <p:pic>
        <p:nvPicPr>
          <p:cNvPr id="3" name="Picture 7" descr="yağ hücreleri osm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0847" y="1756464"/>
            <a:ext cx="4524530" cy="45235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3 Dikdörtgen"/>
          <p:cNvSpPr/>
          <p:nvPr/>
        </p:nvSpPr>
        <p:spPr>
          <a:xfrm>
            <a:off x="2215046" y="345860"/>
            <a:ext cx="51812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3200" b="1" dirty="0" err="1" smtClean="0">
                <a:latin typeface="Comic Sans MS" pitchFamily="66" charset="0"/>
              </a:rPr>
              <a:t>Uniloküler</a:t>
            </a:r>
            <a:r>
              <a:rPr lang="tr-TR" sz="3200" b="1" dirty="0" smtClean="0">
                <a:latin typeface="Comic Sans MS" pitchFamily="66" charset="0"/>
              </a:rPr>
              <a:t> Yağ Hücreleri </a:t>
            </a:r>
            <a:endParaRPr lang="tr-TR" sz="3200" b="1" dirty="0">
              <a:latin typeface="Comic Sans MS" pitchFamily="66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2909862" y="1122236"/>
            <a:ext cx="2965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 dirty="0" smtClean="0">
                <a:latin typeface="Comic Sans MS" pitchFamily="66" charset="0"/>
              </a:rPr>
              <a:t>Boya: </a:t>
            </a:r>
            <a:r>
              <a:rPr lang="tr-TR" b="1" dirty="0" err="1" smtClean="0">
                <a:latin typeface="Comic Sans MS" pitchFamily="66" charset="0"/>
              </a:rPr>
              <a:t>Osmium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tetraoksit</a:t>
            </a:r>
            <a:endParaRPr lang="tr-TR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03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03845" name="Picture 5" descr="93 W 3232 Adipose tissue,  copy.JPG (38078 byte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ya[[ 40    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60" y="2103467"/>
            <a:ext cx="5545138" cy="41608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1173432" y="414070"/>
            <a:ext cx="6733051" cy="18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b="1" dirty="0" err="1">
                <a:latin typeface="Comic Sans MS" pitchFamily="66" charset="0"/>
              </a:rPr>
              <a:t>Multiloküler</a:t>
            </a:r>
            <a:r>
              <a:rPr lang="tr-TR" sz="2800" b="1" dirty="0">
                <a:latin typeface="Comic Sans MS" pitchFamily="66" charset="0"/>
              </a:rPr>
              <a:t> Yağ Dokusu (Kahverengi Yağ </a:t>
            </a:r>
            <a:r>
              <a:rPr lang="tr-TR" sz="2800" b="1" dirty="0" smtClean="0">
                <a:latin typeface="Comic Sans MS" pitchFamily="66" charset="0"/>
              </a:rPr>
              <a:t>Dokusu</a:t>
            </a:r>
            <a:endParaRPr lang="tr-TR" sz="20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tr-TR" sz="2000" b="1" dirty="0">
                <a:latin typeface="Comic Sans MS" pitchFamily="66" charset="0"/>
              </a:rPr>
              <a:t>         		Boya: </a:t>
            </a:r>
            <a:r>
              <a:rPr lang="tr-TR" sz="2000" b="1" dirty="0" err="1">
                <a:latin typeface="Comic Sans MS" pitchFamily="66" charset="0"/>
              </a:rPr>
              <a:t>Osmium</a:t>
            </a:r>
            <a:r>
              <a:rPr lang="tr-TR" sz="2000" b="1" dirty="0">
                <a:latin typeface="Comic Sans MS" pitchFamily="66" charset="0"/>
              </a:rPr>
              <a:t> </a:t>
            </a:r>
            <a:r>
              <a:rPr lang="tr-TR" sz="2000" b="1" dirty="0" err="1">
                <a:latin typeface="Comic Sans MS" pitchFamily="66" charset="0"/>
              </a:rPr>
              <a:t>tetraoksit</a:t>
            </a:r>
            <a:endParaRPr lang="tr-TR" sz="20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tr-TR" b="1" dirty="0">
              <a:latin typeface="Comic Sans MS" pitchFamily="66" charset="0"/>
            </a:endParaRP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5010270" y="6338380"/>
            <a:ext cx="381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 dirty="0" err="1"/>
              <a:t>Multiloküler</a:t>
            </a:r>
            <a:r>
              <a:rPr lang="tr-TR" b="1" dirty="0"/>
              <a:t> Yağ Hücreleri</a:t>
            </a:r>
          </a:p>
        </p:txBody>
      </p:sp>
      <p:sp>
        <p:nvSpPr>
          <p:cNvPr id="10245" name="AutoShape 8"/>
          <p:cNvSpPr>
            <a:spLocks noChangeArrowheads="1"/>
          </p:cNvSpPr>
          <p:nvPr/>
        </p:nvSpPr>
        <p:spPr bwMode="auto">
          <a:xfrm rot="13494076" flipV="1">
            <a:off x="4637089" y="5335588"/>
            <a:ext cx="2211387" cy="144462"/>
          </a:xfrm>
          <a:prstGeom prst="rightArrow">
            <a:avLst>
              <a:gd name="adj1" fmla="val 50000"/>
              <a:gd name="adj2" fmla="val 38269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0246" name="AutoShape 9"/>
          <p:cNvSpPr>
            <a:spLocks noChangeArrowheads="1"/>
          </p:cNvSpPr>
          <p:nvPr/>
        </p:nvSpPr>
        <p:spPr bwMode="auto">
          <a:xfrm rot="13494076" flipV="1">
            <a:off x="5346881" y="2366513"/>
            <a:ext cx="360363" cy="217488"/>
          </a:xfrm>
          <a:prstGeom prst="rightArrow">
            <a:avLst>
              <a:gd name="adj1" fmla="val 50000"/>
              <a:gd name="adj2" fmla="val 4142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0247" name="AutoShape 10"/>
          <p:cNvSpPr>
            <a:spLocks noChangeArrowheads="1"/>
          </p:cNvSpPr>
          <p:nvPr/>
        </p:nvSpPr>
        <p:spPr bwMode="auto">
          <a:xfrm rot="13494076" flipV="1">
            <a:off x="4012751" y="3460842"/>
            <a:ext cx="360362" cy="217487"/>
          </a:xfrm>
          <a:prstGeom prst="rightArrow">
            <a:avLst>
              <a:gd name="adj1" fmla="val 50000"/>
              <a:gd name="adj2" fmla="val 4142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643866" cy="928694"/>
          </a:xfrm>
        </p:spPr>
        <p:txBody>
          <a:bodyPr/>
          <a:lstStyle/>
          <a:p>
            <a:r>
              <a:rPr lang="tr-TR" dirty="0" smtClean="0"/>
              <a:t>YAĞ DOKUSU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42844" y="1071546"/>
            <a:ext cx="4938989" cy="5429288"/>
          </a:xfrm>
        </p:spPr>
        <p:txBody>
          <a:bodyPr>
            <a:normAutofit/>
          </a:bodyPr>
          <a:lstStyle/>
          <a:p>
            <a:r>
              <a:rPr lang="tr-TR" dirty="0" smtClean="0"/>
              <a:t>Özel bir bağ doku türüdür</a:t>
            </a:r>
          </a:p>
          <a:p>
            <a:r>
              <a:rPr lang="tr-TR" dirty="0" smtClean="0"/>
              <a:t>Enerji depolanmasında görevlidir</a:t>
            </a:r>
          </a:p>
          <a:p>
            <a:r>
              <a:rPr lang="tr-TR" dirty="0" smtClean="0"/>
              <a:t>Yastık etkisi yapar</a:t>
            </a:r>
          </a:p>
          <a:p>
            <a:r>
              <a:rPr lang="tr-TR" dirty="0" smtClean="0"/>
              <a:t>Isı yalıtımı</a:t>
            </a:r>
          </a:p>
          <a:p>
            <a:r>
              <a:rPr lang="tr-TR" dirty="0" smtClean="0"/>
              <a:t>Hormon sentezi de yapar</a:t>
            </a:r>
          </a:p>
          <a:p>
            <a:r>
              <a:rPr lang="tr-TR" dirty="0" smtClean="0"/>
              <a:t>İki çeşit yağ dokusu vardır:</a:t>
            </a:r>
          </a:p>
          <a:p>
            <a:pPr lvl="1"/>
            <a:r>
              <a:rPr lang="tr-TR" dirty="0" smtClean="0"/>
              <a:t>Beyaz yağ dokusu: yetişkinlerde en çok bulunan tür</a:t>
            </a:r>
          </a:p>
          <a:p>
            <a:pPr lvl="1"/>
            <a:r>
              <a:rPr lang="tr-TR" dirty="0" smtClean="0"/>
              <a:t>Kahverengi yağ dokusu: </a:t>
            </a:r>
            <a:r>
              <a:rPr lang="tr-TR" dirty="0" err="1" smtClean="0"/>
              <a:t>fetal</a:t>
            </a:r>
            <a:r>
              <a:rPr lang="tr-TR" dirty="0" smtClean="0"/>
              <a:t> hayatta bulunur, doğumdan sonra azalır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A3C74287-861E-4E46-84E6-A0283E4DFDE8}" type="slidenum">
              <a:rPr lang="tr-TR" smtClean="0"/>
              <a:pPr/>
              <a:t>2</a:t>
            </a:fld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95" y="1705970"/>
            <a:ext cx="3425668" cy="37804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1023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3138" y="195263"/>
            <a:ext cx="4657725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ebeklerde kahverengi yaÄ dokusu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71414"/>
            <a:ext cx="3810000" cy="3409951"/>
          </a:xfrm>
          <a:prstGeom prst="rect">
            <a:avLst/>
          </a:prstGeom>
          <a:noFill/>
        </p:spPr>
      </p:pic>
      <p:pic>
        <p:nvPicPr>
          <p:cNvPr id="24580" name="Picture 4" descr="bebeklerde kahverengi yaÄ dokusu ile ilgili gÃ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929066"/>
            <a:ext cx="4357718" cy="2614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kahverengi yaÄ dokusu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7400746" cy="5519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45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2044" name="Picture 12" descr="188_Adipos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4300" y="370936"/>
            <a:ext cx="8241198" cy="5969479"/>
          </a:xfrm>
          <a:noFill/>
          <a:ln/>
        </p:spPr>
      </p:pic>
      <p:sp>
        <p:nvSpPr>
          <p:cNvPr id="812039" name="Rectangle 7"/>
          <p:cNvSpPr>
            <a:spLocks noChangeArrowheads="1"/>
          </p:cNvSpPr>
          <p:nvPr/>
        </p:nvSpPr>
        <p:spPr bwMode="auto">
          <a:xfrm>
            <a:off x="2378076" y="3246438"/>
            <a:ext cx="44253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>
                <a:latin typeface="Verdana" pitchFamily="34" charset="0"/>
              </a:rPr>
              <a:t>preparation of subcutaneous tissue.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yağ hü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9" y="188915"/>
            <a:ext cx="51847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 descr="trake 40bys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2943227"/>
            <a:ext cx="52197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5795964" y="1844676"/>
            <a:ext cx="3348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b="1">
                <a:latin typeface="Comic Sans MS" pitchFamily="66" charset="0"/>
              </a:rPr>
              <a:t>Uniloküler yağ Hücreleri</a:t>
            </a:r>
          </a:p>
        </p:txBody>
      </p:sp>
      <p:sp>
        <p:nvSpPr>
          <p:cNvPr id="7173" name="AutoShape 7"/>
          <p:cNvSpPr>
            <a:spLocks noChangeArrowheads="1"/>
          </p:cNvSpPr>
          <p:nvPr/>
        </p:nvSpPr>
        <p:spPr bwMode="auto">
          <a:xfrm rot="-4220680">
            <a:off x="-253206" y="4077494"/>
            <a:ext cx="2736850" cy="144462"/>
          </a:xfrm>
          <a:prstGeom prst="rightArrow">
            <a:avLst>
              <a:gd name="adj1" fmla="val 50000"/>
              <a:gd name="adj2" fmla="val 47362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174" name="AutoShape 8"/>
          <p:cNvSpPr>
            <a:spLocks noChangeArrowheads="1"/>
          </p:cNvSpPr>
          <p:nvPr/>
        </p:nvSpPr>
        <p:spPr bwMode="auto">
          <a:xfrm rot="7180417" flipV="1">
            <a:off x="5328444" y="3682207"/>
            <a:ext cx="3168650" cy="71438"/>
          </a:xfrm>
          <a:prstGeom prst="rightArrow">
            <a:avLst>
              <a:gd name="adj1" fmla="val 50000"/>
              <a:gd name="adj2" fmla="val 110888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250825" y="5589590"/>
            <a:ext cx="3348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b="1">
                <a:latin typeface="Comic Sans MS" pitchFamily="66" charset="0"/>
              </a:rPr>
              <a:t>Uniloküler yağ Hücreleri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5661085" y="793630"/>
            <a:ext cx="2827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latin typeface="Comic Sans MS" pitchFamily="66" charset="0"/>
              </a:rPr>
              <a:t>Boya: </a:t>
            </a:r>
            <a:r>
              <a:rPr lang="tr-TR" sz="2000" b="1" dirty="0" err="1" smtClean="0">
                <a:latin typeface="Comic Sans MS" pitchFamily="66" charset="0"/>
              </a:rPr>
              <a:t>Hematoksilen</a:t>
            </a:r>
            <a:r>
              <a:rPr lang="tr-TR" sz="2000" b="1" dirty="0" smtClean="0">
                <a:latin typeface="Comic Sans MS" pitchFamily="66" charset="0"/>
              </a:rPr>
              <a:t>-</a:t>
            </a:r>
            <a:r>
              <a:rPr lang="tr-TR" sz="2000" b="1" dirty="0" err="1" smtClean="0">
                <a:latin typeface="Comic Sans MS" pitchFamily="66" charset="0"/>
              </a:rPr>
              <a:t>Eozin</a:t>
            </a:r>
            <a:endParaRPr lang="tr-TR" sz="20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605" name="Picture 5" descr="img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249" y="178459"/>
            <a:ext cx="8158433" cy="6118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aÄ dokusu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857232"/>
            <a:ext cx="5178195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85</TotalTime>
  <Words>89</Words>
  <Application>Microsoft Office PowerPoint</Application>
  <PresentationFormat>Ekran Gösterisi (4:3)</PresentationFormat>
  <Paragraphs>25</Paragraphs>
  <Slides>13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5" baseType="lpstr">
      <vt:lpstr>Cumba</vt:lpstr>
      <vt:lpstr>Bit Eşlem Resmi</vt:lpstr>
      <vt:lpstr>ADİPOZ  DOKU</vt:lpstr>
      <vt:lpstr>YAĞ DOKUSU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YAĞ DOKUSU</dc:title>
  <dc:creator>PRO2000</dc:creator>
  <cp:lastModifiedBy>PRO2000</cp:lastModifiedBy>
  <cp:revision>11</cp:revision>
  <dcterms:created xsi:type="dcterms:W3CDTF">2018-11-13T09:54:57Z</dcterms:created>
  <dcterms:modified xsi:type="dcterms:W3CDTF">2023-11-06T09:04:53Z</dcterms:modified>
</cp:coreProperties>
</file>