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bin" ContentType="application/vnd.openxmlformats-officedocument.oleObject"/>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68" r:id="rId2"/>
    <p:sldMasterId id="2147483780" r:id="rId3"/>
  </p:sldMasterIdLst>
  <p:notesMasterIdLst>
    <p:notesMasterId r:id="rId93"/>
  </p:notesMasterIdLst>
  <p:sldIdLst>
    <p:sldId id="307" r:id="rId4"/>
    <p:sldId id="389" r:id="rId5"/>
    <p:sldId id="360" r:id="rId6"/>
    <p:sldId id="308" r:id="rId7"/>
    <p:sldId id="363" r:id="rId8"/>
    <p:sldId id="309" r:id="rId9"/>
    <p:sldId id="371" r:id="rId10"/>
    <p:sldId id="364" r:id="rId11"/>
    <p:sldId id="433" r:id="rId12"/>
    <p:sldId id="372" r:id="rId13"/>
    <p:sldId id="369" r:id="rId14"/>
    <p:sldId id="370" r:id="rId15"/>
    <p:sldId id="366" r:id="rId16"/>
    <p:sldId id="310" r:id="rId17"/>
    <p:sldId id="385" r:id="rId18"/>
    <p:sldId id="386" r:id="rId19"/>
    <p:sldId id="387" r:id="rId20"/>
    <p:sldId id="388" r:id="rId21"/>
    <p:sldId id="377" r:id="rId22"/>
    <p:sldId id="390" r:id="rId23"/>
    <p:sldId id="391" r:id="rId24"/>
    <p:sldId id="392" r:id="rId25"/>
    <p:sldId id="393" r:id="rId26"/>
    <p:sldId id="394" r:id="rId27"/>
    <p:sldId id="434" r:id="rId28"/>
    <p:sldId id="435" r:id="rId29"/>
    <p:sldId id="471" r:id="rId30"/>
    <p:sldId id="472" r:id="rId31"/>
    <p:sldId id="473" r:id="rId32"/>
    <p:sldId id="322" r:id="rId33"/>
    <p:sldId id="323" r:id="rId34"/>
    <p:sldId id="325" r:id="rId35"/>
    <p:sldId id="324" r:id="rId36"/>
    <p:sldId id="326" r:id="rId37"/>
    <p:sldId id="327" r:id="rId38"/>
    <p:sldId id="328" r:id="rId39"/>
    <p:sldId id="330" r:id="rId40"/>
    <p:sldId id="332" r:id="rId41"/>
    <p:sldId id="333" r:id="rId42"/>
    <p:sldId id="334" r:id="rId43"/>
    <p:sldId id="335" r:id="rId44"/>
    <p:sldId id="437" r:id="rId45"/>
    <p:sldId id="336" r:id="rId46"/>
    <p:sldId id="337" r:id="rId47"/>
    <p:sldId id="338" r:id="rId48"/>
    <p:sldId id="348" r:id="rId49"/>
    <p:sldId id="349" r:id="rId50"/>
    <p:sldId id="350" r:id="rId51"/>
    <p:sldId id="447" r:id="rId52"/>
    <p:sldId id="352" r:id="rId53"/>
    <p:sldId id="354" r:id="rId54"/>
    <p:sldId id="359" r:id="rId55"/>
    <p:sldId id="474" r:id="rId56"/>
    <p:sldId id="475" r:id="rId57"/>
    <p:sldId id="476" r:id="rId58"/>
    <p:sldId id="448" r:id="rId59"/>
    <p:sldId id="449" r:id="rId60"/>
    <p:sldId id="450" r:id="rId61"/>
    <p:sldId id="451" r:id="rId62"/>
    <p:sldId id="452" r:id="rId63"/>
    <p:sldId id="453" r:id="rId64"/>
    <p:sldId id="454" r:id="rId65"/>
    <p:sldId id="455" r:id="rId66"/>
    <p:sldId id="409" r:id="rId67"/>
    <p:sldId id="456" r:id="rId68"/>
    <p:sldId id="458" r:id="rId69"/>
    <p:sldId id="457" r:id="rId70"/>
    <p:sldId id="459" r:id="rId71"/>
    <p:sldId id="460" r:id="rId72"/>
    <p:sldId id="461" r:id="rId73"/>
    <p:sldId id="462" r:id="rId74"/>
    <p:sldId id="463" r:id="rId75"/>
    <p:sldId id="464" r:id="rId76"/>
    <p:sldId id="465" r:id="rId77"/>
    <p:sldId id="466" r:id="rId78"/>
    <p:sldId id="419" r:id="rId79"/>
    <p:sldId id="420" r:id="rId80"/>
    <p:sldId id="467" r:id="rId81"/>
    <p:sldId id="468" r:id="rId82"/>
    <p:sldId id="469" r:id="rId83"/>
    <p:sldId id="470" r:id="rId84"/>
    <p:sldId id="425" r:id="rId85"/>
    <p:sldId id="426" r:id="rId86"/>
    <p:sldId id="427" r:id="rId87"/>
    <p:sldId id="428" r:id="rId88"/>
    <p:sldId id="429" r:id="rId89"/>
    <p:sldId id="430" r:id="rId90"/>
    <p:sldId id="431" r:id="rId91"/>
    <p:sldId id="432" r:id="rId92"/>
  </p:sldIdLst>
  <p:sldSz cx="9144000" cy="6858000" type="screen4x3"/>
  <p:notesSz cx="6858000" cy="9144000"/>
  <p:defaultTextStyle>
    <a:defPPr>
      <a:defRPr lang="tr-TR"/>
    </a:defPPr>
    <a:lvl1pPr algn="l" rtl="0" fontAlgn="base">
      <a:spcBef>
        <a:spcPct val="0"/>
      </a:spcBef>
      <a:spcAft>
        <a:spcPct val="0"/>
      </a:spcAft>
      <a:defRPr sz="1500" kern="1200" baseline="30000">
        <a:solidFill>
          <a:schemeClr val="tx1"/>
        </a:solidFill>
        <a:latin typeface="Times New Roman" pitchFamily="18" charset="0"/>
        <a:ea typeface="+mn-ea"/>
        <a:cs typeface="+mn-cs"/>
      </a:defRPr>
    </a:lvl1pPr>
    <a:lvl2pPr marL="457200" algn="l" rtl="0" fontAlgn="base">
      <a:spcBef>
        <a:spcPct val="0"/>
      </a:spcBef>
      <a:spcAft>
        <a:spcPct val="0"/>
      </a:spcAft>
      <a:defRPr sz="1500" kern="1200" baseline="30000">
        <a:solidFill>
          <a:schemeClr val="tx1"/>
        </a:solidFill>
        <a:latin typeface="Times New Roman" pitchFamily="18" charset="0"/>
        <a:ea typeface="+mn-ea"/>
        <a:cs typeface="+mn-cs"/>
      </a:defRPr>
    </a:lvl2pPr>
    <a:lvl3pPr marL="914400" algn="l" rtl="0" fontAlgn="base">
      <a:spcBef>
        <a:spcPct val="0"/>
      </a:spcBef>
      <a:spcAft>
        <a:spcPct val="0"/>
      </a:spcAft>
      <a:defRPr sz="1500" kern="1200" baseline="30000">
        <a:solidFill>
          <a:schemeClr val="tx1"/>
        </a:solidFill>
        <a:latin typeface="Times New Roman" pitchFamily="18" charset="0"/>
        <a:ea typeface="+mn-ea"/>
        <a:cs typeface="+mn-cs"/>
      </a:defRPr>
    </a:lvl3pPr>
    <a:lvl4pPr marL="1371600" algn="l" rtl="0" fontAlgn="base">
      <a:spcBef>
        <a:spcPct val="0"/>
      </a:spcBef>
      <a:spcAft>
        <a:spcPct val="0"/>
      </a:spcAft>
      <a:defRPr sz="1500" kern="1200" baseline="30000">
        <a:solidFill>
          <a:schemeClr val="tx1"/>
        </a:solidFill>
        <a:latin typeface="Times New Roman" pitchFamily="18" charset="0"/>
        <a:ea typeface="+mn-ea"/>
        <a:cs typeface="+mn-cs"/>
      </a:defRPr>
    </a:lvl4pPr>
    <a:lvl5pPr marL="1828800" algn="l" rtl="0" fontAlgn="base">
      <a:spcBef>
        <a:spcPct val="0"/>
      </a:spcBef>
      <a:spcAft>
        <a:spcPct val="0"/>
      </a:spcAft>
      <a:defRPr sz="1500" kern="1200" baseline="30000">
        <a:solidFill>
          <a:schemeClr val="tx1"/>
        </a:solidFill>
        <a:latin typeface="Times New Roman" pitchFamily="18" charset="0"/>
        <a:ea typeface="+mn-ea"/>
        <a:cs typeface="+mn-cs"/>
      </a:defRPr>
    </a:lvl5pPr>
    <a:lvl6pPr marL="2286000" algn="l" defTabSz="914400" rtl="0" eaLnBrk="1" latinLnBrk="0" hangingPunct="1">
      <a:defRPr sz="1500" kern="1200" baseline="30000">
        <a:solidFill>
          <a:schemeClr val="tx1"/>
        </a:solidFill>
        <a:latin typeface="Times New Roman" pitchFamily="18" charset="0"/>
        <a:ea typeface="+mn-ea"/>
        <a:cs typeface="+mn-cs"/>
      </a:defRPr>
    </a:lvl6pPr>
    <a:lvl7pPr marL="2743200" algn="l" defTabSz="914400" rtl="0" eaLnBrk="1" latinLnBrk="0" hangingPunct="1">
      <a:defRPr sz="1500" kern="1200" baseline="30000">
        <a:solidFill>
          <a:schemeClr val="tx1"/>
        </a:solidFill>
        <a:latin typeface="Times New Roman" pitchFamily="18" charset="0"/>
        <a:ea typeface="+mn-ea"/>
        <a:cs typeface="+mn-cs"/>
      </a:defRPr>
    </a:lvl7pPr>
    <a:lvl8pPr marL="3200400" algn="l" defTabSz="914400" rtl="0" eaLnBrk="1" latinLnBrk="0" hangingPunct="1">
      <a:defRPr sz="1500" kern="1200" baseline="30000">
        <a:solidFill>
          <a:schemeClr val="tx1"/>
        </a:solidFill>
        <a:latin typeface="Times New Roman" pitchFamily="18" charset="0"/>
        <a:ea typeface="+mn-ea"/>
        <a:cs typeface="+mn-cs"/>
      </a:defRPr>
    </a:lvl8pPr>
    <a:lvl9pPr marL="3657600" algn="l" defTabSz="914400" rtl="0" eaLnBrk="1" latinLnBrk="0" hangingPunct="1">
      <a:defRPr sz="1500" kern="1200" baseline="300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844" autoAdjust="0"/>
    <p:restoredTop sz="94660"/>
  </p:normalViewPr>
  <p:slideViewPr>
    <p:cSldViewPr>
      <p:cViewPr>
        <p:scale>
          <a:sx n="110" d="100"/>
          <a:sy n="110" d="100"/>
        </p:scale>
        <p:origin x="600" y="8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97"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8B21E1-E097-4ED0-9DA6-4B7AECDC978A}" type="datetimeFigureOut">
              <a:rPr lang="tr-TR" smtClean="0"/>
              <a:pPr/>
              <a:t>13.12.2011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B64517-511E-4252-8E2E-9E43BED2B8D9}" type="slidenum">
              <a:rPr lang="tr-TR" smtClean="0"/>
              <a:pPr/>
              <a:t>‹#›</a:t>
            </a:fld>
            <a:endParaRPr lang="tr-TR"/>
          </a:p>
        </p:txBody>
      </p:sp>
    </p:spTree>
    <p:extLst>
      <p:ext uri="{BB962C8B-B14F-4D97-AF65-F5344CB8AC3E}">
        <p14:creationId xmlns:p14="http://schemas.microsoft.com/office/powerpoint/2010/main" xmlns="" val="448074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5575AC-E207-45B7-A116-47EF774027BE}" type="slidenum">
              <a:rPr lang="tr-TR" smtClean="0"/>
              <a:pPr eaLnBrk="1" hangingPunct="1"/>
              <a:t>4</a:t>
            </a:fld>
            <a:endParaRPr lang="tr-TR" smtClean="0"/>
          </a:p>
        </p:txBody>
      </p:sp>
      <p:sp>
        <p:nvSpPr>
          <p:cNvPr id="29184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6D353F82-8D18-4B15-A779-83DFF1DB36B1}" type="slidenum">
              <a:rPr lang="tr-TR" sz="1200"/>
              <a:pPr algn="r" eaLnBrk="1" hangingPunct="1"/>
              <a:t>4</a:t>
            </a:fld>
            <a:endParaRPr lang="tr-TR" sz="1200"/>
          </a:p>
        </p:txBody>
      </p:sp>
      <p:sp>
        <p:nvSpPr>
          <p:cNvPr id="291844" name="Rectangle 2"/>
          <p:cNvSpPr>
            <a:spLocks noGrp="1" noRot="1" noChangeAspect="1" noChangeArrowheads="1" noTextEdit="1"/>
          </p:cNvSpPr>
          <p:nvPr>
            <p:ph type="sldImg"/>
          </p:nvPr>
        </p:nvSpPr>
        <p:spPr>
          <a:ln/>
        </p:spPr>
      </p:sp>
      <p:sp>
        <p:nvSpPr>
          <p:cNvPr id="291845"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C707CE-E8A0-42E9-85B8-B1DDEFE08B45}" type="slidenum">
              <a:rPr lang="tr-TR" smtClean="0"/>
              <a:pPr eaLnBrk="1" hangingPunct="1"/>
              <a:t>6</a:t>
            </a:fld>
            <a:endParaRPr lang="tr-TR" smtClean="0"/>
          </a:p>
        </p:txBody>
      </p:sp>
      <p:sp>
        <p:nvSpPr>
          <p:cNvPr id="29286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5FD25069-6178-4CFE-88F4-9E85E0481096}" type="slidenum">
              <a:rPr lang="tr-TR" sz="1200"/>
              <a:pPr algn="r" eaLnBrk="1" hangingPunct="1"/>
              <a:t>6</a:t>
            </a:fld>
            <a:endParaRPr lang="tr-TR" sz="1200"/>
          </a:p>
        </p:txBody>
      </p:sp>
      <p:sp>
        <p:nvSpPr>
          <p:cNvPr id="292868" name="Rectangle 2"/>
          <p:cNvSpPr>
            <a:spLocks noGrp="1" noRot="1" noChangeAspect="1" noChangeArrowheads="1" noTextEdit="1"/>
          </p:cNvSpPr>
          <p:nvPr>
            <p:ph type="sldImg"/>
          </p:nvPr>
        </p:nvSpPr>
        <p:spPr>
          <a:ln/>
        </p:spPr>
      </p:sp>
      <p:sp>
        <p:nvSpPr>
          <p:cNvPr id="292869"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FB64517-511E-4252-8E2E-9E43BED2B8D9}" type="slidenum">
              <a:rPr lang="tr-TR" smtClean="0"/>
              <a:pPr/>
              <a:t>9</a:t>
            </a:fld>
            <a:endParaRPr lang="tr-TR"/>
          </a:p>
        </p:txBody>
      </p:sp>
    </p:spTree>
    <p:extLst>
      <p:ext uri="{BB962C8B-B14F-4D97-AF65-F5344CB8AC3E}">
        <p14:creationId xmlns:p14="http://schemas.microsoft.com/office/powerpoint/2010/main" xmlns="" val="4230589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842623-DB3C-47F4-9C8A-FAA9DA91E7E0}" type="slidenum">
              <a:rPr lang="tr-TR" smtClean="0"/>
              <a:pPr eaLnBrk="1" hangingPunct="1"/>
              <a:t>14</a:t>
            </a:fld>
            <a:endParaRPr lang="tr-TR" smtClean="0"/>
          </a:p>
        </p:txBody>
      </p:sp>
      <p:sp>
        <p:nvSpPr>
          <p:cNvPr id="29389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BE012C34-FB54-4F54-A288-64F616459701}" type="slidenum">
              <a:rPr lang="tr-TR" sz="1200"/>
              <a:pPr algn="r" eaLnBrk="1" hangingPunct="1"/>
              <a:t>14</a:t>
            </a:fld>
            <a:endParaRPr lang="tr-TR" sz="1200"/>
          </a:p>
        </p:txBody>
      </p:sp>
      <p:sp>
        <p:nvSpPr>
          <p:cNvPr id="293892" name="Rectangle 2"/>
          <p:cNvSpPr>
            <a:spLocks noGrp="1" noRot="1" noChangeAspect="1" noChangeArrowheads="1" noTextEdit="1"/>
          </p:cNvSpPr>
          <p:nvPr>
            <p:ph type="sldImg"/>
          </p:nvPr>
        </p:nvSpPr>
        <p:spPr>
          <a:ln/>
        </p:spPr>
      </p:sp>
      <p:sp>
        <p:nvSpPr>
          <p:cNvPr id="293893"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r>
              <a:rPr lang="en-US" sz="1200">
                <a:solidFill>
                  <a:prstClr val="black"/>
                </a:solidFill>
              </a:rPr>
              <a:t>Chemistry 140 Fall 2002</a:t>
            </a:r>
          </a:p>
        </p:txBody>
      </p:sp>
      <p:sp>
        <p:nvSpPr>
          <p:cNvPr id="4505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fld id="{8CACD1BA-B760-4719-B811-BCBF7D386587}" type="slidenum">
              <a:rPr lang="en-US" sz="1200">
                <a:solidFill>
                  <a:prstClr val="black"/>
                </a:solidFill>
              </a:rPr>
              <a:pPr/>
              <a:t>31</a:t>
            </a:fld>
            <a:endParaRPr lang="en-US" sz="1200">
              <a:solidFill>
                <a:prstClr val="black"/>
              </a:solidFill>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CA" sz="24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FB64517-511E-4252-8E2E-9E43BED2B8D9}" type="slidenum">
              <a:rPr lang="tr-TR" smtClean="0"/>
              <a:pPr/>
              <a:t>46</a:t>
            </a:fld>
            <a:endParaRPr lang="tr-TR"/>
          </a:p>
        </p:txBody>
      </p:sp>
    </p:spTree>
    <p:extLst>
      <p:ext uri="{BB962C8B-B14F-4D97-AF65-F5344CB8AC3E}">
        <p14:creationId xmlns:p14="http://schemas.microsoft.com/office/powerpoint/2010/main" xmlns="" val="450682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FB64517-511E-4252-8E2E-9E43BED2B8D9}" type="slidenum">
              <a:rPr lang="tr-TR" smtClean="0"/>
              <a:pPr/>
              <a:t>60</a:t>
            </a:fld>
            <a:endParaRPr lang="tr-TR"/>
          </a:p>
        </p:txBody>
      </p:sp>
    </p:spTree>
    <p:extLst>
      <p:ext uri="{BB962C8B-B14F-4D97-AF65-F5344CB8AC3E}">
        <p14:creationId xmlns:p14="http://schemas.microsoft.com/office/powerpoint/2010/main" xmlns="" val="2935767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DAA39E9-F8A9-4866-9B36-6A904CC2A5D9}" type="slidenum">
              <a:rPr lang="tr-TR" smtClean="0">
                <a:solidFill>
                  <a:prstClr val="black"/>
                </a:solidFill>
              </a:rPr>
              <a:pPr/>
              <a:t>84</a:t>
            </a:fld>
            <a:endParaRPr lang="tr-TR">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6"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3349AEBE-D2E2-40A2-ADDE-F40AA2CA110A}"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2574966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6"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6A456FA6-C2C1-4889-B5CA-85820ECDCB6F}"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4193669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6"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149B8320-474B-4461-A189-8C9E9F484B6D}"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702088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7620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7244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7"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1FDE886E-E075-4375-A635-23E967E68975}"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244576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9"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8337F48A-D6A9-4400-B908-CE4448476AE3}"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1136885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5"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AE133BB3-0458-4CA0-B9BF-44D1E25A2A78}"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1936991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4"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9E4FA29F-F2D8-43CA-929D-6F33DD1B1597}"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2789936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7"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73186C64-C010-41D0-88A7-FD95FF0F62C2}"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3788860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7"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02812BE1-0502-45F9-AEC2-B69C94098127}"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3240488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6"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569C0D19-BC26-4AAD-9B8B-004BBA0687BE}"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2721777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89713" y="319088"/>
            <a:ext cx="1944687" cy="5319712"/>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755650" y="319088"/>
            <a:ext cx="5681663" cy="531971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6"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8C120ECE-9F2B-4047-B1F2-2336A83D993B}"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3810278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755650" y="319088"/>
            <a:ext cx="7772400" cy="6096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762000" y="15240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724400" y="15240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Temel Kimya: Bölüm 4</a:t>
            </a:r>
          </a:p>
        </p:txBody>
      </p:sp>
      <p:sp>
        <p:nvSpPr>
          <p:cNvPr id="7" name="Rectangle 6"/>
          <p:cNvSpPr>
            <a:spLocks noGrp="1" noChangeArrowheads="1"/>
          </p:cNvSpPr>
          <p:nvPr>
            <p:ph type="sldNum" sz="quarter" idx="12"/>
          </p:nvPr>
        </p:nvSpPr>
        <p:spPr>
          <a:ln/>
        </p:spPr>
        <p:txBody>
          <a:bodyPr/>
          <a:lstStyle>
            <a:lvl1pPr>
              <a:defRPr/>
            </a:lvl1pPr>
          </a:lstStyle>
          <a:p>
            <a:pPr>
              <a:defRPr/>
            </a:pPr>
            <a:r>
              <a:rPr lang="en-US">
                <a:solidFill>
                  <a:srgbClr val="000000"/>
                </a:solidFill>
              </a:rPr>
              <a:t>Slide </a:t>
            </a:r>
            <a:fld id="{D3F3B0FC-8BBD-4883-97B8-F00567D5D13C}" type="slidenum">
              <a:rPr lang="en-US">
                <a:solidFill>
                  <a:srgbClr val="000000"/>
                </a:solidFill>
              </a:rPr>
              <a:pPr>
                <a:defRPr/>
              </a:pPr>
              <a:t>‹#›</a:t>
            </a:fld>
            <a:r>
              <a:rPr lang="en-US">
                <a:solidFill>
                  <a:srgbClr val="000000"/>
                </a:solidFill>
              </a:rPr>
              <a:t> of 29</a:t>
            </a:r>
          </a:p>
        </p:txBody>
      </p:sp>
    </p:spTree>
    <p:extLst>
      <p:ext uri="{BB962C8B-B14F-4D97-AF65-F5344CB8AC3E}">
        <p14:creationId xmlns:p14="http://schemas.microsoft.com/office/powerpoint/2010/main" xmlns="" val="4152432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089080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523872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783141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797523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411552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691084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325923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244738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115907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374437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9682249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645579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466533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0962262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4930671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243083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992544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9444126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0308777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323046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789030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D304D09-2704-46CA-8A39-6942148970CC}" type="datetimeFigureOut">
              <a:rPr lang="tr-TR" smtClean="0">
                <a:solidFill>
                  <a:prstClr val="black">
                    <a:tint val="75000"/>
                  </a:prstClr>
                </a:solidFill>
              </a:rPr>
              <a:pPr/>
              <a:t>13.12.2011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C6A419DC-3822-4858-9529-501A92DD930D}"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60595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5650" y="319088"/>
            <a:ext cx="7772400" cy="609600"/>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762000" y="15240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9684" name="Rectangle 4"/>
          <p:cNvSpPr>
            <a:spLocks noGrp="1" noChangeArrowheads="1"/>
          </p:cNvSpPr>
          <p:nvPr>
            <p:ph type="dt" sz="half" idx="2"/>
          </p:nvPr>
        </p:nvSpPr>
        <p:spPr bwMode="auto">
          <a:xfrm>
            <a:off x="6410325" y="6237288"/>
            <a:ext cx="226536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400">
                <a:cs typeface="Times New Roman" pitchFamily="18" charset="0"/>
              </a:defRPr>
            </a:lvl1pPr>
          </a:lstStyle>
          <a:p>
            <a:pPr>
              <a:defRPr/>
            </a:pPr>
            <a:endParaRPr lang="en-US" baseline="0">
              <a:solidFill>
                <a:srgbClr val="000000"/>
              </a:solidFill>
            </a:endParaRPr>
          </a:p>
        </p:txBody>
      </p:sp>
      <p:sp>
        <p:nvSpPr>
          <p:cNvPr id="199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defRPr sz="1400"/>
            </a:lvl1pPr>
          </a:lstStyle>
          <a:p>
            <a:pPr>
              <a:defRPr/>
            </a:pPr>
            <a:r>
              <a:rPr lang="en-US" baseline="0">
                <a:solidFill>
                  <a:srgbClr val="000000"/>
                </a:solidFill>
              </a:rPr>
              <a:t>Temel Kimya: Bölüm 4</a:t>
            </a:r>
          </a:p>
        </p:txBody>
      </p:sp>
      <p:sp>
        <p:nvSpPr>
          <p:cNvPr id="199686" name="Rectangle 6"/>
          <p:cNvSpPr>
            <a:spLocks noGrp="1" noChangeArrowheads="1"/>
          </p:cNvSpPr>
          <p:nvPr>
            <p:ph type="sldNum" sz="quarter" idx="4"/>
          </p:nvPr>
        </p:nvSpPr>
        <p:spPr bwMode="auto">
          <a:xfrm>
            <a:off x="661988" y="6237288"/>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defRPr sz="1400"/>
            </a:lvl1pPr>
          </a:lstStyle>
          <a:p>
            <a:pPr>
              <a:defRPr/>
            </a:pPr>
            <a:r>
              <a:rPr lang="en-US" baseline="0">
                <a:solidFill>
                  <a:srgbClr val="000000"/>
                </a:solidFill>
              </a:rPr>
              <a:t>Slide </a:t>
            </a:r>
            <a:fld id="{CB447B32-1E82-4887-AB5B-B574137DB169}" type="slidenum">
              <a:rPr lang="en-US" baseline="0">
                <a:solidFill>
                  <a:srgbClr val="000000"/>
                </a:solidFill>
              </a:rPr>
              <a:pPr>
                <a:defRPr/>
              </a:pPr>
              <a:t>‹#›</a:t>
            </a:fld>
            <a:r>
              <a:rPr lang="en-US" baseline="0">
                <a:solidFill>
                  <a:srgbClr val="000000"/>
                </a:solidFill>
              </a:rPr>
              <a:t> of 29</a:t>
            </a:r>
          </a:p>
        </p:txBody>
      </p:sp>
    </p:spTree>
    <p:extLst>
      <p:ext uri="{BB962C8B-B14F-4D97-AF65-F5344CB8AC3E}">
        <p14:creationId xmlns:p14="http://schemas.microsoft.com/office/powerpoint/2010/main" xmlns="" val="3832466863"/>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iming>
    <p:tnLst>
      <p:par>
        <p:cTn id="1" dur="indefinite" restart="never" nodeType="tmRoot"/>
      </p:par>
    </p:tnLst>
  </p:timing>
  <p:hf hdr="0"/>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Times New Roman" pitchFamily="18" charset="0"/>
        </a:defRPr>
      </a:lvl2pPr>
      <a:lvl3pPr algn="ctr" rtl="0" eaLnBrk="0" fontAlgn="base" hangingPunct="0">
        <a:spcBef>
          <a:spcPct val="0"/>
        </a:spcBef>
        <a:spcAft>
          <a:spcPct val="0"/>
        </a:spcAft>
        <a:defRPr sz="3600">
          <a:solidFill>
            <a:schemeClr val="bg1"/>
          </a:solidFill>
          <a:latin typeface="Times New Roman" pitchFamily="18" charset="0"/>
        </a:defRPr>
      </a:lvl3pPr>
      <a:lvl4pPr algn="ctr" rtl="0" eaLnBrk="0" fontAlgn="base" hangingPunct="0">
        <a:spcBef>
          <a:spcPct val="0"/>
        </a:spcBef>
        <a:spcAft>
          <a:spcPct val="0"/>
        </a:spcAft>
        <a:defRPr sz="3600">
          <a:solidFill>
            <a:schemeClr val="bg1"/>
          </a:solidFill>
          <a:latin typeface="Times New Roman" pitchFamily="18" charset="0"/>
        </a:defRPr>
      </a:lvl4pPr>
      <a:lvl5pPr algn="ctr" rtl="0" eaLnBrk="0" fontAlgn="base" hangingPunct="0">
        <a:spcBef>
          <a:spcPct val="0"/>
        </a:spcBef>
        <a:spcAft>
          <a:spcPct val="0"/>
        </a:spcAft>
        <a:defRPr sz="3600">
          <a:solidFill>
            <a:schemeClr val="bg1"/>
          </a:solidFill>
          <a:latin typeface="Times New Roman" pitchFamily="18" charset="0"/>
        </a:defRPr>
      </a:lvl5pPr>
      <a:lvl6pPr marL="457200" algn="ctr" rtl="0" fontAlgn="base">
        <a:spcBef>
          <a:spcPct val="0"/>
        </a:spcBef>
        <a:spcAft>
          <a:spcPct val="0"/>
        </a:spcAft>
        <a:defRPr sz="3600">
          <a:solidFill>
            <a:schemeClr val="bg1"/>
          </a:solidFill>
          <a:latin typeface="Times New Roman" pitchFamily="18" charset="0"/>
        </a:defRPr>
      </a:lvl6pPr>
      <a:lvl7pPr marL="914400" algn="ctr" rtl="0" fontAlgn="base">
        <a:spcBef>
          <a:spcPct val="0"/>
        </a:spcBef>
        <a:spcAft>
          <a:spcPct val="0"/>
        </a:spcAft>
        <a:defRPr sz="3600">
          <a:solidFill>
            <a:schemeClr val="bg1"/>
          </a:solidFill>
          <a:latin typeface="Times New Roman" pitchFamily="18" charset="0"/>
        </a:defRPr>
      </a:lvl7pPr>
      <a:lvl8pPr marL="1371600" algn="ctr" rtl="0" fontAlgn="base">
        <a:spcBef>
          <a:spcPct val="0"/>
        </a:spcBef>
        <a:spcAft>
          <a:spcPct val="0"/>
        </a:spcAft>
        <a:defRPr sz="3600">
          <a:solidFill>
            <a:schemeClr val="bg1"/>
          </a:solidFill>
          <a:latin typeface="Times New Roman" pitchFamily="18" charset="0"/>
        </a:defRPr>
      </a:lvl8pPr>
      <a:lvl9pPr marL="1828800" algn="ctr" rtl="0" fontAlgn="base">
        <a:spcBef>
          <a:spcPct val="0"/>
        </a:spcBef>
        <a:spcAft>
          <a:spcPct val="0"/>
        </a:spcAft>
        <a:defRPr sz="3600">
          <a:solidFill>
            <a:schemeClr val="bg1"/>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defRPr>
      </a:lvl2pPr>
      <a:lvl3pPr marL="1143000" indent="-228600" algn="l" rtl="0" eaLnBrk="0" fontAlgn="base" hangingPunct="0">
        <a:spcBef>
          <a:spcPct val="20000"/>
        </a:spcBef>
        <a:spcAft>
          <a:spcPct val="0"/>
        </a:spcAft>
        <a:buClr>
          <a:schemeClr val="hlink"/>
        </a:buClr>
        <a:buChar char="•"/>
        <a:defRPr sz="2400">
          <a:solidFill>
            <a:schemeClr val="tx1"/>
          </a:solidFill>
          <a:latin typeface="+mn-lt"/>
        </a:defRPr>
      </a:lvl3pPr>
      <a:lvl4pPr marL="1600200" indent="-228600" algn="l" rtl="0" eaLnBrk="0" fontAlgn="base" hangingPunct="0">
        <a:spcBef>
          <a:spcPct val="20000"/>
        </a:spcBef>
        <a:spcAft>
          <a:spcPct val="0"/>
        </a:spcAft>
        <a:buClr>
          <a:schemeClr va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latin typeface="+mn-lt"/>
        </a:defRPr>
      </a:lvl5pPr>
      <a:lvl6pPr marL="2514600" indent="-228600" algn="l" rtl="0" fontAlgn="base">
        <a:spcBef>
          <a:spcPct val="20000"/>
        </a:spcBef>
        <a:spcAft>
          <a:spcPct val="0"/>
        </a:spcAft>
        <a:buClr>
          <a:schemeClr val="hlink"/>
        </a:buClr>
        <a:buChar char="»"/>
        <a:defRPr sz="2000">
          <a:solidFill>
            <a:schemeClr val="tx1"/>
          </a:solidFill>
          <a:latin typeface="+mn-lt"/>
        </a:defRPr>
      </a:lvl6pPr>
      <a:lvl7pPr marL="2971800" indent="-228600" algn="l" rtl="0" fontAlgn="base">
        <a:spcBef>
          <a:spcPct val="20000"/>
        </a:spcBef>
        <a:spcAft>
          <a:spcPct val="0"/>
        </a:spcAft>
        <a:buClr>
          <a:schemeClr val="hlink"/>
        </a:buClr>
        <a:buChar char="»"/>
        <a:defRPr sz="2000">
          <a:solidFill>
            <a:schemeClr val="tx1"/>
          </a:solidFill>
          <a:latin typeface="+mn-lt"/>
        </a:defRPr>
      </a:lvl7pPr>
      <a:lvl8pPr marL="3429000" indent="-228600" algn="l" rtl="0" fontAlgn="base">
        <a:spcBef>
          <a:spcPct val="20000"/>
        </a:spcBef>
        <a:spcAft>
          <a:spcPct val="0"/>
        </a:spcAft>
        <a:buClr>
          <a:schemeClr val="hlink"/>
        </a:buClr>
        <a:buChar char="»"/>
        <a:defRPr sz="2000">
          <a:solidFill>
            <a:schemeClr val="tx1"/>
          </a:solidFill>
          <a:latin typeface="+mn-lt"/>
        </a:defRPr>
      </a:lvl8pPr>
      <a:lvl9pPr marL="3886200" indent="-228600" algn="l" rtl="0" fontAlgn="base">
        <a:spcBef>
          <a:spcPct val="20000"/>
        </a:spcBef>
        <a:spcAft>
          <a:spcPct val="0"/>
        </a:spcAft>
        <a:buClr>
          <a:schemeClr val="hlink"/>
        </a:buClr>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3D304D09-2704-46CA-8A39-6942148970CC}" type="datetimeFigureOut">
              <a:rPr lang="tr-TR" baseline="0" smtClean="0">
                <a:solidFill>
                  <a:prstClr val="black">
                    <a:tint val="75000"/>
                  </a:prstClr>
                </a:solidFill>
                <a:latin typeface="Calibri"/>
              </a:rPr>
              <a:pPr fontAlgn="auto">
                <a:spcBef>
                  <a:spcPts val="0"/>
                </a:spcBef>
                <a:spcAft>
                  <a:spcPts val="0"/>
                </a:spcAft>
              </a:pPr>
              <a:t>13.12.2011</a:t>
            </a:fld>
            <a:endParaRPr lang="tr-TR" baseline="0">
              <a:solidFill>
                <a:prstClr val="black">
                  <a:tint val="75000"/>
                </a:prstClr>
              </a:solidFill>
              <a:latin typeface="Calibri"/>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baseline="0">
              <a:solidFill>
                <a:prstClr val="black">
                  <a:tint val="75000"/>
                </a:prstClr>
              </a:solidFill>
              <a:latin typeface="Calibri"/>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6A419DC-3822-4858-9529-501A92DD930D}" type="slidenum">
              <a:rPr lang="tr-TR" baseline="0" smtClean="0">
                <a:solidFill>
                  <a:prstClr val="black">
                    <a:tint val="75000"/>
                  </a:prstClr>
                </a:solidFill>
                <a:latin typeface="Calibri"/>
              </a:rPr>
              <a:pPr fontAlgn="auto">
                <a:spcBef>
                  <a:spcPts val="0"/>
                </a:spcBef>
                <a:spcAft>
                  <a:spcPts val="0"/>
                </a:spcAft>
              </a:pPr>
              <a:t>‹#›</a:t>
            </a:fld>
            <a:endParaRPr lang="tr-TR" baseline="0">
              <a:solidFill>
                <a:prstClr val="black">
                  <a:tint val="75000"/>
                </a:prstClr>
              </a:solidFill>
              <a:latin typeface="Calibri"/>
            </a:endParaRPr>
          </a:p>
        </p:txBody>
      </p:sp>
    </p:spTree>
    <p:extLst>
      <p:ext uri="{BB962C8B-B14F-4D97-AF65-F5344CB8AC3E}">
        <p14:creationId xmlns:p14="http://schemas.microsoft.com/office/powerpoint/2010/main" xmlns="" val="144914886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3D304D09-2704-46CA-8A39-6942148970CC}" type="datetimeFigureOut">
              <a:rPr lang="tr-TR" baseline="0" smtClean="0">
                <a:solidFill>
                  <a:prstClr val="black">
                    <a:tint val="75000"/>
                  </a:prstClr>
                </a:solidFill>
                <a:latin typeface="Calibri"/>
              </a:rPr>
              <a:pPr fontAlgn="auto">
                <a:spcBef>
                  <a:spcPts val="0"/>
                </a:spcBef>
                <a:spcAft>
                  <a:spcPts val="0"/>
                </a:spcAft>
              </a:pPr>
              <a:t>13.12.2011</a:t>
            </a:fld>
            <a:endParaRPr lang="tr-TR" baseline="0">
              <a:solidFill>
                <a:prstClr val="black">
                  <a:tint val="75000"/>
                </a:prstClr>
              </a:solidFill>
              <a:latin typeface="Calibri"/>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baseline="0">
              <a:solidFill>
                <a:prstClr val="black">
                  <a:tint val="75000"/>
                </a:prstClr>
              </a:solidFill>
              <a:latin typeface="Calibri"/>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6A419DC-3822-4858-9529-501A92DD930D}" type="slidenum">
              <a:rPr lang="tr-TR" baseline="0" smtClean="0">
                <a:solidFill>
                  <a:prstClr val="black">
                    <a:tint val="75000"/>
                  </a:prstClr>
                </a:solidFill>
                <a:latin typeface="Calibri"/>
              </a:rPr>
              <a:pPr fontAlgn="auto">
                <a:spcBef>
                  <a:spcPts val="0"/>
                </a:spcBef>
                <a:spcAft>
                  <a:spcPts val="0"/>
                </a:spcAft>
              </a:pPr>
              <a:t>‹#›</a:t>
            </a:fld>
            <a:endParaRPr lang="tr-TR" baseline="0">
              <a:solidFill>
                <a:prstClr val="black">
                  <a:tint val="75000"/>
                </a:prstClr>
              </a:solidFill>
              <a:latin typeface="Calibri"/>
            </a:endParaRPr>
          </a:p>
        </p:txBody>
      </p:sp>
    </p:spTree>
    <p:extLst>
      <p:ext uri="{BB962C8B-B14F-4D97-AF65-F5344CB8AC3E}">
        <p14:creationId xmlns:p14="http://schemas.microsoft.com/office/powerpoint/2010/main" xmlns="" val="138673447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9.xml"/><Relationship Id="rId1" Type="http://schemas.openxmlformats.org/officeDocument/2006/relationships/vmlDrawing" Target="../drawings/vmlDrawing3.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0.xml"/></Relationships>
</file>

<file path=ppt/slides/_rels/slide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30.xml"/><Relationship Id="rId1" Type="http://schemas.openxmlformats.org/officeDocument/2006/relationships/vmlDrawing" Target="../drawings/vmlDrawing4.vml"/><Relationship Id="rId4" Type="http://schemas.openxmlformats.org/officeDocument/2006/relationships/oleObject" Target="../embeddings/oleObject11.bin"/></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30.xml"/><Relationship Id="rId1" Type="http://schemas.openxmlformats.org/officeDocument/2006/relationships/vmlDrawing" Target="../drawings/vmlDrawing5.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30.xml"/><Relationship Id="rId1" Type="http://schemas.openxmlformats.org/officeDocument/2006/relationships/vmlDrawing" Target="../drawings/vmlDrawing6.v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404664"/>
            <a:ext cx="8640960" cy="3208571"/>
          </a:xfrm>
          <a:prstGeom prst="rect">
            <a:avLst/>
          </a:prstGeom>
        </p:spPr>
        <p:txBody>
          <a:bodyPr wrap="square">
            <a:spAutoFit/>
          </a:bodyPr>
          <a:lstStyle/>
          <a:p>
            <a:pPr>
              <a:lnSpc>
                <a:spcPct val="150000"/>
              </a:lnSpc>
            </a:pPr>
            <a:r>
              <a:rPr lang="tr-TR" baseline="0" dirty="0" smtClean="0"/>
              <a:t>8- KİMYASAL EŞİTLİKLER</a:t>
            </a:r>
          </a:p>
          <a:p>
            <a:pPr>
              <a:lnSpc>
                <a:spcPct val="150000"/>
              </a:lnSpc>
            </a:pPr>
            <a:r>
              <a:rPr lang="tr-TR" baseline="0" dirty="0" smtClean="0"/>
              <a:t>Kimyasal eşitlikler ve nicel bağıntılar, </a:t>
            </a:r>
          </a:p>
          <a:p>
            <a:pPr>
              <a:lnSpc>
                <a:spcPct val="150000"/>
              </a:lnSpc>
            </a:pPr>
            <a:r>
              <a:rPr lang="tr-TR" baseline="0" dirty="0" err="1" smtClean="0"/>
              <a:t>Mol</a:t>
            </a:r>
            <a:r>
              <a:rPr lang="tr-TR" baseline="0" dirty="0" smtClean="0"/>
              <a:t> kavramı, </a:t>
            </a:r>
          </a:p>
          <a:p>
            <a:pPr>
              <a:lnSpc>
                <a:spcPct val="150000"/>
              </a:lnSpc>
            </a:pPr>
            <a:r>
              <a:rPr lang="tr-TR" baseline="0" dirty="0" smtClean="0"/>
              <a:t>Basit formül ve molekül formülü, </a:t>
            </a:r>
          </a:p>
          <a:p>
            <a:pPr>
              <a:lnSpc>
                <a:spcPct val="150000"/>
              </a:lnSpc>
            </a:pPr>
            <a:r>
              <a:rPr lang="tr-TR" baseline="0" dirty="0" smtClean="0"/>
              <a:t>Bileşiklerin yüzde bileşimleri, </a:t>
            </a:r>
          </a:p>
          <a:p>
            <a:pPr>
              <a:lnSpc>
                <a:spcPct val="150000"/>
              </a:lnSpc>
            </a:pPr>
            <a:r>
              <a:rPr lang="tr-TR" baseline="0" dirty="0" smtClean="0"/>
              <a:t>Kimyasal eşitliklerle ilgili hesaplamalar, </a:t>
            </a:r>
          </a:p>
          <a:p>
            <a:pPr>
              <a:lnSpc>
                <a:spcPct val="150000"/>
              </a:lnSpc>
            </a:pPr>
            <a:r>
              <a:rPr lang="tr-TR" baseline="0" dirty="0" smtClean="0"/>
              <a:t>Isı ölçümleri, </a:t>
            </a:r>
            <a:r>
              <a:rPr lang="tr-TR" baseline="0" dirty="0" err="1" smtClean="0"/>
              <a:t>termokimyasal</a:t>
            </a:r>
            <a:r>
              <a:rPr lang="tr-TR" baseline="0" dirty="0" smtClean="0"/>
              <a:t> eşitlikler, </a:t>
            </a:r>
          </a:p>
          <a:p>
            <a:pPr>
              <a:lnSpc>
                <a:spcPct val="150000"/>
              </a:lnSpc>
            </a:pPr>
            <a:r>
              <a:rPr lang="tr-TR" baseline="0" dirty="0" err="1" smtClean="0"/>
              <a:t>Hess</a:t>
            </a:r>
            <a:r>
              <a:rPr lang="tr-TR" baseline="0" dirty="0" smtClean="0"/>
              <a:t> yasası, oluşum </a:t>
            </a:r>
            <a:r>
              <a:rPr lang="tr-TR" baseline="0" dirty="0" err="1" smtClean="0"/>
              <a:t>entalpileri</a:t>
            </a:r>
            <a:r>
              <a:rPr lang="tr-TR" baseline="0" dirty="0" smtClean="0"/>
              <a:t>, </a:t>
            </a:r>
          </a:p>
          <a:p>
            <a:pPr>
              <a:lnSpc>
                <a:spcPct val="150000"/>
              </a:lnSpc>
            </a:pPr>
            <a:r>
              <a:rPr lang="tr-TR" baseline="0" dirty="0" err="1" smtClean="0"/>
              <a:t>Born</a:t>
            </a:r>
            <a:r>
              <a:rPr lang="tr-TR" baseline="0" dirty="0" smtClean="0"/>
              <a:t> haber çevrimi</a:t>
            </a:r>
            <a:endParaRPr lang="tr-TR" baseline="0" dirty="0"/>
          </a:p>
        </p:txBody>
      </p:sp>
    </p:spTree>
    <p:extLst>
      <p:ext uri="{BB962C8B-B14F-4D97-AF65-F5344CB8AC3E}">
        <p14:creationId xmlns:p14="http://schemas.microsoft.com/office/powerpoint/2010/main" xmlns="" val="23832933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97242"/>
            <a:ext cx="8712968" cy="5078313"/>
          </a:xfrm>
          <a:prstGeom prst="rect">
            <a:avLst/>
          </a:prstGeom>
        </p:spPr>
        <p:txBody>
          <a:bodyPr wrap="square">
            <a:spAutoFit/>
          </a:bodyPr>
          <a:lstStyle/>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Atom ve kütle numarası</a:t>
            </a:r>
          </a:p>
          <a:p>
            <a:pPr lvl="0"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Bir </a:t>
            </a:r>
            <a:r>
              <a:rPr lang="tr-TR" sz="1800" baseline="0" dirty="0">
                <a:solidFill>
                  <a:prstClr val="black"/>
                </a:solidFill>
                <a:cs typeface="Times New Roman" pitchFamily="18" charset="0"/>
              </a:rPr>
              <a:t>atomu tanımlayan iki sayı vardır.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Atom </a:t>
            </a:r>
            <a:r>
              <a:rPr lang="tr-TR" sz="1800" baseline="0" dirty="0">
                <a:solidFill>
                  <a:srgbClr val="FF0000"/>
                </a:solidFill>
                <a:cs typeface="Times New Roman" pitchFamily="18" charset="0"/>
              </a:rPr>
              <a:t>numarası (Z), </a:t>
            </a:r>
            <a:r>
              <a:rPr lang="tr-TR" sz="1800" baseline="0" dirty="0">
                <a:solidFill>
                  <a:prstClr val="black"/>
                </a:solidFill>
                <a:cs typeface="Times New Roman" pitchFamily="18" charset="0"/>
              </a:rPr>
              <a:t>atom çekirdeğinde bulunan protonların sayısını gösterir. </a:t>
            </a:r>
            <a:r>
              <a:rPr lang="tr-TR" sz="1800" baseline="0" dirty="0" err="1">
                <a:solidFill>
                  <a:prstClr val="black"/>
                </a:solidFill>
                <a:cs typeface="Times New Roman" pitchFamily="18" charset="0"/>
              </a:rPr>
              <a:t>Nötral</a:t>
            </a:r>
            <a:r>
              <a:rPr lang="tr-TR" sz="1800" baseline="0" dirty="0">
                <a:solidFill>
                  <a:prstClr val="black"/>
                </a:solidFill>
                <a:cs typeface="Times New Roman" pitchFamily="18" charset="0"/>
              </a:rPr>
              <a:t> bir atomda proton sayısı çekirdek etrafında bulunan elektronların sayısına eşit olduğundan, atom numarası aynı zamanda </a:t>
            </a:r>
            <a:r>
              <a:rPr lang="tr-TR" sz="1800" baseline="0" dirty="0" err="1">
                <a:solidFill>
                  <a:prstClr val="black"/>
                </a:solidFill>
                <a:cs typeface="Times New Roman" pitchFamily="18" charset="0"/>
              </a:rPr>
              <a:t>nötral</a:t>
            </a:r>
            <a:r>
              <a:rPr lang="tr-TR" sz="1800" baseline="0" dirty="0">
                <a:solidFill>
                  <a:prstClr val="black"/>
                </a:solidFill>
                <a:cs typeface="Times New Roman" pitchFamily="18" charset="0"/>
              </a:rPr>
              <a:t> atomun elektron sayısına da eşittir.</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srgbClr val="FF0000"/>
                </a:solidFill>
                <a:cs typeface="Times New Roman" pitchFamily="18" charset="0"/>
              </a:rPr>
              <a:t>Kütle numarası (A), </a:t>
            </a:r>
            <a:r>
              <a:rPr lang="tr-TR" sz="1800" baseline="0" dirty="0">
                <a:solidFill>
                  <a:prstClr val="black"/>
                </a:solidFill>
                <a:cs typeface="Times New Roman" pitchFamily="18" charset="0"/>
              </a:rPr>
              <a:t>atom çekirdeğinde bulunan proton ve nötronların (nükleonların) toplam sayısını gösteren bir sayıdır.</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Bir atomda bulunan nötronların sayısı ise kütle numarasından atom numarasının çıkarılmasıyla bulunur.</a:t>
            </a:r>
          </a:p>
        </p:txBody>
      </p:sp>
    </p:spTree>
    <p:extLst>
      <p:ext uri="{BB962C8B-B14F-4D97-AF65-F5344CB8AC3E}">
        <p14:creationId xmlns:p14="http://schemas.microsoft.com/office/powerpoint/2010/main" xmlns="" val="3417696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88640"/>
            <a:ext cx="9144000" cy="5909310"/>
          </a:xfrm>
          <a:prstGeom prst="rect">
            <a:avLst/>
          </a:prstGeom>
        </p:spPr>
        <p:txBody>
          <a:bodyPr wrap="square">
            <a:spAutoFit/>
          </a:bodyPr>
          <a:lstStyle/>
          <a:p>
            <a:pPr>
              <a:lnSpc>
                <a:spcPct val="150000"/>
              </a:lnSpc>
            </a:pPr>
            <a:r>
              <a:rPr lang="tr-TR" sz="1800" baseline="0" dirty="0" smtClean="0">
                <a:solidFill>
                  <a:srgbClr val="FF0000"/>
                </a:solidFill>
              </a:rPr>
              <a:t>Bağıl atom kütlesi</a:t>
            </a:r>
          </a:p>
          <a:p>
            <a:pPr>
              <a:lnSpc>
                <a:spcPct val="150000"/>
              </a:lnSpc>
            </a:pPr>
            <a:r>
              <a:rPr lang="tr-TR" sz="1800" baseline="0" dirty="0" smtClean="0">
                <a:solidFill>
                  <a:prstClr val="black"/>
                </a:solidFill>
              </a:rPr>
              <a:t>Standart </a:t>
            </a:r>
            <a:r>
              <a:rPr lang="tr-TR" sz="1800" baseline="0" dirty="0">
                <a:solidFill>
                  <a:prstClr val="black"/>
                </a:solidFill>
              </a:rPr>
              <a:t>kabul edilen bir </a:t>
            </a:r>
            <a:r>
              <a:rPr lang="tr-TR" sz="1800" baseline="0" dirty="0" smtClean="0">
                <a:solidFill>
                  <a:prstClr val="black"/>
                </a:solidFill>
              </a:rPr>
              <a:t>element atomunun </a:t>
            </a:r>
            <a:r>
              <a:rPr lang="tr-TR" sz="1800" baseline="0" dirty="0">
                <a:solidFill>
                  <a:prstClr val="black"/>
                </a:solidFill>
              </a:rPr>
              <a:t>kütlesine göre kıyaslanarak bulunan </a:t>
            </a:r>
            <a:r>
              <a:rPr lang="tr-TR" sz="1800" baseline="0" dirty="0" smtClean="0">
                <a:solidFill>
                  <a:prstClr val="black"/>
                </a:solidFill>
              </a:rPr>
              <a:t>sayılara denir.</a:t>
            </a:r>
          </a:p>
          <a:p>
            <a:pPr>
              <a:lnSpc>
                <a:spcPct val="150000"/>
              </a:lnSpc>
            </a:pPr>
            <a:r>
              <a:rPr lang="tr-TR" sz="1800" baseline="0" dirty="0" smtClean="0">
                <a:solidFill>
                  <a:prstClr val="black"/>
                </a:solidFill>
              </a:rPr>
              <a:t>Standart olarak en küçük olan H atomu seçildiğinde  Hidrojenin atom kütlesi 1 alındığında</a:t>
            </a:r>
          </a:p>
          <a:p>
            <a:pPr>
              <a:lnSpc>
                <a:spcPct val="150000"/>
              </a:lnSpc>
            </a:pPr>
            <a:endParaRPr lang="tr-TR" sz="1800" baseline="0" dirty="0">
              <a:solidFill>
                <a:prstClr val="black"/>
              </a:solidFill>
            </a:endParaRPr>
          </a:p>
          <a:p>
            <a:pPr>
              <a:lnSpc>
                <a:spcPct val="150000"/>
              </a:lnSpc>
            </a:pPr>
            <a:r>
              <a:rPr lang="tr-TR" sz="1800" baseline="0" dirty="0" smtClean="0">
                <a:solidFill>
                  <a:prstClr val="black"/>
                </a:solidFill>
              </a:rPr>
              <a:t>H : 1     O: 16          N:14    C :12     </a:t>
            </a:r>
            <a:r>
              <a:rPr lang="tr-TR" sz="1800" baseline="0" dirty="0" err="1" smtClean="0">
                <a:solidFill>
                  <a:prstClr val="black"/>
                </a:solidFill>
              </a:rPr>
              <a:t>Li</a:t>
            </a:r>
            <a:r>
              <a:rPr lang="tr-TR" sz="1800" baseline="0" dirty="0" smtClean="0">
                <a:solidFill>
                  <a:prstClr val="black"/>
                </a:solidFill>
              </a:rPr>
              <a:t> : 7     </a:t>
            </a:r>
            <a:r>
              <a:rPr lang="tr-TR" sz="1800" baseline="0" dirty="0" err="1" smtClean="0">
                <a:solidFill>
                  <a:prstClr val="black"/>
                </a:solidFill>
              </a:rPr>
              <a:t>Na</a:t>
            </a:r>
            <a:r>
              <a:rPr lang="tr-TR" sz="1800" baseline="0" dirty="0" smtClean="0">
                <a:solidFill>
                  <a:prstClr val="black"/>
                </a:solidFill>
              </a:rPr>
              <a:t>: 23          K:  39    </a:t>
            </a:r>
            <a:endParaRPr lang="tr-TR" sz="1800" baseline="0" dirty="0">
              <a:solidFill>
                <a:prstClr val="black"/>
              </a:solidFill>
            </a:endParaRPr>
          </a:p>
          <a:p>
            <a:pPr>
              <a:lnSpc>
                <a:spcPct val="150000"/>
              </a:lnSpc>
            </a:pPr>
            <a:endParaRPr lang="tr-TR" sz="1800" baseline="0" dirty="0" smtClean="0">
              <a:solidFill>
                <a:prstClr val="black"/>
              </a:solidFill>
            </a:endParaRPr>
          </a:p>
          <a:p>
            <a:pPr>
              <a:lnSpc>
                <a:spcPct val="150000"/>
              </a:lnSpc>
            </a:pPr>
            <a:r>
              <a:rPr lang="tr-TR" sz="1800" baseline="0" dirty="0" err="1" smtClean="0">
                <a:solidFill>
                  <a:prstClr val="black"/>
                </a:solidFill>
              </a:rPr>
              <a:t>LiH</a:t>
            </a:r>
            <a:r>
              <a:rPr lang="tr-TR" sz="1800" baseline="0" dirty="0" smtClean="0">
                <a:solidFill>
                  <a:prstClr val="black"/>
                </a:solidFill>
              </a:rPr>
              <a:t>    </a:t>
            </a:r>
            <a:r>
              <a:rPr lang="tr-TR" sz="1800" baseline="0" dirty="0" err="1" smtClean="0">
                <a:solidFill>
                  <a:prstClr val="black"/>
                </a:solidFill>
              </a:rPr>
              <a:t>NaH</a:t>
            </a:r>
            <a:r>
              <a:rPr lang="tr-TR" sz="1800" baseline="0" dirty="0" smtClean="0">
                <a:solidFill>
                  <a:prstClr val="black"/>
                </a:solidFill>
              </a:rPr>
              <a:t>    KH</a:t>
            </a:r>
            <a:endParaRPr lang="tr-TR" sz="1800" baseline="0" dirty="0">
              <a:solidFill>
                <a:prstClr val="black"/>
              </a:solidFill>
            </a:endParaRPr>
          </a:p>
          <a:p>
            <a:pPr>
              <a:lnSpc>
                <a:spcPct val="150000"/>
              </a:lnSpc>
            </a:pPr>
            <a:endParaRPr lang="tr-TR" sz="1800" baseline="0" dirty="0" smtClean="0">
              <a:solidFill>
                <a:prstClr val="black"/>
              </a:solidFill>
            </a:endParaRPr>
          </a:p>
          <a:p>
            <a:pPr>
              <a:lnSpc>
                <a:spcPct val="150000"/>
              </a:lnSpc>
            </a:pPr>
            <a:r>
              <a:rPr lang="tr-TR" sz="1800" baseline="0" dirty="0" smtClean="0">
                <a:solidFill>
                  <a:prstClr val="black"/>
                </a:solidFill>
              </a:rPr>
              <a:t>Soru: 8 g oksijen </a:t>
            </a:r>
            <a:r>
              <a:rPr lang="tr-TR" sz="1800" baseline="0" smtClean="0">
                <a:solidFill>
                  <a:prstClr val="black"/>
                </a:solidFill>
              </a:rPr>
              <a:t>ile </a:t>
            </a:r>
            <a:r>
              <a:rPr lang="tr-TR" sz="1800" baseline="0" smtClean="0">
                <a:solidFill>
                  <a:prstClr val="black"/>
                </a:solidFill>
              </a:rPr>
              <a:t>20 </a:t>
            </a:r>
            <a:r>
              <a:rPr lang="tr-TR" sz="1800" baseline="0" dirty="0" smtClean="0">
                <a:solidFill>
                  <a:prstClr val="black"/>
                </a:solidFill>
              </a:rPr>
              <a:t>g XO oluşturan bileşiğin bağıl </a:t>
            </a:r>
            <a:r>
              <a:rPr lang="tr-TR" sz="1800" baseline="0" dirty="0" err="1" smtClean="0">
                <a:solidFill>
                  <a:prstClr val="black"/>
                </a:solidFill>
              </a:rPr>
              <a:t>ataom</a:t>
            </a:r>
            <a:r>
              <a:rPr lang="tr-TR" sz="1800" baseline="0" dirty="0" smtClean="0">
                <a:solidFill>
                  <a:prstClr val="black"/>
                </a:solidFill>
              </a:rPr>
              <a:t> kütlesi nedir?</a:t>
            </a:r>
          </a:p>
          <a:p>
            <a:pPr>
              <a:lnSpc>
                <a:spcPct val="150000"/>
              </a:lnSpc>
            </a:pPr>
            <a:endParaRPr lang="tr-TR" sz="1800" baseline="0" dirty="0">
              <a:solidFill>
                <a:prstClr val="black"/>
              </a:solidFill>
            </a:endParaRPr>
          </a:p>
          <a:p>
            <a:pPr>
              <a:lnSpc>
                <a:spcPct val="150000"/>
              </a:lnSpc>
            </a:pPr>
            <a:r>
              <a:rPr lang="tr-TR" sz="1800" baseline="0" dirty="0" smtClean="0">
                <a:solidFill>
                  <a:prstClr val="black"/>
                </a:solidFill>
              </a:rPr>
              <a:t>20 g bileşik XO     8 g  O    12 g  X</a:t>
            </a:r>
          </a:p>
          <a:p>
            <a:pPr>
              <a:lnSpc>
                <a:spcPct val="150000"/>
              </a:lnSpc>
            </a:pPr>
            <a:endParaRPr lang="tr-TR" sz="1800" baseline="0" dirty="0">
              <a:solidFill>
                <a:prstClr val="black"/>
              </a:solidFill>
            </a:endParaRPr>
          </a:p>
          <a:p>
            <a:pPr>
              <a:lnSpc>
                <a:spcPct val="150000"/>
              </a:lnSpc>
            </a:pPr>
            <a:r>
              <a:rPr lang="tr-TR" sz="1800" baseline="0" dirty="0" smtClean="0">
                <a:solidFill>
                  <a:prstClr val="black"/>
                </a:solidFill>
              </a:rPr>
              <a:t>                              16 g  O      24 g birleşir      o halde  X: 24 </a:t>
            </a:r>
          </a:p>
          <a:p>
            <a:pPr>
              <a:lnSpc>
                <a:spcPct val="150000"/>
              </a:lnSpc>
            </a:pPr>
            <a:endParaRPr lang="tr-TR" sz="1800" baseline="0" dirty="0">
              <a:solidFill>
                <a:prstClr val="black"/>
              </a:solidFill>
            </a:endParaRPr>
          </a:p>
        </p:txBody>
      </p:sp>
    </p:spTree>
    <p:extLst>
      <p:ext uri="{BB962C8B-B14F-4D97-AF65-F5344CB8AC3E}">
        <p14:creationId xmlns:p14="http://schemas.microsoft.com/office/powerpoint/2010/main" xmlns="" val="4031312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179512" y="260648"/>
            <a:ext cx="8712968" cy="5940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nSpc>
                <a:spcPct val="150000"/>
              </a:lnSpc>
            </a:pPr>
            <a:r>
              <a:rPr lang="tr-TR" sz="2000" baseline="0" dirty="0" smtClean="0">
                <a:solidFill>
                  <a:srgbClr val="FF0000"/>
                </a:solidFill>
              </a:rPr>
              <a:t>Atom kütlesi (Atom ağırlığı):</a:t>
            </a:r>
          </a:p>
          <a:p>
            <a:pPr>
              <a:lnSpc>
                <a:spcPct val="150000"/>
              </a:lnSpc>
            </a:pPr>
            <a:r>
              <a:rPr lang="tr-TR" sz="2000" baseline="0" dirty="0" smtClean="0"/>
              <a:t>Bir atomu oluşturan </a:t>
            </a:r>
            <a:r>
              <a:rPr lang="tr-TR" sz="2000" baseline="0" dirty="0"/>
              <a:t>parçacıkların tümünün toplamıdır. Çekirdekte bulunan nötron ve </a:t>
            </a:r>
            <a:r>
              <a:rPr lang="tr-TR" sz="2000" baseline="0" dirty="0" smtClean="0"/>
              <a:t>protonlarla</a:t>
            </a:r>
            <a:r>
              <a:rPr lang="tr-TR" sz="2000" baseline="0" dirty="0"/>
              <a:t>, çekirdeğin çevresinde bulunan elektronların toplamı atom ağırlığını verir. </a:t>
            </a:r>
            <a:endParaRPr lang="tr-TR" sz="2000" baseline="0" dirty="0" smtClean="0"/>
          </a:p>
          <a:p>
            <a:pPr>
              <a:lnSpc>
                <a:spcPct val="150000"/>
              </a:lnSpc>
            </a:pPr>
            <a:endParaRPr lang="tr-TR" sz="2000" baseline="0" dirty="0" smtClean="0">
              <a:solidFill>
                <a:srgbClr val="FF0000"/>
              </a:solidFill>
            </a:endParaRPr>
          </a:p>
          <a:p>
            <a:pPr>
              <a:lnSpc>
                <a:spcPct val="150000"/>
              </a:lnSpc>
            </a:pPr>
            <a:r>
              <a:rPr lang="tr-TR" sz="2000" baseline="0" dirty="0" smtClean="0">
                <a:solidFill>
                  <a:srgbClr val="FF0000"/>
                </a:solidFill>
              </a:rPr>
              <a:t>İzotop atom: </a:t>
            </a:r>
            <a:r>
              <a:rPr lang="tr-TR" sz="2000" baseline="0" dirty="0" smtClean="0"/>
              <a:t>Atom numarası aynı kütle numarası farklı atomlara denir.</a:t>
            </a:r>
          </a:p>
          <a:p>
            <a:pPr>
              <a:lnSpc>
                <a:spcPct val="150000"/>
              </a:lnSpc>
            </a:pPr>
            <a:endParaRPr lang="tr-TR" sz="2000" baseline="-25000" dirty="0" smtClean="0">
              <a:solidFill>
                <a:srgbClr val="FF0000"/>
              </a:solidFill>
            </a:endParaRPr>
          </a:p>
          <a:p>
            <a:pPr>
              <a:lnSpc>
                <a:spcPct val="150000"/>
              </a:lnSpc>
            </a:pPr>
            <a:r>
              <a:rPr lang="tr-TR" sz="2000" baseline="-25000" dirty="0" smtClean="0"/>
              <a:t>17</a:t>
            </a:r>
            <a:r>
              <a:rPr lang="tr-TR" sz="2000" dirty="0" smtClean="0"/>
              <a:t>35</a:t>
            </a:r>
            <a:r>
              <a:rPr lang="tr-TR" sz="2000" baseline="0" dirty="0" smtClean="0"/>
              <a:t>Cl    </a:t>
            </a:r>
            <a:r>
              <a:rPr lang="tr-TR" sz="2000" baseline="-25000" dirty="0" smtClean="0"/>
              <a:t>17</a:t>
            </a:r>
            <a:r>
              <a:rPr lang="tr-TR" sz="2000" dirty="0" smtClean="0"/>
              <a:t>37</a:t>
            </a:r>
            <a:r>
              <a:rPr lang="tr-TR" sz="2000" baseline="0" dirty="0" smtClean="0"/>
              <a:t>Cl    </a:t>
            </a:r>
          </a:p>
          <a:p>
            <a:pPr>
              <a:lnSpc>
                <a:spcPct val="150000"/>
              </a:lnSpc>
            </a:pPr>
            <a:r>
              <a:rPr lang="tr-TR" sz="2000" baseline="0" dirty="0" smtClean="0"/>
              <a:t> </a:t>
            </a:r>
            <a:r>
              <a:rPr lang="tr-TR" sz="2000" baseline="-25000" dirty="0" smtClean="0"/>
              <a:t>1</a:t>
            </a:r>
            <a:r>
              <a:rPr lang="tr-TR" sz="2000" dirty="0" smtClean="0"/>
              <a:t>1</a:t>
            </a:r>
            <a:r>
              <a:rPr lang="tr-TR" sz="2000" baseline="0" dirty="0" smtClean="0"/>
              <a:t>H   </a:t>
            </a:r>
            <a:r>
              <a:rPr lang="tr-TR" sz="2000" baseline="-25000" dirty="0" smtClean="0"/>
              <a:t>1</a:t>
            </a:r>
            <a:r>
              <a:rPr lang="tr-TR" sz="2000" dirty="0" smtClean="0"/>
              <a:t>2</a:t>
            </a:r>
            <a:r>
              <a:rPr lang="tr-TR" sz="2000" baseline="0" dirty="0" smtClean="0"/>
              <a:t>H   </a:t>
            </a:r>
            <a:r>
              <a:rPr lang="tr-TR" sz="2000" baseline="-25000" dirty="0" smtClean="0"/>
              <a:t>1</a:t>
            </a:r>
            <a:r>
              <a:rPr lang="tr-TR" sz="2000" dirty="0" smtClean="0"/>
              <a:t>3</a:t>
            </a:r>
            <a:r>
              <a:rPr lang="tr-TR" sz="2000" baseline="0" dirty="0" smtClean="0"/>
              <a:t>H             </a:t>
            </a:r>
          </a:p>
          <a:p>
            <a:pPr>
              <a:lnSpc>
                <a:spcPct val="150000"/>
              </a:lnSpc>
            </a:pPr>
            <a:r>
              <a:rPr lang="tr-TR" sz="2000" baseline="-25000" dirty="0" smtClean="0">
                <a:cs typeface="Times New Roman" pitchFamily="18" charset="0"/>
              </a:rPr>
              <a:t>6</a:t>
            </a:r>
            <a:r>
              <a:rPr lang="tr-TR" sz="2000" dirty="0" smtClean="0">
                <a:cs typeface="Times New Roman" pitchFamily="18" charset="0"/>
              </a:rPr>
              <a:t>12</a:t>
            </a:r>
            <a:r>
              <a:rPr lang="tr-TR" sz="2000" baseline="0" dirty="0" smtClean="0">
                <a:cs typeface="Times New Roman" pitchFamily="18" charset="0"/>
              </a:rPr>
              <a:t>C  </a:t>
            </a:r>
            <a:r>
              <a:rPr lang="tr-TR" sz="2000" baseline="-25000" dirty="0" smtClean="0">
                <a:cs typeface="Times New Roman" pitchFamily="18" charset="0"/>
              </a:rPr>
              <a:t>6</a:t>
            </a:r>
            <a:r>
              <a:rPr lang="tr-TR" sz="2000" dirty="0" smtClean="0">
                <a:cs typeface="Times New Roman" pitchFamily="18" charset="0"/>
              </a:rPr>
              <a:t>13</a:t>
            </a:r>
            <a:r>
              <a:rPr lang="tr-TR" sz="2000" baseline="0" dirty="0" smtClean="0">
                <a:cs typeface="Times New Roman" pitchFamily="18" charset="0"/>
              </a:rPr>
              <a:t>C  </a:t>
            </a:r>
            <a:r>
              <a:rPr lang="tr-TR" sz="2000" baseline="-25000" dirty="0" smtClean="0">
                <a:cs typeface="Times New Roman" pitchFamily="18" charset="0"/>
              </a:rPr>
              <a:t>6</a:t>
            </a:r>
            <a:r>
              <a:rPr lang="tr-TR" sz="2000" dirty="0" smtClean="0">
                <a:cs typeface="Times New Roman" pitchFamily="18" charset="0"/>
              </a:rPr>
              <a:t>14</a:t>
            </a:r>
            <a:r>
              <a:rPr lang="tr-TR" sz="2000" baseline="0" dirty="0" smtClean="0">
                <a:cs typeface="Times New Roman" pitchFamily="18" charset="0"/>
              </a:rPr>
              <a:t>C</a:t>
            </a:r>
            <a:endParaRPr lang="tr-TR" sz="2000" baseline="0" dirty="0"/>
          </a:p>
          <a:p>
            <a:pPr>
              <a:lnSpc>
                <a:spcPct val="150000"/>
              </a:lnSpc>
            </a:pPr>
            <a:endParaRPr lang="tr-TR" sz="2000" baseline="0" dirty="0">
              <a:solidFill>
                <a:srgbClr val="FF0000"/>
              </a:solidFill>
            </a:endParaRPr>
          </a:p>
          <a:p>
            <a:pPr>
              <a:lnSpc>
                <a:spcPct val="150000"/>
              </a:lnSpc>
            </a:pPr>
            <a:endParaRPr lang="tr-TR" sz="2000" baseline="0" dirty="0">
              <a:solidFill>
                <a:srgbClr val="FF0000"/>
              </a:solidFill>
            </a:endParaRPr>
          </a:p>
          <a:p>
            <a:pPr>
              <a:lnSpc>
                <a:spcPct val="150000"/>
              </a:lnSpc>
            </a:pPr>
            <a:endParaRPr lang="tr-TR" sz="2000" baseline="0" dirty="0" smtClean="0">
              <a:solidFill>
                <a:srgbClr val="FF0000"/>
              </a:solidFill>
            </a:endParaRPr>
          </a:p>
        </p:txBody>
      </p:sp>
      <p:sp>
        <p:nvSpPr>
          <p:cNvPr id="111619" name="Rectangle 3"/>
          <p:cNvSpPr>
            <a:spLocks noChangeArrowheads="1"/>
          </p:cNvSpPr>
          <p:nvPr/>
        </p:nvSpPr>
        <p:spPr bwMode="auto">
          <a:xfrm>
            <a:off x="526665" y="1412776"/>
            <a:ext cx="18473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tr-TR" sz="3200" baseline="0" dirty="0"/>
          </a:p>
        </p:txBody>
      </p:sp>
    </p:spTree>
    <p:extLst>
      <p:ext uri="{BB962C8B-B14F-4D97-AF65-F5344CB8AC3E}">
        <p14:creationId xmlns:p14="http://schemas.microsoft.com/office/powerpoint/2010/main" xmlns="" val="3031264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97232" y="2611384"/>
            <a:ext cx="8858280" cy="461665"/>
          </a:xfrm>
          <a:prstGeom prst="rect">
            <a:avLst/>
          </a:prstGeom>
          <a:noFill/>
        </p:spPr>
        <p:txBody>
          <a:bodyPr wrap="square" rtlCol="0">
            <a:spAutoFit/>
          </a:bodyPr>
          <a:lstStyle/>
          <a:p>
            <a:pPr fontAlgn="auto">
              <a:spcBef>
                <a:spcPts val="0"/>
              </a:spcBef>
              <a:spcAft>
                <a:spcPts val="0"/>
              </a:spcAft>
            </a:pPr>
            <a:r>
              <a:rPr lang="en-US" sz="2400" baseline="0" dirty="0" smtClean="0">
                <a:solidFill>
                  <a:prstClr val="black"/>
                </a:solidFill>
                <a:cs typeface="Times New Roman" pitchFamily="18" charset="0"/>
              </a:rPr>
              <a:t>Atom</a:t>
            </a:r>
            <a:r>
              <a:rPr lang="tr-TR" sz="2400" baseline="0" dirty="0" smtClean="0">
                <a:solidFill>
                  <a:prstClr val="black"/>
                </a:solidFill>
                <a:cs typeface="Times New Roman" pitchFamily="18" charset="0"/>
              </a:rPr>
              <a:t> kütlesi = (         kütlesi x % Bolluk) + (          kütlesi x % Bolluk) </a:t>
            </a:r>
            <a:endParaRPr lang="tr-TR" sz="2400" baseline="0" dirty="0">
              <a:solidFill>
                <a:prstClr val="black"/>
              </a:solidFill>
              <a:cs typeface="Times New Roman" pitchFamily="18" charset="0"/>
            </a:endParaRPr>
          </a:p>
        </p:txBody>
      </p:sp>
      <p:graphicFrame>
        <p:nvGraphicFramePr>
          <p:cNvPr id="5122" name="Object 2"/>
          <p:cNvGraphicFramePr>
            <a:graphicFrameLocks noChangeAspect="1"/>
          </p:cNvGraphicFramePr>
          <p:nvPr/>
        </p:nvGraphicFramePr>
        <p:xfrm>
          <a:off x="2275840" y="2571744"/>
          <a:ext cx="665162" cy="620713"/>
        </p:xfrm>
        <a:graphic>
          <a:graphicData uri="http://schemas.openxmlformats.org/presentationml/2006/ole">
            <p:oleObj spid="_x0000_s1543" name="Denklem" r:id="rId3" imgW="291973" imgH="241195" progId="Equation.3">
              <p:embed/>
            </p:oleObj>
          </a:graphicData>
        </a:graphic>
      </p:graphicFrame>
      <p:graphicFrame>
        <p:nvGraphicFramePr>
          <p:cNvPr id="5123" name="Object 3"/>
          <p:cNvGraphicFramePr>
            <a:graphicFrameLocks noChangeAspect="1"/>
          </p:cNvGraphicFramePr>
          <p:nvPr/>
        </p:nvGraphicFramePr>
        <p:xfrm>
          <a:off x="5767448" y="2544550"/>
          <a:ext cx="693738" cy="620712"/>
        </p:xfrm>
        <a:graphic>
          <a:graphicData uri="http://schemas.openxmlformats.org/presentationml/2006/ole">
            <p:oleObj spid="_x0000_s1544" name="Denklem" r:id="rId4" imgW="304668" imgH="241195" progId="Equation.3">
              <p:embed/>
            </p:oleObj>
          </a:graphicData>
        </a:graphic>
      </p:graphicFrame>
      <p:sp>
        <p:nvSpPr>
          <p:cNvPr id="6" name="5 Metin kutusu"/>
          <p:cNvSpPr txBox="1"/>
          <p:nvPr/>
        </p:nvSpPr>
        <p:spPr>
          <a:xfrm>
            <a:off x="194930" y="3297331"/>
            <a:ext cx="8501122" cy="461665"/>
          </a:xfrm>
          <a:prstGeom prst="rect">
            <a:avLst/>
          </a:prstGeom>
          <a:noFill/>
        </p:spPr>
        <p:txBody>
          <a:bodyPr wrap="square" rtlCol="0">
            <a:spAutoFit/>
          </a:bodyPr>
          <a:lstStyle/>
          <a:p>
            <a:pPr fontAlgn="auto">
              <a:spcBef>
                <a:spcPts val="0"/>
              </a:spcBef>
              <a:spcAft>
                <a:spcPts val="0"/>
              </a:spcAft>
            </a:pPr>
            <a:r>
              <a:rPr lang="tr-TR" sz="2400" baseline="0" dirty="0" smtClean="0">
                <a:solidFill>
                  <a:prstClr val="black"/>
                </a:solidFill>
                <a:cs typeface="Times New Roman" pitchFamily="18" charset="0"/>
              </a:rPr>
              <a:t>Klorun atom ağırlığı = (0.7553 x 34.97)  +  (0.2447 x 36.95) </a:t>
            </a:r>
            <a:endParaRPr lang="tr-TR" sz="2400" baseline="0" dirty="0">
              <a:solidFill>
                <a:prstClr val="black"/>
              </a:solidFill>
              <a:cs typeface="Times New Roman" pitchFamily="18" charset="0"/>
            </a:endParaRPr>
          </a:p>
        </p:txBody>
      </p:sp>
      <p:sp>
        <p:nvSpPr>
          <p:cNvPr id="7" name="6 Dikdörtgen"/>
          <p:cNvSpPr/>
          <p:nvPr/>
        </p:nvSpPr>
        <p:spPr>
          <a:xfrm>
            <a:off x="205074" y="4000504"/>
            <a:ext cx="4328429" cy="461665"/>
          </a:xfrm>
          <a:prstGeom prst="rect">
            <a:avLst/>
          </a:prstGeom>
        </p:spPr>
        <p:txBody>
          <a:bodyPr wrap="none">
            <a:spAutoFit/>
          </a:bodyPr>
          <a:lstStyle/>
          <a:p>
            <a:pPr fontAlgn="auto">
              <a:spcBef>
                <a:spcPts val="0"/>
              </a:spcBef>
              <a:spcAft>
                <a:spcPts val="0"/>
              </a:spcAft>
            </a:pPr>
            <a:r>
              <a:rPr lang="tr-TR" sz="2400" baseline="0" dirty="0" smtClean="0">
                <a:solidFill>
                  <a:prstClr val="black"/>
                </a:solidFill>
                <a:cs typeface="Times New Roman" pitchFamily="18" charset="0"/>
              </a:rPr>
              <a:t>Klorun atom ağırlığı = 35.45 akb.</a:t>
            </a:r>
            <a:endParaRPr lang="tr-TR" sz="2400" baseline="0" dirty="0">
              <a:solidFill>
                <a:prstClr val="black"/>
              </a:solidFill>
              <a:latin typeface="Calibri"/>
            </a:endParaRPr>
          </a:p>
        </p:txBody>
      </p:sp>
      <p:sp>
        <p:nvSpPr>
          <p:cNvPr id="2" name="Dikdörtgen 1"/>
          <p:cNvSpPr/>
          <p:nvPr/>
        </p:nvSpPr>
        <p:spPr>
          <a:xfrm>
            <a:off x="184728" y="404664"/>
            <a:ext cx="8697550" cy="960328"/>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tr-TR" sz="2000" b="0" i="0" u="none" strike="noStrike" kern="0" cap="none" spc="0" normalizeH="0" baseline="0" noProof="0" dirty="0" smtClean="0">
                <a:ln>
                  <a:noFill/>
                </a:ln>
                <a:solidFill>
                  <a:srgbClr val="FF0000"/>
                </a:solidFill>
                <a:effectLst/>
                <a:uLnTx/>
                <a:uFillTx/>
              </a:rPr>
              <a:t>Atom Kütlesi: </a:t>
            </a:r>
            <a:r>
              <a:rPr kumimoji="0" lang="tr-TR" sz="2000" b="0" i="0" u="none" strike="noStrike" kern="0" cap="none" spc="0" normalizeH="0" baseline="0" noProof="0" dirty="0" smtClean="0">
                <a:ln>
                  <a:noFill/>
                </a:ln>
                <a:solidFill>
                  <a:prstClr val="black"/>
                </a:solidFill>
                <a:effectLst/>
                <a:uLnTx/>
                <a:uFillTx/>
              </a:rPr>
              <a:t>Kimyasal hesaplamalarda atomun kütlesi, o atomun izotoplarının kütleleri ve bağıl bollukları dikkate alınarak </a:t>
            </a:r>
            <a:r>
              <a:rPr kumimoji="0" lang="tr-TR" sz="2000" b="0" i="0" u="none" strike="noStrike" kern="0" cap="none" spc="0" normalizeH="0" baseline="0" noProof="0" dirty="0" err="1" smtClean="0">
                <a:ln>
                  <a:noFill/>
                </a:ln>
                <a:solidFill>
                  <a:prstClr val="black"/>
                </a:solidFill>
                <a:effectLst/>
                <a:uLnTx/>
                <a:uFillTx/>
              </a:rPr>
              <a:t>hesaplananmalıdır</a:t>
            </a:r>
            <a:r>
              <a:rPr kumimoji="0" lang="tr-TR" sz="2000" b="0" i="0" u="none" strike="noStrike" kern="0" cap="none" spc="0" normalizeH="0" baseline="0" noProof="0" dirty="0" smtClean="0">
                <a:ln>
                  <a:noFill/>
                </a:ln>
                <a:solidFill>
                  <a:prstClr val="black"/>
                </a:solidFill>
                <a:effectLst/>
                <a:uLnTx/>
                <a:uFillTx/>
              </a:rPr>
              <a:t>.</a:t>
            </a:r>
            <a:endParaRPr kumimoji="0" lang="tr-TR" sz="20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xmlns="" val="2742450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302567" y="1268760"/>
            <a:ext cx="8496945" cy="42473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aseline="0" dirty="0" err="1">
                <a:latin typeface="Times New Roman" pitchFamily="18" charset="0"/>
                <a:cs typeface="Times New Roman" pitchFamily="18" charset="0"/>
              </a:rPr>
              <a:t>Mol</a:t>
            </a:r>
            <a:r>
              <a:rPr lang="tr-TR" sz="1800" baseline="0" dirty="0">
                <a:latin typeface="Times New Roman" pitchFamily="18" charset="0"/>
                <a:cs typeface="Times New Roman" pitchFamily="18" charset="0"/>
              </a:rPr>
              <a:t> kelimesi </a:t>
            </a:r>
            <a:r>
              <a:rPr lang="tr-TR" sz="1800" baseline="0" dirty="0" smtClean="0">
                <a:latin typeface="Times New Roman" pitchFamily="18" charset="0"/>
                <a:cs typeface="Times New Roman" pitchFamily="18" charset="0"/>
              </a:rPr>
              <a:t>bir sayıyı ifade eder.  Bu </a:t>
            </a:r>
            <a:r>
              <a:rPr lang="tr-TR" sz="1800" baseline="0" dirty="0">
                <a:latin typeface="Times New Roman" pitchFamily="18" charset="0"/>
                <a:cs typeface="Times New Roman" pitchFamily="18" charset="0"/>
              </a:rPr>
              <a:t>sayı 6.02x10</a:t>
            </a:r>
            <a:r>
              <a:rPr lang="tr-TR" sz="1800" dirty="0">
                <a:latin typeface="Times New Roman" pitchFamily="18" charset="0"/>
                <a:cs typeface="Times New Roman" pitchFamily="18" charset="0"/>
              </a:rPr>
              <a:t>23</a:t>
            </a:r>
            <a:r>
              <a:rPr lang="tr-TR" sz="1800" baseline="0" dirty="0">
                <a:latin typeface="Times New Roman" pitchFamily="18" charset="0"/>
                <a:cs typeface="Times New Roman" pitchFamily="18" charset="0"/>
              </a:rPr>
              <a:t> dür. </a:t>
            </a:r>
          </a:p>
          <a:p>
            <a:pPr eaLnBrk="1" hangingPunct="1">
              <a:lnSpc>
                <a:spcPct val="150000"/>
              </a:lnSpc>
            </a:pPr>
            <a:endParaRPr lang="tr-TR" sz="1800" baseline="0" dirty="0" smtClean="0">
              <a:latin typeface="Times New Roman" pitchFamily="18" charset="0"/>
              <a:cs typeface="Times New Roman" pitchFamily="18" charset="0"/>
            </a:endParaRPr>
          </a:p>
          <a:p>
            <a:pPr eaLnBrk="1" hangingPunct="1">
              <a:lnSpc>
                <a:spcPct val="150000"/>
              </a:lnSpc>
            </a:pPr>
            <a:r>
              <a:rPr lang="tr-TR" sz="1800" baseline="0" dirty="0" smtClean="0">
                <a:latin typeface="Times New Roman" pitchFamily="18" charset="0"/>
                <a:cs typeface="Times New Roman" pitchFamily="18" charset="0"/>
              </a:rPr>
              <a:t>1 Düzine: 12</a:t>
            </a:r>
          </a:p>
          <a:p>
            <a:pPr eaLnBrk="1" hangingPunct="1">
              <a:lnSpc>
                <a:spcPct val="150000"/>
              </a:lnSpc>
            </a:pPr>
            <a:r>
              <a:rPr lang="tr-TR" sz="1800" baseline="0" dirty="0" smtClean="0">
                <a:latin typeface="Times New Roman" pitchFamily="18" charset="0"/>
                <a:cs typeface="Times New Roman" pitchFamily="18" charset="0"/>
              </a:rPr>
              <a:t>1 koli : 30  (30 yumurta)</a:t>
            </a:r>
          </a:p>
          <a:p>
            <a:pPr eaLnBrk="1" hangingPunct="1">
              <a:lnSpc>
                <a:spcPct val="150000"/>
              </a:lnSpc>
            </a:pPr>
            <a:r>
              <a:rPr lang="tr-TR" sz="1800" baseline="0" dirty="0" smtClean="0">
                <a:latin typeface="Times New Roman" pitchFamily="18" charset="0"/>
                <a:cs typeface="Times New Roman" pitchFamily="18" charset="0"/>
              </a:rPr>
              <a:t>1 Deste: </a:t>
            </a:r>
            <a:r>
              <a:rPr lang="tr-TR" sz="1800" baseline="0" dirty="0">
                <a:latin typeface="Times New Roman" pitchFamily="18" charset="0"/>
                <a:cs typeface="Times New Roman" pitchFamily="18" charset="0"/>
              </a:rPr>
              <a:t>10 </a:t>
            </a:r>
            <a:r>
              <a:rPr lang="tr-TR" sz="1800" baseline="0" dirty="0" smtClean="0">
                <a:latin typeface="Times New Roman" pitchFamily="18" charset="0"/>
                <a:cs typeface="Times New Roman" pitchFamily="18" charset="0"/>
              </a:rPr>
              <a:t>           </a:t>
            </a:r>
          </a:p>
          <a:p>
            <a:pPr eaLnBrk="1" hangingPunct="1">
              <a:lnSpc>
                <a:spcPct val="150000"/>
              </a:lnSpc>
            </a:pPr>
            <a:r>
              <a:rPr lang="tr-TR" sz="1800" baseline="0" dirty="0" smtClean="0">
                <a:latin typeface="Times New Roman" pitchFamily="18" charset="0"/>
                <a:cs typeface="Times New Roman" pitchFamily="18" charset="0"/>
              </a:rPr>
              <a:t>1 Top 30 metre</a:t>
            </a:r>
          </a:p>
          <a:p>
            <a:pPr eaLnBrk="1" hangingPunct="1">
              <a:lnSpc>
                <a:spcPct val="150000"/>
              </a:lnSpc>
            </a:pPr>
            <a:r>
              <a:rPr lang="tr-TR" sz="1800" baseline="0" dirty="0" smtClean="0">
                <a:latin typeface="Times New Roman" pitchFamily="18" charset="0"/>
                <a:cs typeface="Times New Roman" pitchFamily="18" charset="0"/>
              </a:rPr>
              <a:t>1 </a:t>
            </a:r>
            <a:r>
              <a:rPr lang="tr-TR" sz="1800" baseline="0" dirty="0" err="1" smtClean="0">
                <a:latin typeface="Times New Roman" pitchFamily="18" charset="0"/>
                <a:cs typeface="Times New Roman" pitchFamily="18" charset="0"/>
              </a:rPr>
              <a:t>mol</a:t>
            </a:r>
            <a:r>
              <a:rPr lang="tr-TR" sz="1800" baseline="0" dirty="0">
                <a:latin typeface="Times New Roman" pitchFamily="18" charset="0"/>
                <a:cs typeface="Times New Roman" pitchFamily="18" charset="0"/>
              </a:rPr>
              <a:t> 6.02x10</a:t>
            </a:r>
            <a:r>
              <a:rPr lang="tr-TR" sz="1800" dirty="0">
                <a:latin typeface="Times New Roman" pitchFamily="18" charset="0"/>
                <a:cs typeface="Times New Roman" pitchFamily="18" charset="0"/>
              </a:rPr>
              <a:t>23</a:t>
            </a:r>
            <a:r>
              <a:rPr lang="tr-TR" sz="1800" baseline="0" dirty="0">
                <a:latin typeface="Times New Roman" pitchFamily="18" charset="0"/>
                <a:cs typeface="Times New Roman" pitchFamily="18" charset="0"/>
              </a:rPr>
              <a:t> </a:t>
            </a:r>
            <a:endParaRPr lang="tr-TR" sz="1800" baseline="0" dirty="0" smtClean="0">
              <a:latin typeface="Times New Roman" pitchFamily="18" charset="0"/>
              <a:cs typeface="Times New Roman" pitchFamily="18" charset="0"/>
            </a:endParaRPr>
          </a:p>
          <a:p>
            <a:pPr eaLnBrk="1" hangingPunct="1">
              <a:lnSpc>
                <a:spcPct val="150000"/>
              </a:lnSpc>
            </a:pPr>
            <a:endParaRPr lang="tr-TR" sz="1800" baseline="0" dirty="0" smtClean="0">
              <a:latin typeface="Times New Roman" pitchFamily="18" charset="0"/>
              <a:cs typeface="Times New Roman" pitchFamily="18" charset="0"/>
            </a:endParaRPr>
          </a:p>
          <a:p>
            <a:pPr eaLnBrk="1" hangingPunct="1">
              <a:lnSpc>
                <a:spcPct val="150000"/>
              </a:lnSpc>
            </a:pPr>
            <a:r>
              <a:rPr lang="tr-TR" sz="1800" baseline="0" dirty="0" smtClean="0">
                <a:latin typeface="Times New Roman" pitchFamily="18" charset="0"/>
                <a:cs typeface="Times New Roman" pitchFamily="18" charset="0"/>
              </a:rPr>
              <a:t>Bir </a:t>
            </a:r>
            <a:r>
              <a:rPr lang="tr-TR" sz="1800" baseline="0" dirty="0" err="1">
                <a:latin typeface="Times New Roman" pitchFamily="18" charset="0"/>
                <a:cs typeface="Times New Roman" pitchFamily="18" charset="0"/>
              </a:rPr>
              <a:t>mol</a:t>
            </a:r>
            <a:r>
              <a:rPr lang="tr-TR" sz="1800" baseline="0" dirty="0">
                <a:latin typeface="Times New Roman" pitchFamily="18" charset="0"/>
                <a:cs typeface="Times New Roman" pitchFamily="18" charset="0"/>
              </a:rPr>
              <a:t> </a:t>
            </a:r>
            <a:r>
              <a:rPr lang="tr-TR" sz="1800" baseline="0" dirty="0" smtClean="0">
                <a:latin typeface="Times New Roman" pitchFamily="18" charset="0"/>
                <a:cs typeface="Times New Roman" pitchFamily="18" charset="0"/>
              </a:rPr>
              <a:t>12,000 g     </a:t>
            </a:r>
            <a:r>
              <a:rPr lang="tr-TR" sz="1800" dirty="0" smtClean="0">
                <a:latin typeface="Times New Roman" pitchFamily="18" charset="0"/>
                <a:cs typeface="Times New Roman" pitchFamily="18" charset="0"/>
              </a:rPr>
              <a:t>12</a:t>
            </a:r>
            <a:r>
              <a:rPr lang="tr-TR" sz="1800" baseline="0" dirty="0" smtClean="0">
                <a:latin typeface="Times New Roman" pitchFamily="18" charset="0"/>
                <a:cs typeface="Times New Roman" pitchFamily="18" charset="0"/>
              </a:rPr>
              <a:t> </a:t>
            </a:r>
            <a:r>
              <a:rPr lang="tr-TR" sz="1800" baseline="-25000" dirty="0" smtClean="0">
                <a:latin typeface="Times New Roman" pitchFamily="18" charset="0"/>
                <a:cs typeface="Times New Roman" pitchFamily="18" charset="0"/>
              </a:rPr>
              <a:t>6</a:t>
            </a:r>
            <a:r>
              <a:rPr lang="tr-TR" sz="1800" baseline="0" dirty="0" smtClean="0">
                <a:latin typeface="Times New Roman" pitchFamily="18" charset="0"/>
                <a:cs typeface="Times New Roman" pitchFamily="18" charset="0"/>
              </a:rPr>
              <a:t>C     elementinde </a:t>
            </a:r>
            <a:r>
              <a:rPr lang="tr-TR" sz="1800" baseline="0" dirty="0">
                <a:latin typeface="Times New Roman" pitchFamily="18" charset="0"/>
                <a:cs typeface="Times New Roman" pitchFamily="18" charset="0"/>
              </a:rPr>
              <a:t>bulunan atom </a:t>
            </a:r>
            <a:r>
              <a:rPr lang="tr-TR" sz="1800" baseline="0" dirty="0" smtClean="0">
                <a:latin typeface="Times New Roman" pitchFamily="18" charset="0"/>
                <a:cs typeface="Times New Roman" pitchFamily="18" charset="0"/>
              </a:rPr>
              <a:t>sayısıdır. </a:t>
            </a:r>
          </a:p>
          <a:p>
            <a:pPr eaLnBrk="1" hangingPunct="1">
              <a:lnSpc>
                <a:spcPct val="150000"/>
              </a:lnSpc>
            </a:pPr>
            <a:r>
              <a:rPr lang="tr-TR" sz="1800" baseline="0" dirty="0" smtClean="0">
                <a:latin typeface="Times New Roman" pitchFamily="18" charset="0"/>
                <a:cs typeface="Times New Roman" pitchFamily="18" charset="0"/>
              </a:rPr>
              <a:t>Bir </a:t>
            </a:r>
            <a:r>
              <a:rPr lang="tr-TR" sz="1800" baseline="0" dirty="0" err="1" smtClean="0">
                <a:latin typeface="Times New Roman" pitchFamily="18" charset="0"/>
                <a:cs typeface="Times New Roman" pitchFamily="18" charset="0"/>
              </a:rPr>
              <a:t>mol</a:t>
            </a:r>
            <a:r>
              <a:rPr lang="tr-TR" sz="1800" baseline="0" dirty="0" smtClean="0">
                <a:latin typeface="Times New Roman" pitchFamily="18" charset="0"/>
                <a:cs typeface="Times New Roman" pitchFamily="18" charset="0"/>
              </a:rPr>
              <a:t> 6.02x10</a:t>
            </a:r>
            <a:r>
              <a:rPr lang="tr-TR" sz="1800" dirty="0" smtClean="0">
                <a:latin typeface="Times New Roman" pitchFamily="18" charset="0"/>
                <a:cs typeface="Times New Roman" pitchFamily="18" charset="0"/>
              </a:rPr>
              <a:t>23 </a:t>
            </a:r>
            <a:r>
              <a:rPr lang="tr-TR" sz="1800" baseline="0" dirty="0" smtClean="0">
                <a:latin typeface="Times New Roman" pitchFamily="18" charset="0"/>
                <a:cs typeface="Times New Roman" pitchFamily="18" charset="0"/>
              </a:rPr>
              <a:t>kadar tanecik </a:t>
            </a:r>
            <a:r>
              <a:rPr lang="tr-TR" sz="1800" baseline="0" dirty="0">
                <a:latin typeface="Times New Roman" pitchFamily="18" charset="0"/>
                <a:cs typeface="Times New Roman" pitchFamily="18" charset="0"/>
              </a:rPr>
              <a:t>(atom, molekül, iyon, elektron.....gibi) </a:t>
            </a:r>
            <a:r>
              <a:rPr lang="tr-TR" sz="1800" baseline="0" dirty="0" smtClean="0">
                <a:latin typeface="Times New Roman" pitchFamily="18" charset="0"/>
                <a:cs typeface="Times New Roman" pitchFamily="18" charset="0"/>
              </a:rPr>
              <a:t>içerir. </a:t>
            </a:r>
            <a:endParaRPr lang="tr-TR" sz="1800" baseline="0" dirty="0">
              <a:latin typeface="Times New Roman" pitchFamily="18" charset="0"/>
              <a:cs typeface="Times New Roman" pitchFamily="18" charset="0"/>
            </a:endParaRPr>
          </a:p>
        </p:txBody>
      </p:sp>
      <p:sp>
        <p:nvSpPr>
          <p:cNvPr id="112643" name="Rectangle 3"/>
          <p:cNvSpPr>
            <a:spLocks noChangeArrowheads="1"/>
          </p:cNvSpPr>
          <p:nvPr/>
        </p:nvSpPr>
        <p:spPr bwMode="auto">
          <a:xfrm>
            <a:off x="302567" y="332656"/>
            <a:ext cx="178125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2400" baseline="0" dirty="0" err="1" smtClean="0">
                <a:solidFill>
                  <a:srgbClr val="FF0000"/>
                </a:solidFill>
              </a:rPr>
              <a:t>Mol</a:t>
            </a:r>
            <a:r>
              <a:rPr lang="tr-TR" sz="2400" baseline="0" dirty="0" smtClean="0">
                <a:solidFill>
                  <a:srgbClr val="FF0000"/>
                </a:solidFill>
              </a:rPr>
              <a:t> kavramı</a:t>
            </a:r>
            <a:endParaRPr lang="tr-TR" sz="2400" baseline="0" dirty="0">
              <a:solidFill>
                <a:srgbClr val="FF0000"/>
              </a:solidFill>
            </a:endParaRPr>
          </a:p>
        </p:txBody>
      </p:sp>
    </p:spTree>
    <p:extLst>
      <p:ext uri="{BB962C8B-B14F-4D97-AF65-F5344CB8AC3E}">
        <p14:creationId xmlns:p14="http://schemas.microsoft.com/office/powerpoint/2010/main" xmlns="" val="1848535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Tablo"/>
          <p:cNvGraphicFramePr>
            <a:graphicFrameLocks noGrp="1"/>
          </p:cNvGraphicFramePr>
          <p:nvPr>
            <p:extLst>
              <p:ext uri="{D42A27DB-BD31-4B8C-83A1-F6EECF244321}">
                <p14:modId xmlns:p14="http://schemas.microsoft.com/office/powerpoint/2010/main" xmlns="" val="326831886"/>
              </p:ext>
            </p:extLst>
          </p:nvPr>
        </p:nvGraphicFramePr>
        <p:xfrm>
          <a:off x="539552" y="764704"/>
          <a:ext cx="6096000" cy="2225040"/>
        </p:xfrm>
        <a:graphic>
          <a:graphicData uri="http://schemas.openxmlformats.org/drawingml/2006/table">
            <a:tbl>
              <a:tblPr firstRow="1" bandRow="1"/>
              <a:tblGrid>
                <a:gridCol w="3048000"/>
                <a:gridCol w="3048000"/>
              </a:tblGrid>
              <a:tr h="370840">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r>
                        <a:rPr lang="tr-TR" b="0" dirty="0" smtClean="0">
                          <a:latin typeface="Times New Roman" pitchFamily="18" charset="0"/>
                          <a:cs typeface="Times New Roman" pitchFamily="18" charset="0"/>
                        </a:rPr>
                        <a:t>Yumurta için birim faktörü</a:t>
                      </a:r>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r>
                        <a:rPr lang="tr-TR" b="0" dirty="0" smtClean="0">
                          <a:latin typeface="Times New Roman" pitchFamily="18" charset="0"/>
                          <a:cs typeface="Times New Roman" pitchFamily="18" charset="0"/>
                        </a:rPr>
                        <a:t>Demir için birim faktörü</a:t>
                      </a:r>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tr-TR" b="0" dirty="0" smtClean="0">
                          <a:latin typeface="Times New Roman" pitchFamily="18" charset="0"/>
                          <a:cs typeface="Times New Roman" pitchFamily="18" charset="0"/>
                        </a:rPr>
                        <a:t>12 yumurta</a:t>
                      </a:r>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tr-TR" b="0" dirty="0" smtClean="0">
                          <a:latin typeface="Times New Roman" pitchFamily="18" charset="0"/>
                          <a:cs typeface="Times New Roman" pitchFamily="18" charset="0"/>
                        </a:rPr>
                        <a:t>6.022x10</a:t>
                      </a:r>
                      <a:r>
                        <a:rPr lang="tr-TR" b="0" baseline="30000" dirty="0" smtClean="0">
                          <a:latin typeface="Times New Roman" pitchFamily="18" charset="0"/>
                          <a:cs typeface="Times New Roman" pitchFamily="18" charset="0"/>
                        </a:rPr>
                        <a:t>23</a:t>
                      </a:r>
                      <a:r>
                        <a:rPr lang="tr-TR" b="0" dirty="0" smtClean="0">
                          <a:latin typeface="Times New Roman" pitchFamily="18" charset="0"/>
                          <a:cs typeface="Times New Roman" pitchFamily="18" charset="0"/>
                        </a:rPr>
                        <a:t> Fe atomu</a:t>
                      </a:r>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tr-TR" b="0" dirty="0" smtClean="0">
                          <a:latin typeface="Times New Roman" pitchFamily="18" charset="0"/>
                          <a:cs typeface="Times New Roman" pitchFamily="18" charset="0"/>
                        </a:rPr>
                        <a:t>1 düzine yumurta</a:t>
                      </a:r>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tr-TR" b="0" dirty="0" smtClean="0">
                          <a:latin typeface="Times New Roman" pitchFamily="18" charset="0"/>
                          <a:cs typeface="Times New Roman" pitchFamily="18" charset="0"/>
                        </a:rPr>
                        <a:t>1 mol Fe atomu</a:t>
                      </a:r>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b="0" dirty="0" smtClean="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tr-TR" b="0" dirty="0" smtClean="0">
                          <a:latin typeface="Times New Roman" pitchFamily="18" charset="0"/>
                          <a:cs typeface="Times New Roman" pitchFamily="18" charset="0"/>
                        </a:rPr>
                        <a:t>12 yumurta</a:t>
                      </a:r>
                      <a:endParaRPr lang="tr-TR" b="0" dirty="0">
                        <a:latin typeface="Times New Roman" pitchFamily="18" charset="0"/>
                        <a:cs typeface="Times New Roman" pitchFamily="18"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tr-TR" b="0" dirty="0" smtClean="0">
                          <a:latin typeface="Times New Roman" pitchFamily="18" charset="0"/>
                          <a:cs typeface="Times New Roman" pitchFamily="18" charset="0"/>
                        </a:rPr>
                        <a:t>6.022x10</a:t>
                      </a:r>
                      <a:r>
                        <a:rPr lang="tr-TR" b="0" baseline="30000" dirty="0" smtClean="0">
                          <a:latin typeface="Times New Roman" pitchFamily="18" charset="0"/>
                          <a:cs typeface="Times New Roman" pitchFamily="18" charset="0"/>
                        </a:rPr>
                        <a:t>23</a:t>
                      </a:r>
                      <a:r>
                        <a:rPr lang="tr-TR" b="0" dirty="0" smtClean="0">
                          <a:latin typeface="Times New Roman" pitchFamily="18" charset="0"/>
                          <a:cs typeface="Times New Roman" pitchFamily="18" charset="0"/>
                        </a:rPr>
                        <a:t> Fe atomu</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tr-TR" b="0" dirty="0" smtClean="0">
                          <a:latin typeface="Times New Roman" pitchFamily="18" charset="0"/>
                          <a:cs typeface="Times New Roman" pitchFamily="18" charset="0"/>
                        </a:rPr>
                        <a:t>750 g yumurta</a:t>
                      </a:r>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tr-TR" b="0" dirty="0" smtClean="0">
                          <a:latin typeface="Times New Roman" pitchFamily="18" charset="0"/>
                          <a:cs typeface="Times New Roman" pitchFamily="18" charset="0"/>
                        </a:rPr>
                        <a:t>56 g Fe</a:t>
                      </a:r>
                      <a:endParaRPr lang="tr-TR" b="0" dirty="0">
                        <a:latin typeface="Times New Roman" pitchFamily="18" charset="0"/>
                        <a:cs typeface="Times New Roman" pitchFamily="18" charset="0"/>
                      </a:endParaRP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p:spTree>
    <p:extLst>
      <p:ext uri="{BB962C8B-B14F-4D97-AF65-F5344CB8AC3E}">
        <p14:creationId xmlns:p14="http://schemas.microsoft.com/office/powerpoint/2010/main" xmlns="" val="490090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764704"/>
            <a:ext cx="8712968" cy="4247317"/>
          </a:xfrm>
          <a:prstGeom prst="rect">
            <a:avLst/>
          </a:prstGeom>
        </p:spPr>
        <p:txBody>
          <a:bodyPr wrap="square">
            <a:spAutoFit/>
          </a:bodyPr>
          <a:lstStyle/>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Atomik </a:t>
            </a:r>
            <a:r>
              <a:rPr lang="tr-TR" sz="1800" baseline="0" dirty="0">
                <a:solidFill>
                  <a:srgbClr val="FF0000"/>
                </a:solidFill>
                <a:cs typeface="Times New Roman" pitchFamily="18" charset="0"/>
              </a:rPr>
              <a:t>kütle birimi (</a:t>
            </a:r>
            <a:r>
              <a:rPr lang="tr-TR" sz="1800" baseline="0" dirty="0" err="1">
                <a:solidFill>
                  <a:srgbClr val="FF0000"/>
                </a:solidFill>
                <a:cs typeface="Times New Roman" pitchFamily="18" charset="0"/>
              </a:rPr>
              <a:t>akb</a:t>
            </a:r>
            <a:r>
              <a:rPr lang="tr-TR" sz="1800" baseline="0" dirty="0" smtClean="0">
                <a:solidFill>
                  <a:srgbClr val="FF0000"/>
                </a:solidFill>
                <a:cs typeface="Times New Roman" pitchFamily="18" charset="0"/>
              </a:rPr>
              <a:t>), </a:t>
            </a:r>
            <a:r>
              <a:rPr lang="tr-TR" sz="1800" baseline="0" dirty="0" smtClean="0">
                <a:cs typeface="Times New Roman" pitchFamily="18" charset="0"/>
              </a:rPr>
              <a:t>(bağıl atom kütlesi)</a:t>
            </a:r>
            <a:endParaRPr lang="tr-TR" sz="1800" baseline="0" dirty="0">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Atomların </a:t>
            </a:r>
            <a:r>
              <a:rPr lang="tr-TR" sz="1800" baseline="0" dirty="0">
                <a:solidFill>
                  <a:prstClr val="black"/>
                </a:solidFill>
                <a:cs typeface="Times New Roman" pitchFamily="18" charset="0"/>
              </a:rPr>
              <a:t>ağırlıkları </a:t>
            </a:r>
            <a:r>
              <a:rPr lang="tr-TR" sz="1800" baseline="0" dirty="0" smtClean="0">
                <a:solidFill>
                  <a:prstClr val="black"/>
                </a:solidFill>
                <a:cs typeface="Times New Roman" pitchFamily="18" charset="0"/>
              </a:rPr>
              <a:t>atomik </a:t>
            </a:r>
            <a:r>
              <a:rPr lang="tr-TR" sz="1800" baseline="0" dirty="0">
                <a:solidFill>
                  <a:prstClr val="black"/>
                </a:solidFill>
                <a:cs typeface="Times New Roman" pitchFamily="18" charset="0"/>
              </a:rPr>
              <a:t>kütle birimi (</a:t>
            </a:r>
            <a:r>
              <a:rPr lang="tr-TR" sz="1800" baseline="0" dirty="0" err="1">
                <a:solidFill>
                  <a:prstClr val="black"/>
                </a:solidFill>
                <a:cs typeface="Times New Roman" pitchFamily="18" charset="0"/>
              </a:rPr>
              <a:t>akb</a:t>
            </a:r>
            <a:r>
              <a:rPr lang="tr-TR" sz="1800" baseline="0" dirty="0">
                <a:solidFill>
                  <a:prstClr val="black"/>
                </a:solidFill>
                <a:cs typeface="Times New Roman" pitchFamily="18" charset="0"/>
              </a:rPr>
              <a:t>) cinsinden verilir.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 </a:t>
            </a:r>
            <a:r>
              <a:rPr lang="tr-TR" sz="1800" baseline="0" dirty="0">
                <a:solidFill>
                  <a:prstClr val="black"/>
                </a:solidFill>
                <a:cs typeface="Times New Roman" pitchFamily="18" charset="0"/>
              </a:rPr>
              <a:t>tane C atomu = 12 </a:t>
            </a:r>
            <a:r>
              <a:rPr lang="tr-TR" sz="1800" baseline="0" dirty="0" err="1">
                <a:solidFill>
                  <a:prstClr val="black"/>
                </a:solidFill>
                <a:cs typeface="Times New Roman" pitchFamily="18" charset="0"/>
              </a:rPr>
              <a:t>a.k.b</a:t>
            </a:r>
            <a:r>
              <a:rPr lang="tr-TR" sz="1800" baseline="0" dirty="0" smtClean="0">
                <a:solidFill>
                  <a:prstClr val="black"/>
                </a:solidFill>
                <a:cs typeface="Times New Roman" pitchFamily="18" charset="0"/>
              </a:rPr>
              <a:t>.</a:t>
            </a:r>
            <a:r>
              <a:rPr lang="tr-TR" sz="1800" baseline="0" dirty="0">
                <a:solidFill>
                  <a:prstClr val="black"/>
                </a:solidFill>
                <a:cs typeface="Times New Roman" pitchFamily="18" charset="0"/>
              </a:rPr>
              <a:t>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 </a:t>
            </a:r>
            <a:r>
              <a:rPr lang="tr-TR" sz="1800" baseline="0" dirty="0" err="1" smtClean="0">
                <a:solidFill>
                  <a:prstClr val="black"/>
                </a:solidFill>
                <a:cs typeface="Times New Roman" pitchFamily="18" charset="0"/>
              </a:rPr>
              <a:t>mol</a:t>
            </a:r>
            <a:r>
              <a:rPr lang="tr-TR" sz="1800" baseline="0" dirty="0" smtClean="0">
                <a:solidFill>
                  <a:prstClr val="black"/>
                </a:solidFill>
                <a:cs typeface="Times New Roman" pitchFamily="18" charset="0"/>
              </a:rPr>
              <a:t> 12.0000 g  </a:t>
            </a:r>
            <a:r>
              <a:rPr lang="tr-TR" sz="1800" baseline="-25000" dirty="0" smtClean="0">
                <a:solidFill>
                  <a:prstClr val="black"/>
                </a:solidFill>
                <a:cs typeface="Times New Roman" pitchFamily="18" charset="0"/>
              </a:rPr>
              <a:t>6</a:t>
            </a:r>
            <a:r>
              <a:rPr lang="tr-TR" sz="1800" dirty="0" smtClean="0">
                <a:solidFill>
                  <a:prstClr val="black"/>
                </a:solidFill>
                <a:cs typeface="Times New Roman" pitchFamily="18" charset="0"/>
              </a:rPr>
              <a:t>12</a:t>
            </a:r>
            <a:r>
              <a:rPr lang="tr-TR" sz="1800" baseline="0" dirty="0" smtClean="0">
                <a:solidFill>
                  <a:prstClr val="black"/>
                </a:solidFill>
                <a:cs typeface="Times New Roman" pitchFamily="18" charset="0"/>
              </a:rPr>
              <a:t>C içindeki atom sayısı = </a:t>
            </a:r>
            <a:r>
              <a:rPr lang="tr-TR" sz="1800" baseline="0" dirty="0">
                <a:solidFill>
                  <a:prstClr val="black"/>
                </a:solidFill>
                <a:cs typeface="Times New Roman" pitchFamily="18" charset="0"/>
              </a:rPr>
              <a:t>6,02.10</a:t>
            </a:r>
            <a:r>
              <a:rPr lang="tr-TR" sz="1800" dirty="0">
                <a:solidFill>
                  <a:prstClr val="black"/>
                </a:solidFill>
                <a:cs typeface="Times New Roman" pitchFamily="18" charset="0"/>
              </a:rPr>
              <a:t>23</a:t>
            </a:r>
            <a:r>
              <a:rPr lang="tr-TR" sz="1800" baseline="0" dirty="0">
                <a:solidFill>
                  <a:prstClr val="black"/>
                </a:solidFill>
                <a:cs typeface="Times New Roman" pitchFamily="18" charset="0"/>
              </a:rPr>
              <a:t> tane  </a:t>
            </a:r>
            <a:r>
              <a:rPr lang="tr-TR" sz="1800" baseline="-25000" dirty="0">
                <a:solidFill>
                  <a:prstClr val="black"/>
                </a:solidFill>
                <a:cs typeface="Times New Roman" pitchFamily="18" charset="0"/>
              </a:rPr>
              <a:t>6</a:t>
            </a:r>
            <a:r>
              <a:rPr lang="tr-TR" sz="1800" dirty="0">
                <a:solidFill>
                  <a:prstClr val="black"/>
                </a:solidFill>
                <a:cs typeface="Times New Roman" pitchFamily="18" charset="0"/>
              </a:rPr>
              <a:t>12</a:t>
            </a:r>
            <a:r>
              <a:rPr lang="tr-TR" sz="1800" baseline="0" dirty="0">
                <a:solidFill>
                  <a:prstClr val="black"/>
                </a:solidFill>
                <a:cs typeface="Times New Roman" pitchFamily="18" charset="0"/>
              </a:rPr>
              <a:t>C atomu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6,02.10</a:t>
            </a:r>
            <a:r>
              <a:rPr lang="tr-TR" sz="1800" dirty="0" smtClean="0">
                <a:solidFill>
                  <a:prstClr val="black"/>
                </a:solidFill>
                <a:cs typeface="Times New Roman" pitchFamily="18" charset="0"/>
              </a:rPr>
              <a:t>23</a:t>
            </a:r>
            <a:r>
              <a:rPr lang="tr-TR" sz="1800" baseline="0" dirty="0" smtClean="0">
                <a:solidFill>
                  <a:prstClr val="black"/>
                </a:solidFill>
                <a:cs typeface="Times New Roman" pitchFamily="18" charset="0"/>
              </a:rPr>
              <a:t> tane  </a:t>
            </a:r>
            <a:r>
              <a:rPr lang="tr-TR" sz="1800" baseline="-25000" dirty="0" smtClean="0">
                <a:solidFill>
                  <a:prstClr val="black"/>
                </a:solidFill>
                <a:cs typeface="Times New Roman" pitchFamily="18" charset="0"/>
              </a:rPr>
              <a:t>6</a:t>
            </a:r>
            <a:r>
              <a:rPr lang="tr-TR" sz="1800" dirty="0" smtClean="0">
                <a:solidFill>
                  <a:prstClr val="black"/>
                </a:solidFill>
                <a:cs typeface="Times New Roman" pitchFamily="18" charset="0"/>
              </a:rPr>
              <a:t>12</a:t>
            </a:r>
            <a:r>
              <a:rPr lang="tr-TR" sz="1800" baseline="0" dirty="0" smtClean="0">
                <a:solidFill>
                  <a:prstClr val="black"/>
                </a:solidFill>
                <a:cs typeface="Times New Roman" pitchFamily="18" charset="0"/>
              </a:rPr>
              <a:t>C </a:t>
            </a:r>
            <a:r>
              <a:rPr lang="tr-TR" sz="1800" baseline="0" dirty="0">
                <a:solidFill>
                  <a:prstClr val="black"/>
                </a:solidFill>
                <a:cs typeface="Times New Roman" pitchFamily="18" charset="0"/>
              </a:rPr>
              <a:t>atomu = 1 </a:t>
            </a:r>
            <a:r>
              <a:rPr lang="tr-TR" sz="1800" baseline="0" dirty="0" err="1" smtClean="0">
                <a:solidFill>
                  <a:prstClr val="black"/>
                </a:solidFill>
                <a:cs typeface="Times New Roman" pitchFamily="18" charset="0"/>
              </a:rPr>
              <a:t>mol</a:t>
            </a:r>
            <a:r>
              <a:rPr lang="tr-TR" sz="1800" baseline="0" dirty="0" smtClean="0">
                <a:solidFill>
                  <a:prstClr val="black"/>
                </a:solidFill>
                <a:cs typeface="Times New Roman" pitchFamily="18" charset="0"/>
              </a:rPr>
              <a:t> = 12 g</a:t>
            </a: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 </a:t>
            </a:r>
            <a:r>
              <a:rPr lang="tr-TR" sz="1800" baseline="0" dirty="0">
                <a:solidFill>
                  <a:prstClr val="black"/>
                </a:solidFill>
                <a:cs typeface="Times New Roman" pitchFamily="18" charset="0"/>
              </a:rPr>
              <a:t>tane  C atomunun ağırlığı = 12/ 6.02x10</a:t>
            </a:r>
            <a:r>
              <a:rPr lang="tr-TR" sz="1800" dirty="0">
                <a:solidFill>
                  <a:prstClr val="black"/>
                </a:solidFill>
                <a:cs typeface="Times New Roman" pitchFamily="18" charset="0"/>
              </a:rPr>
              <a:t>23 </a:t>
            </a:r>
            <a:r>
              <a:rPr lang="tr-TR" sz="1800" baseline="0" dirty="0">
                <a:solidFill>
                  <a:prstClr val="black"/>
                </a:solidFill>
                <a:cs typeface="Times New Roman" pitchFamily="18" charset="0"/>
              </a:rPr>
              <a:t>= 1.993x10</a:t>
            </a:r>
            <a:r>
              <a:rPr lang="tr-TR" sz="1800" dirty="0">
                <a:solidFill>
                  <a:prstClr val="black"/>
                </a:solidFill>
                <a:cs typeface="Times New Roman" pitchFamily="18" charset="0"/>
              </a:rPr>
              <a:t>-23</a:t>
            </a:r>
            <a:r>
              <a:rPr lang="tr-TR" sz="1800" baseline="0" dirty="0">
                <a:solidFill>
                  <a:prstClr val="black"/>
                </a:solidFill>
                <a:cs typeface="Times New Roman" pitchFamily="18" charset="0"/>
              </a:rPr>
              <a:t> gram</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1akb </a:t>
            </a:r>
            <a:r>
              <a:rPr lang="tr-TR" sz="1800" baseline="0" dirty="0">
                <a:solidFill>
                  <a:prstClr val="black"/>
                </a:solidFill>
                <a:cs typeface="Times New Roman" pitchFamily="18" charset="0"/>
              </a:rPr>
              <a:t>= 1.993x10</a:t>
            </a:r>
            <a:r>
              <a:rPr lang="tr-TR" sz="1800" dirty="0">
                <a:solidFill>
                  <a:prstClr val="black"/>
                </a:solidFill>
                <a:cs typeface="Times New Roman" pitchFamily="18" charset="0"/>
              </a:rPr>
              <a:t>-23</a:t>
            </a:r>
            <a:r>
              <a:rPr lang="tr-TR" sz="1800" baseline="0" dirty="0">
                <a:solidFill>
                  <a:prstClr val="black"/>
                </a:solidFill>
                <a:cs typeface="Times New Roman" pitchFamily="18" charset="0"/>
              </a:rPr>
              <a:t> gram/12 = 1.66x10</a:t>
            </a:r>
            <a:r>
              <a:rPr lang="tr-TR" sz="1800" dirty="0">
                <a:solidFill>
                  <a:prstClr val="black"/>
                </a:solidFill>
                <a:cs typeface="Times New Roman" pitchFamily="18" charset="0"/>
              </a:rPr>
              <a:t>-24</a:t>
            </a:r>
            <a:r>
              <a:rPr lang="tr-TR" sz="1800" baseline="0" dirty="0">
                <a:solidFill>
                  <a:prstClr val="black"/>
                </a:solidFill>
                <a:cs typeface="Times New Roman" pitchFamily="18" charset="0"/>
              </a:rPr>
              <a:t> gram</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594034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712968" cy="5493812"/>
          </a:xfrm>
          <a:prstGeom prst="rect">
            <a:avLst/>
          </a:prstGeom>
        </p:spPr>
        <p:txBody>
          <a:bodyPr wrap="square">
            <a:spAutoFit/>
          </a:bodyPr>
          <a:lstStyle/>
          <a:p>
            <a:pPr algn="just" fontAlgn="auto">
              <a:lnSpc>
                <a:spcPct val="150000"/>
              </a:lnSpc>
              <a:spcBef>
                <a:spcPts val="0"/>
              </a:spcBef>
              <a:spcAft>
                <a:spcPts val="0"/>
              </a:spcAft>
            </a:pPr>
            <a:r>
              <a:rPr lang="tr-TR" sz="1800" baseline="0" dirty="0" smtClean="0">
                <a:solidFill>
                  <a:srgbClr val="FF0000"/>
                </a:solidFill>
                <a:cs typeface="Times New Roman" pitchFamily="18" charset="0"/>
              </a:rPr>
              <a:t>Atom kütlesi:</a:t>
            </a:r>
            <a:r>
              <a:rPr lang="tr-TR" sz="1800" baseline="0" dirty="0" smtClean="0">
                <a:solidFill>
                  <a:srgbClr val="FF0000"/>
                </a:solidFill>
                <a:cs typeface="Times New Roman" pitchFamily="18" charset="0"/>
                <a:sym typeface="Wingdings" pitchFamily="2" charset="2"/>
              </a:rPr>
              <a:t> </a:t>
            </a:r>
            <a:r>
              <a:rPr lang="tr-TR" sz="1800" baseline="0" dirty="0" smtClean="0">
                <a:cs typeface="Times New Roman" pitchFamily="18" charset="0"/>
                <a:sym typeface="Wingdings" pitchFamily="2" charset="2"/>
              </a:rPr>
              <a:t>(atom ağırlığı)</a:t>
            </a:r>
            <a:endParaRPr lang="tr-TR" sz="1800" baseline="0" dirty="0" smtClean="0">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Bir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atomun gram cinsinden değeridir ve </a:t>
            </a:r>
            <a:r>
              <a:rPr lang="tr-TR" sz="1800" baseline="0" dirty="0">
                <a:solidFill>
                  <a:prstClr val="black"/>
                </a:solidFill>
                <a:cs typeface="Times New Roman" pitchFamily="18" charset="0"/>
              </a:rPr>
              <a:t>doğrudan </a:t>
            </a:r>
            <a:r>
              <a:rPr lang="tr-TR" sz="1800" baseline="0" dirty="0" err="1">
                <a:solidFill>
                  <a:prstClr val="black"/>
                </a:solidFill>
                <a:cs typeface="Times New Roman" pitchFamily="18" charset="0"/>
              </a:rPr>
              <a:t>akb</a:t>
            </a:r>
            <a:r>
              <a:rPr lang="tr-TR" sz="1800" baseline="0" dirty="0">
                <a:solidFill>
                  <a:prstClr val="black"/>
                </a:solidFill>
                <a:cs typeface="Times New Roman" pitchFamily="18" charset="0"/>
              </a:rPr>
              <a:t> cinsinden ağırlığına eşittir.</a:t>
            </a:r>
          </a:p>
          <a:p>
            <a:pPr algn="just" fontAlgn="auto">
              <a:lnSpc>
                <a:spcPct val="150000"/>
              </a:lnSpc>
              <a:spcBef>
                <a:spcPts val="0"/>
              </a:spcBef>
              <a:spcAft>
                <a:spcPts val="0"/>
              </a:spcAft>
            </a:pPr>
            <a:endParaRPr lang="tr-TR" sz="1800" baseline="0" dirty="0">
              <a:solidFill>
                <a:srgbClr val="FF0000"/>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Atomların 1 </a:t>
            </a:r>
            <a:r>
              <a:rPr lang="tr-TR" sz="1800" baseline="0" dirty="0" err="1" smtClean="0">
                <a:solidFill>
                  <a:prstClr val="black"/>
                </a:solidFill>
                <a:cs typeface="Times New Roman" pitchFamily="18" charset="0"/>
              </a:rPr>
              <a:t>molünün</a:t>
            </a:r>
            <a:r>
              <a:rPr lang="tr-TR" sz="1800" baseline="0" dirty="0" smtClean="0">
                <a:solidFill>
                  <a:prstClr val="black"/>
                </a:solidFill>
                <a:cs typeface="Times New Roman" pitchFamily="18" charset="0"/>
              </a:rPr>
              <a:t> ağırlığı</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1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H (1 </a:t>
            </a:r>
            <a:r>
              <a:rPr lang="tr-TR" sz="1800" baseline="0" dirty="0" err="1">
                <a:solidFill>
                  <a:prstClr val="black"/>
                </a:solidFill>
                <a:cs typeface="Times New Roman" pitchFamily="18" charset="0"/>
              </a:rPr>
              <a:t>akb</a:t>
            </a:r>
            <a:r>
              <a:rPr lang="tr-TR" sz="1800" baseline="0" dirty="0">
                <a:solidFill>
                  <a:prstClr val="black"/>
                </a:solidFill>
                <a:cs typeface="Times New Roman" pitchFamily="18" charset="0"/>
              </a:rPr>
              <a:t>) atomu 1 g</a:t>
            </a:r>
            <a:r>
              <a:rPr lang="tr-TR" sz="1800" baseline="0" dirty="0">
                <a:cs typeface="Times New Roman" pitchFamily="18" charset="0"/>
              </a:rPr>
              <a:t>, </a:t>
            </a:r>
            <a:r>
              <a:rPr lang="tr-TR" sz="1800" baseline="0" dirty="0" smtClean="0">
                <a:cs typeface="Times New Roman" pitchFamily="18" charset="0"/>
              </a:rPr>
              <a:t>             </a:t>
            </a:r>
            <a:r>
              <a:rPr lang="tr-TR" sz="1800" baseline="0" dirty="0" smtClean="0">
                <a:solidFill>
                  <a:schemeClr val="tx2"/>
                </a:solidFill>
                <a:cs typeface="Times New Roman" pitchFamily="18" charset="0"/>
              </a:rPr>
              <a:t>H</a:t>
            </a:r>
            <a:r>
              <a:rPr lang="tr-TR" sz="1800" baseline="0" dirty="0">
                <a:solidFill>
                  <a:schemeClr val="tx2"/>
                </a:solidFill>
                <a:cs typeface="Times New Roman" pitchFamily="18" charset="0"/>
              </a:rPr>
              <a:t>: 1g/</a:t>
            </a:r>
            <a:r>
              <a:rPr lang="tr-TR" sz="1800" baseline="0" dirty="0" err="1">
                <a:solidFill>
                  <a:schemeClr val="tx2"/>
                </a:solidFill>
                <a:cs typeface="Times New Roman" pitchFamily="18" charset="0"/>
              </a:rPr>
              <a:t>mol</a:t>
            </a:r>
            <a:endParaRPr lang="tr-TR" sz="1800" baseline="0" dirty="0" smtClean="0">
              <a:solidFill>
                <a:schemeClr val="tx2"/>
              </a:solidFill>
              <a:cs typeface="Times New Roman" pitchFamily="18" charset="0"/>
            </a:endParaRPr>
          </a:p>
          <a:p>
            <a:pPr algn="just" fontAlgn="auto">
              <a:lnSpc>
                <a:spcPct val="150000"/>
              </a:lnSpc>
              <a:spcBef>
                <a:spcPts val="0"/>
              </a:spcBef>
              <a:spcAft>
                <a:spcPts val="0"/>
              </a:spcAft>
            </a:pPr>
            <a:r>
              <a:rPr lang="tr-TR" sz="1800" baseline="0" dirty="0" smtClean="0">
                <a:cs typeface="Times New Roman" pitchFamily="18" charset="0"/>
              </a:rPr>
              <a:t>1mol </a:t>
            </a:r>
            <a:r>
              <a:rPr lang="tr-TR" sz="1800" baseline="0" dirty="0">
                <a:cs typeface="Times New Roman" pitchFamily="18" charset="0"/>
              </a:rPr>
              <a:t>C (12 </a:t>
            </a:r>
            <a:r>
              <a:rPr lang="tr-TR" sz="1800" baseline="0" dirty="0" err="1">
                <a:cs typeface="Times New Roman" pitchFamily="18" charset="0"/>
              </a:rPr>
              <a:t>akb</a:t>
            </a:r>
            <a:r>
              <a:rPr lang="tr-TR" sz="1800" baseline="0" dirty="0">
                <a:cs typeface="Times New Roman" pitchFamily="18" charset="0"/>
              </a:rPr>
              <a:t>) atomu 12 g, </a:t>
            </a:r>
            <a:r>
              <a:rPr lang="tr-TR" sz="1800" baseline="0" dirty="0" smtClean="0">
                <a:cs typeface="Times New Roman" pitchFamily="18" charset="0"/>
              </a:rPr>
              <a:t>          </a:t>
            </a:r>
            <a:r>
              <a:rPr lang="tr-TR" sz="1800" baseline="0" dirty="0" smtClean="0">
                <a:solidFill>
                  <a:schemeClr val="tx2"/>
                </a:solidFill>
                <a:cs typeface="Times New Roman" pitchFamily="18" charset="0"/>
              </a:rPr>
              <a:t>C:12 g/</a:t>
            </a:r>
            <a:r>
              <a:rPr lang="tr-TR" sz="1800" baseline="0" dirty="0" err="1" smtClean="0">
                <a:solidFill>
                  <a:schemeClr val="tx2"/>
                </a:solidFill>
                <a:cs typeface="Times New Roman" pitchFamily="18" charset="0"/>
              </a:rPr>
              <a:t>mol</a:t>
            </a:r>
            <a:endParaRPr lang="tr-TR" sz="1800" baseline="0" dirty="0" smtClean="0">
              <a:solidFill>
                <a:schemeClr val="tx2"/>
              </a:solidFill>
              <a:cs typeface="Times New Roman" pitchFamily="18" charset="0"/>
            </a:endParaRPr>
          </a:p>
          <a:p>
            <a:pPr algn="just" fontAlgn="auto">
              <a:lnSpc>
                <a:spcPct val="150000"/>
              </a:lnSpc>
              <a:spcBef>
                <a:spcPts val="0"/>
              </a:spcBef>
              <a:spcAft>
                <a:spcPts val="0"/>
              </a:spcAft>
            </a:pPr>
            <a:r>
              <a:rPr lang="tr-TR" sz="1800" baseline="0" dirty="0" smtClean="0">
                <a:cs typeface="Times New Roman" pitchFamily="18" charset="0"/>
              </a:rPr>
              <a:t>1 </a:t>
            </a:r>
            <a:r>
              <a:rPr lang="tr-TR" sz="1800" baseline="0" dirty="0" err="1">
                <a:cs typeface="Times New Roman" pitchFamily="18" charset="0"/>
              </a:rPr>
              <a:t>mol</a:t>
            </a:r>
            <a:r>
              <a:rPr lang="tr-TR" sz="1800" baseline="0" dirty="0">
                <a:cs typeface="Times New Roman" pitchFamily="18" charset="0"/>
              </a:rPr>
              <a:t> Be (9 </a:t>
            </a:r>
            <a:r>
              <a:rPr lang="tr-TR" sz="1800" baseline="0" dirty="0" err="1">
                <a:cs typeface="Times New Roman" pitchFamily="18" charset="0"/>
              </a:rPr>
              <a:t>akb</a:t>
            </a:r>
            <a:r>
              <a:rPr lang="tr-TR" sz="1800" baseline="0" dirty="0">
                <a:cs typeface="Times New Roman" pitchFamily="18" charset="0"/>
              </a:rPr>
              <a:t>) atomu 9 g, </a:t>
            </a:r>
            <a:r>
              <a:rPr lang="tr-TR" sz="1800" baseline="0" dirty="0" smtClean="0">
                <a:cs typeface="Times New Roman" pitchFamily="18" charset="0"/>
              </a:rPr>
              <a:t>            </a:t>
            </a:r>
            <a:r>
              <a:rPr lang="tr-TR" sz="1800" baseline="0" dirty="0" smtClean="0">
                <a:solidFill>
                  <a:schemeClr val="tx2"/>
                </a:solidFill>
                <a:cs typeface="Times New Roman" pitchFamily="18" charset="0"/>
              </a:rPr>
              <a:t>Be</a:t>
            </a:r>
            <a:r>
              <a:rPr lang="tr-TR" sz="1800" baseline="0" dirty="0">
                <a:solidFill>
                  <a:schemeClr val="tx2"/>
                </a:solidFill>
                <a:cs typeface="Times New Roman" pitchFamily="18" charset="0"/>
              </a:rPr>
              <a:t>: 9 g/</a:t>
            </a:r>
            <a:r>
              <a:rPr lang="tr-TR" sz="1800" baseline="0" dirty="0" err="1">
                <a:solidFill>
                  <a:schemeClr val="tx2"/>
                </a:solidFill>
                <a:cs typeface="Times New Roman" pitchFamily="18" charset="0"/>
              </a:rPr>
              <a:t>mol</a:t>
            </a:r>
            <a:endParaRPr lang="tr-TR" sz="1800" baseline="0" dirty="0">
              <a:solidFill>
                <a:schemeClr val="tx2"/>
              </a:solidFill>
              <a:cs typeface="Times New Roman" pitchFamily="18" charset="0"/>
            </a:endParaRPr>
          </a:p>
          <a:p>
            <a:pPr algn="just" fontAlgn="auto">
              <a:lnSpc>
                <a:spcPct val="150000"/>
              </a:lnSpc>
              <a:spcBef>
                <a:spcPts val="0"/>
              </a:spcBef>
              <a:spcAft>
                <a:spcPts val="0"/>
              </a:spcAft>
            </a:pPr>
            <a:r>
              <a:rPr lang="tr-TR" sz="1800" baseline="0" dirty="0" smtClean="0">
                <a:cs typeface="Times New Roman" pitchFamily="18" charset="0"/>
              </a:rPr>
              <a:t>1 </a:t>
            </a:r>
            <a:r>
              <a:rPr lang="tr-TR" sz="1800" baseline="0" dirty="0" err="1">
                <a:cs typeface="Times New Roman" pitchFamily="18" charset="0"/>
              </a:rPr>
              <a:t>mol</a:t>
            </a:r>
            <a:r>
              <a:rPr lang="tr-TR" sz="1800" baseline="0" dirty="0">
                <a:cs typeface="Times New Roman" pitchFamily="18" charset="0"/>
              </a:rPr>
              <a:t> Fe (56 </a:t>
            </a:r>
            <a:r>
              <a:rPr lang="tr-TR" sz="1800" baseline="0" dirty="0" err="1">
                <a:cs typeface="Times New Roman" pitchFamily="18" charset="0"/>
              </a:rPr>
              <a:t>akb</a:t>
            </a:r>
            <a:r>
              <a:rPr lang="tr-TR" sz="1800" baseline="0" dirty="0">
                <a:cs typeface="Times New Roman" pitchFamily="18" charset="0"/>
              </a:rPr>
              <a:t>) atomu 56 g, vs</a:t>
            </a:r>
            <a:r>
              <a:rPr lang="tr-TR" sz="1800" baseline="0" dirty="0" smtClean="0">
                <a:cs typeface="Times New Roman" pitchFamily="18" charset="0"/>
              </a:rPr>
              <a:t>.</a:t>
            </a:r>
            <a:r>
              <a:rPr lang="tr-TR" sz="1800" baseline="0" dirty="0">
                <a:cs typeface="Times New Roman" pitchFamily="18" charset="0"/>
              </a:rPr>
              <a:t> </a:t>
            </a:r>
            <a:r>
              <a:rPr lang="tr-TR" sz="1800" baseline="0" dirty="0" smtClean="0">
                <a:cs typeface="Times New Roman" pitchFamily="18" charset="0"/>
              </a:rPr>
              <a:t>   </a:t>
            </a:r>
            <a:r>
              <a:rPr lang="tr-TR" sz="1800" baseline="0" dirty="0" smtClean="0">
                <a:solidFill>
                  <a:schemeClr val="tx2"/>
                </a:solidFill>
                <a:cs typeface="Times New Roman" pitchFamily="18" charset="0"/>
              </a:rPr>
              <a:t>Fe</a:t>
            </a:r>
            <a:r>
              <a:rPr lang="tr-TR" sz="1800" baseline="0" dirty="0">
                <a:solidFill>
                  <a:schemeClr val="tx2"/>
                </a:solidFill>
                <a:cs typeface="Times New Roman" pitchFamily="18" charset="0"/>
              </a:rPr>
              <a:t>: 56 </a:t>
            </a:r>
            <a:r>
              <a:rPr lang="tr-TR" sz="1800" baseline="0" dirty="0" smtClean="0">
                <a:solidFill>
                  <a:schemeClr val="tx2"/>
                </a:solidFill>
                <a:cs typeface="Times New Roman" pitchFamily="18" charset="0"/>
              </a:rPr>
              <a:t>g/</a:t>
            </a:r>
            <a:r>
              <a:rPr lang="tr-TR" sz="1800" baseline="0" dirty="0" err="1" smtClean="0">
                <a:solidFill>
                  <a:schemeClr val="tx2"/>
                </a:solidFill>
                <a:cs typeface="Times New Roman" pitchFamily="18" charset="0"/>
              </a:rPr>
              <a:t>m</a:t>
            </a:r>
            <a:r>
              <a:rPr lang="tr-TR" sz="1800" baseline="0" dirty="0" err="1">
                <a:solidFill>
                  <a:schemeClr val="tx2"/>
                </a:solidFill>
                <a:cs typeface="Times New Roman" pitchFamily="18" charset="0"/>
              </a:rPr>
              <a:t>ol</a:t>
            </a:r>
            <a:endParaRPr lang="tr-TR" sz="1800" baseline="0" dirty="0" smtClean="0">
              <a:solidFill>
                <a:schemeClr val="tx2"/>
              </a:solidFill>
              <a:cs typeface="Times New Roman" pitchFamily="18" charset="0"/>
            </a:endParaRPr>
          </a:p>
          <a:p>
            <a:pPr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smtClean="0">
                <a:solidFill>
                  <a:srgbClr val="FF0000"/>
                </a:solidFill>
                <a:cs typeface="Times New Roman" pitchFamily="18" charset="0"/>
              </a:rPr>
              <a:t>Molekül kütlesi: </a:t>
            </a:r>
            <a:r>
              <a:rPr lang="tr-TR" sz="1800" baseline="0" dirty="0" smtClean="0">
                <a:cs typeface="Times New Roman" pitchFamily="18" charset="0"/>
                <a:sym typeface="Wingdings" pitchFamily="2" charset="2"/>
              </a:rPr>
              <a:t>(molekül ağırlığı)</a:t>
            </a:r>
            <a:r>
              <a:rPr lang="tr-TR" sz="1800" baseline="0" dirty="0" smtClean="0">
                <a:cs typeface="Times New Roman" pitchFamily="18" charset="0"/>
              </a:rPr>
              <a:t> </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Bir </a:t>
            </a:r>
            <a:r>
              <a:rPr lang="tr-TR" sz="1800" baseline="0" dirty="0" err="1" smtClean="0">
                <a:solidFill>
                  <a:prstClr val="black"/>
                </a:solidFill>
                <a:cs typeface="Times New Roman" pitchFamily="18" charset="0"/>
              </a:rPr>
              <a:t>mol</a:t>
            </a:r>
            <a:r>
              <a:rPr lang="tr-TR" sz="1800" baseline="0" dirty="0" smtClean="0">
                <a:solidFill>
                  <a:prstClr val="black"/>
                </a:solidFill>
                <a:cs typeface="Times New Roman" pitchFamily="18" charset="0"/>
              </a:rPr>
              <a:t> molekülü oluşturan atomların kütleleri toplamıdır.</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H</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O : 2x1 + 16  = 18 g/</a:t>
            </a:r>
            <a:r>
              <a:rPr lang="tr-TR" sz="1800" baseline="0" dirty="0" err="1" smtClean="0">
                <a:solidFill>
                  <a:prstClr val="black"/>
                </a:solidFill>
                <a:cs typeface="Times New Roman" pitchFamily="18" charset="0"/>
              </a:rPr>
              <a:t>mol</a:t>
            </a: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Fe</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O</a:t>
            </a:r>
            <a:r>
              <a:rPr lang="tr-TR" sz="1800" baseline="-25000" dirty="0" smtClean="0">
                <a:solidFill>
                  <a:prstClr val="black"/>
                </a:solidFill>
                <a:cs typeface="Times New Roman" pitchFamily="18" charset="0"/>
              </a:rPr>
              <a:t>3</a:t>
            </a:r>
            <a:r>
              <a:rPr lang="tr-TR" sz="1800" baseline="0" dirty="0" smtClean="0">
                <a:solidFill>
                  <a:prstClr val="black"/>
                </a:solidFill>
                <a:cs typeface="Times New Roman" pitchFamily="18" charset="0"/>
              </a:rPr>
              <a:t> : 2x56 + 3x16 = 160 g/</a:t>
            </a:r>
            <a:r>
              <a:rPr lang="tr-TR" sz="1800" baseline="0" dirty="0" err="1" smtClean="0">
                <a:solidFill>
                  <a:prstClr val="black"/>
                </a:solidFill>
                <a:cs typeface="Times New Roman" pitchFamily="18" charset="0"/>
              </a:rPr>
              <a:t>mol</a:t>
            </a: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4012844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784976" cy="4662815"/>
          </a:xfrm>
          <a:prstGeom prst="rect">
            <a:avLst/>
          </a:prstGeom>
        </p:spPr>
        <p:txBody>
          <a:bodyPr wrap="square">
            <a:spAutoFit/>
          </a:bodyPr>
          <a:lstStyle/>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Formül kütlesi </a:t>
            </a:r>
            <a:r>
              <a:rPr lang="tr-TR" sz="1800" baseline="0" dirty="0" smtClean="0">
                <a:solidFill>
                  <a:prstClr val="black"/>
                </a:solidFill>
                <a:cs typeface="Times New Roman" pitchFamily="18" charset="0"/>
              </a:rPr>
              <a:t>(formül ağırlığı)</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a:t>
            </a:r>
            <a:r>
              <a:rPr lang="tr-TR" sz="1800" baseline="0" dirty="0" err="1" smtClean="0">
                <a:solidFill>
                  <a:prstClr val="black"/>
                </a:solidFill>
                <a:cs typeface="Times New Roman" pitchFamily="18" charset="0"/>
              </a:rPr>
              <a:t>NaCl</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denildiğinde 6.02x10</a:t>
            </a:r>
            <a:r>
              <a:rPr lang="tr-TR" sz="1800" dirty="0">
                <a:solidFill>
                  <a:prstClr val="black"/>
                </a:solidFill>
                <a:cs typeface="Times New Roman" pitchFamily="18" charset="0"/>
              </a:rPr>
              <a:t>23</a:t>
            </a:r>
            <a:r>
              <a:rPr lang="tr-TR" sz="1800" baseline="0" dirty="0">
                <a:solidFill>
                  <a:prstClr val="black"/>
                </a:solidFill>
                <a:cs typeface="Times New Roman" pitchFamily="18" charset="0"/>
              </a:rPr>
              <a:t> adet </a:t>
            </a:r>
            <a:r>
              <a:rPr lang="tr-TR" sz="1800" baseline="0" dirty="0" err="1">
                <a:solidFill>
                  <a:prstClr val="black"/>
                </a:solidFill>
                <a:cs typeface="Times New Roman" pitchFamily="18" charset="0"/>
              </a:rPr>
              <a:t>NaCl</a:t>
            </a:r>
            <a:r>
              <a:rPr lang="tr-TR" sz="1800" baseline="0" dirty="0">
                <a:solidFill>
                  <a:prstClr val="black"/>
                </a:solidFill>
                <a:cs typeface="Times New Roman" pitchFamily="18" charset="0"/>
              </a:rPr>
              <a:t> formül birimi içeren miktardan bahsedilir. Çünkü </a:t>
            </a:r>
            <a:r>
              <a:rPr lang="tr-TR" sz="1800" baseline="0" dirty="0" smtClean="0">
                <a:solidFill>
                  <a:prstClr val="black"/>
                </a:solidFill>
                <a:cs typeface="Times New Roman" pitchFamily="18" charset="0"/>
              </a:rPr>
              <a:t>katı halde </a:t>
            </a:r>
            <a:r>
              <a:rPr lang="tr-TR" sz="1800" baseline="0" dirty="0" err="1" smtClean="0">
                <a:solidFill>
                  <a:prstClr val="black"/>
                </a:solidFill>
                <a:cs typeface="Times New Roman" pitchFamily="18" charset="0"/>
              </a:rPr>
              <a:t>NaCl</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molekülü yoktur.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veya 1 formül gram </a:t>
            </a:r>
            <a:r>
              <a:rPr lang="tr-TR" sz="1800" baseline="0" dirty="0" err="1">
                <a:solidFill>
                  <a:prstClr val="black"/>
                </a:solidFill>
                <a:cs typeface="Times New Roman" pitchFamily="18" charset="0"/>
              </a:rPr>
              <a:t>NaCl</a:t>
            </a:r>
            <a:r>
              <a:rPr lang="tr-TR" sz="1800" baseline="0" dirty="0">
                <a:solidFill>
                  <a:prstClr val="black"/>
                </a:solidFill>
                <a:cs typeface="Times New Roman" pitchFamily="18" charset="0"/>
              </a:rPr>
              <a:t>, bir </a:t>
            </a:r>
            <a:r>
              <a:rPr lang="tr-TR" sz="1800" baseline="0" dirty="0" err="1">
                <a:solidFill>
                  <a:prstClr val="black"/>
                </a:solidFill>
                <a:cs typeface="Times New Roman" pitchFamily="18" charset="0"/>
              </a:rPr>
              <a:t>Na</a:t>
            </a:r>
            <a:r>
              <a:rPr lang="tr-TR" sz="1800" baseline="0" dirty="0">
                <a:solidFill>
                  <a:prstClr val="black"/>
                </a:solidFill>
                <a:cs typeface="Times New Roman" pitchFamily="18" charset="0"/>
              </a:rPr>
              <a:t> (23 g) ve bir Cl (35.5) atomunun ağırlığının toplamı olan 58.5 g </a:t>
            </a:r>
            <a:r>
              <a:rPr lang="tr-TR" sz="1800" baseline="0" dirty="0" err="1">
                <a:solidFill>
                  <a:prstClr val="black"/>
                </a:solidFill>
                <a:cs typeface="Times New Roman" pitchFamily="18" charset="0"/>
              </a:rPr>
              <a:t>dır</a:t>
            </a:r>
            <a:r>
              <a:rPr lang="tr-TR" sz="1800" baseline="0" dirty="0">
                <a:solidFill>
                  <a:prstClr val="black"/>
                </a:solidFill>
                <a:cs typeface="Times New Roman" pitchFamily="18" charset="0"/>
              </a:rPr>
              <a:t>.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Ayrıca </a:t>
            </a:r>
            <a:r>
              <a:rPr lang="tr-TR" sz="1800" baseline="0" dirty="0">
                <a:solidFill>
                  <a:prstClr val="black"/>
                </a:solidFill>
                <a:cs typeface="Times New Roman" pitchFamily="18" charset="0"/>
              </a:rPr>
              <a:t>1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a:t>
            </a:r>
            <a:r>
              <a:rPr lang="tr-TR" sz="1800" baseline="0" dirty="0" err="1">
                <a:solidFill>
                  <a:prstClr val="black"/>
                </a:solidFill>
                <a:cs typeface="Times New Roman" pitchFamily="18" charset="0"/>
              </a:rPr>
              <a:t>NaCl</a:t>
            </a:r>
            <a:r>
              <a:rPr lang="tr-TR" sz="1800" baseline="0" dirty="0">
                <a:solidFill>
                  <a:prstClr val="black"/>
                </a:solidFill>
                <a:cs typeface="Times New Roman" pitchFamily="18" charset="0"/>
              </a:rPr>
              <a:t> içerisinde 6.02x10</a:t>
            </a:r>
            <a:r>
              <a:rPr lang="tr-TR" sz="1800" dirty="0">
                <a:solidFill>
                  <a:prstClr val="black"/>
                </a:solidFill>
                <a:cs typeface="Times New Roman" pitchFamily="18" charset="0"/>
              </a:rPr>
              <a:t>23</a:t>
            </a:r>
            <a:r>
              <a:rPr lang="tr-TR" sz="1800" baseline="0" dirty="0">
                <a:solidFill>
                  <a:prstClr val="black"/>
                </a:solidFill>
                <a:cs typeface="Times New Roman" pitchFamily="18" charset="0"/>
              </a:rPr>
              <a:t> adet </a:t>
            </a:r>
            <a:r>
              <a:rPr lang="tr-TR" sz="1800" baseline="0" dirty="0" err="1">
                <a:solidFill>
                  <a:prstClr val="black"/>
                </a:solidFill>
                <a:cs typeface="Times New Roman" pitchFamily="18" charset="0"/>
              </a:rPr>
              <a:t>Na</a:t>
            </a:r>
            <a:r>
              <a:rPr lang="tr-TR" sz="1800" dirty="0">
                <a:solidFill>
                  <a:prstClr val="black"/>
                </a:solidFill>
                <a:cs typeface="Times New Roman" pitchFamily="18" charset="0"/>
              </a:rPr>
              <a:t>+</a:t>
            </a:r>
            <a:r>
              <a:rPr lang="tr-TR" sz="1800" baseline="0" dirty="0">
                <a:solidFill>
                  <a:prstClr val="black"/>
                </a:solidFill>
                <a:cs typeface="Times New Roman" pitchFamily="18" charset="0"/>
              </a:rPr>
              <a:t> iyonu ve 6.02x10</a:t>
            </a:r>
            <a:r>
              <a:rPr lang="tr-TR" sz="1800" dirty="0">
                <a:solidFill>
                  <a:prstClr val="black"/>
                </a:solidFill>
                <a:cs typeface="Times New Roman" pitchFamily="18" charset="0"/>
              </a:rPr>
              <a:t>23</a:t>
            </a:r>
            <a:r>
              <a:rPr lang="tr-TR" sz="1800" baseline="0" dirty="0">
                <a:solidFill>
                  <a:prstClr val="black"/>
                </a:solidFill>
                <a:cs typeface="Times New Roman" pitchFamily="18" charset="0"/>
              </a:rPr>
              <a:t> adet Cl</a:t>
            </a:r>
            <a:r>
              <a:rPr lang="tr-TR" sz="1800" dirty="0">
                <a:solidFill>
                  <a:prstClr val="black"/>
                </a:solidFill>
                <a:cs typeface="Times New Roman" pitchFamily="18" charset="0"/>
              </a:rPr>
              <a:t>-</a:t>
            </a:r>
            <a:r>
              <a:rPr lang="tr-TR" sz="1800" baseline="0" dirty="0">
                <a:solidFill>
                  <a:prstClr val="black"/>
                </a:solidFill>
                <a:cs typeface="Times New Roman" pitchFamily="18" charset="0"/>
              </a:rPr>
              <a:t> iyonu bulunur.</a:t>
            </a:r>
          </a:p>
          <a:p>
            <a:pPr lvl="0"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veya 1 formül gram BaCl</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bir </a:t>
            </a:r>
            <a:r>
              <a:rPr lang="tr-TR" sz="1800" baseline="0" dirty="0" err="1">
                <a:solidFill>
                  <a:prstClr val="black"/>
                </a:solidFill>
                <a:cs typeface="Times New Roman" pitchFamily="18" charset="0"/>
              </a:rPr>
              <a:t>Ba</a:t>
            </a:r>
            <a:r>
              <a:rPr lang="tr-TR" sz="1800" baseline="0" dirty="0">
                <a:solidFill>
                  <a:prstClr val="black"/>
                </a:solidFill>
                <a:cs typeface="Times New Roman" pitchFamily="18" charset="0"/>
              </a:rPr>
              <a:t> (137 g) ve iki Cl (35.5) atomunun ağırlığının toplamı olan 208 g </a:t>
            </a:r>
            <a:r>
              <a:rPr lang="tr-TR" sz="1800" baseline="0" dirty="0" err="1">
                <a:solidFill>
                  <a:prstClr val="black"/>
                </a:solidFill>
                <a:cs typeface="Times New Roman" pitchFamily="18" charset="0"/>
              </a:rPr>
              <a:t>dır</a:t>
            </a:r>
            <a:r>
              <a:rPr lang="tr-TR" sz="1800" baseline="0" dirty="0">
                <a:solidFill>
                  <a:prstClr val="black"/>
                </a:solidFill>
                <a:cs typeface="Times New Roman" pitchFamily="18" charset="0"/>
              </a:rPr>
              <a:t>.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Ayrıca </a:t>
            </a:r>
            <a:r>
              <a:rPr lang="tr-TR" sz="1800" baseline="0" dirty="0">
                <a:solidFill>
                  <a:prstClr val="black"/>
                </a:solidFill>
                <a:cs typeface="Times New Roman" pitchFamily="18" charset="0"/>
              </a:rPr>
              <a:t>1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BaCl</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içerisinde 6.02x10</a:t>
            </a:r>
            <a:r>
              <a:rPr lang="tr-TR" sz="1800" dirty="0">
                <a:solidFill>
                  <a:prstClr val="black"/>
                </a:solidFill>
                <a:cs typeface="Times New Roman" pitchFamily="18" charset="0"/>
              </a:rPr>
              <a:t>23</a:t>
            </a:r>
            <a:r>
              <a:rPr lang="tr-TR" sz="1800" baseline="0" dirty="0">
                <a:solidFill>
                  <a:prstClr val="black"/>
                </a:solidFill>
                <a:cs typeface="Times New Roman" pitchFamily="18" charset="0"/>
              </a:rPr>
              <a:t> adet Ba</a:t>
            </a:r>
            <a:r>
              <a:rPr lang="tr-TR" sz="1800" dirty="0">
                <a:solidFill>
                  <a:prstClr val="black"/>
                </a:solidFill>
                <a:cs typeface="Times New Roman" pitchFamily="18" charset="0"/>
              </a:rPr>
              <a:t>2+</a:t>
            </a:r>
            <a:r>
              <a:rPr lang="tr-TR" sz="1800" baseline="0" dirty="0">
                <a:solidFill>
                  <a:prstClr val="black"/>
                </a:solidFill>
                <a:cs typeface="Times New Roman" pitchFamily="18" charset="0"/>
              </a:rPr>
              <a:t> iyonu ve 2x6.02x10</a:t>
            </a:r>
            <a:r>
              <a:rPr lang="tr-TR" sz="1800" dirty="0">
                <a:solidFill>
                  <a:prstClr val="black"/>
                </a:solidFill>
                <a:cs typeface="Times New Roman" pitchFamily="18" charset="0"/>
              </a:rPr>
              <a:t>23</a:t>
            </a:r>
            <a:r>
              <a:rPr lang="tr-TR" sz="1800" baseline="0" dirty="0">
                <a:solidFill>
                  <a:prstClr val="black"/>
                </a:solidFill>
                <a:cs typeface="Times New Roman" pitchFamily="18" charset="0"/>
              </a:rPr>
              <a:t> adet Cl</a:t>
            </a:r>
            <a:r>
              <a:rPr lang="tr-TR" sz="1800" dirty="0">
                <a:solidFill>
                  <a:prstClr val="black"/>
                </a:solidFill>
                <a:cs typeface="Times New Roman" pitchFamily="18" charset="0"/>
              </a:rPr>
              <a:t>-</a:t>
            </a:r>
            <a:r>
              <a:rPr lang="tr-TR" sz="1800" baseline="0" dirty="0">
                <a:solidFill>
                  <a:prstClr val="black"/>
                </a:solidFill>
                <a:cs typeface="Times New Roman" pitchFamily="18" charset="0"/>
              </a:rPr>
              <a:t> iyonu bulunur.</a:t>
            </a:r>
          </a:p>
        </p:txBody>
      </p:sp>
    </p:spTree>
    <p:extLst>
      <p:ext uri="{BB962C8B-B14F-4D97-AF65-F5344CB8AC3E}">
        <p14:creationId xmlns:p14="http://schemas.microsoft.com/office/powerpoint/2010/main" xmlns="" val="4033982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432" y="260648"/>
            <a:ext cx="8784976" cy="4662815"/>
          </a:xfrm>
          <a:prstGeom prst="rect">
            <a:avLst/>
          </a:prstGeom>
        </p:spPr>
        <p:txBody>
          <a:bodyPr wrap="square">
            <a:spAutoFit/>
          </a:bodyPr>
          <a:lstStyle/>
          <a:p>
            <a:pPr lvl="0" algn="just">
              <a:lnSpc>
                <a:spcPct val="150000"/>
              </a:lnSpc>
            </a:pPr>
            <a:r>
              <a:rPr lang="tr-TR" sz="1800" baseline="0" dirty="0" smtClean="0">
                <a:solidFill>
                  <a:srgbClr val="FF0000"/>
                </a:solidFill>
                <a:cs typeface="Times New Roman" pitchFamily="18" charset="0"/>
              </a:rPr>
              <a:t>Kütle ve </a:t>
            </a:r>
            <a:r>
              <a:rPr lang="tr-TR" sz="1800" baseline="0" dirty="0" err="1" smtClean="0">
                <a:solidFill>
                  <a:srgbClr val="FF0000"/>
                </a:solidFill>
                <a:cs typeface="Times New Roman" pitchFamily="18" charset="0"/>
              </a:rPr>
              <a:t>mol</a:t>
            </a:r>
            <a:r>
              <a:rPr lang="tr-TR" sz="1800" baseline="0" dirty="0" smtClean="0">
                <a:solidFill>
                  <a:srgbClr val="FF0000"/>
                </a:solidFill>
                <a:cs typeface="Times New Roman" pitchFamily="18" charset="0"/>
              </a:rPr>
              <a:t> sayısı </a:t>
            </a:r>
          </a:p>
          <a:p>
            <a:pPr lvl="0" algn="just">
              <a:lnSpc>
                <a:spcPct val="150000"/>
              </a:lnSpc>
            </a:pPr>
            <a:endParaRPr lang="tr-TR" sz="1800" baseline="0" dirty="0" smtClean="0">
              <a:solidFill>
                <a:prstClr val="black"/>
              </a:solidFill>
              <a:cs typeface="Times New Roman" pitchFamily="18" charset="0"/>
            </a:endParaRPr>
          </a:p>
          <a:p>
            <a:pPr lvl="0" algn="just">
              <a:lnSpc>
                <a:spcPct val="150000"/>
              </a:lnSpc>
            </a:pPr>
            <a:r>
              <a:rPr lang="tr-TR" sz="1800" baseline="0" dirty="0" err="1" smtClean="0">
                <a:solidFill>
                  <a:prstClr val="black"/>
                </a:solidFill>
                <a:cs typeface="Times New Roman" pitchFamily="18" charset="0"/>
              </a:rPr>
              <a:t>Mol</a:t>
            </a:r>
            <a:r>
              <a:rPr lang="tr-TR" sz="1800" baseline="0" dirty="0" smtClean="0">
                <a:solidFill>
                  <a:prstClr val="black"/>
                </a:solidFill>
                <a:cs typeface="Times New Roman" pitchFamily="18" charset="0"/>
              </a:rPr>
              <a:t> sayısı = element </a:t>
            </a:r>
            <a:r>
              <a:rPr lang="tr-TR" sz="1800" baseline="0" dirty="0">
                <a:solidFill>
                  <a:prstClr val="black"/>
                </a:solidFill>
                <a:cs typeface="Times New Roman" pitchFamily="18" charset="0"/>
              </a:rPr>
              <a:t>veya bileşiğin ağırlığı/atom veya molekül ağırlığı</a:t>
            </a:r>
          </a:p>
          <a:p>
            <a:pPr lvl="0" algn="just">
              <a:lnSpc>
                <a:spcPct val="150000"/>
              </a:lnSpc>
            </a:pPr>
            <a:endParaRPr lang="tr-TR" sz="1800" baseline="0" dirty="0">
              <a:solidFill>
                <a:prstClr val="black"/>
              </a:solidFill>
              <a:cs typeface="Times New Roman" pitchFamily="18" charset="0"/>
            </a:endParaRPr>
          </a:p>
          <a:p>
            <a:pPr lvl="0" algn="just">
              <a:lnSpc>
                <a:spcPct val="150000"/>
              </a:lnSpc>
            </a:pPr>
            <a:r>
              <a:rPr lang="tr-TR" sz="1800" baseline="0" dirty="0">
                <a:solidFill>
                  <a:prstClr val="black"/>
                </a:solidFill>
                <a:cs typeface="Times New Roman" pitchFamily="18" charset="0"/>
              </a:rPr>
              <a:t>	n = </a:t>
            </a:r>
            <a:r>
              <a:rPr lang="tr-TR" sz="1800" baseline="0" dirty="0" err="1">
                <a:solidFill>
                  <a:prstClr val="black"/>
                </a:solidFill>
                <a:cs typeface="Times New Roman" pitchFamily="18" charset="0"/>
              </a:rPr>
              <a:t>mA</a:t>
            </a:r>
            <a:r>
              <a:rPr lang="tr-TR" sz="1800" baseline="0" dirty="0">
                <a:solidFill>
                  <a:prstClr val="black"/>
                </a:solidFill>
                <a:cs typeface="Times New Roman" pitchFamily="18" charset="0"/>
              </a:rPr>
              <a:t>/MA  formülüyle hesaplanır.</a:t>
            </a:r>
          </a:p>
          <a:p>
            <a:pPr lvl="0" algn="just">
              <a:lnSpc>
                <a:spcPct val="150000"/>
              </a:lnSpc>
            </a:pPr>
            <a:endParaRPr lang="tr-TR" sz="1800" baseline="0" dirty="0">
              <a:solidFill>
                <a:prstClr val="black"/>
              </a:solidFill>
              <a:cs typeface="Times New Roman" pitchFamily="18" charset="0"/>
            </a:endParaRPr>
          </a:p>
          <a:p>
            <a:pPr lvl="0" algn="just">
              <a:lnSpc>
                <a:spcPct val="150000"/>
              </a:lnSpc>
            </a:pPr>
            <a:r>
              <a:rPr lang="tr-TR" sz="1800" baseline="0" dirty="0" smtClean="0">
                <a:solidFill>
                  <a:srgbClr val="FF0000"/>
                </a:solidFill>
                <a:cs typeface="Times New Roman" pitchFamily="18" charset="0"/>
              </a:rPr>
              <a:t>Örnek</a:t>
            </a:r>
            <a:r>
              <a:rPr lang="tr-TR" sz="1800" baseline="0" dirty="0" smtClean="0">
                <a:solidFill>
                  <a:prstClr val="black"/>
                </a:solidFill>
                <a:cs typeface="Times New Roman" pitchFamily="18" charset="0"/>
              </a:rPr>
              <a:t> </a:t>
            </a:r>
          </a:p>
          <a:p>
            <a:pPr lvl="0" algn="just">
              <a:lnSpc>
                <a:spcPct val="150000"/>
              </a:lnSpc>
            </a:pPr>
            <a:r>
              <a:rPr lang="tr-TR" sz="1800" baseline="0" dirty="0" smtClean="0">
                <a:solidFill>
                  <a:prstClr val="black"/>
                </a:solidFill>
                <a:cs typeface="Times New Roman" pitchFamily="18" charset="0"/>
              </a:rPr>
              <a:t>100 </a:t>
            </a:r>
            <a:r>
              <a:rPr lang="tr-TR" sz="1800" baseline="0" dirty="0">
                <a:solidFill>
                  <a:prstClr val="black"/>
                </a:solidFill>
                <a:cs typeface="Times New Roman" pitchFamily="18" charset="0"/>
              </a:rPr>
              <a:t>g Al kaç </a:t>
            </a:r>
            <a:r>
              <a:rPr lang="tr-TR" sz="1800" baseline="0" dirty="0" err="1">
                <a:solidFill>
                  <a:prstClr val="black"/>
                </a:solidFill>
                <a:cs typeface="Times New Roman" pitchFamily="18" charset="0"/>
              </a:rPr>
              <a:t>moldur</a:t>
            </a:r>
            <a:r>
              <a:rPr lang="tr-TR" sz="1800" baseline="0" dirty="0">
                <a:solidFill>
                  <a:prstClr val="black"/>
                </a:solidFill>
                <a:cs typeface="Times New Roman" pitchFamily="18" charset="0"/>
              </a:rPr>
              <a:t>?  n = 100 </a:t>
            </a:r>
            <a:r>
              <a:rPr lang="tr-TR" sz="1800" strike="sngStrike" baseline="0" dirty="0">
                <a:solidFill>
                  <a:prstClr val="black"/>
                </a:solidFill>
                <a:cs typeface="Times New Roman" pitchFamily="18" charset="0"/>
              </a:rPr>
              <a:t>g</a:t>
            </a:r>
            <a:r>
              <a:rPr lang="tr-TR" sz="1800" baseline="0" dirty="0">
                <a:solidFill>
                  <a:prstClr val="black"/>
                </a:solidFill>
                <a:cs typeface="Times New Roman" pitchFamily="18" charset="0"/>
              </a:rPr>
              <a:t> / 27 </a:t>
            </a:r>
            <a:r>
              <a:rPr lang="tr-TR" sz="1800" strike="sngStrike" baseline="0" dirty="0">
                <a:solidFill>
                  <a:prstClr val="black"/>
                </a:solidFill>
                <a:cs typeface="Times New Roman" pitchFamily="18" charset="0"/>
              </a:rPr>
              <a:t>g</a:t>
            </a:r>
            <a:r>
              <a:rPr lang="tr-TR" sz="1800" baseline="0" dirty="0">
                <a:solidFill>
                  <a:prstClr val="black"/>
                </a:solidFill>
                <a:cs typeface="Times New Roman" pitchFamily="18" charset="0"/>
              </a:rPr>
              <a:t>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=3.70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a:t>
            </a:r>
          </a:p>
          <a:p>
            <a:pPr lvl="0" algn="just">
              <a:lnSpc>
                <a:spcPct val="150000"/>
              </a:lnSpc>
            </a:pPr>
            <a:endParaRPr lang="tr-TR" sz="1800" baseline="0" dirty="0" smtClean="0">
              <a:solidFill>
                <a:srgbClr val="FF0000"/>
              </a:solidFill>
              <a:cs typeface="Times New Roman" pitchFamily="18" charset="0"/>
            </a:endParaRPr>
          </a:p>
          <a:p>
            <a:pPr lvl="0" algn="just">
              <a:lnSpc>
                <a:spcPct val="150000"/>
              </a:lnSpc>
            </a:pPr>
            <a:r>
              <a:rPr lang="tr-TR" sz="1800" baseline="0" dirty="0" smtClean="0">
                <a:solidFill>
                  <a:srgbClr val="FF0000"/>
                </a:solidFill>
                <a:cs typeface="Times New Roman" pitchFamily="18" charset="0"/>
              </a:rPr>
              <a:t>Örnek</a:t>
            </a:r>
            <a:r>
              <a:rPr lang="tr-TR" sz="1800" baseline="0" dirty="0" smtClean="0">
                <a:solidFill>
                  <a:prstClr val="black"/>
                </a:solidFill>
                <a:cs typeface="Times New Roman" pitchFamily="18" charset="0"/>
              </a:rPr>
              <a:t> </a:t>
            </a:r>
          </a:p>
          <a:p>
            <a:pPr lvl="0" algn="just">
              <a:lnSpc>
                <a:spcPct val="150000"/>
              </a:lnSpc>
            </a:pPr>
            <a:r>
              <a:rPr lang="tr-TR" sz="1800" baseline="0" dirty="0" smtClean="0">
                <a:solidFill>
                  <a:prstClr val="black"/>
                </a:solidFill>
                <a:cs typeface="Times New Roman" pitchFamily="18" charset="0"/>
              </a:rPr>
              <a:t>35.5 </a:t>
            </a:r>
            <a:r>
              <a:rPr lang="tr-TR" sz="1800" baseline="0" dirty="0">
                <a:solidFill>
                  <a:prstClr val="black"/>
                </a:solidFill>
                <a:cs typeface="Times New Roman" pitchFamily="18" charset="0"/>
              </a:rPr>
              <a:t>g CO</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kaç </a:t>
            </a:r>
            <a:r>
              <a:rPr lang="tr-TR" sz="1800" baseline="0" dirty="0" err="1">
                <a:solidFill>
                  <a:prstClr val="black"/>
                </a:solidFill>
                <a:cs typeface="Times New Roman" pitchFamily="18" charset="0"/>
              </a:rPr>
              <a:t>moldur</a:t>
            </a:r>
            <a:r>
              <a:rPr lang="tr-TR" sz="1800" baseline="0" dirty="0">
                <a:solidFill>
                  <a:prstClr val="black"/>
                </a:solidFill>
                <a:cs typeface="Times New Roman" pitchFamily="18" charset="0"/>
              </a:rPr>
              <a:t>? n = 35.5 </a:t>
            </a:r>
            <a:r>
              <a:rPr lang="tr-TR" sz="1800" strike="sngStrike" baseline="0" dirty="0">
                <a:solidFill>
                  <a:prstClr val="black"/>
                </a:solidFill>
                <a:cs typeface="Times New Roman" pitchFamily="18" charset="0"/>
              </a:rPr>
              <a:t>g</a:t>
            </a:r>
            <a:r>
              <a:rPr lang="tr-TR" sz="1800" baseline="0" dirty="0">
                <a:solidFill>
                  <a:prstClr val="black"/>
                </a:solidFill>
                <a:cs typeface="Times New Roman" pitchFamily="18" charset="0"/>
              </a:rPr>
              <a:t> / 44 </a:t>
            </a:r>
            <a:r>
              <a:rPr lang="tr-TR" sz="1800" strike="sngStrike" baseline="0" dirty="0">
                <a:solidFill>
                  <a:prstClr val="black"/>
                </a:solidFill>
                <a:cs typeface="Times New Roman" pitchFamily="18" charset="0"/>
              </a:rPr>
              <a:t>g</a:t>
            </a:r>
            <a:r>
              <a:rPr lang="tr-TR" sz="1800" baseline="0" dirty="0">
                <a:solidFill>
                  <a:prstClr val="black"/>
                </a:solidFill>
                <a:cs typeface="Times New Roman" pitchFamily="18" charset="0"/>
              </a:rPr>
              <a:t> mol-1 = 0.807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a:t>
            </a:r>
          </a:p>
        </p:txBody>
      </p:sp>
    </p:spTree>
    <p:extLst>
      <p:ext uri="{BB962C8B-B14F-4D97-AF65-F5344CB8AC3E}">
        <p14:creationId xmlns:p14="http://schemas.microsoft.com/office/powerpoint/2010/main" xmlns="" val="409015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20688"/>
            <a:ext cx="8568952" cy="923330"/>
          </a:xfrm>
          <a:prstGeom prst="rect">
            <a:avLst/>
          </a:prstGeom>
        </p:spPr>
        <p:txBody>
          <a:bodyPr wrap="square">
            <a:spAutoFit/>
          </a:bodyPr>
          <a:lstStyle/>
          <a:p>
            <a:pPr lvl="0" algn="just"/>
            <a:endParaRPr lang="tr-TR" sz="1800" baseline="0" dirty="0">
              <a:solidFill>
                <a:prstClr val="black"/>
              </a:solidFill>
              <a:cs typeface="Times New Roman" pitchFamily="18" charset="0"/>
            </a:endParaRPr>
          </a:p>
          <a:p>
            <a:pPr lvl="0" algn="just"/>
            <a:r>
              <a:rPr lang="tr-TR" sz="1800" baseline="0" dirty="0" smtClean="0">
                <a:solidFill>
                  <a:srgbClr val="FF0000"/>
                </a:solidFill>
                <a:cs typeface="Times New Roman" pitchFamily="18" charset="0"/>
              </a:rPr>
              <a:t>Örnek</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0.250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a:t>
            </a:r>
            <a:r>
              <a:rPr lang="tr-TR" sz="1800" baseline="0" dirty="0" err="1">
                <a:solidFill>
                  <a:prstClr val="black"/>
                </a:solidFill>
                <a:cs typeface="Times New Roman" pitchFamily="18" charset="0"/>
              </a:rPr>
              <a:t>Au</a:t>
            </a:r>
            <a:r>
              <a:rPr lang="tr-TR" sz="1800" baseline="0" dirty="0">
                <a:solidFill>
                  <a:prstClr val="black"/>
                </a:solidFill>
                <a:cs typeface="Times New Roman" pitchFamily="18" charset="0"/>
              </a:rPr>
              <a:t> kaç gramdır?  </a:t>
            </a:r>
            <a:r>
              <a:rPr lang="tr-TR" sz="1800" baseline="0" dirty="0" err="1">
                <a:solidFill>
                  <a:prstClr val="black"/>
                </a:solidFill>
                <a:cs typeface="Times New Roman" pitchFamily="18" charset="0"/>
              </a:rPr>
              <a:t>Au</a:t>
            </a:r>
            <a:r>
              <a:rPr lang="tr-TR" sz="1800" baseline="0" dirty="0">
                <a:solidFill>
                  <a:prstClr val="black"/>
                </a:solidFill>
                <a:cs typeface="Times New Roman" pitchFamily="18" charset="0"/>
              </a:rPr>
              <a:t>: 197.0 g/</a:t>
            </a:r>
            <a:r>
              <a:rPr lang="tr-TR" sz="1800" baseline="0" dirty="0" err="1">
                <a:solidFill>
                  <a:prstClr val="black"/>
                </a:solidFill>
                <a:cs typeface="Times New Roman" pitchFamily="18" charset="0"/>
              </a:rPr>
              <a:t>mol</a:t>
            </a:r>
            <a:endParaRPr lang="tr-TR" sz="1800" baseline="0" dirty="0">
              <a:solidFill>
                <a:prstClr val="black"/>
              </a:solidFill>
              <a:cs typeface="Times New Roman" pitchFamily="18" charset="0"/>
            </a:endParaRPr>
          </a:p>
          <a:p>
            <a:pPr lvl="0" algn="just"/>
            <a:endParaRPr lang="tr-TR" sz="1800" baseline="0" dirty="0">
              <a:solidFill>
                <a:prstClr val="black"/>
              </a:solidFill>
              <a:cs typeface="Times New Roman" pitchFamily="18" charset="0"/>
            </a:endParaRPr>
          </a:p>
        </p:txBody>
      </p:sp>
      <p:sp>
        <p:nvSpPr>
          <p:cNvPr id="4" name="Dikdörtgen 3"/>
          <p:cNvSpPr/>
          <p:nvPr/>
        </p:nvSpPr>
        <p:spPr>
          <a:xfrm>
            <a:off x="395536" y="3528340"/>
            <a:ext cx="4572000" cy="369332"/>
          </a:xfrm>
          <a:prstGeom prst="rect">
            <a:avLst/>
          </a:prstGeom>
        </p:spPr>
        <p:txBody>
          <a:bodyPr>
            <a:spAutoFit/>
          </a:bodyPr>
          <a:lstStyle/>
          <a:p>
            <a:pPr lvl="0" algn="just"/>
            <a:r>
              <a:rPr lang="tr-TR" sz="1800" baseline="0" dirty="0">
                <a:solidFill>
                  <a:srgbClr val="FF0000"/>
                </a:solidFill>
                <a:cs typeface="Times New Roman" pitchFamily="18" charset="0"/>
              </a:rPr>
              <a:t>Örnek</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100 g Al kaç </a:t>
            </a:r>
            <a:r>
              <a:rPr lang="tr-TR" sz="1800" baseline="0" dirty="0" err="1" smtClean="0">
                <a:solidFill>
                  <a:prstClr val="black"/>
                </a:solidFill>
                <a:cs typeface="Times New Roman" pitchFamily="18" charset="0"/>
              </a:rPr>
              <a:t>moldür</a:t>
            </a:r>
            <a:r>
              <a:rPr lang="tr-TR" sz="1800" baseline="0" dirty="0" smtClean="0">
                <a:solidFill>
                  <a:prstClr val="black"/>
                </a:solidFill>
                <a:cs typeface="Times New Roman" pitchFamily="18" charset="0"/>
              </a:rPr>
              <a:t>?  Al: 27.0 </a:t>
            </a:r>
            <a:r>
              <a:rPr lang="tr-TR" sz="1800" baseline="0" dirty="0">
                <a:solidFill>
                  <a:prstClr val="black"/>
                </a:solidFill>
                <a:cs typeface="Times New Roman" pitchFamily="18" charset="0"/>
              </a:rPr>
              <a:t>g/</a:t>
            </a:r>
            <a:r>
              <a:rPr lang="tr-TR" sz="1800" baseline="0" dirty="0" err="1">
                <a:solidFill>
                  <a:prstClr val="black"/>
                </a:solidFill>
                <a:cs typeface="Times New Roman" pitchFamily="18" charset="0"/>
              </a:rPr>
              <a:t>mol</a:t>
            </a:r>
            <a:endParaRPr lang="tr-TR" sz="1800" baseline="0" dirty="0">
              <a:solidFill>
                <a:prstClr val="black"/>
              </a:solidFill>
              <a:cs typeface="Times New Roman" pitchFamily="18" charset="0"/>
            </a:endParaRPr>
          </a:p>
        </p:txBody>
      </p:sp>
      <p:sp>
        <p:nvSpPr>
          <p:cNvPr id="7" name="14 Metin kutusu"/>
          <p:cNvSpPr txBox="1"/>
          <p:nvPr/>
        </p:nvSpPr>
        <p:spPr>
          <a:xfrm>
            <a:off x="971600" y="4149080"/>
            <a:ext cx="4752528" cy="1754326"/>
          </a:xfrm>
          <a:prstGeom prst="rect">
            <a:avLst/>
          </a:prstGeom>
          <a:noFill/>
        </p:spPr>
        <p:txBody>
          <a:bodyPr wrap="square" rtlCol="0">
            <a:spAutoFit/>
          </a:bodyPr>
          <a:lstStyle/>
          <a:p>
            <a:pPr algn="just"/>
            <a:r>
              <a:rPr lang="tr-TR" sz="1800" baseline="0" dirty="0" smtClean="0">
                <a:latin typeface="Times New Roman" pitchFamily="18" charset="0"/>
                <a:cs typeface="Times New Roman" pitchFamily="18" charset="0"/>
                <a:sym typeface="Symbol"/>
              </a:rPr>
              <a:t>	1 mol Al 		 27 g</a:t>
            </a:r>
          </a:p>
          <a:p>
            <a:pPr algn="just"/>
            <a:endParaRPr lang="tr-TR" sz="1800" baseline="0" dirty="0" smtClean="0">
              <a:latin typeface="Times New Roman" pitchFamily="18" charset="0"/>
              <a:cs typeface="Times New Roman" pitchFamily="18" charset="0"/>
              <a:sym typeface="Symbol"/>
            </a:endParaRPr>
          </a:p>
          <a:p>
            <a:pPr algn="just"/>
            <a:r>
              <a:rPr lang="tr-TR" sz="1800" baseline="0" dirty="0" smtClean="0">
                <a:latin typeface="Times New Roman" pitchFamily="18" charset="0"/>
                <a:cs typeface="Times New Roman" pitchFamily="18" charset="0"/>
                <a:sym typeface="Symbol"/>
              </a:rPr>
              <a:t>	? mol	                  100 g </a:t>
            </a:r>
          </a:p>
          <a:p>
            <a:pPr algn="just"/>
            <a:endParaRPr lang="tr-TR" sz="1800" baseline="0" dirty="0" smtClean="0">
              <a:latin typeface="Times New Roman" pitchFamily="18" charset="0"/>
              <a:cs typeface="Times New Roman" pitchFamily="18" charset="0"/>
              <a:sym typeface="Symbol"/>
            </a:endParaRPr>
          </a:p>
          <a:p>
            <a:pPr algn="just"/>
            <a:r>
              <a:rPr lang="tr-TR" sz="1800" baseline="0" dirty="0" smtClean="0">
                <a:latin typeface="Times New Roman" pitchFamily="18" charset="0"/>
                <a:cs typeface="Times New Roman" pitchFamily="18" charset="0"/>
                <a:sym typeface="Symbol"/>
              </a:rPr>
              <a:t>	1 . 100  =  27 .x        x = 3.70 mol</a:t>
            </a:r>
          </a:p>
          <a:p>
            <a:pPr algn="just"/>
            <a:endParaRPr lang="tr-TR" sz="1800" baseline="0" dirty="0" smtClean="0">
              <a:latin typeface="Times New Roman" pitchFamily="18" charset="0"/>
              <a:cs typeface="Times New Roman" pitchFamily="18" charset="0"/>
            </a:endParaRPr>
          </a:p>
        </p:txBody>
      </p:sp>
      <p:sp>
        <p:nvSpPr>
          <p:cNvPr id="8" name="12 Metin kutusu"/>
          <p:cNvSpPr txBox="1"/>
          <p:nvPr/>
        </p:nvSpPr>
        <p:spPr>
          <a:xfrm>
            <a:off x="755576" y="1510609"/>
            <a:ext cx="4608512" cy="1754326"/>
          </a:xfrm>
          <a:prstGeom prst="rect">
            <a:avLst/>
          </a:prstGeom>
          <a:noFill/>
        </p:spPr>
        <p:txBody>
          <a:bodyPr wrap="square" rtlCol="0">
            <a:spAutoFit/>
          </a:bodyPr>
          <a:lstStyle/>
          <a:p>
            <a:r>
              <a:rPr lang="tr-TR" sz="1800" baseline="0" dirty="0" smtClean="0">
                <a:latin typeface="Times New Roman" pitchFamily="18" charset="0"/>
                <a:cs typeface="Times New Roman" pitchFamily="18" charset="0"/>
                <a:sym typeface="Symbol"/>
              </a:rPr>
              <a:t>	1 mol Au 		197 g</a:t>
            </a:r>
          </a:p>
          <a:p>
            <a:endParaRPr lang="tr-TR" sz="1800" baseline="0" dirty="0" smtClean="0">
              <a:latin typeface="Times New Roman" pitchFamily="18" charset="0"/>
              <a:cs typeface="Times New Roman" pitchFamily="18" charset="0"/>
              <a:sym typeface="Symbol"/>
            </a:endParaRPr>
          </a:p>
          <a:p>
            <a:r>
              <a:rPr lang="tr-TR" sz="1800" baseline="0" dirty="0" smtClean="0">
                <a:latin typeface="Times New Roman" pitchFamily="18" charset="0"/>
                <a:cs typeface="Times New Roman" pitchFamily="18" charset="0"/>
                <a:sym typeface="Symbol"/>
              </a:rPr>
              <a:t>	0.250 mol </a:t>
            </a:r>
            <a:r>
              <a:rPr lang="tr-TR" sz="1800" baseline="0" dirty="0" err="1" smtClean="0">
                <a:latin typeface="Times New Roman" pitchFamily="18" charset="0"/>
                <a:cs typeface="Times New Roman" pitchFamily="18" charset="0"/>
                <a:sym typeface="Symbol"/>
              </a:rPr>
              <a:t>Au</a:t>
            </a:r>
            <a:r>
              <a:rPr lang="tr-TR" sz="1800" baseline="0" dirty="0" smtClean="0">
                <a:latin typeface="Times New Roman" pitchFamily="18" charset="0"/>
                <a:cs typeface="Times New Roman" pitchFamily="18" charset="0"/>
                <a:sym typeface="Symbol"/>
              </a:rPr>
              <a:t> 	? g </a:t>
            </a:r>
          </a:p>
          <a:p>
            <a:endParaRPr lang="tr-TR" sz="1800" baseline="0" dirty="0" smtClean="0">
              <a:latin typeface="Times New Roman" pitchFamily="18" charset="0"/>
              <a:cs typeface="Times New Roman" pitchFamily="18" charset="0"/>
              <a:sym typeface="Symbol"/>
            </a:endParaRPr>
          </a:p>
          <a:p>
            <a:r>
              <a:rPr lang="tr-TR" sz="1800" baseline="0" dirty="0" smtClean="0">
                <a:latin typeface="Times New Roman" pitchFamily="18" charset="0"/>
                <a:cs typeface="Times New Roman" pitchFamily="18" charset="0"/>
                <a:sym typeface="Symbol"/>
              </a:rPr>
              <a:t>	1 . x  =  0.250 . 197     x = 49.25 g</a:t>
            </a:r>
          </a:p>
          <a:p>
            <a:endParaRPr lang="tr-TR" sz="1800" baseline="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1653777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Metin kutusu"/>
          <p:cNvSpPr txBox="1"/>
          <p:nvPr/>
        </p:nvSpPr>
        <p:spPr>
          <a:xfrm>
            <a:off x="251520" y="2492896"/>
            <a:ext cx="5643602" cy="1754326"/>
          </a:xfrm>
          <a:prstGeom prst="rect">
            <a:avLst/>
          </a:prstGeom>
          <a:noFill/>
        </p:spPr>
        <p:txBody>
          <a:bodyPr wrap="square" rtlCol="0">
            <a:spAutoFit/>
          </a:bodyPr>
          <a:lstStyle/>
          <a:p>
            <a:pPr algn="just"/>
            <a:r>
              <a:rPr lang="tr-TR" sz="1800" baseline="0" dirty="0" smtClean="0">
                <a:latin typeface="Times New Roman" pitchFamily="18" charset="0"/>
                <a:cs typeface="Times New Roman" pitchFamily="18" charset="0"/>
                <a:sym typeface="Symbol"/>
              </a:rPr>
              <a:t>	1 mol CO</a:t>
            </a:r>
            <a:r>
              <a:rPr lang="tr-TR" sz="1800" baseline="-25000" dirty="0" smtClean="0">
                <a:latin typeface="Times New Roman" pitchFamily="18" charset="0"/>
                <a:cs typeface="Times New Roman" pitchFamily="18" charset="0"/>
                <a:sym typeface="Symbol"/>
              </a:rPr>
              <a:t>2</a:t>
            </a:r>
            <a:r>
              <a:rPr lang="tr-TR" sz="1800" baseline="0" dirty="0" smtClean="0">
                <a:latin typeface="Times New Roman" pitchFamily="18" charset="0"/>
                <a:cs typeface="Times New Roman" pitchFamily="18" charset="0"/>
                <a:sym typeface="Symbol"/>
              </a:rPr>
              <a:t> 		 44 g</a:t>
            </a:r>
          </a:p>
          <a:p>
            <a:pPr algn="just"/>
            <a:endParaRPr lang="tr-TR" sz="1800" baseline="0" dirty="0" smtClean="0">
              <a:latin typeface="Times New Roman" pitchFamily="18" charset="0"/>
              <a:cs typeface="Times New Roman" pitchFamily="18" charset="0"/>
              <a:sym typeface="Symbol"/>
            </a:endParaRPr>
          </a:p>
          <a:p>
            <a:pPr algn="just"/>
            <a:r>
              <a:rPr lang="tr-TR" sz="1800" baseline="0" dirty="0" smtClean="0">
                <a:latin typeface="Times New Roman" pitchFamily="18" charset="0"/>
                <a:cs typeface="Times New Roman" pitchFamily="18" charset="0"/>
                <a:sym typeface="Symbol"/>
              </a:rPr>
              <a:t>	? mol	 		35.5 g </a:t>
            </a:r>
          </a:p>
          <a:p>
            <a:pPr algn="just"/>
            <a:endParaRPr lang="tr-TR" sz="1800" baseline="0" dirty="0" smtClean="0">
              <a:latin typeface="Times New Roman" pitchFamily="18" charset="0"/>
              <a:cs typeface="Times New Roman" pitchFamily="18" charset="0"/>
              <a:sym typeface="Symbol"/>
            </a:endParaRPr>
          </a:p>
          <a:p>
            <a:pPr algn="just"/>
            <a:r>
              <a:rPr lang="tr-TR" sz="1800" baseline="0" dirty="0" smtClean="0">
                <a:latin typeface="Times New Roman" pitchFamily="18" charset="0"/>
                <a:cs typeface="Times New Roman" pitchFamily="18" charset="0"/>
                <a:sym typeface="Symbol"/>
              </a:rPr>
              <a:t>	1 . 35.5  = 44 .x   x = 0.807 mol</a:t>
            </a:r>
          </a:p>
          <a:p>
            <a:pPr algn="just"/>
            <a:endParaRPr lang="tr-TR" sz="1800" baseline="0" dirty="0" smtClean="0">
              <a:latin typeface="Times New Roman" pitchFamily="18" charset="0"/>
              <a:cs typeface="Times New Roman" pitchFamily="18" charset="0"/>
            </a:endParaRPr>
          </a:p>
        </p:txBody>
      </p:sp>
      <p:sp>
        <p:nvSpPr>
          <p:cNvPr id="3" name="Dikdörtgen 2"/>
          <p:cNvSpPr/>
          <p:nvPr/>
        </p:nvSpPr>
        <p:spPr>
          <a:xfrm>
            <a:off x="611560" y="1052736"/>
            <a:ext cx="4865434" cy="369332"/>
          </a:xfrm>
          <a:prstGeom prst="rect">
            <a:avLst/>
          </a:prstGeom>
        </p:spPr>
        <p:txBody>
          <a:bodyPr wrap="none">
            <a:spAutoFit/>
          </a:bodyPr>
          <a:lstStyle/>
          <a:p>
            <a:r>
              <a:rPr lang="tr-TR" sz="1800" baseline="0" dirty="0">
                <a:solidFill>
                  <a:srgbClr val="FF0000"/>
                </a:solidFill>
                <a:cs typeface="Times New Roman" pitchFamily="18" charset="0"/>
              </a:rPr>
              <a:t>Örnek</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35.5  </a:t>
            </a:r>
            <a:r>
              <a:rPr lang="tr-TR" sz="1800" baseline="0" dirty="0">
                <a:solidFill>
                  <a:prstClr val="black"/>
                </a:solidFill>
                <a:cs typeface="Times New Roman" pitchFamily="18" charset="0"/>
              </a:rPr>
              <a:t>g </a:t>
            </a:r>
            <a:r>
              <a:rPr lang="tr-TR" sz="1800" baseline="0" dirty="0" smtClean="0">
                <a:solidFill>
                  <a:prstClr val="black"/>
                </a:solidFill>
                <a:cs typeface="Times New Roman" pitchFamily="18" charset="0"/>
              </a:rPr>
              <a:t>CO</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kaç </a:t>
            </a:r>
            <a:r>
              <a:rPr lang="tr-TR" sz="1800" baseline="0" dirty="0" err="1">
                <a:solidFill>
                  <a:prstClr val="black"/>
                </a:solidFill>
                <a:cs typeface="Times New Roman" pitchFamily="18" charset="0"/>
              </a:rPr>
              <a:t>moldür</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CO</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 44.0 g/</a:t>
            </a:r>
            <a:r>
              <a:rPr lang="tr-TR" sz="1800" baseline="0" dirty="0" err="1" smtClean="0">
                <a:solidFill>
                  <a:prstClr val="black"/>
                </a:solidFill>
                <a:cs typeface="Times New Roman" pitchFamily="18" charset="0"/>
              </a:rPr>
              <a:t>mol</a:t>
            </a:r>
            <a:endParaRPr lang="tr-TR" dirty="0"/>
          </a:p>
        </p:txBody>
      </p:sp>
    </p:spTree>
    <p:extLst>
      <p:ext uri="{BB962C8B-B14F-4D97-AF65-F5344CB8AC3E}">
        <p14:creationId xmlns:p14="http://schemas.microsoft.com/office/powerpoint/2010/main" xmlns="" val="2210393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449312" y="1412776"/>
            <a:ext cx="8066577" cy="21200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sz="1800" baseline="0" dirty="0">
                <a:latin typeface="Times New Roman" pitchFamily="18" charset="0"/>
                <a:cs typeface="Times New Roman" pitchFamily="18" charset="0"/>
              </a:rPr>
              <a:t>Maddeler element halde veya elementlerin bileşikleri halinde çevremizde bulunurlar. Bileşiklerde hangi cins element atomlarından kaç tanesinin bir arada olduğunu bildiren semboller topluluğuna formül adı verilir. </a:t>
            </a:r>
            <a:endParaRPr lang="tr-TR" sz="1800" baseline="0" dirty="0" smtClean="0">
              <a:latin typeface="Times New Roman" pitchFamily="18" charset="0"/>
              <a:cs typeface="Times New Roman" pitchFamily="18" charset="0"/>
            </a:endParaRPr>
          </a:p>
          <a:p>
            <a:pPr eaLnBrk="1" hangingPunct="1">
              <a:lnSpc>
                <a:spcPct val="150000"/>
              </a:lnSpc>
            </a:pPr>
            <a:r>
              <a:rPr lang="tr-TR" sz="1800" baseline="0" dirty="0" smtClean="0">
                <a:latin typeface="Times New Roman" pitchFamily="18" charset="0"/>
                <a:cs typeface="Times New Roman" pitchFamily="18" charset="0"/>
              </a:rPr>
              <a:t>Bu </a:t>
            </a:r>
            <a:r>
              <a:rPr lang="tr-TR" sz="1800" baseline="0" dirty="0">
                <a:latin typeface="Times New Roman" pitchFamily="18" charset="0"/>
                <a:cs typeface="Times New Roman" pitchFamily="18" charset="0"/>
              </a:rPr>
              <a:t>semboller yine elementler için kullandıklarımızın aynısıdır ve yan yana yazılarak bileşik formülünü oluştururlar.</a:t>
            </a:r>
          </a:p>
        </p:txBody>
      </p:sp>
      <p:sp>
        <p:nvSpPr>
          <p:cNvPr id="113667" name="Rectangle 3"/>
          <p:cNvSpPr>
            <a:spLocks noChangeArrowheads="1"/>
          </p:cNvSpPr>
          <p:nvPr/>
        </p:nvSpPr>
        <p:spPr bwMode="auto">
          <a:xfrm>
            <a:off x="467544" y="620688"/>
            <a:ext cx="691212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tr-TR" sz="2000" baseline="0" dirty="0" smtClean="0">
                <a:solidFill>
                  <a:srgbClr val="FF0000"/>
                </a:solidFill>
              </a:rPr>
              <a:t>Basit </a:t>
            </a:r>
            <a:r>
              <a:rPr lang="tr-TR" sz="2000" baseline="0" dirty="0">
                <a:solidFill>
                  <a:srgbClr val="FF0000"/>
                </a:solidFill>
              </a:rPr>
              <a:t>Formül ve </a:t>
            </a:r>
            <a:r>
              <a:rPr lang="tr-TR" sz="2000" baseline="0" dirty="0" smtClean="0">
                <a:solidFill>
                  <a:srgbClr val="FF0000"/>
                </a:solidFill>
              </a:rPr>
              <a:t>Moleküler </a:t>
            </a:r>
            <a:r>
              <a:rPr lang="tr-TR" sz="2000" baseline="0" dirty="0">
                <a:solidFill>
                  <a:srgbClr val="FF0000"/>
                </a:solidFill>
              </a:rPr>
              <a:t>Formül</a:t>
            </a:r>
          </a:p>
        </p:txBody>
      </p:sp>
    </p:spTree>
    <p:extLst>
      <p:ext uri="{BB962C8B-B14F-4D97-AF65-F5344CB8AC3E}">
        <p14:creationId xmlns:p14="http://schemas.microsoft.com/office/powerpoint/2010/main" xmlns="" val="16716104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9256" y="451611"/>
            <a:ext cx="8712968" cy="5078313"/>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tr-TR" sz="1800" i="0" u="none" strike="noStrike" kern="0" cap="none" spc="0" normalizeH="0" baseline="0" noProof="0" dirty="0" smtClean="0">
                <a:ln>
                  <a:noFill/>
                </a:ln>
                <a:solidFill>
                  <a:srgbClr val="FF0000"/>
                </a:solidFill>
                <a:effectLst/>
                <a:uLnTx/>
                <a:uFillTx/>
                <a:cs typeface="Times New Roman" pitchFamily="18" charset="0"/>
              </a:rPr>
              <a:t>1- En basit formül: </a:t>
            </a:r>
            <a:r>
              <a:rPr kumimoji="0" lang="tr-TR" sz="1800" b="0" i="0" u="none" strike="noStrike" kern="0" cap="none" spc="0" normalizeH="0" baseline="0" noProof="0" dirty="0" smtClean="0">
                <a:ln>
                  <a:noFill/>
                </a:ln>
                <a:solidFill>
                  <a:prstClr val="black"/>
                </a:solidFill>
                <a:effectLst/>
                <a:uLnTx/>
                <a:uFillTx/>
                <a:cs typeface="Times New Roman" pitchFamily="18" charset="0"/>
              </a:rPr>
              <a:t>bir bileşiğin sadece içerisinde bulunan atomların basit sayısal oranlarını gösteren formülüne en basit formül denir (HO, CH, NH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 </a:t>
            </a: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prstClr val="black"/>
              </a:solidFill>
              <a:effectLst/>
              <a:uLnTx/>
              <a:uFillTx/>
              <a:cs typeface="Times New Roman" pitchFamily="18"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tr-TR" sz="1800" i="0" u="none" strike="noStrike" kern="0" cap="none" spc="0" normalizeH="0" baseline="0" noProof="0" dirty="0" smtClean="0">
                <a:ln>
                  <a:noFill/>
                </a:ln>
                <a:solidFill>
                  <a:srgbClr val="FF0000"/>
                </a:solidFill>
                <a:effectLst/>
                <a:uLnTx/>
                <a:uFillTx/>
                <a:cs typeface="Times New Roman" pitchFamily="18" charset="0"/>
              </a:rPr>
              <a:t>2- Molekül formülü: </a:t>
            </a:r>
            <a:r>
              <a:rPr kumimoji="0" lang="tr-TR" sz="1800" b="0" i="0" u="none" strike="noStrike" kern="0" cap="none" spc="0" normalizeH="0" baseline="0" noProof="0" dirty="0" smtClean="0">
                <a:ln>
                  <a:noFill/>
                </a:ln>
                <a:solidFill>
                  <a:prstClr val="black"/>
                </a:solidFill>
                <a:effectLst/>
                <a:uLnTx/>
                <a:uFillTx/>
                <a:cs typeface="Times New Roman" pitchFamily="18" charset="0"/>
              </a:rPr>
              <a:t>bir bileşiği oluşturan atomların bileşikteki gerçek sayılarını gösteren formülüne </a:t>
            </a:r>
            <a:r>
              <a:rPr kumimoji="0" lang="tr-TR" sz="1800" b="1" i="0" u="none" strike="noStrike" kern="0" cap="none" spc="0" normalizeH="0" baseline="0" noProof="0" dirty="0" smtClean="0">
                <a:ln>
                  <a:noFill/>
                </a:ln>
                <a:solidFill>
                  <a:prstClr val="black"/>
                </a:solidFill>
                <a:effectLst/>
                <a:uLnTx/>
                <a:uFillTx/>
                <a:cs typeface="Times New Roman" pitchFamily="18" charset="0"/>
              </a:rPr>
              <a:t>gerçek formül </a:t>
            </a:r>
            <a:r>
              <a:rPr kumimoji="0" lang="tr-TR" sz="1800" b="0" i="0" u="none" strike="noStrike" kern="0" cap="none" spc="0" normalizeH="0" baseline="0" noProof="0" dirty="0" smtClean="0">
                <a:ln>
                  <a:noFill/>
                </a:ln>
                <a:solidFill>
                  <a:prstClr val="black"/>
                </a:solidFill>
                <a:effectLst/>
                <a:uLnTx/>
                <a:uFillTx/>
                <a:cs typeface="Times New Roman" pitchFamily="18" charset="0"/>
              </a:rPr>
              <a:t>veya </a:t>
            </a:r>
            <a:r>
              <a:rPr kumimoji="0" lang="tr-TR" sz="1800" b="1" i="0" u="none" strike="noStrike" kern="0" cap="none" spc="0" normalizeH="0" baseline="0" noProof="0" dirty="0" smtClean="0">
                <a:ln>
                  <a:noFill/>
                </a:ln>
                <a:solidFill>
                  <a:prstClr val="black"/>
                </a:solidFill>
                <a:effectLst/>
                <a:uLnTx/>
                <a:uFillTx/>
                <a:cs typeface="Times New Roman" pitchFamily="18" charset="0"/>
              </a:rPr>
              <a:t>molekül formülü</a:t>
            </a:r>
            <a:r>
              <a:rPr kumimoji="0" lang="tr-TR" sz="1800" b="0" i="0" u="none" strike="noStrike" kern="0" cap="none" spc="0" normalizeH="0" baseline="0" noProof="0" dirty="0" smtClean="0">
                <a:ln>
                  <a:noFill/>
                </a:ln>
                <a:solidFill>
                  <a:prstClr val="black"/>
                </a:solidFill>
                <a:effectLst/>
                <a:uLnTx/>
                <a:uFillTx/>
                <a:cs typeface="Times New Roman" pitchFamily="18" charset="0"/>
              </a:rPr>
              <a:t> adı verilir (H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O</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 C</a:t>
            </a:r>
            <a:r>
              <a:rPr kumimoji="0" lang="tr-TR" sz="1800" b="0" i="0" u="none" strike="noStrike" kern="0" cap="none" spc="0" normalizeH="0" baseline="-25000" noProof="0" dirty="0" smtClean="0">
                <a:ln>
                  <a:noFill/>
                </a:ln>
                <a:solidFill>
                  <a:prstClr val="black"/>
                </a:solidFill>
                <a:effectLst/>
                <a:uLnTx/>
                <a:uFillTx/>
                <a:cs typeface="Times New Roman" pitchFamily="18" charset="0"/>
              </a:rPr>
              <a:t>6</a:t>
            </a:r>
            <a:r>
              <a:rPr kumimoji="0" lang="tr-TR" sz="1800" b="0" i="0" u="none" strike="noStrike" kern="0" cap="none" spc="0" normalizeH="0" baseline="0" noProof="0" dirty="0" smtClean="0">
                <a:ln>
                  <a:noFill/>
                </a:ln>
                <a:solidFill>
                  <a:prstClr val="black"/>
                </a:solidFill>
                <a:effectLst/>
                <a:uLnTx/>
                <a:uFillTx/>
                <a:cs typeface="Times New Roman" pitchFamily="18" charset="0"/>
              </a:rPr>
              <a:t>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6</a:t>
            </a:r>
            <a:r>
              <a:rPr kumimoji="0" lang="tr-TR" sz="1800" b="0" i="0" u="none" strike="noStrike" kern="0" cap="none" spc="0" normalizeH="0" baseline="0" noProof="0" dirty="0" smtClean="0">
                <a:ln>
                  <a:noFill/>
                </a:ln>
                <a:solidFill>
                  <a:prstClr val="black"/>
                </a:solidFill>
                <a:effectLst/>
                <a:uLnTx/>
                <a:uFillTx/>
                <a:cs typeface="Times New Roman" pitchFamily="18" charset="0"/>
              </a:rPr>
              <a:t>, N</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4</a:t>
            </a:r>
            <a:r>
              <a:rPr kumimoji="0" lang="tr-TR" sz="1800" b="0" i="0" u="none" strike="noStrike" kern="0" cap="none" spc="0" normalizeH="0" baseline="0" noProof="0" dirty="0" smtClean="0">
                <a:ln>
                  <a:noFill/>
                </a:ln>
                <a:solidFill>
                  <a:prstClr val="black"/>
                </a:solidFill>
                <a:effectLst/>
                <a:uLnTx/>
                <a:uFillTx/>
                <a:cs typeface="Times New Roman" pitchFamily="18" charset="0"/>
              </a:rPr>
              <a:t>).</a:t>
            </a: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prstClr val="black"/>
              </a:solidFill>
              <a:effectLst/>
              <a:uLnTx/>
              <a:uFillTx/>
              <a:cs typeface="Times New Roman" pitchFamily="18"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prstClr val="black"/>
                </a:solidFill>
                <a:effectLst/>
                <a:uLnTx/>
                <a:uFillTx/>
                <a:cs typeface="Times New Roman" pitchFamily="18" charset="0"/>
              </a:rPr>
              <a:t>Bazı moleküler bileşiklerin molekül ve en basit formülleri birbirinin aynısıdır (H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O, NH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3</a:t>
            </a:r>
            <a:r>
              <a:rPr kumimoji="0" lang="tr-TR" sz="1800" b="0" i="0" u="none" strike="noStrike" kern="0" cap="none" spc="0" normalizeH="0" baseline="0" noProof="0" dirty="0" smtClean="0">
                <a:ln>
                  <a:noFill/>
                </a:ln>
                <a:solidFill>
                  <a:prstClr val="black"/>
                </a:solidFill>
                <a:effectLst/>
                <a:uLnTx/>
                <a:uFillTx/>
                <a:cs typeface="Times New Roman" pitchFamily="18" charset="0"/>
              </a:rPr>
              <a:t>, CO</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 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SO</a:t>
            </a:r>
            <a:r>
              <a:rPr kumimoji="0" lang="tr-TR" sz="1800" b="0" i="0" u="none" strike="noStrike" kern="0" cap="none" spc="0" normalizeH="0" baseline="-25000" noProof="0" dirty="0" smtClean="0">
                <a:ln>
                  <a:noFill/>
                </a:ln>
                <a:solidFill>
                  <a:prstClr val="black"/>
                </a:solidFill>
                <a:effectLst/>
                <a:uLnTx/>
                <a:uFillTx/>
                <a:cs typeface="Times New Roman" pitchFamily="18" charset="0"/>
              </a:rPr>
              <a:t>4</a:t>
            </a:r>
            <a:r>
              <a:rPr kumimoji="0" lang="tr-TR" sz="1800" b="0" i="0" u="none" strike="noStrike" kern="0" cap="none" spc="0" normalizeH="0" baseline="0" noProof="0" dirty="0" smtClean="0">
                <a:ln>
                  <a:noFill/>
                </a:ln>
                <a:solidFill>
                  <a:prstClr val="black"/>
                </a:solidFill>
                <a:effectLst/>
                <a:uLnTx/>
                <a:uFillTx/>
                <a:cs typeface="Times New Roman" pitchFamily="18" charset="0"/>
              </a:rPr>
              <a:t>). Fakat </a:t>
            </a:r>
            <a:r>
              <a:rPr kumimoji="0" lang="tr-TR" sz="1800" b="0" i="0" u="none" strike="noStrike" kern="0" cap="none" spc="0" normalizeH="0" baseline="0" noProof="0" dirty="0" err="1" smtClean="0">
                <a:ln>
                  <a:noFill/>
                </a:ln>
                <a:solidFill>
                  <a:prstClr val="black"/>
                </a:solidFill>
                <a:effectLst/>
                <a:uLnTx/>
                <a:uFillTx/>
                <a:cs typeface="Times New Roman" pitchFamily="18" charset="0"/>
              </a:rPr>
              <a:t>kovalent</a:t>
            </a:r>
            <a:r>
              <a:rPr kumimoji="0" lang="tr-TR" sz="1800" b="0" i="0" u="none" strike="noStrike" kern="0" cap="none" spc="0" normalizeH="0" baseline="0" noProof="0" dirty="0" smtClean="0">
                <a:ln>
                  <a:noFill/>
                </a:ln>
                <a:solidFill>
                  <a:prstClr val="black"/>
                </a:solidFill>
                <a:effectLst/>
                <a:uLnTx/>
                <a:uFillTx/>
                <a:cs typeface="Times New Roman" pitchFamily="18" charset="0"/>
              </a:rPr>
              <a:t> bağlı çoğu molekülün molekül formülü ve en basit formülü birbirinden farklıdır.</a:t>
            </a: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prstClr val="black"/>
              </a:solidFill>
              <a:effectLst/>
              <a:uLnTx/>
              <a:uFillTx/>
              <a:cs typeface="Times New Roman" pitchFamily="18"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prstClr val="black"/>
                </a:solidFill>
                <a:effectLst/>
                <a:uLnTx/>
                <a:uFillTx/>
                <a:cs typeface="Times New Roman" pitchFamily="18" charset="0"/>
              </a:rPr>
              <a:t>	</a:t>
            </a:r>
            <a:r>
              <a:rPr kumimoji="0" lang="tr-TR" sz="1800" b="1" i="0" u="none" strike="noStrike" kern="0" cap="none" spc="0" normalizeH="0" baseline="0" noProof="0" dirty="0" smtClean="0">
                <a:ln>
                  <a:noFill/>
                </a:ln>
                <a:solidFill>
                  <a:prstClr val="black"/>
                </a:solidFill>
                <a:effectLst/>
                <a:uLnTx/>
                <a:uFillTx/>
                <a:cs typeface="Times New Roman" pitchFamily="18" charset="0"/>
              </a:rPr>
              <a:t>EBF</a:t>
            </a:r>
            <a:r>
              <a:rPr kumimoji="0" lang="tr-TR" sz="1800" b="0" i="0" u="none" strike="noStrike" kern="0" cap="none" spc="0" normalizeH="0" baseline="0" noProof="0" dirty="0" smtClean="0">
                <a:ln>
                  <a:noFill/>
                </a:ln>
                <a:solidFill>
                  <a:prstClr val="black"/>
                </a:solidFill>
                <a:effectLst/>
                <a:uLnTx/>
                <a:uFillTx/>
                <a:cs typeface="Times New Roman" pitchFamily="18" charset="0"/>
              </a:rPr>
              <a:t>	   NH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	           BNH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	         CH</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prstClr val="black"/>
                </a:solidFill>
                <a:effectLst/>
                <a:uLnTx/>
                <a:uFillTx/>
                <a:cs typeface="Times New Roman" pitchFamily="18" charset="0"/>
              </a:rPr>
              <a:t>	</a:t>
            </a:r>
            <a:r>
              <a:rPr kumimoji="0" lang="tr-TR" sz="1800" b="1" i="0" u="none" strike="noStrike" kern="0" cap="none" spc="0" normalizeH="0" baseline="0" noProof="0" dirty="0" smtClean="0">
                <a:ln>
                  <a:noFill/>
                </a:ln>
                <a:solidFill>
                  <a:prstClr val="black"/>
                </a:solidFill>
                <a:effectLst/>
                <a:uLnTx/>
                <a:uFillTx/>
                <a:cs typeface="Times New Roman" pitchFamily="18" charset="0"/>
              </a:rPr>
              <a:t>MF </a:t>
            </a:r>
            <a:r>
              <a:rPr kumimoji="0" lang="tr-TR" sz="1800" b="0" i="0" u="none" strike="noStrike" kern="0" cap="none" spc="0" normalizeH="0" baseline="0" noProof="0" dirty="0" smtClean="0">
                <a:ln>
                  <a:noFill/>
                </a:ln>
                <a:solidFill>
                  <a:prstClr val="black"/>
                </a:solidFill>
                <a:effectLst/>
                <a:uLnTx/>
                <a:uFillTx/>
                <a:cs typeface="Times New Roman" pitchFamily="18" charset="0"/>
              </a:rPr>
              <a:t>        N</a:t>
            </a:r>
            <a:r>
              <a:rPr kumimoji="0" lang="tr-TR" sz="1800" b="0" i="0" u="none" strike="noStrike" kern="0" cap="none" spc="0" normalizeH="0" baseline="-25000" noProof="0" dirty="0" smtClean="0">
                <a:ln>
                  <a:noFill/>
                </a:ln>
                <a:solidFill>
                  <a:prstClr val="black"/>
                </a:solidFill>
                <a:effectLst/>
                <a:uLnTx/>
                <a:uFillTx/>
                <a:cs typeface="Times New Roman" pitchFamily="18" charset="0"/>
              </a:rPr>
              <a:t>2</a:t>
            </a:r>
            <a:r>
              <a:rPr kumimoji="0" lang="tr-TR" sz="1800" b="0" i="0" u="none" strike="noStrike" kern="0" cap="none" spc="0" normalizeH="0" baseline="0" noProof="0" dirty="0" smtClean="0">
                <a:ln>
                  <a:noFill/>
                </a:ln>
                <a:solidFill>
                  <a:prstClr val="black"/>
                </a:solidFill>
                <a:effectLst/>
                <a:uLnTx/>
                <a:uFillTx/>
                <a:cs typeface="Times New Roman" pitchFamily="18" charset="0"/>
              </a:rPr>
              <a:t>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4</a:t>
            </a:r>
            <a:r>
              <a:rPr kumimoji="0" lang="tr-TR" sz="1800" b="0" i="0" u="none" strike="noStrike" kern="0" cap="none" spc="0" normalizeH="0" baseline="0" noProof="0" dirty="0" smtClean="0">
                <a:ln>
                  <a:noFill/>
                </a:ln>
                <a:solidFill>
                  <a:prstClr val="black"/>
                </a:solidFill>
                <a:effectLst/>
                <a:uLnTx/>
                <a:uFillTx/>
                <a:cs typeface="Times New Roman" pitchFamily="18" charset="0"/>
              </a:rPr>
              <a:t>            B</a:t>
            </a:r>
            <a:r>
              <a:rPr kumimoji="0" lang="tr-TR" sz="1800" b="0" i="0" u="none" strike="noStrike" kern="0" cap="none" spc="0" normalizeH="0" baseline="-25000" noProof="0" dirty="0" smtClean="0">
                <a:ln>
                  <a:noFill/>
                </a:ln>
                <a:solidFill>
                  <a:prstClr val="black"/>
                </a:solidFill>
                <a:effectLst/>
                <a:uLnTx/>
                <a:uFillTx/>
                <a:cs typeface="Times New Roman" pitchFamily="18" charset="0"/>
              </a:rPr>
              <a:t>3</a:t>
            </a:r>
            <a:r>
              <a:rPr kumimoji="0" lang="tr-TR" sz="1800" b="0" i="0" u="none" strike="noStrike" kern="0" cap="none" spc="0" normalizeH="0" baseline="0" noProof="0" dirty="0" smtClean="0">
                <a:ln>
                  <a:noFill/>
                </a:ln>
                <a:solidFill>
                  <a:prstClr val="black"/>
                </a:solidFill>
                <a:effectLst/>
                <a:uLnTx/>
                <a:uFillTx/>
                <a:cs typeface="Times New Roman" pitchFamily="18" charset="0"/>
              </a:rPr>
              <a:t>N</a:t>
            </a:r>
            <a:r>
              <a:rPr kumimoji="0" lang="tr-TR" sz="1800" b="0" i="0" u="none" strike="noStrike" kern="0" cap="none" spc="0" normalizeH="0" baseline="-25000" noProof="0" dirty="0" smtClean="0">
                <a:ln>
                  <a:noFill/>
                </a:ln>
                <a:solidFill>
                  <a:prstClr val="black"/>
                </a:solidFill>
                <a:effectLst/>
                <a:uLnTx/>
                <a:uFillTx/>
                <a:cs typeface="Times New Roman" pitchFamily="18" charset="0"/>
              </a:rPr>
              <a:t>3</a:t>
            </a:r>
            <a:r>
              <a:rPr kumimoji="0" lang="tr-TR" sz="1800" b="0" i="0" u="none" strike="noStrike" kern="0" cap="none" spc="0" normalizeH="0" baseline="0" noProof="0" dirty="0" smtClean="0">
                <a:ln>
                  <a:noFill/>
                </a:ln>
                <a:solidFill>
                  <a:prstClr val="black"/>
                </a:solidFill>
                <a:effectLst/>
                <a:uLnTx/>
                <a:uFillTx/>
                <a:cs typeface="Times New Roman" pitchFamily="18" charset="0"/>
              </a:rPr>
              <a:t>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6</a:t>
            </a:r>
            <a:r>
              <a:rPr kumimoji="0" lang="tr-TR" sz="1800" b="0" i="0" u="none" strike="noStrike" kern="0" cap="none" spc="0" normalizeH="0" baseline="0" noProof="0" dirty="0" smtClean="0">
                <a:ln>
                  <a:noFill/>
                </a:ln>
                <a:solidFill>
                  <a:prstClr val="black"/>
                </a:solidFill>
                <a:effectLst/>
                <a:uLnTx/>
                <a:uFillTx/>
                <a:cs typeface="Times New Roman" pitchFamily="18" charset="0"/>
              </a:rPr>
              <a:t>         C</a:t>
            </a:r>
            <a:r>
              <a:rPr kumimoji="0" lang="tr-TR" sz="1800" b="0" i="0" u="none" strike="noStrike" kern="0" cap="none" spc="0" normalizeH="0" baseline="-25000" noProof="0" dirty="0" smtClean="0">
                <a:ln>
                  <a:noFill/>
                </a:ln>
                <a:solidFill>
                  <a:prstClr val="black"/>
                </a:solidFill>
                <a:effectLst/>
                <a:uLnTx/>
                <a:uFillTx/>
                <a:cs typeface="Times New Roman" pitchFamily="18" charset="0"/>
              </a:rPr>
              <a:t>6</a:t>
            </a:r>
            <a:r>
              <a:rPr kumimoji="0" lang="tr-TR" sz="1800" b="0" i="0" u="none" strike="noStrike" kern="0" cap="none" spc="0" normalizeH="0" baseline="0" noProof="0" dirty="0" smtClean="0">
                <a:ln>
                  <a:noFill/>
                </a:ln>
                <a:solidFill>
                  <a:prstClr val="black"/>
                </a:solidFill>
                <a:effectLst/>
                <a:uLnTx/>
                <a:uFillTx/>
                <a:cs typeface="Times New Roman" pitchFamily="18" charset="0"/>
              </a:rPr>
              <a:t>H</a:t>
            </a:r>
            <a:r>
              <a:rPr kumimoji="0" lang="tr-TR" sz="1800" b="0" i="0" u="none" strike="noStrike" kern="0" cap="none" spc="0" normalizeH="0" baseline="-25000" noProof="0" dirty="0" smtClean="0">
                <a:ln>
                  <a:noFill/>
                </a:ln>
                <a:solidFill>
                  <a:prstClr val="black"/>
                </a:solidFill>
                <a:effectLst/>
                <a:uLnTx/>
                <a:uFillTx/>
                <a:cs typeface="Times New Roman" pitchFamily="18" charset="0"/>
              </a:rPr>
              <a:t>6</a:t>
            </a:r>
            <a:endParaRPr kumimoji="0" lang="tr-TR"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xmlns="" val="4128460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0765" y="764704"/>
            <a:ext cx="8784976" cy="4197559"/>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prstClr val="black"/>
                </a:solidFill>
                <a:cs typeface="Times New Roman" pitchFamily="18" charset="0"/>
              </a:rPr>
              <a:t>Bir bileşiği molekül formülü ise molekül ağırlığından faydalanılarak hesaplanır.  Başka bir yöntemle bulunan molekül ağırlığı aşağıda verilen formülde yerine yazılıp bileşiğin molekül formülü hesaplamada kullanılacak olan n sayısı elde edilir.</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	(EBF)</a:t>
            </a:r>
            <a:r>
              <a:rPr lang="tr-TR" sz="1800" baseline="-25000" dirty="0">
                <a:solidFill>
                  <a:prstClr val="black"/>
                </a:solidFill>
                <a:cs typeface="Times New Roman" pitchFamily="18" charset="0"/>
              </a:rPr>
              <a:t>n</a:t>
            </a:r>
            <a:r>
              <a:rPr lang="tr-TR" sz="1800" baseline="0" dirty="0">
                <a:solidFill>
                  <a:prstClr val="black"/>
                </a:solidFill>
                <a:cs typeface="Times New Roman" pitchFamily="18" charset="0"/>
              </a:rPr>
              <a:t>= MF </a:t>
            </a:r>
          </a:p>
          <a:p>
            <a:pPr lvl="0" algn="just" fontAlgn="auto">
              <a:lnSpc>
                <a:spcPct val="150000"/>
              </a:lnSpc>
              <a:spcBef>
                <a:spcPts val="0"/>
              </a:spcBef>
              <a:spcAft>
                <a:spcPts val="0"/>
              </a:spcAft>
            </a:pPr>
            <a:r>
              <a:rPr lang="tr-TR" sz="1800" baseline="0" dirty="0">
                <a:solidFill>
                  <a:prstClr val="black"/>
                </a:solidFill>
                <a:cs typeface="Times New Roman" pitchFamily="18" charset="0"/>
              </a:rPr>
              <a:t>veya </a:t>
            </a:r>
          </a:p>
          <a:p>
            <a:pPr lvl="0" algn="just" fontAlgn="auto">
              <a:lnSpc>
                <a:spcPct val="150000"/>
              </a:lnSpc>
              <a:spcBef>
                <a:spcPts val="0"/>
              </a:spcBef>
              <a:spcAft>
                <a:spcPts val="0"/>
              </a:spcAft>
            </a:pPr>
            <a:r>
              <a:rPr lang="tr-TR" sz="1800" baseline="0" dirty="0">
                <a:solidFill>
                  <a:prstClr val="black"/>
                </a:solidFill>
                <a:cs typeface="Times New Roman" pitchFamily="18" charset="0"/>
              </a:rPr>
              <a:t>	(EBF ağırlığı)</a:t>
            </a:r>
            <a:r>
              <a:rPr lang="tr-TR" sz="1800" baseline="-25000" dirty="0">
                <a:solidFill>
                  <a:prstClr val="black"/>
                </a:solidFill>
                <a:cs typeface="Times New Roman" pitchFamily="18" charset="0"/>
              </a:rPr>
              <a:t>n</a:t>
            </a:r>
            <a:r>
              <a:rPr lang="tr-TR" sz="1800" baseline="0" dirty="0">
                <a:solidFill>
                  <a:prstClr val="black"/>
                </a:solidFill>
                <a:cs typeface="Times New Roman" pitchFamily="18" charset="0"/>
              </a:rPr>
              <a:t> = (MF ağırlığı)</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	n= (MF ağırlığı) / (EBF ağırlığı)</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2691737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63860"/>
            <a:ext cx="8784976" cy="6924973"/>
          </a:xfrm>
          <a:prstGeom prst="rect">
            <a:avLst/>
          </a:prstGeom>
        </p:spPr>
        <p:txBody>
          <a:bodyPr wrap="square">
            <a:spAutoFit/>
          </a:bodyPr>
          <a:lstStyle/>
          <a:p>
            <a:pPr algn="just" fontAlgn="auto">
              <a:lnSpc>
                <a:spcPct val="150000"/>
              </a:lnSpc>
              <a:spcBef>
                <a:spcPts val="0"/>
              </a:spcBef>
              <a:spcAft>
                <a:spcPts val="0"/>
              </a:spcAft>
            </a:pPr>
            <a:r>
              <a:rPr lang="tr-TR" sz="1800" baseline="0" dirty="0" smtClean="0">
                <a:solidFill>
                  <a:srgbClr val="FF0000"/>
                </a:solidFill>
                <a:cs typeface="Times New Roman" pitchFamily="18" charset="0"/>
              </a:rPr>
              <a:t>Örnek</a:t>
            </a:r>
            <a:r>
              <a:rPr lang="tr-TR" sz="1800" baseline="0" dirty="0">
                <a:solidFill>
                  <a:srgbClr val="FF0000"/>
                </a:solidFill>
                <a:cs typeface="Times New Roman" pitchFamily="18" charset="0"/>
              </a:rPr>
              <a:t>:</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 43.6 </a:t>
            </a:r>
            <a:r>
              <a:rPr lang="tr-TR" sz="1800" baseline="0" dirty="0">
                <a:solidFill>
                  <a:prstClr val="black"/>
                </a:solidFill>
                <a:cs typeface="Times New Roman" pitchFamily="18" charset="0"/>
              </a:rPr>
              <a:t>P ve </a:t>
            </a:r>
            <a:r>
              <a:rPr lang="tr-TR" sz="1800" baseline="0" dirty="0" smtClean="0">
                <a:solidFill>
                  <a:prstClr val="black"/>
                </a:solidFill>
                <a:cs typeface="Times New Roman" pitchFamily="18" charset="0"/>
              </a:rPr>
              <a:t>% 56.4 </a:t>
            </a:r>
            <a:r>
              <a:rPr lang="tr-TR" sz="1800" baseline="0" dirty="0">
                <a:solidFill>
                  <a:prstClr val="black"/>
                </a:solidFill>
                <a:cs typeface="Times New Roman" pitchFamily="18" charset="0"/>
              </a:rPr>
              <a:t>O içeren bir bileşiğin en basit formülü nedir? P: 31 g/</a:t>
            </a:r>
            <a:r>
              <a:rPr lang="tr-TR" sz="1800" baseline="0" dirty="0" err="1">
                <a:solidFill>
                  <a:prstClr val="black"/>
                </a:solidFill>
                <a:cs typeface="Times New Roman" pitchFamily="18" charset="0"/>
              </a:rPr>
              <a:t>atg</a:t>
            </a:r>
            <a:r>
              <a:rPr lang="tr-TR" sz="1800" baseline="0" dirty="0">
                <a:solidFill>
                  <a:prstClr val="black"/>
                </a:solidFill>
                <a:cs typeface="Times New Roman" pitchFamily="18" charset="0"/>
              </a:rPr>
              <a:t>, O: 16 g/</a:t>
            </a:r>
            <a:r>
              <a:rPr lang="tr-TR" sz="1800" baseline="0" dirty="0" err="1">
                <a:solidFill>
                  <a:prstClr val="black"/>
                </a:solidFill>
                <a:cs typeface="Times New Roman" pitchFamily="18" charset="0"/>
              </a:rPr>
              <a:t>atg</a:t>
            </a:r>
            <a:r>
              <a:rPr lang="tr-TR" sz="1800" baseline="0" dirty="0">
                <a:solidFill>
                  <a:prstClr val="black"/>
                </a:solidFill>
                <a:cs typeface="Times New Roman" pitchFamily="18" charset="0"/>
              </a:rPr>
              <a:t>.</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Bu </a:t>
            </a:r>
            <a:r>
              <a:rPr lang="tr-TR" sz="1800" baseline="0" dirty="0">
                <a:solidFill>
                  <a:prstClr val="black"/>
                </a:solidFill>
                <a:cs typeface="Times New Roman" pitchFamily="18" charset="0"/>
              </a:rPr>
              <a:t>bileşikten temel olarak 100 g alındığında,</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43.6 </a:t>
            </a:r>
            <a:r>
              <a:rPr lang="tr-TR" sz="1800" baseline="0" dirty="0">
                <a:solidFill>
                  <a:prstClr val="black"/>
                </a:solidFill>
                <a:cs typeface="Times New Roman" pitchFamily="18" charset="0"/>
              </a:rPr>
              <a:t>g P ve 56.4 g O alınmış olur. </a:t>
            </a: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43.6 g P kaç </a:t>
            </a:r>
            <a:r>
              <a:rPr lang="tr-TR" sz="1800" baseline="0" dirty="0" err="1">
                <a:solidFill>
                  <a:prstClr val="black"/>
                </a:solidFill>
                <a:cs typeface="Times New Roman" pitchFamily="18" charset="0"/>
              </a:rPr>
              <a:t>moldur</a:t>
            </a:r>
            <a:r>
              <a:rPr lang="tr-TR" sz="1800" baseline="0" dirty="0">
                <a:solidFill>
                  <a:prstClr val="black"/>
                </a:solidFill>
                <a:cs typeface="Times New Roman" pitchFamily="18" charset="0"/>
              </a:rPr>
              <a:t>?   56.4 g O kaç </a:t>
            </a:r>
            <a:r>
              <a:rPr lang="tr-TR" sz="1800" baseline="0" dirty="0" err="1">
                <a:solidFill>
                  <a:prstClr val="black"/>
                </a:solidFill>
                <a:cs typeface="Times New Roman" pitchFamily="18" charset="0"/>
              </a:rPr>
              <a:t>moldur</a:t>
            </a:r>
            <a:r>
              <a:rPr lang="tr-TR" sz="1800" baseline="0" dirty="0" smtClean="0">
                <a:solidFill>
                  <a:prstClr val="black"/>
                </a:solidFill>
                <a:cs typeface="Times New Roman" pitchFamily="18" charset="0"/>
              </a:rPr>
              <a:t>?</a:t>
            </a:r>
          </a:p>
          <a:p>
            <a:pPr algn="just" fontAlgn="auto">
              <a:spcBef>
                <a:spcPts val="0"/>
              </a:spcBef>
              <a:spcAft>
                <a:spcPts val="0"/>
              </a:spcAft>
            </a:pPr>
            <a:endParaRPr lang="tr-TR" sz="1800" b="1" baseline="0" dirty="0" smtClean="0">
              <a:solidFill>
                <a:prstClr val="black"/>
              </a:solidFill>
              <a:cs typeface="Times New Roman" pitchFamily="18" charset="0"/>
            </a:endParaRPr>
          </a:p>
          <a:p>
            <a:pPr algn="just" fontAlgn="auto">
              <a:spcBef>
                <a:spcPts val="0"/>
              </a:spcBef>
              <a:spcAft>
                <a:spcPts val="0"/>
              </a:spcAft>
            </a:pPr>
            <a:r>
              <a:rPr lang="tr-TR" sz="1800" baseline="0" dirty="0" err="1" smtClean="0">
                <a:solidFill>
                  <a:prstClr val="black"/>
                </a:solidFill>
                <a:cs typeface="Times New Roman" pitchFamily="18" charset="0"/>
              </a:rPr>
              <a:t>mol</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P = 43.6 g / 31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1.41 </a:t>
            </a:r>
            <a:r>
              <a:rPr lang="tr-TR" sz="1800" baseline="0" dirty="0" err="1">
                <a:solidFill>
                  <a:prstClr val="black"/>
                </a:solidFill>
                <a:cs typeface="Times New Roman" pitchFamily="18" charset="0"/>
              </a:rPr>
              <a:t>mol</a:t>
            </a:r>
            <a:endParaRPr lang="tr-TR" sz="1800" baseline="0" dirty="0">
              <a:solidFill>
                <a:prstClr val="black"/>
              </a:solidFill>
              <a:cs typeface="Times New Roman" pitchFamily="18" charset="0"/>
            </a:endParaRPr>
          </a:p>
          <a:p>
            <a:pPr algn="just" fontAlgn="auto">
              <a:spcBef>
                <a:spcPts val="0"/>
              </a:spcBef>
              <a:spcAft>
                <a:spcPts val="0"/>
              </a:spcAft>
            </a:pPr>
            <a:endParaRPr lang="tr-TR" sz="1050" baseline="0" dirty="0">
              <a:solidFill>
                <a:prstClr val="black"/>
              </a:solidFill>
              <a:cs typeface="Times New Roman" pitchFamily="18" charset="0"/>
            </a:endParaRPr>
          </a:p>
          <a:p>
            <a:pPr algn="just" fontAlgn="auto">
              <a:spcBef>
                <a:spcPts val="0"/>
              </a:spcBef>
              <a:spcAft>
                <a:spcPts val="0"/>
              </a:spcAft>
            </a:pPr>
            <a:r>
              <a:rPr lang="tr-TR" sz="1800" baseline="0" dirty="0" err="1" smtClean="0">
                <a:solidFill>
                  <a:prstClr val="black"/>
                </a:solidFill>
                <a:cs typeface="Times New Roman" pitchFamily="18" charset="0"/>
              </a:rPr>
              <a:t>mol</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O = 56.4 g / 16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3.53 </a:t>
            </a:r>
            <a:r>
              <a:rPr lang="tr-TR" sz="1800" baseline="0" dirty="0" err="1">
                <a:solidFill>
                  <a:prstClr val="black"/>
                </a:solidFill>
                <a:cs typeface="Times New Roman" pitchFamily="18" charset="0"/>
              </a:rPr>
              <a:t>mol</a:t>
            </a:r>
            <a:endParaRPr lang="tr-TR" sz="1800" baseline="0" dirty="0">
              <a:solidFill>
                <a:prstClr val="black"/>
              </a:solidFill>
              <a:cs typeface="Times New Roman" pitchFamily="18" charset="0"/>
            </a:endParaRPr>
          </a:p>
          <a:p>
            <a:pPr algn="just" fontAlgn="auto">
              <a:spcBef>
                <a:spcPts val="0"/>
              </a:spcBef>
              <a:spcAft>
                <a:spcPts val="0"/>
              </a:spcAft>
            </a:pPr>
            <a:endParaRPr lang="tr-TR" sz="105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Her iki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sayısı en küçük olan 1.41 sayısına bölünür</a:t>
            </a:r>
            <a:r>
              <a:rPr lang="tr-TR" sz="1800" baseline="0" dirty="0" smtClean="0">
                <a:solidFill>
                  <a:prstClr val="black"/>
                </a:solidFill>
                <a:cs typeface="Times New Roman" pitchFamily="18" charset="0"/>
              </a:rPr>
              <a:t>.</a:t>
            </a:r>
          </a:p>
          <a:p>
            <a:pPr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PO</a:t>
            </a:r>
            <a:r>
              <a:rPr lang="tr-TR" sz="1800" baseline="-25000" dirty="0" smtClean="0">
                <a:solidFill>
                  <a:prstClr val="black"/>
                </a:solidFill>
                <a:cs typeface="Times New Roman" pitchFamily="18" charset="0"/>
              </a:rPr>
              <a:t>2.5</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şeklinde buçuklu formül olamaz. Bu nedenle iki sayının birleştiği tam sayı P</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5</a:t>
            </a:r>
            <a:r>
              <a:rPr lang="tr-TR" sz="1800" baseline="0" dirty="0">
                <a:solidFill>
                  <a:prstClr val="black"/>
                </a:solidFill>
                <a:cs typeface="Times New Roman" pitchFamily="18" charset="0"/>
              </a:rPr>
              <a:t> olacaktır. O halde en basit formülü P</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5</a:t>
            </a:r>
            <a:r>
              <a:rPr lang="tr-TR" sz="1800" baseline="0" dirty="0">
                <a:solidFill>
                  <a:prstClr val="black"/>
                </a:solidFill>
                <a:cs typeface="Times New Roman" pitchFamily="18" charset="0"/>
              </a:rPr>
              <a:t> </a:t>
            </a:r>
            <a:r>
              <a:rPr lang="tr-TR" sz="1800" baseline="0" dirty="0" err="1">
                <a:solidFill>
                  <a:prstClr val="black"/>
                </a:solidFill>
                <a:cs typeface="Times New Roman" pitchFamily="18" charset="0"/>
              </a:rPr>
              <a:t>dir</a:t>
            </a:r>
            <a:r>
              <a:rPr lang="tr-TR" sz="1800" baseline="0" dirty="0">
                <a:solidFill>
                  <a:prstClr val="black"/>
                </a:solidFill>
                <a:cs typeface="Times New Roman" pitchFamily="18" charset="0"/>
              </a:rPr>
              <a:t>.</a:t>
            </a:r>
          </a:p>
          <a:p>
            <a:pPr algn="just" fontAlgn="auto">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1503" y="4005064"/>
            <a:ext cx="1512168" cy="547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11760" y="3994624"/>
            <a:ext cx="1728192" cy="5935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23852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51180"/>
            <a:ext cx="8712968" cy="5909310"/>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srgbClr val="FF0000"/>
                </a:solidFill>
                <a:cs typeface="Times New Roman" pitchFamily="18" charset="0"/>
              </a:rPr>
              <a:t>Örnek</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1.261 g saf kafein </a:t>
            </a:r>
            <a:r>
              <a:rPr lang="tr-TR" sz="1800" baseline="0" dirty="0" err="1">
                <a:solidFill>
                  <a:prstClr val="black"/>
                </a:solidFill>
                <a:cs typeface="Times New Roman" pitchFamily="18" charset="0"/>
              </a:rPr>
              <a:t>elementel</a:t>
            </a:r>
            <a:r>
              <a:rPr lang="tr-TR" sz="1800" baseline="0" dirty="0">
                <a:solidFill>
                  <a:prstClr val="black"/>
                </a:solidFill>
                <a:cs typeface="Times New Roman" pitchFamily="18" charset="0"/>
              </a:rPr>
              <a:t> analiz cihazında oksijensiz ortamda yakılmış ve 0.624 g karbon, 0.065 g H, 0.364 g N ve 0.208 g O içerdiği gözlenmiştir. </a:t>
            </a:r>
            <a:r>
              <a:rPr lang="tr-TR" sz="1800" baseline="0" dirty="0" smtClean="0">
                <a:solidFill>
                  <a:prstClr val="black"/>
                </a:solidFill>
                <a:cs typeface="Times New Roman" pitchFamily="18" charset="0"/>
              </a:rPr>
              <a:t>kafeinin </a:t>
            </a:r>
            <a:r>
              <a:rPr lang="tr-TR" sz="1800" baseline="0" dirty="0">
                <a:solidFill>
                  <a:prstClr val="black"/>
                </a:solidFill>
                <a:cs typeface="Times New Roman" pitchFamily="18" charset="0"/>
              </a:rPr>
              <a:t>en basit formülünü bulunuz</a:t>
            </a:r>
            <a:r>
              <a:rPr lang="tr-TR" sz="1800" baseline="0" dirty="0" smtClean="0">
                <a:solidFill>
                  <a:prstClr val="black"/>
                </a:solidFill>
                <a:cs typeface="Times New Roman" pitchFamily="18" charset="0"/>
              </a:rPr>
              <a:t>.</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Her </a:t>
            </a:r>
            <a:r>
              <a:rPr lang="tr-TR" sz="1800" baseline="0" dirty="0">
                <a:solidFill>
                  <a:prstClr val="black"/>
                </a:solidFill>
                <a:cs typeface="Times New Roman" pitchFamily="18" charset="0"/>
              </a:rPr>
              <a:t>bir bileşenin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sayısı verilen kütlelerden de kolayca hesaplanabilir.</a:t>
            </a: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	</a:t>
            </a:r>
            <a:r>
              <a:rPr lang="tr-TR" sz="1800" b="1" baseline="0" dirty="0" err="1">
                <a:solidFill>
                  <a:prstClr val="black"/>
                </a:solidFill>
                <a:cs typeface="Times New Roman" pitchFamily="18" charset="0"/>
              </a:rPr>
              <a:t>mol</a:t>
            </a:r>
            <a:r>
              <a:rPr lang="tr-TR" sz="1800" b="1" baseline="0" dirty="0">
                <a:solidFill>
                  <a:prstClr val="black"/>
                </a:solidFill>
                <a:cs typeface="Times New Roman" pitchFamily="18" charset="0"/>
              </a:rPr>
              <a:t> C</a:t>
            </a:r>
            <a:r>
              <a:rPr lang="tr-TR" sz="1800" baseline="0" dirty="0">
                <a:solidFill>
                  <a:prstClr val="black"/>
                </a:solidFill>
                <a:cs typeface="Times New Roman" pitchFamily="18" charset="0"/>
              </a:rPr>
              <a:t> = 0.624 g / 12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0.052 </a:t>
            </a:r>
            <a:r>
              <a:rPr lang="tr-TR" sz="1800" baseline="0" dirty="0" err="1">
                <a:solidFill>
                  <a:prstClr val="black"/>
                </a:solidFill>
                <a:cs typeface="Times New Roman" pitchFamily="18" charset="0"/>
              </a:rPr>
              <a:t>mol</a:t>
            </a:r>
            <a:endParaRPr lang="tr-TR" sz="1800" baseline="0" dirty="0">
              <a:solidFill>
                <a:prstClr val="black"/>
              </a:solidFill>
              <a:cs typeface="Times New Roman" pitchFamily="18" charset="0"/>
            </a:endParaRP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	</a:t>
            </a:r>
            <a:r>
              <a:rPr lang="tr-TR" sz="1800" b="1" baseline="0" dirty="0" err="1">
                <a:solidFill>
                  <a:prstClr val="black"/>
                </a:solidFill>
                <a:cs typeface="Times New Roman" pitchFamily="18" charset="0"/>
              </a:rPr>
              <a:t>mol</a:t>
            </a:r>
            <a:r>
              <a:rPr lang="tr-TR" sz="1800" b="1" baseline="0" dirty="0">
                <a:solidFill>
                  <a:prstClr val="black"/>
                </a:solidFill>
                <a:cs typeface="Times New Roman" pitchFamily="18" charset="0"/>
              </a:rPr>
              <a:t> H</a:t>
            </a:r>
            <a:r>
              <a:rPr lang="tr-TR" sz="1800" baseline="0" dirty="0">
                <a:solidFill>
                  <a:prstClr val="black"/>
                </a:solidFill>
                <a:cs typeface="Times New Roman" pitchFamily="18" charset="0"/>
              </a:rPr>
              <a:t> = 0.065 g / 1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0.065 </a:t>
            </a:r>
            <a:r>
              <a:rPr lang="tr-TR" sz="1800" baseline="0" dirty="0" err="1">
                <a:solidFill>
                  <a:prstClr val="black"/>
                </a:solidFill>
                <a:cs typeface="Times New Roman" pitchFamily="18" charset="0"/>
              </a:rPr>
              <a:t>mol</a:t>
            </a:r>
            <a:endParaRPr lang="tr-TR" sz="1800" baseline="0" dirty="0">
              <a:solidFill>
                <a:prstClr val="black"/>
              </a:solidFill>
              <a:cs typeface="Times New Roman" pitchFamily="18" charset="0"/>
            </a:endParaRPr>
          </a:p>
          <a:p>
            <a:pPr algn="just" fontAlgn="auto">
              <a:lnSpc>
                <a:spcPct val="150000"/>
              </a:lnSpc>
              <a:spcBef>
                <a:spcPts val="0"/>
              </a:spcBef>
              <a:spcAft>
                <a:spcPts val="0"/>
              </a:spcAft>
            </a:pPr>
            <a:endParaRPr lang="tr-TR" sz="1800" b="1" baseline="0" dirty="0">
              <a:solidFill>
                <a:prstClr val="black"/>
              </a:solidFill>
              <a:cs typeface="Times New Roman" pitchFamily="18" charset="0"/>
            </a:endParaRPr>
          </a:p>
          <a:p>
            <a:pPr algn="just" fontAlgn="auto">
              <a:lnSpc>
                <a:spcPct val="150000"/>
              </a:lnSpc>
              <a:spcBef>
                <a:spcPts val="0"/>
              </a:spcBef>
              <a:spcAft>
                <a:spcPts val="0"/>
              </a:spcAft>
            </a:pPr>
            <a:r>
              <a:rPr lang="tr-TR" sz="1800" b="1" baseline="0" dirty="0">
                <a:solidFill>
                  <a:prstClr val="black"/>
                </a:solidFill>
                <a:cs typeface="Times New Roman" pitchFamily="18" charset="0"/>
              </a:rPr>
              <a:t>	</a:t>
            </a:r>
            <a:r>
              <a:rPr lang="tr-TR" sz="1800" b="1" baseline="0" dirty="0" err="1">
                <a:solidFill>
                  <a:prstClr val="black"/>
                </a:solidFill>
                <a:cs typeface="Times New Roman" pitchFamily="18" charset="0"/>
              </a:rPr>
              <a:t>mol</a:t>
            </a:r>
            <a:r>
              <a:rPr lang="tr-TR" sz="1800" b="1" baseline="0" dirty="0">
                <a:solidFill>
                  <a:prstClr val="black"/>
                </a:solidFill>
                <a:cs typeface="Times New Roman" pitchFamily="18" charset="0"/>
              </a:rPr>
              <a:t> N</a:t>
            </a:r>
            <a:r>
              <a:rPr lang="tr-TR" sz="1800" baseline="0" dirty="0">
                <a:solidFill>
                  <a:prstClr val="black"/>
                </a:solidFill>
                <a:cs typeface="Times New Roman" pitchFamily="18" charset="0"/>
              </a:rPr>
              <a:t> = 0.364 g / 14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0.026 </a:t>
            </a:r>
            <a:r>
              <a:rPr lang="tr-TR" sz="1800" baseline="0" dirty="0" err="1">
                <a:solidFill>
                  <a:prstClr val="black"/>
                </a:solidFill>
                <a:cs typeface="Times New Roman" pitchFamily="18" charset="0"/>
              </a:rPr>
              <a:t>mol</a:t>
            </a:r>
            <a:endParaRPr lang="tr-TR" sz="1800" baseline="0" dirty="0">
              <a:solidFill>
                <a:prstClr val="black"/>
              </a:solidFill>
              <a:cs typeface="Times New Roman" pitchFamily="18" charset="0"/>
            </a:endParaRP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	</a:t>
            </a:r>
            <a:r>
              <a:rPr lang="tr-TR" sz="1800" b="1" baseline="0" dirty="0" err="1">
                <a:solidFill>
                  <a:prstClr val="black"/>
                </a:solidFill>
                <a:cs typeface="Times New Roman" pitchFamily="18" charset="0"/>
              </a:rPr>
              <a:t>mol</a:t>
            </a:r>
            <a:r>
              <a:rPr lang="tr-TR" sz="1800" b="1" baseline="0" dirty="0">
                <a:solidFill>
                  <a:prstClr val="black"/>
                </a:solidFill>
                <a:cs typeface="Times New Roman" pitchFamily="18" charset="0"/>
              </a:rPr>
              <a:t> O</a:t>
            </a:r>
            <a:r>
              <a:rPr lang="tr-TR" sz="1800" baseline="0" dirty="0">
                <a:solidFill>
                  <a:prstClr val="black"/>
                </a:solidFill>
                <a:cs typeface="Times New Roman" pitchFamily="18" charset="0"/>
              </a:rPr>
              <a:t> = 0.208 g / 16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0.013 </a:t>
            </a:r>
            <a:r>
              <a:rPr lang="tr-TR" sz="1800" baseline="0" dirty="0" err="1">
                <a:solidFill>
                  <a:prstClr val="black"/>
                </a:solidFill>
                <a:cs typeface="Times New Roman" pitchFamily="18" charset="0"/>
              </a:rPr>
              <a:t>mol</a:t>
            </a: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2368616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noChangeAspect="1"/>
          </p:cNvGraphicFramePr>
          <p:nvPr>
            <p:extLst>
              <p:ext uri="{D42A27DB-BD31-4B8C-83A1-F6EECF244321}">
                <p14:modId xmlns:p14="http://schemas.microsoft.com/office/powerpoint/2010/main" xmlns="" val="356963846"/>
              </p:ext>
            </p:extLst>
          </p:nvPr>
        </p:nvGraphicFramePr>
        <p:xfrm>
          <a:off x="395536" y="548680"/>
          <a:ext cx="1973263" cy="755650"/>
        </p:xfrm>
        <a:graphic>
          <a:graphicData uri="http://schemas.openxmlformats.org/presentationml/2006/ole">
            <p:oleObj spid="_x0000_s5066" name="Denklem" r:id="rId3" imgW="1028254" imgH="393529" progId="Equation.3">
              <p:embed/>
            </p:oleObj>
          </a:graphicData>
        </a:graphic>
      </p:graphicFrame>
      <p:graphicFrame>
        <p:nvGraphicFramePr>
          <p:cNvPr id="27651" name="Object 3"/>
          <p:cNvGraphicFramePr>
            <a:graphicFrameLocks noChangeAspect="1"/>
          </p:cNvGraphicFramePr>
          <p:nvPr>
            <p:extLst>
              <p:ext uri="{D42A27DB-BD31-4B8C-83A1-F6EECF244321}">
                <p14:modId xmlns:p14="http://schemas.microsoft.com/office/powerpoint/2010/main" xmlns="" val="2308743680"/>
              </p:ext>
            </p:extLst>
          </p:nvPr>
        </p:nvGraphicFramePr>
        <p:xfrm>
          <a:off x="3059832" y="548680"/>
          <a:ext cx="1973262" cy="755650"/>
        </p:xfrm>
        <a:graphic>
          <a:graphicData uri="http://schemas.openxmlformats.org/presentationml/2006/ole">
            <p:oleObj spid="_x0000_s5067" name="Denklem" r:id="rId4" imgW="1028254" imgH="393529" progId="Equation.3">
              <p:embed/>
            </p:oleObj>
          </a:graphicData>
        </a:graphic>
      </p:graphicFrame>
      <p:graphicFrame>
        <p:nvGraphicFramePr>
          <p:cNvPr id="27652" name="Object 4"/>
          <p:cNvGraphicFramePr>
            <a:graphicFrameLocks noChangeAspect="1"/>
          </p:cNvGraphicFramePr>
          <p:nvPr>
            <p:extLst>
              <p:ext uri="{D42A27DB-BD31-4B8C-83A1-F6EECF244321}">
                <p14:modId xmlns:p14="http://schemas.microsoft.com/office/powerpoint/2010/main" xmlns="" val="2511959856"/>
              </p:ext>
            </p:extLst>
          </p:nvPr>
        </p:nvGraphicFramePr>
        <p:xfrm>
          <a:off x="395536" y="1988840"/>
          <a:ext cx="1998662" cy="755650"/>
        </p:xfrm>
        <a:graphic>
          <a:graphicData uri="http://schemas.openxmlformats.org/presentationml/2006/ole">
            <p:oleObj spid="_x0000_s5068" name="Denklem" r:id="rId5" imgW="1040948" imgH="393529" progId="Equation.3">
              <p:embed/>
            </p:oleObj>
          </a:graphicData>
        </a:graphic>
      </p:graphicFrame>
      <p:graphicFrame>
        <p:nvGraphicFramePr>
          <p:cNvPr id="27653" name="Object 5"/>
          <p:cNvGraphicFramePr>
            <a:graphicFrameLocks noChangeAspect="1"/>
          </p:cNvGraphicFramePr>
          <p:nvPr>
            <p:extLst>
              <p:ext uri="{D42A27DB-BD31-4B8C-83A1-F6EECF244321}">
                <p14:modId xmlns:p14="http://schemas.microsoft.com/office/powerpoint/2010/main" xmlns="" val="3863093711"/>
              </p:ext>
            </p:extLst>
          </p:nvPr>
        </p:nvGraphicFramePr>
        <p:xfrm>
          <a:off x="3275856" y="1916832"/>
          <a:ext cx="1924050" cy="755650"/>
        </p:xfrm>
        <a:graphic>
          <a:graphicData uri="http://schemas.openxmlformats.org/presentationml/2006/ole">
            <p:oleObj spid="_x0000_s5069" name="Denklem" r:id="rId6" imgW="1002865" imgH="393529" progId="Equation.3">
              <p:embed/>
            </p:oleObj>
          </a:graphicData>
        </a:graphic>
      </p:graphicFrame>
      <p:sp>
        <p:nvSpPr>
          <p:cNvPr id="3" name="Dikdörtgen 2"/>
          <p:cNvSpPr/>
          <p:nvPr/>
        </p:nvSpPr>
        <p:spPr>
          <a:xfrm>
            <a:off x="251520" y="3284984"/>
            <a:ext cx="8469251" cy="1815882"/>
          </a:xfrm>
          <a:prstGeom prst="rect">
            <a:avLst/>
          </a:prstGeom>
        </p:spPr>
        <p:txBody>
          <a:bodyPr wrap="square">
            <a:spAutoFit/>
          </a:bodyPr>
          <a:lstStyle/>
          <a:p>
            <a:pPr lvl="0" algn="just" fontAlgn="auto">
              <a:spcBef>
                <a:spcPts val="0"/>
              </a:spcBef>
              <a:spcAft>
                <a:spcPts val="0"/>
              </a:spcAft>
            </a:pPr>
            <a:r>
              <a:rPr lang="tr-TR" sz="2400" baseline="0" dirty="0">
                <a:solidFill>
                  <a:prstClr val="black"/>
                </a:solidFill>
                <a:cs typeface="Times New Roman" pitchFamily="18" charset="0"/>
              </a:rPr>
              <a:t>Bu sonuçlara göre kafeinin en basit formülü, </a:t>
            </a:r>
          </a:p>
          <a:p>
            <a:pPr lvl="0" algn="just" fontAlgn="auto">
              <a:spcBef>
                <a:spcPts val="0"/>
              </a:spcBef>
              <a:spcAft>
                <a:spcPts val="0"/>
              </a:spcAft>
            </a:pPr>
            <a:endParaRPr lang="tr-TR" sz="1200" baseline="0" dirty="0">
              <a:solidFill>
                <a:prstClr val="black"/>
              </a:solidFill>
              <a:cs typeface="Times New Roman" pitchFamily="18" charset="0"/>
            </a:endParaRPr>
          </a:p>
          <a:p>
            <a:pPr lvl="0" algn="just" fontAlgn="auto">
              <a:spcBef>
                <a:spcPts val="0"/>
              </a:spcBef>
              <a:spcAft>
                <a:spcPts val="0"/>
              </a:spcAft>
            </a:pPr>
            <a:r>
              <a:rPr lang="tr-TR" sz="2400" baseline="0" dirty="0" smtClean="0">
                <a:solidFill>
                  <a:prstClr val="black"/>
                </a:solidFill>
                <a:cs typeface="Times New Roman" pitchFamily="18" charset="0"/>
              </a:rPr>
              <a:t> </a:t>
            </a:r>
            <a:r>
              <a:rPr lang="tr-TR" sz="2800" baseline="0" dirty="0">
                <a:solidFill>
                  <a:prstClr val="black"/>
                </a:solidFill>
                <a:cs typeface="Times New Roman" pitchFamily="18" charset="0"/>
              </a:rPr>
              <a:t>C</a:t>
            </a:r>
            <a:r>
              <a:rPr lang="tr-TR" sz="2800" baseline="-25000" dirty="0">
                <a:solidFill>
                  <a:prstClr val="black"/>
                </a:solidFill>
                <a:cs typeface="Times New Roman" pitchFamily="18" charset="0"/>
              </a:rPr>
              <a:t>4</a:t>
            </a:r>
            <a:r>
              <a:rPr lang="tr-TR" sz="2800" baseline="0" dirty="0">
                <a:solidFill>
                  <a:prstClr val="black"/>
                </a:solidFill>
                <a:cs typeface="Times New Roman" pitchFamily="18" charset="0"/>
              </a:rPr>
              <a:t>H</a:t>
            </a:r>
            <a:r>
              <a:rPr lang="tr-TR" sz="2800" baseline="-25000" dirty="0">
                <a:solidFill>
                  <a:prstClr val="black"/>
                </a:solidFill>
                <a:cs typeface="Times New Roman" pitchFamily="18" charset="0"/>
              </a:rPr>
              <a:t>5</a:t>
            </a:r>
            <a:r>
              <a:rPr lang="tr-TR" sz="2800" baseline="0" dirty="0">
                <a:solidFill>
                  <a:prstClr val="black"/>
                </a:solidFill>
                <a:cs typeface="Times New Roman" pitchFamily="18" charset="0"/>
              </a:rPr>
              <a:t>N</a:t>
            </a:r>
            <a:r>
              <a:rPr lang="tr-TR" sz="2800" baseline="-25000" dirty="0">
                <a:solidFill>
                  <a:prstClr val="black"/>
                </a:solidFill>
                <a:cs typeface="Times New Roman" pitchFamily="18" charset="0"/>
              </a:rPr>
              <a:t>2</a:t>
            </a:r>
            <a:r>
              <a:rPr lang="tr-TR" sz="2800" baseline="0" dirty="0">
                <a:solidFill>
                  <a:prstClr val="black"/>
                </a:solidFill>
                <a:cs typeface="Times New Roman" pitchFamily="18" charset="0"/>
              </a:rPr>
              <a:t>O </a:t>
            </a:r>
          </a:p>
          <a:p>
            <a:pPr lvl="0" algn="just" fontAlgn="auto">
              <a:spcBef>
                <a:spcPts val="0"/>
              </a:spcBef>
              <a:spcAft>
                <a:spcPts val="0"/>
              </a:spcAft>
            </a:pPr>
            <a:endParaRPr lang="tr-TR" sz="2400" baseline="0" dirty="0" smtClean="0">
              <a:solidFill>
                <a:prstClr val="black"/>
              </a:solidFill>
              <a:cs typeface="Times New Roman" pitchFamily="18" charset="0"/>
            </a:endParaRPr>
          </a:p>
          <a:p>
            <a:pPr lvl="0" algn="just" fontAlgn="auto">
              <a:spcBef>
                <a:spcPts val="0"/>
              </a:spcBef>
              <a:spcAft>
                <a:spcPts val="0"/>
              </a:spcAft>
            </a:pPr>
            <a:r>
              <a:rPr lang="tr-TR" sz="2400" baseline="0" dirty="0" smtClean="0">
                <a:solidFill>
                  <a:prstClr val="black"/>
                </a:solidFill>
                <a:cs typeface="Times New Roman" pitchFamily="18" charset="0"/>
              </a:rPr>
              <a:t>olarak </a:t>
            </a:r>
            <a:r>
              <a:rPr lang="tr-TR" sz="2400" baseline="0" dirty="0">
                <a:solidFill>
                  <a:prstClr val="black"/>
                </a:solidFill>
                <a:cs typeface="Times New Roman" pitchFamily="18" charset="0"/>
              </a:rPr>
              <a:t>bulunur.</a:t>
            </a:r>
            <a:endParaRPr lang="tr-TR" dirty="0"/>
          </a:p>
        </p:txBody>
      </p:sp>
    </p:spTree>
    <p:extLst>
      <p:ext uri="{BB962C8B-B14F-4D97-AF65-F5344CB8AC3E}">
        <p14:creationId xmlns:p14="http://schemas.microsoft.com/office/powerpoint/2010/main" xmlns="" val="21769404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260648"/>
            <a:ext cx="8712968" cy="5493812"/>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srgbClr val="FF0000"/>
                </a:solidFill>
                <a:cs typeface="Times New Roman" pitchFamily="18" charset="0"/>
              </a:rPr>
              <a:t>Örnek:</a:t>
            </a:r>
            <a:r>
              <a:rPr lang="tr-TR" sz="1800" baseline="0" dirty="0">
                <a:solidFill>
                  <a:prstClr val="black"/>
                </a:solidFill>
                <a:cs typeface="Times New Roman" pitchFamily="18" charset="0"/>
              </a:rPr>
              <a:t> En basit formülü P</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5</a:t>
            </a:r>
            <a:r>
              <a:rPr lang="tr-TR" sz="1800" baseline="0" dirty="0">
                <a:solidFill>
                  <a:prstClr val="black"/>
                </a:solidFill>
                <a:cs typeface="Times New Roman" pitchFamily="18" charset="0"/>
              </a:rPr>
              <a:t> olan fosfor </a:t>
            </a:r>
            <a:r>
              <a:rPr lang="tr-TR" sz="1800" baseline="0" dirty="0" err="1">
                <a:solidFill>
                  <a:prstClr val="black"/>
                </a:solidFill>
                <a:cs typeface="Times New Roman" pitchFamily="18" charset="0"/>
              </a:rPr>
              <a:t>pentaoksitin</a:t>
            </a:r>
            <a:r>
              <a:rPr lang="tr-TR" sz="1800" baseline="0" dirty="0">
                <a:solidFill>
                  <a:prstClr val="black"/>
                </a:solidFill>
                <a:cs typeface="Times New Roman" pitchFamily="18" charset="0"/>
              </a:rPr>
              <a:t> molekül ağırlığı 284 olarak bulunmuştur. Fosfor </a:t>
            </a:r>
            <a:r>
              <a:rPr lang="tr-TR" sz="1800" baseline="0" dirty="0" err="1">
                <a:solidFill>
                  <a:prstClr val="black"/>
                </a:solidFill>
                <a:cs typeface="Times New Roman" pitchFamily="18" charset="0"/>
              </a:rPr>
              <a:t>pentaoksitin</a:t>
            </a:r>
            <a:r>
              <a:rPr lang="tr-TR" sz="1800" baseline="0" dirty="0">
                <a:solidFill>
                  <a:prstClr val="black"/>
                </a:solidFill>
                <a:cs typeface="Times New Roman" pitchFamily="18" charset="0"/>
              </a:rPr>
              <a:t> molekül formülünü bulunuz. P:31, O: 16.</a:t>
            </a:r>
          </a:p>
          <a:p>
            <a:pPr lvl="0" algn="just" fontAlgn="auto">
              <a:lnSpc>
                <a:spcPct val="150000"/>
              </a:lnSpc>
              <a:spcBef>
                <a:spcPts val="0"/>
              </a:spcBef>
              <a:spcAft>
                <a:spcPts val="0"/>
              </a:spcAft>
            </a:pPr>
            <a:r>
              <a:rPr lang="tr-TR" sz="1800" b="1" baseline="0" dirty="0">
                <a:solidFill>
                  <a:prstClr val="black"/>
                </a:solidFill>
                <a:cs typeface="Times New Roman" pitchFamily="18" charset="0"/>
              </a:rPr>
              <a:t>	</a:t>
            </a:r>
            <a:endParaRPr lang="tr-TR" sz="1800" b="1"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a:t>
            </a:r>
            <a:r>
              <a:rPr lang="tr-TR" sz="1800" baseline="0" dirty="0">
                <a:solidFill>
                  <a:prstClr val="black"/>
                </a:solidFill>
                <a:cs typeface="Times New Roman" pitchFamily="18" charset="0"/>
              </a:rPr>
              <a:t>EBF ağırlığı)</a:t>
            </a:r>
            <a:r>
              <a:rPr lang="tr-TR" sz="1800" baseline="-25000" dirty="0">
                <a:solidFill>
                  <a:prstClr val="black"/>
                </a:solidFill>
                <a:cs typeface="Times New Roman" pitchFamily="18" charset="0"/>
              </a:rPr>
              <a:t>n</a:t>
            </a:r>
            <a:r>
              <a:rPr lang="tr-TR" sz="1800" baseline="0" dirty="0">
                <a:solidFill>
                  <a:prstClr val="black"/>
                </a:solidFill>
                <a:cs typeface="Times New Roman" pitchFamily="18" charset="0"/>
              </a:rPr>
              <a:t> = (MF ağırlığı)</a:t>
            </a:r>
          </a:p>
          <a:p>
            <a:pPr lvl="0" algn="just" fontAlgn="auto">
              <a:lnSpc>
                <a:spcPct val="150000"/>
              </a:lnSpc>
              <a:spcBef>
                <a:spcPts val="0"/>
              </a:spcBef>
              <a:spcAft>
                <a:spcPts val="0"/>
              </a:spcAft>
            </a:pPr>
            <a:r>
              <a:rPr lang="tr-TR" sz="1800" baseline="0" dirty="0">
                <a:solidFill>
                  <a:prstClr val="black"/>
                </a:solidFill>
                <a:cs typeface="Times New Roman" pitchFamily="18" charset="0"/>
              </a:rPr>
              <a:t>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n</a:t>
            </a:r>
            <a:r>
              <a:rPr lang="tr-TR" sz="1800" baseline="0" dirty="0">
                <a:solidFill>
                  <a:prstClr val="black"/>
                </a:solidFill>
                <a:cs typeface="Times New Roman" pitchFamily="18" charset="0"/>
              </a:rPr>
              <a:t>= (MF ağırlığı) / (EBF ağırlığı)</a:t>
            </a:r>
          </a:p>
          <a:p>
            <a:pPr lvl="0" algn="just" fontAlgn="auto">
              <a:lnSpc>
                <a:spcPct val="150000"/>
              </a:lnSpc>
              <a:spcBef>
                <a:spcPts val="0"/>
              </a:spcBef>
              <a:spcAft>
                <a:spcPts val="0"/>
              </a:spcAft>
            </a:pPr>
            <a:r>
              <a:rPr lang="tr-TR" sz="1800" baseline="0" dirty="0">
                <a:solidFill>
                  <a:prstClr val="black"/>
                </a:solidFill>
                <a:cs typeface="Times New Roman" pitchFamily="18" charset="0"/>
              </a:rPr>
              <a:t>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a:t>
            </a:r>
            <a:r>
              <a:rPr lang="tr-TR" sz="1800" baseline="0" dirty="0">
                <a:solidFill>
                  <a:prstClr val="black"/>
                </a:solidFill>
                <a:cs typeface="Times New Roman" pitchFamily="18" charset="0"/>
              </a:rPr>
              <a:t>2x31+5x16) x n = 284 </a:t>
            </a:r>
            <a:r>
              <a:rPr lang="tr-TR" sz="1800" baseline="0" dirty="0">
                <a:solidFill>
                  <a:prstClr val="black"/>
                </a:solidFill>
                <a:cs typeface="Times New Roman" pitchFamily="18" charset="0"/>
                <a:sym typeface="Symbol"/>
              </a:rPr>
              <a:t> (142) x n = 284</a:t>
            </a: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n </a:t>
            </a:r>
            <a:r>
              <a:rPr lang="tr-TR" sz="1800" baseline="0" dirty="0">
                <a:solidFill>
                  <a:prstClr val="black"/>
                </a:solidFill>
                <a:cs typeface="Times New Roman" pitchFamily="18" charset="0"/>
                <a:sym typeface="Symbol"/>
              </a:rPr>
              <a:t>= 284/142 = 2</a:t>
            </a: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a:t>
            </a:r>
            <a:r>
              <a:rPr lang="tr-TR" sz="1800" baseline="0" dirty="0">
                <a:solidFill>
                  <a:prstClr val="black"/>
                </a:solidFill>
                <a:cs typeface="Times New Roman" pitchFamily="18" charset="0"/>
              </a:rPr>
              <a:t>P</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5</a:t>
            </a:r>
            <a:r>
              <a:rPr lang="tr-TR" sz="1800" baseline="0" dirty="0">
                <a:solidFill>
                  <a:prstClr val="black"/>
                </a:solidFill>
                <a:cs typeface="Times New Roman" pitchFamily="18" charset="0"/>
                <a:sym typeface="Symbol"/>
              </a:rPr>
              <a:t>)</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 </a:t>
            </a:r>
            <a:r>
              <a:rPr lang="tr-TR" sz="1800" baseline="0" dirty="0">
                <a:solidFill>
                  <a:prstClr val="black"/>
                </a:solidFill>
                <a:cs typeface="Times New Roman" pitchFamily="18" charset="0"/>
              </a:rPr>
              <a:t>P</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10</a:t>
            </a:r>
            <a:r>
              <a:rPr lang="tr-TR" sz="1800" baseline="0" dirty="0">
                <a:solidFill>
                  <a:prstClr val="black"/>
                </a:solidFill>
                <a:cs typeface="Times New Roman" pitchFamily="18" charset="0"/>
              </a:rPr>
              <a:t>  molekül formülüdür.</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4260300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260648"/>
            <a:ext cx="8712968" cy="3416320"/>
          </a:xfrm>
          <a:prstGeom prst="rect">
            <a:avLst/>
          </a:prstGeom>
        </p:spPr>
        <p:txBody>
          <a:bodyPr wrap="square">
            <a:spAutoFit/>
          </a:bodyPr>
          <a:lstStyle/>
          <a:p>
            <a:pPr algn="just" fontAlgn="auto">
              <a:lnSpc>
                <a:spcPct val="150000"/>
              </a:lnSpc>
              <a:spcBef>
                <a:spcPts val="0"/>
              </a:spcBef>
              <a:spcAft>
                <a:spcPts val="0"/>
              </a:spcAft>
            </a:pPr>
            <a:r>
              <a:rPr lang="tr-TR" sz="1800" baseline="0" dirty="0" smtClean="0">
                <a:solidFill>
                  <a:srgbClr val="FF0000"/>
                </a:solidFill>
                <a:cs typeface="Times New Roman" pitchFamily="18" charset="0"/>
              </a:rPr>
              <a:t>Örnek</a:t>
            </a:r>
            <a:r>
              <a:rPr lang="tr-TR" sz="1800" baseline="0" dirty="0">
                <a:solidFill>
                  <a:srgbClr val="FF0000"/>
                </a:solidFill>
                <a:cs typeface="Times New Roman" pitchFamily="18" charset="0"/>
              </a:rPr>
              <a:t>: </a:t>
            </a:r>
            <a:r>
              <a:rPr lang="tr-TR" sz="1800" baseline="0" dirty="0">
                <a:solidFill>
                  <a:prstClr val="black"/>
                </a:solidFill>
                <a:cs typeface="Times New Roman" pitchFamily="18" charset="0"/>
              </a:rPr>
              <a:t>Kafeinin molekül ağırlığı 194 olarak bulunmuştur. Kafeinin EBF C</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5</a:t>
            </a:r>
            <a:r>
              <a:rPr lang="tr-TR" sz="1800" baseline="0" dirty="0">
                <a:solidFill>
                  <a:prstClr val="black"/>
                </a:solidFill>
                <a:cs typeface="Times New Roman" pitchFamily="18" charset="0"/>
              </a:rPr>
              <a:t>N</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 oluğuna göre molekül formülünü bulunuz. </a:t>
            </a: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	(EBF ağırlığı)</a:t>
            </a:r>
            <a:r>
              <a:rPr lang="tr-TR" sz="1800" baseline="-25000" dirty="0">
                <a:solidFill>
                  <a:prstClr val="black"/>
                </a:solidFill>
                <a:cs typeface="Times New Roman" pitchFamily="18" charset="0"/>
              </a:rPr>
              <a:t>n</a:t>
            </a:r>
            <a:r>
              <a:rPr lang="tr-TR" sz="1800" baseline="0" dirty="0">
                <a:solidFill>
                  <a:prstClr val="black"/>
                </a:solidFill>
                <a:cs typeface="Times New Roman" pitchFamily="18" charset="0"/>
              </a:rPr>
              <a:t> = (MF ağırlığı)</a:t>
            </a: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r>
              <a:rPr lang="tr-TR" sz="1800" baseline="0" dirty="0">
                <a:solidFill>
                  <a:prstClr val="black"/>
                </a:solidFill>
                <a:cs typeface="Times New Roman" pitchFamily="18" charset="0"/>
              </a:rPr>
              <a:t>	(4x12+5x1+2x14+16) x n = 194 </a:t>
            </a:r>
            <a:r>
              <a:rPr lang="tr-TR" sz="1800" baseline="0" dirty="0">
                <a:solidFill>
                  <a:prstClr val="black"/>
                </a:solidFill>
                <a:cs typeface="Times New Roman" pitchFamily="18" charset="0"/>
                <a:sym typeface="Symbol"/>
              </a:rPr>
              <a:t> 97 x n = 194  n = 2</a:t>
            </a:r>
          </a:p>
          <a:p>
            <a:pPr algn="just" fontAlgn="auto">
              <a:lnSpc>
                <a:spcPct val="150000"/>
              </a:lnSpc>
              <a:spcBef>
                <a:spcPts val="0"/>
              </a:spcBef>
              <a:spcAft>
                <a:spcPts val="0"/>
              </a:spcAft>
            </a:pPr>
            <a:r>
              <a:rPr lang="tr-TR" sz="1800" baseline="0" dirty="0">
                <a:solidFill>
                  <a:prstClr val="black"/>
                </a:solidFill>
                <a:cs typeface="Times New Roman" pitchFamily="18" charset="0"/>
              </a:rPr>
              <a:t>	</a:t>
            </a:r>
          </a:p>
          <a:p>
            <a:pPr algn="just" fontAlgn="auto">
              <a:lnSpc>
                <a:spcPct val="150000"/>
              </a:lnSpc>
              <a:spcBef>
                <a:spcPts val="0"/>
              </a:spcBef>
              <a:spcAft>
                <a:spcPts val="0"/>
              </a:spcAft>
            </a:pPr>
            <a:r>
              <a:rPr lang="tr-TR" sz="1800" baseline="0" dirty="0">
                <a:solidFill>
                  <a:prstClr val="black"/>
                </a:solidFill>
                <a:cs typeface="Times New Roman" pitchFamily="18" charset="0"/>
              </a:rPr>
              <a:t>	 (C</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5</a:t>
            </a:r>
            <a:r>
              <a:rPr lang="tr-TR" sz="1800" baseline="0" dirty="0">
                <a:solidFill>
                  <a:prstClr val="black"/>
                </a:solidFill>
                <a:cs typeface="Times New Roman" pitchFamily="18" charset="0"/>
              </a:rPr>
              <a:t>N</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a:solidFill>
                  <a:prstClr val="black"/>
                </a:solidFill>
                <a:cs typeface="Times New Roman" pitchFamily="18" charset="0"/>
              </a:rPr>
              <a:t>C</a:t>
            </a:r>
            <a:r>
              <a:rPr lang="tr-TR" sz="1800" baseline="-25000" dirty="0">
                <a:solidFill>
                  <a:prstClr val="black"/>
                </a:solidFill>
                <a:cs typeface="Times New Roman" pitchFamily="18" charset="0"/>
              </a:rPr>
              <a:t>8</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10</a:t>
            </a:r>
            <a:r>
              <a:rPr lang="tr-TR" sz="1800" baseline="0" dirty="0">
                <a:solidFill>
                  <a:prstClr val="black"/>
                </a:solidFill>
                <a:cs typeface="Times New Roman" pitchFamily="18" charset="0"/>
              </a:rPr>
              <a:t>N</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molekül formülüdür.</a:t>
            </a:r>
            <a:endParaRPr lang="tr-TR" dirty="0">
              <a:solidFill>
                <a:prstClr val="black"/>
              </a:solidFill>
            </a:endParaRPr>
          </a:p>
        </p:txBody>
      </p:sp>
    </p:spTree>
    <p:extLst>
      <p:ext uri="{BB962C8B-B14F-4D97-AF65-F5344CB8AC3E}">
        <p14:creationId xmlns:p14="http://schemas.microsoft.com/office/powerpoint/2010/main" xmlns="" val="3412990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892" y="260648"/>
            <a:ext cx="8928992" cy="873572"/>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srgbClr val="FF0000"/>
                </a:solidFill>
                <a:cs typeface="Times New Roman" pitchFamily="18" charset="0"/>
              </a:rPr>
              <a:t>Örnek: </a:t>
            </a:r>
            <a:r>
              <a:rPr lang="tr-TR" sz="1800" baseline="0" dirty="0">
                <a:solidFill>
                  <a:prstClr val="black"/>
                </a:solidFill>
                <a:cs typeface="Times New Roman" pitchFamily="18" charset="0"/>
              </a:rPr>
              <a:t>Glikozun </a:t>
            </a:r>
            <a:r>
              <a:rPr lang="tr-TR" sz="1800" baseline="0" dirty="0" smtClean="0">
                <a:solidFill>
                  <a:prstClr val="black"/>
                </a:solidFill>
                <a:cs typeface="Times New Roman" pitchFamily="18" charset="0"/>
              </a:rPr>
              <a:t>% 40.0 </a:t>
            </a:r>
            <a:r>
              <a:rPr lang="tr-TR" sz="1800" baseline="0" dirty="0">
                <a:solidFill>
                  <a:prstClr val="black"/>
                </a:solidFill>
                <a:cs typeface="Times New Roman" pitchFamily="18" charset="0"/>
              </a:rPr>
              <a:t>C, % 6.73 H ve % 53.3 O içerdiği ve molekül ağırlığının 180.2 olduğu bulunmuştur. Glikozun EBF ve MF bulunuz</a:t>
            </a:r>
            <a:r>
              <a:rPr lang="tr-TR" sz="1800" baseline="0" dirty="0" smtClean="0">
                <a:solidFill>
                  <a:prstClr val="black"/>
                </a:solidFill>
                <a:cs typeface="Times New Roman" pitchFamily="18" charset="0"/>
              </a:rPr>
              <a:t>.</a:t>
            </a:r>
            <a:endParaRPr lang="tr-TR" sz="1800" baseline="0" dirty="0">
              <a:solidFill>
                <a:prstClr val="black"/>
              </a:solidFill>
              <a:cs typeface="Times New Roman" pitchFamily="18" charset="0"/>
            </a:endParaRPr>
          </a:p>
        </p:txBody>
      </p:sp>
      <p:sp>
        <p:nvSpPr>
          <p:cNvPr id="4" name="10 Metin kutusu"/>
          <p:cNvSpPr txBox="1"/>
          <p:nvPr/>
        </p:nvSpPr>
        <p:spPr>
          <a:xfrm>
            <a:off x="170765" y="1844824"/>
            <a:ext cx="5214974" cy="3970318"/>
          </a:xfrm>
          <a:prstGeom prst="rect">
            <a:avLst/>
          </a:prstGeom>
          <a:noFill/>
        </p:spPr>
        <p:txBody>
          <a:bodyPr wrap="square" rtlCol="0">
            <a:spAutoFit/>
          </a:bodyPr>
          <a:lstStyle/>
          <a:p>
            <a:pPr algn="just" fontAlgn="auto">
              <a:spcBef>
                <a:spcPts val="0"/>
              </a:spcBef>
              <a:spcAft>
                <a:spcPts val="0"/>
              </a:spcAft>
            </a:pPr>
            <a:r>
              <a:rPr lang="tr-TR" sz="1800" baseline="0" dirty="0" smtClean="0">
                <a:solidFill>
                  <a:prstClr val="black"/>
                </a:solidFill>
                <a:cs typeface="Times New Roman" pitchFamily="18" charset="0"/>
                <a:sym typeface="Symbol"/>
              </a:rPr>
              <a:t>100 g içerisinde	 40.0 g C</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180.2 g içerisinde 	 ? g C </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100 X =180.2 x 40.0  X = </a:t>
            </a:r>
            <a:r>
              <a:rPr lang="tr-TR" sz="1800" baseline="0" dirty="0" smtClean="0">
                <a:solidFill>
                  <a:srgbClr val="FF0000"/>
                </a:solidFill>
                <a:cs typeface="Times New Roman" pitchFamily="18" charset="0"/>
                <a:sym typeface="Symbol"/>
              </a:rPr>
              <a:t>72 g C</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100 </a:t>
            </a:r>
            <a:r>
              <a:rPr lang="tr-TR" sz="1800" baseline="0" dirty="0">
                <a:solidFill>
                  <a:prstClr val="black"/>
                </a:solidFill>
                <a:cs typeface="Times New Roman" pitchFamily="18" charset="0"/>
                <a:sym typeface="Symbol"/>
              </a:rPr>
              <a:t>g içerisinde	  6.73 g H</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180.2 </a:t>
            </a:r>
            <a:r>
              <a:rPr lang="tr-TR" sz="1800" baseline="0" dirty="0">
                <a:solidFill>
                  <a:prstClr val="black"/>
                </a:solidFill>
                <a:cs typeface="Times New Roman" pitchFamily="18" charset="0"/>
                <a:sym typeface="Symbol"/>
              </a:rPr>
              <a:t>g içerisinde 	 ? g H</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100 X </a:t>
            </a:r>
            <a:r>
              <a:rPr lang="tr-TR" sz="1800" baseline="0" dirty="0">
                <a:solidFill>
                  <a:prstClr val="black"/>
                </a:solidFill>
                <a:cs typeface="Times New Roman" pitchFamily="18" charset="0"/>
                <a:sym typeface="Symbol"/>
              </a:rPr>
              <a:t>=180 . 6.73  </a:t>
            </a:r>
            <a:r>
              <a:rPr lang="tr-TR" sz="1800" baseline="0" dirty="0" smtClean="0">
                <a:solidFill>
                  <a:prstClr val="black"/>
                </a:solidFill>
                <a:cs typeface="Times New Roman" pitchFamily="18" charset="0"/>
                <a:sym typeface="Symbol"/>
              </a:rPr>
              <a:t>X </a:t>
            </a:r>
            <a:r>
              <a:rPr lang="tr-TR" sz="1800" baseline="0" dirty="0">
                <a:solidFill>
                  <a:prstClr val="black"/>
                </a:solidFill>
                <a:cs typeface="Times New Roman" pitchFamily="18" charset="0"/>
                <a:sym typeface="Symbol"/>
              </a:rPr>
              <a:t>= </a:t>
            </a:r>
            <a:r>
              <a:rPr lang="tr-TR" sz="1800" baseline="0" dirty="0">
                <a:solidFill>
                  <a:srgbClr val="FF0000"/>
                </a:solidFill>
                <a:cs typeface="Times New Roman" pitchFamily="18" charset="0"/>
                <a:sym typeface="Symbol"/>
              </a:rPr>
              <a:t>12.1 g H</a:t>
            </a:r>
          </a:p>
          <a:p>
            <a:pPr algn="just" fontAlgn="auto">
              <a:spcBef>
                <a:spcPts val="0"/>
              </a:spcBef>
              <a:spcAft>
                <a:spcPts val="0"/>
              </a:spcAft>
            </a:pPr>
            <a:endParaRPr lang="tr-TR" sz="1800" baseline="0" dirty="0" smtClean="0">
              <a:solidFill>
                <a:prstClr val="black"/>
              </a:solidFill>
              <a:cs typeface="Times New Roman" pitchFamily="18" charset="0"/>
            </a:endParaRPr>
          </a:p>
        </p:txBody>
      </p:sp>
      <p:sp>
        <p:nvSpPr>
          <p:cNvPr id="6" name="24 Metin kutusu"/>
          <p:cNvSpPr txBox="1"/>
          <p:nvPr/>
        </p:nvSpPr>
        <p:spPr>
          <a:xfrm>
            <a:off x="4716016" y="1916832"/>
            <a:ext cx="3672408" cy="1754326"/>
          </a:xfrm>
          <a:prstGeom prst="rect">
            <a:avLst/>
          </a:prstGeom>
          <a:noFill/>
        </p:spPr>
        <p:txBody>
          <a:bodyPr wrap="square" rtlCol="0">
            <a:spAutoFit/>
          </a:bodyPr>
          <a:lstStyle/>
          <a:p>
            <a:pPr algn="just" fontAlgn="auto">
              <a:spcBef>
                <a:spcPts val="0"/>
              </a:spcBef>
              <a:spcAft>
                <a:spcPts val="0"/>
              </a:spcAft>
            </a:pPr>
            <a:r>
              <a:rPr lang="tr-TR" sz="1800" baseline="0" dirty="0" smtClean="0">
                <a:solidFill>
                  <a:prstClr val="black"/>
                </a:solidFill>
                <a:cs typeface="Times New Roman" pitchFamily="18" charset="0"/>
                <a:sym typeface="Symbol"/>
              </a:rPr>
              <a:t>100 g içerisinde	  53.3 g O</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180.2 g içerisinde 	 ? g O </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100. X =180.2 x 53.3  X = </a:t>
            </a:r>
            <a:r>
              <a:rPr lang="tr-TR" sz="1800" baseline="0" dirty="0" smtClean="0">
                <a:solidFill>
                  <a:srgbClr val="FF0000"/>
                </a:solidFill>
                <a:cs typeface="Times New Roman" pitchFamily="18" charset="0"/>
                <a:sym typeface="Symbol"/>
              </a:rPr>
              <a:t>96 g O</a:t>
            </a:r>
          </a:p>
          <a:p>
            <a:pPr algn="just" fontAlgn="auto">
              <a:spcBef>
                <a:spcPts val="0"/>
              </a:spcBef>
              <a:spcAft>
                <a:spcPts val="0"/>
              </a:spcAft>
            </a:pPr>
            <a:endParaRPr lang="tr-TR" sz="1800" baseline="0" dirty="0" smtClean="0">
              <a:solidFill>
                <a:prstClr val="black"/>
              </a:solidFill>
              <a:cs typeface="Times New Roman" pitchFamily="18" charset="0"/>
            </a:endParaRPr>
          </a:p>
        </p:txBody>
      </p:sp>
    </p:spTree>
    <p:extLst>
      <p:ext uri="{BB962C8B-B14F-4D97-AF65-F5344CB8AC3E}">
        <p14:creationId xmlns:p14="http://schemas.microsoft.com/office/powerpoint/2010/main" xmlns="" val="2098522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432" y="260648"/>
            <a:ext cx="8856984" cy="5078313"/>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prstClr val="black"/>
                </a:solidFill>
                <a:cs typeface="Times New Roman" pitchFamily="18" charset="0"/>
              </a:rPr>
              <a:t>Bu miktarlar </a:t>
            </a:r>
            <a:r>
              <a:rPr lang="tr-TR" sz="1800" baseline="0" dirty="0" err="1">
                <a:solidFill>
                  <a:prstClr val="black"/>
                </a:solidFill>
                <a:cs typeface="Times New Roman" pitchFamily="18" charset="0"/>
              </a:rPr>
              <a:t>mole</a:t>
            </a:r>
            <a:r>
              <a:rPr lang="tr-TR" sz="1800" baseline="0" dirty="0">
                <a:solidFill>
                  <a:prstClr val="black"/>
                </a:solidFill>
                <a:cs typeface="Times New Roman" pitchFamily="18" charset="0"/>
              </a:rPr>
              <a:t> çevrilirse, 1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glikoz içerisindeki her bir elementin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sayısı bulunur. Buna göre,</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C = 72 g / 12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a:t>
            </a:r>
            <a:r>
              <a:rPr lang="tr-TR" sz="1800" baseline="0" dirty="0">
                <a:solidFill>
                  <a:srgbClr val="FF0000"/>
                </a:solidFill>
                <a:cs typeface="Times New Roman" pitchFamily="18" charset="0"/>
              </a:rPr>
              <a:t>6 </a:t>
            </a:r>
            <a:r>
              <a:rPr lang="tr-TR" sz="1800" baseline="0" dirty="0" err="1">
                <a:solidFill>
                  <a:srgbClr val="FF0000"/>
                </a:solidFill>
                <a:cs typeface="Times New Roman" pitchFamily="18" charset="0"/>
              </a:rPr>
              <a:t>mol</a:t>
            </a:r>
            <a:r>
              <a:rPr lang="tr-TR" sz="1800" baseline="0" dirty="0">
                <a:solidFill>
                  <a:srgbClr val="FF0000"/>
                </a:solidFill>
                <a:cs typeface="Times New Roman" pitchFamily="18" charset="0"/>
              </a:rPr>
              <a:t> C</a:t>
            </a:r>
          </a:p>
          <a:p>
            <a:pPr lvl="0" algn="just" fontAlgn="auto">
              <a:lnSpc>
                <a:spcPct val="150000"/>
              </a:lnSpc>
              <a:spcBef>
                <a:spcPts val="0"/>
              </a:spcBef>
              <a:spcAft>
                <a:spcPts val="0"/>
              </a:spcAft>
            </a:pPr>
            <a:endParaRPr lang="tr-TR" sz="1800" b="1" baseline="0" dirty="0">
              <a:solidFill>
                <a:prstClr val="black"/>
              </a:solidFill>
              <a:cs typeface="Times New Roman" pitchFamily="18" charset="0"/>
            </a:endParaRPr>
          </a:p>
          <a:p>
            <a:pPr lvl="0" algn="just" fontAlgn="auto">
              <a:lnSpc>
                <a:spcPct val="150000"/>
              </a:lnSpc>
              <a:spcBef>
                <a:spcPts val="0"/>
              </a:spcBef>
              <a:spcAft>
                <a:spcPts val="0"/>
              </a:spcAft>
            </a:pPr>
            <a:r>
              <a:rPr lang="tr-TR" sz="1800" b="1" baseline="0" dirty="0">
                <a:solidFill>
                  <a:prstClr val="black"/>
                </a:solidFill>
                <a:cs typeface="Times New Roman" pitchFamily="18" charset="0"/>
              </a:rPr>
              <a:t>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H = 12 g / 1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a:t>
            </a:r>
            <a:r>
              <a:rPr lang="tr-TR" sz="1800" baseline="0" dirty="0">
                <a:solidFill>
                  <a:srgbClr val="FF0000"/>
                </a:solidFill>
                <a:cs typeface="Times New Roman" pitchFamily="18" charset="0"/>
              </a:rPr>
              <a:t>12 </a:t>
            </a:r>
            <a:r>
              <a:rPr lang="tr-TR" sz="1800" baseline="0" dirty="0" err="1">
                <a:solidFill>
                  <a:srgbClr val="FF0000"/>
                </a:solidFill>
                <a:cs typeface="Times New Roman" pitchFamily="18" charset="0"/>
              </a:rPr>
              <a:t>mol</a:t>
            </a:r>
            <a:r>
              <a:rPr lang="tr-TR" sz="1800" baseline="0" dirty="0">
                <a:solidFill>
                  <a:srgbClr val="FF0000"/>
                </a:solidFill>
                <a:cs typeface="Times New Roman" pitchFamily="18" charset="0"/>
              </a:rPr>
              <a:t> H</a:t>
            </a:r>
          </a:p>
          <a:p>
            <a:pPr lvl="0" algn="just" fontAlgn="auto">
              <a:lnSpc>
                <a:spcPct val="150000"/>
              </a:lnSpc>
              <a:spcBef>
                <a:spcPts val="0"/>
              </a:spcBef>
              <a:spcAft>
                <a:spcPts val="0"/>
              </a:spcAft>
            </a:pPr>
            <a:endParaRPr lang="tr-TR" sz="1800" b="1" baseline="0" dirty="0">
              <a:solidFill>
                <a:prstClr val="black"/>
              </a:solidFill>
              <a:cs typeface="Times New Roman" pitchFamily="18" charset="0"/>
            </a:endParaRPr>
          </a:p>
          <a:p>
            <a:pPr lvl="0" algn="just" fontAlgn="auto">
              <a:lnSpc>
                <a:spcPct val="150000"/>
              </a:lnSpc>
              <a:spcBef>
                <a:spcPts val="0"/>
              </a:spcBef>
              <a:spcAft>
                <a:spcPts val="0"/>
              </a:spcAft>
            </a:pPr>
            <a:r>
              <a:rPr lang="tr-TR" sz="1800" b="1" baseline="0" dirty="0">
                <a:solidFill>
                  <a:prstClr val="black"/>
                </a:solidFill>
                <a:cs typeface="Times New Roman" pitchFamily="18" charset="0"/>
              </a:rPr>
              <a:t>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O = 96 g / 16 g mol</a:t>
            </a:r>
            <a:r>
              <a:rPr lang="tr-TR" sz="1800" dirty="0">
                <a:solidFill>
                  <a:prstClr val="black"/>
                </a:solidFill>
                <a:cs typeface="Times New Roman" pitchFamily="18" charset="0"/>
              </a:rPr>
              <a:t>-1</a:t>
            </a:r>
            <a:r>
              <a:rPr lang="tr-TR" sz="1800" baseline="0" dirty="0">
                <a:solidFill>
                  <a:prstClr val="black"/>
                </a:solidFill>
                <a:cs typeface="Times New Roman" pitchFamily="18" charset="0"/>
              </a:rPr>
              <a:t> = </a:t>
            </a:r>
            <a:r>
              <a:rPr lang="tr-TR" sz="1800" baseline="0" dirty="0">
                <a:solidFill>
                  <a:srgbClr val="FF0000"/>
                </a:solidFill>
                <a:cs typeface="Times New Roman" pitchFamily="18" charset="0"/>
              </a:rPr>
              <a:t>6 </a:t>
            </a:r>
            <a:r>
              <a:rPr lang="tr-TR" sz="1800" baseline="0" dirty="0" err="1">
                <a:solidFill>
                  <a:srgbClr val="FF0000"/>
                </a:solidFill>
                <a:cs typeface="Times New Roman" pitchFamily="18" charset="0"/>
              </a:rPr>
              <a:t>mol</a:t>
            </a:r>
            <a:r>
              <a:rPr lang="tr-TR" sz="1800" baseline="0" dirty="0">
                <a:solidFill>
                  <a:srgbClr val="FF0000"/>
                </a:solidFill>
                <a:cs typeface="Times New Roman" pitchFamily="18" charset="0"/>
              </a:rPr>
              <a:t> O</a:t>
            </a:r>
          </a:p>
          <a:p>
            <a:pPr lvl="0" algn="just" fontAlgn="auto">
              <a:lnSpc>
                <a:spcPct val="150000"/>
              </a:lnSpc>
              <a:spcBef>
                <a:spcPts val="0"/>
              </a:spcBef>
              <a:spcAft>
                <a:spcPts val="0"/>
              </a:spcAft>
            </a:pPr>
            <a:endParaRPr lang="tr-TR" sz="1800" b="1"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Glikozun </a:t>
            </a:r>
            <a:r>
              <a:rPr lang="tr-TR" sz="1800" baseline="0" dirty="0">
                <a:solidFill>
                  <a:prstClr val="black"/>
                </a:solidFill>
                <a:cs typeface="Times New Roman" pitchFamily="18" charset="0"/>
              </a:rPr>
              <a:t>molekül formülü  C</a:t>
            </a:r>
            <a:r>
              <a:rPr lang="tr-TR" sz="1800" baseline="-25000" dirty="0">
                <a:solidFill>
                  <a:prstClr val="black"/>
                </a:solidFill>
                <a:cs typeface="Times New Roman" pitchFamily="18" charset="0"/>
              </a:rPr>
              <a:t>6</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12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6</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olur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En </a:t>
            </a:r>
            <a:r>
              <a:rPr lang="tr-TR" sz="1800" baseline="0" dirty="0">
                <a:solidFill>
                  <a:prstClr val="black"/>
                </a:solidFill>
                <a:cs typeface="Times New Roman" pitchFamily="18" charset="0"/>
              </a:rPr>
              <a:t>basit formülü ise, CH</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 </a:t>
            </a:r>
            <a:r>
              <a:rPr lang="tr-TR" sz="1800" baseline="0" dirty="0" smtClean="0">
                <a:solidFill>
                  <a:prstClr val="black"/>
                </a:solidFill>
                <a:cs typeface="Times New Roman" pitchFamily="18" charset="0"/>
              </a:rPr>
              <a:t>olur</a:t>
            </a: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2385753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432" y="331870"/>
            <a:ext cx="8856984" cy="6590266"/>
          </a:xfrm>
          <a:prstGeom prst="rect">
            <a:avLst/>
          </a:prstGeom>
        </p:spPr>
        <p:txBody>
          <a:bodyPr wrap="square">
            <a:spAutoFit/>
          </a:bodyPr>
          <a:lstStyle/>
          <a:p>
            <a:pPr algn="just" fontAlgn="auto">
              <a:lnSpc>
                <a:spcPct val="150000"/>
              </a:lnSpc>
              <a:spcBef>
                <a:spcPts val="0"/>
              </a:spcBef>
              <a:spcAft>
                <a:spcPts val="0"/>
              </a:spcAft>
            </a:pPr>
            <a:r>
              <a:rPr lang="tr-TR" sz="1800" baseline="0" dirty="0" smtClean="0">
                <a:solidFill>
                  <a:srgbClr val="FF0000"/>
                </a:solidFill>
                <a:cs typeface="Times New Roman" pitchFamily="18" charset="0"/>
              </a:rPr>
              <a:t>Bileşiğin formülünden yüzde </a:t>
            </a:r>
            <a:r>
              <a:rPr lang="tr-TR" sz="1800" baseline="0" dirty="0">
                <a:solidFill>
                  <a:srgbClr val="FF0000"/>
                </a:solidFill>
                <a:cs typeface="Times New Roman" pitchFamily="18" charset="0"/>
              </a:rPr>
              <a:t>bileşimi </a:t>
            </a:r>
            <a:r>
              <a:rPr lang="tr-TR" sz="1800" baseline="0" dirty="0" smtClean="0">
                <a:solidFill>
                  <a:srgbClr val="FF0000"/>
                </a:solidFill>
                <a:cs typeface="Times New Roman" pitchFamily="18" charset="0"/>
              </a:rPr>
              <a:t>bulma:</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Bir </a:t>
            </a:r>
            <a:r>
              <a:rPr lang="tr-TR" sz="1800" baseline="0" dirty="0">
                <a:solidFill>
                  <a:prstClr val="black"/>
                </a:solidFill>
                <a:cs typeface="Times New Roman" pitchFamily="18" charset="0"/>
              </a:rPr>
              <a:t>bileşiğin yüzde bileşimi o bileşiğin formülünden kolayca hesaplanabilir.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Bir </a:t>
            </a:r>
            <a:r>
              <a:rPr lang="tr-TR" sz="1800" baseline="0" dirty="0">
                <a:solidFill>
                  <a:prstClr val="black"/>
                </a:solidFill>
                <a:cs typeface="Times New Roman" pitchFamily="18" charset="0"/>
              </a:rPr>
              <a:t>bileşiğin </a:t>
            </a:r>
            <a:r>
              <a:rPr lang="tr-TR" sz="1800" baseline="0" dirty="0" smtClean="0">
                <a:solidFill>
                  <a:prstClr val="black"/>
                </a:solidFill>
                <a:cs typeface="Times New Roman" pitchFamily="18" charset="0"/>
              </a:rPr>
              <a:t>formül kütlesi ve formülünde bulunan atomların kütlesinden gidilerek yüzde bileşimi bulunabilir.</a:t>
            </a:r>
            <a:r>
              <a:rPr lang="tr-TR" sz="1800" b="1" baseline="0" dirty="0">
                <a:solidFill>
                  <a:prstClr val="black"/>
                </a:solidFill>
                <a:cs typeface="Times New Roman" pitchFamily="18" charset="0"/>
              </a:rPr>
              <a:t> </a:t>
            </a:r>
            <a:endParaRPr lang="tr-TR" sz="1800" b="1" baseline="0" dirty="0" smtClean="0">
              <a:solidFill>
                <a:prstClr val="black"/>
              </a:solidFill>
              <a:cs typeface="Times New Roman" pitchFamily="18" charset="0"/>
            </a:endParaRPr>
          </a:p>
          <a:p>
            <a:pPr lvl="0" algn="just" fontAlgn="auto">
              <a:lnSpc>
                <a:spcPct val="150000"/>
              </a:lnSpc>
              <a:spcBef>
                <a:spcPts val="0"/>
              </a:spcBef>
              <a:spcAft>
                <a:spcPts val="0"/>
              </a:spcAft>
            </a:pPr>
            <a:endParaRPr lang="tr-TR" sz="1800" b="1"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Örnek:</a:t>
            </a:r>
          </a:p>
          <a:p>
            <a:pPr lvl="0" algn="just" fontAlgn="auto">
              <a:lnSpc>
                <a:spcPct val="150000"/>
              </a:lnSpc>
              <a:spcBef>
                <a:spcPts val="0"/>
              </a:spcBef>
              <a:spcAft>
                <a:spcPts val="0"/>
              </a:spcAft>
            </a:pPr>
            <a:r>
              <a:rPr lang="tr-TR" sz="1800" baseline="0" dirty="0" err="1" smtClean="0">
                <a:solidFill>
                  <a:prstClr val="black"/>
                </a:solidFill>
                <a:cs typeface="Times New Roman" pitchFamily="18" charset="0"/>
              </a:rPr>
              <a:t>NaCl</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bileşiği içerisindeki </a:t>
            </a:r>
            <a:r>
              <a:rPr lang="tr-TR" sz="1800" baseline="0" dirty="0" err="1">
                <a:solidFill>
                  <a:prstClr val="black"/>
                </a:solidFill>
                <a:cs typeface="Times New Roman" pitchFamily="18" charset="0"/>
              </a:rPr>
              <a:t>Na</a:t>
            </a:r>
            <a:r>
              <a:rPr lang="tr-TR" sz="1800" baseline="0" dirty="0">
                <a:solidFill>
                  <a:prstClr val="black"/>
                </a:solidFill>
                <a:cs typeface="Times New Roman" pitchFamily="18" charset="0"/>
              </a:rPr>
              <a:t> ve Cl yüzdesini hesaplayınız.</a:t>
            </a:r>
          </a:p>
          <a:p>
            <a:pPr lvl="0" algn="just" fontAlgn="auto">
              <a:lnSpc>
                <a:spcPct val="150000"/>
              </a:lnSpc>
              <a:spcBef>
                <a:spcPts val="0"/>
              </a:spcBef>
              <a:spcAft>
                <a:spcPts val="0"/>
              </a:spcAft>
            </a:pPr>
            <a:endParaRPr lang="tr-TR" sz="1050" baseline="0" dirty="0">
              <a:solidFill>
                <a:prstClr val="black"/>
              </a:solidFill>
              <a:cs typeface="Times New Roman" pitchFamily="18" charset="0"/>
            </a:endParaRPr>
          </a:p>
          <a:p>
            <a:pPr algn="just" fontAlgn="auto">
              <a:spcBef>
                <a:spcPts val="0"/>
              </a:spcBef>
              <a:spcAft>
                <a:spcPts val="0"/>
              </a:spcAft>
            </a:pPr>
            <a:r>
              <a:rPr lang="tr-TR" sz="1800" baseline="0" dirty="0">
                <a:solidFill>
                  <a:prstClr val="black"/>
                </a:solidFill>
                <a:cs typeface="Times New Roman" pitchFamily="18" charset="0"/>
              </a:rPr>
              <a:t>Bileşiğin </a:t>
            </a:r>
            <a:r>
              <a:rPr lang="tr-TR" sz="1800" baseline="0" dirty="0" smtClean="0">
                <a:solidFill>
                  <a:prstClr val="black"/>
                </a:solidFill>
                <a:cs typeface="Times New Roman" pitchFamily="18" charset="0"/>
              </a:rPr>
              <a:t>molekül ağırlığı   </a:t>
            </a:r>
            <a:r>
              <a:rPr lang="tr-TR" sz="1800" baseline="0" dirty="0">
                <a:solidFill>
                  <a:prstClr val="black"/>
                </a:solidFill>
                <a:cs typeface="Times New Roman" pitchFamily="18" charset="0"/>
              </a:rPr>
              <a:t>23 + 35.5 = 58.5 g </a:t>
            </a:r>
            <a:r>
              <a:rPr lang="tr-TR" sz="1800" baseline="0" dirty="0" err="1">
                <a:solidFill>
                  <a:prstClr val="black"/>
                </a:solidFill>
                <a:cs typeface="Times New Roman" pitchFamily="18" charset="0"/>
              </a:rPr>
              <a:t>dır</a:t>
            </a:r>
            <a:r>
              <a:rPr lang="tr-TR" sz="1800" baseline="0" dirty="0" smtClean="0">
                <a:solidFill>
                  <a:prstClr val="black"/>
                </a:solidFill>
                <a:cs typeface="Times New Roman" pitchFamily="18" charset="0"/>
              </a:rPr>
              <a:t>.</a:t>
            </a:r>
            <a:r>
              <a:rPr lang="tr-TR" sz="1800" baseline="0" dirty="0">
                <a:solidFill>
                  <a:prstClr val="black"/>
                </a:solidFill>
                <a:cs typeface="Times New Roman" pitchFamily="18" charset="0"/>
                <a:sym typeface="Symbol"/>
              </a:rPr>
              <a:t> </a:t>
            </a:r>
            <a:endParaRPr lang="tr-TR" sz="1800" baseline="0" dirty="0" smtClean="0">
              <a:solidFill>
                <a:prstClr val="black"/>
              </a:solidFill>
              <a:cs typeface="Times New Roman" pitchFamily="18" charset="0"/>
              <a:sym typeface="Symbol"/>
            </a:endParaRP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58.5 </a:t>
            </a:r>
            <a:r>
              <a:rPr lang="tr-TR" sz="1800" baseline="0" dirty="0">
                <a:solidFill>
                  <a:prstClr val="black"/>
                </a:solidFill>
                <a:cs typeface="Times New Roman" pitchFamily="18" charset="0"/>
                <a:sym typeface="Symbol"/>
              </a:rPr>
              <a:t>g içerisinde	 23 g </a:t>
            </a:r>
            <a:r>
              <a:rPr lang="tr-TR" sz="1800" baseline="0" dirty="0" err="1">
                <a:solidFill>
                  <a:prstClr val="black"/>
                </a:solidFill>
                <a:cs typeface="Times New Roman" pitchFamily="18" charset="0"/>
                <a:sym typeface="Symbol"/>
              </a:rPr>
              <a:t>Na</a:t>
            </a:r>
            <a:endParaRPr lang="tr-TR" sz="1800" baseline="0" dirty="0">
              <a:solidFill>
                <a:prstClr val="black"/>
              </a:solidFill>
              <a:cs typeface="Times New Roman" pitchFamily="18" charset="0"/>
              <a:sym typeface="Symbol"/>
            </a:endParaRP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a:solidFill>
                  <a:prstClr val="black"/>
                </a:solidFill>
                <a:cs typeface="Times New Roman" pitchFamily="18" charset="0"/>
                <a:sym typeface="Symbol"/>
              </a:rPr>
              <a:t>100 g içerisinde 	 ? g </a:t>
            </a:r>
          </a:p>
          <a:p>
            <a:pPr algn="just" fontAlgn="auto">
              <a:spcBef>
                <a:spcPts val="0"/>
              </a:spcBef>
              <a:spcAft>
                <a:spcPts val="0"/>
              </a:spcAft>
            </a:pPr>
            <a:endParaRPr lang="tr-TR" sz="105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58.5 X </a:t>
            </a:r>
            <a:r>
              <a:rPr lang="tr-TR" sz="1800" baseline="0" dirty="0">
                <a:solidFill>
                  <a:prstClr val="black"/>
                </a:solidFill>
                <a:cs typeface="Times New Roman" pitchFamily="18" charset="0"/>
                <a:sym typeface="Symbol"/>
              </a:rPr>
              <a:t>=100 </a:t>
            </a:r>
            <a:r>
              <a:rPr lang="tr-TR" sz="1800" baseline="0" dirty="0" smtClean="0">
                <a:solidFill>
                  <a:prstClr val="black"/>
                </a:solidFill>
                <a:cs typeface="Times New Roman" pitchFamily="18" charset="0"/>
                <a:sym typeface="Symbol"/>
              </a:rPr>
              <a:t>x </a:t>
            </a:r>
            <a:r>
              <a:rPr lang="tr-TR" sz="1800" baseline="0" dirty="0">
                <a:solidFill>
                  <a:prstClr val="black"/>
                </a:solidFill>
                <a:cs typeface="Times New Roman" pitchFamily="18" charset="0"/>
                <a:sym typeface="Symbol"/>
              </a:rPr>
              <a:t>23  </a:t>
            </a:r>
            <a:r>
              <a:rPr lang="tr-TR" sz="1800" baseline="0" dirty="0" smtClean="0">
                <a:solidFill>
                  <a:prstClr val="black"/>
                </a:solidFill>
                <a:cs typeface="Times New Roman" pitchFamily="18" charset="0"/>
                <a:sym typeface="Symbol"/>
              </a:rPr>
              <a:t> </a:t>
            </a:r>
            <a:r>
              <a:rPr lang="tr-TR" sz="1800" baseline="0" dirty="0" smtClean="0">
                <a:solidFill>
                  <a:srgbClr val="FF0000"/>
                </a:solidFill>
                <a:cs typeface="Times New Roman" pitchFamily="18" charset="0"/>
                <a:sym typeface="Symbol"/>
              </a:rPr>
              <a:t>% 39.32</a:t>
            </a:r>
            <a:r>
              <a:rPr lang="tr-TR" sz="1800" b="1" baseline="0" dirty="0" smtClean="0">
                <a:solidFill>
                  <a:srgbClr val="FF0000"/>
                </a:solidFill>
                <a:cs typeface="Times New Roman" pitchFamily="18" charset="0"/>
                <a:sym typeface="Symbol"/>
              </a:rPr>
              <a:t> </a:t>
            </a:r>
            <a:r>
              <a:rPr lang="tr-TR" sz="1800" baseline="0" dirty="0" err="1">
                <a:solidFill>
                  <a:srgbClr val="FF0000"/>
                </a:solidFill>
                <a:cs typeface="Times New Roman" pitchFamily="18" charset="0"/>
                <a:sym typeface="Symbol"/>
              </a:rPr>
              <a:t>Na</a:t>
            </a:r>
            <a:endParaRPr lang="tr-TR" sz="1800" baseline="0" dirty="0">
              <a:solidFill>
                <a:srgbClr val="FF0000"/>
              </a:solidFill>
              <a:cs typeface="Times New Roman" pitchFamily="18" charset="0"/>
              <a:sym typeface="Symbol"/>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
        <p:nvSpPr>
          <p:cNvPr id="5" name="6 Metin kutusu"/>
          <p:cNvSpPr txBox="1"/>
          <p:nvPr/>
        </p:nvSpPr>
        <p:spPr>
          <a:xfrm>
            <a:off x="3822122" y="4174976"/>
            <a:ext cx="3342166" cy="1754326"/>
          </a:xfrm>
          <a:prstGeom prst="rect">
            <a:avLst/>
          </a:prstGeom>
          <a:noFill/>
        </p:spPr>
        <p:txBody>
          <a:bodyPr wrap="square" rtlCol="0">
            <a:spAutoFit/>
          </a:bodyPr>
          <a:lstStyle/>
          <a:p>
            <a:pPr algn="just" fontAlgn="auto">
              <a:spcBef>
                <a:spcPts val="0"/>
              </a:spcBef>
              <a:spcAft>
                <a:spcPts val="0"/>
              </a:spcAft>
            </a:pPr>
            <a:r>
              <a:rPr lang="tr-TR" sz="1800" baseline="0" dirty="0" smtClean="0">
                <a:solidFill>
                  <a:prstClr val="black"/>
                </a:solidFill>
                <a:cs typeface="Times New Roman" pitchFamily="18" charset="0"/>
                <a:sym typeface="Symbol"/>
              </a:rPr>
              <a:t>58.5 g içerisinde	  35.5 g Cl</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100 g içerisinde 	 ? g</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58.5 X =100 x 35.5  </a:t>
            </a:r>
            <a:r>
              <a:rPr lang="tr-TR" sz="1800" baseline="0" dirty="0" smtClean="0">
                <a:solidFill>
                  <a:srgbClr val="FF0000"/>
                </a:solidFill>
                <a:cs typeface="Times New Roman" pitchFamily="18" charset="0"/>
                <a:sym typeface="Symbol"/>
              </a:rPr>
              <a:t>% 60.68</a:t>
            </a:r>
            <a:r>
              <a:rPr lang="tr-TR" sz="1800" b="1" baseline="0" dirty="0" smtClean="0">
                <a:solidFill>
                  <a:srgbClr val="FF0000"/>
                </a:solidFill>
                <a:cs typeface="Times New Roman" pitchFamily="18" charset="0"/>
                <a:sym typeface="Symbol"/>
              </a:rPr>
              <a:t> </a:t>
            </a:r>
            <a:r>
              <a:rPr lang="tr-TR" sz="1800" baseline="0" dirty="0" smtClean="0">
                <a:solidFill>
                  <a:srgbClr val="FF0000"/>
                </a:solidFill>
                <a:cs typeface="Times New Roman" pitchFamily="18" charset="0"/>
                <a:sym typeface="Symbol"/>
              </a:rPr>
              <a:t>Cl</a:t>
            </a:r>
          </a:p>
          <a:p>
            <a:pPr algn="just" fontAlgn="auto">
              <a:spcBef>
                <a:spcPts val="0"/>
              </a:spcBef>
              <a:spcAft>
                <a:spcPts val="0"/>
              </a:spcAft>
            </a:pPr>
            <a:endParaRPr lang="tr-TR" sz="1800" baseline="0" dirty="0" smtClean="0">
              <a:solidFill>
                <a:prstClr val="black"/>
              </a:solidFill>
              <a:cs typeface="Times New Roman" pitchFamily="18" charset="0"/>
            </a:endParaRPr>
          </a:p>
        </p:txBody>
      </p:sp>
    </p:spTree>
    <p:extLst>
      <p:ext uri="{BB962C8B-B14F-4D97-AF65-F5344CB8AC3E}">
        <p14:creationId xmlns:p14="http://schemas.microsoft.com/office/powerpoint/2010/main" xmlns="" val="3458078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404664"/>
            <a:ext cx="8640960" cy="4247317"/>
          </a:xfrm>
          <a:prstGeom prst="rect">
            <a:avLst/>
          </a:prstGeom>
        </p:spPr>
        <p:txBody>
          <a:bodyPr wrap="square">
            <a:spAutoFit/>
          </a:bodyPr>
          <a:lstStyle/>
          <a:p>
            <a:pPr lvl="0" algn="just" fontAlgn="auto">
              <a:lnSpc>
                <a:spcPct val="150000"/>
              </a:lnSpc>
              <a:spcBef>
                <a:spcPts val="0"/>
              </a:spcBef>
              <a:spcAft>
                <a:spcPts val="0"/>
              </a:spcAft>
            </a:pPr>
            <a:r>
              <a:rPr lang="tr-TR" sz="2000" baseline="0" dirty="0" smtClean="0">
                <a:solidFill>
                  <a:srgbClr val="FF0000"/>
                </a:solidFill>
                <a:cs typeface="Times New Roman" pitchFamily="18" charset="0"/>
              </a:rPr>
              <a:t>Örnek: </a:t>
            </a:r>
            <a:r>
              <a:rPr lang="tr-TR" sz="2000" baseline="0" dirty="0">
                <a:solidFill>
                  <a:prstClr val="black"/>
                </a:solidFill>
                <a:cs typeface="Times New Roman" pitchFamily="18" charset="0"/>
              </a:rPr>
              <a:t>Fe</a:t>
            </a:r>
            <a:r>
              <a:rPr lang="tr-TR" sz="2000" baseline="-25000" dirty="0">
                <a:solidFill>
                  <a:prstClr val="black"/>
                </a:solidFill>
                <a:cs typeface="Times New Roman" pitchFamily="18" charset="0"/>
              </a:rPr>
              <a:t>2</a:t>
            </a:r>
            <a:r>
              <a:rPr lang="tr-TR" sz="2000" baseline="0" dirty="0">
                <a:solidFill>
                  <a:prstClr val="black"/>
                </a:solidFill>
                <a:cs typeface="Times New Roman" pitchFamily="18" charset="0"/>
              </a:rPr>
              <a:t>O</a:t>
            </a:r>
            <a:r>
              <a:rPr lang="tr-TR" sz="2000" baseline="-25000" dirty="0">
                <a:solidFill>
                  <a:prstClr val="black"/>
                </a:solidFill>
                <a:cs typeface="Times New Roman" pitchFamily="18" charset="0"/>
              </a:rPr>
              <a:t>3</a:t>
            </a:r>
            <a:r>
              <a:rPr lang="tr-TR" sz="2000" baseline="0" dirty="0">
                <a:solidFill>
                  <a:prstClr val="black"/>
                </a:solidFill>
                <a:cs typeface="Times New Roman" pitchFamily="18" charset="0"/>
              </a:rPr>
              <a:t> bileşiği içerisindeki Fe ve O yüzdesini hesaplayınız</a:t>
            </a:r>
            <a:r>
              <a:rPr lang="tr-TR" sz="2000" baseline="0" dirty="0" smtClean="0">
                <a:solidFill>
                  <a:prstClr val="black"/>
                </a:solidFill>
                <a:cs typeface="Times New Roman" pitchFamily="18" charset="0"/>
              </a:rPr>
              <a:t>.</a:t>
            </a:r>
          </a:p>
          <a:p>
            <a:pPr lvl="0" algn="just" fontAlgn="auto">
              <a:lnSpc>
                <a:spcPct val="150000"/>
              </a:lnSpc>
              <a:spcBef>
                <a:spcPts val="0"/>
              </a:spcBef>
              <a:spcAft>
                <a:spcPts val="0"/>
              </a:spcAft>
            </a:pPr>
            <a:r>
              <a:rPr lang="tr-TR" sz="2000" baseline="0" dirty="0" smtClean="0">
                <a:solidFill>
                  <a:prstClr val="black"/>
                </a:solidFill>
                <a:cs typeface="Times New Roman" pitchFamily="18" charset="0"/>
              </a:rPr>
              <a:t>Fe</a:t>
            </a:r>
            <a:r>
              <a:rPr lang="tr-TR" sz="2000" baseline="-25000" dirty="0" smtClean="0">
                <a:solidFill>
                  <a:prstClr val="black"/>
                </a:solidFill>
                <a:cs typeface="Times New Roman" pitchFamily="18" charset="0"/>
              </a:rPr>
              <a:t>2</a:t>
            </a:r>
            <a:r>
              <a:rPr lang="tr-TR" sz="2000" baseline="0" dirty="0" smtClean="0">
                <a:solidFill>
                  <a:prstClr val="black"/>
                </a:solidFill>
                <a:cs typeface="Times New Roman" pitchFamily="18" charset="0"/>
              </a:rPr>
              <a:t>O</a:t>
            </a:r>
            <a:r>
              <a:rPr lang="tr-TR" sz="2000" baseline="-25000" dirty="0" smtClean="0">
                <a:solidFill>
                  <a:prstClr val="black"/>
                </a:solidFill>
                <a:cs typeface="Times New Roman" pitchFamily="18" charset="0"/>
              </a:rPr>
              <a:t>3 </a:t>
            </a:r>
            <a:r>
              <a:rPr lang="tr-TR" sz="2000" baseline="0" dirty="0" smtClean="0">
                <a:solidFill>
                  <a:prstClr val="black"/>
                </a:solidFill>
                <a:cs typeface="Times New Roman" pitchFamily="18" charset="0"/>
              </a:rPr>
              <a:t> :160 g/</a:t>
            </a:r>
            <a:r>
              <a:rPr lang="tr-TR" sz="2000" baseline="0" dirty="0" err="1" smtClean="0">
                <a:solidFill>
                  <a:prstClr val="black"/>
                </a:solidFill>
                <a:cs typeface="Times New Roman" pitchFamily="18" charset="0"/>
              </a:rPr>
              <a:t>mol</a:t>
            </a:r>
            <a:endParaRPr lang="tr-TR" sz="2000" baseline="0" dirty="0" smtClean="0">
              <a:solidFill>
                <a:prstClr val="black"/>
              </a:solidFill>
              <a:cs typeface="Times New Roman" pitchFamily="18" charset="0"/>
            </a:endParaRPr>
          </a:p>
          <a:p>
            <a:pPr lvl="0" algn="just" fontAlgn="auto">
              <a:lnSpc>
                <a:spcPct val="150000"/>
              </a:lnSpc>
              <a:spcBef>
                <a:spcPts val="0"/>
              </a:spcBef>
              <a:spcAft>
                <a:spcPts val="0"/>
              </a:spcAft>
            </a:pPr>
            <a:endParaRPr lang="tr-TR" sz="2000" baseline="0" dirty="0">
              <a:solidFill>
                <a:prstClr val="black"/>
              </a:solidFill>
              <a:cs typeface="Times New Roman" pitchFamily="18" charset="0"/>
            </a:endParaRPr>
          </a:p>
          <a:p>
            <a:pPr lvl="0" algn="just" fontAlgn="auto">
              <a:lnSpc>
                <a:spcPct val="150000"/>
              </a:lnSpc>
              <a:spcBef>
                <a:spcPts val="0"/>
              </a:spcBef>
              <a:spcAft>
                <a:spcPts val="0"/>
              </a:spcAft>
            </a:pPr>
            <a:endParaRPr lang="tr-TR" sz="2000" baseline="0" dirty="0" smtClean="0">
              <a:solidFill>
                <a:prstClr val="black"/>
              </a:solidFill>
              <a:cs typeface="Times New Roman" pitchFamily="18" charset="0"/>
            </a:endParaRPr>
          </a:p>
          <a:p>
            <a:pPr lvl="0" algn="just" fontAlgn="auto">
              <a:lnSpc>
                <a:spcPct val="150000"/>
              </a:lnSpc>
              <a:spcBef>
                <a:spcPts val="0"/>
              </a:spcBef>
              <a:spcAft>
                <a:spcPts val="0"/>
              </a:spcAft>
            </a:pPr>
            <a:endParaRPr lang="tr-TR" sz="2000" baseline="0" dirty="0">
              <a:solidFill>
                <a:prstClr val="black"/>
              </a:solidFill>
              <a:cs typeface="Times New Roman" pitchFamily="18" charset="0"/>
            </a:endParaRPr>
          </a:p>
          <a:p>
            <a:pPr algn="just" fontAlgn="auto">
              <a:lnSpc>
                <a:spcPct val="150000"/>
              </a:lnSpc>
              <a:spcBef>
                <a:spcPts val="0"/>
              </a:spcBef>
              <a:spcAft>
                <a:spcPts val="0"/>
              </a:spcAft>
            </a:pPr>
            <a:endParaRPr lang="tr-TR" sz="2000" baseline="0" dirty="0" smtClean="0">
              <a:solidFill>
                <a:srgbClr val="FF0000"/>
              </a:solidFill>
              <a:cs typeface="Times New Roman" pitchFamily="18" charset="0"/>
            </a:endParaRPr>
          </a:p>
          <a:p>
            <a:pPr algn="just" fontAlgn="auto">
              <a:lnSpc>
                <a:spcPct val="150000"/>
              </a:lnSpc>
              <a:spcBef>
                <a:spcPts val="0"/>
              </a:spcBef>
              <a:spcAft>
                <a:spcPts val="0"/>
              </a:spcAft>
            </a:pPr>
            <a:endParaRPr lang="tr-TR" sz="2000" baseline="0" dirty="0">
              <a:solidFill>
                <a:srgbClr val="FF0000"/>
              </a:solidFill>
              <a:cs typeface="Times New Roman" pitchFamily="18" charset="0"/>
            </a:endParaRPr>
          </a:p>
          <a:p>
            <a:pPr algn="just" fontAlgn="auto">
              <a:lnSpc>
                <a:spcPct val="150000"/>
              </a:lnSpc>
              <a:spcBef>
                <a:spcPts val="0"/>
              </a:spcBef>
              <a:spcAft>
                <a:spcPts val="0"/>
              </a:spcAft>
            </a:pPr>
            <a:endParaRPr lang="tr-TR" sz="2000" baseline="0" dirty="0" smtClean="0">
              <a:solidFill>
                <a:srgbClr val="FF0000"/>
              </a:solidFill>
              <a:cs typeface="Times New Roman" pitchFamily="18" charset="0"/>
            </a:endParaRPr>
          </a:p>
          <a:p>
            <a:pPr lvl="0" algn="just" fontAlgn="auto">
              <a:lnSpc>
                <a:spcPct val="150000"/>
              </a:lnSpc>
              <a:spcBef>
                <a:spcPts val="0"/>
              </a:spcBef>
              <a:spcAft>
                <a:spcPts val="0"/>
              </a:spcAft>
            </a:pPr>
            <a:endParaRPr lang="tr-TR" sz="2000" baseline="0" dirty="0">
              <a:solidFill>
                <a:prstClr val="black"/>
              </a:solidFill>
              <a:cs typeface="Times New Roman" pitchFamily="18" charset="0"/>
            </a:endParaRPr>
          </a:p>
        </p:txBody>
      </p:sp>
      <p:sp>
        <p:nvSpPr>
          <p:cNvPr id="4" name="1 Metin kutusu"/>
          <p:cNvSpPr txBox="1"/>
          <p:nvPr/>
        </p:nvSpPr>
        <p:spPr>
          <a:xfrm>
            <a:off x="190653" y="1628800"/>
            <a:ext cx="3157212" cy="1938992"/>
          </a:xfrm>
          <a:prstGeom prst="rect">
            <a:avLst/>
          </a:prstGeom>
          <a:noFill/>
        </p:spPr>
        <p:txBody>
          <a:bodyPr wrap="square" rtlCol="0">
            <a:spAutoFit/>
          </a:bodyPr>
          <a:lstStyle/>
          <a:p>
            <a:pPr algn="just" fontAlgn="auto">
              <a:spcBef>
                <a:spcPts val="0"/>
              </a:spcBef>
              <a:spcAft>
                <a:spcPts val="0"/>
              </a:spcAft>
            </a:pPr>
            <a:r>
              <a:rPr lang="tr-TR" sz="2000" baseline="0" dirty="0" smtClean="0">
                <a:solidFill>
                  <a:prstClr val="black"/>
                </a:solidFill>
                <a:cs typeface="Times New Roman" pitchFamily="18" charset="0"/>
                <a:sym typeface="Symbol"/>
              </a:rPr>
              <a:t>160 g içerisinde	 112 g Fe</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100 g içerisinde 	 ? g </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60. x =100 . 112  </a:t>
            </a:r>
            <a:r>
              <a:rPr lang="tr-TR" sz="2000" baseline="0" dirty="0" smtClean="0">
                <a:solidFill>
                  <a:srgbClr val="FF0000"/>
                </a:solidFill>
                <a:cs typeface="Times New Roman" pitchFamily="18" charset="0"/>
                <a:sym typeface="Symbol"/>
              </a:rPr>
              <a:t>% 70 Fe</a:t>
            </a:r>
          </a:p>
          <a:p>
            <a:pPr algn="just" fontAlgn="auto">
              <a:spcBef>
                <a:spcPts val="0"/>
              </a:spcBef>
              <a:spcAft>
                <a:spcPts val="0"/>
              </a:spcAft>
            </a:pPr>
            <a:endParaRPr lang="tr-TR" sz="2000" baseline="0" dirty="0" smtClean="0">
              <a:solidFill>
                <a:prstClr val="black"/>
              </a:solidFill>
              <a:cs typeface="Times New Roman" pitchFamily="18" charset="0"/>
            </a:endParaRPr>
          </a:p>
        </p:txBody>
      </p:sp>
      <p:sp>
        <p:nvSpPr>
          <p:cNvPr id="5" name="5 Metin kutusu"/>
          <p:cNvSpPr txBox="1"/>
          <p:nvPr/>
        </p:nvSpPr>
        <p:spPr>
          <a:xfrm>
            <a:off x="321205" y="4005064"/>
            <a:ext cx="4176464" cy="1938992"/>
          </a:xfrm>
          <a:prstGeom prst="rect">
            <a:avLst/>
          </a:prstGeom>
          <a:noFill/>
        </p:spPr>
        <p:txBody>
          <a:bodyPr wrap="square" rtlCol="0">
            <a:spAutoFit/>
          </a:bodyPr>
          <a:lstStyle/>
          <a:p>
            <a:pPr algn="just" fontAlgn="auto">
              <a:spcBef>
                <a:spcPts val="0"/>
              </a:spcBef>
              <a:spcAft>
                <a:spcPts val="0"/>
              </a:spcAft>
            </a:pPr>
            <a:r>
              <a:rPr lang="tr-TR" sz="2000" baseline="0" dirty="0" smtClean="0">
                <a:solidFill>
                  <a:prstClr val="black"/>
                </a:solidFill>
                <a:cs typeface="Times New Roman" pitchFamily="18" charset="0"/>
                <a:sym typeface="Symbol"/>
              </a:rPr>
              <a:t>160 g içerisinde	  48 g O</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100 g içerisinde 	  ? g</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160. x =100 . 48  </a:t>
            </a:r>
            <a:r>
              <a:rPr lang="tr-TR" sz="2000" baseline="0" dirty="0" smtClean="0">
                <a:solidFill>
                  <a:srgbClr val="FF0000"/>
                </a:solidFill>
                <a:cs typeface="Times New Roman" pitchFamily="18" charset="0"/>
                <a:sym typeface="Symbol"/>
              </a:rPr>
              <a:t>% 30 O</a:t>
            </a:r>
          </a:p>
          <a:p>
            <a:pPr algn="just" fontAlgn="auto">
              <a:spcBef>
                <a:spcPts val="0"/>
              </a:spcBef>
              <a:spcAft>
                <a:spcPts val="0"/>
              </a:spcAft>
            </a:pPr>
            <a:endParaRPr lang="tr-TR" sz="2000" baseline="0" dirty="0" smtClean="0">
              <a:solidFill>
                <a:prstClr val="black"/>
              </a:solidFill>
              <a:cs typeface="Times New Roman" pitchFamily="18" charset="0"/>
            </a:endParaRPr>
          </a:p>
        </p:txBody>
      </p:sp>
    </p:spTree>
    <p:extLst>
      <p:ext uri="{BB962C8B-B14F-4D97-AF65-F5344CB8AC3E}">
        <p14:creationId xmlns:p14="http://schemas.microsoft.com/office/powerpoint/2010/main" xmlns="" val="2499407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404664"/>
            <a:ext cx="8640960" cy="1477328"/>
          </a:xfrm>
          <a:prstGeom prst="rect">
            <a:avLst/>
          </a:prstGeom>
        </p:spPr>
        <p:txBody>
          <a:bodyPr wrap="square">
            <a:spAutoFit/>
          </a:bodyPr>
          <a:lstStyle/>
          <a:p>
            <a:pPr algn="just" fontAlgn="auto">
              <a:lnSpc>
                <a:spcPct val="150000"/>
              </a:lnSpc>
              <a:spcBef>
                <a:spcPts val="0"/>
              </a:spcBef>
              <a:spcAft>
                <a:spcPts val="0"/>
              </a:spcAft>
            </a:pPr>
            <a:r>
              <a:rPr lang="tr-TR" sz="2000" baseline="0" dirty="0" smtClean="0">
                <a:solidFill>
                  <a:srgbClr val="FF0000"/>
                </a:solidFill>
                <a:cs typeface="Times New Roman" pitchFamily="18" charset="0"/>
              </a:rPr>
              <a:t>Örnek</a:t>
            </a:r>
            <a:r>
              <a:rPr lang="tr-TR" sz="2000" baseline="0" dirty="0">
                <a:solidFill>
                  <a:srgbClr val="FF0000"/>
                </a:solidFill>
                <a:cs typeface="Times New Roman" pitchFamily="18" charset="0"/>
              </a:rPr>
              <a:t>: </a:t>
            </a:r>
            <a:r>
              <a:rPr lang="tr-TR" sz="2000" baseline="0" dirty="0" smtClean="0">
                <a:solidFill>
                  <a:prstClr val="black"/>
                </a:solidFill>
                <a:cs typeface="Times New Roman" pitchFamily="18" charset="0"/>
              </a:rPr>
              <a:t>Cr</a:t>
            </a:r>
            <a:r>
              <a:rPr lang="tr-TR" sz="2000" baseline="-25000" dirty="0" smtClean="0">
                <a:solidFill>
                  <a:prstClr val="black"/>
                </a:solidFill>
                <a:cs typeface="Times New Roman" pitchFamily="18" charset="0"/>
              </a:rPr>
              <a:t>2</a:t>
            </a:r>
            <a:r>
              <a:rPr lang="tr-TR" sz="2000" baseline="0" dirty="0" smtClean="0">
                <a:solidFill>
                  <a:prstClr val="black"/>
                </a:solidFill>
                <a:cs typeface="Times New Roman" pitchFamily="18" charset="0"/>
              </a:rPr>
              <a:t>O</a:t>
            </a:r>
            <a:r>
              <a:rPr lang="tr-TR" sz="2000" baseline="-25000" dirty="0" smtClean="0">
                <a:solidFill>
                  <a:prstClr val="black"/>
                </a:solidFill>
                <a:cs typeface="Times New Roman" pitchFamily="18" charset="0"/>
              </a:rPr>
              <a:t>3</a:t>
            </a:r>
            <a:r>
              <a:rPr lang="tr-TR" sz="2000" baseline="0" dirty="0" smtClean="0">
                <a:solidFill>
                  <a:prstClr val="black"/>
                </a:solidFill>
                <a:cs typeface="Times New Roman" pitchFamily="18" charset="0"/>
              </a:rPr>
              <a:t> </a:t>
            </a:r>
            <a:r>
              <a:rPr lang="tr-TR" sz="2000" baseline="0" dirty="0">
                <a:solidFill>
                  <a:prstClr val="black"/>
                </a:solidFill>
                <a:cs typeface="Times New Roman" pitchFamily="18" charset="0"/>
              </a:rPr>
              <a:t>bileşiği içerisindeki Cr ve O yüzdesini </a:t>
            </a:r>
            <a:r>
              <a:rPr lang="tr-TR" sz="2000" baseline="0" dirty="0" smtClean="0">
                <a:solidFill>
                  <a:prstClr val="black"/>
                </a:solidFill>
                <a:cs typeface="Times New Roman" pitchFamily="18" charset="0"/>
              </a:rPr>
              <a:t>hesaplayınız </a:t>
            </a:r>
          </a:p>
          <a:p>
            <a:pPr algn="just" fontAlgn="auto">
              <a:lnSpc>
                <a:spcPct val="150000"/>
              </a:lnSpc>
              <a:spcBef>
                <a:spcPts val="0"/>
              </a:spcBef>
              <a:spcAft>
                <a:spcPts val="0"/>
              </a:spcAft>
            </a:pPr>
            <a:r>
              <a:rPr lang="tr-TR" sz="2000" baseline="0" dirty="0" smtClean="0">
                <a:solidFill>
                  <a:prstClr val="black"/>
                </a:solidFill>
                <a:cs typeface="Times New Roman" pitchFamily="18" charset="0"/>
              </a:rPr>
              <a:t>Cr</a:t>
            </a:r>
            <a:r>
              <a:rPr lang="tr-TR" sz="2000" baseline="-25000" dirty="0" smtClean="0">
                <a:solidFill>
                  <a:prstClr val="black"/>
                </a:solidFill>
                <a:cs typeface="Times New Roman" pitchFamily="18" charset="0"/>
              </a:rPr>
              <a:t>2</a:t>
            </a:r>
            <a:r>
              <a:rPr lang="tr-TR" sz="2000" baseline="0" dirty="0" smtClean="0">
                <a:solidFill>
                  <a:prstClr val="black"/>
                </a:solidFill>
                <a:cs typeface="Times New Roman" pitchFamily="18" charset="0"/>
              </a:rPr>
              <a:t>O</a:t>
            </a:r>
            <a:r>
              <a:rPr lang="tr-TR" sz="2000" baseline="-25000" dirty="0" smtClean="0">
                <a:solidFill>
                  <a:prstClr val="black"/>
                </a:solidFill>
                <a:cs typeface="Times New Roman" pitchFamily="18" charset="0"/>
              </a:rPr>
              <a:t>3</a:t>
            </a:r>
            <a:r>
              <a:rPr lang="tr-TR" sz="2000" baseline="0" dirty="0" smtClean="0">
                <a:solidFill>
                  <a:prstClr val="black"/>
                </a:solidFill>
                <a:cs typeface="Times New Roman" pitchFamily="18" charset="0"/>
              </a:rPr>
              <a:t>: 152 g/</a:t>
            </a:r>
            <a:r>
              <a:rPr lang="tr-TR" sz="2000" baseline="0" dirty="0" err="1" smtClean="0">
                <a:solidFill>
                  <a:prstClr val="black"/>
                </a:solidFill>
                <a:cs typeface="Times New Roman" pitchFamily="18" charset="0"/>
              </a:rPr>
              <a:t>mol</a:t>
            </a:r>
            <a:r>
              <a:rPr lang="tr-TR" sz="2000" baseline="0" dirty="0" smtClean="0">
                <a:solidFill>
                  <a:prstClr val="black"/>
                </a:solidFill>
                <a:cs typeface="Times New Roman" pitchFamily="18" charset="0"/>
              </a:rPr>
              <a:t> </a:t>
            </a:r>
            <a:endParaRPr lang="tr-TR" sz="2000" baseline="0" dirty="0">
              <a:solidFill>
                <a:prstClr val="black"/>
              </a:solidFill>
              <a:cs typeface="Times New Roman" pitchFamily="18" charset="0"/>
            </a:endParaRPr>
          </a:p>
          <a:p>
            <a:pPr algn="just" fontAlgn="auto">
              <a:lnSpc>
                <a:spcPct val="150000"/>
              </a:lnSpc>
              <a:spcBef>
                <a:spcPts val="0"/>
              </a:spcBef>
              <a:spcAft>
                <a:spcPts val="0"/>
              </a:spcAft>
            </a:pPr>
            <a:endParaRPr lang="tr-TR" sz="2000" baseline="0" dirty="0">
              <a:solidFill>
                <a:prstClr val="black"/>
              </a:solidFill>
              <a:cs typeface="Times New Roman" pitchFamily="18" charset="0"/>
            </a:endParaRPr>
          </a:p>
        </p:txBody>
      </p:sp>
      <p:sp>
        <p:nvSpPr>
          <p:cNvPr id="6" name="10 Metin kutusu"/>
          <p:cNvSpPr txBox="1"/>
          <p:nvPr/>
        </p:nvSpPr>
        <p:spPr>
          <a:xfrm>
            <a:off x="107505" y="2132856"/>
            <a:ext cx="4320480" cy="1938992"/>
          </a:xfrm>
          <a:prstGeom prst="rect">
            <a:avLst/>
          </a:prstGeom>
          <a:noFill/>
        </p:spPr>
        <p:txBody>
          <a:bodyPr wrap="square" rtlCol="0">
            <a:spAutoFit/>
          </a:bodyPr>
          <a:lstStyle/>
          <a:p>
            <a:pPr algn="just" fontAlgn="auto">
              <a:spcBef>
                <a:spcPts val="0"/>
              </a:spcBef>
              <a:spcAft>
                <a:spcPts val="0"/>
              </a:spcAft>
            </a:pPr>
            <a:r>
              <a:rPr lang="tr-TR" sz="2000" baseline="0" dirty="0" smtClean="0">
                <a:solidFill>
                  <a:prstClr val="black"/>
                </a:solidFill>
                <a:cs typeface="Times New Roman" pitchFamily="18" charset="0"/>
                <a:sym typeface="Symbol"/>
              </a:rPr>
              <a:t>152 g içerisinde	 104 g Cr</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100 g içerisinde 	 ? g </a:t>
            </a:r>
          </a:p>
          <a:p>
            <a:pPr algn="just" fontAlgn="auto">
              <a:spcBef>
                <a:spcPts val="0"/>
              </a:spcBef>
              <a:spcAft>
                <a:spcPts val="0"/>
              </a:spcAft>
            </a:pPr>
            <a:endParaRPr lang="tr-TR" sz="20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152. x =100 . 104  </a:t>
            </a:r>
            <a:r>
              <a:rPr lang="tr-TR" sz="2000" baseline="0" dirty="0" smtClean="0">
                <a:solidFill>
                  <a:srgbClr val="FF0000"/>
                </a:solidFill>
                <a:cs typeface="Times New Roman" pitchFamily="18" charset="0"/>
                <a:sym typeface="Symbol"/>
              </a:rPr>
              <a:t>% 68.4 Cr</a:t>
            </a:r>
          </a:p>
          <a:p>
            <a:pPr algn="just" fontAlgn="auto">
              <a:spcBef>
                <a:spcPts val="0"/>
              </a:spcBef>
              <a:spcAft>
                <a:spcPts val="0"/>
              </a:spcAft>
            </a:pPr>
            <a:endParaRPr lang="tr-TR" sz="2000" baseline="0" dirty="0" smtClean="0">
              <a:solidFill>
                <a:prstClr val="black"/>
              </a:solidFill>
              <a:cs typeface="Times New Roman" pitchFamily="18" charset="0"/>
            </a:endParaRPr>
          </a:p>
        </p:txBody>
      </p:sp>
      <p:sp>
        <p:nvSpPr>
          <p:cNvPr id="7" name="14 Metin kutusu"/>
          <p:cNvSpPr txBox="1"/>
          <p:nvPr/>
        </p:nvSpPr>
        <p:spPr>
          <a:xfrm>
            <a:off x="288468" y="4293096"/>
            <a:ext cx="4176464" cy="1938992"/>
          </a:xfrm>
          <a:prstGeom prst="rect">
            <a:avLst/>
          </a:prstGeom>
          <a:noFill/>
        </p:spPr>
        <p:txBody>
          <a:bodyPr wrap="square" rtlCol="0">
            <a:spAutoFit/>
          </a:bodyPr>
          <a:lstStyle/>
          <a:p>
            <a:pPr algn="just" fontAlgn="auto">
              <a:spcBef>
                <a:spcPts val="0"/>
              </a:spcBef>
              <a:spcAft>
                <a:spcPts val="0"/>
              </a:spcAft>
            </a:pPr>
            <a:r>
              <a:rPr lang="tr-TR" sz="2000" baseline="0" dirty="0" smtClean="0">
                <a:solidFill>
                  <a:prstClr val="black"/>
                </a:solidFill>
                <a:cs typeface="Times New Roman" pitchFamily="18" charset="0"/>
                <a:sym typeface="Symbol"/>
              </a:rPr>
              <a:t>152 g içerisinde	  48 g O</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100 g içerisinde 	  ? g</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152. x =100 . 48  </a:t>
            </a:r>
            <a:r>
              <a:rPr lang="tr-TR" sz="2000" baseline="0" dirty="0" smtClean="0">
                <a:solidFill>
                  <a:srgbClr val="FF0000"/>
                </a:solidFill>
                <a:cs typeface="Times New Roman" pitchFamily="18" charset="0"/>
                <a:sym typeface="Symbol"/>
              </a:rPr>
              <a:t>% 31.6 O</a:t>
            </a:r>
          </a:p>
          <a:p>
            <a:pPr algn="just" fontAlgn="auto">
              <a:spcBef>
                <a:spcPts val="0"/>
              </a:spcBef>
              <a:spcAft>
                <a:spcPts val="0"/>
              </a:spcAft>
            </a:pPr>
            <a:endParaRPr lang="tr-TR" sz="2000" baseline="0" dirty="0" smtClean="0">
              <a:solidFill>
                <a:prstClr val="black"/>
              </a:solidFill>
              <a:cs typeface="Times New Roman" pitchFamily="18" charset="0"/>
            </a:endParaRPr>
          </a:p>
        </p:txBody>
      </p:sp>
    </p:spTree>
    <p:extLst>
      <p:ext uri="{BB962C8B-B14F-4D97-AF65-F5344CB8AC3E}">
        <p14:creationId xmlns:p14="http://schemas.microsoft.com/office/powerpoint/2010/main" xmlns="" val="2900840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60648"/>
            <a:ext cx="8496944" cy="1338828"/>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srgbClr val="FF0000"/>
                </a:solidFill>
                <a:cs typeface="Times New Roman" pitchFamily="18" charset="0"/>
              </a:rPr>
              <a:t>Örnek:</a:t>
            </a:r>
            <a:r>
              <a:rPr lang="tr-TR" sz="1800" baseline="0" dirty="0">
                <a:solidFill>
                  <a:prstClr val="black"/>
                </a:solidFill>
                <a:cs typeface="Times New Roman" pitchFamily="18" charset="0"/>
              </a:rPr>
              <a:t> Nikotin C, H ve N içeren bir bileşiktir. 1.215 g nikotin oksijen akımında yakılmış ve yanma ürünleri olarak 3.300 g CO</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0.945 g H</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 ve 0.21 g N</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elde edilmiştir. Nikotinin % bileşimi nedir?</a:t>
            </a:r>
          </a:p>
        </p:txBody>
      </p:sp>
      <p:sp>
        <p:nvSpPr>
          <p:cNvPr id="3" name="2 Metin kutusu"/>
          <p:cNvSpPr txBox="1"/>
          <p:nvPr/>
        </p:nvSpPr>
        <p:spPr>
          <a:xfrm>
            <a:off x="323528" y="1613590"/>
            <a:ext cx="8820472" cy="5186035"/>
          </a:xfrm>
          <a:prstGeom prst="rect">
            <a:avLst/>
          </a:prstGeom>
          <a:noFill/>
        </p:spPr>
        <p:txBody>
          <a:bodyPr wrap="square" rtlCol="0">
            <a:spAutoFit/>
          </a:bodyPr>
          <a:lstStyle/>
          <a:p>
            <a:pPr algn="just" fontAlgn="auto">
              <a:spcBef>
                <a:spcPts val="0"/>
              </a:spcBef>
              <a:spcAft>
                <a:spcPts val="0"/>
              </a:spcAft>
            </a:pPr>
            <a:r>
              <a:rPr lang="tr-TR" sz="2000" baseline="0" dirty="0" smtClean="0">
                <a:solidFill>
                  <a:prstClr val="black"/>
                </a:solidFill>
                <a:cs typeface="Times New Roman" pitchFamily="18" charset="0"/>
                <a:sym typeface="Symbol"/>
              </a:rPr>
              <a:t>44 g CO</a:t>
            </a:r>
            <a:r>
              <a:rPr lang="tr-TR" sz="2000" baseline="-25000" dirty="0" smtClean="0">
                <a:solidFill>
                  <a:prstClr val="black"/>
                </a:solidFill>
                <a:cs typeface="Times New Roman" pitchFamily="18" charset="0"/>
                <a:sym typeface="Symbol"/>
              </a:rPr>
              <a:t>2</a:t>
            </a:r>
            <a:r>
              <a:rPr lang="tr-TR" sz="2000" baseline="0" dirty="0" smtClean="0">
                <a:solidFill>
                  <a:prstClr val="black"/>
                </a:solidFill>
                <a:cs typeface="Times New Roman" pitchFamily="18" charset="0"/>
                <a:sym typeface="Symbol"/>
              </a:rPr>
              <a:t> içerisinde	 12 g C</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3.30 g  içerisinde 	                ? g </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44. x = 3.30 . 12     0.90 g</a:t>
            </a:r>
            <a:r>
              <a:rPr lang="tr-TR" sz="2000" b="1" baseline="0" dirty="0" smtClean="0">
                <a:solidFill>
                  <a:prstClr val="black"/>
                </a:solidFill>
                <a:cs typeface="Times New Roman" pitchFamily="18" charset="0"/>
                <a:sym typeface="Symbol"/>
              </a:rPr>
              <a:t> C</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fontAlgn="auto">
              <a:spcBef>
                <a:spcPts val="0"/>
              </a:spcBef>
              <a:spcAft>
                <a:spcPts val="0"/>
              </a:spcAft>
            </a:pPr>
            <a:endParaRPr lang="tr-TR" sz="2000" baseline="0" dirty="0" smtClean="0">
              <a:solidFill>
                <a:prstClr val="black"/>
              </a:solidFill>
              <a:cs typeface="Times New Roman" pitchFamily="18" charset="0"/>
              <a:sym typeface="Symbol"/>
            </a:endParaRPr>
          </a:p>
          <a:p>
            <a:pPr fontAlgn="auto">
              <a:spcBef>
                <a:spcPts val="0"/>
              </a:spcBef>
              <a:spcAft>
                <a:spcPts val="0"/>
              </a:spcAft>
            </a:pPr>
            <a:r>
              <a:rPr lang="tr-TR" sz="2000" baseline="0" dirty="0" smtClean="0">
                <a:solidFill>
                  <a:prstClr val="black"/>
                </a:solidFill>
                <a:cs typeface="Times New Roman" pitchFamily="18" charset="0"/>
                <a:sym typeface="Symbol"/>
              </a:rPr>
              <a:t>18 </a:t>
            </a:r>
            <a:r>
              <a:rPr lang="tr-TR" sz="2000" baseline="0" dirty="0">
                <a:solidFill>
                  <a:prstClr val="black"/>
                </a:solidFill>
                <a:cs typeface="Times New Roman" pitchFamily="18" charset="0"/>
                <a:sym typeface="Symbol"/>
              </a:rPr>
              <a:t>g H</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O içerisinde	  2 g H</a:t>
            </a:r>
          </a:p>
          <a:p>
            <a:pPr fontAlgn="auto">
              <a:spcBef>
                <a:spcPts val="0"/>
              </a:spcBef>
              <a:spcAft>
                <a:spcPts val="0"/>
              </a:spcAft>
            </a:pPr>
            <a:endParaRPr lang="tr-TR" sz="2000" baseline="0" dirty="0">
              <a:solidFill>
                <a:prstClr val="black"/>
              </a:solidFill>
              <a:cs typeface="Times New Roman" pitchFamily="18" charset="0"/>
              <a:sym typeface="Symbol"/>
            </a:endParaRPr>
          </a:p>
          <a:p>
            <a:pPr fontAlgn="auto">
              <a:spcBef>
                <a:spcPts val="0"/>
              </a:spcBef>
              <a:spcAft>
                <a:spcPts val="0"/>
              </a:spcAft>
            </a:pPr>
            <a:r>
              <a:rPr lang="tr-TR" sz="2000" baseline="0" dirty="0" smtClean="0">
                <a:solidFill>
                  <a:prstClr val="black"/>
                </a:solidFill>
                <a:cs typeface="Times New Roman" pitchFamily="18" charset="0"/>
                <a:sym typeface="Symbol"/>
              </a:rPr>
              <a:t>0.945 </a:t>
            </a:r>
            <a:r>
              <a:rPr lang="tr-TR" sz="2000" baseline="0" dirty="0">
                <a:solidFill>
                  <a:prstClr val="black"/>
                </a:solidFill>
                <a:cs typeface="Times New Roman" pitchFamily="18" charset="0"/>
                <a:sym typeface="Symbol"/>
              </a:rPr>
              <a:t>g içerisinde 	  ? g</a:t>
            </a:r>
          </a:p>
          <a:p>
            <a:pPr fontAlgn="auto">
              <a:spcBef>
                <a:spcPts val="0"/>
              </a:spcBef>
              <a:spcAft>
                <a:spcPts val="0"/>
              </a:spcAft>
            </a:pPr>
            <a:endParaRPr lang="tr-TR" sz="1100" baseline="0" dirty="0">
              <a:solidFill>
                <a:prstClr val="black"/>
              </a:solidFill>
              <a:cs typeface="Times New Roman" pitchFamily="18" charset="0"/>
              <a:sym typeface="Symbol"/>
            </a:endParaRPr>
          </a:p>
          <a:p>
            <a:pPr fontAlgn="auto">
              <a:spcBef>
                <a:spcPts val="0"/>
              </a:spcBef>
              <a:spcAft>
                <a:spcPts val="0"/>
              </a:spcAft>
            </a:pPr>
            <a:r>
              <a:rPr lang="tr-TR" sz="2000" baseline="0" dirty="0" smtClean="0">
                <a:solidFill>
                  <a:prstClr val="black"/>
                </a:solidFill>
                <a:cs typeface="Times New Roman" pitchFamily="18" charset="0"/>
                <a:sym typeface="Symbol"/>
              </a:rPr>
              <a:t>18</a:t>
            </a:r>
            <a:r>
              <a:rPr lang="tr-TR" sz="2000" baseline="0" dirty="0">
                <a:solidFill>
                  <a:prstClr val="black"/>
                </a:solidFill>
                <a:cs typeface="Times New Roman" pitchFamily="18" charset="0"/>
                <a:sym typeface="Symbol"/>
              </a:rPr>
              <a:t>. x =0.945 . 2  </a:t>
            </a:r>
            <a:r>
              <a:rPr lang="tr-TR" sz="2000" baseline="0" dirty="0" smtClean="0">
                <a:solidFill>
                  <a:prstClr val="black"/>
                </a:solidFill>
                <a:cs typeface="Times New Roman" pitchFamily="18" charset="0"/>
                <a:sym typeface="Symbol"/>
              </a:rPr>
              <a:t>   0.105 </a:t>
            </a:r>
            <a:r>
              <a:rPr lang="tr-TR" sz="2000" baseline="0" dirty="0">
                <a:solidFill>
                  <a:prstClr val="black"/>
                </a:solidFill>
                <a:cs typeface="Times New Roman" pitchFamily="18" charset="0"/>
                <a:sym typeface="Symbol"/>
              </a:rPr>
              <a:t>g</a:t>
            </a:r>
            <a:r>
              <a:rPr lang="tr-TR" sz="2000" b="1" baseline="0" dirty="0">
                <a:solidFill>
                  <a:prstClr val="black"/>
                </a:solidFill>
                <a:cs typeface="Times New Roman" pitchFamily="18" charset="0"/>
                <a:sym typeface="Symbol"/>
              </a:rPr>
              <a:t> </a:t>
            </a:r>
            <a:r>
              <a:rPr lang="tr-TR" sz="2000" b="1" baseline="0" dirty="0" smtClean="0">
                <a:solidFill>
                  <a:prstClr val="black"/>
                </a:solidFill>
                <a:cs typeface="Times New Roman" pitchFamily="18" charset="0"/>
                <a:sym typeface="Symbol"/>
              </a:rPr>
              <a:t>H</a:t>
            </a:r>
          </a:p>
          <a:p>
            <a:pPr fontAlgn="auto">
              <a:spcBef>
                <a:spcPts val="0"/>
              </a:spcBef>
              <a:spcAft>
                <a:spcPts val="0"/>
              </a:spcAft>
            </a:pPr>
            <a:endParaRPr lang="tr-TR" sz="2000" b="1" baseline="0" dirty="0">
              <a:solidFill>
                <a:prstClr val="black"/>
              </a:solidFill>
              <a:cs typeface="Times New Roman" pitchFamily="18" charset="0"/>
              <a:sym typeface="Symbol"/>
            </a:endParaRPr>
          </a:p>
          <a:p>
            <a:pPr fontAlgn="auto">
              <a:spcBef>
                <a:spcPts val="0"/>
              </a:spcBef>
              <a:spcAft>
                <a:spcPts val="0"/>
              </a:spcAft>
            </a:pPr>
            <a:r>
              <a:rPr lang="tr-TR" sz="2000" baseline="0" dirty="0">
                <a:solidFill>
                  <a:prstClr val="black"/>
                </a:solidFill>
                <a:cs typeface="Times New Roman" pitchFamily="18" charset="0"/>
              </a:rPr>
              <a:t>Örnek içerisindeki azot yanma sırasında bir değişikliğe uğramaz ve N</a:t>
            </a:r>
            <a:r>
              <a:rPr lang="tr-TR" sz="2000" baseline="-25000" dirty="0">
                <a:solidFill>
                  <a:prstClr val="black"/>
                </a:solidFill>
                <a:cs typeface="Times New Roman" pitchFamily="18" charset="0"/>
              </a:rPr>
              <a:t>2</a:t>
            </a:r>
            <a:r>
              <a:rPr lang="tr-TR" sz="2000" baseline="0" dirty="0">
                <a:solidFill>
                  <a:prstClr val="black"/>
                </a:solidFill>
                <a:cs typeface="Times New Roman" pitchFamily="18" charset="0"/>
              </a:rPr>
              <a:t> olarak açığa çıkar. Bu yüzden örnek içerisinde 0.21 g N vardır.</a:t>
            </a:r>
          </a:p>
          <a:p>
            <a:pPr fontAlgn="auto">
              <a:spcBef>
                <a:spcPts val="0"/>
              </a:spcBef>
              <a:spcAft>
                <a:spcPts val="0"/>
              </a:spcAft>
            </a:pPr>
            <a:endParaRPr lang="tr-TR" sz="2000" b="1" baseline="0" dirty="0" smtClean="0">
              <a:solidFill>
                <a:prstClr val="black"/>
              </a:solidFill>
              <a:cs typeface="Times New Roman" pitchFamily="18" charset="0"/>
              <a:sym typeface="Symbol"/>
            </a:endParaRPr>
          </a:p>
          <a:p>
            <a:pPr algn="just" fontAlgn="auto">
              <a:spcBef>
                <a:spcPts val="0"/>
              </a:spcBef>
              <a:spcAft>
                <a:spcPts val="0"/>
              </a:spcAft>
            </a:pPr>
            <a:endParaRPr lang="tr-TR" sz="2000" baseline="0" dirty="0" smtClean="0">
              <a:solidFill>
                <a:prstClr val="black"/>
              </a:solidFill>
              <a:cs typeface="Times New Roman" pitchFamily="18" charset="0"/>
            </a:endParaRPr>
          </a:p>
        </p:txBody>
      </p:sp>
    </p:spTree>
    <p:extLst>
      <p:ext uri="{BB962C8B-B14F-4D97-AF65-F5344CB8AC3E}">
        <p14:creationId xmlns:p14="http://schemas.microsoft.com/office/powerpoint/2010/main" xmlns="" val="3601399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Nesne 1"/>
          <p:cNvGraphicFramePr>
            <a:graphicFrameLocks noChangeAspect="1"/>
          </p:cNvGraphicFramePr>
          <p:nvPr>
            <p:extLst>
              <p:ext uri="{D42A27DB-BD31-4B8C-83A1-F6EECF244321}">
                <p14:modId xmlns:p14="http://schemas.microsoft.com/office/powerpoint/2010/main" xmlns="" val="1071192221"/>
              </p:ext>
            </p:extLst>
          </p:nvPr>
        </p:nvGraphicFramePr>
        <p:xfrm>
          <a:off x="323528" y="764704"/>
          <a:ext cx="3857625" cy="860425"/>
        </p:xfrm>
        <a:graphic>
          <a:graphicData uri="http://schemas.openxmlformats.org/presentationml/2006/ole">
            <p:oleObj spid="_x0000_s10455" name="Denklem" r:id="rId3" imgW="1765300" imgH="393700" progId="Equation.3">
              <p:embed/>
            </p:oleObj>
          </a:graphicData>
        </a:graphic>
      </p:graphicFrame>
      <p:graphicFrame>
        <p:nvGraphicFramePr>
          <p:cNvPr id="3" name="Nesne 2"/>
          <p:cNvGraphicFramePr>
            <a:graphicFrameLocks noChangeAspect="1"/>
          </p:cNvGraphicFramePr>
          <p:nvPr>
            <p:extLst>
              <p:ext uri="{D42A27DB-BD31-4B8C-83A1-F6EECF244321}">
                <p14:modId xmlns:p14="http://schemas.microsoft.com/office/powerpoint/2010/main" xmlns="" val="212887772"/>
              </p:ext>
            </p:extLst>
          </p:nvPr>
        </p:nvGraphicFramePr>
        <p:xfrm>
          <a:off x="323528" y="1988840"/>
          <a:ext cx="3802062" cy="860425"/>
        </p:xfrm>
        <a:graphic>
          <a:graphicData uri="http://schemas.openxmlformats.org/presentationml/2006/ole">
            <p:oleObj spid="_x0000_s10456" name="Denklem" r:id="rId4" imgW="1739900" imgH="393700" progId="Equation.3">
              <p:embed/>
            </p:oleObj>
          </a:graphicData>
        </a:graphic>
      </p:graphicFrame>
      <p:graphicFrame>
        <p:nvGraphicFramePr>
          <p:cNvPr id="4" name="Nesne 3"/>
          <p:cNvGraphicFramePr>
            <a:graphicFrameLocks noChangeAspect="1"/>
          </p:cNvGraphicFramePr>
          <p:nvPr>
            <p:extLst>
              <p:ext uri="{D42A27DB-BD31-4B8C-83A1-F6EECF244321}">
                <p14:modId xmlns:p14="http://schemas.microsoft.com/office/powerpoint/2010/main" xmlns="" val="1586414568"/>
              </p:ext>
            </p:extLst>
          </p:nvPr>
        </p:nvGraphicFramePr>
        <p:xfrm>
          <a:off x="395536" y="3356992"/>
          <a:ext cx="3941762" cy="860425"/>
        </p:xfrm>
        <a:graphic>
          <a:graphicData uri="http://schemas.openxmlformats.org/presentationml/2006/ole">
            <p:oleObj spid="_x0000_s10457" name="Denklem" r:id="rId5" imgW="1803400" imgH="393700" progId="Equation.3">
              <p:embed/>
            </p:oleObj>
          </a:graphicData>
        </a:graphic>
      </p:graphicFrame>
    </p:spTree>
    <p:extLst>
      <p:ext uri="{BB962C8B-B14F-4D97-AF65-F5344CB8AC3E}">
        <p14:creationId xmlns:p14="http://schemas.microsoft.com/office/powerpoint/2010/main" xmlns="" val="3081781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260648"/>
            <a:ext cx="8712968" cy="5539978"/>
          </a:xfrm>
          <a:prstGeom prst="rect">
            <a:avLst/>
          </a:prstGeom>
        </p:spPr>
        <p:txBody>
          <a:bodyPr wrap="square">
            <a:spAutoFit/>
          </a:bodyPr>
          <a:lstStyle/>
          <a:p>
            <a:pPr algn="just" fontAlgn="auto">
              <a:lnSpc>
                <a:spcPct val="150000"/>
              </a:lnSpc>
              <a:spcBef>
                <a:spcPts val="0"/>
              </a:spcBef>
              <a:spcAft>
                <a:spcPts val="0"/>
              </a:spcAft>
            </a:pPr>
            <a:r>
              <a:rPr lang="tr-TR" sz="1800" baseline="0" dirty="0" smtClean="0">
                <a:solidFill>
                  <a:srgbClr val="FF0000"/>
                </a:solidFill>
                <a:cs typeface="Times New Roman" pitchFamily="18" charset="0"/>
              </a:rPr>
              <a:t>Örnek:</a:t>
            </a:r>
            <a:r>
              <a:rPr lang="tr-TR" sz="1800" baseline="0" dirty="0" smtClean="0">
                <a:solidFill>
                  <a:prstClr val="black"/>
                </a:solidFill>
                <a:cs typeface="Times New Roman" pitchFamily="18" charset="0"/>
              </a:rPr>
              <a:t> </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Gümüş </a:t>
            </a:r>
            <a:r>
              <a:rPr lang="tr-TR" sz="1800" baseline="0" dirty="0">
                <a:solidFill>
                  <a:prstClr val="black"/>
                </a:solidFill>
                <a:cs typeface="Times New Roman" pitchFamily="18" charset="0"/>
              </a:rPr>
              <a:t>sülfür (Ag</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S) bir gümüş filizi olan </a:t>
            </a:r>
            <a:r>
              <a:rPr lang="tr-TR" sz="1800" baseline="0" dirty="0" err="1">
                <a:solidFill>
                  <a:prstClr val="black"/>
                </a:solidFill>
                <a:cs typeface="Times New Roman" pitchFamily="18" charset="0"/>
              </a:rPr>
              <a:t>arjantit</a:t>
            </a:r>
            <a:r>
              <a:rPr lang="tr-TR" sz="1800" baseline="0" dirty="0">
                <a:solidFill>
                  <a:prstClr val="black"/>
                </a:solidFill>
                <a:cs typeface="Times New Roman" pitchFamily="18" charset="0"/>
              </a:rPr>
              <a:t> mineralinde bulunur. %70 Ag</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S içeren bir filizin 250 gramından teorik olarak kaç gram gümüş elde edilebilir</a:t>
            </a:r>
            <a:r>
              <a:rPr lang="tr-TR" sz="1800" baseline="0" dirty="0" smtClean="0">
                <a:solidFill>
                  <a:prstClr val="black"/>
                </a:solidFill>
                <a:cs typeface="Times New Roman" pitchFamily="18" charset="0"/>
              </a:rPr>
              <a:t>.</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100 </a:t>
            </a:r>
            <a:r>
              <a:rPr lang="tr-TR" sz="1800" baseline="0" dirty="0">
                <a:solidFill>
                  <a:prstClr val="black"/>
                </a:solidFill>
                <a:cs typeface="Times New Roman" pitchFamily="18" charset="0"/>
                <a:sym typeface="Symbol"/>
              </a:rPr>
              <a:t>g filiz içerisinde	    70 g </a:t>
            </a:r>
            <a:r>
              <a:rPr lang="tr-TR" sz="1800" baseline="0" dirty="0">
                <a:solidFill>
                  <a:prstClr val="black"/>
                </a:solidFill>
                <a:cs typeface="Times New Roman" pitchFamily="18" charset="0"/>
              </a:rPr>
              <a:t>Ag</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S</a:t>
            </a:r>
            <a:endParaRPr lang="tr-TR" sz="1800" baseline="0" dirty="0">
              <a:solidFill>
                <a:prstClr val="black"/>
              </a:solidFill>
              <a:cs typeface="Times New Roman" pitchFamily="18" charset="0"/>
              <a:sym typeface="Symbol"/>
            </a:endParaRP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250 </a:t>
            </a:r>
            <a:r>
              <a:rPr lang="tr-TR" sz="1800" baseline="0" dirty="0">
                <a:solidFill>
                  <a:prstClr val="black"/>
                </a:solidFill>
                <a:cs typeface="Times New Roman" pitchFamily="18" charset="0"/>
                <a:sym typeface="Symbol"/>
              </a:rPr>
              <a:t>g içerisinde 	</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 g </a:t>
            </a: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a:t>
            </a:r>
            <a:endParaRPr lang="tr-TR" sz="1800" baseline="0" dirty="0">
              <a:solidFill>
                <a:prstClr val="black"/>
              </a:solidFill>
              <a:cs typeface="Times New Roman" pitchFamily="18" charset="0"/>
              <a:sym typeface="Symbol"/>
            </a:endParaRPr>
          </a:p>
          <a:p>
            <a:pPr algn="just" fontAlgn="auto">
              <a:spcBef>
                <a:spcPts val="0"/>
              </a:spcBef>
              <a:spcAft>
                <a:spcPts val="0"/>
              </a:spcAft>
            </a:pPr>
            <a:endParaRPr lang="tr-TR" sz="105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100</a:t>
            </a:r>
            <a:r>
              <a:rPr lang="tr-TR" sz="1800" baseline="0" dirty="0">
                <a:solidFill>
                  <a:prstClr val="black"/>
                </a:solidFill>
                <a:cs typeface="Times New Roman" pitchFamily="18" charset="0"/>
                <a:sym typeface="Symbol"/>
              </a:rPr>
              <a:t>. x = 250 . 70  175 g</a:t>
            </a:r>
            <a:r>
              <a:rPr lang="tr-TR" sz="1800" b="1"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rPr>
              <a:t>Ag</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S</a:t>
            </a:r>
          </a:p>
          <a:p>
            <a:pPr algn="just" fontAlgn="auto">
              <a:spcBef>
                <a:spcPts val="0"/>
              </a:spcBef>
              <a:spcAft>
                <a:spcPts val="0"/>
              </a:spcAft>
            </a:pPr>
            <a:endParaRPr lang="tr-TR" sz="1800" b="1" baseline="0" dirty="0">
              <a:solidFill>
                <a:prstClr val="black"/>
              </a:solidFill>
              <a:cs typeface="Times New Roman" pitchFamily="18" charset="0"/>
            </a:endParaRPr>
          </a:p>
          <a:p>
            <a:pPr algn="just" fontAlgn="auto">
              <a:spcBef>
                <a:spcPts val="0"/>
              </a:spcBef>
              <a:spcAft>
                <a:spcPts val="0"/>
              </a:spcAft>
            </a:pPr>
            <a:r>
              <a:rPr lang="tr-TR" sz="1800" baseline="0" dirty="0" smtClean="0">
                <a:solidFill>
                  <a:prstClr val="black"/>
                </a:solidFill>
                <a:cs typeface="Times New Roman" pitchFamily="18" charset="0"/>
                <a:sym typeface="Symbol"/>
              </a:rPr>
              <a:t>Ag</a:t>
            </a:r>
            <a:r>
              <a:rPr lang="tr-TR" sz="1800" baseline="-25000" dirty="0" smtClean="0">
                <a:solidFill>
                  <a:prstClr val="black"/>
                </a:solidFill>
                <a:cs typeface="Times New Roman" pitchFamily="18" charset="0"/>
                <a:sym typeface="Symbol"/>
              </a:rPr>
              <a:t>2</a:t>
            </a:r>
            <a:r>
              <a:rPr lang="tr-TR" sz="1800" baseline="0" dirty="0" smtClean="0">
                <a:solidFill>
                  <a:prstClr val="black"/>
                </a:solidFill>
                <a:cs typeface="Times New Roman" pitchFamily="18" charset="0"/>
                <a:sym typeface="Symbol"/>
              </a:rPr>
              <a:t>S                          2Ag</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248 </a:t>
            </a:r>
            <a:r>
              <a:rPr lang="tr-TR" sz="1800" baseline="0" dirty="0">
                <a:solidFill>
                  <a:prstClr val="black"/>
                </a:solidFill>
                <a:cs typeface="Times New Roman" pitchFamily="18" charset="0"/>
                <a:sym typeface="Symbol"/>
              </a:rPr>
              <a:t>g </a:t>
            </a:r>
            <a:r>
              <a:rPr lang="tr-TR" sz="1800" baseline="0" dirty="0">
                <a:solidFill>
                  <a:prstClr val="black"/>
                </a:solidFill>
                <a:cs typeface="Times New Roman" pitchFamily="18" charset="0"/>
              </a:rPr>
              <a:t>Ag</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S</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den </a:t>
            </a:r>
            <a:r>
              <a:rPr lang="tr-TR" sz="1800" baseline="0" dirty="0">
                <a:solidFill>
                  <a:prstClr val="black"/>
                </a:solidFill>
                <a:cs typeface="Times New Roman" pitchFamily="18" charset="0"/>
                <a:sym typeface="Symbol"/>
              </a:rPr>
              <a:t>	216 g </a:t>
            </a:r>
            <a:r>
              <a:rPr lang="tr-TR" sz="1800" baseline="0" dirty="0" err="1">
                <a:solidFill>
                  <a:prstClr val="black"/>
                </a:solidFill>
                <a:cs typeface="Times New Roman" pitchFamily="18" charset="0"/>
                <a:sym typeface="Symbol"/>
              </a:rPr>
              <a:t>Ag</a:t>
            </a:r>
            <a:r>
              <a:rPr lang="tr-TR" sz="1800" baseline="0" dirty="0">
                <a:solidFill>
                  <a:prstClr val="black"/>
                </a:solidFill>
                <a:cs typeface="Times New Roman" pitchFamily="18" charset="0"/>
                <a:sym typeface="Symbol"/>
              </a:rPr>
              <a:t> elde edilirse</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175 </a:t>
            </a:r>
            <a:r>
              <a:rPr lang="tr-TR" sz="1800" baseline="0" dirty="0">
                <a:solidFill>
                  <a:prstClr val="black"/>
                </a:solidFill>
                <a:cs typeface="Times New Roman" pitchFamily="18" charset="0"/>
                <a:sym typeface="Symbol"/>
              </a:rPr>
              <a:t>g dan		</a:t>
            </a:r>
            <a:r>
              <a:rPr lang="tr-TR" sz="1800" baseline="0" dirty="0" smtClean="0">
                <a:solidFill>
                  <a:prstClr val="black"/>
                </a:solidFill>
                <a:cs typeface="Times New Roman" pitchFamily="18" charset="0"/>
                <a:sym typeface="Symbol"/>
              </a:rPr>
              <a:t> ? </a:t>
            </a:r>
            <a:r>
              <a:rPr lang="tr-TR" sz="1800" baseline="0" dirty="0">
                <a:solidFill>
                  <a:prstClr val="black"/>
                </a:solidFill>
                <a:cs typeface="Times New Roman" pitchFamily="18" charset="0"/>
                <a:sym typeface="Symbol"/>
              </a:rPr>
              <a:t>g elde edilir.</a:t>
            </a:r>
          </a:p>
          <a:p>
            <a:pPr algn="just" fontAlgn="auto">
              <a:spcBef>
                <a:spcPts val="0"/>
              </a:spcBef>
              <a:spcAft>
                <a:spcPts val="0"/>
              </a:spcAft>
            </a:pPr>
            <a:endParaRPr lang="tr-TR" sz="105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248</a:t>
            </a:r>
            <a:r>
              <a:rPr lang="tr-TR" sz="1800" baseline="0" dirty="0">
                <a:solidFill>
                  <a:prstClr val="black"/>
                </a:solidFill>
                <a:cs typeface="Times New Roman" pitchFamily="18" charset="0"/>
                <a:sym typeface="Symbol"/>
              </a:rPr>
              <a:t>. x = 175 . 216  152.4 g</a:t>
            </a:r>
            <a:r>
              <a:rPr lang="tr-TR" sz="1800" b="1" baseline="0" dirty="0">
                <a:solidFill>
                  <a:prstClr val="black"/>
                </a:solidFill>
                <a:cs typeface="Times New Roman" pitchFamily="18" charset="0"/>
                <a:sym typeface="Symbol"/>
              </a:rPr>
              <a:t> </a:t>
            </a:r>
            <a:r>
              <a:rPr lang="tr-TR" sz="1800" baseline="0" dirty="0" err="1">
                <a:solidFill>
                  <a:prstClr val="black"/>
                </a:solidFill>
                <a:cs typeface="Times New Roman" pitchFamily="18" charset="0"/>
                <a:sym typeface="Symbol"/>
              </a:rPr>
              <a:t>Ag</a:t>
            </a:r>
            <a:r>
              <a:rPr lang="tr-TR" sz="1800" baseline="0" dirty="0">
                <a:solidFill>
                  <a:prstClr val="black"/>
                </a:solidFill>
                <a:cs typeface="Times New Roman" pitchFamily="18" charset="0"/>
                <a:sym typeface="Symbol"/>
              </a:rPr>
              <a:t> elde edilebilir.</a:t>
            </a:r>
          </a:p>
          <a:p>
            <a:pPr algn="just" fontAlgn="auto">
              <a:spcBef>
                <a:spcPts val="0"/>
              </a:spcBef>
              <a:spcAft>
                <a:spcPts val="0"/>
              </a:spcAft>
            </a:pP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3127021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1" name="Rectangle 3"/>
          <p:cNvSpPr>
            <a:spLocks noGrp="1" noChangeArrowheads="1"/>
          </p:cNvSpPr>
          <p:nvPr>
            <p:ph idx="1"/>
          </p:nvPr>
        </p:nvSpPr>
        <p:spPr>
          <a:xfrm>
            <a:off x="351801" y="764704"/>
            <a:ext cx="8020050" cy="3417887"/>
          </a:xfrm>
        </p:spPr>
        <p:txBody>
          <a:bodyPr/>
          <a:lstStyle/>
          <a:p>
            <a:pPr marL="0" indent="0" eaLnBrk="1" hangingPunct="1">
              <a:lnSpc>
                <a:spcPct val="90000"/>
              </a:lnSpc>
              <a:buClr>
                <a:schemeClr val="hlink"/>
              </a:buClr>
              <a:buNone/>
            </a:pPr>
            <a:r>
              <a:rPr lang="tr-TR" sz="2000" dirty="0">
                <a:solidFill>
                  <a:srgbClr val="FF0000"/>
                </a:solidFill>
              </a:rPr>
              <a:t>Kimyasal </a:t>
            </a:r>
            <a:r>
              <a:rPr lang="tr-TR" sz="2000" dirty="0" smtClean="0">
                <a:solidFill>
                  <a:srgbClr val="FF0000"/>
                </a:solidFill>
              </a:rPr>
              <a:t>Tepkimeler</a:t>
            </a:r>
          </a:p>
          <a:p>
            <a:pPr marL="0" indent="0" eaLnBrk="1" hangingPunct="1">
              <a:lnSpc>
                <a:spcPct val="90000"/>
              </a:lnSpc>
              <a:buClr>
                <a:schemeClr val="hlink"/>
              </a:buClr>
              <a:buNone/>
            </a:pPr>
            <a:endParaRPr lang="tr-TR" sz="2000" dirty="0">
              <a:solidFill>
                <a:srgbClr val="FF0000"/>
              </a:solidFill>
            </a:endParaRPr>
          </a:p>
          <a:p>
            <a:pPr marL="0" indent="0" eaLnBrk="1" hangingPunct="1">
              <a:lnSpc>
                <a:spcPct val="90000"/>
              </a:lnSpc>
              <a:buClr>
                <a:schemeClr val="hlink"/>
              </a:buClr>
              <a:buFontTx/>
              <a:buNone/>
            </a:pPr>
            <a:r>
              <a:rPr lang="tr-TR" sz="2000" dirty="0" smtClean="0"/>
              <a:t>Bir</a:t>
            </a:r>
            <a:r>
              <a:rPr lang="en-US" sz="2000" dirty="0" smtClean="0">
                <a:solidFill>
                  <a:schemeClr val="hlink"/>
                </a:solidFill>
              </a:rPr>
              <a:t> </a:t>
            </a:r>
            <a:r>
              <a:rPr lang="tr-TR" sz="2000" dirty="0" smtClean="0"/>
              <a:t>tepkime olduğunu söyleyebilmek için bazı delillere ihtiyaç vardır:</a:t>
            </a:r>
            <a:endParaRPr lang="en-US" sz="2000" dirty="0" smtClean="0"/>
          </a:p>
          <a:p>
            <a:pPr marL="2151063" lvl="1" eaLnBrk="1" hangingPunct="1">
              <a:lnSpc>
                <a:spcPct val="90000"/>
              </a:lnSpc>
            </a:pPr>
            <a:r>
              <a:rPr lang="tr-TR" sz="2000" dirty="0" smtClean="0"/>
              <a:t>Renk değişimi</a:t>
            </a:r>
            <a:endParaRPr lang="en-US" sz="2000" dirty="0" smtClean="0"/>
          </a:p>
          <a:p>
            <a:pPr marL="2151063" lvl="1" eaLnBrk="1" hangingPunct="1">
              <a:lnSpc>
                <a:spcPct val="90000"/>
              </a:lnSpc>
            </a:pPr>
            <a:r>
              <a:rPr lang="tr-TR" sz="2000" dirty="0" smtClean="0"/>
              <a:t>Çökelek oluşumu</a:t>
            </a:r>
          </a:p>
          <a:p>
            <a:pPr marL="2151063" lvl="1" eaLnBrk="1" hangingPunct="1">
              <a:lnSpc>
                <a:spcPct val="90000"/>
              </a:lnSpc>
            </a:pPr>
            <a:r>
              <a:rPr lang="tr-TR" sz="2000" dirty="0" smtClean="0"/>
              <a:t>Gaz çıkışı</a:t>
            </a:r>
          </a:p>
          <a:p>
            <a:pPr marL="2151063" lvl="1" eaLnBrk="1" hangingPunct="1">
              <a:lnSpc>
                <a:spcPct val="90000"/>
              </a:lnSpc>
            </a:pPr>
            <a:r>
              <a:rPr lang="tr-TR" sz="2000" dirty="0" smtClean="0"/>
              <a:t>Isı salınması ya da soğurulması gibi</a:t>
            </a:r>
          </a:p>
          <a:p>
            <a:pPr marL="2151063" lvl="1" eaLnBrk="1" hangingPunct="1">
              <a:lnSpc>
                <a:spcPct val="90000"/>
              </a:lnSpc>
              <a:buFontTx/>
              <a:buNone/>
            </a:pPr>
            <a:endParaRPr lang="tr-TR" sz="2000" dirty="0" smtClean="0">
              <a:solidFill>
                <a:schemeClr val="tx2"/>
              </a:solidFill>
            </a:endParaRPr>
          </a:p>
          <a:p>
            <a:pPr marL="2151063" lvl="1" eaLnBrk="1" hangingPunct="1">
              <a:lnSpc>
                <a:spcPct val="90000"/>
              </a:lnSpc>
              <a:buFontTx/>
              <a:buNone/>
            </a:pPr>
            <a:r>
              <a:rPr lang="tr-TR" sz="2000" dirty="0" smtClean="0">
                <a:solidFill>
                  <a:schemeClr val="tx2"/>
                </a:solidFill>
              </a:rPr>
              <a:t>Kimyasal deliller</a:t>
            </a:r>
            <a:r>
              <a:rPr lang="en-US" sz="2000" dirty="0" smtClean="0"/>
              <a:t> </a:t>
            </a:r>
            <a:r>
              <a:rPr lang="tr-TR" sz="2000" dirty="0" smtClean="0"/>
              <a:t>gereklidir.</a:t>
            </a:r>
          </a:p>
          <a:p>
            <a:pPr marL="2151063" lvl="1" eaLnBrk="1" hangingPunct="1">
              <a:lnSpc>
                <a:spcPct val="90000"/>
              </a:lnSpc>
              <a:buFontTx/>
              <a:buNone/>
            </a:pPr>
            <a:endParaRPr lang="en-CA" sz="2000" dirty="0" smtClean="0"/>
          </a:p>
        </p:txBody>
      </p:sp>
    </p:spTree>
    <p:extLst>
      <p:ext uri="{BB962C8B-B14F-4D97-AF65-F5344CB8AC3E}">
        <p14:creationId xmlns:p14="http://schemas.microsoft.com/office/powerpoint/2010/main" xmlns="" val="13545781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246063" y="332656"/>
            <a:ext cx="8281987" cy="5478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sz="2000" baseline="0" dirty="0" smtClean="0">
                <a:solidFill>
                  <a:srgbClr val="FF0000"/>
                </a:solidFill>
              </a:rPr>
              <a:t>Kimyasal tepkimenin gösterilmesi</a:t>
            </a:r>
          </a:p>
          <a:p>
            <a:pPr eaLnBrk="0" hangingPunct="0">
              <a:spcBef>
                <a:spcPct val="50000"/>
              </a:spcBef>
            </a:pPr>
            <a:r>
              <a:rPr lang="tr-TR" sz="2000" baseline="0" dirty="0" smtClean="0">
                <a:solidFill>
                  <a:srgbClr val="000000"/>
                </a:solidFill>
              </a:rPr>
              <a:t>Önce tepkimeye girenlerin ismi yazılır ve araya + işareti konur.</a:t>
            </a:r>
          </a:p>
          <a:p>
            <a:pPr eaLnBrk="0" hangingPunct="0">
              <a:spcBef>
                <a:spcPct val="50000"/>
              </a:spcBef>
            </a:pPr>
            <a:r>
              <a:rPr lang="tr-TR" sz="2000" baseline="0" dirty="0" smtClean="0">
                <a:solidFill>
                  <a:srgbClr val="000000"/>
                </a:solidFill>
              </a:rPr>
              <a:t>Tepkime oluşu </a:t>
            </a:r>
            <a:r>
              <a:rPr lang="en-US" sz="2000" baseline="0" dirty="0" smtClean="0">
                <a:solidFill>
                  <a:srgbClr val="000000"/>
                </a:solidFill>
                <a:cs typeface="Times New Roman" pitchFamily="18" charset="0"/>
              </a:rPr>
              <a:t>→</a:t>
            </a:r>
            <a:r>
              <a:rPr lang="tr-TR" sz="2000" baseline="0" dirty="0" smtClean="0">
                <a:solidFill>
                  <a:srgbClr val="000000"/>
                </a:solidFill>
                <a:cs typeface="Times New Roman" pitchFamily="18" charset="0"/>
              </a:rPr>
              <a:t> ile gösterilir</a:t>
            </a:r>
          </a:p>
          <a:p>
            <a:pPr eaLnBrk="0" hangingPunct="0">
              <a:spcBef>
                <a:spcPct val="50000"/>
              </a:spcBef>
            </a:pPr>
            <a:r>
              <a:rPr lang="tr-TR" sz="2000" baseline="0" dirty="0" smtClean="0">
                <a:solidFill>
                  <a:srgbClr val="000000"/>
                </a:solidFill>
                <a:cs typeface="Times New Roman" pitchFamily="18" charset="0"/>
              </a:rPr>
              <a:t>Oluşan ürünler yazılır</a:t>
            </a:r>
            <a:endParaRPr lang="tr-TR" sz="2000" baseline="0" dirty="0" smtClean="0">
              <a:solidFill>
                <a:srgbClr val="000000"/>
              </a:solidFill>
            </a:endParaRPr>
          </a:p>
          <a:p>
            <a:pPr eaLnBrk="0" hangingPunct="0">
              <a:spcBef>
                <a:spcPct val="50000"/>
              </a:spcBef>
            </a:pPr>
            <a:r>
              <a:rPr lang="tr-TR" sz="2000" baseline="0" dirty="0" smtClean="0">
                <a:solidFill>
                  <a:srgbClr val="000000"/>
                </a:solidFill>
              </a:rPr>
              <a:t>Azot monoksit</a:t>
            </a:r>
            <a:r>
              <a:rPr lang="en-US" sz="2000" baseline="0" dirty="0" smtClean="0">
                <a:solidFill>
                  <a:srgbClr val="000000"/>
                </a:solidFill>
              </a:rPr>
              <a:t> + o</a:t>
            </a:r>
            <a:r>
              <a:rPr lang="tr-TR" sz="2000" baseline="0" dirty="0" err="1" smtClean="0">
                <a:solidFill>
                  <a:srgbClr val="000000"/>
                </a:solidFill>
              </a:rPr>
              <a:t>ksij</a:t>
            </a:r>
            <a:r>
              <a:rPr lang="en-US" sz="2000" baseline="0" dirty="0" smtClean="0">
                <a:solidFill>
                  <a:srgbClr val="000000"/>
                </a:solidFill>
              </a:rPr>
              <a:t>en </a:t>
            </a:r>
            <a:r>
              <a:rPr lang="en-US" sz="2000" baseline="0" dirty="0" smtClean="0">
                <a:solidFill>
                  <a:srgbClr val="000000"/>
                </a:solidFill>
                <a:cs typeface="Times New Roman" pitchFamily="18" charset="0"/>
              </a:rPr>
              <a:t>→ </a:t>
            </a:r>
            <a:r>
              <a:rPr lang="tr-TR" sz="2000" baseline="0" dirty="0" smtClean="0">
                <a:solidFill>
                  <a:srgbClr val="000000"/>
                </a:solidFill>
                <a:cs typeface="Times New Roman" pitchFamily="18" charset="0"/>
              </a:rPr>
              <a:t>Azot dioksit</a:t>
            </a:r>
          </a:p>
          <a:p>
            <a:pPr eaLnBrk="0" hangingPunct="0">
              <a:spcBef>
                <a:spcPct val="50000"/>
              </a:spcBef>
            </a:pPr>
            <a:r>
              <a:rPr lang="tr-TR" sz="2000" baseline="0" dirty="0" smtClean="0">
                <a:solidFill>
                  <a:srgbClr val="000000"/>
                </a:solidFill>
              </a:rPr>
              <a:t>Madde isimleri kimyasal </a:t>
            </a:r>
            <a:r>
              <a:rPr lang="tr-TR" sz="2000" baseline="0" dirty="0">
                <a:solidFill>
                  <a:srgbClr val="000000"/>
                </a:solidFill>
              </a:rPr>
              <a:t>formüller ile </a:t>
            </a:r>
            <a:r>
              <a:rPr lang="tr-TR" sz="2000" baseline="0" dirty="0" smtClean="0">
                <a:solidFill>
                  <a:srgbClr val="000000"/>
                </a:solidFill>
              </a:rPr>
              <a:t>değiştirilir. </a:t>
            </a:r>
          </a:p>
          <a:p>
            <a:pPr eaLnBrk="0" hangingPunct="0">
              <a:spcBef>
                <a:spcPct val="50000"/>
              </a:spcBef>
            </a:pPr>
            <a:endParaRPr lang="tr-TR" sz="2000" baseline="0" dirty="0">
              <a:solidFill>
                <a:srgbClr val="000000"/>
              </a:solidFill>
            </a:endParaRPr>
          </a:p>
          <a:p>
            <a:pPr eaLnBrk="0" hangingPunct="0">
              <a:spcBef>
                <a:spcPct val="50000"/>
              </a:spcBef>
            </a:pPr>
            <a:endParaRPr lang="tr-TR" sz="2000" baseline="0" dirty="0" smtClean="0">
              <a:solidFill>
                <a:srgbClr val="000000"/>
              </a:solidFill>
            </a:endParaRPr>
          </a:p>
          <a:p>
            <a:pPr eaLnBrk="0" hangingPunct="0">
              <a:spcBef>
                <a:spcPct val="50000"/>
              </a:spcBef>
            </a:pPr>
            <a:r>
              <a:rPr lang="tr-TR" sz="2000" baseline="0" dirty="0" smtClean="0">
                <a:solidFill>
                  <a:srgbClr val="000000"/>
                </a:solidFill>
              </a:rPr>
              <a:t>Kimyasal </a:t>
            </a:r>
            <a:r>
              <a:rPr lang="tr-TR" sz="2000" baseline="0" dirty="0">
                <a:solidFill>
                  <a:srgbClr val="000000"/>
                </a:solidFill>
              </a:rPr>
              <a:t>eşitliği elde etmek için atom </a:t>
            </a:r>
            <a:r>
              <a:rPr lang="tr-TR" sz="2000" baseline="0" dirty="0" smtClean="0">
                <a:solidFill>
                  <a:srgbClr val="000000"/>
                </a:solidFill>
              </a:rPr>
              <a:t>sayıları </a:t>
            </a:r>
            <a:r>
              <a:rPr lang="tr-TR" sz="2000" baseline="0" dirty="0">
                <a:solidFill>
                  <a:srgbClr val="000000"/>
                </a:solidFill>
              </a:rPr>
              <a:t>eşitlenir</a:t>
            </a:r>
            <a:r>
              <a:rPr lang="en-US" sz="2000" baseline="0" dirty="0">
                <a:solidFill>
                  <a:srgbClr val="000000"/>
                </a:solidFill>
              </a:rPr>
              <a:t>.</a:t>
            </a:r>
            <a:endParaRPr lang="en-CA" sz="2000" baseline="0" dirty="0">
              <a:solidFill>
                <a:srgbClr val="000000"/>
              </a:solidFill>
            </a:endParaRPr>
          </a:p>
          <a:p>
            <a:pPr eaLnBrk="0" hangingPunct="0">
              <a:spcBef>
                <a:spcPct val="50000"/>
              </a:spcBef>
            </a:pPr>
            <a:r>
              <a:rPr lang="tr-TR" sz="2000" baseline="0" dirty="0" smtClean="0">
                <a:solidFill>
                  <a:srgbClr val="000000"/>
                </a:solidFill>
                <a:cs typeface="Times New Roman" pitchFamily="18" charset="0"/>
              </a:rPr>
              <a:t>Bileşiklerin faz durumu belirtilir</a:t>
            </a:r>
          </a:p>
          <a:p>
            <a:pPr eaLnBrk="0" hangingPunct="0">
              <a:spcBef>
                <a:spcPct val="50000"/>
              </a:spcBef>
            </a:pPr>
            <a:r>
              <a:rPr lang="tr-TR" sz="2000" baseline="0" dirty="0">
                <a:solidFill>
                  <a:srgbClr val="FF0000"/>
                </a:solidFill>
              </a:rPr>
              <a:t>2</a:t>
            </a:r>
            <a:r>
              <a:rPr lang="tr-TR" sz="2000" baseline="0" dirty="0">
                <a:solidFill>
                  <a:srgbClr val="000000"/>
                </a:solidFill>
              </a:rPr>
              <a:t> </a:t>
            </a:r>
            <a:r>
              <a:rPr lang="en-US" sz="2000" baseline="0" dirty="0" smtClean="0">
                <a:solidFill>
                  <a:srgbClr val="000000"/>
                </a:solidFill>
              </a:rPr>
              <a:t>NO</a:t>
            </a:r>
            <a:r>
              <a:rPr lang="tr-TR" sz="2000" baseline="-25000" dirty="0" smtClean="0">
                <a:solidFill>
                  <a:srgbClr val="000000"/>
                </a:solidFill>
              </a:rPr>
              <a:t>(g)</a:t>
            </a:r>
            <a:r>
              <a:rPr lang="en-US" sz="2000" baseline="-25000" dirty="0" smtClean="0">
                <a:solidFill>
                  <a:srgbClr val="000000"/>
                </a:solidFill>
              </a:rPr>
              <a:t> </a:t>
            </a:r>
            <a:r>
              <a:rPr lang="en-US" sz="2000" baseline="0" dirty="0">
                <a:solidFill>
                  <a:srgbClr val="000000"/>
                </a:solidFill>
              </a:rPr>
              <a:t>+    </a:t>
            </a:r>
            <a:r>
              <a:rPr lang="tr-TR" sz="2000" baseline="0" dirty="0">
                <a:solidFill>
                  <a:srgbClr val="FF0000"/>
                </a:solidFill>
              </a:rPr>
              <a:t>1</a:t>
            </a:r>
            <a:r>
              <a:rPr lang="en-US" sz="2000" baseline="0" dirty="0" smtClean="0">
                <a:solidFill>
                  <a:srgbClr val="000000"/>
                </a:solidFill>
              </a:rPr>
              <a:t>O</a:t>
            </a:r>
            <a:r>
              <a:rPr lang="en-US" sz="2000" baseline="-25000" dirty="0" smtClean="0">
                <a:solidFill>
                  <a:srgbClr val="000000"/>
                </a:solidFill>
              </a:rPr>
              <a:t>2</a:t>
            </a:r>
            <a:r>
              <a:rPr lang="tr-TR" sz="2000" baseline="-25000" dirty="0" smtClean="0">
                <a:solidFill>
                  <a:srgbClr val="000000"/>
                </a:solidFill>
              </a:rPr>
              <a:t>(g)</a:t>
            </a:r>
            <a:r>
              <a:rPr lang="en-US" sz="2000" baseline="0" dirty="0" smtClean="0">
                <a:solidFill>
                  <a:srgbClr val="000000"/>
                </a:solidFill>
              </a:rPr>
              <a:t> </a:t>
            </a:r>
            <a:r>
              <a:rPr lang="en-US" sz="2000" baseline="0" dirty="0">
                <a:solidFill>
                  <a:srgbClr val="000000"/>
                </a:solidFill>
              </a:rPr>
              <a:t>→    </a:t>
            </a:r>
            <a:r>
              <a:rPr lang="tr-TR" sz="2000" baseline="0" dirty="0">
                <a:solidFill>
                  <a:srgbClr val="FF0000"/>
                </a:solidFill>
              </a:rPr>
              <a:t>2</a:t>
            </a:r>
            <a:r>
              <a:rPr lang="en-US" sz="2000" baseline="0" dirty="0" smtClean="0">
                <a:solidFill>
                  <a:srgbClr val="000000"/>
                </a:solidFill>
              </a:rPr>
              <a:t>NO</a:t>
            </a:r>
            <a:r>
              <a:rPr lang="en-US" sz="2000" baseline="-25000" dirty="0" smtClean="0">
                <a:solidFill>
                  <a:srgbClr val="000000"/>
                </a:solidFill>
              </a:rPr>
              <a:t>2</a:t>
            </a:r>
            <a:r>
              <a:rPr lang="tr-TR" sz="2000" baseline="-25000" dirty="0" smtClean="0">
                <a:solidFill>
                  <a:srgbClr val="000000"/>
                </a:solidFill>
              </a:rPr>
              <a:t>(g)</a:t>
            </a:r>
            <a:endParaRPr lang="en-US" sz="2000" baseline="-25000" dirty="0">
              <a:solidFill>
                <a:srgbClr val="000000"/>
              </a:solidFill>
            </a:endParaRPr>
          </a:p>
          <a:p>
            <a:pPr eaLnBrk="0" hangingPunct="0">
              <a:spcBef>
                <a:spcPct val="50000"/>
              </a:spcBef>
            </a:pPr>
            <a:r>
              <a:rPr lang="tr-TR" sz="2000" baseline="0" dirty="0" smtClean="0">
                <a:solidFill>
                  <a:srgbClr val="000000"/>
                </a:solidFill>
                <a:cs typeface="Times New Roman" pitchFamily="18" charset="0"/>
              </a:rPr>
              <a:t>Tepkimede meydana gelen enerji değişimi belirtilir (</a:t>
            </a:r>
            <a:r>
              <a:rPr lang="el-GR" sz="2000" baseline="0" dirty="0" smtClean="0">
                <a:solidFill>
                  <a:srgbClr val="000000"/>
                </a:solidFill>
                <a:latin typeface="Times New Roman"/>
                <a:cs typeface="Times New Roman"/>
              </a:rPr>
              <a:t>Δ</a:t>
            </a:r>
            <a:r>
              <a:rPr lang="tr-TR" sz="2000" baseline="0" dirty="0" smtClean="0">
                <a:solidFill>
                  <a:srgbClr val="000000"/>
                </a:solidFill>
                <a:latin typeface="Times New Roman"/>
                <a:cs typeface="Times New Roman"/>
              </a:rPr>
              <a:t>H)</a:t>
            </a:r>
            <a:endParaRPr lang="en-US" sz="2000" baseline="0" dirty="0" smtClean="0">
              <a:solidFill>
                <a:srgbClr val="000000"/>
              </a:solidFill>
              <a:cs typeface="Times New Roman" pitchFamily="18" charset="0"/>
            </a:endParaRPr>
          </a:p>
        </p:txBody>
      </p:sp>
      <p:sp>
        <p:nvSpPr>
          <p:cNvPr id="12" name="Rectangle 12"/>
          <p:cNvSpPr>
            <a:spLocks noChangeArrowheads="1"/>
          </p:cNvSpPr>
          <p:nvPr/>
        </p:nvSpPr>
        <p:spPr bwMode="auto">
          <a:xfrm>
            <a:off x="395536" y="3212976"/>
            <a:ext cx="232627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0" hangingPunct="0">
              <a:spcBef>
                <a:spcPct val="50000"/>
              </a:spcBef>
            </a:pPr>
            <a:r>
              <a:rPr lang="en-US" sz="2000" baseline="0" dirty="0" smtClean="0">
                <a:solidFill>
                  <a:srgbClr val="000000"/>
                </a:solidFill>
              </a:rPr>
              <a:t>NO +    O</a:t>
            </a:r>
            <a:r>
              <a:rPr lang="en-US" sz="2000" baseline="-25000" dirty="0" smtClean="0">
                <a:solidFill>
                  <a:srgbClr val="000000"/>
                </a:solidFill>
              </a:rPr>
              <a:t>2</a:t>
            </a:r>
            <a:r>
              <a:rPr lang="en-US" sz="2000" baseline="0" dirty="0" smtClean="0">
                <a:solidFill>
                  <a:srgbClr val="000000"/>
                </a:solidFill>
              </a:rPr>
              <a:t> →    NO</a:t>
            </a:r>
            <a:r>
              <a:rPr lang="en-US" sz="2000" baseline="-25000" dirty="0" smtClean="0">
                <a:solidFill>
                  <a:srgbClr val="000000"/>
                </a:solidFill>
              </a:rPr>
              <a:t>2</a:t>
            </a:r>
          </a:p>
        </p:txBody>
      </p:sp>
    </p:spTree>
    <p:extLst>
      <p:ext uri="{BB962C8B-B14F-4D97-AF65-F5344CB8AC3E}">
        <p14:creationId xmlns:p14="http://schemas.microsoft.com/office/powerpoint/2010/main" xmlns="" val="2236401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p:cNvSpPr>
            <a:spLocks noGrp="1" noChangeArrowheads="1"/>
          </p:cNvSpPr>
          <p:nvPr>
            <p:ph idx="1"/>
          </p:nvPr>
        </p:nvSpPr>
        <p:spPr>
          <a:xfrm>
            <a:off x="418631" y="620688"/>
            <a:ext cx="7772400" cy="1152128"/>
          </a:xfrm>
        </p:spPr>
        <p:txBody>
          <a:bodyPr/>
          <a:lstStyle/>
          <a:p>
            <a:pPr marL="0" indent="0" eaLnBrk="1" hangingPunct="1">
              <a:lnSpc>
                <a:spcPct val="150000"/>
              </a:lnSpc>
              <a:buNone/>
            </a:pPr>
            <a:r>
              <a:rPr lang="tr-TR" sz="2000" dirty="0" smtClean="0"/>
              <a:t>Denklem denkleştirilirken:</a:t>
            </a:r>
          </a:p>
          <a:p>
            <a:pPr marL="0" indent="0" eaLnBrk="1" hangingPunct="1">
              <a:lnSpc>
                <a:spcPct val="150000"/>
              </a:lnSpc>
              <a:buNone/>
            </a:pPr>
            <a:r>
              <a:rPr lang="tr-TR" sz="2000" dirty="0" smtClean="0"/>
              <a:t>Asla denklem dışı yapılar ilave edilmemelidir.</a:t>
            </a:r>
            <a:endParaRPr lang="en-CA" sz="2000" dirty="0" smtClean="0"/>
          </a:p>
        </p:txBody>
      </p:sp>
      <p:sp>
        <p:nvSpPr>
          <p:cNvPr id="154628" name="Rectangle 4"/>
          <p:cNvSpPr>
            <a:spLocks noChangeArrowheads="1"/>
          </p:cNvSpPr>
          <p:nvPr/>
        </p:nvSpPr>
        <p:spPr bwMode="auto">
          <a:xfrm>
            <a:off x="611560" y="2028773"/>
            <a:ext cx="312457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0" hangingPunct="0">
              <a:spcBef>
                <a:spcPct val="50000"/>
              </a:spcBef>
            </a:pPr>
            <a:r>
              <a:rPr lang="en-US" sz="2400" baseline="0" dirty="0" smtClean="0">
                <a:solidFill>
                  <a:srgbClr val="000000"/>
                </a:solidFill>
              </a:rPr>
              <a:t> NO +  O</a:t>
            </a:r>
            <a:r>
              <a:rPr lang="en-US" sz="2400" baseline="-25000" dirty="0" smtClean="0">
                <a:solidFill>
                  <a:srgbClr val="000000"/>
                </a:solidFill>
              </a:rPr>
              <a:t>2</a:t>
            </a:r>
            <a:r>
              <a:rPr lang="en-US" sz="2400" baseline="0" dirty="0" smtClean="0">
                <a:solidFill>
                  <a:srgbClr val="000000"/>
                </a:solidFill>
              </a:rPr>
              <a:t> →   NO</a:t>
            </a:r>
            <a:r>
              <a:rPr lang="en-US" sz="2400" baseline="-25000" dirty="0" smtClean="0">
                <a:solidFill>
                  <a:srgbClr val="000000"/>
                </a:solidFill>
              </a:rPr>
              <a:t>2 </a:t>
            </a:r>
            <a:r>
              <a:rPr lang="en-US" sz="2400" baseline="0" dirty="0" smtClean="0">
                <a:solidFill>
                  <a:srgbClr val="FF0101"/>
                </a:solidFill>
              </a:rPr>
              <a:t>+ O</a:t>
            </a:r>
            <a:endParaRPr lang="en-US" sz="2400" baseline="-25000" dirty="0" smtClean="0">
              <a:solidFill>
                <a:srgbClr val="FF0101"/>
              </a:solidFill>
            </a:endParaRPr>
          </a:p>
        </p:txBody>
      </p:sp>
      <p:sp>
        <p:nvSpPr>
          <p:cNvPr id="154632" name="Rectangle 8"/>
          <p:cNvSpPr>
            <a:spLocks noChangeArrowheads="1"/>
          </p:cNvSpPr>
          <p:nvPr/>
        </p:nvSpPr>
        <p:spPr bwMode="auto">
          <a:xfrm>
            <a:off x="611560" y="3067050"/>
            <a:ext cx="7532687" cy="100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buClr>
                <a:srgbClr val="FF0101"/>
              </a:buClr>
            </a:pPr>
            <a:r>
              <a:rPr lang="tr-TR" sz="2000" baseline="0" dirty="0" smtClean="0">
                <a:solidFill>
                  <a:srgbClr val="000000"/>
                </a:solidFill>
              </a:rPr>
              <a:t>Denklemi değiştirmek amacıyla yapılar değiştirilmemelidir.</a:t>
            </a:r>
            <a:endParaRPr lang="en-CA" sz="2000" baseline="0" dirty="0" smtClean="0">
              <a:solidFill>
                <a:srgbClr val="000000"/>
              </a:solidFill>
            </a:endParaRPr>
          </a:p>
        </p:txBody>
      </p:sp>
      <p:sp>
        <p:nvSpPr>
          <p:cNvPr id="154635" name="Rectangle 11"/>
          <p:cNvSpPr>
            <a:spLocks noChangeArrowheads="1"/>
          </p:cNvSpPr>
          <p:nvPr/>
        </p:nvSpPr>
        <p:spPr bwMode="auto">
          <a:xfrm>
            <a:off x="614101" y="3959640"/>
            <a:ext cx="260039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0" hangingPunct="0">
              <a:spcBef>
                <a:spcPct val="50000"/>
              </a:spcBef>
            </a:pPr>
            <a:r>
              <a:rPr lang="en-US" sz="2400" baseline="0" dirty="0" smtClean="0">
                <a:solidFill>
                  <a:srgbClr val="000000"/>
                </a:solidFill>
              </a:rPr>
              <a:t> NO +  O</a:t>
            </a:r>
            <a:r>
              <a:rPr lang="en-US" sz="2400" baseline="-25000" dirty="0" smtClean="0">
                <a:solidFill>
                  <a:srgbClr val="000000"/>
                </a:solidFill>
              </a:rPr>
              <a:t>2</a:t>
            </a:r>
            <a:r>
              <a:rPr lang="en-US" sz="2400" baseline="0" dirty="0" smtClean="0">
                <a:solidFill>
                  <a:srgbClr val="000000"/>
                </a:solidFill>
              </a:rPr>
              <a:t> →   NO</a:t>
            </a:r>
            <a:r>
              <a:rPr lang="en-US" sz="2400" baseline="-25000" dirty="0" smtClean="0">
                <a:solidFill>
                  <a:srgbClr val="FF0101"/>
                </a:solidFill>
              </a:rPr>
              <a:t>3</a:t>
            </a:r>
          </a:p>
        </p:txBody>
      </p:sp>
    </p:spTree>
    <p:extLst>
      <p:ext uri="{BB962C8B-B14F-4D97-AF65-F5344CB8AC3E}">
        <p14:creationId xmlns:p14="http://schemas.microsoft.com/office/powerpoint/2010/main" xmlns="" val="19152174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6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46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46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8" grpId="0"/>
      <p:bldP spid="154632" grpId="0"/>
      <p:bldP spid="1546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4" descr="FG04_02-01UN"/>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611560" y="1556792"/>
            <a:ext cx="3672408" cy="2359663"/>
          </a:xfrm>
          <a:noFill/>
        </p:spPr>
      </p:pic>
      <p:sp>
        <p:nvSpPr>
          <p:cNvPr id="6150" name="Text Box 7"/>
          <p:cNvSpPr txBox="1">
            <a:spLocks noChangeArrowheads="1"/>
          </p:cNvSpPr>
          <p:nvPr/>
        </p:nvSpPr>
        <p:spPr bwMode="auto">
          <a:xfrm>
            <a:off x="911027" y="4221088"/>
            <a:ext cx="2984500" cy="823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baseline="0" dirty="0" smtClean="0">
                <a:solidFill>
                  <a:srgbClr val="000000"/>
                </a:solidFill>
              </a:rPr>
              <a:t>2NO + O</a:t>
            </a:r>
            <a:r>
              <a:rPr lang="tr-TR" baseline="-25000" dirty="0" smtClean="0">
                <a:solidFill>
                  <a:srgbClr val="000000"/>
                </a:solidFill>
              </a:rPr>
              <a:t>2</a:t>
            </a:r>
            <a:r>
              <a:rPr lang="tr-TR" baseline="0" dirty="0" smtClean="0">
                <a:solidFill>
                  <a:srgbClr val="000000"/>
                </a:solidFill>
              </a:rPr>
              <a:t> </a:t>
            </a:r>
            <a:r>
              <a:rPr lang="tr-TR" baseline="0" dirty="0" smtClean="0">
                <a:solidFill>
                  <a:srgbClr val="000000"/>
                </a:solidFill>
                <a:sym typeface="Symbol" pitchFamily="18" charset="2"/>
              </a:rPr>
              <a:t> 2NO</a:t>
            </a:r>
            <a:r>
              <a:rPr lang="tr-TR" baseline="-25000" dirty="0" smtClean="0">
                <a:solidFill>
                  <a:srgbClr val="000000"/>
                </a:solidFill>
                <a:sym typeface="Symbol" pitchFamily="18" charset="2"/>
              </a:rPr>
              <a:t>2</a:t>
            </a:r>
          </a:p>
          <a:p>
            <a:pPr eaLnBrk="0" hangingPunct="0">
              <a:spcBef>
                <a:spcPct val="50000"/>
              </a:spcBef>
            </a:pPr>
            <a:endParaRPr lang="tr-TR" baseline="-25000" dirty="0" smtClean="0">
              <a:solidFill>
                <a:srgbClr val="000000"/>
              </a:solidFill>
              <a:sym typeface="Symbol" pitchFamily="18" charset="2"/>
            </a:endParaRPr>
          </a:p>
        </p:txBody>
      </p:sp>
      <p:sp>
        <p:nvSpPr>
          <p:cNvPr id="3" name="Dikdörtgen 2"/>
          <p:cNvSpPr/>
          <p:nvPr/>
        </p:nvSpPr>
        <p:spPr>
          <a:xfrm>
            <a:off x="899592" y="620688"/>
            <a:ext cx="2337499" cy="400110"/>
          </a:xfrm>
          <a:prstGeom prst="rect">
            <a:avLst/>
          </a:prstGeom>
        </p:spPr>
        <p:txBody>
          <a:bodyPr wrap="none">
            <a:spAutoFit/>
          </a:bodyPr>
          <a:lstStyle/>
          <a:p>
            <a:r>
              <a:rPr lang="en-US" sz="2000" kern="0" baseline="0" dirty="0">
                <a:latin typeface="Times New Roman"/>
                <a:ea typeface="+mj-ea"/>
                <a:cs typeface="+mj-cs"/>
              </a:rPr>
              <a:t>Mole</a:t>
            </a:r>
            <a:r>
              <a:rPr lang="tr-TR" sz="2000" kern="0" baseline="0" dirty="0" err="1">
                <a:latin typeface="Times New Roman"/>
                <a:ea typeface="+mj-ea"/>
                <a:cs typeface="+mj-cs"/>
              </a:rPr>
              <a:t>kü</a:t>
            </a:r>
            <a:r>
              <a:rPr lang="en-US" sz="2000" kern="0" baseline="0" dirty="0">
                <a:latin typeface="Times New Roman"/>
                <a:ea typeface="+mj-ea"/>
                <a:cs typeface="+mj-cs"/>
              </a:rPr>
              <a:t>l</a:t>
            </a:r>
            <a:r>
              <a:rPr lang="tr-TR" sz="2000" kern="0" baseline="0" dirty="0">
                <a:latin typeface="Times New Roman"/>
                <a:ea typeface="+mj-ea"/>
                <a:cs typeface="+mj-cs"/>
              </a:rPr>
              <a:t>er</a:t>
            </a:r>
            <a:r>
              <a:rPr lang="en-US" sz="2000" kern="0" baseline="0" dirty="0">
                <a:latin typeface="Times New Roman"/>
                <a:ea typeface="+mj-ea"/>
                <a:cs typeface="+mj-cs"/>
              </a:rPr>
              <a:t> </a:t>
            </a:r>
            <a:r>
              <a:rPr lang="tr-TR" sz="2000" kern="0" baseline="0" dirty="0" smtClean="0">
                <a:latin typeface="Times New Roman"/>
                <a:ea typeface="+mj-ea"/>
                <a:cs typeface="+mj-cs"/>
              </a:rPr>
              <a:t>Gösterim</a:t>
            </a:r>
            <a:endParaRPr lang="tr-TR" sz="20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696255" y="332656"/>
            <a:ext cx="2592288" cy="19442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ikdörtgen 1"/>
          <p:cNvSpPr/>
          <p:nvPr/>
        </p:nvSpPr>
        <p:spPr>
          <a:xfrm>
            <a:off x="6084168" y="2780928"/>
            <a:ext cx="2448272" cy="338554"/>
          </a:xfrm>
          <a:prstGeom prst="rect">
            <a:avLst/>
          </a:prstGeom>
        </p:spPr>
        <p:txBody>
          <a:bodyPr wrap="square">
            <a:spAutoFit/>
          </a:bodyPr>
          <a:lstStyle/>
          <a:p>
            <a:r>
              <a:rPr lang="en-US" sz="1600" baseline="0" dirty="0">
                <a:solidFill>
                  <a:srgbClr val="000000"/>
                </a:solidFill>
              </a:rPr>
              <a:t>H</a:t>
            </a:r>
            <a:r>
              <a:rPr lang="en-US" sz="1600" baseline="-25000" dirty="0">
                <a:solidFill>
                  <a:srgbClr val="000000"/>
                </a:solidFill>
              </a:rPr>
              <a:t>2</a:t>
            </a:r>
            <a:r>
              <a:rPr lang="en-US" sz="1600" baseline="0" dirty="0">
                <a:solidFill>
                  <a:srgbClr val="000000"/>
                </a:solidFill>
              </a:rPr>
              <a:t>  +   O</a:t>
            </a:r>
            <a:r>
              <a:rPr lang="en-US" sz="1600" baseline="-25000" dirty="0">
                <a:solidFill>
                  <a:srgbClr val="000000"/>
                </a:solidFill>
              </a:rPr>
              <a:t>2</a:t>
            </a:r>
            <a:r>
              <a:rPr lang="en-US" sz="1600" baseline="0" dirty="0">
                <a:solidFill>
                  <a:srgbClr val="000000"/>
                </a:solidFill>
              </a:rPr>
              <a:t>  </a:t>
            </a:r>
            <a:r>
              <a:rPr lang="tr-TR" sz="1600" baseline="0" dirty="0">
                <a:solidFill>
                  <a:srgbClr val="000000"/>
                </a:solidFill>
              </a:rPr>
              <a:t> </a:t>
            </a:r>
            <a:r>
              <a:rPr lang="en-US" sz="1600" baseline="0" dirty="0">
                <a:solidFill>
                  <a:srgbClr val="000000"/>
                </a:solidFill>
                <a:cs typeface="Times New Roman" pitchFamily="18" charset="0"/>
              </a:rPr>
              <a:t>→      H</a:t>
            </a:r>
            <a:r>
              <a:rPr lang="en-US" sz="1600" baseline="-25000" dirty="0">
                <a:solidFill>
                  <a:srgbClr val="000000"/>
                </a:solidFill>
                <a:cs typeface="Times New Roman" pitchFamily="18" charset="0"/>
              </a:rPr>
              <a:t>2</a:t>
            </a:r>
            <a:r>
              <a:rPr lang="en-US" sz="1600" baseline="0" dirty="0">
                <a:solidFill>
                  <a:srgbClr val="000000"/>
                </a:solidFill>
                <a:cs typeface="Times New Roman" pitchFamily="18" charset="0"/>
              </a:rPr>
              <a:t>O</a:t>
            </a:r>
            <a:endParaRPr lang="tr-TR" dirty="0"/>
          </a:p>
        </p:txBody>
      </p:sp>
      <p:pic>
        <p:nvPicPr>
          <p:cNvPr id="1126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141894" y="3573016"/>
            <a:ext cx="3428329" cy="1872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930124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Rectangle 3"/>
          <p:cNvSpPr>
            <a:spLocks noGrp="1" noChangeArrowheads="1"/>
          </p:cNvSpPr>
          <p:nvPr>
            <p:ph idx="1"/>
          </p:nvPr>
        </p:nvSpPr>
        <p:spPr>
          <a:xfrm>
            <a:off x="179512" y="476672"/>
            <a:ext cx="7999413" cy="5400600"/>
          </a:xfrm>
        </p:spPr>
        <p:txBody>
          <a:bodyPr/>
          <a:lstStyle/>
          <a:p>
            <a:pPr marL="0" indent="0" algn="just" eaLnBrk="1" hangingPunct="1">
              <a:lnSpc>
                <a:spcPct val="150000"/>
              </a:lnSpc>
              <a:spcBef>
                <a:spcPct val="50000"/>
              </a:spcBef>
              <a:buNone/>
            </a:pPr>
            <a:r>
              <a:rPr lang="tr-TR" sz="2000" dirty="0">
                <a:solidFill>
                  <a:schemeClr val="tx2"/>
                </a:solidFill>
              </a:rPr>
              <a:t> </a:t>
            </a:r>
            <a:r>
              <a:rPr lang="tr-TR" sz="2000" dirty="0" smtClean="0">
                <a:solidFill>
                  <a:schemeClr val="tx2"/>
                </a:solidFill>
              </a:rPr>
              <a:t>    Denkleştirme kuralları</a:t>
            </a:r>
          </a:p>
          <a:p>
            <a:pPr algn="just" eaLnBrk="1" hangingPunct="1">
              <a:lnSpc>
                <a:spcPct val="150000"/>
              </a:lnSpc>
              <a:spcBef>
                <a:spcPct val="50000"/>
              </a:spcBef>
            </a:pPr>
            <a:r>
              <a:rPr lang="tr-TR" sz="2000" dirty="0" smtClean="0"/>
              <a:t>Denklemin her iki tarafındaki bileşikte aynı element mevcutsa, önce onu denkleştiriniz.</a:t>
            </a:r>
            <a:endParaRPr lang="en-US" sz="2000" dirty="0" smtClean="0"/>
          </a:p>
          <a:p>
            <a:pPr algn="just" eaLnBrk="1" hangingPunct="1">
              <a:lnSpc>
                <a:spcPct val="150000"/>
              </a:lnSpc>
              <a:spcBef>
                <a:spcPct val="50000"/>
              </a:spcBef>
            </a:pPr>
            <a:r>
              <a:rPr lang="tr-TR" sz="2000" dirty="0" smtClean="0"/>
              <a:t>Giren madde veya oluşan ürünlerden biri serbest element olarak bulunuyorsa, en son denkleştiriniz.</a:t>
            </a:r>
            <a:endParaRPr lang="en-US" sz="2000" dirty="0" smtClean="0"/>
          </a:p>
          <a:p>
            <a:pPr algn="just" eaLnBrk="1" hangingPunct="1">
              <a:lnSpc>
                <a:spcPct val="150000"/>
              </a:lnSpc>
              <a:spcBef>
                <a:spcPct val="50000"/>
              </a:spcBef>
            </a:pPr>
            <a:r>
              <a:rPr lang="en-US" sz="2000" dirty="0" smtClean="0"/>
              <a:t>B</a:t>
            </a:r>
            <a:r>
              <a:rPr lang="tr-TR" sz="2000" dirty="0" smtClean="0"/>
              <a:t>azı tepkimelerde, belirli atom grupları değişmeden kalır. Böyle durumlarda bu grupları değiştirmeden denkleştirebilirsiniz.</a:t>
            </a:r>
            <a:endParaRPr lang="en-US" sz="2000" dirty="0" smtClean="0"/>
          </a:p>
          <a:p>
            <a:pPr algn="just" eaLnBrk="1" hangingPunct="1">
              <a:lnSpc>
                <a:spcPct val="150000"/>
              </a:lnSpc>
              <a:spcBef>
                <a:spcPct val="50000"/>
              </a:spcBef>
            </a:pPr>
            <a:r>
              <a:rPr lang="tr-TR" sz="2000" dirty="0" smtClean="0"/>
              <a:t>Katsayılar tam sayı ya da kesirli sayı olabilir. Bir denklem bir ya da daha çok kesirli katsayı ile denkleştirilebilir. Bu uygun bir sayı ile çarpılarak kesirli sayılardan kurtulabiliriz.</a:t>
            </a:r>
            <a:endParaRPr lang="en-CA" sz="2000" dirty="0" smtClean="0"/>
          </a:p>
        </p:txBody>
      </p:sp>
    </p:spTree>
    <p:extLst>
      <p:ext uri="{BB962C8B-B14F-4D97-AF65-F5344CB8AC3E}">
        <p14:creationId xmlns:p14="http://schemas.microsoft.com/office/powerpoint/2010/main" xmlns="" val="314010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56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56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56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565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56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idx="1"/>
          </p:nvPr>
        </p:nvSpPr>
        <p:spPr>
          <a:xfrm>
            <a:off x="323528" y="620688"/>
            <a:ext cx="8640960" cy="4114800"/>
          </a:xfrm>
        </p:spPr>
        <p:txBody>
          <a:bodyPr/>
          <a:lstStyle/>
          <a:p>
            <a:pPr marL="0" indent="0" algn="just" eaLnBrk="1" hangingPunct="1">
              <a:lnSpc>
                <a:spcPct val="150000"/>
              </a:lnSpc>
              <a:buNone/>
            </a:pPr>
            <a:r>
              <a:rPr lang="tr-TR" sz="2000" dirty="0" smtClean="0">
                <a:solidFill>
                  <a:srgbClr val="FF0000"/>
                </a:solidFill>
              </a:rPr>
              <a:t>Örnek:</a:t>
            </a:r>
          </a:p>
          <a:p>
            <a:pPr marL="0" indent="0" algn="just" eaLnBrk="1" hangingPunct="1">
              <a:lnSpc>
                <a:spcPct val="150000"/>
              </a:lnSpc>
              <a:buNone/>
            </a:pPr>
            <a:r>
              <a:rPr lang="tr-TR" sz="2000" dirty="0" smtClean="0"/>
              <a:t>Amonyak ve oksijen koşullara göre değişik tepkimeler verebilir. Aşağıdaki tepkime bunlardan biridir. Bu tepkime denklemini denkleştiriniz.</a:t>
            </a:r>
          </a:p>
          <a:p>
            <a:pPr eaLnBrk="1" hangingPunct="1">
              <a:lnSpc>
                <a:spcPct val="150000"/>
              </a:lnSpc>
              <a:buFontTx/>
              <a:buNone/>
            </a:pPr>
            <a:r>
              <a:rPr lang="tr-TR" sz="2000" dirty="0" smtClean="0"/>
              <a:t>NH</a:t>
            </a:r>
            <a:r>
              <a:rPr lang="tr-TR" sz="2000" baseline="-25000" dirty="0" smtClean="0"/>
              <a:t>3</a:t>
            </a:r>
            <a:r>
              <a:rPr lang="tr-TR" sz="2000" dirty="0" smtClean="0"/>
              <a:t> + O</a:t>
            </a:r>
            <a:r>
              <a:rPr lang="tr-TR" sz="2000" baseline="-25000" dirty="0" smtClean="0"/>
              <a:t>2</a:t>
            </a:r>
            <a:r>
              <a:rPr lang="tr-TR" sz="2000" dirty="0" smtClean="0"/>
              <a:t> </a:t>
            </a:r>
            <a:r>
              <a:rPr lang="tr-TR" sz="2000" dirty="0" smtClean="0">
                <a:sym typeface="Symbol" pitchFamily="18" charset="2"/>
              </a:rPr>
              <a:t> N</a:t>
            </a:r>
            <a:r>
              <a:rPr lang="tr-TR" sz="2000" baseline="-25000" dirty="0" smtClean="0">
                <a:sym typeface="Symbol" pitchFamily="18" charset="2"/>
              </a:rPr>
              <a:t>2</a:t>
            </a:r>
            <a:r>
              <a:rPr lang="tr-TR" sz="2000" dirty="0" smtClean="0">
                <a:sym typeface="Symbol" pitchFamily="18" charset="2"/>
              </a:rPr>
              <a:t> + H</a:t>
            </a:r>
            <a:r>
              <a:rPr lang="tr-TR" sz="2000" baseline="-25000" dirty="0" smtClean="0">
                <a:sym typeface="Symbol" pitchFamily="18" charset="2"/>
              </a:rPr>
              <a:t>2</a:t>
            </a:r>
            <a:r>
              <a:rPr lang="tr-TR" sz="2000" dirty="0" smtClean="0">
                <a:sym typeface="Symbol" pitchFamily="18" charset="2"/>
              </a:rPr>
              <a:t>O</a:t>
            </a:r>
          </a:p>
        </p:txBody>
      </p:sp>
    </p:spTree>
    <p:extLst>
      <p:ext uri="{BB962C8B-B14F-4D97-AF65-F5344CB8AC3E}">
        <p14:creationId xmlns:p14="http://schemas.microsoft.com/office/powerpoint/2010/main" xmlns="" val="2646267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idx="1"/>
          </p:nvPr>
        </p:nvSpPr>
        <p:spPr>
          <a:xfrm>
            <a:off x="179512" y="188640"/>
            <a:ext cx="8964488" cy="6408712"/>
          </a:xfrm>
        </p:spPr>
        <p:txBody>
          <a:bodyPr/>
          <a:lstStyle/>
          <a:p>
            <a:pPr marL="274638" indent="-274638" eaLnBrk="1" hangingPunct="1">
              <a:lnSpc>
                <a:spcPct val="150000"/>
              </a:lnSpc>
              <a:spcBef>
                <a:spcPct val="0"/>
              </a:spcBef>
              <a:buFontTx/>
              <a:buNone/>
            </a:pPr>
            <a:r>
              <a:rPr lang="tr-TR" sz="2000" dirty="0" smtClean="0"/>
              <a:t>1. Eşitliğin sol tarafında </a:t>
            </a:r>
            <a:r>
              <a:rPr lang="tr-TR" sz="2000" i="1" dirty="0" smtClean="0"/>
              <a:t>bir</a:t>
            </a:r>
            <a:r>
              <a:rPr lang="tr-TR" sz="2000" dirty="0" smtClean="0"/>
              <a:t> N ve sağ tarafında </a:t>
            </a:r>
            <a:r>
              <a:rPr lang="tr-TR" sz="2000" i="1" dirty="0" smtClean="0"/>
              <a:t>iki</a:t>
            </a:r>
            <a:r>
              <a:rPr lang="tr-TR" sz="2000" dirty="0" smtClean="0"/>
              <a:t> N   </a:t>
            </a:r>
          </a:p>
          <a:p>
            <a:pPr marL="274638" indent="-274638" eaLnBrk="1" hangingPunct="1">
              <a:lnSpc>
                <a:spcPct val="150000"/>
              </a:lnSpc>
              <a:spcBef>
                <a:spcPct val="0"/>
              </a:spcBef>
              <a:buFontTx/>
              <a:buNone/>
            </a:pPr>
            <a:r>
              <a:rPr lang="tr-TR" sz="2000" dirty="0" smtClean="0"/>
              <a:t>    atomu bulunmaktadır.</a:t>
            </a:r>
          </a:p>
          <a:p>
            <a:pPr marL="274638" indent="-274638" eaLnBrk="1" hangingPunct="1">
              <a:lnSpc>
                <a:spcPct val="150000"/>
              </a:lnSpc>
              <a:spcBef>
                <a:spcPct val="0"/>
              </a:spcBef>
              <a:buFontTx/>
              <a:buNone/>
            </a:pPr>
            <a:r>
              <a:rPr lang="tr-TR" sz="2000" dirty="0" smtClean="0">
                <a:solidFill>
                  <a:srgbClr val="FF0000"/>
                </a:solidFill>
              </a:rPr>
              <a:t>2N</a:t>
            </a:r>
            <a:r>
              <a:rPr lang="tr-TR" sz="2000" dirty="0" smtClean="0"/>
              <a:t>H</a:t>
            </a:r>
            <a:r>
              <a:rPr lang="tr-TR" sz="2000" baseline="-25000" dirty="0" smtClean="0"/>
              <a:t>3</a:t>
            </a:r>
            <a:r>
              <a:rPr lang="tr-TR" sz="2000" dirty="0" smtClean="0"/>
              <a:t> + O</a:t>
            </a:r>
            <a:r>
              <a:rPr lang="tr-TR" sz="2000" baseline="-25000" dirty="0" smtClean="0"/>
              <a:t>2</a:t>
            </a:r>
            <a:r>
              <a:rPr lang="tr-TR" sz="2000" dirty="0" smtClean="0"/>
              <a:t> </a:t>
            </a:r>
            <a:r>
              <a:rPr lang="tr-TR" sz="2000" dirty="0" smtClean="0">
                <a:sym typeface="Symbol" pitchFamily="18" charset="2"/>
              </a:rPr>
              <a:t> </a:t>
            </a:r>
            <a:r>
              <a:rPr lang="tr-TR" sz="2000" dirty="0" smtClean="0">
                <a:solidFill>
                  <a:srgbClr val="FF0000"/>
                </a:solidFill>
                <a:sym typeface="Symbol" pitchFamily="18" charset="2"/>
              </a:rPr>
              <a:t>N</a:t>
            </a:r>
            <a:r>
              <a:rPr lang="tr-TR" sz="2000" baseline="-25000" dirty="0" smtClean="0">
                <a:solidFill>
                  <a:srgbClr val="FF0000"/>
                </a:solidFill>
                <a:sym typeface="Symbol" pitchFamily="18" charset="2"/>
              </a:rPr>
              <a:t>2</a:t>
            </a:r>
            <a:r>
              <a:rPr lang="tr-TR" sz="2000" dirty="0" smtClean="0">
                <a:sym typeface="Symbol" pitchFamily="18" charset="2"/>
              </a:rPr>
              <a:t> + H</a:t>
            </a:r>
            <a:r>
              <a:rPr lang="tr-TR" sz="2000" baseline="-25000" dirty="0" smtClean="0">
                <a:sym typeface="Symbol" pitchFamily="18" charset="2"/>
              </a:rPr>
              <a:t>2</a:t>
            </a:r>
            <a:r>
              <a:rPr lang="tr-TR" sz="2000" dirty="0" smtClean="0">
                <a:sym typeface="Symbol" pitchFamily="18" charset="2"/>
              </a:rPr>
              <a:t>O</a:t>
            </a:r>
          </a:p>
          <a:p>
            <a:pPr marL="274638" indent="-274638" eaLnBrk="1" hangingPunct="1">
              <a:lnSpc>
                <a:spcPct val="150000"/>
              </a:lnSpc>
              <a:spcBef>
                <a:spcPct val="0"/>
              </a:spcBef>
              <a:buFontTx/>
              <a:buNone/>
            </a:pPr>
            <a:r>
              <a:rPr lang="tr-TR" sz="2000" dirty="0" smtClean="0">
                <a:sym typeface="Symbol" pitchFamily="18" charset="2"/>
              </a:rPr>
              <a:t>2. Bu durumda sol tarafta 6 H atomu ve sağ tarafta yalnızca </a:t>
            </a:r>
            <a:r>
              <a:rPr lang="tr-TR" sz="2000" i="1" dirty="0" smtClean="0">
                <a:sym typeface="Symbol" pitchFamily="18" charset="2"/>
              </a:rPr>
              <a:t>iki</a:t>
            </a:r>
            <a:r>
              <a:rPr lang="tr-TR" sz="2000" dirty="0" smtClean="0">
                <a:sym typeface="Symbol" pitchFamily="18" charset="2"/>
              </a:rPr>
              <a:t> H atomu olur. Hidrojen atomunun denkliğini sağlamak için H</a:t>
            </a:r>
            <a:r>
              <a:rPr lang="tr-TR" sz="2000" baseline="-25000" dirty="0" smtClean="0">
                <a:sym typeface="Symbol" pitchFamily="18" charset="2"/>
              </a:rPr>
              <a:t>2</a:t>
            </a:r>
            <a:r>
              <a:rPr lang="tr-TR" sz="2000" dirty="0" smtClean="0">
                <a:sym typeface="Symbol" pitchFamily="18" charset="2"/>
              </a:rPr>
              <a:t>O önüne 3 katsayısı yazılmalıdır.</a:t>
            </a:r>
          </a:p>
          <a:p>
            <a:pPr marL="274638" indent="-274638" eaLnBrk="1" hangingPunct="1">
              <a:lnSpc>
                <a:spcPct val="150000"/>
              </a:lnSpc>
              <a:spcBef>
                <a:spcPct val="0"/>
              </a:spcBef>
              <a:buFontTx/>
              <a:buNone/>
            </a:pPr>
            <a:r>
              <a:rPr lang="tr-TR" sz="2000" dirty="0" smtClean="0">
                <a:solidFill>
                  <a:srgbClr val="FF0000"/>
                </a:solidFill>
              </a:rPr>
              <a:t>2</a:t>
            </a:r>
            <a:r>
              <a:rPr lang="tr-TR" sz="2000" dirty="0" smtClean="0"/>
              <a:t>N</a:t>
            </a:r>
            <a:r>
              <a:rPr lang="tr-TR" sz="2000" dirty="0" smtClean="0">
                <a:solidFill>
                  <a:srgbClr val="FF0000"/>
                </a:solidFill>
              </a:rPr>
              <a:t>H</a:t>
            </a:r>
            <a:r>
              <a:rPr lang="tr-TR" sz="2000" baseline="-25000" dirty="0" smtClean="0">
                <a:solidFill>
                  <a:srgbClr val="FF0000"/>
                </a:solidFill>
              </a:rPr>
              <a:t>3</a:t>
            </a:r>
            <a:r>
              <a:rPr lang="tr-TR" sz="2000" dirty="0" smtClean="0"/>
              <a:t> + O</a:t>
            </a:r>
            <a:r>
              <a:rPr lang="tr-TR" sz="2000" baseline="-25000" dirty="0" smtClean="0"/>
              <a:t>2</a:t>
            </a:r>
            <a:r>
              <a:rPr lang="tr-TR" sz="2000" dirty="0" smtClean="0"/>
              <a:t> </a:t>
            </a:r>
            <a:r>
              <a:rPr lang="tr-TR" sz="2000" dirty="0" smtClean="0">
                <a:sym typeface="Symbol" pitchFamily="18" charset="2"/>
              </a:rPr>
              <a:t> N</a:t>
            </a:r>
            <a:r>
              <a:rPr lang="tr-TR" sz="2000" baseline="-25000" dirty="0" smtClean="0">
                <a:sym typeface="Symbol" pitchFamily="18" charset="2"/>
              </a:rPr>
              <a:t>2</a:t>
            </a:r>
            <a:r>
              <a:rPr lang="tr-TR" sz="2000" dirty="0" smtClean="0">
                <a:sym typeface="Symbol" pitchFamily="18" charset="2"/>
              </a:rPr>
              <a:t> + </a:t>
            </a:r>
            <a:r>
              <a:rPr lang="tr-TR" sz="2000" dirty="0" smtClean="0">
                <a:solidFill>
                  <a:srgbClr val="FF0000"/>
                </a:solidFill>
                <a:sym typeface="Symbol" pitchFamily="18" charset="2"/>
              </a:rPr>
              <a:t>3H</a:t>
            </a:r>
            <a:r>
              <a:rPr lang="tr-TR" sz="2000" baseline="-25000" dirty="0" smtClean="0">
                <a:solidFill>
                  <a:srgbClr val="FF0000"/>
                </a:solidFill>
                <a:sym typeface="Symbol" pitchFamily="18" charset="2"/>
              </a:rPr>
              <a:t>2</a:t>
            </a:r>
            <a:r>
              <a:rPr lang="tr-TR" sz="2000" dirty="0" smtClean="0">
                <a:sym typeface="Symbol" pitchFamily="18" charset="2"/>
              </a:rPr>
              <a:t>O</a:t>
            </a:r>
          </a:p>
          <a:p>
            <a:pPr algn="just" eaLnBrk="1" hangingPunct="1">
              <a:lnSpc>
                <a:spcPct val="150000"/>
              </a:lnSpc>
              <a:buFontTx/>
              <a:buNone/>
            </a:pPr>
            <a:r>
              <a:rPr lang="tr-TR" sz="2000" dirty="0"/>
              <a:t>3. Sol tarafta </a:t>
            </a:r>
            <a:r>
              <a:rPr lang="tr-TR" sz="2000" i="1" dirty="0"/>
              <a:t>iki</a:t>
            </a:r>
            <a:r>
              <a:rPr lang="tr-TR" sz="2000" dirty="0"/>
              <a:t> O atomu (O</a:t>
            </a:r>
            <a:r>
              <a:rPr lang="tr-TR" sz="2000" baseline="-25000" dirty="0"/>
              <a:t>2</a:t>
            </a:r>
            <a:r>
              <a:rPr lang="tr-TR" sz="2000" dirty="0"/>
              <a:t> den), sağ tarafta </a:t>
            </a:r>
            <a:r>
              <a:rPr lang="tr-TR" sz="2000" i="1" dirty="0"/>
              <a:t>üç</a:t>
            </a:r>
            <a:r>
              <a:rPr lang="tr-TR" sz="2000" dirty="0"/>
              <a:t> O atomu (3H</a:t>
            </a:r>
            <a:r>
              <a:rPr lang="tr-TR" sz="2000" baseline="-25000" dirty="0"/>
              <a:t>2</a:t>
            </a:r>
            <a:r>
              <a:rPr lang="tr-TR" sz="2000" dirty="0"/>
              <a:t>O dan) vardır. Solda bulunan O</a:t>
            </a:r>
            <a:r>
              <a:rPr lang="tr-TR" sz="2000" baseline="-25000" dirty="0"/>
              <a:t>2</a:t>
            </a:r>
            <a:r>
              <a:rPr lang="tr-TR" sz="2000" dirty="0"/>
              <a:t> </a:t>
            </a:r>
            <a:r>
              <a:rPr lang="tr-TR" sz="2000" dirty="0" err="1"/>
              <a:t>nin</a:t>
            </a:r>
            <a:r>
              <a:rPr lang="tr-TR" sz="2000" dirty="0"/>
              <a:t> önünde 3/2 yazıldığında, O atomu da eşitlenir.</a:t>
            </a:r>
          </a:p>
          <a:p>
            <a:pPr algn="just" eaLnBrk="1" hangingPunct="1">
              <a:lnSpc>
                <a:spcPct val="150000"/>
              </a:lnSpc>
              <a:buFontTx/>
              <a:buNone/>
            </a:pPr>
            <a:endParaRPr lang="tr-TR" sz="2000" dirty="0"/>
          </a:p>
          <a:p>
            <a:pPr eaLnBrk="1" hangingPunct="1">
              <a:lnSpc>
                <a:spcPct val="150000"/>
              </a:lnSpc>
              <a:buFontTx/>
              <a:buNone/>
            </a:pPr>
            <a:r>
              <a:rPr lang="tr-TR" sz="2000" dirty="0"/>
              <a:t>2NH</a:t>
            </a:r>
            <a:r>
              <a:rPr lang="tr-TR" sz="2000" baseline="-25000" dirty="0"/>
              <a:t>3</a:t>
            </a:r>
            <a:r>
              <a:rPr lang="tr-TR" sz="2000" dirty="0"/>
              <a:t> + </a:t>
            </a:r>
            <a:r>
              <a:rPr lang="tr-TR" sz="2000" dirty="0">
                <a:solidFill>
                  <a:srgbClr val="FF0000"/>
                </a:solidFill>
              </a:rPr>
              <a:t>3/2O</a:t>
            </a:r>
            <a:r>
              <a:rPr lang="tr-TR" sz="2000" baseline="-25000" dirty="0">
                <a:solidFill>
                  <a:srgbClr val="FF0000"/>
                </a:solidFill>
              </a:rPr>
              <a:t>2</a:t>
            </a:r>
            <a:r>
              <a:rPr lang="tr-TR" sz="2000" dirty="0"/>
              <a:t> </a:t>
            </a:r>
            <a:r>
              <a:rPr lang="tr-TR" sz="2000" dirty="0">
                <a:sym typeface="Symbol" pitchFamily="18" charset="2"/>
              </a:rPr>
              <a:t> N</a:t>
            </a:r>
            <a:r>
              <a:rPr lang="tr-TR" sz="2000" baseline="-25000" dirty="0">
                <a:sym typeface="Symbol" pitchFamily="18" charset="2"/>
              </a:rPr>
              <a:t>2</a:t>
            </a:r>
            <a:r>
              <a:rPr lang="tr-TR" sz="2000" dirty="0">
                <a:sym typeface="Symbol" pitchFamily="18" charset="2"/>
              </a:rPr>
              <a:t> + </a:t>
            </a:r>
            <a:r>
              <a:rPr lang="tr-TR" sz="2000" dirty="0">
                <a:solidFill>
                  <a:srgbClr val="FF0000"/>
                </a:solidFill>
                <a:sym typeface="Symbol" pitchFamily="18" charset="2"/>
              </a:rPr>
              <a:t>3</a:t>
            </a:r>
            <a:r>
              <a:rPr lang="tr-TR" sz="2000" dirty="0">
                <a:sym typeface="Symbol" pitchFamily="18" charset="2"/>
              </a:rPr>
              <a:t>H</a:t>
            </a:r>
            <a:r>
              <a:rPr lang="tr-TR" sz="2000" baseline="-25000" dirty="0">
                <a:sym typeface="Symbol" pitchFamily="18" charset="2"/>
              </a:rPr>
              <a:t>2</a:t>
            </a:r>
            <a:r>
              <a:rPr lang="tr-TR" sz="2000" dirty="0">
                <a:solidFill>
                  <a:srgbClr val="FF0000"/>
                </a:solidFill>
                <a:sym typeface="Symbol" pitchFamily="18" charset="2"/>
              </a:rPr>
              <a:t>O </a:t>
            </a:r>
            <a:endParaRPr lang="tr-TR" sz="2000" dirty="0" smtClean="0">
              <a:solidFill>
                <a:srgbClr val="FF0000"/>
              </a:solidFill>
              <a:sym typeface="Symbol" pitchFamily="18" charset="2"/>
            </a:endParaRPr>
          </a:p>
          <a:p>
            <a:pPr eaLnBrk="1" hangingPunct="1">
              <a:lnSpc>
                <a:spcPct val="150000"/>
              </a:lnSpc>
              <a:buNone/>
            </a:pPr>
            <a:r>
              <a:rPr lang="tr-TR" sz="2000" dirty="0">
                <a:solidFill>
                  <a:schemeClr val="accent1"/>
                </a:solidFill>
              </a:rPr>
              <a:t>4NH</a:t>
            </a:r>
            <a:r>
              <a:rPr lang="tr-TR" sz="2000" baseline="-25000" dirty="0">
                <a:solidFill>
                  <a:schemeClr val="accent1"/>
                </a:solidFill>
              </a:rPr>
              <a:t>3</a:t>
            </a:r>
            <a:r>
              <a:rPr lang="tr-TR" sz="2000" dirty="0">
                <a:solidFill>
                  <a:schemeClr val="accent1"/>
                </a:solidFill>
              </a:rPr>
              <a:t> + 3O</a:t>
            </a:r>
            <a:r>
              <a:rPr lang="tr-TR" sz="2000" baseline="-25000" dirty="0">
                <a:solidFill>
                  <a:schemeClr val="accent1"/>
                </a:solidFill>
              </a:rPr>
              <a:t>2</a:t>
            </a:r>
            <a:r>
              <a:rPr lang="tr-TR" sz="2000" dirty="0">
                <a:solidFill>
                  <a:schemeClr val="accent1"/>
                </a:solidFill>
              </a:rPr>
              <a:t> </a:t>
            </a:r>
            <a:r>
              <a:rPr lang="tr-TR" sz="2000" dirty="0">
                <a:solidFill>
                  <a:schemeClr val="accent1"/>
                </a:solidFill>
                <a:sym typeface="Symbol" pitchFamily="18" charset="2"/>
              </a:rPr>
              <a:t> 2N</a:t>
            </a:r>
            <a:r>
              <a:rPr lang="tr-TR" sz="2000" baseline="-25000" dirty="0">
                <a:solidFill>
                  <a:schemeClr val="accent1"/>
                </a:solidFill>
                <a:sym typeface="Symbol" pitchFamily="18" charset="2"/>
              </a:rPr>
              <a:t>2</a:t>
            </a:r>
            <a:r>
              <a:rPr lang="tr-TR" sz="2000" dirty="0">
                <a:solidFill>
                  <a:schemeClr val="accent1"/>
                </a:solidFill>
                <a:sym typeface="Symbol" pitchFamily="18" charset="2"/>
              </a:rPr>
              <a:t> + 6H</a:t>
            </a:r>
            <a:r>
              <a:rPr lang="tr-TR" sz="2000" baseline="-25000" dirty="0">
                <a:solidFill>
                  <a:schemeClr val="accent1"/>
                </a:solidFill>
                <a:sym typeface="Symbol" pitchFamily="18" charset="2"/>
              </a:rPr>
              <a:t>2</a:t>
            </a:r>
            <a:r>
              <a:rPr lang="tr-TR" sz="2000" dirty="0">
                <a:solidFill>
                  <a:schemeClr val="accent1"/>
                </a:solidFill>
                <a:sym typeface="Symbol" pitchFamily="18" charset="2"/>
              </a:rPr>
              <a:t>O</a:t>
            </a:r>
          </a:p>
          <a:p>
            <a:pPr algn="ctr" eaLnBrk="1" hangingPunct="1">
              <a:lnSpc>
                <a:spcPct val="150000"/>
              </a:lnSpc>
              <a:buFontTx/>
              <a:buNone/>
            </a:pPr>
            <a:endParaRPr lang="tr-TR" sz="2000" dirty="0">
              <a:solidFill>
                <a:srgbClr val="FF0000"/>
              </a:solidFill>
              <a:sym typeface="Symbol" pitchFamily="18" charset="2"/>
            </a:endParaRPr>
          </a:p>
          <a:p>
            <a:pPr marL="274638" indent="-274638" algn="ctr" eaLnBrk="1" hangingPunct="1">
              <a:lnSpc>
                <a:spcPct val="150000"/>
              </a:lnSpc>
              <a:spcBef>
                <a:spcPct val="0"/>
              </a:spcBef>
              <a:buFontTx/>
              <a:buNone/>
            </a:pPr>
            <a:endParaRPr lang="tr-TR" sz="2000" dirty="0" smtClean="0">
              <a:sym typeface="Symbol" pitchFamily="18" charset="2"/>
            </a:endParaRPr>
          </a:p>
          <a:p>
            <a:pPr marL="274638" indent="-274638" eaLnBrk="1" hangingPunct="1">
              <a:lnSpc>
                <a:spcPct val="150000"/>
              </a:lnSpc>
              <a:spcBef>
                <a:spcPct val="0"/>
              </a:spcBef>
            </a:pPr>
            <a:endParaRPr lang="tr-TR" sz="2000" dirty="0" smtClean="0"/>
          </a:p>
        </p:txBody>
      </p:sp>
    </p:spTree>
    <p:extLst>
      <p:ext uri="{BB962C8B-B14F-4D97-AF65-F5344CB8AC3E}">
        <p14:creationId xmlns:p14="http://schemas.microsoft.com/office/powerpoint/2010/main" xmlns="" val="1220765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5" name="Picture 32" descr="FG04_02_05UN"/>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6870454" y="2338203"/>
            <a:ext cx="1846557" cy="950977"/>
          </a:xfrm>
          <a:noFill/>
        </p:spPr>
      </p:pic>
      <p:sp>
        <p:nvSpPr>
          <p:cNvPr id="12294" name="Text Box 11"/>
          <p:cNvSpPr txBox="1">
            <a:spLocks noChangeArrowheads="1"/>
          </p:cNvSpPr>
          <p:nvPr/>
        </p:nvSpPr>
        <p:spPr bwMode="auto">
          <a:xfrm>
            <a:off x="251520" y="332656"/>
            <a:ext cx="8712968" cy="840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lnSpc>
                <a:spcPct val="150000"/>
              </a:lnSpc>
              <a:spcBef>
                <a:spcPct val="50000"/>
              </a:spcBef>
            </a:pPr>
            <a:r>
              <a:rPr lang="tr-TR" sz="2000" baseline="0" dirty="0" smtClean="0">
                <a:solidFill>
                  <a:srgbClr val="FF0000"/>
                </a:solidFill>
              </a:rPr>
              <a:t>Örnek:</a:t>
            </a:r>
          </a:p>
          <a:p>
            <a:pPr eaLnBrk="0" hangingPunct="0">
              <a:lnSpc>
                <a:spcPct val="150000"/>
              </a:lnSpc>
              <a:spcBef>
                <a:spcPct val="50000"/>
              </a:spcBef>
            </a:pPr>
            <a:r>
              <a:rPr lang="tr-TR" sz="2000" baseline="0" dirty="0" smtClean="0">
                <a:solidFill>
                  <a:srgbClr val="000000"/>
                </a:solidFill>
              </a:rPr>
              <a:t>Sıvı </a:t>
            </a:r>
            <a:r>
              <a:rPr lang="tr-TR" sz="2000" baseline="0" dirty="0" err="1" smtClean="0">
                <a:solidFill>
                  <a:srgbClr val="000000"/>
                </a:solidFill>
              </a:rPr>
              <a:t>trietilen</a:t>
            </a:r>
            <a:r>
              <a:rPr lang="tr-TR" sz="2000" baseline="0" dirty="0" smtClean="0">
                <a:solidFill>
                  <a:srgbClr val="000000"/>
                </a:solidFill>
              </a:rPr>
              <a:t> glikol</a:t>
            </a:r>
            <a:r>
              <a:rPr lang="en-US" sz="2000" baseline="0" dirty="0" smtClean="0">
                <a:solidFill>
                  <a:srgbClr val="000000"/>
                </a:solidFill>
              </a:rPr>
              <a:t>, C</a:t>
            </a:r>
            <a:r>
              <a:rPr lang="en-US" sz="2000" baseline="-25000" dirty="0" smtClean="0">
                <a:solidFill>
                  <a:srgbClr val="000000"/>
                </a:solidFill>
              </a:rPr>
              <a:t>6</a:t>
            </a:r>
            <a:r>
              <a:rPr lang="en-US" sz="2000" baseline="0" dirty="0" smtClean="0">
                <a:solidFill>
                  <a:srgbClr val="000000"/>
                </a:solidFill>
              </a:rPr>
              <a:t>H</a:t>
            </a:r>
            <a:r>
              <a:rPr lang="en-US" sz="2000" baseline="-25000" dirty="0" smtClean="0">
                <a:solidFill>
                  <a:srgbClr val="000000"/>
                </a:solidFill>
              </a:rPr>
              <a:t>14</a:t>
            </a:r>
            <a:r>
              <a:rPr lang="en-US" sz="2000" baseline="0" dirty="0" smtClean="0">
                <a:solidFill>
                  <a:srgbClr val="000000"/>
                </a:solidFill>
              </a:rPr>
              <a:t>O</a:t>
            </a:r>
            <a:r>
              <a:rPr lang="en-US" sz="2000" baseline="-25000" dirty="0" smtClean="0">
                <a:solidFill>
                  <a:srgbClr val="000000"/>
                </a:solidFill>
              </a:rPr>
              <a:t>4</a:t>
            </a:r>
            <a:r>
              <a:rPr lang="en-US" sz="2000" baseline="0" dirty="0" smtClean="0">
                <a:solidFill>
                  <a:srgbClr val="000000"/>
                </a:solidFill>
              </a:rPr>
              <a:t>, </a:t>
            </a:r>
            <a:r>
              <a:rPr lang="tr-TR" sz="2000" baseline="0" dirty="0" err="1" smtClean="0">
                <a:solidFill>
                  <a:srgbClr val="000000"/>
                </a:solidFill>
              </a:rPr>
              <a:t>vinil</a:t>
            </a:r>
            <a:r>
              <a:rPr lang="tr-TR" sz="2000" baseline="0" dirty="0" smtClean="0">
                <a:solidFill>
                  <a:srgbClr val="000000"/>
                </a:solidFill>
              </a:rPr>
              <a:t> ve poliüretan plastikleri için çözücü olarak kullanılır. Bu bileşiğin tam yanmasına ait denklemi yazıp denkleştiriniz.</a:t>
            </a:r>
          </a:p>
          <a:p>
            <a:pPr eaLnBrk="0" hangingPunct="0">
              <a:lnSpc>
                <a:spcPct val="150000"/>
              </a:lnSpc>
              <a:spcBef>
                <a:spcPct val="50000"/>
              </a:spcBef>
            </a:pPr>
            <a:r>
              <a:rPr lang="en-US" sz="2000" baseline="0" dirty="0">
                <a:solidFill>
                  <a:srgbClr val="000000"/>
                </a:solidFill>
              </a:rPr>
              <a:t>C</a:t>
            </a:r>
            <a:r>
              <a:rPr lang="en-US" sz="2000" baseline="-25000" dirty="0">
                <a:solidFill>
                  <a:srgbClr val="000000"/>
                </a:solidFill>
              </a:rPr>
              <a:t>6</a:t>
            </a:r>
            <a:r>
              <a:rPr lang="en-US" sz="2000" baseline="0" dirty="0">
                <a:solidFill>
                  <a:srgbClr val="000000"/>
                </a:solidFill>
              </a:rPr>
              <a:t>H</a:t>
            </a:r>
            <a:r>
              <a:rPr lang="en-US" sz="2000" baseline="-25000" dirty="0">
                <a:solidFill>
                  <a:srgbClr val="000000"/>
                </a:solidFill>
              </a:rPr>
              <a:t>14</a:t>
            </a:r>
            <a:r>
              <a:rPr lang="en-US" sz="2000" baseline="0" dirty="0">
                <a:solidFill>
                  <a:srgbClr val="000000"/>
                </a:solidFill>
              </a:rPr>
              <a:t>O</a:t>
            </a:r>
            <a:r>
              <a:rPr lang="en-US" sz="2000" baseline="-25000" dirty="0">
                <a:solidFill>
                  <a:srgbClr val="000000"/>
                </a:solidFill>
              </a:rPr>
              <a:t>4</a:t>
            </a:r>
            <a:r>
              <a:rPr lang="en-US" sz="2000" baseline="0" dirty="0">
                <a:solidFill>
                  <a:srgbClr val="000000"/>
                </a:solidFill>
              </a:rPr>
              <a:t>  +      O</a:t>
            </a:r>
            <a:r>
              <a:rPr lang="en-US" sz="2000" baseline="-25000" dirty="0">
                <a:solidFill>
                  <a:srgbClr val="000000"/>
                </a:solidFill>
              </a:rPr>
              <a:t>2</a:t>
            </a:r>
            <a:r>
              <a:rPr lang="en-US" sz="2000" baseline="0" dirty="0">
                <a:solidFill>
                  <a:srgbClr val="000000"/>
                </a:solidFill>
              </a:rPr>
              <a:t>  </a:t>
            </a:r>
            <a:r>
              <a:rPr lang="en-US" sz="2000" baseline="0" dirty="0">
                <a:solidFill>
                  <a:srgbClr val="000000"/>
                </a:solidFill>
                <a:cs typeface="Times New Roman" pitchFamily="18" charset="0"/>
              </a:rPr>
              <a:t>→     CO</a:t>
            </a:r>
            <a:r>
              <a:rPr lang="en-US" sz="2000" baseline="-25000" dirty="0">
                <a:solidFill>
                  <a:srgbClr val="000000"/>
                </a:solidFill>
                <a:cs typeface="Times New Roman" pitchFamily="18" charset="0"/>
              </a:rPr>
              <a:t>2</a:t>
            </a:r>
            <a:r>
              <a:rPr lang="en-US" sz="2000" baseline="0" dirty="0">
                <a:solidFill>
                  <a:srgbClr val="000000"/>
                </a:solidFill>
                <a:cs typeface="Times New Roman" pitchFamily="18" charset="0"/>
              </a:rPr>
              <a:t>  +      H</a:t>
            </a:r>
            <a:r>
              <a:rPr lang="en-US" sz="2000" baseline="-25000" dirty="0">
                <a:solidFill>
                  <a:srgbClr val="000000"/>
                </a:solidFill>
                <a:cs typeface="Times New Roman" pitchFamily="18" charset="0"/>
              </a:rPr>
              <a:t>2</a:t>
            </a:r>
            <a:r>
              <a:rPr lang="en-US" sz="2000" baseline="0" dirty="0">
                <a:solidFill>
                  <a:srgbClr val="000000"/>
                </a:solidFill>
                <a:cs typeface="Times New Roman" pitchFamily="18" charset="0"/>
              </a:rPr>
              <a:t>O </a:t>
            </a:r>
          </a:p>
          <a:p>
            <a:pPr eaLnBrk="0" hangingPunct="0">
              <a:lnSpc>
                <a:spcPct val="150000"/>
              </a:lnSpc>
              <a:spcBef>
                <a:spcPct val="50000"/>
              </a:spcBef>
            </a:pPr>
            <a:r>
              <a:rPr lang="en-US" sz="2000" i="1" baseline="0" dirty="0" smtClean="0">
                <a:solidFill>
                  <a:srgbClr val="0033CC"/>
                </a:solidFill>
              </a:rPr>
              <a:t>C</a:t>
            </a:r>
            <a:r>
              <a:rPr lang="en-US" sz="2000" i="1" baseline="0" dirty="0">
                <a:solidFill>
                  <a:srgbClr val="0033CC"/>
                </a:solidFill>
              </a:rPr>
              <a:t>.</a:t>
            </a:r>
            <a:r>
              <a:rPr lang="tr-TR" sz="2000" i="1" baseline="0" dirty="0">
                <a:solidFill>
                  <a:srgbClr val="0033CC"/>
                </a:solidFill>
              </a:rPr>
              <a:t> </a:t>
            </a:r>
            <a:r>
              <a:rPr lang="tr-TR" sz="2000" i="1" baseline="0" dirty="0" smtClean="0">
                <a:solidFill>
                  <a:srgbClr val="0033CC"/>
                </a:solidFill>
              </a:rPr>
              <a:t>Eşitliği</a:t>
            </a:r>
          </a:p>
          <a:p>
            <a:pPr eaLnBrk="0" hangingPunct="0">
              <a:lnSpc>
                <a:spcPct val="150000"/>
              </a:lnSpc>
              <a:spcBef>
                <a:spcPct val="50000"/>
              </a:spcBef>
            </a:pPr>
            <a:r>
              <a:rPr lang="en-US" sz="2000" i="1" baseline="0" dirty="0" smtClean="0">
                <a:solidFill>
                  <a:srgbClr val="0033CC"/>
                </a:solidFill>
              </a:rPr>
              <a:t> </a:t>
            </a:r>
            <a:r>
              <a:rPr lang="en-US" sz="2000" i="1" baseline="0" dirty="0">
                <a:solidFill>
                  <a:srgbClr val="0033CC"/>
                </a:solidFill>
              </a:rPr>
              <a:t>H.</a:t>
            </a:r>
            <a:r>
              <a:rPr lang="tr-TR" sz="2000" i="1" baseline="0" dirty="0">
                <a:solidFill>
                  <a:srgbClr val="0033CC"/>
                </a:solidFill>
              </a:rPr>
              <a:t> </a:t>
            </a:r>
            <a:r>
              <a:rPr lang="tr-TR" sz="2000" i="1" baseline="0" dirty="0" smtClean="0">
                <a:solidFill>
                  <a:srgbClr val="0033CC"/>
                </a:solidFill>
              </a:rPr>
              <a:t>Eşitliği</a:t>
            </a:r>
          </a:p>
          <a:p>
            <a:pPr eaLnBrk="0" hangingPunct="0">
              <a:lnSpc>
                <a:spcPct val="150000"/>
              </a:lnSpc>
              <a:spcBef>
                <a:spcPct val="50000"/>
              </a:spcBef>
            </a:pPr>
            <a:r>
              <a:rPr lang="en-US" sz="2000" i="1" baseline="0" dirty="0">
                <a:solidFill>
                  <a:srgbClr val="0033CC"/>
                </a:solidFill>
              </a:rPr>
              <a:t>O.</a:t>
            </a:r>
            <a:r>
              <a:rPr lang="tr-TR" sz="2000" i="1" baseline="0" dirty="0">
                <a:solidFill>
                  <a:srgbClr val="0033CC"/>
                </a:solidFill>
              </a:rPr>
              <a:t> </a:t>
            </a:r>
            <a:r>
              <a:rPr lang="tr-TR" sz="2000" i="1" baseline="0" dirty="0" smtClean="0">
                <a:solidFill>
                  <a:srgbClr val="0033CC"/>
                </a:solidFill>
              </a:rPr>
              <a:t>Eşitliği</a:t>
            </a:r>
          </a:p>
          <a:p>
            <a:pPr eaLnBrk="0" hangingPunct="0">
              <a:spcBef>
                <a:spcPct val="50000"/>
              </a:spcBef>
            </a:pPr>
            <a:r>
              <a:rPr lang="en-US" sz="2000" baseline="0" dirty="0">
                <a:solidFill>
                  <a:srgbClr val="000000"/>
                </a:solidFill>
              </a:rPr>
              <a:t>C</a:t>
            </a:r>
            <a:r>
              <a:rPr lang="en-US" sz="2000" baseline="-25000" dirty="0">
                <a:solidFill>
                  <a:srgbClr val="000000"/>
                </a:solidFill>
              </a:rPr>
              <a:t>6</a:t>
            </a:r>
            <a:r>
              <a:rPr lang="en-US" sz="2000" baseline="0" dirty="0">
                <a:solidFill>
                  <a:srgbClr val="000000"/>
                </a:solidFill>
              </a:rPr>
              <a:t>H</a:t>
            </a:r>
            <a:r>
              <a:rPr lang="en-US" sz="2000" baseline="-25000" dirty="0">
                <a:solidFill>
                  <a:srgbClr val="000000"/>
                </a:solidFill>
              </a:rPr>
              <a:t>14</a:t>
            </a:r>
            <a:r>
              <a:rPr lang="en-US" sz="2000" baseline="0" dirty="0">
                <a:solidFill>
                  <a:srgbClr val="000000"/>
                </a:solidFill>
              </a:rPr>
              <a:t>O</a:t>
            </a:r>
            <a:r>
              <a:rPr lang="en-US" sz="2000" baseline="-25000" dirty="0">
                <a:solidFill>
                  <a:srgbClr val="000000"/>
                </a:solidFill>
              </a:rPr>
              <a:t>4</a:t>
            </a:r>
            <a:r>
              <a:rPr lang="en-US" sz="2000" baseline="0" dirty="0">
                <a:solidFill>
                  <a:srgbClr val="000000"/>
                </a:solidFill>
              </a:rPr>
              <a:t>  +     </a:t>
            </a:r>
            <a:r>
              <a:rPr lang="tr-TR" sz="2000" baseline="0" dirty="0" smtClean="0">
                <a:solidFill>
                  <a:srgbClr val="000000"/>
                </a:solidFill>
              </a:rPr>
              <a:t>15/2</a:t>
            </a:r>
            <a:r>
              <a:rPr lang="en-US" sz="2000" baseline="0" dirty="0" smtClean="0">
                <a:solidFill>
                  <a:srgbClr val="000000"/>
                </a:solidFill>
              </a:rPr>
              <a:t> </a:t>
            </a:r>
            <a:r>
              <a:rPr lang="en-US" sz="2000" baseline="0" dirty="0">
                <a:solidFill>
                  <a:srgbClr val="000000"/>
                </a:solidFill>
              </a:rPr>
              <a:t>O</a:t>
            </a:r>
            <a:r>
              <a:rPr lang="en-US" sz="2000" baseline="-25000" dirty="0">
                <a:solidFill>
                  <a:srgbClr val="000000"/>
                </a:solidFill>
              </a:rPr>
              <a:t>2</a:t>
            </a:r>
            <a:r>
              <a:rPr lang="en-US" sz="2000" baseline="0" dirty="0">
                <a:solidFill>
                  <a:srgbClr val="000000"/>
                </a:solidFill>
              </a:rPr>
              <a:t>  </a:t>
            </a:r>
            <a:r>
              <a:rPr lang="en-US" sz="2000" baseline="0" dirty="0">
                <a:solidFill>
                  <a:srgbClr val="000000"/>
                </a:solidFill>
                <a:cs typeface="Times New Roman" pitchFamily="18" charset="0"/>
              </a:rPr>
              <a:t>→    </a:t>
            </a:r>
            <a:r>
              <a:rPr lang="tr-TR" sz="2000" baseline="0" dirty="0" smtClean="0">
                <a:solidFill>
                  <a:srgbClr val="000000"/>
                </a:solidFill>
                <a:cs typeface="Times New Roman" pitchFamily="18" charset="0"/>
              </a:rPr>
              <a:t>6</a:t>
            </a:r>
            <a:r>
              <a:rPr lang="en-US" sz="2000" baseline="0" dirty="0" smtClean="0">
                <a:solidFill>
                  <a:srgbClr val="000000"/>
                </a:solidFill>
                <a:cs typeface="Times New Roman" pitchFamily="18" charset="0"/>
              </a:rPr>
              <a:t> </a:t>
            </a:r>
            <a:r>
              <a:rPr lang="en-US" sz="2000" baseline="0" dirty="0">
                <a:solidFill>
                  <a:srgbClr val="000000"/>
                </a:solidFill>
                <a:cs typeface="Times New Roman" pitchFamily="18" charset="0"/>
              </a:rPr>
              <a:t>CO</a:t>
            </a:r>
            <a:r>
              <a:rPr lang="en-US" sz="2000" baseline="-25000" dirty="0">
                <a:solidFill>
                  <a:srgbClr val="000000"/>
                </a:solidFill>
                <a:cs typeface="Times New Roman" pitchFamily="18" charset="0"/>
              </a:rPr>
              <a:t>2</a:t>
            </a:r>
            <a:r>
              <a:rPr lang="en-US" sz="2000" baseline="0" dirty="0">
                <a:solidFill>
                  <a:srgbClr val="000000"/>
                </a:solidFill>
                <a:cs typeface="Times New Roman" pitchFamily="18" charset="0"/>
              </a:rPr>
              <a:t>  + </a:t>
            </a:r>
            <a:r>
              <a:rPr lang="en-US" sz="2000" baseline="0" dirty="0" smtClean="0">
                <a:solidFill>
                  <a:srgbClr val="000000"/>
                </a:solidFill>
                <a:cs typeface="Times New Roman" pitchFamily="18" charset="0"/>
              </a:rPr>
              <a:t> </a:t>
            </a:r>
            <a:r>
              <a:rPr lang="tr-TR" sz="2000" baseline="0" dirty="0" smtClean="0">
                <a:solidFill>
                  <a:srgbClr val="000000"/>
                </a:solidFill>
                <a:cs typeface="Times New Roman" pitchFamily="18" charset="0"/>
              </a:rPr>
              <a:t>7</a:t>
            </a:r>
            <a:r>
              <a:rPr lang="en-US" sz="2000" baseline="0" dirty="0" smtClean="0">
                <a:solidFill>
                  <a:srgbClr val="000000"/>
                </a:solidFill>
                <a:cs typeface="Times New Roman" pitchFamily="18" charset="0"/>
              </a:rPr>
              <a:t>H</a:t>
            </a:r>
            <a:r>
              <a:rPr lang="en-US" sz="2000" baseline="-25000" dirty="0" smtClean="0">
                <a:solidFill>
                  <a:srgbClr val="000000"/>
                </a:solidFill>
                <a:cs typeface="Times New Roman" pitchFamily="18" charset="0"/>
              </a:rPr>
              <a:t>2</a:t>
            </a:r>
            <a:r>
              <a:rPr lang="en-US" sz="2000" baseline="0" dirty="0" smtClean="0">
                <a:solidFill>
                  <a:srgbClr val="000000"/>
                </a:solidFill>
                <a:cs typeface="Times New Roman" pitchFamily="18" charset="0"/>
              </a:rPr>
              <a:t>O </a:t>
            </a:r>
            <a:endParaRPr lang="en-US" sz="2000" baseline="0" dirty="0">
              <a:solidFill>
                <a:srgbClr val="000000"/>
              </a:solidFill>
              <a:cs typeface="Times New Roman" pitchFamily="18" charset="0"/>
            </a:endParaRPr>
          </a:p>
          <a:p>
            <a:pPr eaLnBrk="0" hangingPunct="0">
              <a:lnSpc>
                <a:spcPct val="150000"/>
              </a:lnSpc>
              <a:spcBef>
                <a:spcPct val="50000"/>
              </a:spcBef>
            </a:pPr>
            <a:r>
              <a:rPr lang="tr-TR" sz="2000" i="1" baseline="0" dirty="0" smtClean="0">
                <a:solidFill>
                  <a:srgbClr val="0033CC"/>
                </a:solidFill>
              </a:rPr>
              <a:t>Katsayıları </a:t>
            </a:r>
            <a:r>
              <a:rPr lang="tr-TR" sz="2000" i="1" baseline="0" dirty="0">
                <a:solidFill>
                  <a:srgbClr val="0033CC"/>
                </a:solidFill>
              </a:rPr>
              <a:t>iki ile </a:t>
            </a:r>
            <a:r>
              <a:rPr lang="tr-TR" sz="2000" i="1" baseline="0" dirty="0" smtClean="0">
                <a:solidFill>
                  <a:srgbClr val="0033CC"/>
                </a:solidFill>
              </a:rPr>
              <a:t>çarparsak</a:t>
            </a:r>
          </a:p>
          <a:p>
            <a:pPr eaLnBrk="0" hangingPunct="0">
              <a:lnSpc>
                <a:spcPct val="150000"/>
              </a:lnSpc>
              <a:spcBef>
                <a:spcPct val="50000"/>
              </a:spcBef>
            </a:pPr>
            <a:r>
              <a:rPr lang="en-US" sz="2000" baseline="0" dirty="0">
                <a:solidFill>
                  <a:srgbClr val="FF0101"/>
                </a:solidFill>
              </a:rPr>
              <a:t>2</a:t>
            </a:r>
            <a:r>
              <a:rPr lang="en-US" sz="2000" baseline="0" dirty="0">
                <a:solidFill>
                  <a:srgbClr val="000000"/>
                </a:solidFill>
              </a:rPr>
              <a:t> C</a:t>
            </a:r>
            <a:r>
              <a:rPr lang="en-US" sz="2000" baseline="-25000" dirty="0">
                <a:solidFill>
                  <a:srgbClr val="000000"/>
                </a:solidFill>
              </a:rPr>
              <a:t>6</a:t>
            </a:r>
            <a:r>
              <a:rPr lang="en-US" sz="2000" baseline="0" dirty="0">
                <a:solidFill>
                  <a:srgbClr val="000000"/>
                </a:solidFill>
              </a:rPr>
              <a:t>H</a:t>
            </a:r>
            <a:r>
              <a:rPr lang="en-US" sz="2000" baseline="-25000" dirty="0">
                <a:solidFill>
                  <a:srgbClr val="000000"/>
                </a:solidFill>
              </a:rPr>
              <a:t>14</a:t>
            </a:r>
            <a:r>
              <a:rPr lang="en-US" sz="2000" baseline="0" dirty="0">
                <a:solidFill>
                  <a:srgbClr val="000000"/>
                </a:solidFill>
              </a:rPr>
              <a:t>O</a:t>
            </a:r>
            <a:r>
              <a:rPr lang="en-US" sz="2000" baseline="-25000" dirty="0">
                <a:solidFill>
                  <a:srgbClr val="000000"/>
                </a:solidFill>
              </a:rPr>
              <a:t>4</a:t>
            </a:r>
            <a:r>
              <a:rPr lang="en-US" sz="2000" baseline="0" dirty="0">
                <a:solidFill>
                  <a:srgbClr val="000000"/>
                </a:solidFill>
              </a:rPr>
              <a:t>  + </a:t>
            </a:r>
            <a:r>
              <a:rPr lang="en-US" sz="2000" baseline="0" dirty="0">
                <a:solidFill>
                  <a:srgbClr val="FF0101"/>
                </a:solidFill>
              </a:rPr>
              <a:t>15</a:t>
            </a:r>
            <a:r>
              <a:rPr lang="en-US" sz="2000" baseline="0" dirty="0">
                <a:solidFill>
                  <a:srgbClr val="000000"/>
                </a:solidFill>
              </a:rPr>
              <a:t> O</a:t>
            </a:r>
            <a:r>
              <a:rPr lang="en-US" sz="2000" baseline="-25000" dirty="0">
                <a:solidFill>
                  <a:srgbClr val="000000"/>
                </a:solidFill>
              </a:rPr>
              <a:t>2</a:t>
            </a:r>
            <a:r>
              <a:rPr lang="en-US" sz="2000" baseline="0" dirty="0">
                <a:solidFill>
                  <a:srgbClr val="000000"/>
                </a:solidFill>
              </a:rPr>
              <a:t> </a:t>
            </a:r>
            <a:r>
              <a:rPr lang="en-US" sz="2000" baseline="0" dirty="0">
                <a:solidFill>
                  <a:srgbClr val="000000"/>
                </a:solidFill>
                <a:cs typeface="Times New Roman" pitchFamily="18" charset="0"/>
              </a:rPr>
              <a:t>→ </a:t>
            </a:r>
            <a:r>
              <a:rPr lang="en-US" sz="2000" baseline="0" dirty="0">
                <a:solidFill>
                  <a:srgbClr val="FF0101"/>
                </a:solidFill>
                <a:cs typeface="Times New Roman" pitchFamily="18" charset="0"/>
              </a:rPr>
              <a:t>12</a:t>
            </a:r>
            <a:r>
              <a:rPr lang="en-US" sz="2000" baseline="0" dirty="0">
                <a:solidFill>
                  <a:srgbClr val="000000"/>
                </a:solidFill>
                <a:cs typeface="Times New Roman" pitchFamily="18" charset="0"/>
              </a:rPr>
              <a:t> CO</a:t>
            </a:r>
            <a:r>
              <a:rPr lang="en-US" sz="2000" baseline="-25000" dirty="0">
                <a:solidFill>
                  <a:srgbClr val="000000"/>
                </a:solidFill>
                <a:cs typeface="Times New Roman" pitchFamily="18" charset="0"/>
              </a:rPr>
              <a:t>2</a:t>
            </a:r>
            <a:r>
              <a:rPr lang="en-US" sz="2000" baseline="0" dirty="0">
                <a:solidFill>
                  <a:srgbClr val="000000"/>
                </a:solidFill>
                <a:cs typeface="Times New Roman" pitchFamily="18" charset="0"/>
              </a:rPr>
              <a:t>  + </a:t>
            </a:r>
            <a:r>
              <a:rPr lang="en-US" sz="2000" baseline="0" dirty="0">
                <a:solidFill>
                  <a:srgbClr val="FF0101"/>
                </a:solidFill>
                <a:cs typeface="Times New Roman" pitchFamily="18" charset="0"/>
              </a:rPr>
              <a:t>14 </a:t>
            </a:r>
            <a:r>
              <a:rPr lang="en-US" sz="2000" baseline="0" dirty="0">
                <a:solidFill>
                  <a:srgbClr val="000000"/>
                </a:solidFill>
                <a:cs typeface="Times New Roman" pitchFamily="18" charset="0"/>
              </a:rPr>
              <a:t>H</a:t>
            </a:r>
            <a:r>
              <a:rPr lang="en-US" sz="2000" baseline="-25000" dirty="0">
                <a:solidFill>
                  <a:srgbClr val="000000"/>
                </a:solidFill>
                <a:cs typeface="Times New Roman" pitchFamily="18" charset="0"/>
              </a:rPr>
              <a:t>2</a:t>
            </a:r>
            <a:r>
              <a:rPr lang="en-US" sz="2000" baseline="0" dirty="0">
                <a:solidFill>
                  <a:srgbClr val="000000"/>
                </a:solidFill>
                <a:cs typeface="Times New Roman" pitchFamily="18" charset="0"/>
              </a:rPr>
              <a:t>O </a:t>
            </a:r>
          </a:p>
          <a:p>
            <a:pPr eaLnBrk="0" hangingPunct="0">
              <a:lnSpc>
                <a:spcPct val="150000"/>
              </a:lnSpc>
              <a:spcBef>
                <a:spcPct val="50000"/>
              </a:spcBef>
            </a:pPr>
            <a:endParaRPr lang="en-CA" sz="2000" i="1" baseline="0" dirty="0">
              <a:solidFill>
                <a:srgbClr val="0033CC"/>
              </a:solidFill>
            </a:endParaRPr>
          </a:p>
          <a:p>
            <a:pPr eaLnBrk="0" hangingPunct="0">
              <a:lnSpc>
                <a:spcPct val="150000"/>
              </a:lnSpc>
              <a:spcBef>
                <a:spcPct val="50000"/>
              </a:spcBef>
            </a:pPr>
            <a:endParaRPr lang="en-CA" sz="2000" i="1" baseline="0" dirty="0">
              <a:solidFill>
                <a:srgbClr val="0033CC"/>
              </a:solidFill>
            </a:endParaRPr>
          </a:p>
          <a:p>
            <a:pPr marL="457200" indent="-457200" eaLnBrk="0" hangingPunct="0">
              <a:lnSpc>
                <a:spcPct val="150000"/>
              </a:lnSpc>
              <a:spcBef>
                <a:spcPct val="50000"/>
              </a:spcBef>
              <a:buAutoNum type="arabicPeriod"/>
            </a:pPr>
            <a:endParaRPr lang="en-CA" sz="2000" i="1" baseline="0" dirty="0">
              <a:solidFill>
                <a:srgbClr val="0033CC"/>
              </a:solidFill>
            </a:endParaRPr>
          </a:p>
          <a:p>
            <a:pPr eaLnBrk="0" hangingPunct="0">
              <a:lnSpc>
                <a:spcPct val="150000"/>
              </a:lnSpc>
              <a:spcBef>
                <a:spcPct val="50000"/>
              </a:spcBef>
            </a:pPr>
            <a:endParaRPr lang="en-CA" sz="2000" i="1" baseline="0" dirty="0" smtClean="0">
              <a:solidFill>
                <a:srgbClr val="000000"/>
              </a:solidFill>
            </a:endParaRPr>
          </a:p>
        </p:txBody>
      </p:sp>
    </p:spTree>
    <p:extLst>
      <p:ext uri="{BB962C8B-B14F-4D97-AF65-F5344CB8AC3E}">
        <p14:creationId xmlns:p14="http://schemas.microsoft.com/office/powerpoint/2010/main" xmlns="" val="42151267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3"/>
          <p:cNvSpPr>
            <a:spLocks noGrp="1" noChangeArrowheads="1"/>
          </p:cNvSpPr>
          <p:nvPr>
            <p:ph idx="1"/>
          </p:nvPr>
        </p:nvSpPr>
        <p:spPr>
          <a:xfrm>
            <a:off x="179512" y="404664"/>
            <a:ext cx="7772400" cy="4968552"/>
          </a:xfrm>
        </p:spPr>
        <p:txBody>
          <a:bodyPr/>
          <a:lstStyle/>
          <a:p>
            <a:pPr marL="0" indent="0" eaLnBrk="1" hangingPunct="1">
              <a:lnSpc>
                <a:spcPct val="150000"/>
              </a:lnSpc>
              <a:buNone/>
            </a:pPr>
            <a:r>
              <a:rPr lang="tr-TR" sz="2000" dirty="0">
                <a:solidFill>
                  <a:schemeClr val="tx2"/>
                </a:solidFill>
              </a:rPr>
              <a:t>Kimyasal </a:t>
            </a:r>
            <a:r>
              <a:rPr lang="tr-TR" sz="2000" dirty="0" smtClean="0">
                <a:solidFill>
                  <a:schemeClr val="tx2"/>
                </a:solidFill>
              </a:rPr>
              <a:t>Eşitlikler </a:t>
            </a:r>
            <a:r>
              <a:rPr lang="tr-TR" sz="2000" dirty="0">
                <a:solidFill>
                  <a:schemeClr val="tx2"/>
                </a:solidFill>
              </a:rPr>
              <a:t>ve </a:t>
            </a:r>
            <a:r>
              <a:rPr lang="tr-TR" sz="2000" dirty="0" err="1">
                <a:solidFill>
                  <a:schemeClr val="tx2"/>
                </a:solidFill>
              </a:rPr>
              <a:t>Stokiyometri</a:t>
            </a:r>
            <a:endParaRPr lang="tr-TR" sz="2000" dirty="0">
              <a:solidFill>
                <a:schemeClr val="tx2"/>
              </a:solidFill>
            </a:endParaRPr>
          </a:p>
          <a:p>
            <a:pPr marL="0" indent="0" eaLnBrk="1" hangingPunct="1">
              <a:lnSpc>
                <a:spcPct val="150000"/>
              </a:lnSpc>
              <a:buNone/>
            </a:pPr>
            <a:endParaRPr lang="tr-TR" sz="2000" dirty="0" smtClean="0"/>
          </a:p>
          <a:p>
            <a:pPr marL="0" indent="0" eaLnBrk="1" hangingPunct="1">
              <a:lnSpc>
                <a:spcPct val="150000"/>
              </a:lnSpc>
              <a:buNone/>
            </a:pPr>
            <a:r>
              <a:rPr lang="tr-TR" sz="2000" dirty="0" err="1" smtClean="0"/>
              <a:t>Stokiyometri</a:t>
            </a:r>
            <a:r>
              <a:rPr lang="tr-TR" sz="2000" dirty="0" smtClean="0"/>
              <a:t>, tepkimeye giren maddelerin ve ürünlerin </a:t>
            </a:r>
            <a:r>
              <a:rPr lang="tr-TR" sz="2000" dirty="0" err="1" smtClean="0"/>
              <a:t>mol</a:t>
            </a:r>
            <a:r>
              <a:rPr lang="tr-TR" sz="2000" dirty="0" smtClean="0"/>
              <a:t> sayısı </a:t>
            </a:r>
            <a:r>
              <a:rPr lang="tr-TR" sz="2000" dirty="0" err="1" smtClean="0"/>
              <a:t>arasınki</a:t>
            </a:r>
            <a:r>
              <a:rPr lang="tr-TR" sz="2000" dirty="0" smtClean="0"/>
              <a:t> ilişkidir. Bileşikler ve kimyasal denklemlerle ilgili tüm sayısal ilişkileri içerir.</a:t>
            </a:r>
            <a:r>
              <a:rPr lang="en-US" sz="2000" i="1" dirty="0">
                <a:solidFill>
                  <a:srgbClr val="FF0101"/>
                </a:solidFill>
              </a:rPr>
              <a:t> </a:t>
            </a:r>
            <a:endParaRPr lang="tr-TR" sz="2000" i="1" dirty="0" smtClean="0">
              <a:solidFill>
                <a:srgbClr val="FF0101"/>
              </a:solidFill>
            </a:endParaRPr>
          </a:p>
          <a:p>
            <a:pPr marL="0" indent="0" eaLnBrk="1" hangingPunct="1">
              <a:lnSpc>
                <a:spcPct val="150000"/>
              </a:lnSpc>
              <a:buNone/>
            </a:pPr>
            <a:r>
              <a:rPr lang="tr-TR" sz="2000" dirty="0" smtClean="0"/>
              <a:t>Sayılar arasındaki ilişki </a:t>
            </a:r>
            <a:r>
              <a:rPr lang="tr-TR" sz="2000" dirty="0" err="1" smtClean="0"/>
              <a:t>mo</a:t>
            </a:r>
            <a:r>
              <a:rPr lang="en-US" sz="2000" dirty="0" smtClean="0"/>
              <a:t>l </a:t>
            </a:r>
            <a:r>
              <a:rPr lang="tr-TR" sz="2000" dirty="0"/>
              <a:t>oranı</a:t>
            </a:r>
            <a:r>
              <a:rPr lang="en-US" sz="2000" dirty="0"/>
              <a:t> </a:t>
            </a:r>
            <a:r>
              <a:rPr lang="tr-TR" sz="2000" dirty="0" smtClean="0"/>
              <a:t>dikkate alınarak yapılır</a:t>
            </a:r>
            <a:r>
              <a:rPr lang="tr-TR" sz="2000" dirty="0" smtClean="0">
                <a:solidFill>
                  <a:srgbClr val="000000"/>
                </a:solidFill>
              </a:rPr>
              <a:t>.</a:t>
            </a:r>
          </a:p>
          <a:p>
            <a:pPr marL="0" indent="0" eaLnBrk="1" hangingPunct="1">
              <a:lnSpc>
                <a:spcPct val="150000"/>
              </a:lnSpc>
              <a:buNone/>
            </a:pPr>
            <a:r>
              <a:rPr lang="tr-TR" sz="2000" dirty="0" smtClean="0">
                <a:solidFill>
                  <a:schemeClr val="bg2"/>
                </a:solidFill>
              </a:rPr>
              <a:t>Denkleştirilmiş bir tepkimede katsayılar </a:t>
            </a:r>
            <a:r>
              <a:rPr lang="tr-TR" sz="2000" dirty="0" err="1" smtClean="0">
                <a:solidFill>
                  <a:schemeClr val="bg2"/>
                </a:solidFill>
              </a:rPr>
              <a:t>mol</a:t>
            </a:r>
            <a:r>
              <a:rPr lang="tr-TR" sz="2000" dirty="0" smtClean="0">
                <a:solidFill>
                  <a:schemeClr val="bg2"/>
                </a:solidFill>
              </a:rPr>
              <a:t> oranlarını verir.</a:t>
            </a:r>
          </a:p>
          <a:p>
            <a:pPr marL="0" indent="0" eaLnBrk="1" hangingPunct="1">
              <a:lnSpc>
                <a:spcPct val="150000"/>
              </a:lnSpc>
              <a:buNone/>
            </a:pPr>
            <a:r>
              <a:rPr lang="tr-TR" sz="2000" dirty="0" smtClean="0">
                <a:solidFill>
                  <a:schemeClr val="bg2"/>
                </a:solidFill>
              </a:rPr>
              <a:t>Buradan gram, hacim veya diğer büyüklüklere geçilebilir.</a:t>
            </a:r>
            <a:endParaRPr lang="en-CA" sz="2000" dirty="0">
              <a:solidFill>
                <a:schemeClr val="bg2"/>
              </a:solidFill>
            </a:endParaRPr>
          </a:p>
          <a:p>
            <a:pPr marL="0" indent="0" eaLnBrk="1" hangingPunct="1">
              <a:lnSpc>
                <a:spcPct val="150000"/>
              </a:lnSpc>
              <a:buNone/>
            </a:pPr>
            <a:r>
              <a:rPr lang="tr-TR" sz="2000" dirty="0" smtClean="0">
                <a:solidFill>
                  <a:schemeClr val="accent1"/>
                </a:solidFill>
              </a:rPr>
              <a:t>Denklem üzerinde hesaplama </a:t>
            </a:r>
            <a:r>
              <a:rPr lang="tr-TR" sz="2000" dirty="0">
                <a:solidFill>
                  <a:schemeClr val="accent1"/>
                </a:solidFill>
              </a:rPr>
              <a:t>yapabilmek </a:t>
            </a:r>
            <a:r>
              <a:rPr lang="tr-TR" sz="2000" dirty="0" smtClean="0">
                <a:solidFill>
                  <a:schemeClr val="accent1"/>
                </a:solidFill>
              </a:rPr>
              <a:t>için denklem </a:t>
            </a:r>
            <a:r>
              <a:rPr lang="tr-TR" sz="2000" dirty="0">
                <a:solidFill>
                  <a:schemeClr val="accent1"/>
                </a:solidFill>
              </a:rPr>
              <a:t>mutlaka </a:t>
            </a:r>
            <a:r>
              <a:rPr lang="tr-TR" sz="2000" dirty="0" smtClean="0">
                <a:solidFill>
                  <a:schemeClr val="accent1"/>
                </a:solidFill>
              </a:rPr>
              <a:t>denkleştirilmiş olmalıdır</a:t>
            </a:r>
            <a:endParaRPr lang="en-US" sz="2000" dirty="0" smtClean="0">
              <a:solidFill>
                <a:schemeClr val="accent1"/>
              </a:solidFill>
            </a:endParaRPr>
          </a:p>
        </p:txBody>
      </p:sp>
    </p:spTree>
    <p:extLst>
      <p:ext uri="{BB962C8B-B14F-4D97-AF65-F5344CB8AC3E}">
        <p14:creationId xmlns:p14="http://schemas.microsoft.com/office/powerpoint/2010/main" xmlns="" val="10413643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Text Box 1029"/>
          <p:cNvSpPr txBox="1">
            <a:spLocks noChangeArrowheads="1"/>
          </p:cNvSpPr>
          <p:nvPr/>
        </p:nvSpPr>
        <p:spPr bwMode="auto">
          <a:xfrm>
            <a:off x="251520" y="116632"/>
            <a:ext cx="8559105" cy="8556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lnSpc>
                <a:spcPct val="150000"/>
              </a:lnSpc>
              <a:spcBef>
                <a:spcPct val="50000"/>
              </a:spcBef>
            </a:pPr>
            <a:r>
              <a:rPr lang="tr-TR" sz="2000" baseline="0" dirty="0" smtClean="0">
                <a:solidFill>
                  <a:schemeClr val="tx2"/>
                </a:solidFill>
              </a:rPr>
              <a:t>Örnek:</a:t>
            </a:r>
          </a:p>
          <a:p>
            <a:pPr eaLnBrk="0" hangingPunct="0">
              <a:lnSpc>
                <a:spcPct val="150000"/>
              </a:lnSpc>
              <a:spcBef>
                <a:spcPct val="50000"/>
              </a:spcBef>
            </a:pPr>
            <a:r>
              <a:rPr lang="en-US" sz="2000" baseline="0" dirty="0" smtClean="0">
                <a:solidFill>
                  <a:srgbClr val="000000"/>
                </a:solidFill>
              </a:rPr>
              <a:t>2</a:t>
            </a:r>
            <a:r>
              <a:rPr lang="tr-TR" sz="2000" baseline="0" dirty="0" smtClean="0">
                <a:solidFill>
                  <a:srgbClr val="000000"/>
                </a:solidFill>
              </a:rPr>
              <a:t>,</a:t>
            </a:r>
            <a:r>
              <a:rPr lang="en-US" sz="2000" baseline="0" dirty="0" smtClean="0">
                <a:solidFill>
                  <a:srgbClr val="000000"/>
                </a:solidFill>
              </a:rPr>
              <a:t>72 </a:t>
            </a:r>
            <a:r>
              <a:rPr lang="en-US" sz="2000" baseline="0" dirty="0" err="1" smtClean="0">
                <a:solidFill>
                  <a:srgbClr val="000000"/>
                </a:solidFill>
              </a:rPr>
              <a:t>mol</a:t>
            </a:r>
            <a:r>
              <a:rPr lang="en-US" sz="2000" baseline="0" dirty="0" smtClean="0">
                <a:solidFill>
                  <a:srgbClr val="000000"/>
                </a:solidFill>
              </a:rPr>
              <a:t> H</a:t>
            </a:r>
            <a:r>
              <a:rPr lang="en-US" sz="2000" baseline="-25000" dirty="0" smtClean="0">
                <a:solidFill>
                  <a:srgbClr val="000000"/>
                </a:solidFill>
              </a:rPr>
              <a:t>2</a:t>
            </a:r>
            <a:r>
              <a:rPr lang="en-US" sz="2000" baseline="0" dirty="0" smtClean="0">
                <a:solidFill>
                  <a:srgbClr val="000000"/>
                </a:solidFill>
              </a:rPr>
              <a:t> </a:t>
            </a:r>
            <a:r>
              <a:rPr lang="tr-TR" sz="2000" baseline="0" dirty="0" smtClean="0">
                <a:solidFill>
                  <a:srgbClr val="000000"/>
                </a:solidFill>
              </a:rPr>
              <a:t>aşırı </a:t>
            </a:r>
            <a:r>
              <a:rPr lang="en-US" sz="2000" baseline="0" dirty="0" smtClean="0">
                <a:solidFill>
                  <a:srgbClr val="000000"/>
                </a:solidFill>
              </a:rPr>
              <a:t>O</a:t>
            </a:r>
            <a:r>
              <a:rPr lang="en-US" sz="2000" baseline="-25000" dirty="0" smtClean="0">
                <a:solidFill>
                  <a:srgbClr val="000000"/>
                </a:solidFill>
              </a:rPr>
              <a:t>2</a:t>
            </a:r>
            <a:r>
              <a:rPr lang="tr-TR" sz="2000" baseline="0" dirty="0" smtClean="0">
                <a:solidFill>
                  <a:srgbClr val="000000"/>
                </a:solidFill>
              </a:rPr>
              <a:t> içinde yakıldığında kaç </a:t>
            </a:r>
            <a:r>
              <a:rPr lang="tr-TR" sz="2000" baseline="0" dirty="0" err="1" smtClean="0">
                <a:solidFill>
                  <a:srgbClr val="000000"/>
                </a:solidFill>
              </a:rPr>
              <a:t>mol</a:t>
            </a:r>
            <a:r>
              <a:rPr lang="tr-TR" sz="2000" baseline="0" dirty="0" smtClean="0">
                <a:solidFill>
                  <a:srgbClr val="000000"/>
                </a:solidFill>
              </a:rPr>
              <a:t> </a:t>
            </a:r>
            <a:r>
              <a:rPr lang="en-US" sz="2000" baseline="0" dirty="0" smtClean="0">
                <a:solidFill>
                  <a:srgbClr val="000000"/>
                </a:solidFill>
              </a:rPr>
              <a:t>H</a:t>
            </a:r>
            <a:r>
              <a:rPr lang="en-US" sz="2000" baseline="-25000" dirty="0" smtClean="0">
                <a:solidFill>
                  <a:srgbClr val="000000"/>
                </a:solidFill>
              </a:rPr>
              <a:t>2</a:t>
            </a:r>
            <a:r>
              <a:rPr lang="en-US" sz="2000" baseline="0" dirty="0" smtClean="0">
                <a:solidFill>
                  <a:srgbClr val="000000"/>
                </a:solidFill>
              </a:rPr>
              <a:t>O</a:t>
            </a:r>
            <a:r>
              <a:rPr lang="tr-TR" sz="2000" baseline="0" dirty="0" smtClean="0">
                <a:solidFill>
                  <a:srgbClr val="000000"/>
                </a:solidFill>
              </a:rPr>
              <a:t> oluşur </a:t>
            </a:r>
            <a:r>
              <a:rPr lang="en-US" sz="2000" baseline="0" dirty="0" smtClean="0">
                <a:solidFill>
                  <a:srgbClr val="000000"/>
                </a:solidFill>
              </a:rPr>
              <a:t>?</a:t>
            </a:r>
            <a:r>
              <a:rPr lang="tr-TR" sz="2000" i="1" baseline="0" dirty="0">
                <a:solidFill>
                  <a:srgbClr val="0033CC"/>
                </a:solidFill>
              </a:rPr>
              <a:t> </a:t>
            </a:r>
            <a:endParaRPr lang="tr-TR" sz="2000" i="1" baseline="0" dirty="0" smtClean="0">
              <a:solidFill>
                <a:srgbClr val="0033CC"/>
              </a:solidFill>
            </a:endParaRPr>
          </a:p>
          <a:p>
            <a:pPr eaLnBrk="0" hangingPunct="0">
              <a:lnSpc>
                <a:spcPct val="150000"/>
              </a:lnSpc>
              <a:spcBef>
                <a:spcPct val="50000"/>
              </a:spcBef>
            </a:pPr>
            <a:r>
              <a:rPr lang="tr-TR" sz="2000" i="1" baseline="0" dirty="0" smtClean="0">
                <a:solidFill>
                  <a:srgbClr val="0033CC"/>
                </a:solidFill>
              </a:rPr>
              <a:t>Kimyasal </a:t>
            </a:r>
            <a:r>
              <a:rPr lang="tr-TR" sz="2000" i="1" baseline="0" dirty="0">
                <a:solidFill>
                  <a:srgbClr val="0033CC"/>
                </a:solidFill>
              </a:rPr>
              <a:t>Eşitlik yazılır</a:t>
            </a:r>
            <a:r>
              <a:rPr lang="en-US" sz="2000" i="1" baseline="0" dirty="0" smtClean="0">
                <a:solidFill>
                  <a:srgbClr val="0033CC"/>
                </a:solidFill>
              </a:rPr>
              <a:t>:</a:t>
            </a:r>
            <a:endParaRPr lang="tr-TR" sz="2000" i="1" baseline="0" dirty="0" smtClean="0">
              <a:solidFill>
                <a:srgbClr val="0033CC"/>
              </a:solidFill>
            </a:endParaRPr>
          </a:p>
          <a:p>
            <a:pPr eaLnBrk="0" hangingPunct="0">
              <a:lnSpc>
                <a:spcPct val="150000"/>
              </a:lnSpc>
              <a:spcBef>
                <a:spcPct val="50000"/>
              </a:spcBef>
            </a:pPr>
            <a:r>
              <a:rPr lang="en-US" sz="2000" baseline="0" dirty="0">
                <a:solidFill>
                  <a:srgbClr val="000000"/>
                </a:solidFill>
              </a:rPr>
              <a:t>H</a:t>
            </a:r>
            <a:r>
              <a:rPr lang="en-US" sz="2000" baseline="-25000" dirty="0">
                <a:solidFill>
                  <a:srgbClr val="000000"/>
                </a:solidFill>
              </a:rPr>
              <a:t>2</a:t>
            </a:r>
            <a:r>
              <a:rPr lang="en-US" sz="2000" baseline="0" dirty="0">
                <a:solidFill>
                  <a:srgbClr val="000000"/>
                </a:solidFill>
              </a:rPr>
              <a:t>  +   O</a:t>
            </a:r>
            <a:r>
              <a:rPr lang="en-US" sz="2000" baseline="-25000" dirty="0">
                <a:solidFill>
                  <a:srgbClr val="000000"/>
                </a:solidFill>
              </a:rPr>
              <a:t>2</a:t>
            </a:r>
            <a:r>
              <a:rPr lang="en-US" sz="2000" baseline="0" dirty="0">
                <a:solidFill>
                  <a:srgbClr val="000000"/>
                </a:solidFill>
              </a:rPr>
              <a:t>  </a:t>
            </a:r>
            <a:r>
              <a:rPr lang="tr-TR" sz="2000" baseline="0" dirty="0" smtClean="0">
                <a:solidFill>
                  <a:srgbClr val="000000"/>
                </a:solidFill>
              </a:rPr>
              <a:t> </a:t>
            </a:r>
            <a:r>
              <a:rPr lang="en-US" sz="2000" baseline="0" dirty="0" smtClean="0">
                <a:solidFill>
                  <a:srgbClr val="000000"/>
                </a:solidFill>
                <a:cs typeface="Times New Roman" pitchFamily="18" charset="0"/>
              </a:rPr>
              <a:t>→      </a:t>
            </a:r>
            <a:r>
              <a:rPr lang="en-US" sz="2000" baseline="0" dirty="0">
                <a:solidFill>
                  <a:srgbClr val="000000"/>
                </a:solidFill>
                <a:cs typeface="Times New Roman" pitchFamily="18" charset="0"/>
              </a:rPr>
              <a:t>H</a:t>
            </a:r>
            <a:r>
              <a:rPr lang="en-US" sz="2000" baseline="-25000" dirty="0">
                <a:solidFill>
                  <a:srgbClr val="000000"/>
                </a:solidFill>
                <a:cs typeface="Times New Roman" pitchFamily="18" charset="0"/>
              </a:rPr>
              <a:t>2</a:t>
            </a:r>
            <a:r>
              <a:rPr lang="en-US" sz="2000" baseline="0" dirty="0">
                <a:solidFill>
                  <a:srgbClr val="000000"/>
                </a:solidFill>
                <a:cs typeface="Times New Roman" pitchFamily="18" charset="0"/>
              </a:rPr>
              <a:t>O </a:t>
            </a:r>
          </a:p>
          <a:p>
            <a:pPr eaLnBrk="0" hangingPunct="0">
              <a:lnSpc>
                <a:spcPct val="150000"/>
              </a:lnSpc>
              <a:spcBef>
                <a:spcPct val="50000"/>
              </a:spcBef>
            </a:pPr>
            <a:r>
              <a:rPr lang="tr-TR" sz="2000" i="1" baseline="0" dirty="0" smtClean="0">
                <a:solidFill>
                  <a:srgbClr val="0033CC"/>
                </a:solidFill>
              </a:rPr>
              <a:t>Kimyasal </a:t>
            </a:r>
            <a:r>
              <a:rPr lang="tr-TR" sz="2000" i="1" baseline="0" dirty="0">
                <a:solidFill>
                  <a:srgbClr val="0033CC"/>
                </a:solidFill>
              </a:rPr>
              <a:t>Eşitlik denkleştirilir</a:t>
            </a:r>
            <a:r>
              <a:rPr lang="en-US" sz="2000" i="1" baseline="0" dirty="0" smtClean="0">
                <a:solidFill>
                  <a:srgbClr val="0033CC"/>
                </a:solidFill>
              </a:rPr>
              <a:t>:</a:t>
            </a:r>
            <a:endParaRPr lang="tr-TR" sz="2000" i="1" baseline="0" dirty="0" smtClean="0">
              <a:solidFill>
                <a:srgbClr val="0033CC"/>
              </a:solidFill>
            </a:endParaRPr>
          </a:p>
          <a:p>
            <a:pPr eaLnBrk="0" hangingPunct="0">
              <a:lnSpc>
                <a:spcPct val="150000"/>
              </a:lnSpc>
              <a:spcBef>
                <a:spcPct val="50000"/>
              </a:spcBef>
            </a:pPr>
            <a:r>
              <a:rPr lang="tr-TR" sz="2000" baseline="0" dirty="0" smtClean="0">
                <a:solidFill>
                  <a:srgbClr val="000000"/>
                </a:solidFill>
              </a:rPr>
              <a:t>2</a:t>
            </a:r>
            <a:r>
              <a:rPr lang="en-US" sz="2000" baseline="0" dirty="0" smtClean="0">
                <a:solidFill>
                  <a:srgbClr val="000000"/>
                </a:solidFill>
              </a:rPr>
              <a:t>H</a:t>
            </a:r>
            <a:r>
              <a:rPr lang="en-US" sz="2000" baseline="-25000" dirty="0" smtClean="0">
                <a:solidFill>
                  <a:srgbClr val="000000"/>
                </a:solidFill>
              </a:rPr>
              <a:t>2</a:t>
            </a:r>
            <a:r>
              <a:rPr lang="en-US" sz="2000" baseline="0" dirty="0" smtClean="0">
                <a:solidFill>
                  <a:srgbClr val="000000"/>
                </a:solidFill>
              </a:rPr>
              <a:t>  </a:t>
            </a:r>
            <a:r>
              <a:rPr lang="en-US" sz="2000" baseline="0" dirty="0">
                <a:solidFill>
                  <a:srgbClr val="000000"/>
                </a:solidFill>
              </a:rPr>
              <a:t>+   O</a:t>
            </a:r>
            <a:r>
              <a:rPr lang="en-US" sz="2000" baseline="-25000" dirty="0">
                <a:solidFill>
                  <a:srgbClr val="000000"/>
                </a:solidFill>
              </a:rPr>
              <a:t>2</a:t>
            </a:r>
            <a:r>
              <a:rPr lang="en-US" sz="2000" baseline="0" dirty="0">
                <a:solidFill>
                  <a:srgbClr val="000000"/>
                </a:solidFill>
              </a:rPr>
              <a:t>  </a:t>
            </a:r>
            <a:r>
              <a:rPr lang="tr-TR" sz="2000" baseline="0" dirty="0">
                <a:solidFill>
                  <a:srgbClr val="000000"/>
                </a:solidFill>
              </a:rPr>
              <a:t> </a:t>
            </a:r>
            <a:r>
              <a:rPr lang="en-US" sz="2000" baseline="0" dirty="0">
                <a:solidFill>
                  <a:srgbClr val="000000"/>
                </a:solidFill>
                <a:cs typeface="Times New Roman" pitchFamily="18" charset="0"/>
              </a:rPr>
              <a:t>→     </a:t>
            </a:r>
            <a:r>
              <a:rPr lang="tr-TR" sz="2000" baseline="0" dirty="0" smtClean="0">
                <a:solidFill>
                  <a:srgbClr val="000000"/>
                </a:solidFill>
                <a:cs typeface="Times New Roman" pitchFamily="18" charset="0"/>
              </a:rPr>
              <a:t>2</a:t>
            </a:r>
            <a:r>
              <a:rPr lang="en-US" sz="2000" baseline="0" dirty="0" smtClean="0">
                <a:solidFill>
                  <a:srgbClr val="000000"/>
                </a:solidFill>
                <a:cs typeface="Times New Roman" pitchFamily="18" charset="0"/>
              </a:rPr>
              <a:t> </a:t>
            </a:r>
            <a:r>
              <a:rPr lang="en-US" sz="2000" baseline="0" dirty="0">
                <a:solidFill>
                  <a:srgbClr val="000000"/>
                </a:solidFill>
                <a:cs typeface="Times New Roman" pitchFamily="18" charset="0"/>
              </a:rPr>
              <a:t>H</a:t>
            </a:r>
            <a:r>
              <a:rPr lang="en-US" sz="2000" baseline="-25000" dirty="0">
                <a:solidFill>
                  <a:srgbClr val="000000"/>
                </a:solidFill>
                <a:cs typeface="Times New Roman" pitchFamily="18" charset="0"/>
              </a:rPr>
              <a:t>2</a:t>
            </a:r>
            <a:r>
              <a:rPr lang="en-US" sz="2000" baseline="0" dirty="0">
                <a:solidFill>
                  <a:srgbClr val="000000"/>
                </a:solidFill>
                <a:cs typeface="Times New Roman" pitchFamily="18" charset="0"/>
              </a:rPr>
              <a:t>O </a:t>
            </a:r>
          </a:p>
          <a:p>
            <a:pPr eaLnBrk="0" hangingPunct="0">
              <a:lnSpc>
                <a:spcPct val="150000"/>
              </a:lnSpc>
              <a:spcBef>
                <a:spcPct val="50000"/>
              </a:spcBef>
            </a:pPr>
            <a:r>
              <a:rPr lang="tr-TR" sz="2000" i="1" baseline="0" dirty="0" smtClean="0">
                <a:solidFill>
                  <a:srgbClr val="0033CC"/>
                </a:solidFill>
              </a:rPr>
              <a:t>Eşitlikte</a:t>
            </a:r>
            <a:r>
              <a:rPr lang="en-US" sz="2000" i="1" baseline="0" dirty="0" smtClean="0">
                <a:solidFill>
                  <a:srgbClr val="0033CC"/>
                </a:solidFill>
              </a:rPr>
              <a:t> </a:t>
            </a:r>
            <a:r>
              <a:rPr lang="en-US" sz="2000" i="1" baseline="0" dirty="0" err="1">
                <a:solidFill>
                  <a:srgbClr val="FF0101"/>
                </a:solidFill>
              </a:rPr>
              <a:t>sto</a:t>
            </a:r>
            <a:r>
              <a:rPr lang="tr-TR" sz="2000" i="1" baseline="0" dirty="0" err="1">
                <a:solidFill>
                  <a:srgbClr val="FF0101"/>
                </a:solidFill>
              </a:rPr>
              <a:t>kiyometrik</a:t>
            </a:r>
            <a:r>
              <a:rPr lang="en-US" sz="2000" i="1" baseline="0" dirty="0">
                <a:solidFill>
                  <a:srgbClr val="FF0101"/>
                </a:solidFill>
              </a:rPr>
              <a:t> </a:t>
            </a:r>
            <a:r>
              <a:rPr lang="tr-TR" sz="2000" i="1" baseline="0" dirty="0">
                <a:solidFill>
                  <a:srgbClr val="FF0101"/>
                </a:solidFill>
              </a:rPr>
              <a:t>değer</a:t>
            </a:r>
            <a:r>
              <a:rPr lang="en-US" sz="2000" i="1" baseline="0" dirty="0">
                <a:solidFill>
                  <a:srgbClr val="0033CC"/>
                </a:solidFill>
              </a:rPr>
              <a:t> </a:t>
            </a:r>
            <a:r>
              <a:rPr lang="tr-TR" sz="2000" i="1" baseline="0" dirty="0">
                <a:solidFill>
                  <a:srgbClr val="0033CC"/>
                </a:solidFill>
              </a:rPr>
              <a:t>ya da</a:t>
            </a:r>
            <a:r>
              <a:rPr lang="en-US" sz="2000" i="1" baseline="0" dirty="0">
                <a:solidFill>
                  <a:srgbClr val="0033CC"/>
                </a:solidFill>
              </a:rPr>
              <a:t> </a:t>
            </a:r>
            <a:r>
              <a:rPr lang="en-US" sz="2000" i="1" baseline="0" dirty="0" err="1">
                <a:solidFill>
                  <a:srgbClr val="FF0101"/>
                </a:solidFill>
              </a:rPr>
              <a:t>mol</a:t>
            </a:r>
            <a:r>
              <a:rPr lang="en-US" sz="2000" i="1" baseline="0" dirty="0">
                <a:solidFill>
                  <a:srgbClr val="FF0101"/>
                </a:solidFill>
              </a:rPr>
              <a:t> </a:t>
            </a:r>
            <a:r>
              <a:rPr lang="tr-TR" sz="2000" i="1" baseline="0" dirty="0">
                <a:solidFill>
                  <a:srgbClr val="FF0101"/>
                </a:solidFill>
              </a:rPr>
              <a:t>oranı</a:t>
            </a:r>
            <a:r>
              <a:rPr lang="en-US" sz="2000" i="1" baseline="0" dirty="0">
                <a:solidFill>
                  <a:srgbClr val="0033CC"/>
                </a:solidFill>
              </a:rPr>
              <a:t> </a:t>
            </a:r>
            <a:r>
              <a:rPr lang="tr-TR" sz="2000" i="1" baseline="0" dirty="0">
                <a:solidFill>
                  <a:srgbClr val="0033CC"/>
                </a:solidFill>
              </a:rPr>
              <a:t> kullanılır</a:t>
            </a:r>
            <a:r>
              <a:rPr lang="tr-TR" sz="2000" i="1" baseline="0" dirty="0" smtClean="0">
                <a:solidFill>
                  <a:srgbClr val="0033CC"/>
                </a:solidFill>
              </a:rPr>
              <a:t>.</a:t>
            </a:r>
            <a:r>
              <a:rPr lang="en-US" sz="2000" i="1" u="sng" baseline="0" dirty="0">
                <a:solidFill>
                  <a:srgbClr val="FF0101"/>
                </a:solidFill>
              </a:rPr>
              <a:t> </a:t>
            </a:r>
            <a:endParaRPr lang="tr-TR" sz="2000" i="1" u="sng" baseline="0" dirty="0" smtClean="0">
              <a:solidFill>
                <a:srgbClr val="FF0101"/>
              </a:solidFill>
            </a:endParaRPr>
          </a:p>
          <a:p>
            <a:pPr eaLnBrk="0" hangingPunct="0">
              <a:lnSpc>
                <a:spcPct val="150000"/>
              </a:lnSpc>
              <a:spcBef>
                <a:spcPct val="50000"/>
              </a:spcBef>
            </a:pPr>
            <a:r>
              <a:rPr lang="en-US" sz="2000" i="1" baseline="0" dirty="0" smtClean="0">
                <a:solidFill>
                  <a:srgbClr val="000000"/>
                </a:solidFill>
              </a:rPr>
              <a:t>n</a:t>
            </a:r>
            <a:r>
              <a:rPr lang="en-US" sz="2000" i="1" baseline="-25000" dirty="0" smtClean="0">
                <a:solidFill>
                  <a:srgbClr val="000000"/>
                </a:solidFill>
              </a:rPr>
              <a:t>H</a:t>
            </a:r>
            <a:r>
              <a:rPr lang="en-US" sz="2000" i="1" baseline="-50000" dirty="0" smtClean="0">
                <a:solidFill>
                  <a:srgbClr val="000000"/>
                </a:solidFill>
              </a:rPr>
              <a:t>2</a:t>
            </a:r>
            <a:r>
              <a:rPr lang="en-US" sz="2000" i="1" baseline="-25000" dirty="0" smtClean="0">
                <a:solidFill>
                  <a:srgbClr val="000000"/>
                </a:solidFill>
              </a:rPr>
              <a:t>O</a:t>
            </a:r>
            <a:r>
              <a:rPr lang="en-US" sz="2000" i="1" baseline="0" dirty="0" smtClean="0">
                <a:solidFill>
                  <a:srgbClr val="000000"/>
                </a:solidFill>
              </a:rPr>
              <a:t>  </a:t>
            </a:r>
            <a:r>
              <a:rPr lang="en-US" sz="2000" i="1" baseline="0" dirty="0">
                <a:solidFill>
                  <a:srgbClr val="000000"/>
                </a:solidFill>
              </a:rPr>
              <a:t>= 2</a:t>
            </a:r>
            <a:r>
              <a:rPr lang="tr-TR" sz="2000" i="1" baseline="0" dirty="0">
                <a:solidFill>
                  <a:srgbClr val="000000"/>
                </a:solidFill>
              </a:rPr>
              <a:t>,</a:t>
            </a:r>
            <a:r>
              <a:rPr lang="en-US" sz="2000" i="1" baseline="0" dirty="0">
                <a:solidFill>
                  <a:srgbClr val="000000"/>
                </a:solidFill>
              </a:rPr>
              <a:t>72 </a:t>
            </a:r>
            <a:r>
              <a:rPr lang="en-US" sz="2000" i="1" baseline="0" dirty="0" err="1">
                <a:solidFill>
                  <a:srgbClr val="000000"/>
                </a:solidFill>
              </a:rPr>
              <a:t>mol</a:t>
            </a:r>
            <a:r>
              <a:rPr lang="en-US" sz="2000" i="1" baseline="0" dirty="0">
                <a:solidFill>
                  <a:srgbClr val="000000"/>
                </a:solidFill>
              </a:rPr>
              <a:t> H</a:t>
            </a:r>
            <a:r>
              <a:rPr lang="en-US" sz="2000" i="1" baseline="-25000" dirty="0">
                <a:solidFill>
                  <a:srgbClr val="000000"/>
                </a:solidFill>
              </a:rPr>
              <a:t>2</a:t>
            </a:r>
            <a:r>
              <a:rPr lang="en-US" sz="2000" i="1" baseline="0" dirty="0">
                <a:solidFill>
                  <a:srgbClr val="000000"/>
                </a:solidFill>
              </a:rPr>
              <a:t> </a:t>
            </a:r>
            <a:r>
              <a:rPr lang="en-US" sz="2000" i="1" baseline="0" dirty="0">
                <a:solidFill>
                  <a:srgbClr val="000000"/>
                </a:solidFill>
                <a:cs typeface="Times New Roman" pitchFamily="18" charset="0"/>
              </a:rPr>
              <a:t>×  </a:t>
            </a:r>
            <a:r>
              <a:rPr lang="en-US" sz="2000" i="1" u="sng" baseline="0" dirty="0">
                <a:solidFill>
                  <a:srgbClr val="FF0101"/>
                </a:solidFill>
              </a:rPr>
              <a:t>2 </a:t>
            </a:r>
            <a:r>
              <a:rPr lang="en-US" sz="2000" i="1" u="sng" baseline="0" dirty="0" err="1">
                <a:solidFill>
                  <a:srgbClr val="FF0101"/>
                </a:solidFill>
              </a:rPr>
              <a:t>mol</a:t>
            </a:r>
            <a:r>
              <a:rPr lang="en-US" sz="2000" i="1" u="sng" baseline="0" dirty="0">
                <a:solidFill>
                  <a:srgbClr val="FF0101"/>
                </a:solidFill>
              </a:rPr>
              <a:t> </a:t>
            </a:r>
            <a:r>
              <a:rPr lang="en-US" sz="2000" i="1" u="sng" baseline="0" dirty="0" smtClean="0">
                <a:solidFill>
                  <a:srgbClr val="FF0101"/>
                </a:solidFill>
              </a:rPr>
              <a:t>H</a:t>
            </a:r>
            <a:r>
              <a:rPr lang="en-US" sz="2000" i="1" baseline="-25000" dirty="0" smtClean="0">
                <a:solidFill>
                  <a:srgbClr val="FF0101"/>
                </a:solidFill>
              </a:rPr>
              <a:t>2</a:t>
            </a:r>
            <a:r>
              <a:rPr lang="en-US" sz="2000" i="1" u="sng" baseline="0" dirty="0" smtClean="0">
                <a:solidFill>
                  <a:srgbClr val="FF0101"/>
                </a:solidFill>
              </a:rPr>
              <a:t>O</a:t>
            </a:r>
            <a:r>
              <a:rPr lang="en-US" sz="2000" i="1" baseline="0" dirty="0" smtClean="0">
                <a:solidFill>
                  <a:srgbClr val="FF0101"/>
                </a:solidFill>
              </a:rPr>
              <a:t> </a:t>
            </a:r>
            <a:r>
              <a:rPr lang="tr-TR" sz="2000" i="1" baseline="0" dirty="0" smtClean="0">
                <a:solidFill>
                  <a:srgbClr val="FF0101"/>
                </a:solidFill>
              </a:rPr>
              <a:t>/2 </a:t>
            </a:r>
            <a:r>
              <a:rPr lang="en-US" sz="2000" i="1" baseline="0" dirty="0" err="1" smtClean="0">
                <a:solidFill>
                  <a:srgbClr val="FF0101"/>
                </a:solidFill>
              </a:rPr>
              <a:t>mol</a:t>
            </a:r>
            <a:r>
              <a:rPr lang="en-US" sz="2000" i="1" baseline="0" dirty="0" smtClean="0">
                <a:solidFill>
                  <a:srgbClr val="FF0101"/>
                </a:solidFill>
              </a:rPr>
              <a:t> H</a:t>
            </a:r>
            <a:r>
              <a:rPr lang="en-US" sz="2000" i="1" baseline="-25000" dirty="0" smtClean="0">
                <a:solidFill>
                  <a:srgbClr val="FF0101"/>
                </a:solidFill>
              </a:rPr>
              <a:t>2</a:t>
            </a:r>
            <a:r>
              <a:rPr lang="en-US" sz="2000" i="1" baseline="0" dirty="0" smtClean="0">
                <a:solidFill>
                  <a:srgbClr val="000000"/>
                </a:solidFill>
                <a:cs typeface="Times New Roman" pitchFamily="18" charset="0"/>
              </a:rPr>
              <a:t>  = 2</a:t>
            </a:r>
            <a:r>
              <a:rPr lang="tr-TR" sz="2000" i="1" baseline="0" dirty="0" smtClean="0">
                <a:solidFill>
                  <a:srgbClr val="000000"/>
                </a:solidFill>
                <a:cs typeface="Times New Roman" pitchFamily="18" charset="0"/>
              </a:rPr>
              <a:t>,</a:t>
            </a:r>
            <a:r>
              <a:rPr lang="en-US" sz="2000" i="1" baseline="0" dirty="0" smtClean="0">
                <a:solidFill>
                  <a:srgbClr val="000000"/>
                </a:solidFill>
                <a:cs typeface="Times New Roman" pitchFamily="18" charset="0"/>
              </a:rPr>
              <a:t>72 </a:t>
            </a:r>
            <a:r>
              <a:rPr lang="en-US" sz="2000" i="1" baseline="0" dirty="0" err="1" smtClean="0">
                <a:solidFill>
                  <a:srgbClr val="000000"/>
                </a:solidFill>
                <a:cs typeface="Times New Roman" pitchFamily="18" charset="0"/>
              </a:rPr>
              <a:t>mol</a:t>
            </a:r>
            <a:r>
              <a:rPr lang="en-US" sz="2000" i="1" baseline="0" dirty="0" smtClean="0">
                <a:solidFill>
                  <a:srgbClr val="000000"/>
                </a:solidFill>
                <a:cs typeface="Times New Roman" pitchFamily="18" charset="0"/>
              </a:rPr>
              <a:t> H</a:t>
            </a:r>
            <a:r>
              <a:rPr lang="en-US" sz="2000" i="1" baseline="-25000" dirty="0" smtClean="0">
                <a:solidFill>
                  <a:srgbClr val="000000"/>
                </a:solidFill>
                <a:cs typeface="Times New Roman" pitchFamily="18" charset="0"/>
              </a:rPr>
              <a:t>2</a:t>
            </a:r>
            <a:r>
              <a:rPr lang="en-US" sz="2000" i="1" baseline="0" dirty="0" smtClean="0">
                <a:solidFill>
                  <a:srgbClr val="000000"/>
                </a:solidFill>
                <a:cs typeface="Times New Roman" pitchFamily="18" charset="0"/>
              </a:rPr>
              <a:t>O</a:t>
            </a:r>
          </a:p>
          <a:p>
            <a:pPr eaLnBrk="0" hangingPunct="0">
              <a:lnSpc>
                <a:spcPct val="150000"/>
              </a:lnSpc>
              <a:spcBef>
                <a:spcPct val="50000"/>
              </a:spcBef>
            </a:pPr>
            <a:endParaRPr lang="en-CA" sz="2000" i="1" baseline="0" dirty="0">
              <a:solidFill>
                <a:srgbClr val="0033CC"/>
              </a:solidFill>
            </a:endParaRPr>
          </a:p>
          <a:p>
            <a:pPr eaLnBrk="0" hangingPunct="0">
              <a:lnSpc>
                <a:spcPct val="150000"/>
              </a:lnSpc>
              <a:spcBef>
                <a:spcPct val="50000"/>
              </a:spcBef>
            </a:pPr>
            <a:endParaRPr lang="en-CA" sz="2000" i="1" baseline="0" dirty="0">
              <a:solidFill>
                <a:srgbClr val="0033CC"/>
              </a:solidFill>
            </a:endParaRPr>
          </a:p>
          <a:p>
            <a:pPr eaLnBrk="0" hangingPunct="0">
              <a:lnSpc>
                <a:spcPct val="150000"/>
              </a:lnSpc>
              <a:spcBef>
                <a:spcPct val="50000"/>
              </a:spcBef>
            </a:pPr>
            <a:endParaRPr lang="tr-TR" sz="2000" i="1" baseline="0" dirty="0" smtClean="0">
              <a:solidFill>
                <a:srgbClr val="0033CC"/>
              </a:solidFill>
            </a:endParaRPr>
          </a:p>
          <a:p>
            <a:pPr eaLnBrk="0" hangingPunct="0">
              <a:lnSpc>
                <a:spcPct val="150000"/>
              </a:lnSpc>
              <a:spcBef>
                <a:spcPct val="50000"/>
              </a:spcBef>
            </a:pPr>
            <a:endParaRPr lang="tr-TR" sz="2000" i="1" baseline="0" dirty="0">
              <a:solidFill>
                <a:srgbClr val="0033CC"/>
              </a:solidFill>
            </a:endParaRPr>
          </a:p>
          <a:p>
            <a:pPr eaLnBrk="0" hangingPunct="0">
              <a:lnSpc>
                <a:spcPct val="150000"/>
              </a:lnSpc>
              <a:spcBef>
                <a:spcPct val="50000"/>
              </a:spcBef>
            </a:pPr>
            <a:endParaRPr lang="en-CA" sz="2000" i="1" baseline="0" dirty="0">
              <a:solidFill>
                <a:srgbClr val="0033CC"/>
              </a:solidFill>
            </a:endParaRPr>
          </a:p>
          <a:p>
            <a:pPr eaLnBrk="0" hangingPunct="0">
              <a:lnSpc>
                <a:spcPct val="150000"/>
              </a:lnSpc>
              <a:spcBef>
                <a:spcPct val="50000"/>
              </a:spcBef>
            </a:pPr>
            <a:endParaRPr lang="en-CA" sz="2000" baseline="0" dirty="0" smtClean="0">
              <a:solidFill>
                <a:srgbClr val="000000"/>
              </a:solidFill>
            </a:endParaRPr>
          </a:p>
        </p:txBody>
      </p:sp>
    </p:spTree>
    <p:extLst>
      <p:ext uri="{BB962C8B-B14F-4D97-AF65-F5344CB8AC3E}">
        <p14:creationId xmlns:p14="http://schemas.microsoft.com/office/powerpoint/2010/main" xmlns="" val="38235661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3"/>
          <p:cNvSpPr>
            <a:spLocks noGrp="1" noChangeArrowheads="1"/>
          </p:cNvSpPr>
          <p:nvPr>
            <p:ph idx="1"/>
          </p:nvPr>
        </p:nvSpPr>
        <p:spPr>
          <a:xfrm>
            <a:off x="179512" y="188640"/>
            <a:ext cx="8349357" cy="6336704"/>
          </a:xfrm>
        </p:spPr>
        <p:txBody>
          <a:bodyPr/>
          <a:lstStyle/>
          <a:p>
            <a:pPr marL="0" indent="0" algn="just" eaLnBrk="1" hangingPunct="1">
              <a:lnSpc>
                <a:spcPct val="150000"/>
              </a:lnSpc>
              <a:buFontTx/>
              <a:buNone/>
            </a:pPr>
            <a:r>
              <a:rPr lang="tr-TR" sz="2000" dirty="0" smtClean="0">
                <a:solidFill>
                  <a:schemeClr val="tx2"/>
                </a:solidFill>
              </a:rPr>
              <a:t>Örnek:</a:t>
            </a:r>
          </a:p>
          <a:p>
            <a:pPr marL="0" indent="0" algn="just" eaLnBrk="1" hangingPunct="1">
              <a:lnSpc>
                <a:spcPct val="150000"/>
              </a:lnSpc>
              <a:buFontTx/>
              <a:buNone/>
            </a:pPr>
            <a:r>
              <a:rPr lang="tr-TR" sz="2000" dirty="0" smtClean="0"/>
              <a:t>4,16 g H</a:t>
            </a:r>
            <a:r>
              <a:rPr lang="tr-TR" sz="2000" baseline="-25000" dirty="0" smtClean="0"/>
              <a:t>2</a:t>
            </a:r>
            <a:r>
              <a:rPr lang="tr-TR" sz="2000" dirty="0" smtClean="0"/>
              <a:t> </a:t>
            </a:r>
            <a:r>
              <a:rPr lang="tr-TR" sz="2000" dirty="0" err="1" smtClean="0"/>
              <a:t>nin</a:t>
            </a:r>
            <a:r>
              <a:rPr lang="tr-TR" sz="2000" dirty="0" smtClean="0"/>
              <a:t> aşırı </a:t>
            </a:r>
            <a:r>
              <a:rPr lang="tr-TR" sz="2000" dirty="0"/>
              <a:t>O</a:t>
            </a:r>
            <a:r>
              <a:rPr lang="tr-TR" sz="2000" baseline="-25000" dirty="0"/>
              <a:t>2</a:t>
            </a:r>
            <a:r>
              <a:rPr lang="tr-TR" sz="2000" dirty="0"/>
              <a:t> </a:t>
            </a:r>
            <a:r>
              <a:rPr lang="tr-TR" sz="2000" dirty="0" smtClean="0"/>
              <a:t>ile tepkimesinden oluşan H</a:t>
            </a:r>
            <a:r>
              <a:rPr lang="tr-TR" sz="2000" baseline="-25000" dirty="0" smtClean="0"/>
              <a:t>2</a:t>
            </a:r>
            <a:r>
              <a:rPr lang="tr-TR" sz="2000" dirty="0" smtClean="0"/>
              <a:t>O </a:t>
            </a:r>
            <a:r>
              <a:rPr lang="tr-TR" sz="2000" dirty="0" err="1" smtClean="0"/>
              <a:t>nun</a:t>
            </a:r>
            <a:r>
              <a:rPr lang="tr-TR" sz="2000" dirty="0" smtClean="0"/>
              <a:t> kütlesini hesaplayınız.</a:t>
            </a:r>
          </a:p>
          <a:p>
            <a:pPr marL="0" indent="0" algn="just" eaLnBrk="1" hangingPunct="1">
              <a:lnSpc>
                <a:spcPct val="150000"/>
              </a:lnSpc>
              <a:buFontTx/>
              <a:buNone/>
            </a:pPr>
            <a:r>
              <a:rPr lang="tr-TR" sz="2000" dirty="0" smtClean="0"/>
              <a:t>2H</a:t>
            </a:r>
            <a:r>
              <a:rPr lang="tr-TR" sz="2000" baseline="-25000" dirty="0" smtClean="0"/>
              <a:t>2</a:t>
            </a:r>
            <a:r>
              <a:rPr lang="tr-TR" sz="2000" dirty="0" smtClean="0"/>
              <a:t> + O</a:t>
            </a:r>
            <a:r>
              <a:rPr lang="tr-TR" sz="2000" baseline="-25000" dirty="0" smtClean="0"/>
              <a:t>2 </a:t>
            </a:r>
            <a:r>
              <a:rPr lang="tr-TR" sz="2000" dirty="0" smtClean="0"/>
              <a:t> </a:t>
            </a:r>
            <a:r>
              <a:rPr lang="tr-TR" sz="2000" dirty="0" smtClean="0">
                <a:sym typeface="Symbol" pitchFamily="18" charset="2"/>
              </a:rPr>
              <a:t> 2 H</a:t>
            </a:r>
            <a:r>
              <a:rPr lang="tr-TR" sz="2000" baseline="-25000" dirty="0" smtClean="0">
                <a:sym typeface="Symbol" pitchFamily="18" charset="2"/>
              </a:rPr>
              <a:t>2</a:t>
            </a:r>
            <a:r>
              <a:rPr lang="tr-TR" sz="2000" dirty="0" smtClean="0">
                <a:sym typeface="Symbol" pitchFamily="18" charset="2"/>
              </a:rPr>
              <a:t>O</a:t>
            </a:r>
          </a:p>
          <a:p>
            <a:pPr marL="0" indent="0" eaLnBrk="1" hangingPunct="1">
              <a:lnSpc>
                <a:spcPct val="150000"/>
              </a:lnSpc>
              <a:buFontTx/>
              <a:buNone/>
            </a:pPr>
            <a:r>
              <a:rPr lang="tr-TR" sz="2000" i="1" dirty="0" smtClean="0">
                <a:solidFill>
                  <a:srgbClr val="FF0000"/>
                </a:solidFill>
                <a:sym typeface="Symbol" pitchFamily="18" charset="2"/>
              </a:rPr>
              <a:t>Çözüm:</a:t>
            </a:r>
          </a:p>
          <a:p>
            <a:pPr marL="0" indent="0" eaLnBrk="1" hangingPunct="1">
              <a:lnSpc>
                <a:spcPct val="150000"/>
              </a:lnSpc>
              <a:buFontTx/>
              <a:buNone/>
            </a:pPr>
            <a:r>
              <a:rPr lang="tr-TR" sz="2000" i="1" dirty="0" smtClean="0">
                <a:solidFill>
                  <a:srgbClr val="FF0000"/>
                </a:solidFill>
                <a:sym typeface="Symbol" pitchFamily="18" charset="2"/>
              </a:rPr>
              <a:t>Denkleşmiş tepkimede katsayılar </a:t>
            </a:r>
            <a:r>
              <a:rPr lang="tr-TR" sz="2000" i="1" dirty="0" err="1" smtClean="0">
                <a:solidFill>
                  <a:srgbClr val="FF0000"/>
                </a:solidFill>
                <a:sym typeface="Symbol" pitchFamily="18" charset="2"/>
              </a:rPr>
              <a:t>mol</a:t>
            </a:r>
            <a:r>
              <a:rPr lang="tr-TR" sz="2000" i="1" dirty="0" smtClean="0">
                <a:solidFill>
                  <a:srgbClr val="FF0000"/>
                </a:solidFill>
                <a:sym typeface="Symbol" pitchFamily="18" charset="2"/>
              </a:rPr>
              <a:t> sayılarını verir</a:t>
            </a:r>
          </a:p>
          <a:p>
            <a:pPr marL="0" indent="0" algn="just" eaLnBrk="1" hangingPunct="1">
              <a:lnSpc>
                <a:spcPct val="150000"/>
              </a:lnSpc>
              <a:buNone/>
            </a:pPr>
            <a:r>
              <a:rPr lang="tr-TR" sz="2000" dirty="0" smtClean="0">
                <a:solidFill>
                  <a:srgbClr val="FF0000"/>
                </a:solidFill>
              </a:rPr>
              <a:t>2</a:t>
            </a:r>
            <a:r>
              <a:rPr lang="tr-TR" sz="2000" dirty="0" smtClean="0"/>
              <a:t> </a:t>
            </a:r>
            <a:r>
              <a:rPr lang="tr-TR" sz="2000" dirty="0" err="1" smtClean="0"/>
              <a:t>mol</a:t>
            </a:r>
            <a:r>
              <a:rPr lang="tr-TR" sz="2000" dirty="0"/>
              <a:t> </a:t>
            </a:r>
            <a:r>
              <a:rPr lang="tr-TR" sz="2000" dirty="0" smtClean="0"/>
              <a:t>H</a:t>
            </a:r>
            <a:r>
              <a:rPr lang="tr-TR" sz="2000" baseline="-25000" dirty="0" smtClean="0"/>
              <a:t>2</a:t>
            </a:r>
            <a:r>
              <a:rPr lang="tr-TR" sz="2000" dirty="0" smtClean="0"/>
              <a:t> </a:t>
            </a:r>
            <a:r>
              <a:rPr lang="tr-TR" sz="2000" dirty="0"/>
              <a:t>+ </a:t>
            </a:r>
            <a:r>
              <a:rPr lang="tr-TR" sz="2000" dirty="0" smtClean="0">
                <a:solidFill>
                  <a:srgbClr val="FF0000"/>
                </a:solidFill>
              </a:rPr>
              <a:t>1</a:t>
            </a:r>
            <a:r>
              <a:rPr lang="tr-TR" sz="2000" dirty="0" smtClean="0"/>
              <a:t> </a:t>
            </a:r>
            <a:r>
              <a:rPr lang="tr-TR" sz="2000" dirty="0" err="1" smtClean="0"/>
              <a:t>mol</a:t>
            </a:r>
            <a:r>
              <a:rPr lang="tr-TR" sz="2000" dirty="0" smtClean="0"/>
              <a:t> O</a:t>
            </a:r>
            <a:r>
              <a:rPr lang="tr-TR" sz="2000" baseline="-25000" dirty="0" smtClean="0"/>
              <a:t>2 </a:t>
            </a:r>
            <a:r>
              <a:rPr lang="tr-TR" sz="2000" dirty="0" smtClean="0"/>
              <a:t> </a:t>
            </a:r>
            <a:r>
              <a:rPr lang="tr-TR" sz="2000" dirty="0">
                <a:sym typeface="Symbol" pitchFamily="18" charset="2"/>
              </a:rPr>
              <a:t> </a:t>
            </a:r>
            <a:r>
              <a:rPr lang="tr-TR" sz="2000" dirty="0" smtClean="0">
                <a:solidFill>
                  <a:srgbClr val="FF0000"/>
                </a:solidFill>
                <a:sym typeface="Symbol" pitchFamily="18" charset="2"/>
              </a:rPr>
              <a:t>2</a:t>
            </a:r>
            <a:r>
              <a:rPr lang="tr-TR" sz="2000" dirty="0" smtClean="0">
                <a:sym typeface="Symbol" pitchFamily="18" charset="2"/>
              </a:rPr>
              <a:t> </a:t>
            </a:r>
            <a:r>
              <a:rPr lang="tr-TR" sz="2000" dirty="0" err="1" smtClean="0">
                <a:sym typeface="Symbol" pitchFamily="18" charset="2"/>
              </a:rPr>
              <a:t>mol</a:t>
            </a:r>
            <a:r>
              <a:rPr lang="tr-TR" sz="2000" dirty="0" smtClean="0">
                <a:sym typeface="Symbol" pitchFamily="18" charset="2"/>
              </a:rPr>
              <a:t> </a:t>
            </a:r>
            <a:r>
              <a:rPr lang="tr-TR" sz="2000" dirty="0">
                <a:sym typeface="Symbol" pitchFamily="18" charset="2"/>
              </a:rPr>
              <a:t>H</a:t>
            </a:r>
            <a:r>
              <a:rPr lang="tr-TR" sz="2000" baseline="-25000" dirty="0">
                <a:sym typeface="Symbol" pitchFamily="18" charset="2"/>
              </a:rPr>
              <a:t>2</a:t>
            </a:r>
            <a:r>
              <a:rPr lang="tr-TR" sz="2000" dirty="0">
                <a:sym typeface="Symbol" pitchFamily="18" charset="2"/>
              </a:rPr>
              <a:t>O</a:t>
            </a:r>
          </a:p>
          <a:p>
            <a:pPr marL="0" indent="0" algn="just" eaLnBrk="1" hangingPunct="1">
              <a:lnSpc>
                <a:spcPct val="150000"/>
              </a:lnSpc>
              <a:buFontTx/>
              <a:buNone/>
            </a:pPr>
            <a:r>
              <a:rPr lang="tr-TR" sz="2000" i="1" dirty="0" err="1" smtClean="0">
                <a:solidFill>
                  <a:srgbClr val="FF0000"/>
                </a:solidFill>
              </a:rPr>
              <a:t>Mol</a:t>
            </a:r>
            <a:r>
              <a:rPr lang="tr-TR" sz="2000" i="1" dirty="0" smtClean="0">
                <a:solidFill>
                  <a:srgbClr val="FF0000"/>
                </a:solidFill>
              </a:rPr>
              <a:t> sayısından gram miktarına geçilir</a:t>
            </a:r>
          </a:p>
          <a:p>
            <a:pPr marL="0" indent="0" algn="just" eaLnBrk="1" hangingPunct="1">
              <a:lnSpc>
                <a:spcPct val="150000"/>
              </a:lnSpc>
              <a:buNone/>
            </a:pPr>
            <a:r>
              <a:rPr lang="tr-TR" sz="2000" dirty="0" smtClean="0">
                <a:solidFill>
                  <a:schemeClr val="bg2"/>
                </a:solidFill>
              </a:rPr>
              <a:t>2</a:t>
            </a:r>
            <a:r>
              <a:rPr lang="tr-TR" sz="2000" dirty="0" smtClean="0"/>
              <a:t>        H</a:t>
            </a:r>
            <a:r>
              <a:rPr lang="tr-TR" sz="2000" baseline="-25000" dirty="0" smtClean="0"/>
              <a:t>2</a:t>
            </a:r>
            <a:r>
              <a:rPr lang="tr-TR" sz="2000" dirty="0" smtClean="0"/>
              <a:t>  +         </a:t>
            </a:r>
            <a:r>
              <a:rPr lang="tr-TR" sz="2000" dirty="0" smtClean="0">
                <a:solidFill>
                  <a:schemeClr val="bg2"/>
                </a:solidFill>
              </a:rPr>
              <a:t>1</a:t>
            </a:r>
            <a:r>
              <a:rPr lang="tr-TR" sz="2000" dirty="0" smtClean="0"/>
              <a:t> </a:t>
            </a:r>
            <a:r>
              <a:rPr lang="tr-TR" sz="2000" dirty="0"/>
              <a:t>O</a:t>
            </a:r>
            <a:r>
              <a:rPr lang="tr-TR" sz="2000" baseline="-25000" dirty="0"/>
              <a:t>2 </a:t>
            </a:r>
            <a:r>
              <a:rPr lang="tr-TR" sz="2000" dirty="0"/>
              <a:t> </a:t>
            </a:r>
            <a:r>
              <a:rPr lang="tr-TR" sz="2000" dirty="0" smtClean="0"/>
              <a:t>       </a:t>
            </a:r>
            <a:r>
              <a:rPr lang="tr-TR" sz="2000" dirty="0" smtClean="0">
                <a:sym typeface="Symbol" pitchFamily="18" charset="2"/>
              </a:rPr>
              <a:t>    </a:t>
            </a:r>
            <a:r>
              <a:rPr lang="tr-TR" sz="2000" dirty="0" smtClean="0">
                <a:solidFill>
                  <a:schemeClr val="bg2"/>
                </a:solidFill>
                <a:sym typeface="Symbol" pitchFamily="18" charset="2"/>
              </a:rPr>
              <a:t>2</a:t>
            </a:r>
            <a:r>
              <a:rPr lang="tr-TR" sz="2000" dirty="0" smtClean="0">
                <a:sym typeface="Symbol" pitchFamily="18" charset="2"/>
              </a:rPr>
              <a:t>         H</a:t>
            </a:r>
            <a:r>
              <a:rPr lang="tr-TR" sz="2000" baseline="-25000" dirty="0" smtClean="0">
                <a:sym typeface="Symbol" pitchFamily="18" charset="2"/>
              </a:rPr>
              <a:t>2</a:t>
            </a:r>
            <a:r>
              <a:rPr lang="tr-TR" sz="2000" dirty="0" smtClean="0">
                <a:sym typeface="Symbol" pitchFamily="18" charset="2"/>
              </a:rPr>
              <a:t>O</a:t>
            </a:r>
            <a:endParaRPr lang="tr-TR" sz="2000" dirty="0">
              <a:sym typeface="Symbol" pitchFamily="18" charset="2"/>
            </a:endParaRPr>
          </a:p>
          <a:p>
            <a:pPr marL="0" indent="0" algn="just" eaLnBrk="1" hangingPunct="1">
              <a:lnSpc>
                <a:spcPct val="150000"/>
              </a:lnSpc>
              <a:buNone/>
            </a:pPr>
            <a:r>
              <a:rPr lang="tr-TR" sz="2000" dirty="0" smtClean="0">
                <a:solidFill>
                  <a:srgbClr val="FF0000"/>
                </a:solidFill>
              </a:rPr>
              <a:t>2 </a:t>
            </a:r>
            <a:r>
              <a:rPr lang="tr-TR" sz="2000" dirty="0" err="1">
                <a:solidFill>
                  <a:srgbClr val="FF0000"/>
                </a:solidFill>
              </a:rPr>
              <a:t>mol</a:t>
            </a:r>
            <a:r>
              <a:rPr lang="tr-TR" sz="2000" dirty="0">
                <a:solidFill>
                  <a:srgbClr val="FF0000"/>
                </a:solidFill>
              </a:rPr>
              <a:t> </a:t>
            </a:r>
            <a:r>
              <a:rPr lang="tr-TR" sz="2000" dirty="0"/>
              <a:t>H</a:t>
            </a:r>
            <a:r>
              <a:rPr lang="tr-TR" sz="2000" baseline="-25000" dirty="0"/>
              <a:t>2</a:t>
            </a:r>
            <a:r>
              <a:rPr lang="tr-TR" sz="2000" dirty="0"/>
              <a:t> </a:t>
            </a:r>
            <a:r>
              <a:rPr lang="tr-TR" sz="2000" dirty="0" smtClean="0"/>
              <a:t> +  </a:t>
            </a:r>
            <a:r>
              <a:rPr lang="tr-TR" sz="2000" dirty="0" smtClean="0">
                <a:solidFill>
                  <a:srgbClr val="FF0000"/>
                </a:solidFill>
              </a:rPr>
              <a:t>1 </a:t>
            </a:r>
            <a:r>
              <a:rPr lang="tr-TR" sz="2000" dirty="0" err="1">
                <a:solidFill>
                  <a:srgbClr val="FF0000"/>
                </a:solidFill>
              </a:rPr>
              <a:t>mol</a:t>
            </a:r>
            <a:r>
              <a:rPr lang="tr-TR" sz="2000" dirty="0">
                <a:solidFill>
                  <a:srgbClr val="FF0000"/>
                </a:solidFill>
              </a:rPr>
              <a:t> </a:t>
            </a:r>
            <a:r>
              <a:rPr lang="tr-TR" sz="2000" dirty="0"/>
              <a:t>O</a:t>
            </a:r>
            <a:r>
              <a:rPr lang="tr-TR" sz="2000" baseline="-25000" dirty="0"/>
              <a:t>2 </a:t>
            </a:r>
            <a:r>
              <a:rPr lang="tr-TR" sz="2000" baseline="-25000" dirty="0" smtClean="0"/>
              <a:t>         </a:t>
            </a:r>
            <a:r>
              <a:rPr lang="tr-TR" sz="2000" dirty="0" smtClean="0"/>
              <a:t> </a:t>
            </a:r>
            <a:r>
              <a:rPr lang="tr-TR" sz="2000" dirty="0">
                <a:sym typeface="Symbol" pitchFamily="18" charset="2"/>
              </a:rPr>
              <a:t> </a:t>
            </a:r>
            <a:r>
              <a:rPr lang="tr-TR" sz="2000" dirty="0" smtClean="0">
                <a:sym typeface="Symbol" pitchFamily="18" charset="2"/>
              </a:rPr>
              <a:t>   </a:t>
            </a:r>
            <a:r>
              <a:rPr lang="tr-TR" sz="2000" dirty="0" smtClean="0">
                <a:solidFill>
                  <a:srgbClr val="FF0000"/>
                </a:solidFill>
                <a:sym typeface="Symbol" pitchFamily="18" charset="2"/>
              </a:rPr>
              <a:t>2 </a:t>
            </a:r>
            <a:r>
              <a:rPr lang="tr-TR" sz="2000" dirty="0" err="1">
                <a:solidFill>
                  <a:srgbClr val="FF0000"/>
                </a:solidFill>
                <a:sym typeface="Symbol" pitchFamily="18" charset="2"/>
              </a:rPr>
              <a:t>mol</a:t>
            </a:r>
            <a:r>
              <a:rPr lang="tr-TR" sz="2000" dirty="0">
                <a:solidFill>
                  <a:srgbClr val="FF0000"/>
                </a:solidFill>
                <a:sym typeface="Symbol" pitchFamily="18" charset="2"/>
              </a:rPr>
              <a:t> </a:t>
            </a:r>
            <a:r>
              <a:rPr lang="tr-TR" sz="2000" dirty="0" smtClean="0">
                <a:solidFill>
                  <a:srgbClr val="FF0000"/>
                </a:solidFill>
                <a:sym typeface="Symbol" pitchFamily="18" charset="2"/>
              </a:rPr>
              <a:t> </a:t>
            </a:r>
            <a:r>
              <a:rPr lang="tr-TR" sz="2000" dirty="0" smtClean="0">
                <a:sym typeface="Symbol" pitchFamily="18" charset="2"/>
              </a:rPr>
              <a:t>H</a:t>
            </a:r>
            <a:r>
              <a:rPr lang="tr-TR" sz="2000" baseline="-25000" dirty="0" smtClean="0">
                <a:sym typeface="Symbol" pitchFamily="18" charset="2"/>
              </a:rPr>
              <a:t>2</a:t>
            </a:r>
            <a:r>
              <a:rPr lang="tr-TR" sz="2000" dirty="0" smtClean="0">
                <a:sym typeface="Symbol" pitchFamily="18" charset="2"/>
              </a:rPr>
              <a:t>O</a:t>
            </a:r>
          </a:p>
          <a:p>
            <a:pPr marL="0" indent="0" algn="just" eaLnBrk="1" hangingPunct="1">
              <a:lnSpc>
                <a:spcPct val="150000"/>
              </a:lnSpc>
              <a:buNone/>
            </a:pPr>
            <a:r>
              <a:rPr lang="tr-TR" sz="2000" dirty="0" smtClean="0">
                <a:solidFill>
                  <a:srgbClr val="FF0000"/>
                </a:solidFill>
              </a:rPr>
              <a:t>4 g</a:t>
            </a:r>
            <a:r>
              <a:rPr lang="tr-TR" sz="2000" dirty="0" smtClean="0"/>
              <a:t>     H</a:t>
            </a:r>
            <a:r>
              <a:rPr lang="tr-TR" sz="2000" baseline="-25000" dirty="0" smtClean="0"/>
              <a:t>2</a:t>
            </a:r>
            <a:r>
              <a:rPr lang="tr-TR" sz="2000" dirty="0" smtClean="0"/>
              <a:t>  +  </a:t>
            </a:r>
            <a:r>
              <a:rPr lang="tr-TR" sz="2000" dirty="0" smtClean="0">
                <a:solidFill>
                  <a:srgbClr val="FF0000"/>
                </a:solidFill>
              </a:rPr>
              <a:t>32 g</a:t>
            </a:r>
            <a:r>
              <a:rPr lang="tr-TR" sz="2000" dirty="0" smtClean="0"/>
              <a:t> O</a:t>
            </a:r>
            <a:r>
              <a:rPr lang="tr-TR" sz="2000" baseline="-25000" dirty="0" smtClean="0"/>
              <a:t>2 </a:t>
            </a:r>
            <a:r>
              <a:rPr lang="tr-TR" sz="2000" dirty="0" smtClean="0"/>
              <a:t>         </a:t>
            </a:r>
            <a:r>
              <a:rPr lang="tr-TR" sz="2000" dirty="0" smtClean="0">
                <a:sym typeface="Symbol" pitchFamily="18" charset="2"/>
              </a:rPr>
              <a:t>     </a:t>
            </a:r>
            <a:r>
              <a:rPr lang="tr-TR" sz="2000" dirty="0" smtClean="0">
                <a:solidFill>
                  <a:srgbClr val="FF0000"/>
                </a:solidFill>
                <a:sym typeface="Symbol" pitchFamily="18" charset="2"/>
              </a:rPr>
              <a:t>36 g </a:t>
            </a:r>
            <a:r>
              <a:rPr lang="tr-TR" sz="2000" dirty="0" smtClean="0">
                <a:sym typeface="Symbol" pitchFamily="18" charset="2"/>
              </a:rPr>
              <a:t>   H</a:t>
            </a:r>
            <a:r>
              <a:rPr lang="tr-TR" sz="2000" baseline="-25000" dirty="0" smtClean="0">
                <a:sym typeface="Symbol" pitchFamily="18" charset="2"/>
              </a:rPr>
              <a:t>2</a:t>
            </a:r>
            <a:r>
              <a:rPr lang="tr-TR" sz="2000" dirty="0" smtClean="0">
                <a:sym typeface="Symbol" pitchFamily="18" charset="2"/>
              </a:rPr>
              <a:t>O</a:t>
            </a:r>
            <a:endParaRPr lang="tr-TR" sz="2000" dirty="0">
              <a:sym typeface="Symbol" pitchFamily="18" charset="2"/>
            </a:endParaRPr>
          </a:p>
          <a:p>
            <a:pPr marL="0" indent="0" algn="just" eaLnBrk="1" hangingPunct="1">
              <a:lnSpc>
                <a:spcPct val="150000"/>
              </a:lnSpc>
              <a:buFontTx/>
              <a:buNone/>
            </a:pPr>
            <a:endParaRPr lang="tr-TR" sz="2000" dirty="0" smtClean="0"/>
          </a:p>
        </p:txBody>
      </p:sp>
    </p:spTree>
    <p:extLst>
      <p:ext uri="{BB962C8B-B14F-4D97-AF65-F5344CB8AC3E}">
        <p14:creationId xmlns:p14="http://schemas.microsoft.com/office/powerpoint/2010/main" xmlns="" val="24726521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3"/>
          <p:cNvSpPr>
            <a:spLocks noGrp="1" noChangeArrowheads="1"/>
          </p:cNvSpPr>
          <p:nvPr>
            <p:ph idx="1"/>
          </p:nvPr>
        </p:nvSpPr>
        <p:spPr>
          <a:xfrm>
            <a:off x="539552" y="1196752"/>
            <a:ext cx="7834312" cy="5016500"/>
          </a:xfrm>
        </p:spPr>
        <p:txBody>
          <a:bodyPr/>
          <a:lstStyle/>
          <a:p>
            <a:pPr marL="1431925" indent="-1431925" eaLnBrk="1" hangingPunct="1">
              <a:lnSpc>
                <a:spcPct val="150000"/>
              </a:lnSpc>
              <a:buNone/>
            </a:pPr>
            <a:r>
              <a:rPr lang="tr-TR" sz="2000" dirty="0" smtClean="0"/>
              <a:t>2H</a:t>
            </a:r>
            <a:r>
              <a:rPr lang="tr-TR" sz="2000" baseline="-25000" dirty="0" smtClean="0"/>
              <a:t>2  </a:t>
            </a:r>
            <a:r>
              <a:rPr lang="tr-TR" sz="2000" dirty="0" smtClean="0"/>
              <a:t>    +    O</a:t>
            </a:r>
            <a:r>
              <a:rPr lang="tr-TR" sz="2000" baseline="-25000" dirty="0" smtClean="0"/>
              <a:t>2 </a:t>
            </a:r>
            <a:r>
              <a:rPr lang="tr-TR" sz="2000" dirty="0" smtClean="0"/>
              <a:t>    </a:t>
            </a:r>
            <a:r>
              <a:rPr lang="tr-TR" sz="2000" dirty="0" smtClean="0">
                <a:sym typeface="Symbol" pitchFamily="18" charset="2"/>
              </a:rPr>
              <a:t>    2 </a:t>
            </a:r>
            <a:r>
              <a:rPr lang="tr-TR" sz="2000" dirty="0">
                <a:sym typeface="Symbol" pitchFamily="18" charset="2"/>
              </a:rPr>
              <a:t>H</a:t>
            </a:r>
            <a:r>
              <a:rPr lang="tr-TR" sz="2000" baseline="-25000" dirty="0">
                <a:sym typeface="Symbol" pitchFamily="18" charset="2"/>
              </a:rPr>
              <a:t>2</a:t>
            </a:r>
            <a:r>
              <a:rPr lang="tr-TR" sz="2000" dirty="0">
                <a:sym typeface="Symbol" pitchFamily="18" charset="2"/>
              </a:rPr>
              <a:t>O</a:t>
            </a:r>
          </a:p>
          <a:p>
            <a:pPr marL="1431925" indent="-1431925" eaLnBrk="1" hangingPunct="1">
              <a:lnSpc>
                <a:spcPct val="150000"/>
              </a:lnSpc>
              <a:buNone/>
            </a:pPr>
            <a:r>
              <a:rPr lang="tr-TR" sz="2000" dirty="0" smtClean="0">
                <a:solidFill>
                  <a:srgbClr val="FF0000"/>
                </a:solidFill>
              </a:rPr>
              <a:t>2 </a:t>
            </a:r>
            <a:r>
              <a:rPr lang="tr-TR" sz="2000" dirty="0" err="1" smtClean="0">
                <a:solidFill>
                  <a:srgbClr val="FF0000"/>
                </a:solidFill>
              </a:rPr>
              <a:t>mol</a:t>
            </a:r>
            <a:r>
              <a:rPr lang="tr-TR" sz="2000" dirty="0" smtClean="0">
                <a:solidFill>
                  <a:srgbClr val="FF0000"/>
                </a:solidFill>
              </a:rPr>
              <a:t>  + 1 </a:t>
            </a:r>
            <a:r>
              <a:rPr lang="tr-TR" sz="2000" dirty="0" err="1" smtClean="0">
                <a:solidFill>
                  <a:srgbClr val="FF0000"/>
                </a:solidFill>
              </a:rPr>
              <a:t>mol</a:t>
            </a:r>
            <a:r>
              <a:rPr lang="tr-TR" sz="2000" dirty="0" smtClean="0">
                <a:solidFill>
                  <a:srgbClr val="FF0000"/>
                </a:solidFill>
              </a:rPr>
              <a:t>  </a:t>
            </a:r>
            <a:r>
              <a:rPr lang="tr-TR" sz="2000" dirty="0" smtClean="0">
                <a:sym typeface="Symbol" pitchFamily="18" charset="2"/>
              </a:rPr>
              <a:t></a:t>
            </a:r>
            <a:r>
              <a:rPr lang="tr-TR" sz="2000" dirty="0" smtClean="0">
                <a:solidFill>
                  <a:srgbClr val="FF0000"/>
                </a:solidFill>
              </a:rPr>
              <a:t>    2 </a:t>
            </a:r>
            <a:r>
              <a:rPr lang="tr-TR" sz="2000" dirty="0" err="1" smtClean="0">
                <a:solidFill>
                  <a:srgbClr val="FF0000"/>
                </a:solidFill>
              </a:rPr>
              <a:t>mol</a:t>
            </a:r>
            <a:endParaRPr lang="tr-TR" sz="2000" dirty="0" smtClean="0">
              <a:solidFill>
                <a:srgbClr val="FF0000"/>
              </a:solidFill>
            </a:endParaRPr>
          </a:p>
          <a:p>
            <a:pPr marL="1431925" indent="-1431925" eaLnBrk="1" hangingPunct="1">
              <a:lnSpc>
                <a:spcPct val="150000"/>
              </a:lnSpc>
              <a:buNone/>
            </a:pPr>
            <a:r>
              <a:rPr lang="tr-TR" sz="2000" dirty="0" smtClean="0">
                <a:solidFill>
                  <a:srgbClr val="FF0000"/>
                </a:solidFill>
              </a:rPr>
              <a:t>4 </a:t>
            </a:r>
            <a:r>
              <a:rPr lang="tr-TR" sz="2000" dirty="0">
                <a:solidFill>
                  <a:srgbClr val="FF0000"/>
                </a:solidFill>
              </a:rPr>
              <a:t>g</a:t>
            </a:r>
            <a:r>
              <a:rPr lang="tr-TR" sz="2000" dirty="0"/>
              <a:t>     </a:t>
            </a:r>
            <a:r>
              <a:rPr lang="tr-TR" sz="2000" dirty="0" smtClean="0"/>
              <a:t> </a:t>
            </a:r>
            <a:r>
              <a:rPr lang="tr-TR" sz="2000" dirty="0"/>
              <a:t>+  </a:t>
            </a:r>
            <a:r>
              <a:rPr lang="tr-TR" sz="2000" dirty="0">
                <a:solidFill>
                  <a:srgbClr val="FF0000"/>
                </a:solidFill>
              </a:rPr>
              <a:t>32 g</a:t>
            </a:r>
            <a:r>
              <a:rPr lang="tr-TR" sz="2000" dirty="0"/>
              <a:t> </a:t>
            </a:r>
            <a:r>
              <a:rPr lang="tr-TR" sz="2000" dirty="0" smtClean="0"/>
              <a:t>   </a:t>
            </a:r>
            <a:r>
              <a:rPr lang="tr-TR" sz="2000" dirty="0" smtClean="0">
                <a:sym typeface="Symbol" pitchFamily="18" charset="2"/>
              </a:rPr>
              <a:t>     </a:t>
            </a:r>
            <a:r>
              <a:rPr lang="tr-TR" sz="2000" dirty="0">
                <a:solidFill>
                  <a:srgbClr val="FF0000"/>
                </a:solidFill>
                <a:sym typeface="Symbol" pitchFamily="18" charset="2"/>
              </a:rPr>
              <a:t>36 </a:t>
            </a:r>
            <a:r>
              <a:rPr lang="tr-TR" sz="2000" dirty="0" smtClean="0">
                <a:solidFill>
                  <a:srgbClr val="FF0000"/>
                </a:solidFill>
                <a:sym typeface="Symbol" pitchFamily="18" charset="2"/>
              </a:rPr>
              <a:t>g</a:t>
            </a:r>
            <a:endParaRPr lang="tr-TR" sz="2000" dirty="0" smtClean="0"/>
          </a:p>
          <a:p>
            <a:pPr marL="1431925" indent="-1431925" eaLnBrk="1" hangingPunct="1">
              <a:lnSpc>
                <a:spcPct val="150000"/>
              </a:lnSpc>
              <a:buFontTx/>
              <a:buNone/>
            </a:pPr>
            <a:endParaRPr lang="tr-TR" sz="2000" dirty="0" smtClean="0"/>
          </a:p>
          <a:p>
            <a:pPr marL="1431925" indent="-1431925" eaLnBrk="1" hangingPunct="1">
              <a:lnSpc>
                <a:spcPct val="150000"/>
              </a:lnSpc>
              <a:buFontTx/>
              <a:buNone/>
            </a:pPr>
            <a:r>
              <a:rPr lang="tr-TR" sz="2000" dirty="0" smtClean="0"/>
              <a:t>4 g  H</a:t>
            </a:r>
            <a:r>
              <a:rPr lang="tr-TR" sz="2000" baseline="-25000" dirty="0" smtClean="0"/>
              <a:t>2</a:t>
            </a:r>
            <a:r>
              <a:rPr lang="tr-TR" sz="2000" dirty="0" smtClean="0"/>
              <a:t> den   36 g H</a:t>
            </a:r>
            <a:r>
              <a:rPr lang="tr-TR" sz="2000" baseline="-25000" dirty="0" smtClean="0"/>
              <a:t>2</a:t>
            </a:r>
            <a:r>
              <a:rPr lang="tr-TR" sz="2000" dirty="0" smtClean="0"/>
              <a:t>O</a:t>
            </a:r>
          </a:p>
          <a:p>
            <a:pPr marL="1431925" indent="-1431925" eaLnBrk="1" hangingPunct="1">
              <a:lnSpc>
                <a:spcPct val="150000"/>
              </a:lnSpc>
              <a:buFontTx/>
              <a:buNone/>
            </a:pPr>
            <a:r>
              <a:rPr lang="tr-TR" sz="2000" dirty="0" smtClean="0"/>
              <a:t>4,16 g H</a:t>
            </a:r>
            <a:r>
              <a:rPr lang="tr-TR" sz="2000" baseline="-25000" dirty="0" smtClean="0"/>
              <a:t>2</a:t>
            </a:r>
            <a:r>
              <a:rPr lang="tr-TR" sz="2000" dirty="0" smtClean="0"/>
              <a:t>         X</a:t>
            </a:r>
          </a:p>
          <a:p>
            <a:pPr marL="1431925" indent="-1431925" eaLnBrk="1" hangingPunct="1">
              <a:lnSpc>
                <a:spcPct val="150000"/>
              </a:lnSpc>
              <a:buFontTx/>
              <a:buNone/>
            </a:pPr>
            <a:r>
              <a:rPr lang="tr-TR" sz="2000" dirty="0" smtClean="0"/>
              <a:t>X = </a:t>
            </a:r>
            <a:r>
              <a:rPr lang="tr-TR" sz="2000" dirty="0"/>
              <a:t>37,2 g </a:t>
            </a:r>
            <a:r>
              <a:rPr lang="tr-TR" sz="2000" dirty="0" smtClean="0"/>
              <a:t>   H</a:t>
            </a:r>
            <a:r>
              <a:rPr lang="tr-TR" sz="2000" baseline="-25000" dirty="0" smtClean="0"/>
              <a:t>2</a:t>
            </a:r>
            <a:r>
              <a:rPr lang="tr-TR" sz="2000" dirty="0" smtClean="0"/>
              <a:t>O  olur.</a:t>
            </a:r>
          </a:p>
          <a:p>
            <a:pPr marL="1431925" indent="-1431925" eaLnBrk="1" hangingPunct="1">
              <a:lnSpc>
                <a:spcPct val="150000"/>
              </a:lnSpc>
              <a:buFontTx/>
              <a:buNone/>
            </a:pPr>
            <a:endParaRPr lang="tr-TR" sz="2000" dirty="0" smtClean="0"/>
          </a:p>
        </p:txBody>
      </p:sp>
    </p:spTree>
    <p:extLst>
      <p:ext uri="{BB962C8B-B14F-4D97-AF65-F5344CB8AC3E}">
        <p14:creationId xmlns:p14="http://schemas.microsoft.com/office/powerpoint/2010/main" xmlns="" val="192874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3"/>
          <p:cNvSpPr>
            <a:spLocks noGrp="1" noChangeArrowheads="1"/>
          </p:cNvSpPr>
          <p:nvPr>
            <p:ph idx="1"/>
          </p:nvPr>
        </p:nvSpPr>
        <p:spPr>
          <a:xfrm>
            <a:off x="251520" y="332656"/>
            <a:ext cx="8496944" cy="6525344"/>
          </a:xfrm>
        </p:spPr>
        <p:txBody>
          <a:bodyPr/>
          <a:lstStyle/>
          <a:p>
            <a:pPr marL="0" indent="0" algn="just" eaLnBrk="1" hangingPunct="1">
              <a:lnSpc>
                <a:spcPct val="150000"/>
              </a:lnSpc>
              <a:buFontTx/>
              <a:buNone/>
            </a:pPr>
            <a:r>
              <a:rPr lang="tr-TR" sz="1800" dirty="0" smtClean="0">
                <a:solidFill>
                  <a:srgbClr val="FF0000"/>
                </a:solidFill>
              </a:rPr>
              <a:t>Örnek:</a:t>
            </a:r>
          </a:p>
          <a:p>
            <a:pPr marL="0" indent="0" algn="just" eaLnBrk="1" hangingPunct="1">
              <a:lnSpc>
                <a:spcPct val="150000"/>
              </a:lnSpc>
              <a:buFontTx/>
              <a:buNone/>
            </a:pPr>
            <a:r>
              <a:rPr lang="tr-TR" sz="1800" dirty="0" smtClean="0"/>
              <a:t>TiO</a:t>
            </a:r>
            <a:r>
              <a:rPr lang="tr-TR" sz="1800" baseline="-25000" dirty="0" smtClean="0"/>
              <a:t>2</a:t>
            </a:r>
            <a:r>
              <a:rPr lang="tr-TR" sz="1800" dirty="0" smtClean="0"/>
              <a:t> saflaştırmak için aşağıdaki tepkime kullanılır.</a:t>
            </a:r>
          </a:p>
          <a:p>
            <a:pPr marL="0" indent="0" algn="just" eaLnBrk="1" hangingPunct="1">
              <a:lnSpc>
                <a:spcPct val="150000"/>
              </a:lnSpc>
              <a:buFontTx/>
              <a:buNone/>
            </a:pPr>
            <a:r>
              <a:rPr lang="tr-TR" sz="1800" dirty="0" smtClean="0"/>
              <a:t>(Safsızlık+TiO</a:t>
            </a:r>
            <a:r>
              <a:rPr lang="tr-TR" sz="1800" baseline="-25000" dirty="0" smtClean="0"/>
              <a:t>2 (k)  </a:t>
            </a:r>
            <a:r>
              <a:rPr lang="tr-TR" sz="1800" dirty="0" smtClean="0"/>
              <a:t>) + 3 C   + 4 Cl</a:t>
            </a:r>
            <a:r>
              <a:rPr lang="tr-TR" sz="1800" baseline="-25000" dirty="0" smtClean="0"/>
              <a:t>2 </a:t>
            </a:r>
            <a:r>
              <a:rPr lang="tr-TR" sz="1800" dirty="0" smtClean="0"/>
              <a:t> </a:t>
            </a:r>
            <a:r>
              <a:rPr lang="tr-TR" sz="1800" dirty="0" smtClean="0">
                <a:sym typeface="Symbol" pitchFamily="18" charset="2"/>
              </a:rPr>
              <a:t> 2TiCl</a:t>
            </a:r>
            <a:r>
              <a:rPr lang="tr-TR" sz="1800" baseline="-25000" dirty="0" smtClean="0">
                <a:sym typeface="Symbol" pitchFamily="18" charset="2"/>
              </a:rPr>
              <a:t>4(g)  </a:t>
            </a:r>
            <a:r>
              <a:rPr lang="tr-TR" sz="1800" dirty="0" smtClean="0">
                <a:sym typeface="Symbol" pitchFamily="18" charset="2"/>
              </a:rPr>
              <a:t>+ CO</a:t>
            </a:r>
            <a:r>
              <a:rPr lang="tr-TR" sz="1800" baseline="-25000" dirty="0" smtClean="0">
                <a:sym typeface="Symbol" pitchFamily="18" charset="2"/>
              </a:rPr>
              <a:t>2</a:t>
            </a:r>
            <a:r>
              <a:rPr lang="tr-TR" sz="1800" dirty="0" smtClean="0">
                <a:sym typeface="Symbol" pitchFamily="18" charset="2"/>
              </a:rPr>
              <a:t>  + 2 CO</a:t>
            </a:r>
          </a:p>
          <a:p>
            <a:pPr marL="0" indent="0" algn="just" eaLnBrk="1" hangingPunct="1">
              <a:lnSpc>
                <a:spcPct val="150000"/>
              </a:lnSpc>
              <a:buNone/>
            </a:pPr>
            <a:r>
              <a:rPr lang="tr-TR" sz="1800" dirty="0">
                <a:sym typeface="Symbol" pitchFamily="18" charset="2"/>
              </a:rPr>
              <a:t>2TiCl</a:t>
            </a:r>
            <a:r>
              <a:rPr lang="tr-TR" sz="1800" baseline="-25000" dirty="0">
                <a:sym typeface="Symbol" pitchFamily="18" charset="2"/>
              </a:rPr>
              <a:t>4(g)  </a:t>
            </a:r>
            <a:r>
              <a:rPr lang="tr-TR" sz="1800" dirty="0">
                <a:sym typeface="Symbol" pitchFamily="18" charset="2"/>
              </a:rPr>
              <a:t>+ </a:t>
            </a:r>
            <a:r>
              <a:rPr lang="tr-TR" sz="1800" dirty="0" smtClean="0">
                <a:sym typeface="Symbol" pitchFamily="18" charset="2"/>
              </a:rPr>
              <a:t>O</a:t>
            </a:r>
            <a:r>
              <a:rPr lang="tr-TR" sz="1800" baseline="-25000" dirty="0" smtClean="0">
                <a:sym typeface="Symbol" pitchFamily="18" charset="2"/>
              </a:rPr>
              <a:t>2</a:t>
            </a:r>
            <a:r>
              <a:rPr lang="tr-TR" sz="1800" dirty="0" smtClean="0">
                <a:sym typeface="Symbol" pitchFamily="18" charset="2"/>
              </a:rPr>
              <a:t>   +  2</a:t>
            </a:r>
            <a:r>
              <a:rPr lang="tr-TR" sz="1800" dirty="0" smtClean="0"/>
              <a:t>TiO</a:t>
            </a:r>
            <a:r>
              <a:rPr lang="tr-TR" sz="1800" baseline="-25000" dirty="0" smtClean="0"/>
              <a:t>2(k)</a:t>
            </a:r>
            <a:r>
              <a:rPr lang="tr-TR" sz="1800" dirty="0" smtClean="0">
                <a:sym typeface="Symbol" pitchFamily="18" charset="2"/>
              </a:rPr>
              <a:t>  </a:t>
            </a:r>
            <a:r>
              <a:rPr lang="tr-TR" sz="1800" smtClean="0">
                <a:sym typeface="Symbol" pitchFamily="18" charset="2"/>
              </a:rPr>
              <a:t>+ 4 </a:t>
            </a:r>
            <a:r>
              <a:rPr lang="tr-TR" sz="1800" dirty="0" smtClean="0">
                <a:sym typeface="Symbol" pitchFamily="18" charset="2"/>
              </a:rPr>
              <a:t>Cl</a:t>
            </a:r>
            <a:r>
              <a:rPr lang="tr-TR" sz="1800" baseline="-25000" dirty="0" smtClean="0">
                <a:sym typeface="Symbol" pitchFamily="18" charset="2"/>
              </a:rPr>
              <a:t>2(g)</a:t>
            </a:r>
            <a:r>
              <a:rPr lang="tr-TR" sz="1800" dirty="0" smtClean="0">
                <a:sym typeface="Symbol" pitchFamily="18" charset="2"/>
              </a:rPr>
              <a:t> </a:t>
            </a:r>
            <a:endParaRPr lang="tr-TR" sz="1800" dirty="0">
              <a:sym typeface="Symbol" pitchFamily="18" charset="2"/>
            </a:endParaRPr>
          </a:p>
          <a:p>
            <a:pPr marL="0" indent="0" eaLnBrk="1" hangingPunct="1">
              <a:lnSpc>
                <a:spcPct val="150000"/>
              </a:lnSpc>
              <a:buFontTx/>
              <a:buNone/>
            </a:pPr>
            <a:r>
              <a:rPr lang="tr-TR" sz="1800" dirty="0" smtClean="0">
                <a:sym typeface="Symbol" pitchFamily="18" charset="2"/>
              </a:rPr>
              <a:t>1 kg saf TiO</a:t>
            </a:r>
            <a:r>
              <a:rPr lang="tr-TR" sz="1800" baseline="-25000" dirty="0" smtClean="0">
                <a:sym typeface="Symbol" pitchFamily="18" charset="2"/>
              </a:rPr>
              <a:t>2</a:t>
            </a:r>
            <a:r>
              <a:rPr lang="tr-TR" sz="1800" dirty="0" smtClean="0">
                <a:sym typeface="Symbol" pitchFamily="18" charset="2"/>
              </a:rPr>
              <a:t> elde etmek için kaç g karbon gereklidir? (Ti:47,9  O:16   C 12)</a:t>
            </a:r>
          </a:p>
          <a:p>
            <a:pPr marL="0" indent="0" eaLnBrk="1" hangingPunct="1">
              <a:lnSpc>
                <a:spcPct val="150000"/>
              </a:lnSpc>
              <a:buFontTx/>
              <a:buNone/>
            </a:pPr>
            <a:r>
              <a:rPr lang="tr-TR" sz="1800" i="1" dirty="0" smtClean="0">
                <a:solidFill>
                  <a:srgbClr val="FF0000"/>
                </a:solidFill>
                <a:sym typeface="Symbol" pitchFamily="18" charset="2"/>
              </a:rPr>
              <a:t>Çözüm:</a:t>
            </a:r>
          </a:p>
          <a:p>
            <a:pPr marL="0" indent="0" eaLnBrk="1" hangingPunct="1">
              <a:lnSpc>
                <a:spcPct val="150000"/>
              </a:lnSpc>
              <a:buFontTx/>
              <a:buNone/>
            </a:pPr>
            <a:r>
              <a:rPr lang="tr-TR" sz="1800" dirty="0" smtClean="0">
                <a:sym typeface="Symbol" pitchFamily="18" charset="2"/>
              </a:rPr>
              <a:t>Net tepkimede</a:t>
            </a:r>
          </a:p>
          <a:p>
            <a:pPr marL="0" indent="0" algn="just" eaLnBrk="1" hangingPunct="1">
              <a:lnSpc>
                <a:spcPct val="150000"/>
              </a:lnSpc>
              <a:buNone/>
            </a:pPr>
            <a:r>
              <a:rPr lang="tr-TR" sz="1800" dirty="0"/>
              <a:t>3 C   </a:t>
            </a:r>
            <a:r>
              <a:rPr lang="tr-TR" sz="1800" dirty="0" smtClean="0">
                <a:sym typeface="Symbol" pitchFamily="18" charset="2"/>
              </a:rPr>
              <a:t>  2 TiO</a:t>
            </a:r>
            <a:r>
              <a:rPr lang="tr-TR" sz="1800" baseline="-25000" dirty="0" smtClean="0">
                <a:sym typeface="Symbol" pitchFamily="18" charset="2"/>
              </a:rPr>
              <a:t>2(k) </a:t>
            </a:r>
            <a:r>
              <a:rPr lang="tr-TR" sz="1800" dirty="0" smtClean="0">
                <a:sym typeface="Symbol" pitchFamily="18" charset="2"/>
              </a:rPr>
              <a:t>elde edilir</a:t>
            </a:r>
          </a:p>
          <a:p>
            <a:pPr marL="0" indent="0" algn="just" eaLnBrk="1" hangingPunct="1">
              <a:lnSpc>
                <a:spcPct val="150000"/>
              </a:lnSpc>
              <a:buNone/>
            </a:pPr>
            <a:r>
              <a:rPr lang="tr-TR" sz="1800" dirty="0" smtClean="0">
                <a:sym typeface="Symbol" pitchFamily="18" charset="2"/>
              </a:rPr>
              <a:t>3x12      2(47,9 + 2x16)</a:t>
            </a:r>
          </a:p>
          <a:p>
            <a:pPr marL="0" indent="0" algn="just" eaLnBrk="1" hangingPunct="1">
              <a:lnSpc>
                <a:spcPct val="150000"/>
              </a:lnSpc>
              <a:buNone/>
            </a:pPr>
            <a:r>
              <a:rPr lang="tr-TR" sz="1800" dirty="0" smtClean="0">
                <a:sym typeface="Symbol" pitchFamily="18" charset="2"/>
              </a:rPr>
              <a:t>36 g  C   159,8 g TiO</a:t>
            </a:r>
            <a:r>
              <a:rPr lang="tr-TR" sz="1800" baseline="-25000" dirty="0" smtClean="0">
                <a:sym typeface="Symbol" pitchFamily="18" charset="2"/>
              </a:rPr>
              <a:t>2</a:t>
            </a:r>
            <a:r>
              <a:rPr lang="tr-TR" sz="1800" dirty="0" smtClean="0">
                <a:sym typeface="Symbol" pitchFamily="18" charset="2"/>
              </a:rPr>
              <a:t> elde edilir </a:t>
            </a:r>
          </a:p>
          <a:p>
            <a:pPr marL="0" indent="0" algn="just" eaLnBrk="1" hangingPunct="1">
              <a:lnSpc>
                <a:spcPct val="150000"/>
              </a:lnSpc>
              <a:buFontTx/>
              <a:buNone/>
            </a:pPr>
            <a:r>
              <a:rPr lang="tr-TR" sz="1800" dirty="0" smtClean="0"/>
              <a:t>X             1000 g</a:t>
            </a:r>
          </a:p>
          <a:p>
            <a:pPr marL="0" indent="0" algn="just" eaLnBrk="1" hangingPunct="1">
              <a:lnSpc>
                <a:spcPct val="150000"/>
              </a:lnSpc>
              <a:buFontTx/>
              <a:buNone/>
            </a:pPr>
            <a:r>
              <a:rPr lang="tr-TR" sz="1800" dirty="0" smtClean="0">
                <a:sym typeface="Symbol" pitchFamily="18" charset="2"/>
              </a:rPr>
              <a:t>------------------------------------ </a:t>
            </a:r>
            <a:endParaRPr lang="tr-TR" sz="1800" dirty="0" smtClean="0"/>
          </a:p>
          <a:p>
            <a:pPr marL="0" indent="0" algn="just" eaLnBrk="1" hangingPunct="1">
              <a:lnSpc>
                <a:spcPct val="150000"/>
              </a:lnSpc>
              <a:buFontTx/>
              <a:buNone/>
            </a:pPr>
            <a:r>
              <a:rPr lang="tr-TR" sz="1800" dirty="0" smtClean="0"/>
              <a:t>X = 225,2 g</a:t>
            </a:r>
          </a:p>
        </p:txBody>
      </p:sp>
    </p:spTree>
    <p:extLst>
      <p:ext uri="{BB962C8B-B14F-4D97-AF65-F5344CB8AC3E}">
        <p14:creationId xmlns:p14="http://schemas.microsoft.com/office/powerpoint/2010/main" xmlns="" val="33929482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Text Box 6"/>
          <p:cNvSpPr txBox="1">
            <a:spLocks noChangeArrowheads="1"/>
          </p:cNvSpPr>
          <p:nvPr/>
        </p:nvSpPr>
        <p:spPr bwMode="auto">
          <a:xfrm>
            <a:off x="323528" y="404664"/>
            <a:ext cx="8060506" cy="27238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algn="just" eaLnBrk="0" hangingPunct="0">
              <a:lnSpc>
                <a:spcPct val="150000"/>
              </a:lnSpc>
              <a:spcBef>
                <a:spcPct val="50000"/>
              </a:spcBef>
            </a:pPr>
            <a:r>
              <a:rPr lang="tr-TR" sz="1800" baseline="0" dirty="0" smtClean="0">
                <a:solidFill>
                  <a:srgbClr val="FF0000"/>
                </a:solidFill>
              </a:rPr>
              <a:t>Örnek:</a:t>
            </a:r>
          </a:p>
          <a:p>
            <a:pPr algn="just" eaLnBrk="0" hangingPunct="0">
              <a:lnSpc>
                <a:spcPct val="150000"/>
              </a:lnSpc>
              <a:spcBef>
                <a:spcPct val="50000"/>
              </a:spcBef>
            </a:pPr>
            <a:r>
              <a:rPr lang="tr-TR" sz="1800" baseline="0" dirty="0" smtClean="0">
                <a:solidFill>
                  <a:srgbClr val="000000"/>
                </a:solidFill>
              </a:rPr>
              <a:t>Uçak yapımında kullanılan bir alaşım kütlece %</a:t>
            </a:r>
            <a:r>
              <a:rPr lang="en-US" sz="1800" baseline="0" dirty="0" smtClean="0">
                <a:solidFill>
                  <a:srgbClr val="000000"/>
                </a:solidFill>
              </a:rPr>
              <a:t> 93</a:t>
            </a:r>
            <a:r>
              <a:rPr lang="tr-TR" sz="1800" baseline="0" dirty="0" smtClean="0">
                <a:solidFill>
                  <a:srgbClr val="000000"/>
                </a:solidFill>
              </a:rPr>
              <a:t>,</a:t>
            </a:r>
            <a:r>
              <a:rPr lang="en-US" sz="1800" baseline="0" dirty="0" smtClean="0">
                <a:solidFill>
                  <a:srgbClr val="000000"/>
                </a:solidFill>
              </a:rPr>
              <a:t>7 Al </a:t>
            </a:r>
            <a:r>
              <a:rPr lang="tr-TR" sz="1800" baseline="0" dirty="0" smtClean="0">
                <a:solidFill>
                  <a:srgbClr val="000000"/>
                </a:solidFill>
              </a:rPr>
              <a:t>ve</a:t>
            </a:r>
            <a:r>
              <a:rPr lang="en-US" sz="1800" baseline="0" dirty="0" smtClean="0">
                <a:solidFill>
                  <a:srgbClr val="000000"/>
                </a:solidFill>
              </a:rPr>
              <a:t> </a:t>
            </a:r>
            <a:r>
              <a:rPr lang="tr-TR" sz="1800" baseline="0" dirty="0" smtClean="0">
                <a:solidFill>
                  <a:srgbClr val="000000"/>
                </a:solidFill>
              </a:rPr>
              <a:t>% </a:t>
            </a:r>
            <a:r>
              <a:rPr lang="en-US" sz="1800" baseline="0" dirty="0" smtClean="0">
                <a:solidFill>
                  <a:srgbClr val="000000"/>
                </a:solidFill>
              </a:rPr>
              <a:t>6</a:t>
            </a:r>
            <a:r>
              <a:rPr lang="tr-TR" sz="1800" baseline="0" dirty="0" smtClean="0">
                <a:solidFill>
                  <a:srgbClr val="000000"/>
                </a:solidFill>
              </a:rPr>
              <a:t>,</a:t>
            </a:r>
            <a:r>
              <a:rPr lang="en-US" sz="1800" baseline="0" dirty="0" smtClean="0">
                <a:solidFill>
                  <a:srgbClr val="000000"/>
                </a:solidFill>
              </a:rPr>
              <a:t>3 Cu </a:t>
            </a:r>
            <a:r>
              <a:rPr lang="tr-TR" sz="1800" baseline="0" dirty="0" smtClean="0">
                <a:solidFill>
                  <a:srgbClr val="000000"/>
                </a:solidFill>
              </a:rPr>
              <a:t>içeriyor</a:t>
            </a:r>
            <a:r>
              <a:rPr lang="en-US" sz="1800" baseline="0" dirty="0" smtClean="0">
                <a:solidFill>
                  <a:srgbClr val="000000"/>
                </a:solidFill>
              </a:rPr>
              <a:t>. </a:t>
            </a:r>
            <a:r>
              <a:rPr lang="tr-TR" sz="1800" baseline="0" dirty="0" smtClean="0">
                <a:solidFill>
                  <a:srgbClr val="000000"/>
                </a:solidFill>
              </a:rPr>
              <a:t>Bu alaşımın yoğunluğu</a:t>
            </a:r>
            <a:r>
              <a:rPr lang="en-US" sz="1800" baseline="0" dirty="0" smtClean="0">
                <a:solidFill>
                  <a:srgbClr val="000000"/>
                </a:solidFill>
              </a:rPr>
              <a:t> 2</a:t>
            </a:r>
            <a:r>
              <a:rPr lang="tr-TR" sz="1800" baseline="0" dirty="0" smtClean="0">
                <a:solidFill>
                  <a:srgbClr val="000000"/>
                </a:solidFill>
              </a:rPr>
              <a:t>,</a:t>
            </a:r>
            <a:r>
              <a:rPr lang="en-US" sz="1800" baseline="0" dirty="0" smtClean="0">
                <a:solidFill>
                  <a:srgbClr val="000000"/>
                </a:solidFill>
              </a:rPr>
              <a:t>85 g/cm</a:t>
            </a:r>
            <a:r>
              <a:rPr lang="en-US" sz="1800" dirty="0" smtClean="0">
                <a:solidFill>
                  <a:srgbClr val="000000"/>
                </a:solidFill>
              </a:rPr>
              <a:t>3</a:t>
            </a:r>
            <a:r>
              <a:rPr lang="tr-TR" sz="1800" dirty="0" smtClean="0">
                <a:solidFill>
                  <a:srgbClr val="000000"/>
                </a:solidFill>
              </a:rPr>
              <a:t> </a:t>
            </a:r>
            <a:r>
              <a:rPr lang="tr-TR" sz="1800" baseline="0" dirty="0" smtClean="0">
                <a:solidFill>
                  <a:srgbClr val="000000"/>
                </a:solidFill>
              </a:rPr>
              <a:t>tür</a:t>
            </a:r>
            <a:r>
              <a:rPr lang="en-US" sz="1800" baseline="0" dirty="0" smtClean="0">
                <a:solidFill>
                  <a:srgbClr val="000000"/>
                </a:solidFill>
              </a:rPr>
              <a:t>.  0</a:t>
            </a:r>
            <a:r>
              <a:rPr lang="tr-TR" sz="1800" baseline="0" dirty="0" smtClean="0">
                <a:solidFill>
                  <a:srgbClr val="000000"/>
                </a:solidFill>
              </a:rPr>
              <a:t>,</a:t>
            </a:r>
            <a:r>
              <a:rPr lang="en-US" sz="1800" baseline="0" dirty="0" smtClean="0">
                <a:solidFill>
                  <a:srgbClr val="000000"/>
                </a:solidFill>
              </a:rPr>
              <a:t>691 cm</a:t>
            </a:r>
            <a:r>
              <a:rPr lang="en-US" sz="1800" dirty="0" smtClean="0">
                <a:solidFill>
                  <a:srgbClr val="000000"/>
                </a:solidFill>
              </a:rPr>
              <a:t>3</a:t>
            </a:r>
            <a:r>
              <a:rPr lang="en-US" sz="1800" baseline="0" dirty="0" smtClean="0">
                <a:solidFill>
                  <a:srgbClr val="000000"/>
                </a:solidFill>
              </a:rPr>
              <a:t> </a:t>
            </a:r>
            <a:r>
              <a:rPr lang="tr-TR" sz="1800" baseline="0" dirty="0" smtClean="0">
                <a:solidFill>
                  <a:srgbClr val="000000"/>
                </a:solidFill>
              </a:rPr>
              <a:t>alaşım parçası aşırı miktarda</a:t>
            </a:r>
            <a:r>
              <a:rPr lang="en-US" sz="1800" baseline="0" dirty="0" smtClean="0">
                <a:solidFill>
                  <a:srgbClr val="000000"/>
                </a:solidFill>
              </a:rPr>
              <a:t> </a:t>
            </a:r>
            <a:r>
              <a:rPr lang="en-US" sz="1800" baseline="0" dirty="0" err="1" smtClean="0">
                <a:solidFill>
                  <a:srgbClr val="000000"/>
                </a:solidFill>
              </a:rPr>
              <a:t>HCl</a:t>
            </a:r>
            <a:r>
              <a:rPr lang="tr-TR" sz="1800" baseline="0" dirty="0" smtClean="0">
                <a:solidFill>
                  <a:srgbClr val="000000"/>
                </a:solidFill>
              </a:rPr>
              <a:t> </a:t>
            </a:r>
            <a:r>
              <a:rPr lang="en-US" sz="1800" baseline="0" dirty="0" smtClean="0">
                <a:solidFill>
                  <a:srgbClr val="000000"/>
                </a:solidFill>
              </a:rPr>
              <a:t>(</a:t>
            </a:r>
            <a:r>
              <a:rPr lang="tr-TR" sz="1800" baseline="0" dirty="0" smtClean="0">
                <a:solidFill>
                  <a:srgbClr val="000000"/>
                </a:solidFill>
              </a:rPr>
              <a:t>su</a:t>
            </a:r>
            <a:r>
              <a:rPr lang="en-US" sz="1800" baseline="0" dirty="0" smtClean="0">
                <a:solidFill>
                  <a:srgbClr val="000000"/>
                </a:solidFill>
              </a:rPr>
              <a:t>)</a:t>
            </a:r>
            <a:r>
              <a:rPr lang="tr-TR" sz="1800" baseline="0" dirty="0" smtClean="0">
                <a:solidFill>
                  <a:srgbClr val="000000"/>
                </a:solidFill>
              </a:rPr>
              <a:t> ile tepkimeye giriyor. Eğer, </a:t>
            </a:r>
            <a:r>
              <a:rPr lang="en-US" sz="1800" baseline="0" dirty="0" smtClean="0">
                <a:solidFill>
                  <a:srgbClr val="000000"/>
                </a:solidFill>
              </a:rPr>
              <a:t>Cu</a:t>
            </a:r>
            <a:r>
              <a:rPr lang="tr-TR" sz="1800" baseline="0" dirty="0" smtClean="0">
                <a:solidFill>
                  <a:srgbClr val="000000"/>
                </a:solidFill>
              </a:rPr>
              <a:t> </a:t>
            </a:r>
            <a:r>
              <a:rPr lang="tr-TR" sz="1800" baseline="0" dirty="0" err="1" smtClean="0">
                <a:solidFill>
                  <a:srgbClr val="000000"/>
                </a:solidFill>
              </a:rPr>
              <a:t>nun</a:t>
            </a:r>
            <a:r>
              <a:rPr lang="tr-TR" sz="1800" baseline="0" dirty="0" smtClean="0">
                <a:solidFill>
                  <a:srgbClr val="000000"/>
                </a:solidFill>
              </a:rPr>
              <a:t> tepkimeye girmediği, </a:t>
            </a:r>
            <a:r>
              <a:rPr lang="tr-TR" sz="1800" baseline="0" dirty="0" err="1" smtClean="0">
                <a:solidFill>
                  <a:srgbClr val="000000"/>
                </a:solidFill>
              </a:rPr>
              <a:t>aluminyumun</a:t>
            </a:r>
            <a:r>
              <a:rPr lang="tr-TR" sz="1800" baseline="0" dirty="0" smtClean="0">
                <a:solidFill>
                  <a:srgbClr val="000000"/>
                </a:solidFill>
              </a:rPr>
              <a:t> tamamının </a:t>
            </a:r>
            <a:r>
              <a:rPr lang="en-US" sz="1800" baseline="0" dirty="0" err="1" smtClean="0">
                <a:solidFill>
                  <a:srgbClr val="000000"/>
                </a:solidFill>
              </a:rPr>
              <a:t>HCl</a:t>
            </a:r>
            <a:r>
              <a:rPr lang="tr-TR" sz="1800" baseline="0" dirty="0" smtClean="0">
                <a:solidFill>
                  <a:srgbClr val="000000"/>
                </a:solidFill>
              </a:rPr>
              <a:t> </a:t>
            </a:r>
            <a:r>
              <a:rPr lang="en-US" sz="1800" baseline="0" dirty="0" smtClean="0">
                <a:solidFill>
                  <a:srgbClr val="000000"/>
                </a:solidFill>
              </a:rPr>
              <a:t>(</a:t>
            </a:r>
            <a:r>
              <a:rPr lang="tr-TR" sz="1800" baseline="0" dirty="0" smtClean="0">
                <a:solidFill>
                  <a:srgbClr val="000000"/>
                </a:solidFill>
              </a:rPr>
              <a:t>su</a:t>
            </a:r>
            <a:r>
              <a:rPr lang="en-US" sz="1800" baseline="0" dirty="0" smtClean="0">
                <a:solidFill>
                  <a:srgbClr val="000000"/>
                </a:solidFill>
              </a:rPr>
              <a:t>)</a:t>
            </a:r>
            <a:r>
              <a:rPr lang="tr-TR" sz="1800" baseline="0" dirty="0" smtClean="0">
                <a:solidFill>
                  <a:srgbClr val="000000"/>
                </a:solidFill>
              </a:rPr>
              <a:t> ile tepkimeye girdiği varsayılırsa</a:t>
            </a:r>
            <a:r>
              <a:rPr lang="en-US" sz="1800" baseline="0" dirty="0" smtClean="0">
                <a:solidFill>
                  <a:srgbClr val="000000"/>
                </a:solidFill>
              </a:rPr>
              <a:t>,</a:t>
            </a:r>
            <a:r>
              <a:rPr lang="tr-TR" sz="1800" baseline="0" dirty="0" smtClean="0">
                <a:solidFill>
                  <a:srgbClr val="000000"/>
                </a:solidFill>
              </a:rPr>
              <a:t> elde edilen H</a:t>
            </a:r>
            <a:r>
              <a:rPr lang="tr-TR" sz="1800" baseline="-25000" dirty="0" smtClean="0">
                <a:solidFill>
                  <a:srgbClr val="000000"/>
                </a:solidFill>
              </a:rPr>
              <a:t>2 </a:t>
            </a:r>
            <a:r>
              <a:rPr lang="tr-TR" sz="1800" baseline="0" dirty="0" smtClean="0">
                <a:solidFill>
                  <a:srgbClr val="000000"/>
                </a:solidFill>
              </a:rPr>
              <a:t>(g) </a:t>
            </a:r>
            <a:r>
              <a:rPr lang="tr-TR" sz="1800" baseline="0" dirty="0" err="1" smtClean="0">
                <a:solidFill>
                  <a:srgbClr val="000000"/>
                </a:solidFill>
              </a:rPr>
              <a:t>nın</a:t>
            </a:r>
            <a:r>
              <a:rPr lang="tr-TR" sz="1800" baseline="0" dirty="0" smtClean="0">
                <a:solidFill>
                  <a:srgbClr val="000000"/>
                </a:solidFill>
              </a:rPr>
              <a:t> kütlesi ne olur, hesaplayınız</a:t>
            </a:r>
            <a:r>
              <a:rPr lang="en-US" sz="1800" baseline="0" dirty="0" smtClean="0">
                <a:solidFill>
                  <a:srgbClr val="000000"/>
                </a:solidFill>
              </a:rPr>
              <a:t>?</a:t>
            </a:r>
            <a:endParaRPr lang="en-CA" sz="1800" i="1" baseline="0" dirty="0" smtClean="0">
              <a:solidFill>
                <a:srgbClr val="000000"/>
              </a:solidFill>
            </a:endParaRPr>
          </a:p>
        </p:txBody>
      </p:sp>
    </p:spTree>
    <p:extLst>
      <p:ext uri="{BB962C8B-B14F-4D97-AF65-F5344CB8AC3E}">
        <p14:creationId xmlns:p14="http://schemas.microsoft.com/office/powerpoint/2010/main" xmlns="" val="630549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FG04_04"/>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tretch>
            <a:fillRect/>
          </a:stretch>
        </p:blipFill>
        <p:spPr>
          <a:xfrm>
            <a:off x="963436" y="3356992"/>
            <a:ext cx="3558087" cy="2969196"/>
          </a:xfrm>
          <a:noFill/>
        </p:spPr>
      </p:pic>
      <p:grpSp>
        <p:nvGrpSpPr>
          <p:cNvPr id="2" name="Group 17"/>
          <p:cNvGrpSpPr>
            <a:grpSpLocks/>
          </p:cNvGrpSpPr>
          <p:nvPr/>
        </p:nvGrpSpPr>
        <p:grpSpPr bwMode="auto">
          <a:xfrm>
            <a:off x="3827463" y="1076325"/>
            <a:ext cx="4210050" cy="1592263"/>
            <a:chOff x="2411" y="678"/>
            <a:chExt cx="2652" cy="1003"/>
          </a:xfrm>
        </p:grpSpPr>
        <p:sp>
          <p:nvSpPr>
            <p:cNvPr id="19471" name="Text Box 8"/>
            <p:cNvSpPr txBox="1">
              <a:spLocks noChangeArrowheads="1"/>
            </p:cNvSpPr>
            <p:nvPr/>
          </p:nvSpPr>
          <p:spPr bwMode="auto">
            <a:xfrm>
              <a:off x="2530" y="1393"/>
              <a:ext cx="253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baseline="0" smtClean="0">
                  <a:solidFill>
                    <a:srgbClr val="000000"/>
                  </a:solidFill>
                </a:rPr>
                <a:t>Al +     HCl  </a:t>
              </a:r>
              <a:r>
                <a:rPr lang="en-US" baseline="0" smtClean="0">
                  <a:solidFill>
                    <a:srgbClr val="000000"/>
                  </a:solidFill>
                  <a:cs typeface="Times New Roman" pitchFamily="18" charset="0"/>
                </a:rPr>
                <a:t>→    AlCl</a:t>
              </a:r>
              <a:r>
                <a:rPr lang="en-US" baseline="-25000" smtClean="0">
                  <a:solidFill>
                    <a:srgbClr val="000000"/>
                  </a:solidFill>
                  <a:cs typeface="Times New Roman" pitchFamily="18" charset="0"/>
                </a:rPr>
                <a:t>3</a:t>
              </a:r>
              <a:r>
                <a:rPr lang="en-US" baseline="0" smtClean="0">
                  <a:solidFill>
                    <a:srgbClr val="000000"/>
                  </a:solidFill>
                  <a:cs typeface="Times New Roman" pitchFamily="18" charset="0"/>
                </a:rPr>
                <a:t> +    </a:t>
              </a:r>
              <a:r>
                <a:rPr lang="en-US" baseline="0" smtClean="0">
                  <a:solidFill>
                    <a:srgbClr val="000000"/>
                  </a:solidFill>
                </a:rPr>
                <a:t>H</a:t>
              </a:r>
              <a:r>
                <a:rPr lang="en-US" baseline="-25000" smtClean="0">
                  <a:solidFill>
                    <a:srgbClr val="000000"/>
                  </a:solidFill>
                </a:rPr>
                <a:t>2 </a:t>
              </a:r>
            </a:p>
          </p:txBody>
        </p:sp>
        <p:sp>
          <p:nvSpPr>
            <p:cNvPr id="19472" name="Text Box 9"/>
            <p:cNvSpPr txBox="1">
              <a:spLocks noChangeArrowheads="1"/>
            </p:cNvSpPr>
            <p:nvPr/>
          </p:nvSpPr>
          <p:spPr bwMode="auto">
            <a:xfrm>
              <a:off x="2411" y="678"/>
              <a:ext cx="257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i="1" baseline="0" dirty="0" smtClean="0">
                  <a:solidFill>
                    <a:srgbClr val="0033CC"/>
                  </a:solidFill>
                </a:rPr>
                <a:t>Kimyasal Eşitliği yazalım</a:t>
              </a:r>
              <a:endParaRPr lang="en-CA" i="1" baseline="0" dirty="0" smtClean="0">
                <a:solidFill>
                  <a:srgbClr val="0033CC"/>
                </a:solidFill>
              </a:endParaRPr>
            </a:p>
          </p:txBody>
        </p:sp>
      </p:grpSp>
      <p:grpSp>
        <p:nvGrpSpPr>
          <p:cNvPr id="3" name="Group 18"/>
          <p:cNvGrpSpPr>
            <a:grpSpLocks/>
          </p:cNvGrpSpPr>
          <p:nvPr/>
        </p:nvGrpSpPr>
        <p:grpSpPr bwMode="auto">
          <a:xfrm>
            <a:off x="3821113" y="1584325"/>
            <a:ext cx="4935537" cy="1084263"/>
            <a:chOff x="2407" y="998"/>
            <a:chExt cx="3109" cy="683"/>
          </a:xfrm>
        </p:grpSpPr>
        <p:sp>
          <p:nvSpPr>
            <p:cNvPr id="19465" name="Text Box 11"/>
            <p:cNvSpPr txBox="1">
              <a:spLocks noChangeArrowheads="1"/>
            </p:cNvSpPr>
            <p:nvPr/>
          </p:nvSpPr>
          <p:spPr bwMode="auto">
            <a:xfrm>
              <a:off x="2407" y="998"/>
              <a:ext cx="310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i="1" baseline="0" smtClean="0">
                  <a:solidFill>
                    <a:srgbClr val="0033CC"/>
                  </a:solidFill>
                </a:rPr>
                <a:t>Eşitliği denkleştirelim</a:t>
              </a:r>
              <a:endParaRPr lang="en-CA" i="1" baseline="0" smtClean="0">
                <a:solidFill>
                  <a:srgbClr val="0033CC"/>
                </a:solidFill>
              </a:endParaRPr>
            </a:p>
          </p:txBody>
        </p:sp>
        <p:grpSp>
          <p:nvGrpSpPr>
            <p:cNvPr id="19466" name="Group 12"/>
            <p:cNvGrpSpPr>
              <a:grpSpLocks/>
            </p:cNvGrpSpPr>
            <p:nvPr/>
          </p:nvGrpSpPr>
          <p:grpSpPr bwMode="auto">
            <a:xfrm>
              <a:off x="2411" y="1393"/>
              <a:ext cx="2385" cy="288"/>
              <a:chOff x="1557" y="3260"/>
              <a:chExt cx="2385" cy="288"/>
            </a:xfrm>
          </p:grpSpPr>
          <p:sp>
            <p:nvSpPr>
              <p:cNvPr id="19467" name="Text Box 13"/>
              <p:cNvSpPr txBox="1">
                <a:spLocks noChangeArrowheads="1"/>
              </p:cNvSpPr>
              <p:nvPr/>
            </p:nvSpPr>
            <p:spPr bwMode="auto">
              <a:xfrm>
                <a:off x="1557" y="3260"/>
                <a:ext cx="21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i="1" baseline="0" smtClean="0">
                    <a:solidFill>
                      <a:srgbClr val="FF0101"/>
                    </a:solidFill>
                  </a:rPr>
                  <a:t>2</a:t>
                </a:r>
                <a:endParaRPr lang="en-CA" i="1" baseline="0" smtClean="0">
                  <a:solidFill>
                    <a:srgbClr val="FF0101"/>
                  </a:solidFill>
                </a:endParaRPr>
              </a:p>
            </p:txBody>
          </p:sp>
          <p:sp>
            <p:nvSpPr>
              <p:cNvPr id="19468" name="Text Box 14"/>
              <p:cNvSpPr txBox="1">
                <a:spLocks noChangeArrowheads="1"/>
              </p:cNvSpPr>
              <p:nvPr/>
            </p:nvSpPr>
            <p:spPr bwMode="auto">
              <a:xfrm>
                <a:off x="2128" y="3260"/>
                <a:ext cx="21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i="1" baseline="0" smtClean="0">
                    <a:solidFill>
                      <a:srgbClr val="FF0101"/>
                    </a:solidFill>
                  </a:rPr>
                  <a:t>6</a:t>
                </a:r>
                <a:endParaRPr lang="en-CA" i="1" baseline="0" smtClean="0">
                  <a:solidFill>
                    <a:srgbClr val="FF0101"/>
                  </a:solidFill>
                </a:endParaRPr>
              </a:p>
            </p:txBody>
          </p:sp>
          <p:sp>
            <p:nvSpPr>
              <p:cNvPr id="19469" name="Text Box 15"/>
              <p:cNvSpPr txBox="1">
                <a:spLocks noChangeArrowheads="1"/>
              </p:cNvSpPr>
              <p:nvPr/>
            </p:nvSpPr>
            <p:spPr bwMode="auto">
              <a:xfrm>
                <a:off x="2949" y="3260"/>
                <a:ext cx="21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i="1" baseline="0" smtClean="0">
                    <a:solidFill>
                      <a:srgbClr val="FF0101"/>
                    </a:solidFill>
                  </a:rPr>
                  <a:t>2</a:t>
                </a:r>
                <a:endParaRPr lang="en-CA" i="1" baseline="0" smtClean="0">
                  <a:solidFill>
                    <a:srgbClr val="FF0101"/>
                  </a:solidFill>
                </a:endParaRPr>
              </a:p>
            </p:txBody>
          </p:sp>
          <p:sp>
            <p:nvSpPr>
              <p:cNvPr id="19470" name="Text Box 16"/>
              <p:cNvSpPr txBox="1">
                <a:spLocks noChangeArrowheads="1"/>
              </p:cNvSpPr>
              <p:nvPr/>
            </p:nvSpPr>
            <p:spPr bwMode="auto">
              <a:xfrm>
                <a:off x="3730" y="3260"/>
                <a:ext cx="21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i="1" baseline="0" smtClean="0">
                    <a:solidFill>
                      <a:srgbClr val="FF0101"/>
                    </a:solidFill>
                  </a:rPr>
                  <a:t>3</a:t>
                </a:r>
                <a:endParaRPr lang="en-CA" i="1" baseline="0" smtClean="0">
                  <a:solidFill>
                    <a:srgbClr val="FF0101"/>
                  </a:solidFill>
                </a:endParaRPr>
              </a:p>
            </p:txBody>
          </p:sp>
        </p:grpSp>
      </p:grpSp>
    </p:spTree>
    <p:extLst>
      <p:ext uri="{BB962C8B-B14F-4D97-AF65-F5344CB8AC3E}">
        <p14:creationId xmlns:p14="http://schemas.microsoft.com/office/powerpoint/2010/main" xmlns="" val="4385741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6"/>
          <p:cNvSpPr txBox="1">
            <a:spLocks noChangeArrowheads="1"/>
          </p:cNvSpPr>
          <p:nvPr/>
        </p:nvSpPr>
        <p:spPr bwMode="auto">
          <a:xfrm>
            <a:off x="896938" y="1139996"/>
            <a:ext cx="7851526" cy="304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baseline="0" dirty="0" smtClean="0">
                <a:solidFill>
                  <a:srgbClr val="000000"/>
                </a:solidFill>
              </a:rPr>
              <a:t>2 Al +  6 </a:t>
            </a:r>
            <a:r>
              <a:rPr lang="en-US" baseline="0" dirty="0" err="1" smtClean="0">
                <a:solidFill>
                  <a:srgbClr val="000000"/>
                </a:solidFill>
              </a:rPr>
              <a:t>HCl</a:t>
            </a:r>
            <a:r>
              <a:rPr lang="en-US" baseline="0" dirty="0" smtClean="0">
                <a:solidFill>
                  <a:srgbClr val="000000"/>
                </a:solidFill>
              </a:rPr>
              <a:t>  </a:t>
            </a:r>
            <a:r>
              <a:rPr lang="en-US" baseline="0" dirty="0" smtClean="0">
                <a:solidFill>
                  <a:srgbClr val="000000"/>
                </a:solidFill>
                <a:cs typeface="Times New Roman" pitchFamily="18" charset="0"/>
              </a:rPr>
              <a:t>→  2 AlCl</a:t>
            </a:r>
            <a:r>
              <a:rPr lang="en-US" baseline="-25000" dirty="0" smtClean="0">
                <a:solidFill>
                  <a:srgbClr val="000000"/>
                </a:solidFill>
                <a:cs typeface="Times New Roman" pitchFamily="18" charset="0"/>
              </a:rPr>
              <a:t>3</a:t>
            </a:r>
            <a:r>
              <a:rPr lang="en-US" baseline="0" dirty="0" smtClean="0">
                <a:solidFill>
                  <a:srgbClr val="000000"/>
                </a:solidFill>
                <a:cs typeface="Times New Roman" pitchFamily="18" charset="0"/>
              </a:rPr>
              <a:t> +    3 </a:t>
            </a:r>
            <a:r>
              <a:rPr lang="en-US" baseline="0" dirty="0" smtClean="0">
                <a:solidFill>
                  <a:srgbClr val="000000"/>
                </a:solidFill>
              </a:rPr>
              <a:t>H</a:t>
            </a:r>
            <a:r>
              <a:rPr lang="en-US" baseline="-25000" dirty="0" smtClean="0">
                <a:solidFill>
                  <a:srgbClr val="000000"/>
                </a:solidFill>
              </a:rPr>
              <a:t>2</a:t>
            </a:r>
            <a:r>
              <a:rPr lang="tr-TR" baseline="0" dirty="0" smtClean="0">
                <a:solidFill>
                  <a:srgbClr val="000000"/>
                </a:solidFill>
              </a:rPr>
              <a:t>                 Al</a:t>
            </a:r>
            <a:r>
              <a:rPr lang="tr-TR" baseline="0" dirty="0">
                <a:solidFill>
                  <a:srgbClr val="000000"/>
                </a:solidFill>
              </a:rPr>
              <a:t>: </a:t>
            </a:r>
            <a:r>
              <a:rPr lang="tr-TR" baseline="0" dirty="0" smtClean="0">
                <a:solidFill>
                  <a:srgbClr val="000000"/>
                </a:solidFill>
              </a:rPr>
              <a:t>27      H:1</a:t>
            </a:r>
          </a:p>
          <a:p>
            <a:pPr eaLnBrk="0" hangingPunct="0">
              <a:spcBef>
                <a:spcPct val="50000"/>
              </a:spcBef>
            </a:pPr>
            <a:r>
              <a:rPr lang="tr-TR" baseline="0" dirty="0" smtClean="0">
                <a:solidFill>
                  <a:srgbClr val="000000"/>
                </a:solidFill>
              </a:rPr>
              <a:t>54 g                                           6 g </a:t>
            </a:r>
          </a:p>
          <a:p>
            <a:pPr eaLnBrk="0" hangingPunct="0">
              <a:spcBef>
                <a:spcPct val="50000"/>
              </a:spcBef>
            </a:pPr>
            <a:endParaRPr lang="tr-TR" baseline="0" dirty="0" smtClean="0">
              <a:solidFill>
                <a:srgbClr val="000000"/>
              </a:solidFill>
            </a:endParaRPr>
          </a:p>
          <a:p>
            <a:pPr eaLnBrk="0" hangingPunct="0">
              <a:spcBef>
                <a:spcPct val="50000"/>
              </a:spcBef>
            </a:pPr>
            <a:r>
              <a:rPr lang="tr-TR" baseline="0" dirty="0" smtClean="0">
                <a:solidFill>
                  <a:srgbClr val="000000"/>
                </a:solidFill>
              </a:rPr>
              <a:t>O,691 g alaşım da kaç g Al var ?</a:t>
            </a:r>
          </a:p>
          <a:p>
            <a:pPr eaLnBrk="0" hangingPunct="0">
              <a:spcBef>
                <a:spcPct val="50000"/>
              </a:spcBef>
            </a:pPr>
            <a:endParaRPr lang="tr-TR" baseline="0" dirty="0">
              <a:solidFill>
                <a:srgbClr val="000000"/>
              </a:solidFill>
            </a:endParaRPr>
          </a:p>
          <a:p>
            <a:pPr eaLnBrk="0" hangingPunct="0">
              <a:spcBef>
                <a:spcPct val="50000"/>
              </a:spcBef>
            </a:pPr>
            <a:endParaRPr lang="en-US" baseline="-25000" dirty="0" smtClean="0">
              <a:solidFill>
                <a:srgbClr val="000000"/>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57754" y="3951288"/>
            <a:ext cx="8267700" cy="2200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805873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Rectangle 3"/>
          <p:cNvSpPr>
            <a:spLocks noGrp="1" noChangeArrowheads="1"/>
          </p:cNvSpPr>
          <p:nvPr>
            <p:ph type="body" sz="half" idx="1"/>
          </p:nvPr>
        </p:nvSpPr>
        <p:spPr>
          <a:xfrm>
            <a:off x="309686" y="188640"/>
            <a:ext cx="8654802" cy="6552728"/>
          </a:xfrm>
        </p:spPr>
        <p:txBody>
          <a:bodyPr/>
          <a:lstStyle/>
          <a:p>
            <a:pPr marL="0" indent="0" algn="just" eaLnBrk="1" hangingPunct="1">
              <a:lnSpc>
                <a:spcPct val="150000"/>
              </a:lnSpc>
              <a:buFontTx/>
              <a:buNone/>
            </a:pPr>
            <a:r>
              <a:rPr lang="tr-TR" sz="1800" dirty="0" smtClean="0">
                <a:solidFill>
                  <a:schemeClr val="tx2"/>
                </a:solidFill>
              </a:rPr>
              <a:t>Sınırlayıcı </a:t>
            </a:r>
            <a:r>
              <a:rPr lang="tr-TR" sz="1800" dirty="0">
                <a:solidFill>
                  <a:schemeClr val="tx2"/>
                </a:solidFill>
              </a:rPr>
              <a:t>Bileşenin </a:t>
            </a:r>
            <a:r>
              <a:rPr lang="tr-TR" sz="1800" dirty="0" smtClean="0">
                <a:solidFill>
                  <a:schemeClr val="tx2"/>
                </a:solidFill>
              </a:rPr>
              <a:t>Belirlen</a:t>
            </a:r>
            <a:r>
              <a:rPr lang="tr-TR" sz="1800" dirty="0" smtClean="0"/>
              <a:t>mesi</a:t>
            </a:r>
          </a:p>
          <a:p>
            <a:pPr marL="0" indent="0" algn="just" eaLnBrk="1" hangingPunct="1">
              <a:lnSpc>
                <a:spcPct val="150000"/>
              </a:lnSpc>
              <a:buFontTx/>
              <a:buNone/>
            </a:pPr>
            <a:r>
              <a:rPr lang="tr-TR" sz="1800" dirty="0" smtClean="0"/>
              <a:t>Bir tepkime olurken ilk önce tükenen maddeye </a:t>
            </a:r>
            <a:r>
              <a:rPr lang="tr-TR" sz="1800" i="1" dirty="0" smtClean="0">
                <a:solidFill>
                  <a:schemeClr val="folHlink"/>
                </a:solidFill>
              </a:rPr>
              <a:t>sınırlayıcı bileşen</a:t>
            </a:r>
            <a:r>
              <a:rPr lang="tr-TR" sz="1800" dirty="0" smtClean="0"/>
              <a:t> denir.</a:t>
            </a:r>
          </a:p>
          <a:p>
            <a:pPr marL="0" indent="0" algn="just" eaLnBrk="1" hangingPunct="1">
              <a:lnSpc>
                <a:spcPct val="150000"/>
              </a:lnSpc>
              <a:buNone/>
            </a:pPr>
            <a:r>
              <a:rPr lang="tr-TR" sz="1800" dirty="0" smtClean="0"/>
              <a:t>2H</a:t>
            </a:r>
            <a:r>
              <a:rPr lang="tr-TR" sz="1800" baseline="-25000" dirty="0" smtClean="0"/>
              <a:t>2  </a:t>
            </a:r>
            <a:r>
              <a:rPr lang="tr-TR" sz="1800" dirty="0" smtClean="0"/>
              <a:t>    </a:t>
            </a:r>
            <a:r>
              <a:rPr lang="tr-TR" sz="1800" dirty="0"/>
              <a:t>+    O</a:t>
            </a:r>
            <a:r>
              <a:rPr lang="tr-TR" sz="1800" baseline="-25000" dirty="0"/>
              <a:t>2 </a:t>
            </a:r>
            <a:r>
              <a:rPr lang="tr-TR" sz="1800" dirty="0"/>
              <a:t>    </a:t>
            </a:r>
            <a:r>
              <a:rPr lang="tr-TR" sz="1800" dirty="0">
                <a:sym typeface="Symbol" pitchFamily="18" charset="2"/>
              </a:rPr>
              <a:t>    2 H</a:t>
            </a:r>
            <a:r>
              <a:rPr lang="tr-TR" sz="1800" baseline="-25000" dirty="0">
                <a:sym typeface="Symbol" pitchFamily="18" charset="2"/>
              </a:rPr>
              <a:t>2</a:t>
            </a:r>
            <a:r>
              <a:rPr lang="tr-TR" sz="1800" dirty="0">
                <a:sym typeface="Symbol" pitchFamily="18" charset="2"/>
              </a:rPr>
              <a:t>O</a:t>
            </a:r>
          </a:p>
          <a:p>
            <a:pPr marL="0" indent="0" algn="just" eaLnBrk="1" hangingPunct="1">
              <a:lnSpc>
                <a:spcPct val="150000"/>
              </a:lnSpc>
              <a:buFontTx/>
              <a:buNone/>
            </a:pPr>
            <a:r>
              <a:rPr lang="tr-TR" sz="1800" dirty="0" smtClean="0"/>
              <a:t>Sınırlayıcı bileşen </a:t>
            </a:r>
            <a:r>
              <a:rPr lang="tr-TR" sz="1800" dirty="0" err="1" smtClean="0"/>
              <a:t>stokiyometrik</a:t>
            </a:r>
            <a:r>
              <a:rPr lang="tr-TR" sz="1800" dirty="0" smtClean="0"/>
              <a:t> olarak en az olandır (miktar olarak değil)</a:t>
            </a:r>
          </a:p>
          <a:p>
            <a:pPr marL="0" indent="0" algn="just" eaLnBrk="1" hangingPunct="1">
              <a:lnSpc>
                <a:spcPct val="150000"/>
              </a:lnSpc>
              <a:buFontTx/>
              <a:buNone/>
            </a:pPr>
            <a:r>
              <a:rPr lang="tr-TR" sz="1800" dirty="0" smtClean="0"/>
              <a:t>1 g H</a:t>
            </a:r>
            <a:r>
              <a:rPr lang="tr-TR" sz="1800" baseline="-25000" dirty="0" smtClean="0"/>
              <a:t>2</a:t>
            </a:r>
            <a:r>
              <a:rPr lang="tr-TR" sz="1800" dirty="0" smtClean="0"/>
              <a:t> ile 8 g O</a:t>
            </a:r>
            <a:r>
              <a:rPr lang="tr-TR" sz="1800" baseline="-25000" dirty="0" smtClean="0"/>
              <a:t>2</a:t>
            </a:r>
            <a:r>
              <a:rPr lang="tr-TR" sz="1800" dirty="0" smtClean="0"/>
              <a:t> tepkime verir</a:t>
            </a:r>
          </a:p>
          <a:p>
            <a:pPr marL="0" indent="0" algn="just" eaLnBrk="1" hangingPunct="1">
              <a:lnSpc>
                <a:spcPct val="150000"/>
              </a:lnSpc>
              <a:buNone/>
            </a:pPr>
            <a:r>
              <a:rPr lang="tr-TR" sz="1800" dirty="0" smtClean="0"/>
              <a:t>3 g H</a:t>
            </a:r>
            <a:r>
              <a:rPr lang="tr-TR" sz="1800" baseline="-25000" dirty="0" smtClean="0"/>
              <a:t>2</a:t>
            </a:r>
            <a:r>
              <a:rPr lang="tr-TR" sz="1800" dirty="0" smtClean="0"/>
              <a:t> </a:t>
            </a:r>
            <a:r>
              <a:rPr lang="tr-TR" sz="1800" dirty="0"/>
              <a:t>ile </a:t>
            </a:r>
            <a:r>
              <a:rPr lang="tr-TR" sz="1800" dirty="0" smtClean="0"/>
              <a:t>8 </a:t>
            </a:r>
            <a:r>
              <a:rPr lang="tr-TR" sz="1800" dirty="0"/>
              <a:t>g O</a:t>
            </a:r>
            <a:r>
              <a:rPr lang="tr-TR" sz="1800" baseline="-25000" dirty="0"/>
              <a:t>2</a:t>
            </a:r>
            <a:r>
              <a:rPr lang="tr-TR" sz="1800" dirty="0"/>
              <a:t> </a:t>
            </a:r>
            <a:r>
              <a:rPr lang="tr-TR" sz="1800" dirty="0" smtClean="0"/>
              <a:t>tepkimeye girerse……2 g H</a:t>
            </a:r>
            <a:r>
              <a:rPr lang="tr-TR" sz="1800" baseline="-25000" dirty="0" smtClean="0"/>
              <a:t>2</a:t>
            </a:r>
            <a:r>
              <a:rPr lang="tr-TR" sz="1800" dirty="0" smtClean="0"/>
              <a:t> artar</a:t>
            </a:r>
            <a:endParaRPr lang="tr-TR" sz="1800" dirty="0"/>
          </a:p>
          <a:p>
            <a:pPr marL="0" indent="0" algn="just" eaLnBrk="1" hangingPunct="1">
              <a:lnSpc>
                <a:spcPct val="150000"/>
              </a:lnSpc>
              <a:buFontTx/>
              <a:buNone/>
            </a:pPr>
            <a:endParaRPr lang="tr-TR" sz="1800" dirty="0" smtClean="0"/>
          </a:p>
          <a:p>
            <a:pPr marL="0" indent="0" algn="just" eaLnBrk="1" hangingPunct="1">
              <a:lnSpc>
                <a:spcPct val="150000"/>
              </a:lnSpc>
              <a:buFontTx/>
              <a:buNone/>
            </a:pPr>
            <a:r>
              <a:rPr lang="tr-TR" sz="1800" dirty="0" smtClean="0"/>
              <a:t>Çeşitli sayfalardan kitap </a:t>
            </a:r>
            <a:r>
              <a:rPr lang="tr-TR" sz="1800" dirty="0" err="1" smtClean="0"/>
              <a:t>oluştururmaya</a:t>
            </a:r>
            <a:r>
              <a:rPr lang="tr-TR" sz="1800" dirty="0" smtClean="0"/>
              <a:t> benzer…… </a:t>
            </a:r>
            <a:endParaRPr lang="en-US" sz="1800" dirty="0" smtClean="0"/>
          </a:p>
          <a:p>
            <a:pPr marL="0" indent="0" algn="just" eaLnBrk="1" hangingPunct="1">
              <a:lnSpc>
                <a:spcPct val="150000"/>
              </a:lnSpc>
              <a:buFontTx/>
              <a:buNone/>
            </a:pPr>
            <a:endParaRPr lang="en-CA" sz="1800" dirty="0" smtClean="0"/>
          </a:p>
        </p:txBody>
      </p:sp>
      <p:pic>
        <p:nvPicPr>
          <p:cNvPr id="30727" name="Picture 4" descr="FG04_09"/>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251520" y="4293096"/>
            <a:ext cx="4536504" cy="1723916"/>
          </a:xfrm>
          <a:noFill/>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80112" y="3453376"/>
            <a:ext cx="3312368" cy="21148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346326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Text Box 5"/>
          <p:cNvSpPr txBox="1">
            <a:spLocks noChangeArrowheads="1"/>
          </p:cNvSpPr>
          <p:nvPr/>
        </p:nvSpPr>
        <p:spPr bwMode="auto">
          <a:xfrm>
            <a:off x="467544" y="332656"/>
            <a:ext cx="7881938" cy="578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algn="just" eaLnBrk="0" hangingPunct="0">
              <a:lnSpc>
                <a:spcPct val="150000"/>
              </a:lnSpc>
              <a:spcBef>
                <a:spcPct val="50000"/>
              </a:spcBef>
            </a:pPr>
            <a:r>
              <a:rPr lang="tr-TR" sz="2000" baseline="0" dirty="0" smtClean="0">
                <a:solidFill>
                  <a:schemeClr val="tx2"/>
                </a:solidFill>
              </a:rPr>
              <a:t>Örnek:</a:t>
            </a:r>
          </a:p>
          <a:p>
            <a:pPr algn="just" eaLnBrk="0" hangingPunct="0">
              <a:lnSpc>
                <a:spcPct val="150000"/>
              </a:lnSpc>
              <a:spcBef>
                <a:spcPct val="50000"/>
              </a:spcBef>
            </a:pPr>
            <a:r>
              <a:rPr lang="tr-TR" sz="2000" baseline="0" dirty="0" smtClean="0">
                <a:solidFill>
                  <a:srgbClr val="000000"/>
                </a:solidFill>
              </a:rPr>
              <a:t>Fosfor </a:t>
            </a:r>
            <a:r>
              <a:rPr lang="tr-TR" sz="2000" baseline="0" dirty="0" err="1" smtClean="0">
                <a:solidFill>
                  <a:srgbClr val="000000"/>
                </a:solidFill>
              </a:rPr>
              <a:t>triklorür</a:t>
            </a:r>
            <a:r>
              <a:rPr lang="en-US" sz="2000" baseline="0" dirty="0" smtClean="0">
                <a:solidFill>
                  <a:srgbClr val="000000"/>
                </a:solidFill>
              </a:rPr>
              <a:t>, PCl</a:t>
            </a:r>
            <a:r>
              <a:rPr lang="en-US" sz="2000" baseline="-25000" dirty="0" smtClean="0">
                <a:solidFill>
                  <a:srgbClr val="000000"/>
                </a:solidFill>
              </a:rPr>
              <a:t>3</a:t>
            </a:r>
            <a:r>
              <a:rPr lang="en-US" sz="2000" baseline="0" dirty="0" smtClean="0">
                <a:solidFill>
                  <a:srgbClr val="000000"/>
                </a:solidFill>
              </a:rPr>
              <a:t>, </a:t>
            </a:r>
            <a:r>
              <a:rPr lang="tr-TR" sz="2000" baseline="0" dirty="0" smtClean="0">
                <a:solidFill>
                  <a:srgbClr val="000000"/>
                </a:solidFill>
              </a:rPr>
              <a:t>benzin katkı maddesi, pestisit (böcek öldürücü) ve daha bir çok ürünün </a:t>
            </a:r>
            <a:r>
              <a:rPr lang="tr-TR" sz="2000" baseline="0" dirty="0" err="1" smtClean="0">
                <a:solidFill>
                  <a:srgbClr val="000000"/>
                </a:solidFill>
              </a:rPr>
              <a:t>eldesinde</a:t>
            </a:r>
            <a:r>
              <a:rPr lang="tr-TR" sz="2000" baseline="0" dirty="0" smtClean="0">
                <a:solidFill>
                  <a:srgbClr val="000000"/>
                </a:solidFill>
              </a:rPr>
              <a:t> kullanılan ticari bir bileşiktir. Fosfor ve klorun doğrudan doğruya birleşmesinden oluşur.</a:t>
            </a:r>
            <a:endParaRPr lang="en-US" sz="2000" baseline="0" dirty="0" smtClean="0">
              <a:solidFill>
                <a:srgbClr val="000000"/>
              </a:solidFill>
            </a:endParaRPr>
          </a:p>
          <a:p>
            <a:pPr algn="just" eaLnBrk="0" hangingPunct="0">
              <a:lnSpc>
                <a:spcPct val="150000"/>
              </a:lnSpc>
              <a:spcBef>
                <a:spcPct val="50000"/>
              </a:spcBef>
            </a:pPr>
            <a:r>
              <a:rPr lang="en-US" sz="2000" baseline="0" dirty="0" smtClean="0">
                <a:solidFill>
                  <a:srgbClr val="000000"/>
                </a:solidFill>
              </a:rPr>
              <a:t>P</a:t>
            </a:r>
            <a:r>
              <a:rPr lang="en-US" sz="2000" baseline="-25000" dirty="0" smtClean="0">
                <a:solidFill>
                  <a:srgbClr val="000000"/>
                </a:solidFill>
              </a:rPr>
              <a:t>4 </a:t>
            </a:r>
            <a:r>
              <a:rPr lang="en-US" sz="2000" baseline="0" dirty="0" smtClean="0">
                <a:solidFill>
                  <a:srgbClr val="000000"/>
                </a:solidFill>
              </a:rPr>
              <a:t>(s) + 6 Cl</a:t>
            </a:r>
            <a:r>
              <a:rPr lang="en-US" sz="2000" baseline="-25000" dirty="0" smtClean="0">
                <a:solidFill>
                  <a:srgbClr val="000000"/>
                </a:solidFill>
              </a:rPr>
              <a:t>2 </a:t>
            </a:r>
            <a:r>
              <a:rPr lang="en-US" sz="2000" baseline="0" dirty="0" smtClean="0">
                <a:solidFill>
                  <a:srgbClr val="000000"/>
                </a:solidFill>
              </a:rPr>
              <a:t>(g) </a:t>
            </a:r>
            <a:r>
              <a:rPr lang="en-US" sz="2000" baseline="0" dirty="0" smtClean="0">
                <a:solidFill>
                  <a:srgbClr val="000000"/>
                </a:solidFill>
                <a:cs typeface="Times New Roman" pitchFamily="18" charset="0"/>
              </a:rPr>
              <a:t>→ 4 PCl</a:t>
            </a:r>
            <a:r>
              <a:rPr lang="en-US" sz="2000" baseline="-25000" dirty="0" smtClean="0">
                <a:solidFill>
                  <a:srgbClr val="000000"/>
                </a:solidFill>
                <a:cs typeface="Times New Roman" pitchFamily="18" charset="0"/>
              </a:rPr>
              <a:t>3</a:t>
            </a:r>
            <a:r>
              <a:rPr lang="en-US" sz="2000" baseline="0" dirty="0" smtClean="0">
                <a:solidFill>
                  <a:srgbClr val="000000"/>
                </a:solidFill>
                <a:cs typeface="Times New Roman" pitchFamily="18" charset="0"/>
              </a:rPr>
              <a:t> (l)</a:t>
            </a:r>
          </a:p>
          <a:p>
            <a:pPr algn="just" eaLnBrk="0" hangingPunct="0">
              <a:lnSpc>
                <a:spcPct val="150000"/>
              </a:lnSpc>
              <a:spcBef>
                <a:spcPct val="50000"/>
              </a:spcBef>
            </a:pPr>
            <a:r>
              <a:rPr lang="tr-TR" sz="2000" baseline="0" dirty="0">
                <a:solidFill>
                  <a:srgbClr val="000000"/>
                </a:solidFill>
              </a:rPr>
              <a:t>323 g CI</a:t>
            </a:r>
            <a:r>
              <a:rPr lang="tr-TR" sz="2000" baseline="-25000" dirty="0">
                <a:solidFill>
                  <a:srgbClr val="000000"/>
                </a:solidFill>
              </a:rPr>
              <a:t>2</a:t>
            </a:r>
            <a:r>
              <a:rPr lang="tr-TR" sz="2000" baseline="0" dirty="0">
                <a:solidFill>
                  <a:srgbClr val="000000"/>
                </a:solidFill>
              </a:rPr>
              <a:t>(g) ve 125 g P</a:t>
            </a:r>
            <a:r>
              <a:rPr lang="tr-TR" sz="2000" baseline="-25000" dirty="0">
                <a:solidFill>
                  <a:srgbClr val="000000"/>
                </a:solidFill>
              </a:rPr>
              <a:t>4</a:t>
            </a:r>
            <a:r>
              <a:rPr lang="tr-TR" sz="2000" baseline="0" dirty="0">
                <a:solidFill>
                  <a:srgbClr val="000000"/>
                </a:solidFill>
              </a:rPr>
              <a:t>(k) un tepkimesinden kaç gram </a:t>
            </a:r>
            <a:r>
              <a:rPr lang="en-US" sz="2000" baseline="0" dirty="0">
                <a:solidFill>
                  <a:srgbClr val="000000"/>
                </a:solidFill>
              </a:rPr>
              <a:t> PCl</a:t>
            </a:r>
            <a:r>
              <a:rPr lang="en-US" sz="2000" baseline="-25000" dirty="0">
                <a:solidFill>
                  <a:srgbClr val="000000"/>
                </a:solidFill>
              </a:rPr>
              <a:t>3</a:t>
            </a:r>
            <a:r>
              <a:rPr lang="tr-TR" sz="2000" baseline="-25000" dirty="0">
                <a:solidFill>
                  <a:srgbClr val="000000"/>
                </a:solidFill>
              </a:rPr>
              <a:t>(s)</a:t>
            </a:r>
            <a:r>
              <a:rPr lang="tr-TR" sz="2000" baseline="0" dirty="0">
                <a:solidFill>
                  <a:srgbClr val="000000"/>
                </a:solidFill>
              </a:rPr>
              <a:t> oluşur</a:t>
            </a:r>
            <a:r>
              <a:rPr lang="en-US" sz="2000" baseline="0" dirty="0">
                <a:solidFill>
                  <a:srgbClr val="000000"/>
                </a:solidFill>
              </a:rPr>
              <a:t>?</a:t>
            </a:r>
            <a:endParaRPr lang="en-CA" sz="2000" i="1" baseline="0" dirty="0">
              <a:solidFill>
                <a:srgbClr val="000000"/>
              </a:solidFill>
            </a:endParaRPr>
          </a:p>
          <a:p>
            <a:pPr lvl="0" algn="just" eaLnBrk="0" hangingPunct="0">
              <a:lnSpc>
                <a:spcPct val="150000"/>
              </a:lnSpc>
              <a:spcBef>
                <a:spcPct val="50000"/>
              </a:spcBef>
            </a:pPr>
            <a:r>
              <a:rPr lang="tr-TR" sz="2000" baseline="0" dirty="0" smtClean="0">
                <a:solidFill>
                  <a:srgbClr val="000000"/>
                </a:solidFill>
                <a:sym typeface="Symbol" pitchFamily="18" charset="2"/>
              </a:rPr>
              <a:t>Çözüm:</a:t>
            </a:r>
          </a:p>
          <a:p>
            <a:pPr lvl="0" algn="just" eaLnBrk="0" hangingPunct="0">
              <a:lnSpc>
                <a:spcPct val="150000"/>
              </a:lnSpc>
              <a:spcBef>
                <a:spcPct val="50000"/>
              </a:spcBef>
            </a:pPr>
            <a:r>
              <a:rPr lang="tr-TR" sz="2000" baseline="0" dirty="0" smtClean="0">
                <a:solidFill>
                  <a:srgbClr val="000000"/>
                </a:solidFill>
                <a:sym typeface="Symbol" pitchFamily="18" charset="2"/>
              </a:rPr>
              <a:t>1 </a:t>
            </a:r>
            <a:r>
              <a:rPr lang="tr-TR" sz="2000" baseline="0" dirty="0" err="1">
                <a:solidFill>
                  <a:srgbClr val="000000"/>
                </a:solidFill>
                <a:sym typeface="Symbol" pitchFamily="18" charset="2"/>
              </a:rPr>
              <a:t>mol</a:t>
            </a:r>
            <a:r>
              <a:rPr lang="tr-TR" sz="2000" baseline="0" dirty="0">
                <a:solidFill>
                  <a:srgbClr val="000000"/>
                </a:solidFill>
                <a:sym typeface="Symbol" pitchFamily="18" charset="2"/>
              </a:rPr>
              <a:t> </a:t>
            </a:r>
            <a:r>
              <a:rPr lang="en-US" sz="2000" baseline="0" dirty="0">
                <a:solidFill>
                  <a:srgbClr val="000000"/>
                </a:solidFill>
              </a:rPr>
              <a:t>P</a:t>
            </a:r>
            <a:r>
              <a:rPr lang="en-US" sz="2000" baseline="-25000" dirty="0">
                <a:solidFill>
                  <a:srgbClr val="000000"/>
                </a:solidFill>
              </a:rPr>
              <a:t>4</a:t>
            </a:r>
            <a:r>
              <a:rPr lang="tr-TR" sz="2000" baseline="0" dirty="0">
                <a:solidFill>
                  <a:srgbClr val="000000"/>
                </a:solidFill>
              </a:rPr>
              <a:t>   </a:t>
            </a:r>
            <a:r>
              <a:rPr lang="en-US" sz="2000" baseline="0" dirty="0">
                <a:solidFill>
                  <a:srgbClr val="000000"/>
                </a:solidFill>
              </a:rPr>
              <a:t> </a:t>
            </a:r>
            <a:r>
              <a:rPr lang="en-US" sz="2000" baseline="0" dirty="0" smtClean="0">
                <a:solidFill>
                  <a:srgbClr val="000000"/>
                </a:solidFill>
              </a:rPr>
              <a:t>6 </a:t>
            </a:r>
            <a:r>
              <a:rPr lang="en-US" sz="2000" baseline="0" dirty="0" err="1">
                <a:solidFill>
                  <a:srgbClr val="000000"/>
                </a:solidFill>
              </a:rPr>
              <a:t>mol</a:t>
            </a:r>
            <a:r>
              <a:rPr lang="en-US" sz="2000" baseline="0" dirty="0">
                <a:solidFill>
                  <a:srgbClr val="000000"/>
                </a:solidFill>
              </a:rPr>
              <a:t> Cl</a:t>
            </a:r>
            <a:r>
              <a:rPr lang="en-US" sz="2000" baseline="-25000" dirty="0">
                <a:solidFill>
                  <a:srgbClr val="000000"/>
                </a:solidFill>
              </a:rPr>
              <a:t>2</a:t>
            </a:r>
            <a:r>
              <a:rPr lang="tr-TR" sz="2000" baseline="0" dirty="0">
                <a:solidFill>
                  <a:srgbClr val="000000"/>
                </a:solidFill>
              </a:rPr>
              <a:t>  tepkimeye </a:t>
            </a:r>
            <a:r>
              <a:rPr lang="tr-TR" sz="2000" baseline="0" dirty="0" smtClean="0">
                <a:solidFill>
                  <a:srgbClr val="000000"/>
                </a:solidFill>
              </a:rPr>
              <a:t>girer </a:t>
            </a:r>
            <a:r>
              <a:rPr lang="en-US" sz="2000" baseline="0" dirty="0">
                <a:solidFill>
                  <a:srgbClr val="000000"/>
                </a:solidFill>
                <a:cs typeface="Times New Roman" pitchFamily="18" charset="0"/>
              </a:rPr>
              <a:t>4 </a:t>
            </a:r>
            <a:r>
              <a:rPr lang="tr-TR" sz="2000" baseline="0" dirty="0" err="1" smtClean="0">
                <a:solidFill>
                  <a:srgbClr val="000000"/>
                </a:solidFill>
                <a:cs typeface="Times New Roman" pitchFamily="18" charset="0"/>
              </a:rPr>
              <a:t>mol</a:t>
            </a:r>
            <a:r>
              <a:rPr lang="tr-TR" sz="2000" baseline="0" dirty="0" smtClean="0">
                <a:solidFill>
                  <a:srgbClr val="000000"/>
                </a:solidFill>
                <a:cs typeface="Times New Roman" pitchFamily="18" charset="0"/>
              </a:rPr>
              <a:t> </a:t>
            </a:r>
            <a:r>
              <a:rPr lang="en-US" sz="2000" baseline="0" dirty="0" smtClean="0">
                <a:solidFill>
                  <a:srgbClr val="000000"/>
                </a:solidFill>
                <a:cs typeface="Times New Roman" pitchFamily="18" charset="0"/>
              </a:rPr>
              <a:t>PCl</a:t>
            </a:r>
            <a:r>
              <a:rPr lang="en-US" sz="2000" baseline="-25000" dirty="0" smtClean="0">
                <a:solidFill>
                  <a:srgbClr val="000000"/>
                </a:solidFill>
                <a:cs typeface="Times New Roman" pitchFamily="18" charset="0"/>
              </a:rPr>
              <a:t>3</a:t>
            </a:r>
            <a:r>
              <a:rPr lang="en-US" sz="2000" baseline="0" dirty="0" smtClean="0">
                <a:solidFill>
                  <a:srgbClr val="000000"/>
                </a:solidFill>
                <a:cs typeface="Times New Roman" pitchFamily="18" charset="0"/>
              </a:rPr>
              <a:t> </a:t>
            </a:r>
            <a:r>
              <a:rPr lang="tr-TR" sz="2000" baseline="0" dirty="0" smtClean="0">
                <a:solidFill>
                  <a:srgbClr val="000000"/>
                </a:solidFill>
                <a:cs typeface="Times New Roman" pitchFamily="18" charset="0"/>
              </a:rPr>
              <a:t>oluşur</a:t>
            </a:r>
            <a:endParaRPr lang="tr-TR" sz="2000" baseline="0" dirty="0" smtClean="0">
              <a:solidFill>
                <a:srgbClr val="000000"/>
              </a:solidFill>
            </a:endParaRPr>
          </a:p>
          <a:p>
            <a:pPr lvl="0" algn="just" eaLnBrk="0" hangingPunct="0">
              <a:lnSpc>
                <a:spcPct val="150000"/>
              </a:lnSpc>
              <a:spcBef>
                <a:spcPct val="50000"/>
              </a:spcBef>
            </a:pPr>
            <a:r>
              <a:rPr lang="tr-TR" sz="2000" baseline="0" dirty="0" smtClean="0">
                <a:solidFill>
                  <a:srgbClr val="000000"/>
                </a:solidFill>
              </a:rPr>
              <a:t>124 g          426 g </a:t>
            </a:r>
            <a:r>
              <a:rPr lang="tr-TR" sz="2000" baseline="0" dirty="0">
                <a:solidFill>
                  <a:srgbClr val="000000"/>
                </a:solidFill>
              </a:rPr>
              <a:t>tepkimeye </a:t>
            </a:r>
            <a:r>
              <a:rPr lang="tr-TR" sz="2000" baseline="0" dirty="0" smtClean="0">
                <a:solidFill>
                  <a:srgbClr val="000000"/>
                </a:solidFill>
              </a:rPr>
              <a:t>girer        550 g oluşur</a:t>
            </a:r>
            <a:endParaRPr lang="tr-TR" sz="2000" baseline="0" dirty="0">
              <a:solidFill>
                <a:srgbClr val="000000"/>
              </a:solidFill>
            </a:endParaRPr>
          </a:p>
          <a:p>
            <a:pPr algn="just" eaLnBrk="0" hangingPunct="0">
              <a:lnSpc>
                <a:spcPct val="150000"/>
              </a:lnSpc>
              <a:spcBef>
                <a:spcPct val="50000"/>
              </a:spcBef>
            </a:pPr>
            <a:endParaRPr lang="tr-TR" sz="2000" baseline="0" dirty="0" smtClean="0">
              <a:solidFill>
                <a:srgbClr val="000000"/>
              </a:solidFill>
            </a:endParaRPr>
          </a:p>
        </p:txBody>
      </p:sp>
    </p:spTree>
    <p:extLst>
      <p:ext uri="{BB962C8B-B14F-4D97-AF65-F5344CB8AC3E}">
        <p14:creationId xmlns:p14="http://schemas.microsoft.com/office/powerpoint/2010/main" xmlns="" val="791470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5" name="Text Box 6"/>
          <p:cNvSpPr txBox="1">
            <a:spLocks noChangeArrowheads="1"/>
          </p:cNvSpPr>
          <p:nvPr/>
        </p:nvSpPr>
        <p:spPr bwMode="auto">
          <a:xfrm>
            <a:off x="1585913" y="1376363"/>
            <a:ext cx="60071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baseline="0" dirty="0" smtClean="0">
                <a:solidFill>
                  <a:srgbClr val="000000"/>
                </a:solidFill>
              </a:rPr>
              <a:t>n</a:t>
            </a:r>
            <a:r>
              <a:rPr lang="en-US" baseline="-25000" dirty="0" smtClean="0">
                <a:solidFill>
                  <a:srgbClr val="000000"/>
                </a:solidFill>
              </a:rPr>
              <a:t>Cl</a:t>
            </a:r>
            <a:r>
              <a:rPr lang="en-US" baseline="-50000" dirty="0" smtClean="0">
                <a:solidFill>
                  <a:srgbClr val="000000"/>
                </a:solidFill>
              </a:rPr>
              <a:t>2</a:t>
            </a:r>
            <a:r>
              <a:rPr lang="en-US" baseline="0" dirty="0" smtClean="0">
                <a:solidFill>
                  <a:srgbClr val="000000"/>
                </a:solidFill>
              </a:rPr>
              <a:t> = 323 g Cl</a:t>
            </a:r>
            <a:r>
              <a:rPr lang="en-US" baseline="-25000" dirty="0" smtClean="0">
                <a:solidFill>
                  <a:srgbClr val="000000"/>
                </a:solidFill>
              </a:rPr>
              <a:t>2</a:t>
            </a:r>
            <a:r>
              <a:rPr lang="en-US" baseline="0" dirty="0" smtClean="0">
                <a:solidFill>
                  <a:srgbClr val="000000"/>
                </a:solidFill>
              </a:rPr>
              <a:t> </a:t>
            </a:r>
            <a:r>
              <a:rPr lang="en-US" baseline="0" dirty="0" smtClean="0">
                <a:solidFill>
                  <a:srgbClr val="000000"/>
                </a:solidFill>
                <a:cs typeface="Times New Roman" pitchFamily="18" charset="0"/>
              </a:rPr>
              <a:t>×                     </a:t>
            </a:r>
            <a:r>
              <a:rPr lang="en-US" baseline="0" dirty="0" smtClean="0">
                <a:solidFill>
                  <a:srgbClr val="000000"/>
                </a:solidFill>
              </a:rPr>
              <a:t>= 4.56 </a:t>
            </a:r>
            <a:r>
              <a:rPr lang="en-US" baseline="0" dirty="0" err="1" smtClean="0">
                <a:solidFill>
                  <a:srgbClr val="000000"/>
                </a:solidFill>
              </a:rPr>
              <a:t>mol</a:t>
            </a:r>
            <a:r>
              <a:rPr lang="en-US" baseline="0" dirty="0" smtClean="0">
                <a:solidFill>
                  <a:srgbClr val="000000"/>
                </a:solidFill>
              </a:rPr>
              <a:t> Cl</a:t>
            </a:r>
            <a:r>
              <a:rPr lang="en-US" baseline="-25000" dirty="0" smtClean="0">
                <a:solidFill>
                  <a:srgbClr val="000000"/>
                </a:solidFill>
              </a:rPr>
              <a:t>2</a:t>
            </a:r>
            <a:r>
              <a:rPr lang="en-US" baseline="0" dirty="0" smtClean="0">
                <a:solidFill>
                  <a:srgbClr val="000000"/>
                </a:solidFill>
              </a:rPr>
              <a:t>           </a:t>
            </a:r>
          </a:p>
        </p:txBody>
      </p:sp>
      <p:sp>
        <p:nvSpPr>
          <p:cNvPr id="32776" name="Text Box 7"/>
          <p:cNvSpPr txBox="1">
            <a:spLocks noChangeArrowheads="1"/>
          </p:cNvSpPr>
          <p:nvPr/>
        </p:nvSpPr>
        <p:spPr bwMode="auto">
          <a:xfrm>
            <a:off x="3916363" y="1247775"/>
            <a:ext cx="13509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baseline="0" dirty="0" smtClean="0">
                <a:solidFill>
                  <a:srgbClr val="000000"/>
                </a:solidFill>
              </a:rPr>
              <a:t>1 </a:t>
            </a:r>
            <a:r>
              <a:rPr lang="en-US" baseline="0" dirty="0" err="1" smtClean="0">
                <a:solidFill>
                  <a:srgbClr val="000000"/>
                </a:solidFill>
              </a:rPr>
              <a:t>mol</a:t>
            </a:r>
            <a:r>
              <a:rPr lang="en-US" baseline="0" dirty="0" smtClean="0">
                <a:solidFill>
                  <a:srgbClr val="000000"/>
                </a:solidFill>
              </a:rPr>
              <a:t> Cl</a:t>
            </a:r>
            <a:r>
              <a:rPr lang="en-US" baseline="-25000" dirty="0" smtClean="0">
                <a:solidFill>
                  <a:srgbClr val="000000"/>
                </a:solidFill>
              </a:rPr>
              <a:t>2</a:t>
            </a:r>
            <a:endParaRPr lang="en-CA" baseline="0" dirty="0" smtClean="0">
              <a:solidFill>
                <a:srgbClr val="000000"/>
              </a:solidFill>
            </a:endParaRPr>
          </a:p>
        </p:txBody>
      </p:sp>
      <p:sp>
        <p:nvSpPr>
          <p:cNvPr id="32777" name="Text Box 8"/>
          <p:cNvSpPr txBox="1">
            <a:spLocks noChangeArrowheads="1"/>
          </p:cNvSpPr>
          <p:nvPr/>
        </p:nvSpPr>
        <p:spPr bwMode="auto">
          <a:xfrm>
            <a:off x="3822700" y="1608138"/>
            <a:ext cx="15636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baseline="0" dirty="0" smtClean="0">
                <a:solidFill>
                  <a:srgbClr val="000000"/>
                </a:solidFill>
              </a:rPr>
              <a:t>70.91 g Cl</a:t>
            </a:r>
            <a:r>
              <a:rPr lang="en-US" baseline="-25000" dirty="0" smtClean="0">
                <a:solidFill>
                  <a:srgbClr val="000000"/>
                </a:solidFill>
              </a:rPr>
              <a:t>2</a:t>
            </a:r>
            <a:endParaRPr lang="en-CA" baseline="0" dirty="0" smtClean="0">
              <a:solidFill>
                <a:srgbClr val="000000"/>
              </a:solidFill>
            </a:endParaRPr>
          </a:p>
        </p:txBody>
      </p:sp>
      <p:grpSp>
        <p:nvGrpSpPr>
          <p:cNvPr id="2" name="Group 24"/>
          <p:cNvGrpSpPr>
            <a:grpSpLocks/>
          </p:cNvGrpSpPr>
          <p:nvPr/>
        </p:nvGrpSpPr>
        <p:grpSpPr bwMode="auto">
          <a:xfrm>
            <a:off x="1570831" y="2401888"/>
            <a:ext cx="6007100" cy="833437"/>
            <a:chOff x="1072" y="1379"/>
            <a:chExt cx="3784" cy="525"/>
          </a:xfrm>
        </p:grpSpPr>
        <p:sp>
          <p:nvSpPr>
            <p:cNvPr id="32790" name="Text Box 13"/>
            <p:cNvSpPr txBox="1">
              <a:spLocks noChangeArrowheads="1"/>
            </p:cNvSpPr>
            <p:nvPr/>
          </p:nvSpPr>
          <p:spPr bwMode="auto">
            <a:xfrm>
              <a:off x="1072" y="1480"/>
              <a:ext cx="378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baseline="0" smtClean="0">
                  <a:solidFill>
                    <a:srgbClr val="000000"/>
                  </a:solidFill>
                </a:rPr>
                <a:t>n</a:t>
              </a:r>
              <a:r>
                <a:rPr lang="en-US" baseline="-25000" smtClean="0">
                  <a:solidFill>
                    <a:srgbClr val="000000"/>
                  </a:solidFill>
                </a:rPr>
                <a:t>P</a:t>
              </a:r>
              <a:r>
                <a:rPr lang="en-US" baseline="-50000" smtClean="0">
                  <a:solidFill>
                    <a:srgbClr val="000000"/>
                  </a:solidFill>
                </a:rPr>
                <a:t>4</a:t>
              </a:r>
              <a:r>
                <a:rPr lang="en-US" baseline="0" smtClean="0">
                  <a:solidFill>
                    <a:srgbClr val="000000"/>
                  </a:solidFill>
                </a:rPr>
                <a:t> = 125 g P</a:t>
              </a:r>
              <a:r>
                <a:rPr lang="en-US" baseline="-25000" smtClean="0">
                  <a:solidFill>
                    <a:srgbClr val="000000"/>
                  </a:solidFill>
                </a:rPr>
                <a:t>4</a:t>
              </a:r>
              <a:r>
                <a:rPr lang="en-US" baseline="0" smtClean="0">
                  <a:solidFill>
                    <a:srgbClr val="000000"/>
                  </a:solidFill>
                </a:rPr>
                <a:t> </a:t>
              </a:r>
              <a:r>
                <a:rPr lang="en-US" baseline="0" smtClean="0">
                  <a:solidFill>
                    <a:srgbClr val="000000"/>
                  </a:solidFill>
                  <a:cs typeface="Times New Roman" pitchFamily="18" charset="0"/>
                </a:rPr>
                <a:t>×                     </a:t>
              </a:r>
              <a:r>
                <a:rPr lang="en-US" baseline="0" smtClean="0">
                  <a:solidFill>
                    <a:srgbClr val="000000"/>
                  </a:solidFill>
                </a:rPr>
                <a:t>= 1.01 mol P</a:t>
              </a:r>
              <a:r>
                <a:rPr lang="en-US" baseline="-25000" smtClean="0">
                  <a:solidFill>
                    <a:srgbClr val="000000"/>
                  </a:solidFill>
                </a:rPr>
                <a:t>4</a:t>
              </a:r>
              <a:r>
                <a:rPr lang="en-US" baseline="0" smtClean="0">
                  <a:solidFill>
                    <a:srgbClr val="000000"/>
                  </a:solidFill>
                </a:rPr>
                <a:t>           </a:t>
              </a:r>
            </a:p>
          </p:txBody>
        </p:sp>
        <p:sp>
          <p:nvSpPr>
            <p:cNvPr id="32791" name="Text Box 14"/>
            <p:cNvSpPr txBox="1">
              <a:spLocks noChangeArrowheads="1"/>
            </p:cNvSpPr>
            <p:nvPr/>
          </p:nvSpPr>
          <p:spPr bwMode="auto">
            <a:xfrm>
              <a:off x="2450" y="1379"/>
              <a:ext cx="777"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baseline="0" smtClean="0">
                  <a:solidFill>
                    <a:srgbClr val="000000"/>
                  </a:solidFill>
                </a:rPr>
                <a:t>1 mol P</a:t>
              </a:r>
              <a:r>
                <a:rPr lang="en-US" baseline="-25000" smtClean="0">
                  <a:solidFill>
                    <a:srgbClr val="000000"/>
                  </a:solidFill>
                </a:rPr>
                <a:t>4</a:t>
              </a:r>
              <a:endParaRPr lang="en-CA" baseline="0" smtClean="0">
                <a:solidFill>
                  <a:srgbClr val="000000"/>
                </a:solidFill>
              </a:endParaRPr>
            </a:p>
          </p:txBody>
        </p:sp>
        <p:sp>
          <p:nvSpPr>
            <p:cNvPr id="32792" name="Text Box 15"/>
            <p:cNvSpPr txBox="1">
              <a:spLocks noChangeArrowheads="1"/>
            </p:cNvSpPr>
            <p:nvPr/>
          </p:nvSpPr>
          <p:spPr bwMode="auto">
            <a:xfrm>
              <a:off x="2391" y="1616"/>
              <a:ext cx="91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en-US" baseline="0" dirty="0" smtClean="0">
                  <a:solidFill>
                    <a:srgbClr val="000000"/>
                  </a:solidFill>
                </a:rPr>
                <a:t>123.9 g P</a:t>
              </a:r>
              <a:r>
                <a:rPr lang="en-US" baseline="-25000" dirty="0" smtClean="0">
                  <a:solidFill>
                    <a:srgbClr val="000000"/>
                  </a:solidFill>
                </a:rPr>
                <a:t>4</a:t>
              </a:r>
              <a:endParaRPr lang="en-CA" baseline="0" dirty="0" smtClean="0">
                <a:solidFill>
                  <a:srgbClr val="000000"/>
                </a:solidFill>
              </a:endParaRPr>
            </a:p>
          </p:txBody>
        </p:sp>
        <p:sp>
          <p:nvSpPr>
            <p:cNvPr id="32793" name="Line 20"/>
            <p:cNvSpPr>
              <a:spLocks noChangeShapeType="1"/>
            </p:cNvSpPr>
            <p:nvPr/>
          </p:nvSpPr>
          <p:spPr bwMode="auto">
            <a:xfrm>
              <a:off x="2450" y="1667"/>
              <a:ext cx="77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spAutoFit/>
            </a:bodyPr>
            <a:lstStyle/>
            <a:p>
              <a:pPr eaLnBrk="0" hangingPunct="0">
                <a:spcBef>
                  <a:spcPct val="50000"/>
                </a:spcBef>
              </a:pPr>
              <a:endParaRPr lang="tr-TR" sz="2400" baseline="0" smtClean="0">
                <a:solidFill>
                  <a:srgbClr val="000000"/>
                </a:solidFill>
              </a:endParaRPr>
            </a:p>
          </p:txBody>
        </p:sp>
      </p:grpSp>
      <p:sp>
        <p:nvSpPr>
          <p:cNvPr id="32779" name="Line 21"/>
          <p:cNvSpPr>
            <a:spLocks noChangeShapeType="1"/>
          </p:cNvSpPr>
          <p:nvPr/>
        </p:nvSpPr>
        <p:spPr bwMode="auto">
          <a:xfrm>
            <a:off x="3957638" y="1704975"/>
            <a:ext cx="123348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spAutoFit/>
          </a:bodyPr>
          <a:lstStyle/>
          <a:p>
            <a:pPr eaLnBrk="0" hangingPunct="0">
              <a:spcBef>
                <a:spcPct val="50000"/>
              </a:spcBef>
            </a:pPr>
            <a:endParaRPr lang="tr-TR" sz="2400" baseline="0" smtClean="0">
              <a:solidFill>
                <a:srgbClr val="000000"/>
              </a:solidFill>
            </a:endParaRPr>
          </a:p>
        </p:txBody>
      </p:sp>
      <p:sp>
        <p:nvSpPr>
          <p:cNvPr id="187414" name="Text Box 22"/>
          <p:cNvSpPr txBox="1">
            <a:spLocks noChangeArrowheads="1"/>
          </p:cNvSpPr>
          <p:nvPr/>
        </p:nvSpPr>
        <p:spPr bwMode="auto">
          <a:xfrm>
            <a:off x="589567" y="3861048"/>
            <a:ext cx="7449765"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sz="2000" baseline="0" dirty="0" smtClean="0">
                <a:solidFill>
                  <a:srgbClr val="FF0000"/>
                </a:solidFill>
              </a:rPr>
              <a:t>Klor </a:t>
            </a:r>
            <a:r>
              <a:rPr lang="tr-TR" sz="2000" baseline="0" dirty="0">
                <a:solidFill>
                  <a:srgbClr val="FF0000"/>
                </a:solidFill>
              </a:rPr>
              <a:t>sınırlayıcı bileşendir</a:t>
            </a:r>
            <a:r>
              <a:rPr lang="tr-TR" sz="2000" baseline="0" dirty="0" smtClean="0">
                <a:solidFill>
                  <a:srgbClr val="FF0000"/>
                </a:solidFill>
              </a:rPr>
              <a:t>. Hepsi tepkimeye girer</a:t>
            </a:r>
          </a:p>
          <a:p>
            <a:pPr lvl="0" eaLnBrk="0" hangingPunct="0">
              <a:spcBef>
                <a:spcPct val="50000"/>
              </a:spcBef>
            </a:pPr>
            <a:r>
              <a:rPr lang="tr-TR" sz="2000" baseline="0" dirty="0" smtClean="0"/>
              <a:t>426 </a:t>
            </a:r>
            <a:r>
              <a:rPr lang="tr-TR" sz="2000" baseline="0" dirty="0"/>
              <a:t>g </a:t>
            </a:r>
            <a:r>
              <a:rPr lang="tr-TR" sz="2000" baseline="0" dirty="0" smtClean="0"/>
              <a:t>Cl</a:t>
            </a:r>
            <a:r>
              <a:rPr lang="tr-TR" sz="2000" baseline="-25000" dirty="0" smtClean="0"/>
              <a:t>2</a:t>
            </a:r>
            <a:r>
              <a:rPr lang="tr-TR" sz="2000" baseline="0" dirty="0" smtClean="0"/>
              <a:t>  tepkimesinden        </a:t>
            </a:r>
            <a:r>
              <a:rPr lang="tr-TR" sz="2000" baseline="0" dirty="0"/>
              <a:t>550 g </a:t>
            </a:r>
            <a:r>
              <a:rPr lang="tr-TR" sz="2000" baseline="0" dirty="0" smtClean="0"/>
              <a:t>PCl</a:t>
            </a:r>
            <a:r>
              <a:rPr lang="tr-TR" sz="2000" baseline="-25000" dirty="0" smtClean="0"/>
              <a:t>3</a:t>
            </a:r>
            <a:r>
              <a:rPr lang="tr-TR" sz="2000" baseline="0" dirty="0" smtClean="0"/>
              <a:t> oluşursa</a:t>
            </a:r>
            <a:endParaRPr lang="tr-TR" sz="2000" baseline="0" dirty="0"/>
          </a:p>
          <a:p>
            <a:pPr eaLnBrk="0" hangingPunct="0">
              <a:spcBef>
                <a:spcPct val="50000"/>
              </a:spcBef>
            </a:pPr>
            <a:r>
              <a:rPr lang="tr-TR" sz="2000" baseline="0" dirty="0" smtClean="0"/>
              <a:t>323 g                                       X</a:t>
            </a:r>
          </a:p>
          <a:p>
            <a:pPr eaLnBrk="0" hangingPunct="0">
              <a:spcBef>
                <a:spcPct val="50000"/>
              </a:spcBef>
            </a:pPr>
            <a:r>
              <a:rPr lang="tr-TR" sz="2000" baseline="0" dirty="0" smtClean="0"/>
              <a:t>X = 417,01 g </a:t>
            </a:r>
            <a:r>
              <a:rPr lang="tr-TR" sz="2000" baseline="0" dirty="0"/>
              <a:t>PCl</a:t>
            </a:r>
            <a:r>
              <a:rPr lang="tr-TR" sz="2000" baseline="-25000" dirty="0"/>
              <a:t>3</a:t>
            </a:r>
            <a:endParaRPr lang="en-CA" sz="2000" baseline="0" dirty="0"/>
          </a:p>
          <a:p>
            <a:pPr eaLnBrk="0" hangingPunct="0">
              <a:spcBef>
                <a:spcPct val="50000"/>
              </a:spcBef>
            </a:pPr>
            <a:endParaRPr lang="en-CA" sz="2000" baseline="0" dirty="0" smtClean="0">
              <a:solidFill>
                <a:srgbClr val="000000"/>
              </a:solidFill>
            </a:endParaRPr>
          </a:p>
        </p:txBody>
      </p:sp>
      <p:sp>
        <p:nvSpPr>
          <p:cNvPr id="4" name="Dikdörtgen 3"/>
          <p:cNvSpPr/>
          <p:nvPr/>
        </p:nvSpPr>
        <p:spPr>
          <a:xfrm>
            <a:off x="593724" y="513137"/>
            <a:ext cx="6329363" cy="400110"/>
          </a:xfrm>
          <a:prstGeom prst="rect">
            <a:avLst/>
          </a:prstGeom>
        </p:spPr>
        <p:txBody>
          <a:bodyPr wrap="square">
            <a:spAutoFit/>
          </a:bodyPr>
          <a:lstStyle/>
          <a:p>
            <a:pPr lvl="0" eaLnBrk="0" hangingPunct="0">
              <a:spcBef>
                <a:spcPct val="50000"/>
              </a:spcBef>
            </a:pPr>
            <a:r>
              <a:rPr lang="tr-TR" sz="2000" baseline="0" dirty="0" smtClean="0">
                <a:solidFill>
                  <a:srgbClr val="000000"/>
                </a:solidFill>
                <a:sym typeface="Symbol" pitchFamily="18" charset="2"/>
              </a:rPr>
              <a:t>1 </a:t>
            </a:r>
            <a:r>
              <a:rPr lang="tr-TR" sz="2000" baseline="0" dirty="0" err="1" smtClean="0">
                <a:solidFill>
                  <a:srgbClr val="000000"/>
                </a:solidFill>
                <a:sym typeface="Symbol" pitchFamily="18" charset="2"/>
              </a:rPr>
              <a:t>mol</a:t>
            </a:r>
            <a:r>
              <a:rPr lang="tr-TR" sz="2000" baseline="0" dirty="0" smtClean="0">
                <a:solidFill>
                  <a:srgbClr val="000000"/>
                </a:solidFill>
                <a:sym typeface="Symbol" pitchFamily="18" charset="2"/>
              </a:rPr>
              <a:t> </a:t>
            </a:r>
            <a:r>
              <a:rPr lang="en-US" sz="2000" baseline="0" dirty="0" smtClean="0">
                <a:solidFill>
                  <a:srgbClr val="000000"/>
                </a:solidFill>
              </a:rPr>
              <a:t>P</a:t>
            </a:r>
            <a:r>
              <a:rPr lang="en-US" sz="2000" baseline="-25000" dirty="0" smtClean="0">
                <a:solidFill>
                  <a:srgbClr val="000000"/>
                </a:solidFill>
              </a:rPr>
              <a:t>4</a:t>
            </a:r>
            <a:r>
              <a:rPr lang="tr-TR" sz="2000" baseline="0" dirty="0" smtClean="0">
                <a:solidFill>
                  <a:srgbClr val="000000"/>
                </a:solidFill>
              </a:rPr>
              <a:t>   </a:t>
            </a:r>
            <a:r>
              <a:rPr lang="en-US" sz="2000" baseline="0" dirty="0" smtClean="0">
                <a:solidFill>
                  <a:srgbClr val="000000"/>
                </a:solidFill>
              </a:rPr>
              <a:t> 6 </a:t>
            </a:r>
            <a:r>
              <a:rPr lang="en-US" sz="2000" baseline="0" dirty="0" err="1" smtClean="0">
                <a:solidFill>
                  <a:srgbClr val="000000"/>
                </a:solidFill>
              </a:rPr>
              <a:t>mol</a:t>
            </a:r>
            <a:r>
              <a:rPr lang="en-US" sz="2000" baseline="0" dirty="0" smtClean="0">
                <a:solidFill>
                  <a:srgbClr val="000000"/>
                </a:solidFill>
              </a:rPr>
              <a:t> Cl</a:t>
            </a:r>
            <a:r>
              <a:rPr lang="en-US" sz="2000" baseline="-25000" dirty="0" smtClean="0">
                <a:solidFill>
                  <a:srgbClr val="000000"/>
                </a:solidFill>
              </a:rPr>
              <a:t>2</a:t>
            </a:r>
            <a:r>
              <a:rPr lang="tr-TR" sz="2000" baseline="0" dirty="0" smtClean="0">
                <a:solidFill>
                  <a:srgbClr val="000000"/>
                </a:solidFill>
              </a:rPr>
              <a:t>  tepkimeye girer</a:t>
            </a:r>
            <a:endParaRPr lang="tr-TR" sz="2000" baseline="0" dirty="0">
              <a:solidFill>
                <a:srgbClr val="000000"/>
              </a:solidFill>
            </a:endParaRPr>
          </a:p>
        </p:txBody>
      </p:sp>
    </p:spTree>
    <p:extLst>
      <p:ext uri="{BB962C8B-B14F-4D97-AF65-F5344CB8AC3E}">
        <p14:creationId xmlns:p14="http://schemas.microsoft.com/office/powerpoint/2010/main" xmlns="" val="1217921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87414"/>
                                        </p:tgtEl>
                                        <p:attrNameLst>
                                          <p:attrName>style.visibility</p:attrName>
                                        </p:attrNameLst>
                                      </p:cBhvr>
                                      <p:to>
                                        <p:strVal val="visible"/>
                                      </p:to>
                                    </p:set>
                                    <p:animEffect transition="in" filter="dissolve">
                                      <p:cBhvr>
                                        <p:cTn id="11" dur="500"/>
                                        <p:tgtEl>
                                          <p:spTgt spid="18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2"/>
          <p:cNvSpPr txBox="1">
            <a:spLocks noChangeArrowheads="1"/>
          </p:cNvSpPr>
          <p:nvPr/>
        </p:nvSpPr>
        <p:spPr bwMode="auto">
          <a:xfrm>
            <a:off x="243064" y="759024"/>
            <a:ext cx="7992888" cy="3631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sz="2000" baseline="0" dirty="0" smtClean="0"/>
              <a:t>Klor </a:t>
            </a:r>
            <a:r>
              <a:rPr lang="tr-TR" sz="2000" baseline="0" dirty="0"/>
              <a:t>sınırlayıcı bileşendir</a:t>
            </a:r>
            <a:r>
              <a:rPr lang="tr-TR" sz="2000" baseline="0" dirty="0" smtClean="0"/>
              <a:t>.</a:t>
            </a:r>
          </a:p>
          <a:p>
            <a:pPr lvl="0" eaLnBrk="0" hangingPunct="0">
              <a:spcBef>
                <a:spcPct val="50000"/>
              </a:spcBef>
            </a:pPr>
            <a:r>
              <a:rPr lang="tr-TR" sz="2000" baseline="0" dirty="0" smtClean="0"/>
              <a:t>426 </a:t>
            </a:r>
            <a:r>
              <a:rPr lang="tr-TR" sz="2000" baseline="0" dirty="0"/>
              <a:t>g </a:t>
            </a:r>
            <a:r>
              <a:rPr lang="tr-TR" sz="2000" baseline="0" dirty="0" smtClean="0"/>
              <a:t>Cl</a:t>
            </a:r>
            <a:r>
              <a:rPr lang="tr-TR" sz="2000" baseline="-25000" dirty="0" smtClean="0"/>
              <a:t>2</a:t>
            </a:r>
            <a:r>
              <a:rPr lang="tr-TR" sz="2000" baseline="0" dirty="0" smtClean="0"/>
              <a:t>                               124 g     P</a:t>
            </a:r>
            <a:r>
              <a:rPr lang="tr-TR" sz="2000" baseline="-25000" dirty="0" smtClean="0"/>
              <a:t>4</a:t>
            </a:r>
            <a:r>
              <a:rPr lang="tr-TR" sz="2000" baseline="0" dirty="0" smtClean="0"/>
              <a:t> ile tepkimeye girerse         </a:t>
            </a:r>
          </a:p>
          <a:p>
            <a:pPr lvl="0" eaLnBrk="0" hangingPunct="0">
              <a:spcBef>
                <a:spcPct val="50000"/>
              </a:spcBef>
            </a:pPr>
            <a:r>
              <a:rPr lang="tr-TR" sz="2000" baseline="0" dirty="0" smtClean="0"/>
              <a:t>323 g                                       X</a:t>
            </a:r>
          </a:p>
          <a:p>
            <a:pPr eaLnBrk="0" hangingPunct="0">
              <a:spcBef>
                <a:spcPct val="50000"/>
              </a:spcBef>
            </a:pPr>
            <a:r>
              <a:rPr lang="tr-TR" sz="2000" baseline="0" dirty="0" smtClean="0"/>
              <a:t>X = 94,01 g P</a:t>
            </a:r>
            <a:r>
              <a:rPr lang="tr-TR" sz="2000" baseline="-25000" dirty="0" smtClean="0"/>
              <a:t>4 </a:t>
            </a:r>
            <a:r>
              <a:rPr lang="tr-TR" sz="2000" baseline="0" dirty="0" smtClean="0"/>
              <a:t> tepkimeye girer</a:t>
            </a:r>
          </a:p>
          <a:p>
            <a:pPr eaLnBrk="0" hangingPunct="0">
              <a:spcBef>
                <a:spcPct val="50000"/>
              </a:spcBef>
            </a:pPr>
            <a:r>
              <a:rPr lang="tr-TR" sz="2000" baseline="0" dirty="0" smtClean="0"/>
              <a:t>125 – 94,01  =  30,99 P</a:t>
            </a:r>
            <a:r>
              <a:rPr lang="tr-TR" sz="2000" baseline="-25000" dirty="0" smtClean="0"/>
              <a:t>4 </a:t>
            </a:r>
            <a:r>
              <a:rPr lang="tr-TR" sz="2000" baseline="0" dirty="0" smtClean="0"/>
              <a:t> artar</a:t>
            </a:r>
          </a:p>
          <a:p>
            <a:pPr eaLnBrk="0" hangingPunct="0">
              <a:spcBef>
                <a:spcPct val="50000"/>
              </a:spcBef>
            </a:pPr>
            <a:endParaRPr lang="tr-TR" sz="2000" baseline="0" dirty="0"/>
          </a:p>
          <a:p>
            <a:pPr eaLnBrk="0" hangingPunct="0">
              <a:spcBef>
                <a:spcPct val="50000"/>
              </a:spcBef>
            </a:pPr>
            <a:endParaRPr lang="en-CA" sz="2000" baseline="0" dirty="0"/>
          </a:p>
          <a:p>
            <a:pPr eaLnBrk="0" hangingPunct="0">
              <a:spcBef>
                <a:spcPct val="50000"/>
              </a:spcBef>
            </a:pPr>
            <a:endParaRPr lang="en-CA" sz="2000" baseline="0" dirty="0" smtClean="0">
              <a:solidFill>
                <a:srgbClr val="000000"/>
              </a:solidFill>
            </a:endParaRPr>
          </a:p>
        </p:txBody>
      </p:sp>
    </p:spTree>
    <p:extLst>
      <p:ext uri="{BB962C8B-B14F-4D97-AF65-F5344CB8AC3E}">
        <p14:creationId xmlns:p14="http://schemas.microsoft.com/office/powerpoint/2010/main" xmlns="" val="233242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Text Box 5"/>
          <p:cNvSpPr txBox="1">
            <a:spLocks noChangeArrowheads="1"/>
          </p:cNvSpPr>
          <p:nvPr/>
        </p:nvSpPr>
        <p:spPr bwMode="auto">
          <a:xfrm>
            <a:off x="179512" y="332656"/>
            <a:ext cx="8784976" cy="163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algn="just" eaLnBrk="0" hangingPunct="0">
              <a:lnSpc>
                <a:spcPct val="150000"/>
              </a:lnSpc>
              <a:spcBef>
                <a:spcPct val="50000"/>
              </a:spcBef>
            </a:pPr>
            <a:r>
              <a:rPr lang="tr-TR" sz="2000" baseline="0" dirty="0" smtClean="0">
                <a:solidFill>
                  <a:srgbClr val="FF0101"/>
                </a:solidFill>
              </a:rPr>
              <a:t>Teorik verim:</a:t>
            </a:r>
            <a:r>
              <a:rPr lang="en-US" sz="2000" baseline="0" dirty="0" smtClean="0">
                <a:solidFill>
                  <a:srgbClr val="000000"/>
                </a:solidFill>
              </a:rPr>
              <a:t> </a:t>
            </a:r>
            <a:r>
              <a:rPr lang="tr-TR" sz="2000" baseline="0" dirty="0" smtClean="0">
                <a:solidFill>
                  <a:srgbClr val="000000"/>
                </a:solidFill>
              </a:rPr>
              <a:t>Bir kimyasal tepkimede oluşan ürünün hesaplanan miktarı tepkimenin kuramsal verimidir</a:t>
            </a:r>
            <a:r>
              <a:rPr lang="en-US" sz="2000" baseline="0" dirty="0" smtClean="0">
                <a:solidFill>
                  <a:srgbClr val="000000"/>
                </a:solidFill>
              </a:rPr>
              <a:t>.</a:t>
            </a:r>
          </a:p>
          <a:p>
            <a:pPr algn="just" eaLnBrk="0" hangingPunct="0">
              <a:lnSpc>
                <a:spcPct val="150000"/>
              </a:lnSpc>
              <a:spcBef>
                <a:spcPct val="50000"/>
              </a:spcBef>
            </a:pPr>
            <a:r>
              <a:rPr lang="tr-TR" sz="2000" baseline="0" dirty="0" smtClean="0">
                <a:solidFill>
                  <a:srgbClr val="FF0101"/>
                </a:solidFill>
              </a:rPr>
              <a:t>Gerçek verim:</a:t>
            </a:r>
            <a:r>
              <a:rPr lang="en-US" sz="2000" baseline="0" dirty="0" smtClean="0">
                <a:solidFill>
                  <a:srgbClr val="000000"/>
                </a:solidFill>
              </a:rPr>
              <a:t> </a:t>
            </a:r>
            <a:r>
              <a:rPr lang="tr-TR" sz="2000" baseline="0" dirty="0" smtClean="0">
                <a:solidFill>
                  <a:srgbClr val="000000"/>
                </a:solidFill>
              </a:rPr>
              <a:t>Bir kimyasal tepkimede oluşan ürünün gerçek miktarıdır</a:t>
            </a:r>
            <a:r>
              <a:rPr lang="en-US" sz="2000" baseline="0" dirty="0" smtClean="0">
                <a:solidFill>
                  <a:srgbClr val="000000"/>
                </a:solidFill>
              </a:rPr>
              <a:t>.</a:t>
            </a:r>
            <a:endParaRPr lang="en-CA" sz="2000" baseline="0" dirty="0" smtClean="0">
              <a:solidFill>
                <a:srgbClr val="000000"/>
              </a:solidFill>
            </a:endParaRPr>
          </a:p>
        </p:txBody>
      </p:sp>
      <p:grpSp>
        <p:nvGrpSpPr>
          <p:cNvPr id="2" name="Group 10"/>
          <p:cNvGrpSpPr>
            <a:grpSpLocks/>
          </p:cNvGrpSpPr>
          <p:nvPr/>
        </p:nvGrpSpPr>
        <p:grpSpPr bwMode="auto">
          <a:xfrm>
            <a:off x="696913" y="2731712"/>
            <a:ext cx="6007100" cy="919161"/>
            <a:chOff x="1012" y="2328"/>
            <a:chExt cx="3784" cy="579"/>
          </a:xfrm>
        </p:grpSpPr>
        <p:sp>
          <p:nvSpPr>
            <p:cNvPr id="34824" name="Text Box 6"/>
            <p:cNvSpPr txBox="1">
              <a:spLocks noChangeArrowheads="1"/>
            </p:cNvSpPr>
            <p:nvPr/>
          </p:nvSpPr>
          <p:spPr bwMode="auto">
            <a:xfrm>
              <a:off x="1012" y="2480"/>
              <a:ext cx="378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baseline="0" dirty="0" smtClean="0">
                  <a:solidFill>
                    <a:srgbClr val="FF0101"/>
                  </a:solidFill>
                </a:rPr>
                <a:t>Yüzde verim</a:t>
              </a:r>
              <a:r>
                <a:rPr lang="en-US" baseline="-25000" dirty="0" smtClean="0">
                  <a:solidFill>
                    <a:srgbClr val="000000"/>
                  </a:solidFill>
                </a:rPr>
                <a:t>  </a:t>
              </a:r>
              <a:r>
                <a:rPr lang="en-US" baseline="0" dirty="0" smtClean="0">
                  <a:solidFill>
                    <a:srgbClr val="000000"/>
                  </a:solidFill>
                </a:rPr>
                <a:t>=</a:t>
              </a:r>
              <a:r>
                <a:rPr lang="en-US" baseline="-25000" dirty="0" smtClean="0">
                  <a:solidFill>
                    <a:srgbClr val="000000"/>
                  </a:solidFill>
                </a:rPr>
                <a:t>                                               </a:t>
              </a:r>
              <a:r>
                <a:rPr lang="en-US" baseline="0" dirty="0" smtClean="0">
                  <a:solidFill>
                    <a:srgbClr val="000000"/>
                  </a:solidFill>
                  <a:cs typeface="Times New Roman" pitchFamily="18" charset="0"/>
                </a:rPr>
                <a:t>×100</a:t>
              </a:r>
            </a:p>
          </p:txBody>
        </p:sp>
        <p:sp>
          <p:nvSpPr>
            <p:cNvPr id="34825" name="Text Box 7"/>
            <p:cNvSpPr txBox="1">
              <a:spLocks noChangeArrowheads="1"/>
            </p:cNvSpPr>
            <p:nvPr/>
          </p:nvSpPr>
          <p:spPr bwMode="auto">
            <a:xfrm>
              <a:off x="2440" y="2328"/>
              <a:ext cx="116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baseline="0" dirty="0" smtClean="0">
                  <a:solidFill>
                    <a:srgbClr val="000000"/>
                  </a:solidFill>
                </a:rPr>
                <a:t>Gerçek verim</a:t>
              </a:r>
              <a:endParaRPr lang="en-CA" baseline="0" dirty="0" smtClean="0">
                <a:solidFill>
                  <a:srgbClr val="000000"/>
                </a:solidFill>
              </a:endParaRPr>
            </a:p>
          </p:txBody>
        </p:sp>
        <p:sp>
          <p:nvSpPr>
            <p:cNvPr id="34826" name="Text Box 8"/>
            <p:cNvSpPr txBox="1">
              <a:spLocks noChangeArrowheads="1"/>
            </p:cNvSpPr>
            <p:nvPr/>
          </p:nvSpPr>
          <p:spPr bwMode="auto">
            <a:xfrm>
              <a:off x="2331" y="2616"/>
              <a:ext cx="111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50000"/>
                </a:spcBef>
                <a:spcAft>
                  <a:spcPct val="0"/>
                </a:spcAft>
                <a:defRPr sz="2400">
                  <a:solidFill>
                    <a:schemeClr val="tx1"/>
                  </a:solidFill>
                  <a:latin typeface="Times New Roman" pitchFamily="18" charset="0"/>
                </a:defRPr>
              </a:lvl6pPr>
              <a:lvl7pPr marL="2971800" indent="-228600" eaLnBrk="0" fontAlgn="base" hangingPunct="0">
                <a:spcBef>
                  <a:spcPct val="50000"/>
                </a:spcBef>
                <a:spcAft>
                  <a:spcPct val="0"/>
                </a:spcAft>
                <a:defRPr sz="2400">
                  <a:solidFill>
                    <a:schemeClr val="tx1"/>
                  </a:solidFill>
                  <a:latin typeface="Times New Roman" pitchFamily="18" charset="0"/>
                </a:defRPr>
              </a:lvl7pPr>
              <a:lvl8pPr marL="3429000" indent="-228600" eaLnBrk="0" fontAlgn="base" hangingPunct="0">
                <a:spcBef>
                  <a:spcPct val="50000"/>
                </a:spcBef>
                <a:spcAft>
                  <a:spcPct val="0"/>
                </a:spcAft>
                <a:defRPr sz="2400">
                  <a:solidFill>
                    <a:schemeClr val="tx1"/>
                  </a:solidFill>
                  <a:latin typeface="Times New Roman" pitchFamily="18" charset="0"/>
                </a:defRPr>
              </a:lvl8pPr>
              <a:lvl9pPr marL="3886200" indent="-228600" eaLnBrk="0" fontAlgn="base" hangingPunct="0">
                <a:spcBef>
                  <a:spcPct val="50000"/>
                </a:spcBef>
                <a:spcAft>
                  <a:spcPct val="0"/>
                </a:spcAft>
                <a:defRPr sz="2400">
                  <a:solidFill>
                    <a:schemeClr val="tx1"/>
                  </a:solidFill>
                  <a:latin typeface="Times New Roman" pitchFamily="18" charset="0"/>
                </a:defRPr>
              </a:lvl9pPr>
            </a:lstStyle>
            <a:p>
              <a:pPr eaLnBrk="0" hangingPunct="0">
                <a:spcBef>
                  <a:spcPct val="50000"/>
                </a:spcBef>
              </a:pPr>
              <a:r>
                <a:rPr lang="tr-TR" baseline="0" dirty="0" smtClean="0">
                  <a:solidFill>
                    <a:srgbClr val="000000"/>
                  </a:solidFill>
                </a:rPr>
                <a:t>Teorik verim</a:t>
              </a:r>
              <a:endParaRPr lang="en-CA" baseline="0" dirty="0" smtClean="0">
                <a:solidFill>
                  <a:srgbClr val="000000"/>
                </a:solidFill>
              </a:endParaRPr>
            </a:p>
          </p:txBody>
        </p:sp>
        <p:sp>
          <p:nvSpPr>
            <p:cNvPr id="34827" name="Line 9"/>
            <p:cNvSpPr>
              <a:spLocks noChangeShapeType="1"/>
            </p:cNvSpPr>
            <p:nvPr/>
          </p:nvSpPr>
          <p:spPr bwMode="auto">
            <a:xfrm>
              <a:off x="2440" y="2637"/>
              <a:ext cx="126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spAutoFit/>
            </a:bodyPr>
            <a:lstStyle/>
            <a:p>
              <a:pPr eaLnBrk="0" hangingPunct="0">
                <a:spcBef>
                  <a:spcPct val="50000"/>
                </a:spcBef>
              </a:pPr>
              <a:endParaRPr lang="tr-TR" sz="2400" baseline="0" smtClean="0">
                <a:solidFill>
                  <a:srgbClr val="000000"/>
                </a:solidFill>
              </a:endParaRPr>
            </a:p>
          </p:txBody>
        </p:sp>
      </p:grpSp>
    </p:spTree>
    <p:extLst>
      <p:ext uri="{BB962C8B-B14F-4D97-AF65-F5344CB8AC3E}">
        <p14:creationId xmlns:p14="http://schemas.microsoft.com/office/powerpoint/2010/main" xmlns="" val="9324792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3"/>
          <p:cNvSpPr>
            <a:spLocks noGrp="1" noChangeArrowheads="1"/>
          </p:cNvSpPr>
          <p:nvPr>
            <p:ph idx="1"/>
          </p:nvPr>
        </p:nvSpPr>
        <p:spPr>
          <a:xfrm>
            <a:off x="179512" y="116632"/>
            <a:ext cx="8856984" cy="6480720"/>
          </a:xfrm>
        </p:spPr>
        <p:txBody>
          <a:bodyPr>
            <a:normAutofit/>
          </a:bodyPr>
          <a:lstStyle/>
          <a:p>
            <a:pPr marL="0" indent="0" algn="just" eaLnBrk="1" hangingPunct="1">
              <a:lnSpc>
                <a:spcPct val="150000"/>
              </a:lnSpc>
              <a:buFontTx/>
              <a:buNone/>
            </a:pPr>
            <a:r>
              <a:rPr lang="tr-TR" sz="1800" dirty="0" smtClean="0">
                <a:solidFill>
                  <a:srgbClr val="FF0000"/>
                </a:solidFill>
              </a:rPr>
              <a:t>Örnek:</a:t>
            </a:r>
          </a:p>
          <a:p>
            <a:pPr marL="0" indent="0" algn="just" eaLnBrk="1" hangingPunct="1">
              <a:lnSpc>
                <a:spcPct val="150000"/>
              </a:lnSpc>
              <a:buFontTx/>
              <a:buNone/>
            </a:pPr>
            <a:r>
              <a:rPr lang="tr-TR" sz="1800" i="1" dirty="0" smtClean="0"/>
              <a:t>Kuramsal, gerçek ve yüzde verimin hesaplanması</a:t>
            </a:r>
          </a:p>
          <a:p>
            <a:pPr marL="0" indent="0" algn="just" eaLnBrk="1" hangingPunct="1">
              <a:lnSpc>
                <a:spcPct val="150000"/>
              </a:lnSpc>
              <a:buFontTx/>
              <a:buNone/>
            </a:pPr>
            <a:r>
              <a:rPr lang="tr-TR" sz="1800" dirty="0" smtClean="0"/>
              <a:t>Üre, CO(NH</a:t>
            </a:r>
            <a:r>
              <a:rPr lang="tr-TR" sz="1800" baseline="-25000" dirty="0" smtClean="0"/>
              <a:t>2</a:t>
            </a:r>
            <a:r>
              <a:rPr lang="tr-TR" sz="1800" dirty="0" smtClean="0"/>
              <a:t>)</a:t>
            </a:r>
            <a:r>
              <a:rPr lang="tr-TR" sz="1800" baseline="-25000" dirty="0" smtClean="0"/>
              <a:t>2</a:t>
            </a:r>
            <a:r>
              <a:rPr lang="tr-TR" sz="1800" dirty="0" smtClean="0"/>
              <a:t>, gübre olarak kullanılır ve yıllık üretimi milyonlarca kg </a:t>
            </a:r>
            <a:r>
              <a:rPr lang="tr-TR" sz="1800" dirty="0" err="1" smtClean="0"/>
              <a:t>dır</a:t>
            </a:r>
            <a:r>
              <a:rPr lang="tr-TR" sz="1800" dirty="0" smtClean="0"/>
              <a:t>. Tepkime denklemi şöyle yazılır.</a:t>
            </a:r>
          </a:p>
          <a:p>
            <a:pPr marL="0" indent="0" algn="just" eaLnBrk="1" hangingPunct="1">
              <a:lnSpc>
                <a:spcPct val="150000"/>
              </a:lnSpc>
              <a:buFontTx/>
              <a:buNone/>
            </a:pPr>
            <a:r>
              <a:rPr lang="tr-TR" sz="1800" dirty="0" smtClean="0"/>
              <a:t>2NH</a:t>
            </a:r>
            <a:r>
              <a:rPr lang="tr-TR" sz="1800" baseline="-25000" dirty="0" smtClean="0"/>
              <a:t>3</a:t>
            </a:r>
            <a:r>
              <a:rPr lang="tr-TR" sz="1800" dirty="0" smtClean="0"/>
              <a:t> + CO</a:t>
            </a:r>
            <a:r>
              <a:rPr lang="tr-TR" sz="1800" baseline="-25000" dirty="0" smtClean="0"/>
              <a:t>2</a:t>
            </a:r>
            <a:r>
              <a:rPr lang="tr-TR" sz="1800" dirty="0" smtClean="0"/>
              <a:t> </a:t>
            </a:r>
            <a:r>
              <a:rPr lang="tr-TR" sz="1800" dirty="0" smtClean="0">
                <a:sym typeface="Symbol" pitchFamily="18" charset="2"/>
              </a:rPr>
              <a:t> CO(NH</a:t>
            </a:r>
            <a:r>
              <a:rPr lang="tr-TR" sz="1800" baseline="-25000" dirty="0" smtClean="0">
                <a:sym typeface="Symbol" pitchFamily="18" charset="2"/>
              </a:rPr>
              <a:t>2</a:t>
            </a:r>
            <a:r>
              <a:rPr lang="tr-TR" sz="1800" dirty="0" smtClean="0">
                <a:sym typeface="Symbol" pitchFamily="18" charset="2"/>
              </a:rPr>
              <a:t>)</a:t>
            </a:r>
            <a:r>
              <a:rPr lang="tr-TR" sz="1800" baseline="-25000" dirty="0" smtClean="0">
                <a:sym typeface="Symbol" pitchFamily="18" charset="2"/>
              </a:rPr>
              <a:t>2</a:t>
            </a:r>
            <a:r>
              <a:rPr lang="tr-TR" sz="1800" dirty="0" smtClean="0">
                <a:sym typeface="Symbol" pitchFamily="18" charset="2"/>
              </a:rPr>
              <a:t> + H</a:t>
            </a:r>
            <a:r>
              <a:rPr lang="tr-TR" sz="1800" baseline="-25000" dirty="0" smtClean="0">
                <a:sym typeface="Symbol" pitchFamily="18" charset="2"/>
              </a:rPr>
              <a:t>2</a:t>
            </a:r>
            <a:r>
              <a:rPr lang="tr-TR" sz="1800" dirty="0" smtClean="0">
                <a:sym typeface="Symbol" pitchFamily="18" charset="2"/>
              </a:rPr>
              <a:t>O</a:t>
            </a:r>
          </a:p>
          <a:p>
            <a:pPr marL="0" indent="0" algn="just" eaLnBrk="1" hangingPunct="1">
              <a:lnSpc>
                <a:spcPct val="150000"/>
              </a:lnSpc>
              <a:buFontTx/>
              <a:buNone/>
            </a:pPr>
            <a:r>
              <a:rPr lang="tr-TR" sz="1800" dirty="0" err="1" smtClean="0">
                <a:sym typeface="Symbol" pitchFamily="18" charset="2"/>
              </a:rPr>
              <a:t>Tepkenlerin</a:t>
            </a:r>
            <a:r>
              <a:rPr lang="tr-TR" sz="1800" dirty="0" smtClean="0">
                <a:sym typeface="Symbol" pitchFamily="18" charset="2"/>
              </a:rPr>
              <a:t> başlangıç </a:t>
            </a:r>
            <a:r>
              <a:rPr lang="tr-TR" sz="1800" dirty="0" err="1" smtClean="0">
                <a:sym typeface="Symbol" pitchFamily="18" charset="2"/>
              </a:rPr>
              <a:t>mol</a:t>
            </a:r>
            <a:r>
              <a:rPr lang="tr-TR" sz="1800" dirty="0" smtClean="0">
                <a:sym typeface="Symbol" pitchFamily="18" charset="2"/>
              </a:rPr>
              <a:t> oranı genellikle 3 </a:t>
            </a:r>
            <a:r>
              <a:rPr lang="tr-TR" sz="1800" dirty="0" err="1" smtClean="0">
                <a:sym typeface="Symbol" pitchFamily="18" charset="2"/>
              </a:rPr>
              <a:t>mol</a:t>
            </a:r>
            <a:r>
              <a:rPr lang="tr-TR" sz="1800" dirty="0" smtClean="0">
                <a:sym typeface="Symbol" pitchFamily="18" charset="2"/>
              </a:rPr>
              <a:t> NH</a:t>
            </a:r>
            <a:r>
              <a:rPr lang="tr-TR" sz="1800" baseline="-25000" dirty="0" smtClean="0">
                <a:sym typeface="Symbol" pitchFamily="18" charset="2"/>
              </a:rPr>
              <a:t>3</a:t>
            </a:r>
            <a:r>
              <a:rPr lang="tr-TR" sz="1800" dirty="0" smtClean="0">
                <a:sym typeface="Symbol" pitchFamily="18" charset="2"/>
              </a:rPr>
              <a:t> : 1 </a:t>
            </a:r>
            <a:r>
              <a:rPr lang="tr-TR" sz="1800" dirty="0" err="1" smtClean="0">
                <a:sym typeface="Symbol" pitchFamily="18" charset="2"/>
              </a:rPr>
              <a:t>mol</a:t>
            </a:r>
            <a:r>
              <a:rPr lang="tr-TR" sz="1800" dirty="0" smtClean="0">
                <a:sym typeface="Symbol" pitchFamily="18" charset="2"/>
              </a:rPr>
              <a:t> CO</a:t>
            </a:r>
            <a:r>
              <a:rPr lang="tr-TR" sz="1800" baseline="-25000" dirty="0" smtClean="0">
                <a:sym typeface="Symbol" pitchFamily="18" charset="2"/>
              </a:rPr>
              <a:t>2</a:t>
            </a:r>
            <a:r>
              <a:rPr lang="tr-TR" sz="1800" dirty="0" smtClean="0">
                <a:sym typeface="Symbol" pitchFamily="18" charset="2"/>
              </a:rPr>
              <a:t> tir. Tepkimeye giren her bir </a:t>
            </a:r>
            <a:r>
              <a:rPr lang="tr-TR" sz="1800" dirty="0" err="1" smtClean="0">
                <a:sym typeface="Symbol" pitchFamily="18" charset="2"/>
              </a:rPr>
              <a:t>mol</a:t>
            </a:r>
            <a:r>
              <a:rPr lang="tr-TR" sz="1800" dirty="0" smtClean="0">
                <a:sym typeface="Symbol" pitchFamily="18" charset="2"/>
              </a:rPr>
              <a:t>, CO</a:t>
            </a:r>
            <a:r>
              <a:rPr lang="tr-TR" sz="1800" baseline="-25000" dirty="0" smtClean="0">
                <a:sym typeface="Symbol" pitchFamily="18" charset="2"/>
              </a:rPr>
              <a:t>2</a:t>
            </a:r>
            <a:r>
              <a:rPr lang="tr-TR" sz="1800" dirty="0" smtClean="0">
                <a:sym typeface="Symbol" pitchFamily="18" charset="2"/>
              </a:rPr>
              <a:t> e karşılık 47.7 g üre olursa, </a:t>
            </a:r>
          </a:p>
          <a:p>
            <a:pPr marL="0" indent="0" algn="just" eaLnBrk="1" hangingPunct="1">
              <a:lnSpc>
                <a:spcPct val="150000"/>
              </a:lnSpc>
              <a:buFontTx/>
              <a:buNone/>
            </a:pPr>
            <a:endParaRPr lang="tr-TR" sz="1800" dirty="0" smtClean="0">
              <a:sym typeface="Symbol" pitchFamily="18" charset="2"/>
            </a:endParaRPr>
          </a:p>
          <a:p>
            <a:pPr marL="0" indent="0" algn="just" eaLnBrk="1" hangingPunct="1">
              <a:lnSpc>
                <a:spcPct val="150000"/>
              </a:lnSpc>
              <a:buFontTx/>
              <a:buAutoNum type="alphaLcParenR"/>
            </a:pPr>
            <a:r>
              <a:rPr lang="tr-TR" sz="1800" dirty="0" smtClean="0">
                <a:sym typeface="Symbol" pitchFamily="18" charset="2"/>
              </a:rPr>
              <a:t>kuramsal, </a:t>
            </a:r>
          </a:p>
          <a:p>
            <a:pPr marL="0" indent="0" algn="just" eaLnBrk="1" hangingPunct="1">
              <a:lnSpc>
                <a:spcPct val="150000"/>
              </a:lnSpc>
              <a:buFontTx/>
              <a:buAutoNum type="alphaLcParenR"/>
            </a:pPr>
            <a:r>
              <a:rPr lang="tr-TR" sz="1800" dirty="0" smtClean="0">
                <a:sym typeface="Symbol" pitchFamily="18" charset="2"/>
              </a:rPr>
              <a:t>gerçek ve </a:t>
            </a:r>
          </a:p>
          <a:p>
            <a:pPr marL="0" indent="0" algn="just" eaLnBrk="1" hangingPunct="1">
              <a:lnSpc>
                <a:spcPct val="150000"/>
              </a:lnSpc>
              <a:buFontTx/>
              <a:buAutoNum type="alphaLcParenR"/>
            </a:pPr>
            <a:r>
              <a:rPr lang="tr-TR" sz="1800" dirty="0" smtClean="0">
                <a:sym typeface="Symbol" pitchFamily="18" charset="2"/>
              </a:rPr>
              <a:t>yüzde tepkime  verimini hesaplayınız.</a:t>
            </a:r>
          </a:p>
        </p:txBody>
      </p:sp>
    </p:spTree>
    <p:extLst>
      <p:ext uri="{BB962C8B-B14F-4D97-AF65-F5344CB8AC3E}">
        <p14:creationId xmlns:p14="http://schemas.microsoft.com/office/powerpoint/2010/main" xmlns="" val="39058118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0" name="Picture 5" descr="TB04_01"/>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tretch>
            <a:fillRect/>
          </a:stretch>
        </p:blipFill>
        <p:spPr>
          <a:xfrm>
            <a:off x="157402" y="260648"/>
            <a:ext cx="8986598" cy="5616624"/>
          </a:xfrm>
          <a:noFill/>
        </p:spPr>
      </p:pic>
    </p:spTree>
    <p:extLst>
      <p:ext uri="{BB962C8B-B14F-4D97-AF65-F5344CB8AC3E}">
        <p14:creationId xmlns:p14="http://schemas.microsoft.com/office/powerpoint/2010/main" xmlns="" val="32410050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964488" cy="8833187"/>
          </a:xfrm>
          <a:prstGeom prst="rect">
            <a:avLst/>
          </a:prstGeom>
        </p:spPr>
        <p:txBody>
          <a:bodyPr wrap="square">
            <a:spAutoFit/>
          </a:bodyPr>
          <a:lstStyle/>
          <a:p>
            <a:pPr algn="just" fontAlgn="auto">
              <a:lnSpc>
                <a:spcPct val="150000"/>
              </a:lnSpc>
              <a:spcBef>
                <a:spcPts val="0"/>
              </a:spcBef>
              <a:spcAft>
                <a:spcPts val="0"/>
              </a:spcAft>
            </a:pPr>
            <a:r>
              <a:rPr lang="tr-TR" sz="1800" baseline="0" dirty="0">
                <a:solidFill>
                  <a:srgbClr val="FF0000"/>
                </a:solidFill>
                <a:cs typeface="Times New Roman" pitchFamily="18" charset="0"/>
              </a:rPr>
              <a:t>Örnek</a:t>
            </a:r>
            <a:r>
              <a:rPr lang="tr-TR" sz="1800" baseline="0" dirty="0">
                <a:solidFill>
                  <a:prstClr val="black"/>
                </a:solidFill>
                <a:cs typeface="Times New Roman" pitchFamily="18" charset="0"/>
              </a:rPr>
              <a:t>: Klor gazı aşağıda verilen tepkimeden elde edilebilir. </a:t>
            </a:r>
            <a:r>
              <a:rPr lang="tr-TR" sz="1800" baseline="0" dirty="0" smtClean="0">
                <a:solidFill>
                  <a:prstClr val="black"/>
                </a:solidFill>
                <a:cs typeface="Times New Roman" pitchFamily="18" charset="0"/>
              </a:rPr>
              <a:t>(Mn</a:t>
            </a:r>
            <a:r>
              <a:rPr lang="tr-TR" sz="1800" baseline="0" dirty="0">
                <a:solidFill>
                  <a:prstClr val="black"/>
                </a:solidFill>
                <a:cs typeface="Times New Roman" pitchFamily="18" charset="0"/>
              </a:rPr>
              <a:t>: 55, O:16, Cl: 35.5, </a:t>
            </a:r>
            <a:r>
              <a:rPr lang="tr-TR" sz="1800" baseline="0" dirty="0" smtClean="0">
                <a:solidFill>
                  <a:prstClr val="black"/>
                </a:solidFill>
                <a:cs typeface="Times New Roman" pitchFamily="18" charset="0"/>
              </a:rPr>
              <a:t>H:1</a:t>
            </a:r>
            <a:r>
              <a:rPr lang="tr-TR" sz="1800" baseline="0" dirty="0">
                <a:solidFill>
                  <a:prstClr val="black"/>
                </a:solidFill>
                <a:cs typeface="Times New Roman" pitchFamily="18" charset="0"/>
              </a:rPr>
              <a:t>)</a:t>
            </a: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MnO</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+ 4HCl  </a:t>
            </a:r>
            <a:r>
              <a:rPr lang="tr-TR" sz="1800" baseline="0" dirty="0">
                <a:solidFill>
                  <a:prstClr val="black"/>
                </a:solidFill>
                <a:cs typeface="Times New Roman" pitchFamily="18" charset="0"/>
                <a:sym typeface="Symbol"/>
              </a:rPr>
              <a:t>  MnCl</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  Cl</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  2H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p>
          <a:p>
            <a:pPr marL="457200" indent="-457200" algn="just" fontAlgn="auto">
              <a:lnSpc>
                <a:spcPct val="150000"/>
              </a:lnSpc>
              <a:spcBef>
                <a:spcPts val="0"/>
              </a:spcBef>
              <a:spcAft>
                <a:spcPts val="0"/>
              </a:spcAft>
              <a:buFontTx/>
              <a:buAutoNum type="alphaLcParenR"/>
            </a:pPr>
            <a:r>
              <a:rPr lang="tr-TR" sz="1800" baseline="0" dirty="0" smtClean="0">
                <a:solidFill>
                  <a:prstClr val="black"/>
                </a:solidFill>
                <a:cs typeface="Times New Roman" pitchFamily="18" charset="0"/>
              </a:rPr>
              <a:t>25.0 </a:t>
            </a:r>
            <a:r>
              <a:rPr lang="tr-TR" sz="1800" baseline="0" dirty="0">
                <a:solidFill>
                  <a:prstClr val="black"/>
                </a:solidFill>
                <a:cs typeface="Times New Roman" pitchFamily="18" charset="0"/>
              </a:rPr>
              <a:t>g MnO</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ile kaç g </a:t>
            </a:r>
            <a:r>
              <a:rPr lang="tr-TR" sz="1800" baseline="0" dirty="0" err="1">
                <a:solidFill>
                  <a:prstClr val="black"/>
                </a:solidFill>
                <a:cs typeface="Times New Roman" pitchFamily="18" charset="0"/>
              </a:rPr>
              <a:t>HCl</a:t>
            </a:r>
            <a:r>
              <a:rPr lang="tr-TR" sz="1800" baseline="0" dirty="0">
                <a:solidFill>
                  <a:prstClr val="black"/>
                </a:solidFill>
                <a:cs typeface="Times New Roman" pitchFamily="18" charset="0"/>
              </a:rPr>
              <a:t> tepkimeye girmelidir?</a:t>
            </a:r>
          </a:p>
          <a:p>
            <a:pPr marL="457200" indent="-457200" algn="just" fontAlgn="auto">
              <a:lnSpc>
                <a:spcPct val="150000"/>
              </a:lnSpc>
              <a:spcBef>
                <a:spcPts val="0"/>
              </a:spcBef>
              <a:spcAft>
                <a:spcPts val="0"/>
              </a:spcAft>
              <a:buFontTx/>
              <a:buAutoNum type="alphaLcParenR"/>
            </a:pPr>
            <a:r>
              <a:rPr lang="tr-TR" sz="1800" baseline="0" dirty="0">
                <a:solidFill>
                  <a:prstClr val="black"/>
                </a:solidFill>
                <a:cs typeface="Times New Roman" pitchFamily="18" charset="0"/>
              </a:rPr>
              <a:t>Bu tepkimeden kaç g Cl</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gazı elde edilir? </a:t>
            </a: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endParaRPr lang="tr-TR" sz="2000" baseline="0" dirty="0">
              <a:solidFill>
                <a:prstClr val="black"/>
              </a:solidFill>
              <a:cs typeface="Times New Roman" pitchFamily="18" charset="0"/>
            </a:endParaRPr>
          </a:p>
          <a:p>
            <a:pPr algn="just" fontAlgn="auto">
              <a:lnSpc>
                <a:spcPct val="150000"/>
              </a:lnSpc>
              <a:spcBef>
                <a:spcPts val="0"/>
              </a:spcBef>
              <a:spcAft>
                <a:spcPts val="0"/>
              </a:spcAft>
            </a:pPr>
            <a:r>
              <a:rPr lang="tr-TR" sz="2000" baseline="0" dirty="0">
                <a:solidFill>
                  <a:prstClr val="black"/>
                </a:solidFill>
                <a:cs typeface="Times New Roman" pitchFamily="18" charset="0"/>
              </a:rPr>
              <a:t>MnO</a:t>
            </a:r>
            <a:r>
              <a:rPr lang="tr-TR" sz="2000" baseline="-25000" dirty="0">
                <a:solidFill>
                  <a:prstClr val="black"/>
                </a:solidFill>
                <a:cs typeface="Times New Roman" pitchFamily="18" charset="0"/>
              </a:rPr>
              <a:t>2</a:t>
            </a:r>
            <a:r>
              <a:rPr lang="tr-TR" sz="2000" baseline="0" dirty="0">
                <a:solidFill>
                  <a:prstClr val="black"/>
                </a:solidFill>
                <a:cs typeface="Times New Roman" pitchFamily="18" charset="0"/>
              </a:rPr>
              <a:t>  + 4HCl  </a:t>
            </a:r>
            <a:r>
              <a:rPr lang="tr-TR" sz="2000" baseline="0" dirty="0">
                <a:solidFill>
                  <a:prstClr val="black"/>
                </a:solidFill>
                <a:cs typeface="Times New Roman" pitchFamily="18" charset="0"/>
                <a:sym typeface="Symbol"/>
              </a:rPr>
              <a:t>  MnCl</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  +  Cl</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  +  2H</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O</a:t>
            </a:r>
          </a:p>
          <a:p>
            <a:pPr algn="just" fontAlgn="auto">
              <a:lnSpc>
                <a:spcPct val="150000"/>
              </a:lnSpc>
              <a:spcBef>
                <a:spcPts val="0"/>
              </a:spcBef>
              <a:spcAft>
                <a:spcPts val="0"/>
              </a:spcAft>
            </a:pPr>
            <a:r>
              <a:rPr lang="tr-TR" sz="2000" baseline="0" dirty="0">
                <a:solidFill>
                  <a:prstClr val="black"/>
                </a:solidFill>
                <a:cs typeface="Times New Roman" pitchFamily="18" charset="0"/>
                <a:sym typeface="Symbol"/>
              </a:rPr>
              <a:t> 87       </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4x 36.5     </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126	  </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71     </a:t>
            </a:r>
            <a:r>
              <a:rPr lang="tr-TR" sz="2000" baseline="0" dirty="0" smtClean="0">
                <a:solidFill>
                  <a:prstClr val="black"/>
                </a:solidFill>
                <a:cs typeface="Times New Roman" pitchFamily="18" charset="0"/>
                <a:sym typeface="Symbol"/>
              </a:rPr>
              <a:t>   2x18</a:t>
            </a: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87 </a:t>
            </a:r>
            <a:r>
              <a:rPr lang="tr-TR" sz="2000" baseline="0" dirty="0">
                <a:solidFill>
                  <a:prstClr val="black"/>
                </a:solidFill>
                <a:cs typeface="Times New Roman" pitchFamily="18" charset="0"/>
                <a:sym typeface="Symbol"/>
              </a:rPr>
              <a:t>g MnO</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 </a:t>
            </a:r>
            <a:r>
              <a:rPr lang="tr-TR" sz="2000" baseline="0" dirty="0" smtClean="0">
                <a:solidFill>
                  <a:prstClr val="black"/>
                </a:solidFill>
                <a:cs typeface="Times New Roman" pitchFamily="18" charset="0"/>
                <a:sym typeface="Symbol"/>
              </a:rPr>
              <a:t>ile</a:t>
            </a:r>
            <a:r>
              <a:rPr lang="tr-TR" sz="2000" baseline="0" dirty="0">
                <a:solidFill>
                  <a:prstClr val="black"/>
                </a:solidFill>
                <a:cs typeface="Times New Roman" pitchFamily="18" charset="0"/>
                <a:sym typeface="Symbol"/>
              </a:rPr>
              <a:t>	 4x36.5 g </a:t>
            </a:r>
            <a:r>
              <a:rPr lang="tr-TR" sz="2000" baseline="0" dirty="0" err="1">
                <a:solidFill>
                  <a:prstClr val="black"/>
                </a:solidFill>
                <a:cs typeface="Times New Roman" pitchFamily="18" charset="0"/>
                <a:sym typeface="Symbol"/>
              </a:rPr>
              <a:t>HCl</a:t>
            </a:r>
            <a:endParaRPr lang="tr-TR" sz="2000" baseline="0" dirty="0">
              <a:solidFill>
                <a:prstClr val="black"/>
              </a:solidFill>
              <a:cs typeface="Times New Roman" pitchFamily="18" charset="0"/>
              <a:sym typeface="Symbol"/>
            </a:endParaRPr>
          </a:p>
          <a:p>
            <a:pPr algn="just" fontAlgn="auto">
              <a:spcBef>
                <a:spcPts val="0"/>
              </a:spcBef>
              <a:spcAft>
                <a:spcPts val="0"/>
              </a:spcAft>
            </a:pPr>
            <a:endParaRPr lang="tr-TR" sz="20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25.0 </a:t>
            </a:r>
            <a:r>
              <a:rPr lang="tr-TR" sz="2000" baseline="0" dirty="0">
                <a:solidFill>
                  <a:prstClr val="black"/>
                </a:solidFill>
                <a:cs typeface="Times New Roman" pitchFamily="18" charset="0"/>
                <a:sym typeface="Symbol"/>
              </a:rPr>
              <a:t>g  ile	</a:t>
            </a:r>
            <a:r>
              <a:rPr lang="tr-TR" sz="2000" baseline="0" dirty="0" smtClean="0">
                <a:solidFill>
                  <a:prstClr val="black"/>
                </a:solidFill>
                <a:cs typeface="Times New Roman" pitchFamily="18" charset="0"/>
                <a:sym typeface="Symbol"/>
              </a:rPr>
              <a:t>   ? </a:t>
            </a:r>
            <a:r>
              <a:rPr lang="tr-TR" sz="2000" baseline="0" dirty="0">
                <a:solidFill>
                  <a:prstClr val="black"/>
                </a:solidFill>
                <a:cs typeface="Times New Roman" pitchFamily="18" charset="0"/>
                <a:sym typeface="Symbol"/>
              </a:rPr>
              <a:t>g </a:t>
            </a:r>
          </a:p>
          <a:p>
            <a:pPr algn="just" fontAlgn="auto">
              <a:spcBef>
                <a:spcPts val="0"/>
              </a:spcBef>
              <a:spcAft>
                <a:spcPts val="0"/>
              </a:spcAft>
            </a:pPr>
            <a:endParaRPr lang="tr-TR" sz="11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87. x = (4x36.5). 25  </a:t>
            </a:r>
            <a:r>
              <a:rPr lang="tr-TR" sz="2000" baseline="0" dirty="0" smtClean="0">
                <a:solidFill>
                  <a:prstClr val="black"/>
                </a:solidFill>
                <a:cs typeface="Times New Roman" pitchFamily="18" charset="0"/>
                <a:sym typeface="Symbol"/>
              </a:rPr>
              <a:t> 41.95 </a:t>
            </a:r>
            <a:r>
              <a:rPr lang="tr-TR" sz="2000" baseline="0" dirty="0">
                <a:solidFill>
                  <a:prstClr val="black"/>
                </a:solidFill>
                <a:cs typeface="Times New Roman" pitchFamily="18" charset="0"/>
                <a:sym typeface="Symbol"/>
              </a:rPr>
              <a:t>g</a:t>
            </a:r>
            <a:r>
              <a:rPr lang="tr-TR" sz="2000" b="1" baseline="0" dirty="0">
                <a:solidFill>
                  <a:prstClr val="black"/>
                </a:solidFill>
                <a:cs typeface="Times New Roman" pitchFamily="18" charset="0"/>
                <a:sym typeface="Symbol"/>
              </a:rPr>
              <a:t> </a:t>
            </a:r>
            <a:r>
              <a:rPr lang="tr-TR" sz="2000" b="1" baseline="0" dirty="0" err="1" smtClean="0">
                <a:solidFill>
                  <a:prstClr val="black"/>
                </a:solidFill>
                <a:cs typeface="Times New Roman" pitchFamily="18" charset="0"/>
                <a:sym typeface="Symbol"/>
              </a:rPr>
              <a:t>HCl</a:t>
            </a:r>
            <a:endParaRPr lang="tr-TR" sz="2000" b="1" baseline="0" dirty="0" smtClean="0">
              <a:solidFill>
                <a:prstClr val="black"/>
              </a:solidFill>
              <a:cs typeface="Times New Roman" pitchFamily="18" charset="0"/>
              <a:sym typeface="Symbol"/>
            </a:endParaRP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87 </a:t>
            </a:r>
            <a:r>
              <a:rPr lang="tr-TR" sz="2000" baseline="0" dirty="0">
                <a:solidFill>
                  <a:prstClr val="black"/>
                </a:solidFill>
                <a:cs typeface="Times New Roman" pitchFamily="18" charset="0"/>
                <a:sym typeface="Symbol"/>
              </a:rPr>
              <a:t>g MnO</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 ile	</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71 g Cl</a:t>
            </a:r>
            <a:r>
              <a:rPr lang="tr-TR" sz="2000" baseline="-25000" dirty="0">
                <a:solidFill>
                  <a:prstClr val="black"/>
                </a:solidFill>
                <a:cs typeface="Times New Roman" pitchFamily="18" charset="0"/>
                <a:sym typeface="Symbol"/>
              </a:rPr>
              <a:t>2</a:t>
            </a:r>
            <a:endParaRPr lang="tr-TR" sz="2000" baseline="0" dirty="0">
              <a:solidFill>
                <a:prstClr val="black"/>
              </a:solidFill>
              <a:cs typeface="Times New Roman" pitchFamily="18" charset="0"/>
              <a:sym typeface="Symbol"/>
            </a:endParaRPr>
          </a:p>
          <a:p>
            <a:pPr algn="just" fontAlgn="auto">
              <a:spcBef>
                <a:spcPts val="0"/>
              </a:spcBef>
              <a:spcAft>
                <a:spcPts val="0"/>
              </a:spcAft>
            </a:pPr>
            <a:endParaRPr lang="tr-TR" sz="20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25.0 </a:t>
            </a:r>
            <a:r>
              <a:rPr lang="tr-TR" sz="2000" baseline="0" dirty="0">
                <a:solidFill>
                  <a:prstClr val="black"/>
                </a:solidFill>
                <a:cs typeface="Times New Roman" pitchFamily="18" charset="0"/>
                <a:sym typeface="Symbol"/>
              </a:rPr>
              <a:t>g  ile	</a:t>
            </a:r>
            <a:r>
              <a:rPr lang="tr-TR" sz="2000" baseline="0" dirty="0" smtClean="0">
                <a:solidFill>
                  <a:prstClr val="black"/>
                </a:solidFill>
                <a:cs typeface="Times New Roman" pitchFamily="18" charset="0"/>
                <a:sym typeface="Symbol"/>
              </a:rPr>
              <a:t>  ? </a:t>
            </a:r>
            <a:r>
              <a:rPr lang="tr-TR" sz="2000" baseline="0" dirty="0">
                <a:solidFill>
                  <a:prstClr val="black"/>
                </a:solidFill>
                <a:cs typeface="Times New Roman" pitchFamily="18" charset="0"/>
                <a:sym typeface="Symbol"/>
              </a:rPr>
              <a:t>g </a:t>
            </a:r>
          </a:p>
          <a:p>
            <a:pPr algn="just" fontAlgn="auto">
              <a:spcBef>
                <a:spcPts val="0"/>
              </a:spcBef>
              <a:spcAft>
                <a:spcPts val="0"/>
              </a:spcAft>
            </a:pPr>
            <a:endParaRPr lang="tr-TR" sz="11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87</a:t>
            </a:r>
            <a:r>
              <a:rPr lang="tr-TR" sz="2000" baseline="0" dirty="0">
                <a:solidFill>
                  <a:prstClr val="black"/>
                </a:solidFill>
                <a:cs typeface="Times New Roman" pitchFamily="18" charset="0"/>
                <a:sym typeface="Symbol"/>
              </a:rPr>
              <a:t>. x = 71. 25  20.4 g</a:t>
            </a:r>
            <a:r>
              <a:rPr lang="tr-TR" sz="2000" b="1" baseline="0" dirty="0">
                <a:solidFill>
                  <a:prstClr val="black"/>
                </a:solidFill>
                <a:cs typeface="Times New Roman" pitchFamily="18" charset="0"/>
                <a:sym typeface="Symbol"/>
              </a:rPr>
              <a:t> Cl</a:t>
            </a:r>
            <a:r>
              <a:rPr lang="tr-TR" sz="2000" b="1" baseline="-25000" dirty="0">
                <a:solidFill>
                  <a:prstClr val="black"/>
                </a:solidFill>
                <a:cs typeface="Times New Roman" pitchFamily="18" charset="0"/>
                <a:sym typeface="Symbol"/>
              </a:rPr>
              <a:t>2</a:t>
            </a:r>
            <a:endParaRPr lang="tr-TR" sz="2000" b="1" baseline="0" dirty="0">
              <a:solidFill>
                <a:prstClr val="black"/>
              </a:solidFill>
              <a:cs typeface="Times New Roman" pitchFamily="18" charset="0"/>
              <a:sym typeface="Symbol"/>
            </a:endParaRPr>
          </a:p>
          <a:p>
            <a:pPr algn="just" fontAlgn="auto">
              <a:spcBef>
                <a:spcPts val="0"/>
              </a:spcBef>
              <a:spcAft>
                <a:spcPts val="0"/>
              </a:spcAft>
            </a:pPr>
            <a:endParaRPr lang="tr-TR" sz="2000" b="1" baseline="0" dirty="0" smtClean="0">
              <a:solidFill>
                <a:prstClr val="black"/>
              </a:solidFill>
              <a:cs typeface="Times New Roman" pitchFamily="18" charset="0"/>
              <a:sym typeface="Symbol"/>
            </a:endParaRPr>
          </a:p>
          <a:p>
            <a:pPr algn="just" fontAlgn="auto">
              <a:spcBef>
                <a:spcPts val="0"/>
              </a:spcBef>
              <a:spcAft>
                <a:spcPts val="0"/>
              </a:spcAft>
            </a:pPr>
            <a:endParaRPr lang="tr-TR" sz="2000" b="1" baseline="0" dirty="0">
              <a:solidFill>
                <a:prstClr val="black"/>
              </a:solidFill>
              <a:cs typeface="Times New Roman" pitchFamily="18" charset="0"/>
              <a:sym typeface="Symbol"/>
            </a:endParaRPr>
          </a:p>
          <a:p>
            <a:pPr algn="just" fontAlgn="auto">
              <a:lnSpc>
                <a:spcPct val="150000"/>
              </a:lnSpc>
              <a:spcBef>
                <a:spcPts val="0"/>
              </a:spcBef>
              <a:spcAft>
                <a:spcPts val="0"/>
              </a:spcAft>
            </a:pPr>
            <a:endParaRPr lang="tr-TR" sz="2000" baseline="0" dirty="0">
              <a:solidFill>
                <a:prstClr val="black"/>
              </a:solidFill>
              <a:cs typeface="Times New Roman" pitchFamily="18" charset="0"/>
              <a:sym typeface="Symbol"/>
            </a:endParaRP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a:p>
            <a:pPr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3682259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2656"/>
            <a:ext cx="8784976" cy="5186035"/>
          </a:xfrm>
          <a:prstGeom prst="rect">
            <a:avLst/>
          </a:prstGeom>
        </p:spPr>
        <p:txBody>
          <a:bodyPr wrap="square">
            <a:spAutoFit/>
          </a:bodyPr>
          <a:lstStyle/>
          <a:p>
            <a:pPr algn="just" fontAlgn="auto">
              <a:lnSpc>
                <a:spcPct val="150000"/>
              </a:lnSpc>
              <a:spcBef>
                <a:spcPts val="0"/>
              </a:spcBef>
              <a:spcAft>
                <a:spcPts val="0"/>
              </a:spcAft>
            </a:pPr>
            <a:r>
              <a:rPr lang="tr-TR" sz="2000" baseline="0" dirty="0">
                <a:solidFill>
                  <a:srgbClr val="FF0000"/>
                </a:solidFill>
                <a:cs typeface="Times New Roman" pitchFamily="18" charset="0"/>
              </a:rPr>
              <a:t>Örnek</a:t>
            </a:r>
            <a:r>
              <a:rPr lang="tr-TR" sz="2000" baseline="0" dirty="0">
                <a:solidFill>
                  <a:prstClr val="black"/>
                </a:solidFill>
                <a:cs typeface="Times New Roman" pitchFamily="18" charset="0"/>
              </a:rPr>
              <a:t>: Baca gazı içerisinde bulunan CO miktarı aşağıda verilen tepkime kullanılarak belirlenir. </a:t>
            </a:r>
            <a:r>
              <a:rPr lang="tr-TR" sz="2000" baseline="0" dirty="0" smtClean="0">
                <a:solidFill>
                  <a:prstClr val="black"/>
                </a:solidFill>
                <a:cs typeface="Times New Roman" pitchFamily="18" charset="0"/>
              </a:rPr>
              <a:t>I</a:t>
            </a:r>
            <a:r>
              <a:rPr lang="tr-TR" sz="2000" baseline="-25000" dirty="0" smtClean="0">
                <a:solidFill>
                  <a:prstClr val="black"/>
                </a:solidFill>
                <a:cs typeface="Times New Roman" pitchFamily="18" charset="0"/>
              </a:rPr>
              <a:t>2</a:t>
            </a:r>
            <a:r>
              <a:rPr lang="tr-TR" sz="2000" baseline="0" dirty="0" smtClean="0">
                <a:solidFill>
                  <a:prstClr val="black"/>
                </a:solidFill>
                <a:cs typeface="Times New Roman" pitchFamily="18" charset="0"/>
              </a:rPr>
              <a:t>O</a:t>
            </a:r>
            <a:r>
              <a:rPr lang="tr-TR" sz="2000" baseline="-25000" dirty="0" smtClean="0">
                <a:solidFill>
                  <a:prstClr val="black"/>
                </a:solidFill>
                <a:cs typeface="Times New Roman" pitchFamily="18" charset="0"/>
              </a:rPr>
              <a:t>5 </a:t>
            </a:r>
            <a:r>
              <a:rPr lang="tr-TR" sz="2000" baseline="0" dirty="0" smtClean="0">
                <a:solidFill>
                  <a:prstClr val="black"/>
                </a:solidFill>
                <a:cs typeface="Times New Roman" pitchFamily="18" charset="0"/>
              </a:rPr>
              <a:t> +  5CO  </a:t>
            </a:r>
            <a:r>
              <a:rPr lang="tr-TR" sz="2000" baseline="0" dirty="0" smtClean="0">
                <a:solidFill>
                  <a:prstClr val="black"/>
                </a:solidFill>
                <a:cs typeface="Times New Roman" pitchFamily="18" charset="0"/>
                <a:sym typeface="Symbol"/>
              </a:rPr>
              <a:t>  I</a:t>
            </a:r>
            <a:r>
              <a:rPr lang="tr-TR" sz="2000" baseline="-25000" dirty="0" smtClean="0">
                <a:solidFill>
                  <a:prstClr val="black"/>
                </a:solidFill>
                <a:cs typeface="Times New Roman" pitchFamily="18" charset="0"/>
                <a:sym typeface="Symbol"/>
              </a:rPr>
              <a:t>2</a:t>
            </a:r>
            <a:r>
              <a:rPr lang="tr-TR" sz="2000" baseline="0" dirty="0" smtClean="0">
                <a:solidFill>
                  <a:prstClr val="black"/>
                </a:solidFill>
                <a:cs typeface="Times New Roman" pitchFamily="18" charset="0"/>
                <a:sym typeface="Symbol"/>
              </a:rPr>
              <a:t>  +  5CO</a:t>
            </a:r>
            <a:r>
              <a:rPr lang="tr-TR" sz="2000" baseline="-25000" dirty="0" smtClean="0">
                <a:solidFill>
                  <a:prstClr val="black"/>
                </a:solidFill>
                <a:cs typeface="Times New Roman" pitchFamily="18" charset="0"/>
                <a:sym typeface="Symbol"/>
              </a:rPr>
              <a:t>2</a:t>
            </a:r>
            <a:endParaRPr lang="tr-TR" sz="20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r>
              <a:rPr lang="tr-TR" sz="2000" baseline="0" dirty="0" smtClean="0">
                <a:solidFill>
                  <a:prstClr val="black"/>
                </a:solidFill>
                <a:cs typeface="Times New Roman" pitchFamily="18" charset="0"/>
                <a:sym typeface="Symbol"/>
              </a:rPr>
              <a:t>Bir </a:t>
            </a:r>
            <a:r>
              <a:rPr lang="tr-TR" sz="2000" baseline="0" dirty="0">
                <a:solidFill>
                  <a:prstClr val="black"/>
                </a:solidFill>
                <a:cs typeface="Times New Roman" pitchFamily="18" charset="0"/>
                <a:sym typeface="Symbol"/>
              </a:rPr>
              <a:t>gaz örneğinin analizinde 0.192 g I</a:t>
            </a:r>
            <a:r>
              <a:rPr lang="tr-TR" sz="2000" baseline="-25000" dirty="0">
                <a:solidFill>
                  <a:prstClr val="black"/>
                </a:solidFill>
                <a:cs typeface="Times New Roman" pitchFamily="18" charset="0"/>
                <a:sym typeface="Symbol"/>
              </a:rPr>
              <a:t>2 </a:t>
            </a:r>
            <a:r>
              <a:rPr lang="tr-TR" sz="2000" baseline="0" dirty="0">
                <a:solidFill>
                  <a:prstClr val="black"/>
                </a:solidFill>
                <a:cs typeface="Times New Roman" pitchFamily="18" charset="0"/>
                <a:sym typeface="Symbol"/>
              </a:rPr>
              <a:t>açığa çıktığına göre örnek içerisinde kaç g CO vardır</a:t>
            </a:r>
            <a:r>
              <a:rPr lang="tr-TR" sz="2000" baseline="0" dirty="0" smtClean="0">
                <a:solidFill>
                  <a:prstClr val="black"/>
                </a:solidFill>
                <a:cs typeface="Times New Roman" pitchFamily="18" charset="0"/>
                <a:sym typeface="Symbol"/>
              </a:rPr>
              <a:t>.?</a:t>
            </a:r>
            <a:r>
              <a:rPr lang="tr-TR" sz="2000" baseline="0" dirty="0" smtClean="0">
                <a:solidFill>
                  <a:prstClr val="black"/>
                </a:solidFill>
                <a:cs typeface="Times New Roman" pitchFamily="18" charset="0"/>
              </a:rPr>
              <a:t> </a:t>
            </a:r>
            <a:r>
              <a:rPr lang="tr-TR" sz="2000" baseline="0" dirty="0">
                <a:solidFill>
                  <a:prstClr val="black"/>
                </a:solidFill>
                <a:cs typeface="Times New Roman" pitchFamily="18" charset="0"/>
              </a:rPr>
              <a:t>(I: 127, C: 12, O: 16)</a:t>
            </a:r>
          </a:p>
          <a:p>
            <a:pPr algn="just" fontAlgn="auto">
              <a:lnSpc>
                <a:spcPct val="150000"/>
              </a:lnSpc>
              <a:spcBef>
                <a:spcPts val="0"/>
              </a:spcBef>
              <a:spcAft>
                <a:spcPts val="0"/>
              </a:spcAft>
            </a:pPr>
            <a:endParaRPr lang="tr-TR" sz="20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a:solidFill>
                  <a:prstClr val="black"/>
                </a:solidFill>
                <a:cs typeface="Times New Roman" pitchFamily="18" charset="0"/>
              </a:rPr>
              <a:t>I</a:t>
            </a:r>
            <a:r>
              <a:rPr lang="tr-TR" sz="2000" baseline="-25000" dirty="0">
                <a:solidFill>
                  <a:prstClr val="black"/>
                </a:solidFill>
                <a:cs typeface="Times New Roman" pitchFamily="18" charset="0"/>
              </a:rPr>
              <a:t>2</a:t>
            </a:r>
            <a:r>
              <a:rPr lang="tr-TR" sz="2000" baseline="0" dirty="0">
                <a:solidFill>
                  <a:prstClr val="black"/>
                </a:solidFill>
                <a:cs typeface="Times New Roman" pitchFamily="18" charset="0"/>
              </a:rPr>
              <a:t>O</a:t>
            </a:r>
            <a:r>
              <a:rPr lang="tr-TR" sz="2000" baseline="-25000" dirty="0">
                <a:solidFill>
                  <a:prstClr val="black"/>
                </a:solidFill>
                <a:cs typeface="Times New Roman" pitchFamily="18" charset="0"/>
              </a:rPr>
              <a:t>5 </a:t>
            </a:r>
            <a:r>
              <a:rPr lang="tr-TR" sz="2000" baseline="0" dirty="0">
                <a:solidFill>
                  <a:prstClr val="black"/>
                </a:solidFill>
                <a:cs typeface="Times New Roman" pitchFamily="18" charset="0"/>
              </a:rPr>
              <a:t> +  5CO  </a:t>
            </a:r>
            <a:r>
              <a:rPr lang="tr-TR" sz="2000" baseline="0" dirty="0">
                <a:solidFill>
                  <a:prstClr val="black"/>
                </a:solidFill>
                <a:cs typeface="Times New Roman" pitchFamily="18" charset="0"/>
                <a:sym typeface="Symbol"/>
              </a:rPr>
              <a:t>  I</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  +  5CO</a:t>
            </a:r>
            <a:r>
              <a:rPr lang="tr-TR" sz="2000" baseline="-25000" dirty="0">
                <a:solidFill>
                  <a:prstClr val="black"/>
                </a:solidFill>
                <a:cs typeface="Times New Roman" pitchFamily="18" charset="0"/>
                <a:sym typeface="Symbol"/>
              </a:rPr>
              <a:t>2</a:t>
            </a:r>
            <a:endParaRPr lang="tr-TR" sz="20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334        5x28      254     5x 44</a:t>
            </a:r>
            <a:endParaRPr lang="tr-TR" sz="2000" baseline="0" dirty="0">
              <a:solidFill>
                <a:prstClr val="black"/>
              </a:solidFill>
              <a:cs typeface="Times New Roman" pitchFamily="18" charset="0"/>
              <a:sym typeface="Symbol"/>
            </a:endParaRP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254 </a:t>
            </a:r>
            <a:r>
              <a:rPr lang="tr-TR" sz="2000" baseline="0" dirty="0">
                <a:solidFill>
                  <a:prstClr val="black"/>
                </a:solidFill>
                <a:cs typeface="Times New Roman" pitchFamily="18" charset="0"/>
                <a:sym typeface="Symbol"/>
              </a:rPr>
              <a:t>g I</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 </a:t>
            </a:r>
            <a:r>
              <a:rPr lang="tr-TR" sz="2000" baseline="0" dirty="0" smtClean="0">
                <a:solidFill>
                  <a:prstClr val="black"/>
                </a:solidFill>
                <a:cs typeface="Times New Roman" pitchFamily="18" charset="0"/>
                <a:sym typeface="Symbol"/>
              </a:rPr>
              <a:t>çıktığında </a:t>
            </a:r>
            <a:r>
              <a:rPr lang="tr-TR" sz="2000" baseline="0" dirty="0">
                <a:solidFill>
                  <a:prstClr val="black"/>
                </a:solidFill>
                <a:cs typeface="Times New Roman" pitchFamily="18" charset="0"/>
                <a:sym typeface="Symbol"/>
              </a:rPr>
              <a:t>	5x28 g CO girerse</a:t>
            </a:r>
          </a:p>
          <a:p>
            <a:pPr algn="just" fontAlgn="auto">
              <a:spcBef>
                <a:spcPts val="0"/>
              </a:spcBef>
              <a:spcAft>
                <a:spcPts val="0"/>
              </a:spcAft>
            </a:pPr>
            <a:endParaRPr lang="tr-TR" sz="20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0.192 </a:t>
            </a:r>
            <a:r>
              <a:rPr lang="tr-TR" sz="2000" baseline="0" dirty="0">
                <a:solidFill>
                  <a:prstClr val="black"/>
                </a:solidFill>
                <a:cs typeface="Times New Roman" pitchFamily="18" charset="0"/>
                <a:sym typeface="Symbol"/>
              </a:rPr>
              <a:t>g  </a:t>
            </a:r>
            <a:r>
              <a:rPr lang="tr-TR" sz="2000" baseline="0" dirty="0" smtClean="0">
                <a:solidFill>
                  <a:prstClr val="black"/>
                </a:solidFill>
                <a:cs typeface="Times New Roman" pitchFamily="18" charset="0"/>
                <a:sym typeface="Symbol"/>
              </a:rPr>
              <a:t>çıktığında </a:t>
            </a:r>
            <a:r>
              <a:rPr lang="tr-TR" sz="2000" baseline="0" dirty="0">
                <a:solidFill>
                  <a:prstClr val="black"/>
                </a:solidFill>
                <a:cs typeface="Times New Roman" pitchFamily="18" charset="0"/>
                <a:sym typeface="Symbol"/>
              </a:rPr>
              <a:t>	 ? g girmiştir</a:t>
            </a:r>
          </a:p>
          <a:p>
            <a:pPr algn="just" fontAlgn="auto">
              <a:spcBef>
                <a:spcPts val="0"/>
              </a:spcBef>
              <a:spcAft>
                <a:spcPts val="0"/>
              </a:spcAft>
            </a:pPr>
            <a:endParaRPr lang="tr-TR" sz="11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254</a:t>
            </a:r>
            <a:r>
              <a:rPr lang="tr-TR" sz="2000" baseline="0" dirty="0">
                <a:solidFill>
                  <a:prstClr val="black"/>
                </a:solidFill>
                <a:cs typeface="Times New Roman" pitchFamily="18" charset="0"/>
                <a:sym typeface="Symbol"/>
              </a:rPr>
              <a:t>. x = 0.192. (5x28)  0.106 g </a:t>
            </a:r>
            <a:r>
              <a:rPr lang="tr-TR" sz="2000" b="1" baseline="0" dirty="0">
                <a:solidFill>
                  <a:prstClr val="black"/>
                </a:solidFill>
                <a:cs typeface="Times New Roman" pitchFamily="18" charset="0"/>
                <a:sym typeface="Symbol"/>
              </a:rPr>
              <a:t>CO</a:t>
            </a:r>
          </a:p>
          <a:p>
            <a:pPr algn="just" fontAlgn="auto">
              <a:lnSpc>
                <a:spcPct val="150000"/>
              </a:lnSpc>
              <a:spcBef>
                <a:spcPts val="0"/>
              </a:spcBef>
              <a:spcAft>
                <a:spcPts val="0"/>
              </a:spcAft>
            </a:pPr>
            <a:endParaRPr lang="tr-TR" sz="2000" baseline="0" dirty="0">
              <a:solidFill>
                <a:prstClr val="black"/>
              </a:solidFill>
              <a:cs typeface="Times New Roman" pitchFamily="18" charset="0"/>
              <a:sym typeface="Symbol"/>
            </a:endParaRPr>
          </a:p>
        </p:txBody>
      </p:sp>
    </p:spTree>
    <p:extLst>
      <p:ext uri="{BB962C8B-B14F-4D97-AF65-F5344CB8AC3E}">
        <p14:creationId xmlns:p14="http://schemas.microsoft.com/office/powerpoint/2010/main" xmlns="" val="34093661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2656"/>
            <a:ext cx="8712968" cy="7391767"/>
          </a:xfrm>
          <a:prstGeom prst="rect">
            <a:avLst/>
          </a:prstGeom>
        </p:spPr>
        <p:txBody>
          <a:bodyPr wrap="square">
            <a:spAutoFit/>
          </a:bodyPr>
          <a:lstStyle/>
          <a:p>
            <a:pPr algn="just" fontAlgn="auto">
              <a:lnSpc>
                <a:spcPct val="150000"/>
              </a:lnSpc>
              <a:spcBef>
                <a:spcPts val="0"/>
              </a:spcBef>
              <a:spcAft>
                <a:spcPts val="0"/>
              </a:spcAft>
            </a:pPr>
            <a:r>
              <a:rPr lang="tr-TR" sz="2000" baseline="0" dirty="0" smtClean="0">
                <a:solidFill>
                  <a:srgbClr val="FF0000"/>
                </a:solidFill>
                <a:cs typeface="Times New Roman" pitchFamily="18" charset="0"/>
              </a:rPr>
              <a:t>Örnek:  </a:t>
            </a:r>
            <a:r>
              <a:rPr lang="tr-TR" sz="2000" baseline="0" dirty="0" smtClean="0">
                <a:solidFill>
                  <a:prstClr val="black"/>
                </a:solidFill>
                <a:cs typeface="Times New Roman" pitchFamily="18" charset="0"/>
              </a:rPr>
              <a:t>4.0 g NH</a:t>
            </a:r>
            <a:r>
              <a:rPr lang="tr-TR" sz="2000" baseline="-25000" dirty="0" smtClean="0">
                <a:solidFill>
                  <a:prstClr val="black"/>
                </a:solidFill>
                <a:cs typeface="Times New Roman" pitchFamily="18" charset="0"/>
              </a:rPr>
              <a:t>3</a:t>
            </a:r>
            <a:r>
              <a:rPr lang="tr-TR" sz="2000" baseline="0" dirty="0" smtClean="0">
                <a:solidFill>
                  <a:prstClr val="black"/>
                </a:solidFill>
                <a:cs typeface="Times New Roman" pitchFamily="18" charset="0"/>
              </a:rPr>
              <a:t> gazı 14.0 g F</a:t>
            </a:r>
            <a:r>
              <a:rPr lang="tr-TR" sz="2000" baseline="-25000" dirty="0" smtClean="0">
                <a:solidFill>
                  <a:prstClr val="black"/>
                </a:solidFill>
                <a:cs typeface="Times New Roman" pitchFamily="18" charset="0"/>
              </a:rPr>
              <a:t>2</a:t>
            </a:r>
            <a:r>
              <a:rPr lang="tr-TR" sz="2000" baseline="0" dirty="0" smtClean="0">
                <a:solidFill>
                  <a:prstClr val="black"/>
                </a:solidFill>
                <a:cs typeface="Times New Roman" pitchFamily="18" charset="0"/>
              </a:rPr>
              <a:t> gazı reaksiyona girdiğinde teorik olarak kaç gram N</a:t>
            </a:r>
            <a:r>
              <a:rPr lang="tr-TR" sz="2000" baseline="-25000" dirty="0" smtClean="0">
                <a:solidFill>
                  <a:prstClr val="black"/>
                </a:solidFill>
                <a:cs typeface="Times New Roman" pitchFamily="18" charset="0"/>
              </a:rPr>
              <a:t>2</a:t>
            </a:r>
            <a:r>
              <a:rPr lang="tr-TR" sz="2000" baseline="0" dirty="0" smtClean="0">
                <a:solidFill>
                  <a:prstClr val="black"/>
                </a:solidFill>
                <a:cs typeface="Times New Roman" pitchFamily="18" charset="0"/>
              </a:rPr>
              <a:t>F</a:t>
            </a:r>
            <a:r>
              <a:rPr lang="tr-TR" sz="2000" baseline="-25000" dirty="0" smtClean="0">
                <a:solidFill>
                  <a:prstClr val="black"/>
                </a:solidFill>
                <a:cs typeface="Times New Roman" pitchFamily="18" charset="0"/>
              </a:rPr>
              <a:t>4</a:t>
            </a:r>
            <a:r>
              <a:rPr lang="tr-TR" sz="2000" baseline="0" dirty="0" smtClean="0">
                <a:solidFill>
                  <a:prstClr val="black"/>
                </a:solidFill>
                <a:cs typeface="Times New Roman" pitchFamily="18" charset="0"/>
              </a:rPr>
              <a:t> elde edilebilir. Tepkime aşağıda verilmiştir. 2NH</a:t>
            </a:r>
            <a:r>
              <a:rPr lang="tr-TR" sz="2000" baseline="-25000" dirty="0" smtClean="0">
                <a:solidFill>
                  <a:prstClr val="black"/>
                </a:solidFill>
                <a:cs typeface="Times New Roman" pitchFamily="18" charset="0"/>
              </a:rPr>
              <a:t>3</a:t>
            </a:r>
            <a:r>
              <a:rPr lang="tr-TR" sz="2000" baseline="0" dirty="0" smtClean="0">
                <a:solidFill>
                  <a:prstClr val="black"/>
                </a:solidFill>
                <a:cs typeface="Times New Roman" pitchFamily="18" charset="0"/>
              </a:rPr>
              <a:t>  + 5F</a:t>
            </a:r>
            <a:r>
              <a:rPr lang="tr-TR" sz="2000" baseline="-25000" dirty="0" smtClean="0">
                <a:solidFill>
                  <a:prstClr val="black"/>
                </a:solidFill>
                <a:cs typeface="Times New Roman" pitchFamily="18" charset="0"/>
              </a:rPr>
              <a:t>2</a:t>
            </a:r>
            <a:r>
              <a:rPr lang="tr-TR" sz="2000" baseline="0" dirty="0" smtClean="0">
                <a:solidFill>
                  <a:prstClr val="black"/>
                </a:solidFill>
                <a:cs typeface="Times New Roman" pitchFamily="18" charset="0"/>
              </a:rPr>
              <a:t>  </a:t>
            </a:r>
            <a:r>
              <a:rPr lang="tr-TR" sz="2000" baseline="0" dirty="0" smtClean="0">
                <a:solidFill>
                  <a:prstClr val="black"/>
                </a:solidFill>
                <a:cs typeface="Times New Roman" pitchFamily="18" charset="0"/>
                <a:sym typeface="Symbol"/>
              </a:rPr>
              <a:t>  N</a:t>
            </a:r>
            <a:r>
              <a:rPr lang="tr-TR" sz="2000" baseline="-25000" dirty="0" smtClean="0">
                <a:solidFill>
                  <a:prstClr val="black"/>
                </a:solidFill>
                <a:cs typeface="Times New Roman" pitchFamily="18" charset="0"/>
                <a:sym typeface="Symbol"/>
              </a:rPr>
              <a:t>2</a:t>
            </a:r>
            <a:r>
              <a:rPr lang="tr-TR" sz="2000" baseline="0" dirty="0" smtClean="0">
                <a:solidFill>
                  <a:prstClr val="black"/>
                </a:solidFill>
                <a:cs typeface="Times New Roman" pitchFamily="18" charset="0"/>
                <a:sym typeface="Symbol"/>
              </a:rPr>
              <a:t>F</a:t>
            </a:r>
            <a:r>
              <a:rPr lang="tr-TR" sz="2000" baseline="-25000" dirty="0" smtClean="0">
                <a:solidFill>
                  <a:prstClr val="black"/>
                </a:solidFill>
                <a:cs typeface="Times New Roman" pitchFamily="18" charset="0"/>
                <a:sym typeface="Symbol"/>
              </a:rPr>
              <a:t>4</a:t>
            </a:r>
            <a:r>
              <a:rPr lang="tr-TR" sz="2000" baseline="0" dirty="0" smtClean="0">
                <a:solidFill>
                  <a:prstClr val="black"/>
                </a:solidFill>
                <a:cs typeface="Times New Roman" pitchFamily="18" charset="0"/>
                <a:sym typeface="Symbol"/>
              </a:rPr>
              <a:t> + 6HF </a:t>
            </a:r>
          </a:p>
          <a:p>
            <a:pPr algn="just" fontAlgn="auto">
              <a:lnSpc>
                <a:spcPct val="150000"/>
              </a:lnSpc>
              <a:spcBef>
                <a:spcPts val="0"/>
              </a:spcBef>
              <a:spcAft>
                <a:spcPts val="0"/>
              </a:spcAft>
            </a:pPr>
            <a:r>
              <a:rPr lang="tr-TR" sz="2000" baseline="0" dirty="0" smtClean="0">
                <a:solidFill>
                  <a:srgbClr val="FF0000"/>
                </a:solidFill>
                <a:cs typeface="Times New Roman" pitchFamily="18" charset="0"/>
              </a:rPr>
              <a:t>4 g NH</a:t>
            </a:r>
            <a:r>
              <a:rPr lang="tr-TR" sz="2000" baseline="-25000" dirty="0" smtClean="0">
                <a:solidFill>
                  <a:srgbClr val="FF0000"/>
                </a:solidFill>
                <a:cs typeface="Times New Roman" pitchFamily="18" charset="0"/>
              </a:rPr>
              <a:t>3</a:t>
            </a:r>
            <a:r>
              <a:rPr lang="tr-TR" sz="2000" baseline="0" dirty="0" smtClean="0">
                <a:solidFill>
                  <a:srgbClr val="FF0000"/>
                </a:solidFill>
                <a:cs typeface="Times New Roman" pitchFamily="18" charset="0"/>
              </a:rPr>
              <a:t> </a:t>
            </a:r>
            <a:r>
              <a:rPr lang="tr-TR" sz="2000" baseline="0" dirty="0" smtClean="0">
                <a:solidFill>
                  <a:srgbClr val="FF0000"/>
                </a:solidFill>
                <a:cs typeface="Times New Roman" pitchFamily="18" charset="0"/>
                <a:sym typeface="Symbol"/>
              </a:rPr>
              <a:t></a:t>
            </a:r>
            <a:r>
              <a:rPr lang="tr-TR" sz="2000" baseline="0" dirty="0" smtClean="0">
                <a:solidFill>
                  <a:srgbClr val="FF0000"/>
                </a:solidFill>
                <a:cs typeface="Times New Roman" pitchFamily="18" charset="0"/>
              </a:rPr>
              <a:t> </a:t>
            </a:r>
            <a:r>
              <a:rPr lang="tr-TR" sz="2000" baseline="0" dirty="0" smtClean="0">
                <a:solidFill>
                  <a:prstClr val="black"/>
                </a:solidFill>
                <a:cs typeface="Times New Roman" pitchFamily="18" charset="0"/>
              </a:rPr>
              <a:t>4/17 = 0.235 </a:t>
            </a:r>
            <a:r>
              <a:rPr lang="tr-TR" sz="2000" baseline="0" dirty="0" err="1" smtClean="0">
                <a:solidFill>
                  <a:prstClr val="black"/>
                </a:solidFill>
                <a:cs typeface="Times New Roman" pitchFamily="18" charset="0"/>
              </a:rPr>
              <a:t>mol</a:t>
            </a:r>
            <a:endParaRPr lang="tr-TR" sz="20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2000" baseline="0" dirty="0" smtClean="0">
                <a:solidFill>
                  <a:srgbClr val="FF0000"/>
                </a:solidFill>
                <a:cs typeface="Times New Roman" pitchFamily="18" charset="0"/>
              </a:rPr>
              <a:t>14 g F</a:t>
            </a:r>
            <a:r>
              <a:rPr lang="tr-TR" sz="2000" baseline="-25000" dirty="0" smtClean="0">
                <a:solidFill>
                  <a:srgbClr val="FF0000"/>
                </a:solidFill>
                <a:cs typeface="Times New Roman" pitchFamily="18" charset="0"/>
              </a:rPr>
              <a:t>2</a:t>
            </a:r>
            <a:r>
              <a:rPr lang="tr-TR" sz="2000" baseline="0" dirty="0" smtClean="0">
                <a:solidFill>
                  <a:srgbClr val="FF0000"/>
                </a:solidFill>
                <a:cs typeface="Times New Roman" pitchFamily="18" charset="0"/>
              </a:rPr>
              <a:t> </a:t>
            </a:r>
            <a:r>
              <a:rPr lang="tr-TR" sz="2000" baseline="0" dirty="0" smtClean="0">
                <a:solidFill>
                  <a:srgbClr val="FF0000"/>
                </a:solidFill>
                <a:cs typeface="Times New Roman" pitchFamily="18" charset="0"/>
                <a:sym typeface="Symbol"/>
              </a:rPr>
              <a:t></a:t>
            </a:r>
            <a:r>
              <a:rPr lang="tr-TR" sz="2000" baseline="0" dirty="0" smtClean="0">
                <a:solidFill>
                  <a:srgbClr val="FF0000"/>
                </a:solidFill>
                <a:cs typeface="Times New Roman" pitchFamily="18" charset="0"/>
              </a:rPr>
              <a:t> 14</a:t>
            </a:r>
            <a:r>
              <a:rPr lang="tr-TR" sz="2000" baseline="0" dirty="0" smtClean="0">
                <a:solidFill>
                  <a:prstClr val="black"/>
                </a:solidFill>
                <a:cs typeface="Times New Roman" pitchFamily="18" charset="0"/>
              </a:rPr>
              <a:t>/38 = 0.368 </a:t>
            </a:r>
            <a:r>
              <a:rPr lang="tr-TR" sz="2000" baseline="0" dirty="0" err="1" smtClean="0">
                <a:solidFill>
                  <a:prstClr val="black"/>
                </a:solidFill>
                <a:cs typeface="Times New Roman" pitchFamily="18" charset="0"/>
              </a:rPr>
              <a:t>mol</a:t>
            </a:r>
            <a:endParaRPr lang="tr-TR" sz="2000" baseline="0" dirty="0" smtClean="0">
              <a:solidFill>
                <a:prstClr val="black"/>
              </a:solidFill>
              <a:cs typeface="Times New Roman" pitchFamily="18" charset="0"/>
            </a:endParaRP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2 </a:t>
            </a:r>
            <a:r>
              <a:rPr lang="tr-TR" sz="2000" baseline="0" dirty="0" err="1" smtClean="0">
                <a:solidFill>
                  <a:prstClr val="black"/>
                </a:solidFill>
                <a:cs typeface="Times New Roman" pitchFamily="18" charset="0"/>
                <a:sym typeface="Symbol"/>
              </a:rPr>
              <a:t>mol</a:t>
            </a:r>
            <a:r>
              <a:rPr lang="tr-TR" sz="2000" baseline="0" dirty="0" smtClean="0">
                <a:solidFill>
                  <a:prstClr val="black"/>
                </a:solidFill>
                <a:cs typeface="Times New Roman" pitchFamily="18" charset="0"/>
                <a:sym typeface="Symbol"/>
              </a:rPr>
              <a:t> NH</a:t>
            </a:r>
            <a:r>
              <a:rPr lang="tr-TR" sz="2000" baseline="-25000" dirty="0" smtClean="0">
                <a:solidFill>
                  <a:prstClr val="black"/>
                </a:solidFill>
                <a:cs typeface="Times New Roman" pitchFamily="18" charset="0"/>
                <a:sym typeface="Symbol"/>
              </a:rPr>
              <a:t>3</a:t>
            </a:r>
            <a:r>
              <a:rPr lang="tr-TR" sz="2000" baseline="0" dirty="0" smtClean="0">
                <a:solidFill>
                  <a:prstClr val="black"/>
                </a:solidFill>
                <a:cs typeface="Times New Roman" pitchFamily="18" charset="0"/>
                <a:sym typeface="Symbol"/>
              </a:rPr>
              <a:t> ile	 5 </a:t>
            </a:r>
            <a:r>
              <a:rPr lang="tr-TR" sz="2000" baseline="0" dirty="0" err="1" smtClean="0">
                <a:solidFill>
                  <a:prstClr val="black"/>
                </a:solidFill>
                <a:cs typeface="Times New Roman" pitchFamily="18" charset="0"/>
                <a:sym typeface="Symbol"/>
              </a:rPr>
              <a:t>mol</a:t>
            </a:r>
            <a:r>
              <a:rPr lang="tr-TR" sz="2000" baseline="0" dirty="0" smtClean="0">
                <a:solidFill>
                  <a:prstClr val="black"/>
                </a:solidFill>
                <a:cs typeface="Times New Roman" pitchFamily="18" charset="0"/>
                <a:sym typeface="Symbol"/>
              </a:rPr>
              <a:t> F</a:t>
            </a:r>
            <a:r>
              <a:rPr lang="tr-TR" sz="2000" baseline="-25000" dirty="0" smtClean="0">
                <a:solidFill>
                  <a:prstClr val="black"/>
                </a:solidFill>
                <a:cs typeface="Times New Roman" pitchFamily="18" charset="0"/>
                <a:sym typeface="Symbol"/>
              </a:rPr>
              <a:t>2</a:t>
            </a:r>
            <a:endParaRPr lang="tr-TR" sz="2000" baseline="0" dirty="0" smtClean="0">
              <a:solidFill>
                <a:prstClr val="black"/>
              </a:solidFill>
              <a:cs typeface="Times New Roman" pitchFamily="18" charset="0"/>
              <a:sym typeface="Symbol"/>
            </a:endParaRPr>
          </a:p>
          <a:p>
            <a:pPr algn="just" fontAlgn="auto">
              <a:spcBef>
                <a:spcPts val="0"/>
              </a:spcBef>
              <a:spcAft>
                <a:spcPts val="0"/>
              </a:spcAft>
            </a:pPr>
            <a:endParaRPr lang="tr-TR" sz="20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0.235 </a:t>
            </a:r>
            <a:r>
              <a:rPr lang="tr-TR" sz="2000" baseline="0" dirty="0" err="1" smtClean="0">
                <a:solidFill>
                  <a:prstClr val="black"/>
                </a:solidFill>
                <a:cs typeface="Times New Roman" pitchFamily="18" charset="0"/>
                <a:sym typeface="Symbol"/>
              </a:rPr>
              <a:t>mol</a:t>
            </a:r>
            <a:r>
              <a:rPr lang="tr-TR" sz="2000" baseline="0" dirty="0" smtClean="0">
                <a:solidFill>
                  <a:prstClr val="black"/>
                </a:solidFill>
                <a:cs typeface="Times New Roman" pitchFamily="18" charset="0"/>
                <a:sym typeface="Symbol"/>
              </a:rPr>
              <a:t>  ile	  ? g </a:t>
            </a:r>
          </a:p>
          <a:p>
            <a:pPr algn="just" fontAlgn="auto">
              <a:spcBef>
                <a:spcPts val="0"/>
              </a:spcBef>
              <a:spcAft>
                <a:spcPts val="0"/>
              </a:spcAft>
            </a:pPr>
            <a:endParaRPr lang="tr-TR" sz="1100"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 2. x = 0.235 . 5  0.588 </a:t>
            </a:r>
            <a:r>
              <a:rPr lang="tr-TR" sz="2000" baseline="0" dirty="0" err="1" smtClean="0">
                <a:solidFill>
                  <a:prstClr val="black"/>
                </a:solidFill>
                <a:cs typeface="Times New Roman" pitchFamily="18" charset="0"/>
                <a:sym typeface="Symbol"/>
              </a:rPr>
              <a:t>mol</a:t>
            </a:r>
            <a:r>
              <a:rPr lang="tr-TR" sz="2000" baseline="0" dirty="0" smtClean="0">
                <a:solidFill>
                  <a:prstClr val="black"/>
                </a:solidFill>
                <a:cs typeface="Times New Roman" pitchFamily="18" charset="0"/>
                <a:sym typeface="Symbol"/>
              </a:rPr>
              <a:t> F</a:t>
            </a:r>
            <a:r>
              <a:rPr lang="tr-TR" sz="2000" baseline="-25000" dirty="0" smtClean="0">
                <a:solidFill>
                  <a:prstClr val="black"/>
                </a:solidFill>
                <a:cs typeface="Times New Roman" pitchFamily="18" charset="0"/>
                <a:sym typeface="Symbol"/>
              </a:rPr>
              <a:t>2 </a:t>
            </a:r>
            <a:r>
              <a:rPr lang="tr-TR" sz="2000" baseline="0" dirty="0" smtClean="0">
                <a:solidFill>
                  <a:prstClr val="black"/>
                </a:solidFill>
                <a:cs typeface="Times New Roman" pitchFamily="18" charset="0"/>
                <a:sym typeface="Symbol"/>
              </a:rPr>
              <a:t>  bu kadar F</a:t>
            </a:r>
            <a:r>
              <a:rPr lang="tr-TR" sz="2000" baseline="-25000" dirty="0" smtClean="0">
                <a:solidFill>
                  <a:prstClr val="black"/>
                </a:solidFill>
                <a:cs typeface="Times New Roman" pitchFamily="18" charset="0"/>
                <a:sym typeface="Symbol"/>
              </a:rPr>
              <a:t>2</a:t>
            </a:r>
            <a:r>
              <a:rPr lang="tr-TR" sz="2000" baseline="0" dirty="0" smtClean="0">
                <a:solidFill>
                  <a:prstClr val="black"/>
                </a:solidFill>
                <a:cs typeface="Times New Roman" pitchFamily="18" charset="0"/>
                <a:sym typeface="Symbol"/>
              </a:rPr>
              <a:t> yok o halde sınırlayıcı F</a:t>
            </a:r>
            <a:r>
              <a:rPr lang="tr-TR" sz="2000" baseline="-25000" dirty="0" smtClean="0">
                <a:solidFill>
                  <a:prstClr val="black"/>
                </a:solidFill>
                <a:cs typeface="Times New Roman" pitchFamily="18" charset="0"/>
                <a:sym typeface="Symbol"/>
              </a:rPr>
              <a:t>2</a:t>
            </a:r>
            <a:r>
              <a:rPr lang="tr-TR" sz="2000" baseline="0" dirty="0" smtClean="0">
                <a:solidFill>
                  <a:prstClr val="black"/>
                </a:solidFill>
                <a:cs typeface="Times New Roman" pitchFamily="18" charset="0"/>
                <a:sym typeface="Symbol"/>
              </a:rPr>
              <a:t> </a:t>
            </a:r>
            <a:r>
              <a:rPr lang="tr-TR" sz="2000" baseline="0" dirty="0" err="1" smtClean="0">
                <a:solidFill>
                  <a:prstClr val="black"/>
                </a:solidFill>
                <a:cs typeface="Times New Roman" pitchFamily="18" charset="0"/>
                <a:sym typeface="Symbol"/>
              </a:rPr>
              <a:t>dir</a:t>
            </a:r>
            <a:endParaRPr lang="tr-TR" sz="2000" baseline="-25000" dirty="0" smtClean="0">
              <a:solidFill>
                <a:prstClr val="black"/>
              </a:solidFill>
              <a:cs typeface="Times New Roman" pitchFamily="18" charset="0"/>
              <a:sym typeface="Symbol"/>
            </a:endParaRPr>
          </a:p>
          <a:p>
            <a:pPr algn="just" fontAlgn="auto">
              <a:spcBef>
                <a:spcPts val="0"/>
              </a:spcBef>
              <a:spcAft>
                <a:spcPts val="0"/>
              </a:spcAft>
            </a:pPr>
            <a:endParaRPr lang="tr-TR" sz="2000" b="1" baseline="-25000" dirty="0">
              <a:solidFill>
                <a:prstClr val="black"/>
              </a:solidFill>
              <a:cs typeface="Times New Roman" pitchFamily="18" charset="0"/>
              <a:sym typeface="Symbol"/>
            </a:endParaRPr>
          </a:p>
          <a:p>
            <a:pPr algn="just" fontAlgn="auto">
              <a:spcBef>
                <a:spcPts val="0"/>
              </a:spcBef>
              <a:spcAft>
                <a:spcPts val="0"/>
              </a:spcAft>
            </a:pPr>
            <a:endParaRPr lang="tr-TR" sz="2000" b="1" baseline="0" dirty="0" smtClean="0">
              <a:solidFill>
                <a:prstClr val="black"/>
              </a:solidFill>
              <a:cs typeface="Times New Roman" pitchFamily="18" charset="0"/>
              <a:sym typeface="Symbol"/>
            </a:endParaRPr>
          </a:p>
          <a:p>
            <a:pPr algn="just" fontAlgn="auto">
              <a:spcBef>
                <a:spcPts val="0"/>
              </a:spcBef>
              <a:spcAft>
                <a:spcPts val="0"/>
              </a:spcAft>
            </a:pPr>
            <a:r>
              <a:rPr lang="tr-TR" sz="2000" baseline="0" dirty="0" smtClean="0">
                <a:solidFill>
                  <a:prstClr val="black"/>
                </a:solidFill>
                <a:cs typeface="Times New Roman" pitchFamily="18" charset="0"/>
                <a:sym typeface="Symbol"/>
              </a:rPr>
              <a:t>5 </a:t>
            </a:r>
            <a:r>
              <a:rPr lang="tr-TR" sz="2000" baseline="0" dirty="0" err="1">
                <a:solidFill>
                  <a:prstClr val="black"/>
                </a:solidFill>
                <a:cs typeface="Times New Roman" pitchFamily="18" charset="0"/>
                <a:sym typeface="Symbol"/>
              </a:rPr>
              <a:t>mol</a:t>
            </a:r>
            <a:r>
              <a:rPr lang="tr-TR" sz="2000" baseline="0" dirty="0">
                <a:solidFill>
                  <a:prstClr val="black"/>
                </a:solidFill>
                <a:cs typeface="Times New Roman" pitchFamily="18" charset="0"/>
                <a:sym typeface="Symbol"/>
              </a:rPr>
              <a:t> F</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 ile	 104 g N</a:t>
            </a:r>
            <a:r>
              <a:rPr lang="tr-TR" sz="2000" baseline="-25000" dirty="0">
                <a:solidFill>
                  <a:prstClr val="black"/>
                </a:solidFill>
                <a:cs typeface="Times New Roman" pitchFamily="18" charset="0"/>
                <a:sym typeface="Symbol"/>
              </a:rPr>
              <a:t>2</a:t>
            </a:r>
            <a:r>
              <a:rPr lang="tr-TR" sz="2000" baseline="0" dirty="0">
                <a:solidFill>
                  <a:prstClr val="black"/>
                </a:solidFill>
                <a:cs typeface="Times New Roman" pitchFamily="18" charset="0"/>
                <a:sym typeface="Symbol"/>
              </a:rPr>
              <a:t>F</a:t>
            </a:r>
            <a:r>
              <a:rPr lang="tr-TR" sz="2000" baseline="-25000" dirty="0">
                <a:solidFill>
                  <a:prstClr val="black"/>
                </a:solidFill>
                <a:cs typeface="Times New Roman" pitchFamily="18" charset="0"/>
                <a:sym typeface="Symbol"/>
              </a:rPr>
              <a:t>4</a:t>
            </a:r>
            <a:endParaRPr lang="tr-TR" sz="2000" baseline="0" dirty="0">
              <a:solidFill>
                <a:prstClr val="black"/>
              </a:solidFill>
              <a:cs typeface="Times New Roman" pitchFamily="18" charset="0"/>
              <a:sym typeface="Symbol"/>
            </a:endParaRPr>
          </a:p>
          <a:p>
            <a:pPr algn="just" fontAlgn="auto">
              <a:spcBef>
                <a:spcPts val="0"/>
              </a:spcBef>
              <a:spcAft>
                <a:spcPts val="0"/>
              </a:spcAft>
            </a:pPr>
            <a:endParaRPr lang="tr-TR" sz="20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a:solidFill>
                  <a:prstClr val="black"/>
                </a:solidFill>
                <a:cs typeface="Times New Roman" pitchFamily="18" charset="0"/>
                <a:sym typeface="Symbol"/>
              </a:rPr>
              <a:t>0.368 </a:t>
            </a:r>
            <a:r>
              <a:rPr lang="tr-TR" sz="2000" baseline="0" dirty="0" err="1">
                <a:solidFill>
                  <a:prstClr val="black"/>
                </a:solidFill>
                <a:cs typeface="Times New Roman" pitchFamily="18" charset="0"/>
                <a:sym typeface="Symbol"/>
              </a:rPr>
              <a:t>mol</a:t>
            </a:r>
            <a:r>
              <a:rPr lang="tr-TR" sz="2000" baseline="0" dirty="0">
                <a:solidFill>
                  <a:prstClr val="black"/>
                </a:solidFill>
                <a:cs typeface="Times New Roman" pitchFamily="18" charset="0"/>
                <a:sym typeface="Symbol"/>
              </a:rPr>
              <a:t>  ile	  ? g </a:t>
            </a:r>
          </a:p>
          <a:p>
            <a:pPr algn="just" fontAlgn="auto">
              <a:spcBef>
                <a:spcPts val="0"/>
              </a:spcBef>
              <a:spcAft>
                <a:spcPts val="0"/>
              </a:spcAft>
            </a:pPr>
            <a:endParaRPr lang="tr-TR" sz="2000" baseline="0" dirty="0">
              <a:solidFill>
                <a:prstClr val="black"/>
              </a:solidFill>
              <a:cs typeface="Times New Roman" pitchFamily="18" charset="0"/>
              <a:sym typeface="Symbol"/>
            </a:endParaRPr>
          </a:p>
          <a:p>
            <a:pPr algn="just" fontAlgn="auto">
              <a:spcBef>
                <a:spcPts val="0"/>
              </a:spcBef>
              <a:spcAft>
                <a:spcPts val="0"/>
              </a:spcAft>
            </a:pPr>
            <a:r>
              <a:rPr lang="tr-TR" sz="2000" baseline="0" dirty="0">
                <a:solidFill>
                  <a:prstClr val="black"/>
                </a:solidFill>
                <a:cs typeface="Times New Roman" pitchFamily="18" charset="0"/>
                <a:sym typeface="Symbol"/>
              </a:rPr>
              <a:t>5. x = 0.368 .104  7.65 g</a:t>
            </a:r>
            <a:r>
              <a:rPr lang="tr-TR" sz="2000" b="1" baseline="0" dirty="0">
                <a:solidFill>
                  <a:prstClr val="black"/>
                </a:solidFill>
                <a:cs typeface="Times New Roman" pitchFamily="18" charset="0"/>
                <a:sym typeface="Symbol"/>
              </a:rPr>
              <a:t> N</a:t>
            </a:r>
            <a:r>
              <a:rPr lang="tr-TR" sz="2000" b="1" baseline="-25000" dirty="0">
                <a:solidFill>
                  <a:prstClr val="black"/>
                </a:solidFill>
                <a:cs typeface="Times New Roman" pitchFamily="18" charset="0"/>
                <a:sym typeface="Symbol"/>
              </a:rPr>
              <a:t>2</a:t>
            </a:r>
            <a:r>
              <a:rPr lang="tr-TR" sz="2000" b="1" baseline="0" dirty="0">
                <a:solidFill>
                  <a:prstClr val="black"/>
                </a:solidFill>
                <a:cs typeface="Times New Roman" pitchFamily="18" charset="0"/>
                <a:sym typeface="Symbol"/>
              </a:rPr>
              <a:t>F</a:t>
            </a:r>
            <a:r>
              <a:rPr lang="tr-TR" sz="2000" b="1" baseline="-25000" dirty="0">
                <a:solidFill>
                  <a:prstClr val="black"/>
                </a:solidFill>
                <a:cs typeface="Times New Roman" pitchFamily="18" charset="0"/>
                <a:sym typeface="Symbol"/>
              </a:rPr>
              <a:t>4</a:t>
            </a:r>
            <a:endParaRPr lang="tr-TR" sz="2000" b="1" baseline="0" dirty="0" smtClean="0">
              <a:solidFill>
                <a:prstClr val="black"/>
              </a:solidFill>
              <a:cs typeface="Times New Roman" pitchFamily="18" charset="0"/>
              <a:sym typeface="Symbol"/>
            </a:endParaRPr>
          </a:p>
          <a:p>
            <a:pPr algn="just" fontAlgn="auto">
              <a:spcBef>
                <a:spcPts val="0"/>
              </a:spcBef>
              <a:spcAft>
                <a:spcPts val="0"/>
              </a:spcAft>
            </a:pPr>
            <a:endParaRPr lang="tr-TR" sz="2000" baseline="0" dirty="0" smtClean="0">
              <a:solidFill>
                <a:prstClr val="black"/>
              </a:solidFill>
              <a:cs typeface="Times New Roman" pitchFamily="18" charset="0"/>
            </a:endParaRPr>
          </a:p>
          <a:p>
            <a:pPr algn="just" fontAlgn="auto">
              <a:lnSpc>
                <a:spcPct val="150000"/>
              </a:lnSpc>
              <a:spcBef>
                <a:spcPts val="0"/>
              </a:spcBef>
              <a:spcAft>
                <a:spcPts val="0"/>
              </a:spcAft>
            </a:pPr>
            <a:endParaRPr lang="tr-TR" sz="2000" baseline="0" dirty="0" smtClean="0">
              <a:solidFill>
                <a:prstClr val="black"/>
              </a:solidFill>
              <a:cs typeface="Times New Roman" pitchFamily="18" charset="0"/>
            </a:endParaRPr>
          </a:p>
          <a:p>
            <a:pPr algn="just" fontAlgn="auto">
              <a:lnSpc>
                <a:spcPct val="150000"/>
              </a:lnSpc>
              <a:spcBef>
                <a:spcPts val="0"/>
              </a:spcBef>
              <a:spcAft>
                <a:spcPts val="0"/>
              </a:spcAft>
            </a:pPr>
            <a:endParaRPr lang="tr-TR" sz="20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endParaRPr lang="tr-TR" sz="2000" baseline="0" dirty="0">
              <a:solidFill>
                <a:prstClr val="black"/>
              </a:solidFill>
              <a:cs typeface="Times New Roman" pitchFamily="18" charset="0"/>
              <a:sym typeface="Symbol"/>
            </a:endParaRPr>
          </a:p>
        </p:txBody>
      </p:sp>
      <p:sp>
        <p:nvSpPr>
          <p:cNvPr id="3" name="Dikdörtgen 2"/>
          <p:cNvSpPr/>
          <p:nvPr/>
        </p:nvSpPr>
        <p:spPr>
          <a:xfrm>
            <a:off x="4716016" y="4437112"/>
            <a:ext cx="3168352" cy="584775"/>
          </a:xfrm>
          <a:prstGeom prst="rect">
            <a:avLst/>
          </a:prstGeom>
        </p:spPr>
        <p:txBody>
          <a:bodyPr wrap="square">
            <a:spAutoFit/>
          </a:bodyPr>
          <a:lstStyle/>
          <a:p>
            <a:pPr algn="just" fontAlgn="auto">
              <a:spcBef>
                <a:spcPts val="0"/>
              </a:spcBef>
              <a:spcAft>
                <a:spcPts val="0"/>
              </a:spcAft>
            </a:pPr>
            <a:endParaRPr lang="tr-TR" sz="1600" b="1" baseline="0" dirty="0">
              <a:solidFill>
                <a:prstClr val="black"/>
              </a:solidFill>
              <a:cs typeface="Times New Roman" pitchFamily="18" charset="0"/>
              <a:sym typeface="Symbol"/>
            </a:endParaRPr>
          </a:p>
          <a:p>
            <a:pPr algn="just" fontAlgn="auto">
              <a:spcBef>
                <a:spcPts val="0"/>
              </a:spcBef>
              <a:spcAft>
                <a:spcPts val="0"/>
              </a:spcAft>
            </a:pPr>
            <a:endParaRPr lang="tr-TR" sz="1600" baseline="0" dirty="0">
              <a:solidFill>
                <a:prstClr val="black"/>
              </a:solidFill>
              <a:cs typeface="Times New Roman" pitchFamily="18" charset="0"/>
            </a:endParaRPr>
          </a:p>
        </p:txBody>
      </p:sp>
    </p:spTree>
    <p:extLst>
      <p:ext uri="{BB962C8B-B14F-4D97-AF65-F5344CB8AC3E}">
        <p14:creationId xmlns:p14="http://schemas.microsoft.com/office/powerpoint/2010/main" xmlns="" val="24156391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260648"/>
            <a:ext cx="8856984" cy="6186309"/>
          </a:xfrm>
          <a:prstGeom prst="rect">
            <a:avLst/>
          </a:prstGeom>
        </p:spPr>
        <p:txBody>
          <a:bodyPr wrap="square">
            <a:spAutoFit/>
          </a:bodyPr>
          <a:lstStyle/>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Tepkime ısıları</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Kimyasal </a:t>
            </a:r>
            <a:r>
              <a:rPr lang="tr-TR" sz="1800" baseline="0" dirty="0">
                <a:solidFill>
                  <a:prstClr val="black"/>
                </a:solidFill>
                <a:cs typeface="Times New Roman" pitchFamily="18" charset="0"/>
              </a:rPr>
              <a:t>bir tepkime sırasında enerji soğurulur veya dışarıya enerji salınır.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Enerji </a:t>
            </a:r>
            <a:r>
              <a:rPr lang="tr-TR" sz="1800" baseline="0" dirty="0">
                <a:solidFill>
                  <a:prstClr val="black"/>
                </a:solidFill>
                <a:cs typeface="Times New Roman" pitchFamily="18" charset="0"/>
              </a:rPr>
              <a:t>değişimi ile ilgili hesaplamalar </a:t>
            </a:r>
            <a:r>
              <a:rPr lang="tr-TR" sz="1800" baseline="0" dirty="0" err="1">
                <a:solidFill>
                  <a:prstClr val="black"/>
                </a:solidFill>
                <a:cs typeface="Times New Roman" pitchFamily="18" charset="0"/>
              </a:rPr>
              <a:t>stokiyometrik</a:t>
            </a:r>
            <a:r>
              <a:rPr lang="tr-TR" sz="1800" baseline="0" dirty="0">
                <a:solidFill>
                  <a:prstClr val="black"/>
                </a:solidFill>
                <a:cs typeface="Times New Roman" pitchFamily="18" charset="0"/>
              </a:rPr>
              <a:t> hesaplamalar kadar </a:t>
            </a:r>
            <a:r>
              <a:rPr lang="tr-TR" sz="1800" baseline="0" dirty="0" smtClean="0">
                <a:solidFill>
                  <a:prstClr val="black"/>
                </a:solidFill>
                <a:cs typeface="Times New Roman" pitchFamily="18" charset="0"/>
              </a:rPr>
              <a:t>önemlidir.</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Kimyasal </a:t>
            </a:r>
            <a:r>
              <a:rPr lang="tr-TR" sz="1800" baseline="0" dirty="0">
                <a:solidFill>
                  <a:prstClr val="black"/>
                </a:solidFill>
                <a:cs typeface="Times New Roman" pitchFamily="18" charset="0"/>
              </a:rPr>
              <a:t>ve fiziksel değişimler sırasında meydana gelen ısı değişimlerini inceleyen kimya dalına termokimya denir.</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Isı </a:t>
            </a:r>
            <a:r>
              <a:rPr lang="tr-TR" sz="1800" baseline="0" dirty="0">
                <a:solidFill>
                  <a:prstClr val="black"/>
                </a:solidFill>
                <a:cs typeface="Times New Roman" pitchFamily="18" charset="0"/>
              </a:rPr>
              <a:t>enerjisi </a:t>
            </a:r>
            <a:r>
              <a:rPr lang="tr-TR" sz="1800" baseline="0" dirty="0" smtClean="0">
                <a:solidFill>
                  <a:prstClr val="black"/>
                </a:solidFill>
                <a:cs typeface="Times New Roman" pitchFamily="18" charset="0"/>
              </a:rPr>
              <a:t>birim </a:t>
            </a:r>
            <a:r>
              <a:rPr lang="tr-TR" sz="1800" baseline="0" dirty="0" err="1" smtClean="0">
                <a:solidFill>
                  <a:srgbClr val="FF0000"/>
                </a:solidFill>
                <a:cs typeface="Times New Roman" pitchFamily="18" charset="0"/>
              </a:rPr>
              <a:t>joule</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SI birim </a:t>
            </a:r>
            <a:r>
              <a:rPr lang="tr-TR" sz="1800" baseline="0" dirty="0" smtClean="0">
                <a:solidFill>
                  <a:prstClr val="black"/>
                </a:solidFill>
                <a:cs typeface="Times New Roman" pitchFamily="18" charset="0"/>
              </a:rPr>
              <a:t>sistemi)</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 J  = </a:t>
            </a:r>
            <a:r>
              <a:rPr lang="tr-TR" sz="1800" baseline="0" dirty="0" err="1" smtClean="0">
                <a:solidFill>
                  <a:prstClr val="black"/>
                </a:solidFill>
                <a:cs typeface="Times New Roman" pitchFamily="18" charset="0"/>
              </a:rPr>
              <a:t>N.m</a:t>
            </a:r>
            <a:r>
              <a:rPr lang="tr-TR" sz="1800" baseline="0" dirty="0" smtClean="0">
                <a:solidFill>
                  <a:prstClr val="black"/>
                </a:solidFill>
                <a:cs typeface="Times New Roman" pitchFamily="18" charset="0"/>
              </a:rPr>
              <a:t>  =  kg.m</a:t>
            </a:r>
            <a:r>
              <a:rPr lang="tr-TR" sz="1800" dirty="0" smtClean="0">
                <a:solidFill>
                  <a:prstClr val="black"/>
                </a:solidFill>
                <a:cs typeface="Times New Roman" pitchFamily="18" charset="0"/>
              </a:rPr>
              <a:t>2</a:t>
            </a:r>
            <a:r>
              <a:rPr lang="tr-TR" sz="1800" baseline="0" dirty="0" smtClean="0">
                <a:solidFill>
                  <a:prstClr val="black"/>
                </a:solidFill>
                <a:cs typeface="Times New Roman" pitchFamily="18" charset="0"/>
              </a:rPr>
              <a:t>/s</a:t>
            </a:r>
            <a:r>
              <a:rPr lang="tr-TR" sz="1800" dirty="0" smtClean="0">
                <a:solidFill>
                  <a:prstClr val="black"/>
                </a:solidFill>
                <a:cs typeface="Times New Roman" pitchFamily="18" charset="0"/>
              </a:rPr>
              <a:t>2</a:t>
            </a:r>
            <a:r>
              <a:rPr lang="tr-TR" sz="1800" baseline="0" dirty="0" smtClean="0">
                <a:solidFill>
                  <a:prstClr val="black"/>
                </a:solidFill>
                <a:cs typeface="Times New Roman" pitchFamily="18" charset="0"/>
              </a:rPr>
              <a:t>  = </a:t>
            </a:r>
            <a:r>
              <a:rPr lang="tr-TR" sz="1800" baseline="0" dirty="0" err="1" smtClean="0">
                <a:solidFill>
                  <a:prstClr val="black"/>
                </a:solidFill>
                <a:cs typeface="Times New Roman" pitchFamily="18" charset="0"/>
              </a:rPr>
              <a:t>V.Coul</a:t>
            </a:r>
            <a:r>
              <a:rPr lang="tr-TR" sz="1800" baseline="0" dirty="0" smtClean="0">
                <a:solidFill>
                  <a:prstClr val="black"/>
                </a:solidFill>
                <a:cs typeface="Times New Roman" pitchFamily="18" charset="0"/>
              </a:rPr>
              <a:t> </a:t>
            </a:r>
          </a:p>
          <a:p>
            <a:pPr lvl="0" algn="just" fontAlgn="auto">
              <a:lnSpc>
                <a:spcPct val="150000"/>
              </a:lnSpc>
              <a:spcBef>
                <a:spcPts val="0"/>
              </a:spcBef>
              <a:spcAft>
                <a:spcPts val="0"/>
              </a:spcAft>
            </a:pPr>
            <a:r>
              <a:rPr lang="tr-TR" sz="1800" baseline="0" dirty="0" smtClean="0">
                <a:solidFill>
                  <a:srgbClr val="FF0000"/>
                </a:solidFill>
                <a:cs typeface="Times New Roman" pitchFamily="18" charset="0"/>
                <a:sym typeface="Symbol"/>
              </a:rPr>
              <a:t>Kalori:</a:t>
            </a:r>
            <a:r>
              <a:rPr lang="tr-TR" sz="1800" baseline="0" dirty="0" smtClean="0">
                <a:solidFill>
                  <a:prstClr val="black"/>
                </a:solidFill>
                <a:cs typeface="Times New Roman" pitchFamily="18" charset="0"/>
                <a:sym typeface="Symbol"/>
              </a:rPr>
              <a:t> 1 </a:t>
            </a:r>
            <a:r>
              <a:rPr lang="tr-TR" sz="1800" baseline="0" dirty="0">
                <a:solidFill>
                  <a:prstClr val="black"/>
                </a:solidFill>
                <a:cs typeface="Times New Roman" pitchFamily="18" charset="0"/>
                <a:sym typeface="Symbol"/>
              </a:rPr>
              <a:t>kalori, 1 gram suyun sıcaklığını 14.5C sıcaklıktan 15.5C sıcaklığa yükseltmek için gerekli ısı miktarıdır.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1 kal = 4.184 j eşitliği vardır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Özgül </a:t>
            </a:r>
            <a:r>
              <a:rPr lang="tr-TR" sz="1800" baseline="0" dirty="0">
                <a:solidFill>
                  <a:srgbClr val="FF0000"/>
                </a:solidFill>
                <a:cs typeface="Times New Roman" pitchFamily="18" charset="0"/>
              </a:rPr>
              <a:t>ısısı: </a:t>
            </a:r>
            <a:r>
              <a:rPr lang="tr-TR" sz="1800" baseline="0" dirty="0">
                <a:solidFill>
                  <a:prstClr val="black"/>
                </a:solidFill>
                <a:cs typeface="Times New Roman" pitchFamily="18" charset="0"/>
              </a:rPr>
              <a:t>1 gram maddenin sıcaklığını 1</a:t>
            </a:r>
            <a:r>
              <a:rPr lang="tr-TR" sz="1800" baseline="0" dirty="0">
                <a:solidFill>
                  <a:prstClr val="black"/>
                </a:solidFill>
                <a:cs typeface="Times New Roman" pitchFamily="18" charset="0"/>
                <a:sym typeface="Symbol"/>
              </a:rPr>
              <a:t>C yükseltmek için verilmesi gereken ısı miktarıdır</a:t>
            </a:r>
            <a:r>
              <a:rPr lang="tr-TR" sz="1800" baseline="0" dirty="0" smtClean="0">
                <a:solidFill>
                  <a:prstClr val="black"/>
                </a:solidFill>
                <a:cs typeface="Times New Roman" pitchFamily="18" charset="0"/>
                <a:sym typeface="Symbol"/>
              </a:rPr>
              <a:t>.</a:t>
            </a:r>
          </a:p>
          <a:p>
            <a:pPr algn="just" fontAlgn="auto">
              <a:lnSpc>
                <a:spcPct val="150000"/>
              </a:lnSpc>
              <a:spcBef>
                <a:spcPts val="0"/>
              </a:spcBef>
              <a:spcAft>
                <a:spcPts val="0"/>
              </a:spcAft>
            </a:pPr>
            <a:r>
              <a:rPr lang="tr-TR" sz="1800" baseline="0" dirty="0" smtClean="0">
                <a:solidFill>
                  <a:srgbClr val="FF0000"/>
                </a:solidFill>
                <a:cs typeface="Times New Roman" pitchFamily="18" charset="0"/>
                <a:sym typeface="Symbol"/>
              </a:rPr>
              <a:t>Isı kapasitesi</a:t>
            </a:r>
            <a:r>
              <a:rPr lang="tr-TR" sz="1800" baseline="0" dirty="0">
                <a:solidFill>
                  <a:srgbClr val="FF0000"/>
                </a:solidFill>
                <a:cs typeface="Times New Roman" pitchFamily="18" charset="0"/>
                <a:sym typeface="Wingdings" pitchFamily="2" charset="2"/>
              </a:rPr>
              <a:t> </a:t>
            </a:r>
            <a:r>
              <a:rPr lang="tr-TR" sz="1800" baseline="0" dirty="0" smtClean="0">
                <a:solidFill>
                  <a:prstClr val="black"/>
                </a:solidFill>
                <a:cs typeface="Times New Roman" pitchFamily="18" charset="0"/>
                <a:sym typeface="Wingdings" pitchFamily="2" charset="2"/>
              </a:rPr>
              <a:t>(ısınma ısısı</a:t>
            </a:r>
            <a:r>
              <a:rPr lang="tr-TR" sz="1800" baseline="0" dirty="0" smtClean="0">
                <a:solidFill>
                  <a:prstClr val="black"/>
                </a:solidFill>
                <a:cs typeface="Times New Roman" pitchFamily="18" charset="0"/>
                <a:sym typeface="Symbol"/>
              </a:rPr>
              <a:t>):</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bir maddenin </a:t>
            </a:r>
            <a:r>
              <a:rPr lang="tr-TR" sz="1800" baseline="0" dirty="0">
                <a:solidFill>
                  <a:prstClr val="black"/>
                </a:solidFill>
                <a:cs typeface="Times New Roman" pitchFamily="18" charset="0"/>
              </a:rPr>
              <a:t>sıcaklığını 1</a:t>
            </a:r>
            <a:r>
              <a:rPr lang="tr-TR" sz="1800" baseline="0" dirty="0">
                <a:solidFill>
                  <a:prstClr val="black"/>
                </a:solidFill>
                <a:cs typeface="Times New Roman" pitchFamily="18" charset="0"/>
                <a:sym typeface="Symbol"/>
              </a:rPr>
              <a:t>C yükseltmek için verilmesi gereken ısı miktarıdır.</a:t>
            </a:r>
          </a:p>
          <a:p>
            <a:pPr lvl="0" algn="just" fontAlgn="auto">
              <a:lnSpc>
                <a:spcPct val="150000"/>
              </a:lnSpc>
              <a:spcBef>
                <a:spcPts val="0"/>
              </a:spcBef>
              <a:spcAft>
                <a:spcPts val="0"/>
              </a:spcAft>
            </a:pPr>
            <a:endParaRPr lang="tr-TR" sz="1800" dirty="0"/>
          </a:p>
        </p:txBody>
      </p:sp>
    </p:spTree>
    <p:extLst>
      <p:ext uri="{BB962C8B-B14F-4D97-AF65-F5344CB8AC3E}">
        <p14:creationId xmlns:p14="http://schemas.microsoft.com/office/powerpoint/2010/main" xmlns="" val="12222225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8049" y="332656"/>
            <a:ext cx="8568952" cy="6740307"/>
          </a:xfrm>
          <a:prstGeom prst="rect">
            <a:avLst/>
          </a:prstGeom>
        </p:spPr>
        <p:txBody>
          <a:bodyPr wrap="square">
            <a:spAutoFit/>
          </a:bodyPr>
          <a:lstStyle/>
          <a:p>
            <a:pPr>
              <a:lnSpc>
                <a:spcPct val="150000"/>
              </a:lnSpc>
            </a:pPr>
            <a:r>
              <a:rPr lang="tr-TR" sz="1800" baseline="0" dirty="0">
                <a:solidFill>
                  <a:prstClr val="black"/>
                </a:solidFill>
                <a:cs typeface="Times New Roman" pitchFamily="18" charset="0"/>
                <a:sym typeface="Symbol"/>
              </a:rPr>
              <a:t>Isı kapasitesi = kütle x </a:t>
            </a:r>
            <a:r>
              <a:rPr lang="tr-TR" sz="1800" baseline="0" dirty="0" smtClean="0">
                <a:solidFill>
                  <a:prstClr val="black"/>
                </a:solidFill>
                <a:cs typeface="Times New Roman" pitchFamily="18" charset="0"/>
                <a:sym typeface="Symbol"/>
              </a:rPr>
              <a:t>özgül</a:t>
            </a:r>
          </a:p>
          <a:p>
            <a:pPr algn="just" fontAlgn="auto">
              <a:lnSpc>
                <a:spcPct val="150000"/>
              </a:lnSpc>
              <a:spcBef>
                <a:spcPts val="0"/>
              </a:spcBef>
              <a:spcAft>
                <a:spcPts val="0"/>
              </a:spcAft>
            </a:pPr>
            <a:r>
              <a:rPr lang="tr-TR" sz="1800" baseline="0" dirty="0" smtClean="0">
                <a:solidFill>
                  <a:srgbClr val="FF0000"/>
                </a:solidFill>
                <a:cs typeface="Times New Roman" pitchFamily="18" charset="0"/>
              </a:rPr>
              <a:t>Örnek</a:t>
            </a:r>
            <a:r>
              <a:rPr lang="tr-TR" sz="1800" b="1" baseline="0" dirty="0" smtClean="0">
                <a:solidFill>
                  <a:prstClr val="black"/>
                </a:solidFill>
                <a:cs typeface="Times New Roman" pitchFamily="18" charset="0"/>
              </a:rPr>
              <a:t>:</a:t>
            </a:r>
          </a:p>
          <a:p>
            <a:pPr algn="just" fontAlgn="auto">
              <a:lnSpc>
                <a:spcPct val="150000"/>
              </a:lnSpc>
              <a:spcBef>
                <a:spcPts val="0"/>
              </a:spcBef>
              <a:spcAft>
                <a:spcPts val="0"/>
              </a:spcAft>
            </a:pPr>
            <a:r>
              <a:rPr lang="tr-TR" sz="1800" baseline="0" dirty="0">
                <a:solidFill>
                  <a:prstClr val="black"/>
                </a:solidFill>
                <a:cs typeface="Times New Roman" pitchFamily="18" charset="0"/>
              </a:rPr>
              <a:t>S</a:t>
            </a:r>
            <a:r>
              <a:rPr lang="tr-TR" sz="1800" baseline="0" dirty="0" smtClean="0">
                <a:solidFill>
                  <a:prstClr val="black"/>
                </a:solidFill>
                <a:cs typeface="Times New Roman" pitchFamily="18" charset="0"/>
              </a:rPr>
              <a:t>uyun </a:t>
            </a:r>
            <a:r>
              <a:rPr lang="tr-TR" sz="1800" baseline="0" dirty="0">
                <a:solidFill>
                  <a:prstClr val="black"/>
                </a:solidFill>
                <a:cs typeface="Times New Roman" pitchFamily="18" charset="0"/>
              </a:rPr>
              <a:t>özgül ısısı </a:t>
            </a:r>
            <a:r>
              <a:rPr lang="tr-TR" sz="1800" baseline="0" dirty="0" smtClean="0">
                <a:solidFill>
                  <a:prstClr val="black"/>
                </a:solidFill>
                <a:cs typeface="Times New Roman" pitchFamily="18" charset="0"/>
              </a:rPr>
              <a:t>4,18 J/</a:t>
            </a:r>
            <a:r>
              <a:rPr lang="tr-TR" sz="1800" baseline="0" dirty="0" err="1" smtClean="0">
                <a:solidFill>
                  <a:prstClr val="black"/>
                </a:solidFill>
                <a:cs typeface="Times New Roman" pitchFamily="18" charset="0"/>
              </a:rPr>
              <a:t>g</a:t>
            </a:r>
            <a:r>
              <a:rPr lang="tr-TR" sz="1800" baseline="0" dirty="0" err="1">
                <a:solidFill>
                  <a:prstClr val="black"/>
                </a:solidFill>
                <a:cs typeface="Times New Roman" pitchFamily="18" charset="0"/>
                <a:sym typeface="Symbol"/>
              </a:rPr>
              <a:t>C</a:t>
            </a:r>
            <a:r>
              <a:rPr lang="tr-TR" sz="1800" baseline="0" dirty="0">
                <a:solidFill>
                  <a:prstClr val="black"/>
                </a:solidFill>
                <a:cs typeface="Times New Roman" pitchFamily="18" charset="0"/>
                <a:sym typeface="Symbol"/>
              </a:rPr>
              <a:t> olduğuna göre 500 g suyun ısı kapasitesi nedir. Yani, 500 g suyun sıcaklığını 1C artırmak için verilmesi gereken enerji ne kadardır?</a:t>
            </a:r>
          </a:p>
          <a:p>
            <a:pPr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a:solidFill>
                  <a:prstClr val="black"/>
                </a:solidFill>
                <a:cs typeface="Times New Roman" pitchFamily="18" charset="0"/>
                <a:sym typeface="Symbol"/>
              </a:rPr>
              <a:t>	C = kütle x özgül ısı </a:t>
            </a:r>
            <a:r>
              <a:rPr lang="tr-TR" sz="1800" baseline="0" dirty="0" smtClean="0">
                <a:solidFill>
                  <a:prstClr val="black"/>
                </a:solidFill>
                <a:cs typeface="Times New Roman" pitchFamily="18" charset="0"/>
                <a:sym typeface="Symbol"/>
              </a:rPr>
              <a:t>  </a:t>
            </a:r>
            <a:r>
              <a:rPr lang="tr-TR" sz="1800" baseline="0" dirty="0">
                <a:solidFill>
                  <a:prstClr val="black"/>
                </a:solidFill>
                <a:cs typeface="Times New Roman" pitchFamily="18" charset="0"/>
                <a:sym typeface="Symbol"/>
              </a:rPr>
              <a:t>C = m x </a:t>
            </a:r>
            <a:r>
              <a:rPr lang="tr-TR" sz="1800" baseline="0" dirty="0" err="1">
                <a:solidFill>
                  <a:prstClr val="black"/>
                </a:solidFill>
                <a:cs typeface="Times New Roman" pitchFamily="18" charset="0"/>
                <a:sym typeface="Symbol"/>
              </a:rPr>
              <a:t>C</a:t>
            </a:r>
            <a:r>
              <a:rPr lang="tr-TR" sz="1800" baseline="-25000" dirty="0" err="1">
                <a:solidFill>
                  <a:prstClr val="black"/>
                </a:solidFill>
                <a:cs typeface="Times New Roman" pitchFamily="18" charset="0"/>
                <a:sym typeface="Symbol"/>
              </a:rPr>
              <a:t>su</a:t>
            </a:r>
            <a:endParaRPr lang="tr-TR" sz="1800" baseline="-25000" dirty="0">
              <a:solidFill>
                <a:prstClr val="black"/>
              </a:solidFill>
              <a:cs typeface="Times New Roman" pitchFamily="18" charset="0"/>
              <a:sym typeface="Symbol"/>
            </a:endParaRPr>
          </a:p>
          <a:p>
            <a:pPr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a:solidFill>
                  <a:prstClr val="black"/>
                </a:solidFill>
                <a:cs typeface="Times New Roman" pitchFamily="18" charset="0"/>
                <a:sym typeface="Symbol"/>
              </a:rPr>
              <a:t>	C = 500 g x 4.18</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J/</a:t>
            </a:r>
            <a:r>
              <a:rPr lang="tr-TR" sz="1800" baseline="0" dirty="0" err="1" smtClean="0">
                <a:solidFill>
                  <a:prstClr val="black"/>
                </a:solidFill>
                <a:cs typeface="Times New Roman" pitchFamily="18" charset="0"/>
              </a:rPr>
              <a:t>g</a:t>
            </a:r>
            <a:r>
              <a:rPr lang="tr-TR" sz="1800" baseline="0" dirty="0" err="1">
                <a:solidFill>
                  <a:prstClr val="black"/>
                </a:solidFill>
                <a:cs typeface="Times New Roman" pitchFamily="18" charset="0"/>
                <a:sym typeface="Symbol"/>
              </a:rPr>
              <a:t>C</a:t>
            </a:r>
            <a:r>
              <a:rPr lang="tr-TR" sz="1800" baseline="0" dirty="0">
                <a:solidFill>
                  <a:prstClr val="black"/>
                </a:solidFill>
                <a:cs typeface="Times New Roman" pitchFamily="18" charset="0"/>
                <a:sym typeface="Symbol"/>
              </a:rPr>
              <a:t> = 2090 </a:t>
            </a:r>
            <a:r>
              <a:rPr lang="tr-TR" sz="1800" baseline="0" dirty="0" smtClean="0">
                <a:solidFill>
                  <a:prstClr val="black"/>
                </a:solidFill>
                <a:cs typeface="Times New Roman" pitchFamily="18" charset="0"/>
              </a:rPr>
              <a:t>J/</a:t>
            </a:r>
            <a:r>
              <a:rPr lang="tr-TR" sz="1800" baseline="0" dirty="0">
                <a:solidFill>
                  <a:prstClr val="black"/>
                </a:solidFill>
                <a:cs typeface="Times New Roman" pitchFamily="18" charset="0"/>
                <a:sym typeface="Symbol"/>
              </a:rPr>
              <a:t>C = 2.09 </a:t>
            </a:r>
            <a:r>
              <a:rPr lang="tr-TR" sz="1800" baseline="0" dirty="0" err="1" smtClean="0">
                <a:solidFill>
                  <a:prstClr val="black"/>
                </a:solidFill>
                <a:cs typeface="Times New Roman" pitchFamily="18" charset="0"/>
                <a:sym typeface="Symbol"/>
              </a:rPr>
              <a:t>kJ</a:t>
            </a:r>
            <a:r>
              <a:rPr lang="tr-TR" sz="1800" baseline="0" dirty="0" smtClean="0">
                <a:solidFill>
                  <a:prstClr val="black"/>
                </a:solidFill>
                <a:cs typeface="Times New Roman" pitchFamily="18" charset="0"/>
              </a:rPr>
              <a:t>/</a:t>
            </a:r>
            <a:r>
              <a:rPr lang="tr-TR" sz="1800" baseline="0" dirty="0">
                <a:solidFill>
                  <a:prstClr val="black"/>
                </a:solidFill>
                <a:cs typeface="Times New Roman" pitchFamily="18" charset="0"/>
                <a:sym typeface="Symbol"/>
              </a:rPr>
              <a:t></a:t>
            </a:r>
            <a:r>
              <a:rPr lang="tr-TR" sz="1800" baseline="0" dirty="0" smtClean="0">
                <a:solidFill>
                  <a:prstClr val="black"/>
                </a:solidFill>
                <a:cs typeface="Times New Roman" pitchFamily="18" charset="0"/>
                <a:sym typeface="Symbol"/>
              </a:rPr>
              <a:t>C</a:t>
            </a:r>
          </a:p>
          <a:p>
            <a:pPr algn="just" fontAlgn="auto">
              <a:lnSpc>
                <a:spcPct val="150000"/>
              </a:lnSpc>
              <a:spcBef>
                <a:spcPts val="0"/>
              </a:spcBef>
              <a:spcAft>
                <a:spcPts val="0"/>
              </a:spcAft>
            </a:pPr>
            <a:r>
              <a:rPr lang="tr-TR" sz="1800" baseline="0" dirty="0">
                <a:solidFill>
                  <a:prstClr val="black"/>
                </a:solidFill>
                <a:cs typeface="Times New Roman" pitchFamily="18" charset="0"/>
                <a:sym typeface="Symbol"/>
              </a:rPr>
              <a:t>(500 g) suyun sıcaklığını 1C artırmak için verilmesi gereken enerjiyi göstermektedir. </a:t>
            </a: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C artırmak için bunun 2 katı, </a:t>
            </a:r>
            <a:r>
              <a:rPr lang="tr-TR" sz="1800" baseline="0" dirty="0" err="1">
                <a:solidFill>
                  <a:prstClr val="black"/>
                </a:solidFill>
                <a:cs typeface="Times New Roman" pitchFamily="18" charset="0"/>
                <a:sym typeface="Symbol"/>
              </a:rPr>
              <a:t>nC</a:t>
            </a:r>
            <a:r>
              <a:rPr lang="tr-TR" sz="1800" baseline="0" dirty="0">
                <a:solidFill>
                  <a:prstClr val="black"/>
                </a:solidFill>
                <a:cs typeface="Times New Roman" pitchFamily="18" charset="0"/>
                <a:sym typeface="Symbol"/>
              </a:rPr>
              <a:t> artırmak için n katı enerji gerekecektir. </a:t>
            </a: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Q </a:t>
            </a:r>
            <a:r>
              <a:rPr lang="tr-TR" sz="1800" baseline="0" dirty="0">
                <a:solidFill>
                  <a:prstClr val="black"/>
                </a:solidFill>
                <a:cs typeface="Times New Roman" pitchFamily="18" charset="0"/>
                <a:sym typeface="Symbol"/>
              </a:rPr>
              <a:t>= C x (t</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-t</a:t>
            </a:r>
            <a:r>
              <a:rPr lang="tr-TR" sz="1800" baseline="-25000" dirty="0">
                <a:solidFill>
                  <a:prstClr val="black"/>
                </a:solidFill>
                <a:cs typeface="Times New Roman" pitchFamily="18" charset="0"/>
                <a:sym typeface="Symbol"/>
              </a:rPr>
              <a:t>1</a:t>
            </a:r>
            <a:r>
              <a:rPr lang="tr-TR" sz="1800" baseline="0" dirty="0">
                <a:solidFill>
                  <a:prstClr val="black"/>
                </a:solidFill>
                <a:cs typeface="Times New Roman" pitchFamily="18" charset="0"/>
                <a:sym typeface="Symbol"/>
              </a:rPr>
              <a:t>) eşitliği </a:t>
            </a:r>
            <a:r>
              <a:rPr lang="tr-TR" sz="1800" baseline="0" dirty="0" smtClean="0">
                <a:solidFill>
                  <a:prstClr val="black"/>
                </a:solidFill>
                <a:cs typeface="Times New Roman" pitchFamily="18" charset="0"/>
                <a:sym typeface="Symbol"/>
              </a:rPr>
              <a:t>kullanılır</a:t>
            </a:r>
          </a:p>
          <a:p>
            <a:pPr algn="just" fontAlgn="auto">
              <a:lnSpc>
                <a:spcPct val="150000"/>
              </a:lnSpc>
              <a:spcBef>
                <a:spcPts val="0"/>
              </a:spcBef>
              <a:spcAft>
                <a:spcPts val="0"/>
              </a:spcAft>
            </a:pPr>
            <a:r>
              <a:rPr lang="tr-TR" sz="1800" baseline="0" dirty="0">
                <a:solidFill>
                  <a:prstClr val="black"/>
                </a:solidFill>
                <a:cs typeface="Times New Roman" pitchFamily="18" charset="0"/>
                <a:sym typeface="Symbol"/>
              </a:rPr>
              <a:t>Q = C x </a:t>
            </a:r>
            <a:r>
              <a:rPr lang="tr-TR" sz="1800" baseline="0" dirty="0" err="1" smtClean="0">
                <a:solidFill>
                  <a:prstClr val="black"/>
                </a:solidFill>
                <a:latin typeface="Times New Roman"/>
                <a:cs typeface="Times New Roman" pitchFamily="18" charset="0"/>
                <a:sym typeface="Symbol"/>
              </a:rPr>
              <a:t>Δ</a:t>
            </a:r>
            <a:r>
              <a:rPr lang="tr-TR" sz="1800" baseline="0" dirty="0" err="1" smtClean="0">
                <a:solidFill>
                  <a:prstClr val="black"/>
                </a:solidFill>
                <a:cs typeface="Times New Roman" pitchFamily="18" charset="0"/>
                <a:sym typeface="Symbol"/>
              </a:rPr>
              <a:t>t</a:t>
            </a:r>
            <a:endParaRPr lang="tr-TR" sz="1800" baseline="0" dirty="0">
              <a:solidFill>
                <a:prstClr val="black"/>
              </a:solidFill>
              <a:cs typeface="Times New Roman" pitchFamily="18" charset="0"/>
              <a:sym typeface="Symbol"/>
            </a:endParaRPr>
          </a:p>
          <a:p>
            <a:pPr>
              <a:lnSpc>
                <a:spcPct val="150000"/>
              </a:lnSpc>
            </a:pPr>
            <a:endParaRPr lang="tr-TR" sz="1800" baseline="0" dirty="0" smtClean="0">
              <a:solidFill>
                <a:prstClr val="black"/>
              </a:solidFill>
              <a:cs typeface="Times New Roman" pitchFamily="18" charset="0"/>
              <a:sym typeface="Symbol"/>
            </a:endParaRPr>
          </a:p>
          <a:p>
            <a:pPr>
              <a:lnSpc>
                <a:spcPct val="150000"/>
              </a:lnSpc>
            </a:pPr>
            <a:r>
              <a:rPr lang="tr-TR" sz="1800" baseline="0" dirty="0" smtClean="0">
                <a:solidFill>
                  <a:prstClr val="black"/>
                </a:solidFill>
                <a:cs typeface="Times New Roman" pitchFamily="18" charset="0"/>
                <a:sym typeface="Symbol"/>
              </a:rPr>
              <a:t> </a:t>
            </a:r>
          </a:p>
          <a:p>
            <a:pPr>
              <a:lnSpc>
                <a:spcPct val="150000"/>
              </a:lnSpc>
            </a:pPr>
            <a:endParaRPr lang="tr-TR" sz="1800" baseline="0" dirty="0"/>
          </a:p>
        </p:txBody>
      </p:sp>
    </p:spTree>
    <p:extLst>
      <p:ext uri="{BB962C8B-B14F-4D97-AF65-F5344CB8AC3E}">
        <p14:creationId xmlns:p14="http://schemas.microsoft.com/office/powerpoint/2010/main" xmlns="" val="12531740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45864" y="349205"/>
            <a:ext cx="8790631" cy="3000821"/>
          </a:xfrm>
          <a:prstGeom prst="rect">
            <a:avLst/>
          </a:prstGeom>
        </p:spPr>
        <p:txBody>
          <a:bodyPr wrap="square">
            <a:spAutoFit/>
          </a:bodyPr>
          <a:lstStyle/>
          <a:p>
            <a:pPr>
              <a:lnSpc>
                <a:spcPct val="150000"/>
              </a:lnSpc>
            </a:pPr>
            <a:r>
              <a:rPr lang="tr-TR" sz="1800" baseline="0" dirty="0" smtClean="0">
                <a:solidFill>
                  <a:srgbClr val="FF0000"/>
                </a:solidFill>
                <a:cs typeface="Times New Roman" pitchFamily="18" charset="0"/>
                <a:sym typeface="Symbol"/>
              </a:rPr>
              <a:t>Örnek:</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500 g suyun sıcaklığını 20C sıcaklıktan 25C sıcaklığa çıkarmak için gereken ısı miktarı ne kadardır</a:t>
            </a:r>
            <a:r>
              <a:rPr lang="tr-TR" sz="1800" baseline="0" dirty="0" smtClean="0">
                <a:solidFill>
                  <a:prstClr val="black"/>
                </a:solidFill>
                <a:cs typeface="Times New Roman" pitchFamily="18" charset="0"/>
                <a:sym typeface="Symbol"/>
              </a:rPr>
              <a:t>?</a:t>
            </a:r>
          </a:p>
          <a:p>
            <a:pPr algn="just" fontAlgn="auto">
              <a:spcBef>
                <a:spcPts val="0"/>
              </a:spcBef>
              <a:spcAft>
                <a:spcPts val="0"/>
              </a:spcAft>
            </a:pPr>
            <a:endParaRPr lang="tr-TR" sz="1800" baseline="0" dirty="0" smtClean="0">
              <a:solidFill>
                <a:prstClr val="black"/>
              </a:solidFill>
              <a:cs typeface="Times New Roman" pitchFamily="18" charset="0"/>
            </a:endParaRPr>
          </a:p>
          <a:p>
            <a:pPr algn="just" fontAlgn="auto">
              <a:spcBef>
                <a:spcPts val="0"/>
              </a:spcBef>
              <a:spcAft>
                <a:spcPts val="0"/>
              </a:spcAft>
            </a:pPr>
            <a:r>
              <a:rPr lang="tr-TR" sz="1800" baseline="0" dirty="0" smtClean="0">
                <a:solidFill>
                  <a:prstClr val="black"/>
                </a:solidFill>
                <a:cs typeface="Times New Roman" pitchFamily="18" charset="0"/>
              </a:rPr>
              <a:t>Q </a:t>
            </a:r>
            <a:r>
              <a:rPr lang="tr-TR" sz="1800" baseline="0" dirty="0">
                <a:solidFill>
                  <a:prstClr val="black"/>
                </a:solidFill>
                <a:cs typeface="Times New Roman" pitchFamily="18" charset="0"/>
              </a:rPr>
              <a:t>= C x </a:t>
            </a:r>
            <a:r>
              <a:rPr lang="tr-TR" sz="1800" baseline="0" dirty="0">
                <a:solidFill>
                  <a:prstClr val="black"/>
                </a:solidFill>
                <a:cs typeface="Times New Roman" pitchFamily="18" charset="0"/>
                <a:sym typeface="Symbol"/>
              </a:rPr>
              <a:t>(t</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-t</a:t>
            </a:r>
            <a:r>
              <a:rPr lang="tr-TR" sz="1800" baseline="-25000" dirty="0">
                <a:solidFill>
                  <a:prstClr val="black"/>
                </a:solidFill>
                <a:cs typeface="Times New Roman" pitchFamily="18" charset="0"/>
                <a:sym typeface="Symbol"/>
              </a:rPr>
              <a:t>1</a:t>
            </a:r>
            <a:r>
              <a:rPr lang="tr-TR" sz="1800" baseline="0" dirty="0">
                <a:solidFill>
                  <a:prstClr val="black"/>
                </a:solidFill>
                <a:cs typeface="Times New Roman" pitchFamily="18" charset="0"/>
                <a:sym typeface="Symbol"/>
              </a:rPr>
              <a:t>) eşitliği kullanılacaktır.</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a:solidFill>
                  <a:prstClr val="black"/>
                </a:solidFill>
                <a:cs typeface="Times New Roman" pitchFamily="18" charset="0"/>
                <a:sym typeface="Symbol"/>
              </a:rPr>
              <a:t>	Q = m </a:t>
            </a:r>
            <a:r>
              <a:rPr lang="tr-TR" sz="1800" baseline="0" dirty="0" err="1">
                <a:solidFill>
                  <a:prstClr val="black"/>
                </a:solidFill>
                <a:cs typeface="Times New Roman" pitchFamily="18" charset="0"/>
                <a:sym typeface="Symbol"/>
              </a:rPr>
              <a:t>C</a:t>
            </a:r>
            <a:r>
              <a:rPr lang="tr-TR" sz="1800" baseline="-25000" dirty="0" err="1">
                <a:solidFill>
                  <a:prstClr val="black"/>
                </a:solidFill>
                <a:cs typeface="Times New Roman" pitchFamily="18" charset="0"/>
                <a:sym typeface="Symbol"/>
              </a:rPr>
              <a:t>su</a:t>
            </a:r>
            <a:r>
              <a:rPr lang="tr-TR" sz="1800" baseline="0" dirty="0">
                <a:solidFill>
                  <a:prstClr val="black"/>
                </a:solidFill>
                <a:cs typeface="Times New Roman" pitchFamily="18" charset="0"/>
                <a:sym typeface="Symbol"/>
              </a:rPr>
              <a:t> (t</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-t</a:t>
            </a:r>
            <a:r>
              <a:rPr lang="tr-TR" sz="1800" baseline="-25000" dirty="0">
                <a:solidFill>
                  <a:prstClr val="black"/>
                </a:solidFill>
                <a:cs typeface="Times New Roman" pitchFamily="18" charset="0"/>
                <a:sym typeface="Symbol"/>
              </a:rPr>
              <a:t>1</a:t>
            </a:r>
            <a:r>
              <a:rPr lang="tr-TR" sz="1800" baseline="0" dirty="0">
                <a:solidFill>
                  <a:prstClr val="black"/>
                </a:solidFill>
                <a:cs typeface="Times New Roman" pitchFamily="18" charset="0"/>
                <a:sym typeface="Symbol"/>
              </a:rPr>
              <a:t>)  Q = 500 </a:t>
            </a:r>
            <a:r>
              <a:rPr lang="tr-TR" sz="1800" strike="sngStrike" baseline="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x 4.18 J/</a:t>
            </a:r>
            <a:r>
              <a:rPr lang="tr-TR" sz="1800" strike="sngStrike" baseline="0" dirty="0" err="1">
                <a:solidFill>
                  <a:prstClr val="black"/>
                </a:solidFill>
                <a:cs typeface="Times New Roman" pitchFamily="18" charset="0"/>
                <a:sym typeface="Symbol"/>
              </a:rPr>
              <a:t>g</a:t>
            </a:r>
            <a:r>
              <a:rPr lang="tr-TR" sz="1800" baseline="0" dirty="0" err="1">
                <a:solidFill>
                  <a:prstClr val="black"/>
                </a:solidFill>
                <a:cs typeface="Times New Roman" pitchFamily="18" charset="0"/>
                <a:sym typeface="Symbol"/>
              </a:rPr>
              <a:t></a:t>
            </a:r>
            <a:r>
              <a:rPr lang="tr-TR" sz="1800" strike="sngStrike" baseline="0" dirty="0" err="1">
                <a:solidFill>
                  <a:prstClr val="black"/>
                </a:solidFill>
                <a:cs typeface="Times New Roman" pitchFamily="18" charset="0"/>
                <a:sym typeface="Symbol"/>
              </a:rPr>
              <a:t>C</a:t>
            </a:r>
            <a:r>
              <a:rPr lang="tr-TR" sz="1800" baseline="0" dirty="0">
                <a:solidFill>
                  <a:prstClr val="black"/>
                </a:solidFill>
                <a:cs typeface="Times New Roman" pitchFamily="18" charset="0"/>
                <a:sym typeface="Symbol"/>
              </a:rPr>
              <a:t> x (25 – 20) </a:t>
            </a:r>
            <a:r>
              <a:rPr lang="tr-TR" sz="1800" strike="sngStrike" baseline="0" dirty="0">
                <a:solidFill>
                  <a:prstClr val="black"/>
                </a:solidFill>
                <a:cs typeface="Times New Roman" pitchFamily="18" charset="0"/>
                <a:sym typeface="Symbol"/>
              </a:rPr>
              <a:t>C</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a:solidFill>
                  <a:prstClr val="black"/>
                </a:solidFill>
                <a:cs typeface="Times New Roman" pitchFamily="18" charset="0"/>
                <a:sym typeface="Symbol"/>
              </a:rPr>
              <a:t>	Q = 10450 j veya Q = </a:t>
            </a:r>
            <a:r>
              <a:rPr lang="tr-TR" sz="1800" baseline="0" dirty="0" smtClean="0">
                <a:solidFill>
                  <a:prstClr val="black"/>
                </a:solidFill>
                <a:cs typeface="Times New Roman" pitchFamily="18" charset="0"/>
                <a:sym typeface="Symbol"/>
              </a:rPr>
              <a:t>10,45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bulunur.</a:t>
            </a:r>
          </a:p>
          <a:p>
            <a:pPr>
              <a:lnSpc>
                <a:spcPct val="150000"/>
              </a:lnSpc>
            </a:pPr>
            <a:r>
              <a:rPr lang="tr-TR" sz="1800" baseline="0" dirty="0" smtClean="0">
                <a:solidFill>
                  <a:prstClr val="black"/>
                </a:solidFill>
                <a:cs typeface="Times New Roman" pitchFamily="18" charset="0"/>
                <a:sym typeface="Symbol"/>
              </a:rPr>
              <a:t> </a:t>
            </a:r>
            <a:endParaRPr lang="tr-TR" sz="1800" dirty="0"/>
          </a:p>
        </p:txBody>
      </p:sp>
    </p:spTree>
    <p:extLst>
      <p:ext uri="{BB962C8B-B14F-4D97-AF65-F5344CB8AC3E}">
        <p14:creationId xmlns:p14="http://schemas.microsoft.com/office/powerpoint/2010/main" xmlns="" val="4733488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260648"/>
            <a:ext cx="8640960" cy="1754326"/>
          </a:xfrm>
          <a:prstGeom prst="rect">
            <a:avLst/>
          </a:prstGeom>
        </p:spPr>
        <p:txBody>
          <a:bodyPr wrap="square">
            <a:spAutoFit/>
          </a:bodyPr>
          <a:lstStyle/>
          <a:p>
            <a:pPr algn="just" fontAlgn="auto">
              <a:lnSpc>
                <a:spcPct val="150000"/>
              </a:lnSpc>
              <a:spcBef>
                <a:spcPts val="0"/>
              </a:spcBef>
              <a:spcAft>
                <a:spcPts val="0"/>
              </a:spcAft>
            </a:pPr>
            <a:r>
              <a:rPr lang="tr-TR" sz="1800" baseline="0" dirty="0">
                <a:solidFill>
                  <a:srgbClr val="FF0000"/>
                </a:solidFill>
                <a:cs typeface="Times New Roman" pitchFamily="18" charset="0"/>
              </a:rPr>
              <a:t>Isı ölçümleri </a:t>
            </a:r>
            <a:endParaRPr lang="tr-TR" sz="1800" baseline="0" dirty="0" smtClean="0">
              <a:solidFill>
                <a:srgbClr val="FF0000"/>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Isı </a:t>
            </a:r>
            <a:r>
              <a:rPr lang="tr-TR" sz="1800" baseline="0" dirty="0">
                <a:solidFill>
                  <a:prstClr val="black"/>
                </a:solidFill>
                <a:cs typeface="Times New Roman" pitchFamily="18" charset="0"/>
              </a:rPr>
              <a:t>ölçümleri </a:t>
            </a:r>
            <a:r>
              <a:rPr lang="tr-TR" sz="1800" b="1" baseline="0" dirty="0">
                <a:solidFill>
                  <a:prstClr val="black"/>
                </a:solidFill>
                <a:cs typeface="Times New Roman" pitchFamily="18" charset="0"/>
              </a:rPr>
              <a:t>kalorimetre</a:t>
            </a:r>
            <a:r>
              <a:rPr lang="tr-TR" sz="1800" baseline="0" dirty="0">
                <a:solidFill>
                  <a:prstClr val="black"/>
                </a:solidFill>
                <a:cs typeface="Times New Roman" pitchFamily="18" charset="0"/>
              </a:rPr>
              <a:t> denilen </a:t>
            </a:r>
            <a:r>
              <a:rPr lang="tr-TR" sz="1800" baseline="0" dirty="0" smtClean="0">
                <a:solidFill>
                  <a:prstClr val="black"/>
                </a:solidFill>
                <a:cs typeface="Times New Roman" pitchFamily="18" charset="0"/>
              </a:rPr>
              <a:t>cihaz ile yapılır</a:t>
            </a:r>
            <a:r>
              <a:rPr lang="tr-TR" sz="1800" baseline="0" dirty="0">
                <a:solidFill>
                  <a:prstClr val="black"/>
                </a:solidFill>
                <a:cs typeface="Times New Roman" pitchFamily="18" charset="0"/>
              </a:rPr>
              <a:t>. </a:t>
            </a: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Tepkimede </a:t>
            </a:r>
            <a:r>
              <a:rPr lang="tr-TR" sz="1800" baseline="0" dirty="0">
                <a:solidFill>
                  <a:prstClr val="black"/>
                </a:solidFill>
                <a:cs typeface="Times New Roman" pitchFamily="18" charset="0"/>
              </a:rPr>
              <a:t>açığa çıkan veya soğurulan </a:t>
            </a:r>
            <a:r>
              <a:rPr lang="tr-TR" sz="1800" baseline="0" dirty="0" smtClean="0">
                <a:solidFill>
                  <a:prstClr val="black"/>
                </a:solidFill>
                <a:cs typeface="Times New Roman" pitchFamily="18" charset="0"/>
              </a:rPr>
              <a:t>ısı </a:t>
            </a:r>
            <a:r>
              <a:rPr lang="tr-TR" sz="1800" baseline="0" dirty="0">
                <a:solidFill>
                  <a:prstClr val="black"/>
                </a:solidFill>
                <a:cs typeface="Times New Roman" pitchFamily="18" charset="0"/>
              </a:rPr>
              <a:t>yalıtılmış bir kap içerisinde </a:t>
            </a:r>
            <a:r>
              <a:rPr lang="tr-TR" sz="1800" baseline="0" dirty="0" smtClean="0">
                <a:solidFill>
                  <a:prstClr val="black"/>
                </a:solidFill>
                <a:cs typeface="Times New Roman" pitchFamily="18" charset="0"/>
              </a:rPr>
              <a:t>(kalorimetre) reaksiyonun yürütülerek izlenir</a:t>
            </a:r>
            <a:r>
              <a:rPr lang="tr-TR" sz="1800" baseline="0" dirty="0">
                <a:solidFill>
                  <a:prstClr val="black"/>
                </a:solidFill>
                <a:cs typeface="Times New Roman" pitchFamily="18" charset="0"/>
              </a:rPr>
              <a:t>. </a:t>
            </a:r>
            <a:endParaRPr lang="tr-TR" sz="1800" baseline="0" dirty="0" smtClean="0">
              <a:solidFill>
                <a:prstClr val="black"/>
              </a:solidFill>
              <a:cs typeface="Times New Roman" pitchFamily="18"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91680" y="2204864"/>
            <a:ext cx="4754238" cy="4104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043653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260648"/>
            <a:ext cx="8640960" cy="2585323"/>
          </a:xfrm>
          <a:prstGeom prst="rect">
            <a:avLst/>
          </a:prstGeom>
        </p:spPr>
        <p:txBody>
          <a:bodyPr wrap="square">
            <a:spAutoFit/>
          </a:bodyPr>
          <a:lstStyle/>
          <a:p>
            <a:pPr algn="just" fontAlgn="auto">
              <a:lnSpc>
                <a:spcPct val="150000"/>
              </a:lnSpc>
              <a:spcBef>
                <a:spcPts val="0"/>
              </a:spcBef>
              <a:spcAft>
                <a:spcPts val="0"/>
              </a:spcAft>
            </a:pPr>
            <a:r>
              <a:rPr lang="tr-TR" sz="1800" baseline="0" dirty="0" smtClean="0">
                <a:solidFill>
                  <a:srgbClr val="FF0000"/>
                </a:solidFill>
                <a:cs typeface="Times New Roman" pitchFamily="18" charset="0"/>
              </a:rPr>
              <a:t>Yanma ısısı: </a:t>
            </a:r>
            <a:r>
              <a:rPr lang="tr-TR" sz="1800" baseline="0" dirty="0" smtClean="0">
                <a:solidFill>
                  <a:prstClr val="black"/>
                </a:solidFill>
                <a:cs typeface="Times New Roman" pitchFamily="18" charset="0"/>
              </a:rPr>
              <a:t>Bir </a:t>
            </a:r>
            <a:r>
              <a:rPr lang="tr-TR" sz="1800" baseline="0" dirty="0">
                <a:solidFill>
                  <a:prstClr val="black"/>
                </a:solidFill>
                <a:cs typeface="Times New Roman" pitchFamily="18" charset="0"/>
              </a:rPr>
              <a:t>maddenin yakıldıktan sonra açığa çıkardığı ısı miktarı ölçülecekse bu takdirde bir kalorimetre bombası kullanılır. </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Çok </a:t>
            </a:r>
            <a:r>
              <a:rPr lang="tr-TR" sz="1800" baseline="0" dirty="0">
                <a:solidFill>
                  <a:prstClr val="black"/>
                </a:solidFill>
                <a:cs typeface="Times New Roman" pitchFamily="18" charset="0"/>
              </a:rPr>
              <a:t>iyi yalıtılmış bu bomba içerisinde, su içerisine daldırılmış olan bir reaksiyon kabında madde oksijenle yakılır ve açığa çıkan ısı suyu ve kalorimetre kabının sıcaklığını artırır. Kalorimetre kabının toplam ısı kapasitesi biliniyorsa, suyun sıcaklığının artışından reaksiyon ısısı hesaplanır</a:t>
            </a:r>
            <a:endParaRPr lang="tr-TR" sz="1800" baseline="0" dirty="0" smtClean="0">
              <a:solidFill>
                <a:prstClr val="black"/>
              </a:solidFill>
              <a:cs typeface="Times New Roman" pitchFamily="18" charset="0"/>
            </a:endParaRP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915816" y="2527920"/>
            <a:ext cx="4705350" cy="4362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855718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36340" y="188640"/>
            <a:ext cx="8712968" cy="6324808"/>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srgbClr val="FF0000"/>
                </a:solidFill>
                <a:cs typeface="Times New Roman" pitchFamily="18" charset="0"/>
              </a:rPr>
              <a:t>Örnek:</a:t>
            </a:r>
            <a:r>
              <a:rPr lang="tr-TR" sz="1800" baseline="0" dirty="0">
                <a:solidFill>
                  <a:prstClr val="black"/>
                </a:solidFill>
                <a:cs typeface="Times New Roman" pitchFamily="18" charset="0"/>
              </a:rPr>
              <a:t>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Glikozun </a:t>
            </a:r>
            <a:r>
              <a:rPr lang="tr-TR" sz="1800" baseline="0" dirty="0">
                <a:solidFill>
                  <a:prstClr val="black"/>
                </a:solidFill>
                <a:cs typeface="Times New Roman" pitchFamily="18" charset="0"/>
              </a:rPr>
              <a:t>(C</a:t>
            </a:r>
            <a:r>
              <a:rPr lang="tr-TR" sz="1800" baseline="-25000" dirty="0">
                <a:solidFill>
                  <a:prstClr val="black"/>
                </a:solidFill>
                <a:cs typeface="Times New Roman" pitchFamily="18" charset="0"/>
              </a:rPr>
              <a:t>6</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12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6</a:t>
            </a:r>
            <a:r>
              <a:rPr lang="tr-TR" sz="1800" baseline="0" dirty="0">
                <a:solidFill>
                  <a:prstClr val="black"/>
                </a:solidFill>
                <a:cs typeface="Times New Roman" pitchFamily="18" charset="0"/>
              </a:rPr>
              <a:t>) yanmasıyla açığa çıkan ısı miktarını ölçmek için bomba türü bir kalorimetre kullanılmıştır. Glikozun yanma reaksiyonu aşağıda verilmiştir.</a:t>
            </a:r>
          </a:p>
          <a:p>
            <a:pPr lvl="0" algn="just" fontAlgn="auto">
              <a:lnSpc>
                <a:spcPct val="150000"/>
              </a:lnSpc>
              <a:spcBef>
                <a:spcPts val="0"/>
              </a:spcBef>
              <a:spcAft>
                <a:spcPts val="0"/>
              </a:spcAft>
            </a:pPr>
            <a:r>
              <a:rPr lang="tr-TR" sz="1800" baseline="0" dirty="0">
                <a:solidFill>
                  <a:prstClr val="black"/>
                </a:solidFill>
                <a:cs typeface="Times New Roman" pitchFamily="18" charset="0"/>
              </a:rPr>
              <a:t>	C</a:t>
            </a:r>
            <a:r>
              <a:rPr lang="tr-TR" sz="1800" baseline="-25000" dirty="0">
                <a:solidFill>
                  <a:prstClr val="black"/>
                </a:solidFill>
                <a:cs typeface="Times New Roman" pitchFamily="18" charset="0"/>
              </a:rPr>
              <a:t>6</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12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6</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(k)</a:t>
            </a:r>
            <a:r>
              <a:rPr lang="tr-TR" sz="1800" baseline="0" dirty="0">
                <a:solidFill>
                  <a:prstClr val="black"/>
                </a:solidFill>
                <a:cs typeface="Times New Roman" pitchFamily="18" charset="0"/>
              </a:rPr>
              <a:t>  + 6O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6CO</a:t>
            </a:r>
            <a:r>
              <a:rPr lang="tr-TR" sz="1800" baseline="-25000" dirty="0">
                <a:solidFill>
                  <a:prstClr val="black"/>
                </a:solidFill>
                <a:cs typeface="Times New Roman" pitchFamily="18" charset="0"/>
                <a:sym typeface="Symbol"/>
              </a:rPr>
              <a:t>2 (g)</a:t>
            </a:r>
            <a:r>
              <a:rPr lang="tr-TR" sz="1800" baseline="0" dirty="0">
                <a:solidFill>
                  <a:prstClr val="black"/>
                </a:solidFill>
                <a:cs typeface="Times New Roman" pitchFamily="18" charset="0"/>
                <a:sym typeface="Symbol"/>
              </a:rPr>
              <a:t>  +  6H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r>
              <a:rPr lang="tr-TR" sz="1800" baseline="-25000" dirty="0">
                <a:solidFill>
                  <a:prstClr val="black"/>
                </a:solidFill>
                <a:cs typeface="Times New Roman" pitchFamily="18" charset="0"/>
                <a:sym typeface="Symbol"/>
              </a:rPr>
              <a:t> (s)</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3 </a:t>
            </a:r>
            <a:r>
              <a:rPr lang="tr-TR" sz="1800" baseline="0" dirty="0">
                <a:solidFill>
                  <a:prstClr val="black"/>
                </a:solidFill>
                <a:cs typeface="Times New Roman" pitchFamily="18" charset="0"/>
                <a:sym typeface="Symbol"/>
              </a:rPr>
              <a:t>g glikoz tepkime kabına konulmuş ve basınçlı oksijenle doldurduktan sonra 1.20 kg su içeren kalorimetre kabı içerisinde yakılmıştır. Düzeneğin (kalorimetre + su) başlangıçtaki sıcaklığı 19C iken, tepkime bittikten sonra kalorimetre ve içeriğinin sıcaklığı 25.5C olmuştur. Kalorimetrenin ısı kapasitesi 2.21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/C ve glikozun M</a:t>
            </a:r>
            <a:r>
              <a:rPr lang="tr-TR" sz="1800" baseline="-25000" dirty="0">
                <a:solidFill>
                  <a:prstClr val="black"/>
                </a:solidFill>
                <a:cs typeface="Times New Roman" pitchFamily="18" charset="0"/>
                <a:sym typeface="Symbol"/>
              </a:rPr>
              <a:t>A</a:t>
            </a:r>
            <a:r>
              <a:rPr lang="tr-TR" sz="1800" baseline="0" dirty="0">
                <a:solidFill>
                  <a:prstClr val="black"/>
                </a:solidFill>
                <a:cs typeface="Times New Roman" pitchFamily="18" charset="0"/>
                <a:sym typeface="Symbol"/>
              </a:rPr>
              <a:t>=180 olduğuna göre 1 </a:t>
            </a:r>
            <a:r>
              <a:rPr lang="tr-TR" sz="1800" baseline="0" dirty="0" err="1">
                <a:solidFill>
                  <a:prstClr val="black"/>
                </a:solidFill>
                <a:cs typeface="Times New Roman" pitchFamily="18" charset="0"/>
                <a:sym typeface="Symbol"/>
              </a:rPr>
              <a:t>mol</a:t>
            </a:r>
            <a:r>
              <a:rPr lang="tr-TR" sz="1800" baseline="0" dirty="0">
                <a:solidFill>
                  <a:prstClr val="black"/>
                </a:solidFill>
                <a:cs typeface="Times New Roman" pitchFamily="18" charset="0"/>
                <a:sym typeface="Symbol"/>
              </a:rPr>
              <a:t> glikozun yanması sonucu açığa çıkan ısı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tepkime ısısı) ne kadardır?</a:t>
            </a: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Glikozun yanması sonucu açığa çıkan reaksiyon ısısı kalorimetre içerisinde  iki yerde harcanacaktır.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1- </a:t>
            </a:r>
            <a:r>
              <a:rPr lang="tr-TR" sz="1800" baseline="0" dirty="0">
                <a:solidFill>
                  <a:prstClr val="black"/>
                </a:solidFill>
                <a:cs typeface="Times New Roman" pitchFamily="18" charset="0"/>
                <a:sym typeface="Symbol"/>
              </a:rPr>
              <a:t>kalorimetreyi 19C sıcaklıktan 25.5C sıcaklığa çıkartacak,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2- </a:t>
            </a:r>
            <a:r>
              <a:rPr lang="tr-TR" sz="1800" baseline="0" dirty="0">
                <a:solidFill>
                  <a:prstClr val="black"/>
                </a:solidFill>
                <a:cs typeface="Times New Roman" pitchFamily="18" charset="0"/>
                <a:sym typeface="Symbol"/>
              </a:rPr>
              <a:t>kalorimetrenin içerisindeki suyu 19C sıcaklıktan 25.5C sıcaklığa çıkartacaktır.  </a:t>
            </a: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Q = </a:t>
            </a:r>
            <a:r>
              <a:rPr lang="tr-TR" sz="1800" baseline="0" dirty="0" err="1">
                <a:solidFill>
                  <a:prstClr val="black"/>
                </a:solidFill>
                <a:cs typeface="Times New Roman" pitchFamily="18" charset="0"/>
                <a:sym typeface="Symbol"/>
              </a:rPr>
              <a:t>Q</a:t>
            </a:r>
            <a:r>
              <a:rPr lang="tr-TR" sz="1800" baseline="-25000" dirty="0" err="1">
                <a:solidFill>
                  <a:prstClr val="black"/>
                </a:solidFill>
                <a:cs typeface="Times New Roman" pitchFamily="18" charset="0"/>
                <a:sym typeface="Symbol"/>
              </a:rPr>
              <a:t>kalorimetre</a:t>
            </a:r>
            <a:r>
              <a:rPr lang="tr-TR" sz="1800" baseline="0" dirty="0">
                <a:solidFill>
                  <a:prstClr val="black"/>
                </a:solidFill>
                <a:cs typeface="Times New Roman" pitchFamily="18" charset="0"/>
                <a:sym typeface="Symbol"/>
              </a:rPr>
              <a:t> + </a:t>
            </a:r>
            <a:r>
              <a:rPr lang="tr-TR" sz="1800" baseline="0" dirty="0" err="1">
                <a:solidFill>
                  <a:prstClr val="black"/>
                </a:solidFill>
                <a:cs typeface="Times New Roman" pitchFamily="18" charset="0"/>
                <a:sym typeface="Symbol"/>
              </a:rPr>
              <a:t>Q</a:t>
            </a:r>
            <a:r>
              <a:rPr lang="tr-TR" sz="1800" baseline="-25000" dirty="0" err="1">
                <a:solidFill>
                  <a:prstClr val="black"/>
                </a:solidFill>
                <a:cs typeface="Times New Roman" pitchFamily="18" charset="0"/>
                <a:sym typeface="Symbol"/>
              </a:rPr>
              <a:t>su</a:t>
            </a:r>
            <a:endParaRPr lang="tr-TR" sz="1800" dirty="0"/>
          </a:p>
        </p:txBody>
      </p:sp>
    </p:spTree>
    <p:extLst>
      <p:ext uri="{BB962C8B-B14F-4D97-AF65-F5344CB8AC3E}">
        <p14:creationId xmlns:p14="http://schemas.microsoft.com/office/powerpoint/2010/main" xmlns="" val="30651751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5008" y="332656"/>
            <a:ext cx="8928992" cy="5770811"/>
          </a:xfrm>
          <a:prstGeom prst="rect">
            <a:avLst/>
          </a:prstGeom>
        </p:spPr>
        <p:txBody>
          <a:bodyPr wrap="square">
            <a:spAutoFit/>
          </a:bodyPr>
          <a:lstStyle/>
          <a:p>
            <a:pPr lvl="0" algn="just" fontAlgn="auto">
              <a:lnSpc>
                <a:spcPct val="150000"/>
              </a:lnSpc>
              <a:spcBef>
                <a:spcPts val="0"/>
              </a:spcBef>
              <a:spcAft>
                <a:spcPts val="0"/>
              </a:spcAft>
            </a:pPr>
            <a:r>
              <a:rPr lang="tr-TR" sz="1800" baseline="0" dirty="0" err="1">
                <a:solidFill>
                  <a:prstClr val="black"/>
                </a:solidFill>
                <a:cs typeface="Times New Roman" pitchFamily="18" charset="0"/>
                <a:sym typeface="Symbol"/>
              </a:rPr>
              <a:t>Q</a:t>
            </a:r>
            <a:r>
              <a:rPr lang="tr-TR" sz="1800" baseline="-25000" dirty="0" err="1">
                <a:solidFill>
                  <a:prstClr val="black"/>
                </a:solidFill>
                <a:cs typeface="Times New Roman" pitchFamily="18" charset="0"/>
                <a:sym typeface="Symbol"/>
              </a:rPr>
              <a:t>top</a:t>
            </a:r>
            <a:r>
              <a:rPr lang="tr-TR" sz="1800" baseline="0" dirty="0">
                <a:solidFill>
                  <a:prstClr val="black"/>
                </a:solidFill>
                <a:cs typeface="Times New Roman" pitchFamily="18" charset="0"/>
                <a:sym typeface="Symbol"/>
              </a:rPr>
              <a:t> = m </a:t>
            </a:r>
            <a:r>
              <a:rPr lang="tr-TR" sz="1800" baseline="0" dirty="0" err="1">
                <a:solidFill>
                  <a:prstClr val="black"/>
                </a:solidFill>
                <a:cs typeface="Times New Roman" pitchFamily="18" charset="0"/>
                <a:sym typeface="Symbol"/>
              </a:rPr>
              <a:t>C</a:t>
            </a:r>
            <a:r>
              <a:rPr lang="tr-TR" sz="1800" baseline="-25000" dirty="0" err="1">
                <a:solidFill>
                  <a:prstClr val="black"/>
                </a:solidFill>
                <a:cs typeface="Times New Roman" pitchFamily="18" charset="0"/>
                <a:sym typeface="Symbol"/>
              </a:rPr>
              <a:t>cal</a:t>
            </a:r>
            <a:r>
              <a:rPr lang="tr-TR" sz="1800" baseline="0" dirty="0">
                <a:solidFill>
                  <a:prstClr val="black"/>
                </a:solidFill>
                <a:cs typeface="Times New Roman" pitchFamily="18" charset="0"/>
                <a:sym typeface="Symbol"/>
              </a:rPr>
              <a:t> (t</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-t</a:t>
            </a:r>
            <a:r>
              <a:rPr lang="tr-TR" sz="1800" baseline="-25000" dirty="0">
                <a:solidFill>
                  <a:prstClr val="black"/>
                </a:solidFill>
                <a:cs typeface="Times New Roman" pitchFamily="18" charset="0"/>
                <a:sym typeface="Symbol"/>
              </a:rPr>
              <a:t>1</a:t>
            </a:r>
            <a:r>
              <a:rPr lang="tr-TR" sz="1800" baseline="0" dirty="0">
                <a:solidFill>
                  <a:prstClr val="black"/>
                </a:solidFill>
                <a:cs typeface="Times New Roman" pitchFamily="18" charset="0"/>
                <a:sym typeface="Symbol"/>
              </a:rPr>
              <a:t>) + m </a:t>
            </a:r>
            <a:r>
              <a:rPr lang="tr-TR" sz="1800" baseline="0" dirty="0" err="1">
                <a:solidFill>
                  <a:prstClr val="black"/>
                </a:solidFill>
                <a:cs typeface="Times New Roman" pitchFamily="18" charset="0"/>
                <a:sym typeface="Symbol"/>
              </a:rPr>
              <a:t>C</a:t>
            </a:r>
            <a:r>
              <a:rPr lang="tr-TR" sz="1800" baseline="-25000" dirty="0" err="1">
                <a:solidFill>
                  <a:prstClr val="black"/>
                </a:solidFill>
                <a:cs typeface="Times New Roman" pitchFamily="18" charset="0"/>
                <a:sym typeface="Symbol"/>
              </a:rPr>
              <a:t>su</a:t>
            </a:r>
            <a:r>
              <a:rPr lang="tr-TR" sz="1800" baseline="0" dirty="0">
                <a:solidFill>
                  <a:prstClr val="black"/>
                </a:solidFill>
                <a:cs typeface="Times New Roman" pitchFamily="18" charset="0"/>
                <a:sym typeface="Symbol"/>
              </a:rPr>
              <a:t> (t</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-t</a:t>
            </a:r>
            <a:r>
              <a:rPr lang="tr-TR" sz="1800" baseline="-25000" dirty="0">
                <a:solidFill>
                  <a:prstClr val="black"/>
                </a:solidFill>
                <a:cs typeface="Times New Roman" pitchFamily="18" charset="0"/>
                <a:sym typeface="Symbol"/>
              </a:rPr>
              <a:t>1</a:t>
            </a:r>
            <a:r>
              <a:rPr lang="tr-TR" sz="1800" baseline="0" dirty="0">
                <a:solidFill>
                  <a:prstClr val="black"/>
                </a:solidFill>
                <a:cs typeface="Times New Roman" pitchFamily="18" charset="0"/>
                <a:sym typeface="Symbol"/>
              </a:rPr>
              <a:t>)</a:t>
            </a:r>
          </a:p>
          <a:p>
            <a:pPr lvl="0" algn="just" fontAlgn="auto">
              <a:lnSpc>
                <a:spcPct val="150000"/>
              </a:lnSpc>
              <a:spcBef>
                <a:spcPts val="0"/>
              </a:spcBef>
              <a:spcAft>
                <a:spcPts val="0"/>
              </a:spcAft>
            </a:pPr>
            <a:r>
              <a:rPr lang="tr-TR" sz="1800" baseline="0" dirty="0" err="1" smtClean="0">
                <a:solidFill>
                  <a:prstClr val="black"/>
                </a:solidFill>
                <a:cs typeface="Times New Roman" pitchFamily="18" charset="0"/>
                <a:sym typeface="Symbol"/>
              </a:rPr>
              <a:t>Q</a:t>
            </a:r>
            <a:r>
              <a:rPr lang="tr-TR" sz="1800" baseline="-25000" dirty="0" err="1" smtClean="0">
                <a:solidFill>
                  <a:prstClr val="black"/>
                </a:solidFill>
                <a:cs typeface="Times New Roman" pitchFamily="18" charset="0"/>
                <a:sym typeface="Symbol"/>
              </a:rPr>
              <a:t>top</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 C (t</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-t</a:t>
            </a:r>
            <a:r>
              <a:rPr lang="tr-TR" sz="1800" baseline="-25000" dirty="0">
                <a:solidFill>
                  <a:prstClr val="black"/>
                </a:solidFill>
                <a:cs typeface="Times New Roman" pitchFamily="18" charset="0"/>
                <a:sym typeface="Symbol"/>
              </a:rPr>
              <a:t>1</a:t>
            </a:r>
            <a:r>
              <a:rPr lang="tr-TR" sz="1800" baseline="0" dirty="0">
                <a:solidFill>
                  <a:prstClr val="black"/>
                </a:solidFill>
                <a:cs typeface="Times New Roman" pitchFamily="18" charset="0"/>
                <a:sym typeface="Symbol"/>
              </a:rPr>
              <a:t>) + m </a:t>
            </a:r>
            <a:r>
              <a:rPr lang="tr-TR" sz="1800" baseline="0" dirty="0" err="1">
                <a:solidFill>
                  <a:prstClr val="black"/>
                </a:solidFill>
                <a:cs typeface="Times New Roman" pitchFamily="18" charset="0"/>
                <a:sym typeface="Symbol"/>
              </a:rPr>
              <a:t>C</a:t>
            </a:r>
            <a:r>
              <a:rPr lang="tr-TR" sz="1800" baseline="-25000" dirty="0" err="1">
                <a:solidFill>
                  <a:prstClr val="black"/>
                </a:solidFill>
                <a:cs typeface="Times New Roman" pitchFamily="18" charset="0"/>
                <a:sym typeface="Symbol"/>
              </a:rPr>
              <a:t>su</a:t>
            </a:r>
            <a:r>
              <a:rPr lang="tr-TR" sz="1800" baseline="0" dirty="0">
                <a:solidFill>
                  <a:prstClr val="black"/>
                </a:solidFill>
                <a:cs typeface="Times New Roman" pitchFamily="18" charset="0"/>
                <a:sym typeface="Symbol"/>
              </a:rPr>
              <a:t> (t</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-t</a:t>
            </a:r>
            <a:r>
              <a:rPr lang="tr-TR" sz="1800" baseline="-25000" dirty="0">
                <a:solidFill>
                  <a:prstClr val="black"/>
                </a:solidFill>
                <a:cs typeface="Times New Roman" pitchFamily="18" charset="0"/>
                <a:sym typeface="Symbol"/>
              </a:rPr>
              <a:t>1</a:t>
            </a:r>
            <a:r>
              <a:rPr lang="tr-TR" sz="1800" baseline="0" dirty="0">
                <a:solidFill>
                  <a:prstClr val="black"/>
                </a:solidFill>
                <a:cs typeface="Times New Roman" pitchFamily="18" charset="0"/>
                <a:sym typeface="Symbol"/>
              </a:rPr>
              <a:t>)</a:t>
            </a:r>
          </a:p>
          <a:p>
            <a:pPr lvl="0" algn="just" fontAlgn="auto">
              <a:lnSpc>
                <a:spcPct val="150000"/>
              </a:lnSpc>
              <a:spcBef>
                <a:spcPts val="0"/>
              </a:spcBef>
              <a:spcAft>
                <a:spcPts val="0"/>
              </a:spcAft>
            </a:pPr>
            <a:r>
              <a:rPr lang="tr-TR" sz="1800" baseline="0" dirty="0" err="1" smtClean="0">
                <a:solidFill>
                  <a:prstClr val="black"/>
                </a:solidFill>
                <a:cs typeface="Times New Roman" pitchFamily="18" charset="0"/>
                <a:sym typeface="Symbol"/>
              </a:rPr>
              <a:t>Q</a:t>
            </a:r>
            <a:r>
              <a:rPr lang="tr-TR" sz="1800" baseline="-25000" dirty="0" err="1" smtClean="0">
                <a:solidFill>
                  <a:prstClr val="black"/>
                </a:solidFill>
                <a:cs typeface="Times New Roman" pitchFamily="18" charset="0"/>
                <a:sym typeface="Symbol"/>
              </a:rPr>
              <a:t>top</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 2210 x (25.5 - 19) + 1200 x 4.18 (25.5 - 19)</a:t>
            </a:r>
          </a:p>
          <a:p>
            <a:pPr lvl="0" algn="just" fontAlgn="auto">
              <a:lnSpc>
                <a:spcPct val="150000"/>
              </a:lnSpc>
              <a:spcBef>
                <a:spcPts val="0"/>
              </a:spcBef>
              <a:spcAft>
                <a:spcPts val="0"/>
              </a:spcAft>
            </a:pPr>
            <a:r>
              <a:rPr lang="tr-TR" sz="1800" baseline="0" dirty="0" err="1" smtClean="0">
                <a:solidFill>
                  <a:prstClr val="black"/>
                </a:solidFill>
                <a:cs typeface="Times New Roman" pitchFamily="18" charset="0"/>
                <a:sym typeface="Symbol"/>
              </a:rPr>
              <a:t>Q</a:t>
            </a:r>
            <a:r>
              <a:rPr lang="tr-TR" sz="1800" baseline="-25000" dirty="0" err="1" smtClean="0">
                <a:solidFill>
                  <a:prstClr val="black"/>
                </a:solidFill>
                <a:cs typeface="Times New Roman" pitchFamily="18" charset="0"/>
                <a:sym typeface="Symbol"/>
              </a:rPr>
              <a:t>top</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 46969 j  </a:t>
            </a:r>
            <a:r>
              <a:rPr lang="tr-TR" sz="1800" baseline="0" dirty="0" err="1">
                <a:solidFill>
                  <a:prstClr val="black"/>
                </a:solidFill>
                <a:cs typeface="Times New Roman" pitchFamily="18" charset="0"/>
                <a:sym typeface="Symbol"/>
              </a:rPr>
              <a:t>Q</a:t>
            </a:r>
            <a:r>
              <a:rPr lang="tr-TR" sz="1800" baseline="-25000" dirty="0" err="1">
                <a:solidFill>
                  <a:prstClr val="black"/>
                </a:solidFill>
                <a:cs typeface="Times New Roman" pitchFamily="18" charset="0"/>
                <a:sym typeface="Symbol"/>
              </a:rPr>
              <a:t>top</a:t>
            </a:r>
            <a:r>
              <a:rPr lang="tr-TR" sz="1800" baseline="0" dirty="0">
                <a:solidFill>
                  <a:prstClr val="black"/>
                </a:solidFill>
                <a:cs typeface="Times New Roman" pitchFamily="18" charset="0"/>
                <a:sym typeface="Symbol"/>
              </a:rPr>
              <a:t> = 47.0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(3 g glikoz yanınca)</a:t>
            </a:r>
          </a:p>
          <a:p>
            <a:pPr algn="just" fontAlgn="auto">
              <a:spcBef>
                <a:spcPts val="0"/>
              </a:spcBef>
              <a:spcAft>
                <a:spcPts val="0"/>
              </a:spcAft>
            </a:pPr>
            <a:endParaRPr lang="tr-TR" sz="1800" baseline="0" dirty="0" smtClean="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3 </a:t>
            </a:r>
            <a:r>
              <a:rPr lang="tr-TR" sz="1800" baseline="0" dirty="0">
                <a:solidFill>
                  <a:prstClr val="black"/>
                </a:solidFill>
                <a:cs typeface="Times New Roman" pitchFamily="18" charset="0"/>
                <a:sym typeface="Symbol"/>
              </a:rPr>
              <a:t>g glikoz ile		 47.0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ısı</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a:solidFill>
                  <a:prstClr val="black"/>
                </a:solidFill>
                <a:cs typeface="Times New Roman" pitchFamily="18" charset="0"/>
                <a:sym typeface="Symbol"/>
              </a:rPr>
              <a:t>180 g		 	 ? g </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a:solidFill>
                  <a:prstClr val="black"/>
                </a:solidFill>
                <a:cs typeface="Times New Roman" pitchFamily="18" charset="0"/>
                <a:sym typeface="Symbol"/>
              </a:rPr>
              <a:t>3. x = 180 . 47.0  2820 </a:t>
            </a:r>
            <a:r>
              <a:rPr lang="tr-TR" sz="1800" baseline="0" dirty="0" err="1" smtClean="0">
                <a:solidFill>
                  <a:prstClr val="black"/>
                </a:solidFill>
                <a:cs typeface="Times New Roman" pitchFamily="18" charset="0"/>
                <a:sym typeface="Symbol"/>
              </a:rPr>
              <a:t>kj</a:t>
            </a:r>
            <a:r>
              <a:rPr lang="tr-TR" sz="1800" baseline="0" dirty="0" smtClean="0">
                <a:solidFill>
                  <a:prstClr val="black"/>
                </a:solidFill>
                <a:cs typeface="Times New Roman" pitchFamily="18" charset="0"/>
                <a:sym typeface="Symbol"/>
              </a:rPr>
              <a:t>/</a:t>
            </a:r>
            <a:r>
              <a:rPr lang="tr-TR" sz="1800" baseline="0" dirty="0" err="1" smtClean="0">
                <a:solidFill>
                  <a:prstClr val="black"/>
                </a:solidFill>
                <a:cs typeface="Times New Roman" pitchFamily="18" charset="0"/>
                <a:sym typeface="Symbol"/>
              </a:rPr>
              <a:t>mol</a:t>
            </a:r>
            <a:endParaRPr lang="tr-TR" sz="1800" baseline="0" dirty="0" smtClean="0">
              <a:solidFill>
                <a:prstClr val="black"/>
              </a:solidFill>
              <a:cs typeface="Times New Roman" pitchFamily="18" charset="0"/>
              <a:sym typeface="Symbol"/>
            </a:endParaRPr>
          </a:p>
          <a:p>
            <a:pPr algn="just" fontAlgn="auto">
              <a:spcBef>
                <a:spcPts val="0"/>
              </a:spcBef>
              <a:spcAft>
                <a:spcPts val="0"/>
              </a:spcAft>
            </a:pPr>
            <a:endParaRPr lang="tr-TR" sz="1800" b="1"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Glikozun </a:t>
            </a:r>
            <a:r>
              <a:rPr lang="tr-TR" sz="1800" baseline="0" dirty="0">
                <a:solidFill>
                  <a:prstClr val="black"/>
                </a:solidFill>
                <a:cs typeface="Times New Roman" pitchFamily="18" charset="0"/>
                <a:sym typeface="Symbol"/>
              </a:rPr>
              <a:t>sabit basınçta </a:t>
            </a:r>
            <a:r>
              <a:rPr lang="tr-TR" sz="1800" baseline="0" dirty="0" err="1">
                <a:solidFill>
                  <a:prstClr val="black"/>
                </a:solidFill>
                <a:cs typeface="Times New Roman" pitchFamily="18" charset="0"/>
                <a:sym typeface="Symbol"/>
              </a:rPr>
              <a:t>molar</a:t>
            </a:r>
            <a:r>
              <a:rPr lang="tr-TR" sz="1800" baseline="0" dirty="0">
                <a:solidFill>
                  <a:prstClr val="black"/>
                </a:solidFill>
                <a:cs typeface="Times New Roman" pitchFamily="18" charset="0"/>
                <a:sym typeface="Symbol"/>
              </a:rPr>
              <a:t> yanma ısısı, veya yanma tepkime </a:t>
            </a:r>
            <a:r>
              <a:rPr lang="tr-TR" sz="1800" baseline="0" dirty="0" err="1">
                <a:solidFill>
                  <a:prstClr val="black"/>
                </a:solidFill>
                <a:cs typeface="Times New Roman" pitchFamily="18" charset="0"/>
                <a:sym typeface="Symbol"/>
              </a:rPr>
              <a:t>entalpisi</a:t>
            </a:r>
            <a:r>
              <a:rPr lang="tr-TR" sz="1800" baseline="0" dirty="0">
                <a:solidFill>
                  <a:prstClr val="black"/>
                </a:solidFill>
                <a:cs typeface="Times New Roman" pitchFamily="18" charset="0"/>
                <a:sym typeface="Symbol"/>
              </a:rPr>
              <a:t> 2820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a:t>
            </a:r>
            <a:r>
              <a:rPr lang="tr-TR" sz="1800" baseline="0" dirty="0" err="1">
                <a:solidFill>
                  <a:prstClr val="black"/>
                </a:solidFill>
                <a:cs typeface="Times New Roman" pitchFamily="18" charset="0"/>
                <a:sym typeface="Symbol"/>
              </a:rPr>
              <a:t>mol</a:t>
            </a:r>
            <a:r>
              <a:rPr lang="tr-TR" sz="1800" baseline="0" dirty="0">
                <a:solidFill>
                  <a:prstClr val="black"/>
                </a:solidFill>
                <a:cs typeface="Times New Roman" pitchFamily="18" charset="0"/>
                <a:sym typeface="Symbol"/>
              </a:rPr>
              <a:t> olarak bulunur. Bu ısının işareti ne olmalıdır? Tepkime </a:t>
            </a:r>
            <a:r>
              <a:rPr lang="tr-TR" sz="1800" b="1" baseline="0" dirty="0">
                <a:solidFill>
                  <a:prstClr val="black"/>
                </a:solidFill>
                <a:cs typeface="Times New Roman" pitchFamily="18" charset="0"/>
                <a:sym typeface="Symbol"/>
              </a:rPr>
              <a:t>ekzotermiktir</a:t>
            </a:r>
            <a:r>
              <a:rPr lang="tr-TR" sz="1800" baseline="0" dirty="0">
                <a:solidFill>
                  <a:prstClr val="black"/>
                </a:solidFill>
                <a:cs typeface="Times New Roman" pitchFamily="18" charset="0"/>
                <a:sym typeface="Symbol"/>
              </a:rPr>
              <a:t>. Yani tepkime sonucu ısı açığa çıkar.</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C</a:t>
            </a:r>
            <a:r>
              <a:rPr lang="tr-TR" sz="1800" baseline="-25000" dirty="0" smtClean="0">
                <a:solidFill>
                  <a:prstClr val="black"/>
                </a:solidFill>
                <a:cs typeface="Times New Roman" pitchFamily="18" charset="0"/>
              </a:rPr>
              <a:t>6</a:t>
            </a:r>
            <a:r>
              <a:rPr lang="tr-TR" sz="1800" baseline="0" dirty="0" smtClean="0">
                <a:solidFill>
                  <a:prstClr val="black"/>
                </a:solidFill>
                <a:cs typeface="Times New Roman" pitchFamily="18" charset="0"/>
              </a:rPr>
              <a:t>H</a:t>
            </a:r>
            <a:r>
              <a:rPr lang="tr-TR" sz="1800" baseline="-25000" dirty="0" smtClean="0">
                <a:solidFill>
                  <a:prstClr val="black"/>
                </a:solidFill>
                <a:cs typeface="Times New Roman" pitchFamily="18" charset="0"/>
              </a:rPr>
              <a:t>12</a:t>
            </a:r>
            <a:r>
              <a:rPr lang="tr-TR" sz="1800" baseline="0" dirty="0" smtClean="0">
                <a:solidFill>
                  <a:prstClr val="black"/>
                </a:solidFill>
                <a:cs typeface="Times New Roman" pitchFamily="18" charset="0"/>
              </a:rPr>
              <a:t>O</a:t>
            </a:r>
            <a:r>
              <a:rPr lang="tr-TR" sz="1800" baseline="-25000" dirty="0" smtClean="0">
                <a:solidFill>
                  <a:prstClr val="black"/>
                </a:solidFill>
                <a:cs typeface="Times New Roman" pitchFamily="18" charset="0"/>
              </a:rPr>
              <a:t>6</a:t>
            </a:r>
            <a:r>
              <a:rPr lang="tr-TR" sz="1800" baseline="0" dirty="0" smtClean="0">
                <a:solidFill>
                  <a:prstClr val="black"/>
                </a:solidFill>
                <a:cs typeface="Times New Roman" pitchFamily="18" charset="0"/>
              </a:rPr>
              <a:t> </a:t>
            </a:r>
            <a:r>
              <a:rPr lang="tr-TR" sz="1800" baseline="-25000" dirty="0">
                <a:solidFill>
                  <a:prstClr val="black"/>
                </a:solidFill>
                <a:cs typeface="Times New Roman" pitchFamily="18" charset="0"/>
              </a:rPr>
              <a:t>(k)</a:t>
            </a:r>
            <a:r>
              <a:rPr lang="tr-TR" sz="1800" baseline="0" dirty="0">
                <a:solidFill>
                  <a:prstClr val="black"/>
                </a:solidFill>
                <a:cs typeface="Times New Roman" pitchFamily="18" charset="0"/>
              </a:rPr>
              <a:t>  + 6O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6CO</a:t>
            </a:r>
            <a:r>
              <a:rPr lang="tr-TR" sz="1800" baseline="-25000" dirty="0">
                <a:solidFill>
                  <a:prstClr val="black"/>
                </a:solidFill>
                <a:cs typeface="Times New Roman" pitchFamily="18" charset="0"/>
                <a:sym typeface="Symbol"/>
              </a:rPr>
              <a:t>2 (g)</a:t>
            </a:r>
            <a:r>
              <a:rPr lang="tr-TR" sz="1800" baseline="0" dirty="0">
                <a:solidFill>
                  <a:prstClr val="black"/>
                </a:solidFill>
                <a:cs typeface="Times New Roman" pitchFamily="18" charset="0"/>
                <a:sym typeface="Symbol"/>
              </a:rPr>
              <a:t>  +  6H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r>
              <a:rPr lang="tr-TR" sz="1800" baseline="-25000" dirty="0">
                <a:solidFill>
                  <a:prstClr val="black"/>
                </a:solidFill>
                <a:cs typeface="Times New Roman" pitchFamily="18" charset="0"/>
                <a:sym typeface="Symbol"/>
              </a:rPr>
              <a:t> (s) </a:t>
            </a:r>
            <a:r>
              <a:rPr lang="tr-TR" sz="1800" baseline="0" dirty="0">
                <a:solidFill>
                  <a:prstClr val="black"/>
                </a:solidFill>
                <a:cs typeface="Times New Roman" pitchFamily="18" charset="0"/>
                <a:sym typeface="Symbol"/>
              </a:rPr>
              <a:t>       </a:t>
            </a:r>
            <a:r>
              <a:rPr lang="el-GR" sz="1800" baseline="0" dirty="0" smtClean="0">
                <a:solidFill>
                  <a:prstClr val="black"/>
                </a:solidFill>
                <a:latin typeface="Times New Roman"/>
                <a:cs typeface="Times New Roman"/>
                <a:sym typeface="Symbol"/>
              </a:rPr>
              <a:t>Δ</a:t>
            </a:r>
            <a:r>
              <a:rPr lang="tr-TR" sz="1800" baseline="0" dirty="0" smtClean="0">
                <a:solidFill>
                  <a:prstClr val="black"/>
                </a:solidFill>
                <a:cs typeface="Times New Roman" pitchFamily="18" charset="0"/>
                <a:sym typeface="Symbol"/>
              </a:rPr>
              <a:t>H = -</a:t>
            </a:r>
            <a:r>
              <a:rPr lang="tr-TR" sz="1800" baseline="0" dirty="0">
                <a:solidFill>
                  <a:prstClr val="black"/>
                </a:solidFill>
                <a:cs typeface="Times New Roman" pitchFamily="18" charset="0"/>
                <a:sym typeface="Symbol"/>
              </a:rPr>
              <a:t>2820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a:t>
            </a:r>
            <a:r>
              <a:rPr lang="tr-TR" sz="1800" baseline="0" dirty="0" err="1">
                <a:solidFill>
                  <a:prstClr val="black"/>
                </a:solidFill>
                <a:cs typeface="Times New Roman" pitchFamily="18" charset="0"/>
                <a:sym typeface="Symbol"/>
              </a:rPr>
              <a:t>mol</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C</a:t>
            </a:r>
            <a:r>
              <a:rPr lang="tr-TR" sz="1800" baseline="-25000" dirty="0" smtClean="0">
                <a:solidFill>
                  <a:prstClr val="black"/>
                </a:solidFill>
                <a:cs typeface="Times New Roman" pitchFamily="18" charset="0"/>
              </a:rPr>
              <a:t>6</a:t>
            </a:r>
            <a:r>
              <a:rPr lang="tr-TR" sz="1800" baseline="0" dirty="0" smtClean="0">
                <a:solidFill>
                  <a:prstClr val="black"/>
                </a:solidFill>
                <a:cs typeface="Times New Roman" pitchFamily="18" charset="0"/>
              </a:rPr>
              <a:t>H</a:t>
            </a:r>
            <a:r>
              <a:rPr lang="tr-TR" sz="1800" baseline="-25000" dirty="0" smtClean="0">
                <a:solidFill>
                  <a:prstClr val="black"/>
                </a:solidFill>
                <a:cs typeface="Times New Roman" pitchFamily="18" charset="0"/>
              </a:rPr>
              <a:t>12</a:t>
            </a:r>
            <a:r>
              <a:rPr lang="tr-TR" sz="1800" baseline="0" dirty="0" smtClean="0">
                <a:solidFill>
                  <a:prstClr val="black"/>
                </a:solidFill>
                <a:cs typeface="Times New Roman" pitchFamily="18" charset="0"/>
              </a:rPr>
              <a:t>O</a:t>
            </a:r>
            <a:r>
              <a:rPr lang="tr-TR" sz="1800" baseline="-25000" dirty="0" smtClean="0">
                <a:solidFill>
                  <a:prstClr val="black"/>
                </a:solidFill>
                <a:cs typeface="Times New Roman" pitchFamily="18" charset="0"/>
              </a:rPr>
              <a:t>6</a:t>
            </a:r>
            <a:r>
              <a:rPr lang="tr-TR" sz="1800" baseline="0" dirty="0" smtClean="0">
                <a:solidFill>
                  <a:prstClr val="black"/>
                </a:solidFill>
                <a:cs typeface="Times New Roman" pitchFamily="18" charset="0"/>
              </a:rPr>
              <a:t> </a:t>
            </a:r>
            <a:r>
              <a:rPr lang="tr-TR" sz="1800" baseline="-25000" dirty="0">
                <a:solidFill>
                  <a:prstClr val="black"/>
                </a:solidFill>
                <a:cs typeface="Times New Roman" pitchFamily="18" charset="0"/>
              </a:rPr>
              <a:t>(k)</a:t>
            </a:r>
            <a:r>
              <a:rPr lang="tr-TR" sz="1800" baseline="0" dirty="0">
                <a:solidFill>
                  <a:prstClr val="black"/>
                </a:solidFill>
                <a:cs typeface="Times New Roman" pitchFamily="18" charset="0"/>
              </a:rPr>
              <a:t>  + 6O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6CO</a:t>
            </a:r>
            <a:r>
              <a:rPr lang="tr-TR" sz="1800" baseline="-25000" dirty="0">
                <a:solidFill>
                  <a:prstClr val="black"/>
                </a:solidFill>
                <a:cs typeface="Times New Roman" pitchFamily="18" charset="0"/>
                <a:sym typeface="Symbol"/>
              </a:rPr>
              <a:t>2 (g)</a:t>
            </a:r>
            <a:r>
              <a:rPr lang="tr-TR" sz="1800" baseline="0" dirty="0">
                <a:solidFill>
                  <a:prstClr val="black"/>
                </a:solidFill>
                <a:cs typeface="Times New Roman" pitchFamily="18" charset="0"/>
                <a:sym typeface="Symbol"/>
              </a:rPr>
              <a:t>  +  6H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r>
              <a:rPr lang="tr-TR" sz="1800" baseline="-25000" dirty="0">
                <a:solidFill>
                  <a:prstClr val="black"/>
                </a:solidFill>
                <a:cs typeface="Times New Roman" pitchFamily="18" charset="0"/>
                <a:sym typeface="Symbol"/>
              </a:rPr>
              <a:t> (s)</a:t>
            </a:r>
            <a:r>
              <a:rPr lang="tr-TR" sz="1800" baseline="0" dirty="0">
                <a:solidFill>
                  <a:prstClr val="black"/>
                </a:solidFill>
                <a:cs typeface="Times New Roman" pitchFamily="18" charset="0"/>
                <a:sym typeface="Symbol"/>
              </a:rPr>
              <a:t> + 2820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a:t>
            </a:r>
            <a:r>
              <a:rPr lang="tr-TR" sz="1800" baseline="0" dirty="0" err="1">
                <a:solidFill>
                  <a:prstClr val="black"/>
                </a:solidFill>
                <a:cs typeface="Times New Roman" pitchFamily="18" charset="0"/>
                <a:sym typeface="Symbol"/>
              </a:rPr>
              <a:t>mol</a:t>
            </a:r>
            <a:endParaRPr lang="tr-TR" sz="1800" dirty="0">
              <a:cs typeface="Times New Roman" pitchFamily="18" charset="0"/>
            </a:endParaRPr>
          </a:p>
        </p:txBody>
      </p:sp>
    </p:spTree>
    <p:extLst>
      <p:ext uri="{BB962C8B-B14F-4D97-AF65-F5344CB8AC3E}">
        <p14:creationId xmlns:p14="http://schemas.microsoft.com/office/powerpoint/2010/main" xmlns="" val="13054103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260648"/>
            <a:ext cx="8784976" cy="5909310"/>
          </a:xfrm>
          <a:prstGeom prst="rect">
            <a:avLst/>
          </a:prstGeom>
        </p:spPr>
        <p:txBody>
          <a:bodyPr wrap="square">
            <a:spAutoFit/>
          </a:bodyPr>
          <a:lstStyle/>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Tepkime </a:t>
            </a:r>
            <a:r>
              <a:rPr lang="tr-TR" sz="1800" baseline="0" dirty="0" err="1" smtClean="0">
                <a:solidFill>
                  <a:srgbClr val="FF0000"/>
                </a:solidFill>
                <a:cs typeface="Times New Roman" pitchFamily="18" charset="0"/>
              </a:rPr>
              <a:t>Entalpisi</a:t>
            </a:r>
            <a:endParaRPr lang="tr-TR" sz="1800" baseline="0" dirty="0" smtClean="0">
              <a:solidFill>
                <a:srgbClr val="FF0000"/>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Kapalı </a:t>
            </a:r>
            <a:r>
              <a:rPr lang="tr-TR" sz="1800" baseline="0" dirty="0">
                <a:solidFill>
                  <a:prstClr val="black"/>
                </a:solidFill>
                <a:cs typeface="Times New Roman" pitchFamily="18" charset="0"/>
              </a:rPr>
              <a:t>kapta oluşan bir tepkimede bir gaz ürün oluyorsa, kabın basıncı </a:t>
            </a:r>
            <a:r>
              <a:rPr lang="tr-TR" sz="1800" baseline="0" dirty="0" smtClean="0">
                <a:solidFill>
                  <a:prstClr val="black"/>
                </a:solidFill>
                <a:cs typeface="Times New Roman" pitchFamily="18" charset="0"/>
              </a:rPr>
              <a:t>artar</a:t>
            </a:r>
            <a:r>
              <a:rPr lang="tr-TR" sz="1800" baseline="0" dirty="0">
                <a:solidFill>
                  <a:prstClr val="black"/>
                </a:solidFill>
                <a:cs typeface="Times New Roman" pitchFamily="18" charset="0"/>
              </a:rPr>
              <a:t>.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Kap </a:t>
            </a:r>
            <a:r>
              <a:rPr lang="tr-TR" sz="1800" baseline="0" dirty="0">
                <a:solidFill>
                  <a:prstClr val="black"/>
                </a:solidFill>
                <a:cs typeface="Times New Roman" pitchFamily="18" charset="0"/>
              </a:rPr>
              <a:t>atmosfere açıksa, bir gaz ürün oluşsa dahi tepkime süresince basınç sabit kalacaktır.</a:t>
            </a:r>
          </a:p>
          <a:p>
            <a:pPr lvl="0"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Sabit </a:t>
            </a:r>
            <a:r>
              <a:rPr lang="tr-TR" sz="1800" baseline="0" dirty="0">
                <a:solidFill>
                  <a:prstClr val="black"/>
                </a:solidFill>
                <a:cs typeface="Times New Roman" pitchFamily="18" charset="0"/>
              </a:rPr>
              <a:t>basınç altında oluşan tepkimelerde açığa çıkan veya soğurulan ısıya </a:t>
            </a:r>
            <a:r>
              <a:rPr lang="tr-TR" sz="1800" b="1" baseline="0" dirty="0" err="1">
                <a:solidFill>
                  <a:prstClr val="black"/>
                </a:solidFill>
                <a:cs typeface="Times New Roman" pitchFamily="18" charset="0"/>
              </a:rPr>
              <a:t>entalpi</a:t>
            </a:r>
            <a:r>
              <a:rPr lang="tr-TR" sz="1800" baseline="0" dirty="0">
                <a:solidFill>
                  <a:prstClr val="black"/>
                </a:solidFill>
                <a:cs typeface="Times New Roman" pitchFamily="18" charset="0"/>
              </a:rPr>
              <a:t> adı verilir  ve </a:t>
            </a:r>
            <a:r>
              <a:rPr lang="tr-TR" sz="1800" baseline="0" dirty="0" smtClean="0">
                <a:solidFill>
                  <a:prstClr val="black"/>
                </a:solidFill>
                <a:cs typeface="Times New Roman" pitchFamily="18" charset="0"/>
              </a:rPr>
              <a:t>H </a:t>
            </a:r>
            <a:r>
              <a:rPr lang="tr-TR" sz="1800" baseline="0" dirty="0">
                <a:solidFill>
                  <a:prstClr val="black"/>
                </a:solidFill>
                <a:cs typeface="Times New Roman" pitchFamily="18" charset="0"/>
              </a:rPr>
              <a:t>simgesiyle gösterilir.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Her </a:t>
            </a:r>
            <a:r>
              <a:rPr lang="tr-TR" sz="1800" baseline="0" dirty="0">
                <a:solidFill>
                  <a:prstClr val="black"/>
                </a:solidFill>
                <a:cs typeface="Times New Roman" pitchFamily="18" charset="0"/>
              </a:rPr>
              <a:t>saf maddenin bir oluşum </a:t>
            </a:r>
            <a:r>
              <a:rPr lang="tr-TR" sz="1800" baseline="0" dirty="0" err="1">
                <a:solidFill>
                  <a:prstClr val="black"/>
                </a:solidFill>
                <a:cs typeface="Times New Roman" pitchFamily="18" charset="0"/>
              </a:rPr>
              <a:t>entalpisi</a:t>
            </a:r>
            <a:r>
              <a:rPr lang="tr-TR" sz="1800" baseline="0" dirty="0">
                <a:solidFill>
                  <a:prstClr val="black"/>
                </a:solidFill>
                <a:cs typeface="Times New Roman" pitchFamily="18" charset="0"/>
              </a:rPr>
              <a:t> vardır.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Elementlerin </a:t>
            </a:r>
            <a:r>
              <a:rPr lang="tr-TR" sz="1800" baseline="0" dirty="0">
                <a:solidFill>
                  <a:prstClr val="black"/>
                </a:solidFill>
                <a:cs typeface="Times New Roman" pitchFamily="18" charset="0"/>
              </a:rPr>
              <a:t>oluşum </a:t>
            </a:r>
            <a:r>
              <a:rPr lang="tr-TR" sz="1800" baseline="0" dirty="0" err="1">
                <a:solidFill>
                  <a:prstClr val="black"/>
                </a:solidFill>
                <a:cs typeface="Times New Roman" pitchFamily="18" charset="0"/>
              </a:rPr>
              <a:t>entalpileri</a:t>
            </a:r>
            <a:r>
              <a:rPr lang="tr-TR" sz="1800" baseline="0" dirty="0">
                <a:solidFill>
                  <a:prstClr val="black"/>
                </a:solidFill>
                <a:cs typeface="Times New Roman" pitchFamily="18" charset="0"/>
              </a:rPr>
              <a:t> ise sıfırdır.</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Tepkimeye giren maddeler ile bu tepkime sonucunda oluşan ürünlerin </a:t>
            </a:r>
            <a:r>
              <a:rPr lang="tr-TR" sz="1800" baseline="0" dirty="0" err="1">
                <a:solidFill>
                  <a:prstClr val="black"/>
                </a:solidFill>
                <a:cs typeface="Times New Roman" pitchFamily="18" charset="0"/>
              </a:rPr>
              <a:t>entalpileri</a:t>
            </a:r>
            <a:r>
              <a:rPr lang="tr-TR" sz="1800" baseline="0" dirty="0">
                <a:solidFill>
                  <a:prstClr val="black"/>
                </a:solidFill>
                <a:cs typeface="Times New Roman" pitchFamily="18" charset="0"/>
              </a:rPr>
              <a:t> arasındaki fark, toplam tepkimenin </a:t>
            </a:r>
            <a:r>
              <a:rPr lang="tr-TR" sz="1800" baseline="0" dirty="0" err="1">
                <a:solidFill>
                  <a:prstClr val="black"/>
                </a:solidFill>
                <a:cs typeface="Times New Roman" pitchFamily="18" charset="0"/>
              </a:rPr>
              <a:t>entalpisini</a:t>
            </a:r>
            <a:r>
              <a:rPr lang="tr-TR" sz="1800" baseline="0" dirty="0">
                <a:solidFill>
                  <a:prstClr val="black"/>
                </a:solidFill>
                <a:cs typeface="Times New Roman" pitchFamily="18" charset="0"/>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a:t>
            </a:r>
            <a:r>
              <a:rPr lang="tr-TR" sz="1800" baseline="0" dirty="0">
                <a:solidFill>
                  <a:prstClr val="black"/>
                </a:solidFill>
                <a:cs typeface="Times New Roman" pitchFamily="18" charset="0"/>
              </a:rPr>
              <a:t>) verecektir. </a:t>
            </a: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H</a:t>
            </a:r>
            <a:r>
              <a:rPr lang="tr-TR" sz="1800" baseline="-25000" dirty="0">
                <a:solidFill>
                  <a:prstClr val="black"/>
                </a:solidFill>
                <a:cs typeface="Times New Roman" pitchFamily="18" charset="0"/>
                <a:sym typeface="Symbol"/>
              </a:rPr>
              <a:t>ürünler</a:t>
            </a:r>
            <a:r>
              <a:rPr lang="tr-TR" sz="1800" baseline="0" dirty="0">
                <a:solidFill>
                  <a:prstClr val="black"/>
                </a:solidFill>
                <a:cs typeface="Times New Roman" pitchFamily="18" charset="0"/>
                <a:sym typeface="Symbol"/>
              </a:rPr>
              <a:t> – H </a:t>
            </a:r>
            <a:r>
              <a:rPr lang="tr-TR" sz="1800" baseline="-25000" dirty="0">
                <a:solidFill>
                  <a:prstClr val="black"/>
                </a:solidFill>
                <a:cs typeface="Times New Roman" pitchFamily="18" charset="0"/>
                <a:sym typeface="Symbol"/>
              </a:rPr>
              <a:t>girdiler</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Tepkime </a:t>
            </a:r>
            <a:r>
              <a:rPr lang="tr-TR" sz="1800" baseline="0" dirty="0">
                <a:solidFill>
                  <a:prstClr val="black"/>
                </a:solidFill>
                <a:cs typeface="Times New Roman" pitchFamily="18" charset="0"/>
              </a:rPr>
              <a:t>sonucu ısı açığa çıkıyorsa, böyle tepkimelere </a:t>
            </a:r>
            <a:r>
              <a:rPr lang="tr-TR" sz="1800" b="1" baseline="0" dirty="0">
                <a:solidFill>
                  <a:prstClr val="black"/>
                </a:solidFill>
                <a:cs typeface="Times New Roman" pitchFamily="18" charset="0"/>
              </a:rPr>
              <a:t>ekzotermik tepkimeler</a:t>
            </a:r>
            <a:r>
              <a:rPr lang="tr-TR" sz="1800" baseline="0" dirty="0">
                <a:solidFill>
                  <a:prstClr val="black"/>
                </a:solidFill>
                <a:cs typeface="Times New Roman" pitchFamily="18" charset="0"/>
              </a:rPr>
              <a:t>, tepkime ısı alarak yürüyorsa, böyle tepkimelere de </a:t>
            </a:r>
            <a:r>
              <a:rPr lang="tr-TR" sz="1800" b="1" baseline="0" dirty="0">
                <a:solidFill>
                  <a:prstClr val="black"/>
                </a:solidFill>
                <a:cs typeface="Times New Roman" pitchFamily="18" charset="0"/>
              </a:rPr>
              <a:t>endotermik tepkimeler </a:t>
            </a:r>
            <a:r>
              <a:rPr lang="tr-TR" sz="1800" baseline="0" dirty="0">
                <a:solidFill>
                  <a:prstClr val="black"/>
                </a:solidFill>
                <a:cs typeface="Times New Roman" pitchFamily="18" charset="0"/>
              </a:rPr>
              <a:t>adı verilir.</a:t>
            </a:r>
          </a:p>
        </p:txBody>
      </p:sp>
    </p:spTree>
    <p:extLst>
      <p:ext uri="{BB962C8B-B14F-4D97-AF65-F5344CB8AC3E}">
        <p14:creationId xmlns:p14="http://schemas.microsoft.com/office/powerpoint/2010/main" xmlns="" val="139534358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5" name="Picture 5"/>
          <p:cNvPicPr>
            <a:picLocks noChangeAspect="1" noChangeArrowheads="1"/>
          </p:cNvPicPr>
          <p:nvPr/>
        </p:nvPicPr>
        <p:blipFill>
          <a:blip r:embed="rId2"/>
          <a:srcRect/>
          <a:stretch>
            <a:fillRect/>
          </a:stretch>
        </p:blipFill>
        <p:spPr bwMode="auto">
          <a:xfrm>
            <a:off x="169623" y="692696"/>
            <a:ext cx="5250694" cy="2428892"/>
          </a:xfrm>
          <a:prstGeom prst="rect">
            <a:avLst/>
          </a:prstGeom>
          <a:noFill/>
          <a:ln w="9525">
            <a:noFill/>
            <a:miter lim="800000"/>
            <a:headEnd/>
            <a:tailEnd/>
          </a:ln>
          <a:effectLst/>
        </p:spPr>
      </p:pic>
      <p:sp>
        <p:nvSpPr>
          <p:cNvPr id="14" name="13 Metin kutusu"/>
          <p:cNvSpPr txBox="1"/>
          <p:nvPr/>
        </p:nvSpPr>
        <p:spPr>
          <a:xfrm>
            <a:off x="402864" y="4149079"/>
            <a:ext cx="5000660" cy="461665"/>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rPr>
              <a:t>H</a:t>
            </a:r>
            <a:r>
              <a:rPr lang="tr-TR" sz="2400" baseline="-25000" dirty="0" smtClean="0">
                <a:solidFill>
                  <a:prstClr val="black"/>
                </a:solidFill>
                <a:cs typeface="Times New Roman" pitchFamily="18" charset="0"/>
              </a:rPr>
              <a:t>2(g)</a:t>
            </a:r>
            <a:r>
              <a:rPr lang="tr-TR" sz="2400" baseline="0" dirty="0" smtClean="0">
                <a:solidFill>
                  <a:prstClr val="black"/>
                </a:solidFill>
                <a:cs typeface="Times New Roman" pitchFamily="18" charset="0"/>
              </a:rPr>
              <a:t> + ½ O</a:t>
            </a:r>
            <a:r>
              <a:rPr lang="tr-TR" sz="2400" baseline="-25000" dirty="0" smtClean="0">
                <a:solidFill>
                  <a:prstClr val="black"/>
                </a:solidFill>
                <a:cs typeface="Times New Roman" pitchFamily="18" charset="0"/>
              </a:rPr>
              <a:t>2(g)</a:t>
            </a:r>
            <a:r>
              <a:rPr lang="tr-TR" sz="2400" baseline="0" dirty="0" smtClean="0">
                <a:solidFill>
                  <a:prstClr val="black"/>
                </a:solidFill>
                <a:cs typeface="Times New Roman" pitchFamily="18" charset="0"/>
              </a:rPr>
              <a:t> </a:t>
            </a:r>
            <a:r>
              <a:rPr lang="tr-TR" sz="2400" baseline="0" dirty="0" smtClean="0">
                <a:solidFill>
                  <a:prstClr val="black"/>
                </a:solidFill>
                <a:cs typeface="Times New Roman" pitchFamily="18" charset="0"/>
                <a:sym typeface="Symbol"/>
              </a:rPr>
              <a:t> H</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O</a:t>
            </a:r>
            <a:r>
              <a:rPr lang="tr-TR" sz="2400" baseline="-25000" dirty="0" smtClean="0">
                <a:solidFill>
                  <a:prstClr val="black"/>
                </a:solidFill>
                <a:cs typeface="Times New Roman" pitchFamily="18" charset="0"/>
                <a:sym typeface="Symbol"/>
              </a:rPr>
              <a:t>(s)</a:t>
            </a:r>
            <a:r>
              <a:rPr lang="tr-TR" sz="2400" baseline="0" dirty="0" smtClean="0">
                <a:solidFill>
                  <a:prstClr val="black"/>
                </a:solidFill>
                <a:cs typeface="Times New Roman" pitchFamily="18" charset="0"/>
                <a:sym typeface="Symbol"/>
              </a:rPr>
              <a:t> </a:t>
            </a:r>
            <a:r>
              <a:rPr lang="tr-TR" sz="2400" baseline="0" dirty="0" smtClean="0">
                <a:solidFill>
                  <a:prstClr val="black"/>
                </a:solidFill>
                <a:latin typeface="Symbol" pitchFamily="18" charset="2"/>
                <a:cs typeface="Times New Roman" pitchFamily="18" charset="0"/>
                <a:sym typeface="Symbol"/>
              </a:rPr>
              <a:t>D</a:t>
            </a:r>
            <a:r>
              <a:rPr lang="tr-TR" sz="2400" baseline="0" dirty="0" smtClean="0">
                <a:solidFill>
                  <a:prstClr val="black"/>
                </a:solidFill>
                <a:cs typeface="Times New Roman" pitchFamily="18" charset="0"/>
                <a:sym typeface="Symbol"/>
              </a:rPr>
              <a:t>H= -286 kj</a:t>
            </a:r>
            <a:endParaRPr lang="tr-TR" sz="2400" baseline="-25000" dirty="0" smtClean="0">
              <a:solidFill>
                <a:prstClr val="black"/>
              </a:solidFill>
              <a:cs typeface="Times New Roman" pitchFamily="18" charset="0"/>
            </a:endParaRPr>
          </a:p>
        </p:txBody>
      </p:sp>
      <p:grpSp>
        <p:nvGrpSpPr>
          <p:cNvPr id="13" name="12 Grup"/>
          <p:cNvGrpSpPr/>
          <p:nvPr/>
        </p:nvGrpSpPr>
        <p:grpSpPr>
          <a:xfrm>
            <a:off x="88792" y="0"/>
            <a:ext cx="8572953" cy="5958572"/>
            <a:chOff x="0" y="0"/>
            <a:chExt cx="8572953" cy="5958572"/>
          </a:xfrm>
        </p:grpSpPr>
        <p:grpSp>
          <p:nvGrpSpPr>
            <p:cNvPr id="10" name="9 Grup"/>
            <p:cNvGrpSpPr/>
            <p:nvPr/>
          </p:nvGrpSpPr>
          <p:grpSpPr>
            <a:xfrm>
              <a:off x="0" y="0"/>
              <a:ext cx="8572953" cy="5958572"/>
              <a:chOff x="0" y="0"/>
              <a:chExt cx="8572953" cy="5958572"/>
            </a:xfrm>
          </p:grpSpPr>
          <p:sp>
            <p:nvSpPr>
              <p:cNvPr id="7" name="6 Metin kutusu"/>
              <p:cNvSpPr txBox="1"/>
              <p:nvPr/>
            </p:nvSpPr>
            <p:spPr>
              <a:xfrm>
                <a:off x="234736" y="5589240"/>
                <a:ext cx="8338217" cy="369332"/>
              </a:xfrm>
              <a:prstGeom prst="rect">
                <a:avLst/>
              </a:prstGeom>
              <a:noFill/>
            </p:spPr>
            <p:txBody>
              <a:bodyPr wrap="square" rtlCol="0">
                <a:spAutoFit/>
              </a:bodyPr>
              <a:lstStyle/>
              <a:p>
                <a:pPr algn="just" fontAlgn="auto">
                  <a:spcBef>
                    <a:spcPts val="0"/>
                  </a:spcBef>
                  <a:spcAft>
                    <a:spcPts val="0"/>
                  </a:spcAft>
                </a:pPr>
                <a:r>
                  <a:rPr lang="tr-TR" sz="1800" baseline="0" dirty="0" smtClean="0">
                    <a:solidFill>
                      <a:prstClr val="black"/>
                    </a:solidFill>
                    <a:cs typeface="Times New Roman" pitchFamily="18" charset="0"/>
                  </a:rPr>
                  <a:t>Ekzotermik tepkimede </a:t>
                </a:r>
                <a:r>
                  <a:rPr lang="tr-TR" sz="1800" baseline="0" dirty="0" err="1" smtClean="0">
                    <a:solidFill>
                      <a:prstClr val="black"/>
                    </a:solidFill>
                    <a:cs typeface="Times New Roman" pitchFamily="18" charset="0"/>
                  </a:rPr>
                  <a:t>entalpi</a:t>
                </a:r>
                <a:r>
                  <a:rPr lang="tr-TR" sz="1800" baseline="0" dirty="0" smtClean="0">
                    <a:solidFill>
                      <a:prstClr val="black"/>
                    </a:solidFill>
                    <a:cs typeface="Times New Roman" pitchFamily="18" charset="0"/>
                  </a:rPr>
                  <a:t> değişimi</a:t>
                </a:r>
              </a:p>
            </p:txBody>
          </p:sp>
          <p:sp>
            <p:nvSpPr>
              <p:cNvPr id="9" name="8 Dikdörtgen"/>
              <p:cNvSpPr/>
              <p:nvPr/>
            </p:nvSpPr>
            <p:spPr>
              <a:xfrm>
                <a:off x="0" y="0"/>
                <a:ext cx="642910"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
            <p:nvSpPr>
              <p:cNvPr id="5" name="4 Metin kutusu"/>
              <p:cNvSpPr txBox="1"/>
              <p:nvPr/>
            </p:nvSpPr>
            <p:spPr>
              <a:xfrm>
                <a:off x="321455" y="3356992"/>
                <a:ext cx="3357586" cy="461665"/>
              </a:xfrm>
              <a:prstGeom prst="rect">
                <a:avLst/>
              </a:prstGeom>
              <a:noFill/>
              <a:ln>
                <a:solidFill>
                  <a:srgbClr val="FF0000"/>
                </a:solidFill>
              </a:ln>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rPr>
                  <a:t>A  + B</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  </a:t>
                </a:r>
                <a:r>
                  <a:rPr lang="tr-TR" sz="2400" baseline="0" dirty="0" smtClean="0">
                    <a:solidFill>
                      <a:prstClr val="black"/>
                    </a:solidFill>
                    <a:cs typeface="Times New Roman" pitchFamily="18" charset="0"/>
                    <a:sym typeface="Symbol"/>
                  </a:rPr>
                  <a:t> AB  + B  + </a:t>
                </a:r>
                <a:r>
                  <a:rPr lang="tr-TR" sz="2400" baseline="0" dirty="0" smtClean="0">
                    <a:solidFill>
                      <a:srgbClr val="FF0000"/>
                    </a:solidFill>
                    <a:cs typeface="Times New Roman" pitchFamily="18" charset="0"/>
                    <a:sym typeface="Symbol"/>
                  </a:rPr>
                  <a:t>Q</a:t>
                </a:r>
                <a:endParaRPr lang="tr-TR" sz="2400" baseline="0" dirty="0" smtClean="0">
                  <a:solidFill>
                    <a:srgbClr val="FF0000"/>
                  </a:solidFill>
                  <a:cs typeface="Times New Roman" pitchFamily="18" charset="0"/>
                </a:endParaRPr>
              </a:p>
            </p:txBody>
          </p:sp>
        </p:grpSp>
        <p:sp>
          <p:nvSpPr>
            <p:cNvPr id="12" name="11 Metin kutusu"/>
            <p:cNvSpPr txBox="1"/>
            <p:nvPr/>
          </p:nvSpPr>
          <p:spPr>
            <a:xfrm>
              <a:off x="1242848" y="2289681"/>
              <a:ext cx="500066" cy="338554"/>
            </a:xfrm>
            <a:prstGeom prst="rect">
              <a:avLst/>
            </a:prstGeom>
            <a:solidFill>
              <a:schemeClr val="bg1"/>
            </a:solidFill>
          </p:spPr>
          <p:txBody>
            <a:bodyPr wrap="square" rtlCol="0">
              <a:spAutoFit/>
            </a:bodyPr>
            <a:lstStyle/>
            <a:p>
              <a:pPr algn="just" fontAlgn="auto">
                <a:spcBef>
                  <a:spcPts val="0"/>
                </a:spcBef>
                <a:spcAft>
                  <a:spcPts val="0"/>
                </a:spcAft>
              </a:pPr>
              <a:r>
                <a:rPr lang="tr-TR" sz="1600" baseline="0" dirty="0" smtClean="0">
                  <a:solidFill>
                    <a:prstClr val="black"/>
                  </a:solidFill>
                  <a:latin typeface="Symbol" pitchFamily="18" charset="2"/>
                  <a:cs typeface="Times New Roman" pitchFamily="18" charset="0"/>
                </a:rPr>
                <a:t>D</a:t>
              </a:r>
              <a:r>
                <a:rPr lang="tr-TR" sz="1600" baseline="0" dirty="0" smtClean="0">
                  <a:solidFill>
                    <a:prstClr val="black"/>
                  </a:solidFill>
                  <a:cs typeface="Times New Roman" pitchFamily="18" charset="0"/>
                </a:rPr>
                <a:t>H</a:t>
              </a:r>
            </a:p>
          </p:txBody>
        </p:sp>
      </p:grpSp>
    </p:spTree>
    <p:extLst>
      <p:ext uri="{BB962C8B-B14F-4D97-AF65-F5344CB8AC3E}">
        <p14:creationId xmlns:p14="http://schemas.microsoft.com/office/powerpoint/2010/main" xmlns="" val="3273524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6" name="Picture 6"/>
          <p:cNvPicPr>
            <a:picLocks noChangeAspect="1" noChangeArrowheads="1"/>
          </p:cNvPicPr>
          <p:nvPr/>
        </p:nvPicPr>
        <p:blipFill>
          <a:blip r:embed="rId2"/>
          <a:srcRect/>
          <a:stretch>
            <a:fillRect/>
          </a:stretch>
        </p:blipFill>
        <p:spPr bwMode="auto">
          <a:xfrm>
            <a:off x="827584" y="414738"/>
            <a:ext cx="4882802" cy="2657072"/>
          </a:xfrm>
          <a:prstGeom prst="rect">
            <a:avLst/>
          </a:prstGeom>
          <a:noFill/>
          <a:ln w="9525">
            <a:noFill/>
            <a:miter lim="800000"/>
            <a:headEnd/>
            <a:tailEnd/>
          </a:ln>
          <a:effectLst/>
        </p:spPr>
      </p:pic>
      <p:grpSp>
        <p:nvGrpSpPr>
          <p:cNvPr id="13" name="12 Grup"/>
          <p:cNvGrpSpPr/>
          <p:nvPr/>
        </p:nvGrpSpPr>
        <p:grpSpPr>
          <a:xfrm>
            <a:off x="77543" y="250021"/>
            <a:ext cx="7606223" cy="5077424"/>
            <a:chOff x="0" y="0"/>
            <a:chExt cx="7606223" cy="5077424"/>
          </a:xfrm>
        </p:grpSpPr>
        <p:grpSp>
          <p:nvGrpSpPr>
            <p:cNvPr id="10" name="9 Grup"/>
            <p:cNvGrpSpPr/>
            <p:nvPr/>
          </p:nvGrpSpPr>
          <p:grpSpPr>
            <a:xfrm>
              <a:off x="0" y="0"/>
              <a:ext cx="7606223" cy="5077424"/>
              <a:chOff x="0" y="0"/>
              <a:chExt cx="7606223" cy="5077424"/>
            </a:xfrm>
          </p:grpSpPr>
          <p:sp>
            <p:nvSpPr>
              <p:cNvPr id="6" name="5 Metin kutusu"/>
              <p:cNvSpPr txBox="1"/>
              <p:nvPr/>
            </p:nvSpPr>
            <p:spPr>
              <a:xfrm>
                <a:off x="658512" y="3178979"/>
                <a:ext cx="3214710" cy="461665"/>
              </a:xfrm>
              <a:prstGeom prst="rect">
                <a:avLst/>
              </a:prstGeom>
              <a:noFill/>
              <a:ln>
                <a:solidFill>
                  <a:srgbClr val="FF0000"/>
                </a:solidFill>
              </a:ln>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rPr>
                  <a:t>A  + B</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 + </a:t>
                </a:r>
                <a:r>
                  <a:rPr lang="tr-TR" sz="2400" baseline="0" dirty="0" smtClean="0">
                    <a:solidFill>
                      <a:srgbClr val="FF0000"/>
                    </a:solidFill>
                    <a:cs typeface="Times New Roman" pitchFamily="18" charset="0"/>
                  </a:rPr>
                  <a:t>Q</a:t>
                </a:r>
                <a:r>
                  <a:rPr lang="tr-TR" sz="2400" baseline="0" dirty="0" smtClean="0">
                    <a:solidFill>
                      <a:prstClr val="black"/>
                    </a:solidFill>
                    <a:cs typeface="Times New Roman" pitchFamily="18" charset="0"/>
                  </a:rPr>
                  <a:t> </a:t>
                </a:r>
                <a:r>
                  <a:rPr lang="tr-TR" sz="2400" baseline="0" dirty="0" smtClean="0">
                    <a:solidFill>
                      <a:prstClr val="black"/>
                    </a:solidFill>
                    <a:cs typeface="Times New Roman" pitchFamily="18" charset="0"/>
                    <a:sym typeface="Symbol"/>
                  </a:rPr>
                  <a:t> AB  + B </a:t>
                </a:r>
                <a:endParaRPr lang="tr-TR" sz="2400" baseline="0" dirty="0" smtClean="0">
                  <a:solidFill>
                    <a:srgbClr val="FF0000"/>
                  </a:solidFill>
                  <a:cs typeface="Times New Roman" pitchFamily="18" charset="0"/>
                </a:endParaRPr>
              </a:p>
            </p:txBody>
          </p:sp>
          <p:sp>
            <p:nvSpPr>
              <p:cNvPr id="8" name="7 Metin kutusu"/>
              <p:cNvSpPr txBox="1"/>
              <p:nvPr/>
            </p:nvSpPr>
            <p:spPr>
              <a:xfrm>
                <a:off x="500034" y="4615759"/>
                <a:ext cx="7106189" cy="461665"/>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rPr>
                  <a:t>Endotermik tepkimede </a:t>
                </a:r>
                <a:r>
                  <a:rPr lang="tr-TR" sz="2400" baseline="0" dirty="0" err="1" smtClean="0">
                    <a:solidFill>
                      <a:prstClr val="black"/>
                    </a:solidFill>
                    <a:cs typeface="Times New Roman" pitchFamily="18" charset="0"/>
                  </a:rPr>
                  <a:t>entalpi</a:t>
                </a:r>
                <a:r>
                  <a:rPr lang="tr-TR" sz="2400" baseline="0" dirty="0" smtClean="0">
                    <a:solidFill>
                      <a:prstClr val="black"/>
                    </a:solidFill>
                    <a:cs typeface="Times New Roman" pitchFamily="18" charset="0"/>
                  </a:rPr>
                  <a:t> değişimi</a:t>
                </a:r>
              </a:p>
            </p:txBody>
          </p:sp>
          <p:sp>
            <p:nvSpPr>
              <p:cNvPr id="9" name="8 Dikdörtgen"/>
              <p:cNvSpPr/>
              <p:nvPr/>
            </p:nvSpPr>
            <p:spPr>
              <a:xfrm>
                <a:off x="0" y="0"/>
                <a:ext cx="642910"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grpSp>
        <p:sp>
          <p:nvSpPr>
            <p:cNvPr id="11" name="10 Metin kutusu"/>
            <p:cNvSpPr txBox="1"/>
            <p:nvPr/>
          </p:nvSpPr>
          <p:spPr>
            <a:xfrm>
              <a:off x="3558770" y="2060848"/>
              <a:ext cx="500066" cy="338554"/>
            </a:xfrm>
            <a:prstGeom prst="rect">
              <a:avLst/>
            </a:prstGeom>
            <a:solidFill>
              <a:schemeClr val="bg1"/>
            </a:solidFill>
          </p:spPr>
          <p:txBody>
            <a:bodyPr wrap="square" rtlCol="0">
              <a:spAutoFit/>
            </a:bodyPr>
            <a:lstStyle/>
            <a:p>
              <a:pPr algn="just" fontAlgn="auto">
                <a:spcBef>
                  <a:spcPts val="0"/>
                </a:spcBef>
                <a:spcAft>
                  <a:spcPts val="0"/>
                </a:spcAft>
              </a:pPr>
              <a:r>
                <a:rPr lang="tr-TR" sz="1600" baseline="0" dirty="0" smtClean="0">
                  <a:solidFill>
                    <a:prstClr val="black"/>
                  </a:solidFill>
                  <a:latin typeface="Symbol" pitchFamily="18" charset="2"/>
                  <a:cs typeface="Times New Roman" pitchFamily="18" charset="0"/>
                </a:rPr>
                <a:t>D</a:t>
              </a:r>
              <a:r>
                <a:rPr lang="tr-TR" sz="1600" baseline="0" dirty="0" smtClean="0">
                  <a:solidFill>
                    <a:prstClr val="black"/>
                  </a:solidFill>
                  <a:cs typeface="Times New Roman" pitchFamily="18" charset="0"/>
                </a:rPr>
                <a:t>H</a:t>
              </a:r>
            </a:p>
          </p:txBody>
        </p:sp>
      </p:grpSp>
      <p:sp>
        <p:nvSpPr>
          <p:cNvPr id="15" name="14 Metin kutusu"/>
          <p:cNvSpPr txBox="1"/>
          <p:nvPr/>
        </p:nvSpPr>
        <p:spPr>
          <a:xfrm>
            <a:off x="754014" y="4267175"/>
            <a:ext cx="4988182" cy="461665"/>
          </a:xfrm>
          <a:prstGeom prst="rect">
            <a:avLst/>
          </a:prstGeom>
          <a:solidFill>
            <a:schemeClr val="bg1"/>
          </a:solid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rPr>
              <a:t>½ H</a:t>
            </a:r>
            <a:r>
              <a:rPr lang="tr-TR" sz="2400" baseline="-25000" dirty="0" smtClean="0">
                <a:solidFill>
                  <a:prstClr val="black"/>
                </a:solidFill>
                <a:cs typeface="Times New Roman" pitchFamily="18" charset="0"/>
              </a:rPr>
              <a:t>2(g)</a:t>
            </a:r>
            <a:r>
              <a:rPr lang="tr-TR" sz="2400" baseline="0" dirty="0" smtClean="0">
                <a:solidFill>
                  <a:prstClr val="black"/>
                </a:solidFill>
                <a:cs typeface="Times New Roman" pitchFamily="18" charset="0"/>
              </a:rPr>
              <a:t> + ½ I</a:t>
            </a:r>
            <a:r>
              <a:rPr lang="tr-TR" sz="2400" baseline="-25000" dirty="0" smtClean="0">
                <a:solidFill>
                  <a:prstClr val="black"/>
                </a:solidFill>
                <a:cs typeface="Times New Roman" pitchFamily="18" charset="0"/>
              </a:rPr>
              <a:t>2(g)</a:t>
            </a:r>
            <a:r>
              <a:rPr lang="tr-TR" sz="2400" baseline="0" dirty="0" smtClean="0">
                <a:solidFill>
                  <a:prstClr val="black"/>
                </a:solidFill>
                <a:cs typeface="Times New Roman" pitchFamily="18" charset="0"/>
              </a:rPr>
              <a:t> </a:t>
            </a:r>
            <a:r>
              <a:rPr lang="tr-TR" sz="2400" baseline="0" dirty="0" smtClean="0">
                <a:solidFill>
                  <a:prstClr val="black"/>
                </a:solidFill>
                <a:cs typeface="Times New Roman" pitchFamily="18" charset="0"/>
                <a:sym typeface="Symbol"/>
              </a:rPr>
              <a:t> HI</a:t>
            </a:r>
            <a:r>
              <a:rPr lang="tr-TR" sz="2400" baseline="-25000" dirty="0" smtClean="0">
                <a:solidFill>
                  <a:prstClr val="black"/>
                </a:solidFill>
                <a:cs typeface="Times New Roman" pitchFamily="18" charset="0"/>
                <a:sym typeface="Symbol"/>
              </a:rPr>
              <a:t>(g)</a:t>
            </a:r>
            <a:r>
              <a:rPr lang="tr-TR" sz="2400" baseline="0" dirty="0" smtClean="0">
                <a:solidFill>
                  <a:prstClr val="black"/>
                </a:solidFill>
                <a:cs typeface="Times New Roman" pitchFamily="18" charset="0"/>
                <a:sym typeface="Symbol"/>
              </a:rPr>
              <a:t> </a:t>
            </a:r>
            <a:r>
              <a:rPr lang="tr-TR" sz="2400" baseline="0" dirty="0" smtClean="0">
                <a:solidFill>
                  <a:prstClr val="black"/>
                </a:solidFill>
                <a:latin typeface="Symbol" pitchFamily="18" charset="2"/>
                <a:cs typeface="Times New Roman" pitchFamily="18" charset="0"/>
                <a:sym typeface="Symbol"/>
              </a:rPr>
              <a:t>D</a:t>
            </a:r>
            <a:r>
              <a:rPr lang="tr-TR" sz="2400" baseline="0" dirty="0" smtClean="0">
                <a:solidFill>
                  <a:prstClr val="black"/>
                </a:solidFill>
                <a:cs typeface="Times New Roman" pitchFamily="18" charset="0"/>
                <a:sym typeface="Symbol"/>
              </a:rPr>
              <a:t>H= + 25.9 kj</a:t>
            </a:r>
            <a:endParaRPr lang="tr-TR" sz="2400" baseline="-25000" dirty="0" smtClean="0">
              <a:solidFill>
                <a:prstClr val="black"/>
              </a:solidFill>
              <a:cs typeface="Times New Roman" pitchFamily="18" charset="0"/>
            </a:endParaRPr>
          </a:p>
        </p:txBody>
      </p:sp>
    </p:spTree>
    <p:extLst>
      <p:ext uri="{BB962C8B-B14F-4D97-AF65-F5344CB8AC3E}">
        <p14:creationId xmlns:p14="http://schemas.microsoft.com/office/powerpoint/2010/main" xmlns="" val="13742137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35567"/>
            <a:ext cx="8784976" cy="4662815"/>
          </a:xfrm>
          <a:prstGeom prst="rect">
            <a:avLst/>
          </a:prstGeom>
        </p:spPr>
        <p:txBody>
          <a:bodyPr wrap="square">
            <a:spAutoFit/>
          </a:bodyPr>
          <a:lstStyle/>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Tepkimelerde </a:t>
            </a:r>
            <a:r>
              <a:rPr lang="tr-TR" sz="1800" baseline="0" dirty="0" err="1" smtClean="0">
                <a:solidFill>
                  <a:prstClr val="black"/>
                </a:solidFill>
                <a:cs typeface="Times New Roman" pitchFamily="18" charset="0"/>
              </a:rPr>
              <a:t>termokimyasal</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veriler kimyasal tepkimenin yanında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değeri yazılarak belirtilir.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err="1" smtClean="0">
                <a:solidFill>
                  <a:prstClr val="black"/>
                </a:solidFill>
                <a:cs typeface="Times New Roman" pitchFamily="18" charset="0"/>
                <a:sym typeface="Symbol"/>
              </a:rPr>
              <a:t>Termokimyasal</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tepkimede  yer alan her maddenin fiziksel hali mutlaka belirtilmelidir.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Gazlar </a:t>
            </a:r>
            <a:r>
              <a:rPr lang="tr-TR" sz="1800" baseline="0" dirty="0">
                <a:solidFill>
                  <a:prstClr val="black"/>
                </a:solidFill>
                <a:cs typeface="Times New Roman" pitchFamily="18" charset="0"/>
                <a:sym typeface="Symbol"/>
              </a:rPr>
              <a:t>için (g), katılar için (k), sıvılar için (s) ve sulu çözeltiler için (</a:t>
            </a:r>
            <a:r>
              <a:rPr lang="tr-TR" sz="1800" baseline="0" dirty="0" err="1">
                <a:solidFill>
                  <a:prstClr val="black"/>
                </a:solidFill>
                <a:cs typeface="Times New Roman" pitchFamily="18" charset="0"/>
                <a:sym typeface="Symbol"/>
              </a:rPr>
              <a:t>aq</a:t>
            </a:r>
            <a:r>
              <a:rPr lang="tr-TR" sz="1800" baseline="0" dirty="0">
                <a:solidFill>
                  <a:prstClr val="black"/>
                </a:solidFill>
                <a:cs typeface="Times New Roman" pitchFamily="18" charset="0"/>
                <a:sym typeface="Symbol"/>
              </a:rPr>
              <a:t>) kısaltmaları kullanılır.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a:t>
            </a: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Burada buharlaşma ısısı kadar bir ısı kaybolmuş ve  bu ısı sıvı suyu gaz hale getirmiştir.</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p:txBody>
      </p:sp>
      <p:sp>
        <p:nvSpPr>
          <p:cNvPr id="3" name="2 Metin kutusu"/>
          <p:cNvSpPr txBox="1"/>
          <p:nvPr/>
        </p:nvSpPr>
        <p:spPr>
          <a:xfrm>
            <a:off x="323528" y="2412349"/>
            <a:ext cx="5000660" cy="461665"/>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rPr>
              <a:t>H</a:t>
            </a:r>
            <a:r>
              <a:rPr lang="tr-TR" sz="2400" baseline="-25000" dirty="0" smtClean="0">
                <a:solidFill>
                  <a:prstClr val="black"/>
                </a:solidFill>
                <a:cs typeface="Times New Roman" pitchFamily="18" charset="0"/>
              </a:rPr>
              <a:t>2(g)</a:t>
            </a:r>
            <a:r>
              <a:rPr lang="tr-TR" sz="2400" baseline="0" dirty="0" smtClean="0">
                <a:solidFill>
                  <a:prstClr val="black"/>
                </a:solidFill>
                <a:cs typeface="Times New Roman" pitchFamily="18" charset="0"/>
              </a:rPr>
              <a:t> + ½ O</a:t>
            </a:r>
            <a:r>
              <a:rPr lang="tr-TR" sz="2400" baseline="-25000" dirty="0" smtClean="0">
                <a:solidFill>
                  <a:prstClr val="black"/>
                </a:solidFill>
                <a:cs typeface="Times New Roman" pitchFamily="18" charset="0"/>
              </a:rPr>
              <a:t>2(g)</a:t>
            </a:r>
            <a:r>
              <a:rPr lang="tr-TR" sz="2400" baseline="0" dirty="0" smtClean="0">
                <a:solidFill>
                  <a:prstClr val="black"/>
                </a:solidFill>
                <a:cs typeface="Times New Roman" pitchFamily="18" charset="0"/>
              </a:rPr>
              <a:t> </a:t>
            </a:r>
            <a:r>
              <a:rPr lang="tr-TR" sz="2400" baseline="0" dirty="0" smtClean="0">
                <a:solidFill>
                  <a:prstClr val="black"/>
                </a:solidFill>
                <a:cs typeface="Times New Roman" pitchFamily="18" charset="0"/>
                <a:sym typeface="Symbol"/>
              </a:rPr>
              <a:t> H</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O</a:t>
            </a:r>
            <a:r>
              <a:rPr lang="tr-TR" sz="2400" baseline="-25000" dirty="0" smtClean="0">
                <a:solidFill>
                  <a:prstClr val="black"/>
                </a:solidFill>
                <a:cs typeface="Times New Roman" pitchFamily="18" charset="0"/>
                <a:sym typeface="Symbol"/>
              </a:rPr>
              <a:t>(s)</a:t>
            </a:r>
            <a:r>
              <a:rPr lang="tr-TR" sz="2400" baseline="0" dirty="0" smtClean="0">
                <a:solidFill>
                  <a:prstClr val="black"/>
                </a:solidFill>
                <a:cs typeface="Times New Roman" pitchFamily="18" charset="0"/>
                <a:sym typeface="Symbol"/>
              </a:rPr>
              <a:t> </a:t>
            </a:r>
            <a:r>
              <a:rPr lang="tr-TR" sz="2400" baseline="0" dirty="0" smtClean="0">
                <a:solidFill>
                  <a:prstClr val="black"/>
                </a:solidFill>
                <a:latin typeface="Symbol" pitchFamily="18" charset="2"/>
                <a:cs typeface="Times New Roman" pitchFamily="18" charset="0"/>
                <a:sym typeface="Symbol"/>
              </a:rPr>
              <a:t>D</a:t>
            </a:r>
            <a:r>
              <a:rPr lang="tr-TR" sz="2400" baseline="0" dirty="0" smtClean="0">
                <a:solidFill>
                  <a:prstClr val="black"/>
                </a:solidFill>
                <a:cs typeface="Times New Roman" pitchFamily="18" charset="0"/>
                <a:sym typeface="Symbol"/>
              </a:rPr>
              <a:t>H= - 286 kj</a:t>
            </a:r>
            <a:endParaRPr lang="tr-TR" sz="2400" baseline="-25000" dirty="0" smtClean="0">
              <a:solidFill>
                <a:prstClr val="black"/>
              </a:solidFill>
              <a:cs typeface="Times New Roman" pitchFamily="18" charset="0"/>
            </a:endParaRPr>
          </a:p>
        </p:txBody>
      </p:sp>
      <p:sp>
        <p:nvSpPr>
          <p:cNvPr id="4" name="3 Metin kutusu"/>
          <p:cNvSpPr txBox="1"/>
          <p:nvPr/>
        </p:nvSpPr>
        <p:spPr>
          <a:xfrm>
            <a:off x="333029" y="3239743"/>
            <a:ext cx="5000660" cy="461665"/>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rPr>
              <a:t>H</a:t>
            </a:r>
            <a:r>
              <a:rPr lang="tr-TR" sz="2400" baseline="-25000" dirty="0" smtClean="0">
                <a:solidFill>
                  <a:prstClr val="black"/>
                </a:solidFill>
                <a:cs typeface="Times New Roman" pitchFamily="18" charset="0"/>
              </a:rPr>
              <a:t>2(g)</a:t>
            </a:r>
            <a:r>
              <a:rPr lang="tr-TR" sz="2400" baseline="0" dirty="0" smtClean="0">
                <a:solidFill>
                  <a:prstClr val="black"/>
                </a:solidFill>
                <a:cs typeface="Times New Roman" pitchFamily="18" charset="0"/>
              </a:rPr>
              <a:t> + ½ O</a:t>
            </a:r>
            <a:r>
              <a:rPr lang="tr-TR" sz="2400" baseline="-25000" dirty="0" smtClean="0">
                <a:solidFill>
                  <a:prstClr val="black"/>
                </a:solidFill>
                <a:cs typeface="Times New Roman" pitchFamily="18" charset="0"/>
              </a:rPr>
              <a:t>2(g)</a:t>
            </a:r>
            <a:r>
              <a:rPr lang="tr-TR" sz="2400" baseline="0" dirty="0" smtClean="0">
                <a:solidFill>
                  <a:prstClr val="black"/>
                </a:solidFill>
                <a:cs typeface="Times New Roman" pitchFamily="18" charset="0"/>
              </a:rPr>
              <a:t> </a:t>
            </a:r>
            <a:r>
              <a:rPr lang="tr-TR" sz="2400" baseline="0" dirty="0" smtClean="0">
                <a:solidFill>
                  <a:prstClr val="black"/>
                </a:solidFill>
                <a:cs typeface="Times New Roman" pitchFamily="18" charset="0"/>
                <a:sym typeface="Symbol"/>
              </a:rPr>
              <a:t> H</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O</a:t>
            </a:r>
            <a:r>
              <a:rPr lang="tr-TR" sz="2400" baseline="-25000" dirty="0" smtClean="0">
                <a:solidFill>
                  <a:prstClr val="black"/>
                </a:solidFill>
                <a:cs typeface="Times New Roman" pitchFamily="18" charset="0"/>
                <a:sym typeface="Symbol"/>
              </a:rPr>
              <a:t>(g)</a:t>
            </a:r>
            <a:r>
              <a:rPr lang="tr-TR" sz="2400" baseline="0" dirty="0" smtClean="0">
                <a:solidFill>
                  <a:prstClr val="black"/>
                </a:solidFill>
                <a:cs typeface="Times New Roman" pitchFamily="18" charset="0"/>
                <a:sym typeface="Symbol"/>
              </a:rPr>
              <a:t> </a:t>
            </a:r>
            <a:r>
              <a:rPr lang="tr-TR" sz="2400" baseline="0" dirty="0" smtClean="0">
                <a:solidFill>
                  <a:prstClr val="black"/>
                </a:solidFill>
                <a:latin typeface="Symbol" pitchFamily="18" charset="2"/>
                <a:cs typeface="Times New Roman" pitchFamily="18" charset="0"/>
                <a:sym typeface="Symbol"/>
              </a:rPr>
              <a:t>D</a:t>
            </a:r>
            <a:r>
              <a:rPr lang="tr-TR" sz="2400" baseline="0" dirty="0" smtClean="0">
                <a:solidFill>
                  <a:prstClr val="black"/>
                </a:solidFill>
                <a:cs typeface="Times New Roman" pitchFamily="18" charset="0"/>
                <a:sym typeface="Symbol"/>
              </a:rPr>
              <a:t>H= - 242 kj</a:t>
            </a:r>
            <a:endParaRPr lang="tr-TR" sz="2400" baseline="-25000" dirty="0" smtClean="0">
              <a:solidFill>
                <a:prstClr val="black"/>
              </a:solidFill>
              <a:cs typeface="Times New Roman" pitchFamily="18" charset="0"/>
            </a:endParaRPr>
          </a:p>
        </p:txBody>
      </p:sp>
    </p:spTree>
    <p:extLst>
      <p:ext uri="{BB962C8B-B14F-4D97-AF65-F5344CB8AC3E}">
        <p14:creationId xmlns:p14="http://schemas.microsoft.com/office/powerpoint/2010/main" xmlns="" val="4501233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39949" y="404664"/>
            <a:ext cx="8712968" cy="5170646"/>
          </a:xfrm>
          <a:prstGeom prst="rect">
            <a:avLst/>
          </a:prstGeom>
        </p:spPr>
        <p:txBody>
          <a:bodyPr wrap="square">
            <a:spAutoFit/>
          </a:bodyPr>
          <a:lstStyle/>
          <a:p>
            <a:pPr>
              <a:lnSpc>
                <a:spcPct val="150000"/>
              </a:lnSpc>
            </a:pPr>
            <a:r>
              <a:rPr lang="el-GR" sz="2000" baseline="0" dirty="0" smtClean="0">
                <a:solidFill>
                  <a:srgbClr val="FF0000"/>
                </a:solidFill>
                <a:latin typeface="Times New Roman"/>
                <a:cs typeface="Times New Roman"/>
                <a:sym typeface="Symbol"/>
              </a:rPr>
              <a:t>Δ</a:t>
            </a:r>
            <a:r>
              <a:rPr lang="tr-TR" sz="2000" baseline="0" dirty="0" smtClean="0">
                <a:solidFill>
                  <a:srgbClr val="FF0000"/>
                </a:solidFill>
                <a:cs typeface="Times New Roman" pitchFamily="18" charset="0"/>
                <a:sym typeface="Symbol"/>
              </a:rPr>
              <a:t>H ile ilgili</a:t>
            </a:r>
          </a:p>
          <a:p>
            <a:pPr>
              <a:lnSpc>
                <a:spcPct val="150000"/>
              </a:lnSpc>
            </a:pPr>
            <a:r>
              <a:rPr lang="tr-TR" sz="2000" b="1" baseline="0" dirty="0" smtClean="0">
                <a:solidFill>
                  <a:prstClr val="black"/>
                </a:solidFill>
                <a:cs typeface="Times New Roman" pitchFamily="18" charset="0"/>
                <a:sym typeface="Symbol"/>
              </a:rPr>
              <a:t>1-</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Ekzotermik tepkimelerin </a:t>
            </a:r>
            <a:r>
              <a:rPr lang="tr-TR" sz="2000" baseline="0" dirty="0" err="1">
                <a:solidFill>
                  <a:prstClr val="black"/>
                </a:solidFill>
                <a:cs typeface="Times New Roman" pitchFamily="18" charset="0"/>
                <a:sym typeface="Symbol"/>
              </a:rPr>
              <a:t>entalpisi</a:t>
            </a:r>
            <a:r>
              <a:rPr lang="tr-TR" sz="2000" baseline="0" dirty="0">
                <a:solidFill>
                  <a:prstClr val="black"/>
                </a:solidFill>
                <a:cs typeface="Times New Roman" pitchFamily="18" charset="0"/>
                <a:sym typeface="Symbol"/>
              </a:rPr>
              <a:t> eksi (-), endotermik tepkimelerin </a:t>
            </a:r>
            <a:r>
              <a:rPr lang="tr-TR" sz="2000" baseline="0" dirty="0" err="1">
                <a:solidFill>
                  <a:prstClr val="black"/>
                </a:solidFill>
                <a:cs typeface="Times New Roman" pitchFamily="18" charset="0"/>
                <a:sym typeface="Symbol"/>
              </a:rPr>
              <a:t>entalpisi</a:t>
            </a:r>
            <a:r>
              <a:rPr lang="tr-TR" sz="2000" baseline="0" dirty="0">
                <a:solidFill>
                  <a:prstClr val="black"/>
                </a:solidFill>
                <a:cs typeface="Times New Roman" pitchFamily="18" charset="0"/>
                <a:sym typeface="Symbol"/>
              </a:rPr>
              <a:t> artı (+) işaretlidir. </a:t>
            </a:r>
            <a:endParaRPr lang="tr-TR" sz="2000" baseline="0" dirty="0" smtClean="0">
              <a:solidFill>
                <a:prstClr val="black"/>
              </a:solidFill>
              <a:cs typeface="Times New Roman" pitchFamily="18" charset="0"/>
              <a:sym typeface="Symbol"/>
            </a:endParaRPr>
          </a:p>
          <a:p>
            <a:pPr>
              <a:lnSpc>
                <a:spcPct val="150000"/>
              </a:lnSpc>
            </a:pPr>
            <a:r>
              <a:rPr lang="tr-TR" sz="2000" b="1" baseline="0" dirty="0" smtClean="0">
                <a:solidFill>
                  <a:prstClr val="black"/>
                </a:solidFill>
                <a:cs typeface="Times New Roman" pitchFamily="18" charset="0"/>
                <a:sym typeface="Symbol"/>
              </a:rPr>
              <a:t>2-</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Aksi belirtilmemiş ise verilen </a:t>
            </a:r>
            <a:r>
              <a:rPr lang="tr-TR" sz="2000" baseline="0" dirty="0">
                <a:solidFill>
                  <a:prstClr val="black"/>
                </a:solidFill>
                <a:latin typeface="Symbol" pitchFamily="18" charset="2"/>
                <a:cs typeface="Times New Roman" pitchFamily="18" charset="0"/>
                <a:sym typeface="Symbol"/>
              </a:rPr>
              <a:t>D</a:t>
            </a:r>
            <a:r>
              <a:rPr lang="tr-TR" sz="2000" baseline="0" dirty="0">
                <a:solidFill>
                  <a:prstClr val="black"/>
                </a:solidFill>
                <a:cs typeface="Times New Roman" pitchFamily="18" charset="0"/>
                <a:sym typeface="Symbol"/>
              </a:rPr>
              <a:t>H değerleri yalnızca 25C ve 1 </a:t>
            </a:r>
            <a:r>
              <a:rPr lang="tr-TR" sz="2000" baseline="0" dirty="0" err="1">
                <a:solidFill>
                  <a:prstClr val="black"/>
                </a:solidFill>
                <a:cs typeface="Times New Roman" pitchFamily="18" charset="0"/>
                <a:sym typeface="Symbol"/>
              </a:rPr>
              <a:t>atm</a:t>
            </a:r>
            <a:r>
              <a:rPr lang="tr-TR" sz="2000" baseline="0" dirty="0">
                <a:solidFill>
                  <a:prstClr val="black"/>
                </a:solidFill>
                <a:cs typeface="Times New Roman" pitchFamily="18" charset="0"/>
                <a:sym typeface="Symbol"/>
              </a:rPr>
              <a:t> içindir. </a:t>
            </a:r>
            <a:endParaRPr lang="tr-TR" sz="2000" baseline="0" dirty="0" smtClean="0">
              <a:solidFill>
                <a:prstClr val="black"/>
              </a:solidFill>
              <a:cs typeface="Times New Roman" pitchFamily="18" charset="0"/>
              <a:sym typeface="Symbol"/>
            </a:endParaRPr>
          </a:p>
          <a:p>
            <a:pPr>
              <a:lnSpc>
                <a:spcPct val="150000"/>
              </a:lnSpc>
            </a:pPr>
            <a:r>
              <a:rPr lang="tr-TR" sz="2000" b="1" baseline="0" dirty="0" smtClean="0">
                <a:solidFill>
                  <a:prstClr val="black"/>
                </a:solidFill>
                <a:cs typeface="Times New Roman" pitchFamily="18" charset="0"/>
                <a:sym typeface="Symbol"/>
              </a:rPr>
              <a:t>3-</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Eşitlikte bulunan her maddenin fiziksel hali altında mutlaka belirtilmelidir. </a:t>
            </a:r>
            <a:endParaRPr lang="tr-TR" sz="2000" baseline="0" dirty="0" smtClean="0">
              <a:solidFill>
                <a:prstClr val="black"/>
              </a:solidFill>
              <a:cs typeface="Times New Roman" pitchFamily="18" charset="0"/>
              <a:sym typeface="Symbol"/>
            </a:endParaRPr>
          </a:p>
          <a:p>
            <a:pPr>
              <a:lnSpc>
                <a:spcPct val="150000"/>
              </a:lnSpc>
            </a:pPr>
            <a:r>
              <a:rPr lang="tr-TR" sz="2000" b="1" baseline="0" dirty="0" smtClean="0">
                <a:solidFill>
                  <a:prstClr val="black"/>
                </a:solidFill>
                <a:cs typeface="Times New Roman" pitchFamily="18" charset="0"/>
                <a:sym typeface="Symbol"/>
              </a:rPr>
              <a:t>4- </a:t>
            </a:r>
            <a:r>
              <a:rPr lang="tr-TR" sz="2000" baseline="0" dirty="0">
                <a:solidFill>
                  <a:prstClr val="black"/>
                </a:solidFill>
                <a:cs typeface="Times New Roman" pitchFamily="18" charset="0"/>
                <a:sym typeface="Symbol"/>
              </a:rPr>
              <a:t>Eşitliklerdeki katsayılar her bir maddenin </a:t>
            </a:r>
            <a:r>
              <a:rPr lang="tr-TR" sz="2000" baseline="0" dirty="0" err="1">
                <a:solidFill>
                  <a:prstClr val="black"/>
                </a:solidFill>
                <a:cs typeface="Times New Roman" pitchFamily="18" charset="0"/>
                <a:sym typeface="Symbol"/>
              </a:rPr>
              <a:t>mol</a:t>
            </a:r>
            <a:r>
              <a:rPr lang="tr-TR" sz="2000" baseline="0" dirty="0">
                <a:solidFill>
                  <a:prstClr val="black"/>
                </a:solidFill>
                <a:cs typeface="Times New Roman" pitchFamily="18" charset="0"/>
                <a:sym typeface="Symbol"/>
              </a:rPr>
              <a:t> sayısını gösterir ve verilen </a:t>
            </a:r>
            <a:r>
              <a:rPr lang="tr-TR" sz="2000" baseline="0" dirty="0">
                <a:solidFill>
                  <a:prstClr val="black"/>
                </a:solidFill>
                <a:latin typeface="Symbol" pitchFamily="18" charset="2"/>
                <a:cs typeface="Times New Roman" pitchFamily="18" charset="0"/>
                <a:sym typeface="Symbol"/>
              </a:rPr>
              <a:t>D</a:t>
            </a:r>
            <a:r>
              <a:rPr lang="tr-TR" sz="2000" baseline="0" dirty="0">
                <a:solidFill>
                  <a:prstClr val="black"/>
                </a:solidFill>
                <a:cs typeface="Times New Roman" pitchFamily="18" charset="0"/>
                <a:sym typeface="Symbol"/>
              </a:rPr>
              <a:t>H değeri sadece bu katsayılar için geçerlidir. </a:t>
            </a:r>
            <a:endParaRPr lang="tr-TR" sz="2000" baseline="0" dirty="0" smtClean="0">
              <a:solidFill>
                <a:prstClr val="black"/>
              </a:solidFill>
              <a:cs typeface="Times New Roman" pitchFamily="18" charset="0"/>
              <a:sym typeface="Symbol"/>
            </a:endParaRPr>
          </a:p>
          <a:p>
            <a:pPr>
              <a:lnSpc>
                <a:spcPct val="150000"/>
              </a:lnSpc>
            </a:pPr>
            <a:r>
              <a:rPr lang="tr-TR" sz="2000" b="1" baseline="0" dirty="0" smtClean="0">
                <a:solidFill>
                  <a:prstClr val="black"/>
                </a:solidFill>
                <a:cs typeface="Times New Roman" pitchFamily="18" charset="0"/>
                <a:sym typeface="Symbol"/>
              </a:rPr>
              <a:t>5-</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Kimyasal eşitliğin katsayıları bir faktörle çarpılır veya bölünürse, </a:t>
            </a:r>
            <a:r>
              <a:rPr lang="tr-TR" sz="2000" baseline="0" dirty="0">
                <a:solidFill>
                  <a:prstClr val="black"/>
                </a:solidFill>
                <a:latin typeface="Symbol" pitchFamily="18" charset="2"/>
                <a:cs typeface="Times New Roman" pitchFamily="18" charset="0"/>
                <a:sym typeface="Symbol"/>
              </a:rPr>
              <a:t>D</a:t>
            </a:r>
            <a:r>
              <a:rPr lang="tr-TR" sz="2000" baseline="0" dirty="0">
                <a:solidFill>
                  <a:prstClr val="black"/>
                </a:solidFill>
                <a:cs typeface="Times New Roman" pitchFamily="18" charset="0"/>
                <a:sym typeface="Symbol"/>
              </a:rPr>
              <a:t>H değeri de aynı faktörle çarpılır veya bölünür. </a:t>
            </a:r>
            <a:endParaRPr lang="tr-TR" sz="2000" baseline="0" dirty="0" smtClean="0">
              <a:solidFill>
                <a:prstClr val="black"/>
              </a:solidFill>
              <a:cs typeface="Times New Roman" pitchFamily="18" charset="0"/>
              <a:sym typeface="Symbol"/>
            </a:endParaRPr>
          </a:p>
          <a:p>
            <a:pPr>
              <a:lnSpc>
                <a:spcPct val="150000"/>
              </a:lnSpc>
            </a:pPr>
            <a:r>
              <a:rPr lang="tr-TR" sz="2000" b="1" baseline="0" dirty="0" smtClean="0">
                <a:solidFill>
                  <a:prstClr val="black"/>
                </a:solidFill>
                <a:cs typeface="Times New Roman" pitchFamily="18" charset="0"/>
                <a:sym typeface="Symbol"/>
              </a:rPr>
              <a:t>6-</a:t>
            </a:r>
            <a:r>
              <a:rPr lang="tr-TR" sz="2000" baseline="0" dirty="0" smtClean="0">
                <a:solidFill>
                  <a:prstClr val="black"/>
                </a:solidFill>
                <a:cs typeface="Times New Roman" pitchFamily="18" charset="0"/>
                <a:sym typeface="Symbol"/>
              </a:rPr>
              <a:t> </a:t>
            </a:r>
            <a:r>
              <a:rPr lang="tr-TR" sz="2000" baseline="0" dirty="0">
                <a:solidFill>
                  <a:prstClr val="black"/>
                </a:solidFill>
                <a:cs typeface="Times New Roman" pitchFamily="18" charset="0"/>
                <a:sym typeface="Symbol"/>
              </a:rPr>
              <a:t>Bir kimyasal eşitlik ters çevrildiğinde </a:t>
            </a:r>
            <a:r>
              <a:rPr lang="tr-TR" sz="2000" baseline="0" dirty="0">
                <a:solidFill>
                  <a:prstClr val="black"/>
                </a:solidFill>
                <a:latin typeface="Symbol" pitchFamily="18" charset="2"/>
                <a:cs typeface="Times New Roman" pitchFamily="18" charset="0"/>
                <a:sym typeface="Symbol"/>
              </a:rPr>
              <a:t>D</a:t>
            </a:r>
            <a:r>
              <a:rPr lang="tr-TR" sz="2000" baseline="0" dirty="0">
                <a:solidFill>
                  <a:prstClr val="black"/>
                </a:solidFill>
                <a:cs typeface="Times New Roman" pitchFamily="18" charset="0"/>
                <a:sym typeface="Symbol"/>
              </a:rPr>
              <a:t>H değerinin mutlak değeri değişmez, sadece işareti değişir.</a:t>
            </a:r>
            <a:endParaRPr lang="tr-TR" sz="2000" dirty="0"/>
          </a:p>
        </p:txBody>
      </p:sp>
    </p:spTree>
    <p:extLst>
      <p:ext uri="{BB962C8B-B14F-4D97-AF65-F5344CB8AC3E}">
        <p14:creationId xmlns:p14="http://schemas.microsoft.com/office/powerpoint/2010/main" xmlns="" val="29622942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8524" y="260648"/>
            <a:ext cx="8856984" cy="5101397"/>
          </a:xfrm>
          <a:prstGeom prst="rect">
            <a:avLst/>
          </a:prstGeom>
        </p:spPr>
        <p:txBody>
          <a:bodyPr wrap="square">
            <a:spAutoFit/>
          </a:bodyPr>
          <a:lstStyle/>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Örnek: </a:t>
            </a:r>
          </a:p>
          <a:p>
            <a:pPr lvl="0" algn="just" fontAlgn="auto">
              <a:lnSpc>
                <a:spcPct val="150000"/>
              </a:lnSpc>
              <a:spcBef>
                <a:spcPts val="0"/>
              </a:spcBef>
              <a:spcAft>
                <a:spcPts val="0"/>
              </a:spcAft>
            </a:pPr>
            <a:r>
              <a:rPr lang="tr-TR" sz="1800" baseline="0" dirty="0" smtClean="0">
                <a:cs typeface="Times New Roman" pitchFamily="18" charset="0"/>
              </a:rPr>
              <a:t>Term</a:t>
            </a:r>
            <a:r>
              <a:rPr lang="tr-TR" sz="1800" baseline="0" dirty="0" smtClean="0">
                <a:solidFill>
                  <a:prstClr val="black"/>
                </a:solidFill>
                <a:cs typeface="Times New Roman" pitchFamily="18" charset="0"/>
              </a:rPr>
              <a:t>it </a:t>
            </a:r>
            <a:r>
              <a:rPr lang="tr-TR" sz="1800" baseline="0" dirty="0">
                <a:solidFill>
                  <a:prstClr val="black"/>
                </a:solidFill>
                <a:cs typeface="Times New Roman" pitchFamily="18" charset="0"/>
              </a:rPr>
              <a:t>tepkimesi yüksek sıcaklık isteyen kaynakların yapılmasında kullanılan oldukça ekzotermik bir tepkimedir.</a:t>
            </a:r>
          </a:p>
          <a:p>
            <a:pPr lvl="0" algn="just" fontAlgn="auto">
              <a:lnSpc>
                <a:spcPct val="150000"/>
              </a:lnSpc>
              <a:spcBef>
                <a:spcPts val="0"/>
              </a:spcBef>
              <a:spcAft>
                <a:spcPts val="0"/>
              </a:spcAft>
            </a:pPr>
            <a:r>
              <a:rPr lang="tr-TR" sz="1800" baseline="0" dirty="0">
                <a:solidFill>
                  <a:prstClr val="black"/>
                </a:solidFill>
                <a:cs typeface="Times New Roman" pitchFamily="18" charset="0"/>
              </a:rPr>
              <a:t>	2Al </a:t>
            </a:r>
            <a:r>
              <a:rPr lang="tr-TR" sz="1800" baseline="-25000" dirty="0">
                <a:solidFill>
                  <a:prstClr val="black"/>
                </a:solidFill>
                <a:cs typeface="Times New Roman" pitchFamily="18" charset="0"/>
              </a:rPr>
              <a:t>(k)</a:t>
            </a:r>
            <a:r>
              <a:rPr lang="tr-TR" sz="1800" baseline="0" dirty="0">
                <a:solidFill>
                  <a:prstClr val="black"/>
                </a:solidFill>
                <a:cs typeface="Times New Roman" pitchFamily="18" charset="0"/>
              </a:rPr>
              <a:t>  + Fe</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O</a:t>
            </a:r>
            <a:r>
              <a:rPr lang="tr-TR" sz="1800" baseline="-25000" dirty="0">
                <a:solidFill>
                  <a:prstClr val="black"/>
                </a:solidFill>
                <a:cs typeface="Times New Roman" pitchFamily="18" charset="0"/>
              </a:rPr>
              <a:t>3</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(k)</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2Fe </a:t>
            </a:r>
            <a:r>
              <a:rPr lang="tr-TR" sz="1800" baseline="-25000" dirty="0">
                <a:solidFill>
                  <a:prstClr val="black"/>
                </a:solidFill>
                <a:cs typeface="Times New Roman" pitchFamily="18" charset="0"/>
                <a:sym typeface="Symbol"/>
              </a:rPr>
              <a:t>(k)</a:t>
            </a:r>
            <a:r>
              <a:rPr lang="tr-TR" sz="1800" baseline="0" dirty="0">
                <a:solidFill>
                  <a:prstClr val="black"/>
                </a:solidFill>
                <a:cs typeface="Times New Roman" pitchFamily="18" charset="0"/>
                <a:sym typeface="Symbol"/>
              </a:rPr>
              <a:t>  + Al</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r>
              <a:rPr lang="tr-TR" sz="1800" baseline="-25000" dirty="0">
                <a:solidFill>
                  <a:prstClr val="black"/>
                </a:solidFill>
                <a:cs typeface="Times New Roman" pitchFamily="18" charset="0"/>
                <a:sym typeface="Symbol"/>
              </a:rPr>
              <a:t>3</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(k)</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-848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Bu </a:t>
            </a:r>
            <a:r>
              <a:rPr lang="tr-TR" sz="1800" baseline="0" dirty="0">
                <a:solidFill>
                  <a:prstClr val="black"/>
                </a:solidFill>
                <a:cs typeface="Times New Roman" pitchFamily="18" charset="0"/>
                <a:sym typeface="Symbol"/>
              </a:rPr>
              <a:t>reaksiyona göre 36.0 g Al, aşırı Fe</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r>
              <a:rPr lang="tr-TR" sz="1800" baseline="-25000" dirty="0">
                <a:solidFill>
                  <a:prstClr val="black"/>
                </a:solidFill>
                <a:cs typeface="Times New Roman" pitchFamily="18" charset="0"/>
                <a:sym typeface="Symbol"/>
              </a:rPr>
              <a:t>3</a:t>
            </a:r>
            <a:r>
              <a:rPr lang="tr-TR" sz="1800" baseline="0" dirty="0">
                <a:solidFill>
                  <a:prstClr val="black"/>
                </a:solidFill>
                <a:cs typeface="Times New Roman" pitchFamily="18" charset="0"/>
                <a:sym typeface="Symbol"/>
              </a:rPr>
              <a:t> ile tepkimeye girdiğinde ne kadar ısı açığa çıkar?</a:t>
            </a: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2 </a:t>
            </a:r>
            <a:r>
              <a:rPr lang="tr-TR" sz="1800" baseline="0" dirty="0" err="1" smtClean="0">
                <a:solidFill>
                  <a:prstClr val="black"/>
                </a:solidFill>
                <a:cs typeface="Times New Roman" pitchFamily="18" charset="0"/>
                <a:sym typeface="Symbol"/>
              </a:rPr>
              <a:t>mol</a:t>
            </a:r>
            <a:r>
              <a:rPr lang="tr-TR" sz="1800" baseline="0" dirty="0" smtClean="0">
                <a:solidFill>
                  <a:prstClr val="black"/>
                </a:solidFill>
                <a:cs typeface="Times New Roman" pitchFamily="18" charset="0"/>
                <a:sym typeface="Symbol"/>
              </a:rPr>
              <a:t> 2 </a:t>
            </a:r>
            <a:r>
              <a:rPr lang="tr-TR" sz="1800" baseline="0" dirty="0">
                <a:solidFill>
                  <a:prstClr val="black"/>
                </a:solidFill>
                <a:cs typeface="Times New Roman" pitchFamily="18" charset="0"/>
                <a:sym typeface="Symbol"/>
              </a:rPr>
              <a:t>x 27 g = 54 g Al reaksiyona girdiğinde 848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ısı açığa çıkmaktadır.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                           </a:t>
            </a: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smtClean="0">
                <a:solidFill>
                  <a:prstClr val="black"/>
                </a:solidFill>
                <a:cs typeface="Times New Roman" pitchFamily="18" charset="0"/>
                <a:sym typeface="Symbol"/>
              </a:rPr>
              <a:t>54 </a:t>
            </a:r>
            <a:r>
              <a:rPr lang="tr-TR" sz="1800" baseline="0" dirty="0">
                <a:solidFill>
                  <a:prstClr val="black"/>
                </a:solidFill>
                <a:cs typeface="Times New Roman" pitchFamily="18" charset="0"/>
                <a:sym typeface="Symbol"/>
              </a:rPr>
              <a:t>g Al ile		 848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ısı</a:t>
            </a:r>
          </a:p>
          <a:p>
            <a:pPr algn="just" fontAlgn="auto">
              <a:spcBef>
                <a:spcPts val="0"/>
              </a:spcBef>
              <a:spcAft>
                <a:spcPts val="0"/>
              </a:spcAft>
            </a:pPr>
            <a:endParaRPr lang="tr-TR" sz="1800" baseline="0" dirty="0">
              <a:solidFill>
                <a:prstClr val="black"/>
              </a:solidFill>
              <a:cs typeface="Times New Roman" pitchFamily="18" charset="0"/>
              <a:sym typeface="Symbol"/>
            </a:endParaRPr>
          </a:p>
          <a:p>
            <a:pPr algn="just" fontAlgn="auto">
              <a:spcBef>
                <a:spcPts val="0"/>
              </a:spcBef>
              <a:spcAft>
                <a:spcPts val="0"/>
              </a:spcAft>
            </a:pPr>
            <a:r>
              <a:rPr lang="tr-TR" sz="1800" baseline="0" dirty="0">
                <a:solidFill>
                  <a:prstClr val="black"/>
                </a:solidFill>
                <a:cs typeface="Times New Roman" pitchFamily="18" charset="0"/>
                <a:sym typeface="Symbol"/>
              </a:rPr>
              <a:t>36 g		 	 ? g </a:t>
            </a:r>
          </a:p>
          <a:p>
            <a:pPr algn="just" fontAlgn="auto">
              <a:spcBef>
                <a:spcPts val="0"/>
              </a:spcBef>
              <a:spcAft>
                <a:spcPts val="0"/>
              </a:spcAft>
            </a:pPr>
            <a:endParaRPr lang="tr-TR" sz="1050" baseline="0" dirty="0">
              <a:solidFill>
                <a:prstClr val="black"/>
              </a:solidFill>
              <a:cs typeface="Times New Roman" pitchFamily="18" charset="0"/>
              <a:sym typeface="Symbol"/>
            </a:endParaRPr>
          </a:p>
          <a:p>
            <a:pPr algn="just" fontAlgn="auto">
              <a:spcBef>
                <a:spcPts val="0"/>
              </a:spcBef>
              <a:spcAft>
                <a:spcPts val="0"/>
              </a:spcAft>
            </a:pPr>
            <a:r>
              <a:rPr lang="tr-TR" sz="1800" baseline="0" dirty="0">
                <a:solidFill>
                  <a:prstClr val="black"/>
                </a:solidFill>
                <a:cs typeface="Times New Roman" pitchFamily="18" charset="0"/>
                <a:sym typeface="Symbol"/>
              </a:rPr>
              <a:t>54. x = 36 . 848  -565.3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ısı açığa çıkar</a:t>
            </a: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p:txBody>
      </p:sp>
    </p:spTree>
    <p:extLst>
      <p:ext uri="{BB962C8B-B14F-4D97-AF65-F5344CB8AC3E}">
        <p14:creationId xmlns:p14="http://schemas.microsoft.com/office/powerpoint/2010/main" xmlns="" val="4702422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88640"/>
            <a:ext cx="8712968" cy="5978560"/>
          </a:xfrm>
          <a:prstGeom prst="rect">
            <a:avLst/>
          </a:prstGeom>
        </p:spPr>
        <p:txBody>
          <a:bodyPr wrap="square">
            <a:spAutoFit/>
          </a:bodyPr>
          <a:lstStyle/>
          <a:p>
            <a:pPr lvl="0" algn="just" fontAlgn="auto">
              <a:lnSpc>
                <a:spcPct val="150000"/>
              </a:lnSpc>
              <a:spcBef>
                <a:spcPts val="0"/>
              </a:spcBef>
              <a:spcAft>
                <a:spcPts val="0"/>
              </a:spcAft>
            </a:pPr>
            <a:r>
              <a:rPr lang="tr-TR" sz="1800" baseline="0" dirty="0" err="1" smtClean="0">
                <a:solidFill>
                  <a:srgbClr val="FF0000"/>
                </a:solidFill>
                <a:cs typeface="Times New Roman" pitchFamily="18" charset="0"/>
              </a:rPr>
              <a:t>Hess</a:t>
            </a:r>
            <a:r>
              <a:rPr lang="tr-TR" sz="1800" baseline="0" dirty="0" smtClean="0">
                <a:solidFill>
                  <a:srgbClr val="FF0000"/>
                </a:solidFill>
                <a:cs typeface="Times New Roman" pitchFamily="18" charset="0"/>
              </a:rPr>
              <a:t> Yasası</a:t>
            </a:r>
          </a:p>
          <a:p>
            <a:pPr lvl="0" algn="just" fontAlgn="auto">
              <a:lnSpc>
                <a:spcPct val="150000"/>
              </a:lnSpc>
              <a:spcBef>
                <a:spcPts val="0"/>
              </a:spcBef>
              <a:spcAft>
                <a:spcPts val="0"/>
              </a:spcAft>
            </a:pPr>
            <a:r>
              <a:rPr lang="tr-TR" sz="1800" baseline="0" dirty="0" err="1" smtClean="0">
                <a:solidFill>
                  <a:prstClr val="black"/>
                </a:solidFill>
                <a:cs typeface="Times New Roman" pitchFamily="18" charset="0"/>
              </a:rPr>
              <a:t>Hess</a:t>
            </a:r>
            <a:r>
              <a:rPr lang="tr-TR" sz="1800" baseline="0" dirty="0" smtClean="0">
                <a:solidFill>
                  <a:prstClr val="black"/>
                </a:solidFill>
                <a:cs typeface="Times New Roman" pitchFamily="18" charset="0"/>
              </a:rPr>
              <a:t> yasası: Bir tepkime birden fazla tepkimenin cebirsel toplamı şeklinde yazılabiliyorsa tepkime ısıları da bu tepkimelerin toplamına eşittir.</a:t>
            </a:r>
          </a:p>
          <a:p>
            <a:pPr algn="just" fontAlgn="auto">
              <a:lnSpc>
                <a:spcPct val="150000"/>
              </a:lnSpc>
              <a:spcBef>
                <a:spcPts val="0"/>
              </a:spcBef>
              <a:spcAft>
                <a:spcPts val="0"/>
              </a:spcAft>
            </a:pPr>
            <a:endParaRPr lang="tr-TR" sz="1800" baseline="0" dirty="0" smtClean="0">
              <a:solidFill>
                <a:srgbClr val="FF0000"/>
              </a:solidFill>
              <a:cs typeface="Times New Roman" pitchFamily="18" charset="0"/>
            </a:endParaRPr>
          </a:p>
          <a:p>
            <a:pPr algn="just" fontAlgn="auto">
              <a:lnSpc>
                <a:spcPct val="150000"/>
              </a:lnSpc>
              <a:spcBef>
                <a:spcPts val="0"/>
              </a:spcBef>
              <a:spcAft>
                <a:spcPts val="0"/>
              </a:spcAft>
            </a:pPr>
            <a:r>
              <a:rPr lang="tr-TR" sz="1800" baseline="0" dirty="0" smtClean="0">
                <a:solidFill>
                  <a:srgbClr val="FF0000"/>
                </a:solidFill>
                <a:cs typeface="Times New Roman" pitchFamily="18" charset="0"/>
              </a:rPr>
              <a:t>Örnek:</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 Karbon (grafit) </a:t>
            </a:r>
            <a:r>
              <a:rPr lang="tr-TR" sz="1800" baseline="0" dirty="0">
                <a:solidFill>
                  <a:prstClr val="black"/>
                </a:solidFill>
                <a:cs typeface="Times New Roman" pitchFamily="18" charset="0"/>
              </a:rPr>
              <a:t>ile oksijen tepkimeye girerek CO</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gazı oluşturur.</a:t>
            </a:r>
          </a:p>
          <a:p>
            <a:pPr algn="just" fontAlgn="auto">
              <a:lnSpc>
                <a:spcPct val="150000"/>
              </a:lnSpc>
              <a:spcBef>
                <a:spcPts val="0"/>
              </a:spcBef>
              <a:spcAft>
                <a:spcPts val="0"/>
              </a:spcAft>
            </a:pPr>
            <a:endParaRPr lang="tr-TR" sz="105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-393.5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algn="just" fontAlgn="auto">
              <a:lnSpc>
                <a:spcPct val="150000"/>
              </a:lnSpc>
              <a:spcBef>
                <a:spcPts val="0"/>
              </a:spcBef>
              <a:spcAft>
                <a:spcPts val="0"/>
              </a:spcAft>
            </a:pPr>
            <a:endParaRPr lang="tr-TR" sz="1050" baseline="0" dirty="0">
              <a:solidFill>
                <a:prstClr val="black"/>
              </a:solidFill>
              <a:cs typeface="Times New Roman" pitchFamily="18" charset="0"/>
              <a:sym typeface="Symbol"/>
            </a:endParaRPr>
          </a:p>
          <a:p>
            <a:pPr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1-   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½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-110.5 </a:t>
            </a:r>
            <a:r>
              <a:rPr lang="tr-TR" sz="1800" baseline="0" dirty="0" err="1" smtClean="0">
                <a:solidFill>
                  <a:prstClr val="black"/>
                </a:solidFill>
                <a:cs typeface="Times New Roman" pitchFamily="18" charset="0"/>
                <a:sym typeface="Symbol"/>
              </a:rPr>
              <a:t>kj</a:t>
            </a: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2-   CO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rPr>
              <a:t> + ½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-283.0 </a:t>
            </a:r>
            <a:r>
              <a:rPr lang="tr-TR" sz="1800" baseline="0" dirty="0" err="1" smtClean="0">
                <a:solidFill>
                  <a:prstClr val="black"/>
                </a:solidFill>
                <a:cs typeface="Times New Roman" pitchFamily="18" charset="0"/>
                <a:sym typeface="Symbol"/>
              </a:rPr>
              <a:t>kj</a:t>
            </a: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3-   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-393.5 </a:t>
            </a:r>
            <a:r>
              <a:rPr lang="tr-TR" sz="1800" baseline="0" dirty="0" err="1" smtClean="0">
                <a:solidFill>
                  <a:prstClr val="black"/>
                </a:solidFill>
                <a:cs typeface="Times New Roman" pitchFamily="18" charset="0"/>
                <a:sym typeface="Symbol"/>
              </a:rPr>
              <a:t>kj</a:t>
            </a:r>
            <a:r>
              <a:rPr lang="tr-TR" sz="1800" baseline="0" dirty="0" smtClean="0">
                <a:solidFill>
                  <a:prstClr val="black"/>
                </a:solidFill>
                <a:cs typeface="Times New Roman" pitchFamily="18" charset="0"/>
                <a:sym typeface="Symbol"/>
              </a:rPr>
              <a:t> </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 </a:t>
            </a: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1811423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0708" y="188640"/>
            <a:ext cx="8784976" cy="5493812"/>
          </a:xfrm>
          <a:prstGeom prst="rect">
            <a:avLst/>
          </a:prstGeom>
        </p:spPr>
        <p:txBody>
          <a:bodyPr wrap="square">
            <a:spAutoFit/>
          </a:bodyPr>
          <a:lstStyle/>
          <a:p>
            <a:pPr lvl="0" algn="just" fontAlgn="auto">
              <a:lnSpc>
                <a:spcPct val="150000"/>
              </a:lnSpc>
              <a:spcBef>
                <a:spcPts val="0"/>
              </a:spcBef>
              <a:spcAft>
                <a:spcPts val="0"/>
              </a:spcAft>
            </a:pPr>
            <a:r>
              <a:rPr lang="tr-TR" sz="1800" baseline="0" dirty="0" err="1" smtClean="0">
                <a:solidFill>
                  <a:prstClr val="black"/>
                </a:solidFill>
                <a:cs typeface="Times New Roman" pitchFamily="18" charset="0"/>
              </a:rPr>
              <a:t>Hess</a:t>
            </a:r>
            <a:r>
              <a:rPr lang="tr-TR" sz="1800" baseline="0" dirty="0" smtClean="0">
                <a:solidFill>
                  <a:prstClr val="black"/>
                </a:solidFill>
                <a:cs typeface="Times New Roman" pitchFamily="18" charset="0"/>
              </a:rPr>
              <a:t> yasası doğrudan ölçülemeyen tepkime ısılarının belirlenmesinde </a:t>
            </a:r>
            <a:r>
              <a:rPr lang="tr-TR" sz="1800" baseline="0" dirty="0" err="1" smtClean="0">
                <a:solidFill>
                  <a:prstClr val="black"/>
                </a:solidFill>
                <a:cs typeface="Times New Roman" pitchFamily="18" charset="0"/>
              </a:rPr>
              <a:t>kullanılablir</a:t>
            </a:r>
            <a:r>
              <a:rPr lang="tr-TR" sz="1800" baseline="0" dirty="0" smtClean="0">
                <a:solidFill>
                  <a:prstClr val="black"/>
                </a:solidFill>
                <a:cs typeface="Times New Roman" pitchFamily="18" charset="0"/>
              </a:rPr>
              <a:t>.</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 </a:t>
            </a:r>
            <a:r>
              <a:rPr lang="tr-TR" sz="1800" baseline="0" dirty="0">
                <a:solidFill>
                  <a:prstClr val="black"/>
                </a:solidFill>
                <a:cs typeface="Times New Roman" pitchFamily="18" charset="0"/>
                <a:sym typeface="Symbol"/>
              </a:rPr>
              <a:t>= -393.5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H</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½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 </a:t>
            </a:r>
            <a:r>
              <a:rPr lang="tr-TR" sz="1800" baseline="0" dirty="0">
                <a:solidFill>
                  <a:prstClr val="black"/>
                </a:solidFill>
                <a:cs typeface="Times New Roman" pitchFamily="18" charset="0"/>
                <a:sym typeface="Symbol"/>
              </a:rPr>
              <a:t>= -285.9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CH</a:t>
            </a:r>
            <a:r>
              <a:rPr lang="tr-TR" sz="1800" baseline="-25000" dirty="0" smtClean="0">
                <a:solidFill>
                  <a:prstClr val="black"/>
                </a:solidFill>
                <a:cs typeface="Times New Roman" pitchFamily="18" charset="0"/>
              </a:rPr>
              <a:t>4</a:t>
            </a:r>
            <a:r>
              <a:rPr lang="tr-TR" sz="1800" baseline="0" dirty="0" smtClean="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+ 2O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+ 2H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-890.4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Bu tepkimeler yardımıyla </a:t>
            </a:r>
            <a:r>
              <a:rPr lang="tr-TR" sz="1800" baseline="0" dirty="0" err="1">
                <a:solidFill>
                  <a:prstClr val="black"/>
                </a:solidFill>
                <a:cs typeface="Times New Roman" pitchFamily="18" charset="0"/>
                <a:sym typeface="Symbol"/>
              </a:rPr>
              <a:t>entalpi</a:t>
            </a:r>
            <a:r>
              <a:rPr lang="tr-TR" sz="1800" baseline="0" dirty="0">
                <a:solidFill>
                  <a:prstClr val="black"/>
                </a:solidFill>
                <a:cs typeface="Times New Roman" pitchFamily="18" charset="0"/>
                <a:sym typeface="Symbol"/>
              </a:rPr>
              <a:t> değişimi doğrudan ölçülemeyen, </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+ 2H</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CH</a:t>
            </a:r>
            <a:r>
              <a:rPr lang="tr-TR" sz="1800" baseline="-25000" dirty="0">
                <a:solidFill>
                  <a:prstClr val="black"/>
                </a:solidFill>
                <a:cs typeface="Times New Roman" pitchFamily="18" charset="0"/>
                <a:sym typeface="Symbol"/>
              </a:rPr>
              <a:t>4</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reaksiyonu </a:t>
            </a:r>
            <a:r>
              <a:rPr lang="tr-TR" sz="1800" baseline="0" dirty="0">
                <a:solidFill>
                  <a:prstClr val="black"/>
                </a:solidFill>
                <a:cs typeface="Times New Roman" pitchFamily="18" charset="0"/>
                <a:sym typeface="Symbol"/>
              </a:rPr>
              <a:t>için </a:t>
            </a:r>
            <a:r>
              <a:rPr lang="tr-TR" sz="1800" baseline="0" dirty="0" err="1">
                <a:solidFill>
                  <a:prstClr val="black"/>
                </a:solidFill>
                <a:cs typeface="Times New Roman" pitchFamily="18" charset="0"/>
                <a:sym typeface="Symbol"/>
              </a:rPr>
              <a:t>entalpi</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değişimini hesaplayınız.</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rPr>
              <a:t>Bu reaksiyonun elde edilmesi için: </a:t>
            </a:r>
            <a:endParaRPr lang="tr-TR" sz="1800" baseline="0" dirty="0" smtClean="0">
              <a:solidFill>
                <a:prstClr val="black"/>
              </a:solidFill>
              <a:cs typeface="Times New Roman" pitchFamily="18" charset="0"/>
            </a:endParaRPr>
          </a:p>
          <a:p>
            <a:pPr marL="342900" lvl="0" indent="-342900" algn="just" fontAlgn="auto">
              <a:lnSpc>
                <a:spcPct val="150000"/>
              </a:lnSpc>
              <a:spcBef>
                <a:spcPts val="0"/>
              </a:spcBef>
              <a:spcAft>
                <a:spcPts val="0"/>
              </a:spcAft>
              <a:buAutoNum type="arabicPeriod"/>
            </a:pPr>
            <a:r>
              <a:rPr lang="tr-TR" sz="1800" baseline="0" dirty="0" smtClean="0">
                <a:solidFill>
                  <a:prstClr val="black"/>
                </a:solidFill>
                <a:cs typeface="Times New Roman" pitchFamily="18" charset="0"/>
              </a:rPr>
              <a:t>reaksiyon </a:t>
            </a:r>
            <a:r>
              <a:rPr lang="tr-TR" sz="1800" baseline="0" dirty="0">
                <a:solidFill>
                  <a:prstClr val="black"/>
                </a:solidFill>
                <a:cs typeface="Times New Roman" pitchFamily="18" charset="0"/>
              </a:rPr>
              <a:t>aynen bırakılır, </a:t>
            </a:r>
            <a:endParaRPr lang="tr-TR" sz="1800" baseline="0" dirty="0" smtClean="0">
              <a:solidFill>
                <a:prstClr val="black"/>
              </a:solidFill>
              <a:cs typeface="Times New Roman" pitchFamily="18" charset="0"/>
            </a:endParaRPr>
          </a:p>
          <a:p>
            <a:pPr marL="342900" lvl="0" indent="-342900" algn="just" fontAlgn="auto">
              <a:lnSpc>
                <a:spcPct val="150000"/>
              </a:lnSpc>
              <a:spcBef>
                <a:spcPts val="0"/>
              </a:spcBef>
              <a:spcAft>
                <a:spcPts val="0"/>
              </a:spcAft>
              <a:buAutoNum type="arabicPeriod"/>
            </a:pPr>
            <a:r>
              <a:rPr lang="tr-TR" sz="1800" baseline="0" dirty="0" smtClean="0">
                <a:solidFill>
                  <a:prstClr val="black"/>
                </a:solidFill>
                <a:cs typeface="Times New Roman" pitchFamily="18" charset="0"/>
              </a:rPr>
              <a:t>2</a:t>
            </a:r>
            <a:r>
              <a:rPr lang="tr-TR" sz="1800" baseline="0" dirty="0">
                <a:solidFill>
                  <a:prstClr val="black"/>
                </a:solidFill>
                <a:cs typeface="Times New Roman" pitchFamily="18" charset="0"/>
              </a:rPr>
              <a:t>. reaksiyon iki ile çarpılır ve </a:t>
            </a:r>
            <a:endParaRPr lang="tr-TR" sz="1800" baseline="0" dirty="0" smtClean="0">
              <a:solidFill>
                <a:prstClr val="black"/>
              </a:solidFill>
              <a:cs typeface="Times New Roman" pitchFamily="18" charset="0"/>
            </a:endParaRPr>
          </a:p>
          <a:p>
            <a:pPr marL="342900" lvl="0" indent="-342900" algn="just" fontAlgn="auto">
              <a:lnSpc>
                <a:spcPct val="150000"/>
              </a:lnSpc>
              <a:spcBef>
                <a:spcPts val="0"/>
              </a:spcBef>
              <a:spcAft>
                <a:spcPts val="0"/>
              </a:spcAft>
              <a:buAutoNum type="arabicPeriod"/>
            </a:pPr>
            <a:r>
              <a:rPr lang="tr-TR" sz="1800" baseline="0" dirty="0" smtClean="0">
                <a:solidFill>
                  <a:prstClr val="black"/>
                </a:solidFill>
                <a:cs typeface="Times New Roman" pitchFamily="18" charset="0"/>
              </a:rPr>
              <a:t>3</a:t>
            </a:r>
            <a:r>
              <a:rPr lang="tr-TR" sz="1800" baseline="0" dirty="0">
                <a:solidFill>
                  <a:prstClr val="black"/>
                </a:solidFill>
                <a:cs typeface="Times New Roman" pitchFamily="18" charset="0"/>
              </a:rPr>
              <a:t>. reaksiyon ters çevrilir ve tümü toplanır</a:t>
            </a:r>
            <a:endParaRPr lang="tr-TR" sz="1800" dirty="0"/>
          </a:p>
        </p:txBody>
      </p:sp>
    </p:spTree>
    <p:extLst>
      <p:ext uri="{BB962C8B-B14F-4D97-AF65-F5344CB8AC3E}">
        <p14:creationId xmlns:p14="http://schemas.microsoft.com/office/powerpoint/2010/main" xmlns="" val="40946034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692696"/>
            <a:ext cx="8280920" cy="2492990"/>
          </a:xfrm>
          <a:prstGeom prst="rect">
            <a:avLst/>
          </a:prstGeom>
        </p:spPr>
        <p:txBody>
          <a:bodyPr wrap="square">
            <a:spAutoFit/>
          </a:bodyPr>
          <a:lstStyle/>
          <a:p>
            <a:pPr lvl="0" algn="just" fontAlgn="auto">
              <a:spcBef>
                <a:spcPts val="0"/>
              </a:spcBef>
              <a:spcAft>
                <a:spcPts val="0"/>
              </a:spcAft>
            </a:pPr>
            <a:r>
              <a:rPr lang="tr-TR" sz="2400" baseline="0" dirty="0">
                <a:solidFill>
                  <a:prstClr val="black"/>
                </a:solidFill>
                <a:cs typeface="Times New Roman" pitchFamily="18" charset="0"/>
              </a:rPr>
              <a:t>C </a:t>
            </a:r>
            <a:r>
              <a:rPr lang="tr-TR" sz="2400" baseline="-25000" dirty="0">
                <a:solidFill>
                  <a:prstClr val="black"/>
                </a:solidFill>
                <a:cs typeface="Times New Roman" pitchFamily="18" charset="0"/>
              </a:rPr>
              <a:t>(grafit)</a:t>
            </a:r>
            <a:r>
              <a:rPr lang="tr-TR" sz="2400" baseline="0" dirty="0">
                <a:solidFill>
                  <a:prstClr val="black"/>
                </a:solidFill>
                <a:cs typeface="Times New Roman" pitchFamily="18" charset="0"/>
              </a:rPr>
              <a:t>  +  O</a:t>
            </a:r>
            <a:r>
              <a:rPr lang="tr-TR" sz="2400" baseline="-25000" dirty="0">
                <a:solidFill>
                  <a:prstClr val="black"/>
                </a:solidFill>
                <a:cs typeface="Times New Roman" pitchFamily="18" charset="0"/>
              </a:rPr>
              <a:t>2 (g)</a:t>
            </a:r>
            <a:r>
              <a:rPr lang="tr-TR" sz="2400" baseline="0" dirty="0">
                <a:solidFill>
                  <a:prstClr val="black"/>
                </a:solidFill>
                <a:cs typeface="Times New Roman" pitchFamily="18" charset="0"/>
              </a:rPr>
              <a:t>  </a:t>
            </a:r>
            <a:r>
              <a:rPr lang="tr-TR" sz="2400" baseline="0" dirty="0">
                <a:solidFill>
                  <a:prstClr val="black"/>
                </a:solidFill>
                <a:cs typeface="Times New Roman" pitchFamily="18" charset="0"/>
                <a:sym typeface="Symbol"/>
              </a:rPr>
              <a:t>  CO</a:t>
            </a:r>
            <a:r>
              <a:rPr lang="tr-TR" sz="2400" baseline="-25000" dirty="0">
                <a:solidFill>
                  <a:prstClr val="black"/>
                </a:solidFill>
                <a:cs typeface="Times New Roman" pitchFamily="18" charset="0"/>
                <a:sym typeface="Symbol"/>
              </a:rPr>
              <a:t>2</a:t>
            </a:r>
            <a:r>
              <a:rPr lang="tr-TR" sz="2400" baseline="0" dirty="0">
                <a:solidFill>
                  <a:prstClr val="black"/>
                </a:solidFill>
                <a:cs typeface="Times New Roman" pitchFamily="18" charset="0"/>
                <a:sym typeface="Symbol"/>
              </a:rPr>
              <a:t> </a:t>
            </a:r>
            <a:r>
              <a:rPr lang="tr-TR" sz="2400" baseline="-25000" dirty="0">
                <a:solidFill>
                  <a:prstClr val="black"/>
                </a:solidFill>
                <a:cs typeface="Times New Roman" pitchFamily="18" charset="0"/>
                <a:sym typeface="Symbol"/>
              </a:rPr>
              <a:t>(g)</a:t>
            </a:r>
            <a:r>
              <a:rPr lang="tr-TR" sz="2400" baseline="0" dirty="0">
                <a:solidFill>
                  <a:prstClr val="black"/>
                </a:solidFill>
                <a:cs typeface="Times New Roman" pitchFamily="18" charset="0"/>
                <a:sym typeface="Symbol"/>
              </a:rPr>
              <a:t>          	   </a:t>
            </a:r>
            <a:r>
              <a:rPr lang="tr-TR" sz="2400" baseline="0" dirty="0">
                <a:solidFill>
                  <a:prstClr val="black"/>
                </a:solidFill>
                <a:latin typeface="Symbol" pitchFamily="18" charset="2"/>
                <a:cs typeface="Times New Roman" pitchFamily="18" charset="0"/>
                <a:sym typeface="Symbol"/>
              </a:rPr>
              <a:t>D</a:t>
            </a:r>
            <a:r>
              <a:rPr lang="tr-TR" sz="2400" baseline="0" dirty="0">
                <a:solidFill>
                  <a:prstClr val="black"/>
                </a:solidFill>
                <a:cs typeface="Times New Roman" pitchFamily="18" charset="0"/>
                <a:sym typeface="Symbol"/>
              </a:rPr>
              <a:t>H = -393.5 </a:t>
            </a:r>
            <a:r>
              <a:rPr lang="tr-TR" sz="2400" baseline="0" dirty="0" err="1">
                <a:solidFill>
                  <a:prstClr val="black"/>
                </a:solidFill>
                <a:cs typeface="Times New Roman" pitchFamily="18" charset="0"/>
                <a:sym typeface="Symbol"/>
              </a:rPr>
              <a:t>kj</a:t>
            </a:r>
            <a:endParaRPr lang="tr-TR" sz="2400" baseline="0" dirty="0">
              <a:solidFill>
                <a:prstClr val="black"/>
              </a:solidFill>
              <a:cs typeface="Times New Roman" pitchFamily="18" charset="0"/>
              <a:sym typeface="Symbol"/>
            </a:endParaRPr>
          </a:p>
          <a:p>
            <a:pPr lvl="0" algn="just" fontAlgn="auto">
              <a:spcBef>
                <a:spcPts val="0"/>
              </a:spcBef>
              <a:spcAft>
                <a:spcPts val="0"/>
              </a:spcAft>
            </a:pPr>
            <a:endParaRPr lang="tr-TR" sz="1200" baseline="0" dirty="0">
              <a:solidFill>
                <a:prstClr val="black"/>
              </a:solidFill>
              <a:cs typeface="Times New Roman" pitchFamily="18" charset="0"/>
              <a:sym typeface="Symbol"/>
            </a:endParaRPr>
          </a:p>
          <a:p>
            <a:pPr lvl="0" algn="just" fontAlgn="auto">
              <a:spcBef>
                <a:spcPts val="0"/>
              </a:spcBef>
              <a:spcAft>
                <a:spcPts val="0"/>
              </a:spcAft>
            </a:pPr>
            <a:r>
              <a:rPr lang="tr-TR" sz="2400" baseline="0" dirty="0" smtClean="0">
                <a:solidFill>
                  <a:prstClr val="black"/>
                </a:solidFill>
                <a:cs typeface="Times New Roman" pitchFamily="18" charset="0"/>
              </a:rPr>
              <a:t>2H</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 </a:t>
            </a:r>
            <a:r>
              <a:rPr lang="tr-TR" sz="2400" baseline="-25000" dirty="0">
                <a:solidFill>
                  <a:prstClr val="black"/>
                </a:solidFill>
                <a:cs typeface="Times New Roman" pitchFamily="18" charset="0"/>
              </a:rPr>
              <a:t>(g)</a:t>
            </a:r>
            <a:r>
              <a:rPr lang="tr-TR" sz="2400" baseline="0" dirty="0">
                <a:solidFill>
                  <a:prstClr val="black"/>
                </a:solidFill>
                <a:cs typeface="Times New Roman" pitchFamily="18" charset="0"/>
              </a:rPr>
              <a:t>  +  O</a:t>
            </a:r>
            <a:r>
              <a:rPr lang="tr-TR" sz="2400" baseline="-25000" dirty="0">
                <a:solidFill>
                  <a:prstClr val="black"/>
                </a:solidFill>
                <a:cs typeface="Times New Roman" pitchFamily="18" charset="0"/>
              </a:rPr>
              <a:t>2 (g)</a:t>
            </a:r>
            <a:r>
              <a:rPr lang="tr-TR" sz="2400" baseline="0" dirty="0">
                <a:solidFill>
                  <a:prstClr val="black"/>
                </a:solidFill>
                <a:cs typeface="Times New Roman" pitchFamily="18" charset="0"/>
              </a:rPr>
              <a:t>  </a:t>
            </a:r>
            <a:r>
              <a:rPr lang="tr-TR" sz="2400" baseline="0" dirty="0">
                <a:solidFill>
                  <a:prstClr val="black"/>
                </a:solidFill>
                <a:cs typeface="Times New Roman" pitchFamily="18" charset="0"/>
                <a:sym typeface="Symbol"/>
              </a:rPr>
              <a:t>  2H</a:t>
            </a:r>
            <a:r>
              <a:rPr lang="tr-TR" sz="2400" baseline="-25000" dirty="0">
                <a:solidFill>
                  <a:prstClr val="black"/>
                </a:solidFill>
                <a:cs typeface="Times New Roman" pitchFamily="18" charset="0"/>
                <a:sym typeface="Symbol"/>
              </a:rPr>
              <a:t>2</a:t>
            </a:r>
            <a:r>
              <a:rPr lang="tr-TR" sz="2400" baseline="0" dirty="0">
                <a:solidFill>
                  <a:prstClr val="black"/>
                </a:solidFill>
                <a:cs typeface="Times New Roman" pitchFamily="18" charset="0"/>
                <a:sym typeface="Symbol"/>
              </a:rPr>
              <a:t>O </a:t>
            </a:r>
            <a:r>
              <a:rPr lang="tr-TR" sz="2400" baseline="-25000" dirty="0">
                <a:solidFill>
                  <a:prstClr val="black"/>
                </a:solidFill>
                <a:cs typeface="Times New Roman" pitchFamily="18" charset="0"/>
                <a:sym typeface="Symbol"/>
              </a:rPr>
              <a:t>(g)</a:t>
            </a:r>
            <a:r>
              <a:rPr lang="tr-TR" sz="2400" baseline="0" dirty="0">
                <a:solidFill>
                  <a:prstClr val="black"/>
                </a:solidFill>
                <a:cs typeface="Times New Roman" pitchFamily="18" charset="0"/>
                <a:sym typeface="Symbol"/>
              </a:rPr>
              <a:t>  	               </a:t>
            </a:r>
            <a:r>
              <a:rPr lang="tr-TR" sz="2400" baseline="0" dirty="0">
                <a:solidFill>
                  <a:prstClr val="black"/>
                </a:solidFill>
                <a:latin typeface="Symbol" pitchFamily="18" charset="2"/>
                <a:cs typeface="Times New Roman" pitchFamily="18" charset="0"/>
                <a:sym typeface="Symbol"/>
              </a:rPr>
              <a:t>D</a:t>
            </a:r>
            <a:r>
              <a:rPr lang="tr-TR" sz="2400" baseline="0" dirty="0">
                <a:solidFill>
                  <a:prstClr val="black"/>
                </a:solidFill>
                <a:cs typeface="Times New Roman" pitchFamily="18" charset="0"/>
                <a:sym typeface="Symbol"/>
              </a:rPr>
              <a:t>H = 2x(-285.9) </a:t>
            </a:r>
            <a:r>
              <a:rPr lang="tr-TR" sz="2400" baseline="0" dirty="0" err="1">
                <a:solidFill>
                  <a:prstClr val="black"/>
                </a:solidFill>
                <a:cs typeface="Times New Roman" pitchFamily="18" charset="0"/>
                <a:sym typeface="Symbol"/>
              </a:rPr>
              <a:t>kj</a:t>
            </a:r>
            <a:endParaRPr lang="tr-TR" sz="2400" baseline="0" dirty="0">
              <a:solidFill>
                <a:prstClr val="black"/>
              </a:solidFill>
              <a:cs typeface="Times New Roman" pitchFamily="18" charset="0"/>
              <a:sym typeface="Symbol"/>
            </a:endParaRPr>
          </a:p>
          <a:p>
            <a:pPr lvl="0" algn="just" fontAlgn="auto">
              <a:spcBef>
                <a:spcPts val="0"/>
              </a:spcBef>
              <a:spcAft>
                <a:spcPts val="0"/>
              </a:spcAft>
            </a:pPr>
            <a:endParaRPr lang="tr-TR" sz="1200" baseline="0" dirty="0">
              <a:solidFill>
                <a:prstClr val="black"/>
              </a:solidFill>
              <a:cs typeface="Times New Roman" pitchFamily="18" charset="0"/>
              <a:sym typeface="Symbol"/>
            </a:endParaRPr>
          </a:p>
          <a:p>
            <a:pPr lvl="0" algn="just" fontAlgn="auto">
              <a:spcBef>
                <a:spcPts val="0"/>
              </a:spcBef>
              <a:spcAft>
                <a:spcPts val="0"/>
              </a:spcAft>
            </a:pPr>
            <a:r>
              <a:rPr lang="tr-TR" sz="2400" baseline="0" dirty="0" smtClean="0">
                <a:solidFill>
                  <a:prstClr val="black"/>
                </a:solidFill>
                <a:cs typeface="Times New Roman" pitchFamily="18" charset="0"/>
                <a:sym typeface="Symbol"/>
              </a:rPr>
              <a:t>CO</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 </a:t>
            </a:r>
            <a:r>
              <a:rPr lang="tr-TR" sz="2400" baseline="-25000" dirty="0">
                <a:solidFill>
                  <a:prstClr val="black"/>
                </a:solidFill>
                <a:cs typeface="Times New Roman" pitchFamily="18" charset="0"/>
                <a:sym typeface="Symbol"/>
              </a:rPr>
              <a:t>(g)</a:t>
            </a:r>
            <a:r>
              <a:rPr lang="tr-TR" sz="2400" baseline="0" dirty="0">
                <a:solidFill>
                  <a:prstClr val="black"/>
                </a:solidFill>
                <a:cs typeface="Times New Roman" pitchFamily="18" charset="0"/>
                <a:sym typeface="Symbol"/>
              </a:rPr>
              <a:t> + 2H</a:t>
            </a:r>
            <a:r>
              <a:rPr lang="tr-TR" sz="2400" baseline="-25000" dirty="0">
                <a:solidFill>
                  <a:prstClr val="black"/>
                </a:solidFill>
                <a:cs typeface="Times New Roman" pitchFamily="18" charset="0"/>
                <a:sym typeface="Symbol"/>
              </a:rPr>
              <a:t>2</a:t>
            </a:r>
            <a:r>
              <a:rPr lang="tr-TR" sz="2400" baseline="0" dirty="0">
                <a:solidFill>
                  <a:prstClr val="black"/>
                </a:solidFill>
                <a:cs typeface="Times New Roman" pitchFamily="18" charset="0"/>
                <a:sym typeface="Symbol"/>
              </a:rPr>
              <a:t>O </a:t>
            </a:r>
            <a:r>
              <a:rPr lang="tr-TR" sz="2400" baseline="-25000" dirty="0">
                <a:solidFill>
                  <a:prstClr val="black"/>
                </a:solidFill>
                <a:cs typeface="Times New Roman" pitchFamily="18" charset="0"/>
                <a:sym typeface="Symbol"/>
              </a:rPr>
              <a:t>(g)</a:t>
            </a:r>
            <a:r>
              <a:rPr lang="tr-TR" sz="2400" baseline="0" dirty="0">
                <a:solidFill>
                  <a:prstClr val="black"/>
                </a:solidFill>
                <a:cs typeface="Times New Roman" pitchFamily="18" charset="0"/>
                <a:sym typeface="Symbol"/>
              </a:rPr>
              <a:t>   </a:t>
            </a:r>
            <a:r>
              <a:rPr lang="tr-TR" sz="2400" baseline="0" dirty="0">
                <a:solidFill>
                  <a:prstClr val="black"/>
                </a:solidFill>
                <a:cs typeface="Times New Roman" pitchFamily="18" charset="0"/>
              </a:rPr>
              <a:t>CH</a:t>
            </a:r>
            <a:r>
              <a:rPr lang="tr-TR" sz="2400" baseline="-25000" dirty="0">
                <a:solidFill>
                  <a:prstClr val="black"/>
                </a:solidFill>
                <a:cs typeface="Times New Roman" pitchFamily="18" charset="0"/>
              </a:rPr>
              <a:t>4</a:t>
            </a:r>
            <a:r>
              <a:rPr lang="tr-TR" sz="2400" baseline="0" dirty="0">
                <a:solidFill>
                  <a:prstClr val="black"/>
                </a:solidFill>
                <a:cs typeface="Times New Roman" pitchFamily="18" charset="0"/>
              </a:rPr>
              <a:t> </a:t>
            </a:r>
            <a:r>
              <a:rPr lang="tr-TR" sz="2400" baseline="-25000" dirty="0">
                <a:solidFill>
                  <a:prstClr val="black"/>
                </a:solidFill>
                <a:cs typeface="Times New Roman" pitchFamily="18" charset="0"/>
              </a:rPr>
              <a:t>(g)</a:t>
            </a:r>
            <a:r>
              <a:rPr lang="tr-TR" sz="2400" baseline="0" dirty="0">
                <a:solidFill>
                  <a:prstClr val="black"/>
                </a:solidFill>
                <a:cs typeface="Times New Roman" pitchFamily="18" charset="0"/>
              </a:rPr>
              <a:t> + 2O</a:t>
            </a:r>
            <a:r>
              <a:rPr lang="tr-TR" sz="2400" baseline="-25000" dirty="0">
                <a:solidFill>
                  <a:prstClr val="black"/>
                </a:solidFill>
                <a:cs typeface="Times New Roman" pitchFamily="18" charset="0"/>
              </a:rPr>
              <a:t>2 (g)</a:t>
            </a:r>
            <a:r>
              <a:rPr lang="tr-TR" sz="2400" baseline="0" dirty="0">
                <a:solidFill>
                  <a:prstClr val="black"/>
                </a:solidFill>
                <a:cs typeface="Times New Roman" pitchFamily="18" charset="0"/>
              </a:rPr>
              <a:t>  </a:t>
            </a:r>
            <a:r>
              <a:rPr lang="tr-TR" sz="2400" baseline="0" dirty="0">
                <a:solidFill>
                  <a:prstClr val="black"/>
                </a:solidFill>
                <a:latin typeface="Symbol" pitchFamily="18" charset="2"/>
                <a:cs typeface="Times New Roman" pitchFamily="18" charset="0"/>
                <a:sym typeface="Symbol"/>
              </a:rPr>
              <a:t>D</a:t>
            </a:r>
            <a:r>
              <a:rPr lang="tr-TR" sz="2400" baseline="0" dirty="0">
                <a:solidFill>
                  <a:prstClr val="black"/>
                </a:solidFill>
                <a:cs typeface="Times New Roman" pitchFamily="18" charset="0"/>
                <a:sym typeface="Symbol"/>
              </a:rPr>
              <a:t>H = +890.4 </a:t>
            </a:r>
            <a:r>
              <a:rPr lang="tr-TR" sz="2400" baseline="0" dirty="0" err="1">
                <a:solidFill>
                  <a:prstClr val="black"/>
                </a:solidFill>
                <a:cs typeface="Times New Roman" pitchFamily="18" charset="0"/>
                <a:sym typeface="Symbol"/>
              </a:rPr>
              <a:t>kj</a:t>
            </a:r>
            <a:endParaRPr lang="tr-TR" sz="2400" baseline="0" dirty="0">
              <a:solidFill>
                <a:prstClr val="black"/>
              </a:solidFill>
              <a:cs typeface="Times New Roman" pitchFamily="18" charset="0"/>
              <a:sym typeface="Symbol"/>
            </a:endParaRPr>
          </a:p>
          <a:p>
            <a:pPr lvl="0" algn="just" fontAlgn="auto">
              <a:spcBef>
                <a:spcPts val="0"/>
              </a:spcBef>
              <a:spcAft>
                <a:spcPts val="0"/>
              </a:spcAft>
            </a:pPr>
            <a:endParaRPr lang="tr-TR" sz="1200" baseline="0" dirty="0">
              <a:solidFill>
                <a:prstClr val="black"/>
              </a:solidFill>
              <a:cs typeface="Times New Roman" pitchFamily="18" charset="0"/>
              <a:sym typeface="Symbol"/>
            </a:endParaRPr>
          </a:p>
          <a:p>
            <a:pPr lvl="0" algn="just" fontAlgn="auto">
              <a:spcBef>
                <a:spcPts val="0"/>
              </a:spcBef>
              <a:spcAft>
                <a:spcPts val="0"/>
              </a:spcAft>
            </a:pPr>
            <a:r>
              <a:rPr lang="tr-TR" sz="2400" baseline="0" dirty="0">
                <a:solidFill>
                  <a:prstClr val="black"/>
                </a:solidFill>
                <a:cs typeface="Times New Roman" pitchFamily="18" charset="0"/>
              </a:rPr>
              <a:t> </a:t>
            </a:r>
            <a:r>
              <a:rPr lang="tr-TR" sz="2400" baseline="0" dirty="0" smtClean="0">
                <a:solidFill>
                  <a:prstClr val="black"/>
                </a:solidFill>
                <a:cs typeface="Times New Roman" pitchFamily="18" charset="0"/>
              </a:rPr>
              <a:t>-----------------------------------------------------------------------------</a:t>
            </a:r>
          </a:p>
          <a:p>
            <a:pPr lvl="0" algn="just" fontAlgn="auto">
              <a:spcBef>
                <a:spcPts val="0"/>
              </a:spcBef>
              <a:spcAft>
                <a:spcPts val="0"/>
              </a:spcAft>
            </a:pPr>
            <a:r>
              <a:rPr lang="tr-TR" sz="2400" baseline="0" dirty="0" smtClean="0">
                <a:solidFill>
                  <a:prstClr val="black"/>
                </a:solidFill>
                <a:cs typeface="Times New Roman" pitchFamily="18" charset="0"/>
              </a:rPr>
              <a:t>C </a:t>
            </a:r>
            <a:r>
              <a:rPr lang="tr-TR" sz="2400" baseline="-25000" dirty="0">
                <a:solidFill>
                  <a:prstClr val="black"/>
                </a:solidFill>
                <a:cs typeface="Times New Roman" pitchFamily="18" charset="0"/>
              </a:rPr>
              <a:t>(grafit)</a:t>
            </a:r>
            <a:r>
              <a:rPr lang="tr-TR" sz="2400" baseline="0" dirty="0">
                <a:solidFill>
                  <a:prstClr val="black"/>
                </a:solidFill>
                <a:cs typeface="Times New Roman" pitchFamily="18" charset="0"/>
              </a:rPr>
              <a:t>  + 2H</a:t>
            </a:r>
            <a:r>
              <a:rPr lang="tr-TR" sz="2400" baseline="-25000" dirty="0">
                <a:solidFill>
                  <a:prstClr val="black"/>
                </a:solidFill>
                <a:cs typeface="Times New Roman" pitchFamily="18" charset="0"/>
              </a:rPr>
              <a:t>2 (g)</a:t>
            </a:r>
            <a:r>
              <a:rPr lang="tr-TR" sz="2400" baseline="0" dirty="0">
                <a:solidFill>
                  <a:prstClr val="black"/>
                </a:solidFill>
                <a:cs typeface="Times New Roman" pitchFamily="18" charset="0"/>
              </a:rPr>
              <a:t>  </a:t>
            </a:r>
            <a:r>
              <a:rPr lang="tr-TR" sz="2400" baseline="0" dirty="0">
                <a:solidFill>
                  <a:prstClr val="black"/>
                </a:solidFill>
                <a:cs typeface="Times New Roman" pitchFamily="18" charset="0"/>
                <a:sym typeface="Symbol"/>
              </a:rPr>
              <a:t>  CH</a:t>
            </a:r>
            <a:r>
              <a:rPr lang="tr-TR" sz="2400" baseline="-25000" dirty="0">
                <a:solidFill>
                  <a:prstClr val="black"/>
                </a:solidFill>
                <a:cs typeface="Times New Roman" pitchFamily="18" charset="0"/>
                <a:sym typeface="Symbol"/>
              </a:rPr>
              <a:t>4</a:t>
            </a:r>
            <a:r>
              <a:rPr lang="tr-TR" sz="2400" baseline="0" dirty="0">
                <a:solidFill>
                  <a:prstClr val="black"/>
                </a:solidFill>
                <a:cs typeface="Times New Roman" pitchFamily="18" charset="0"/>
                <a:sym typeface="Symbol"/>
              </a:rPr>
              <a:t> </a:t>
            </a:r>
            <a:r>
              <a:rPr lang="tr-TR" sz="2400" baseline="-25000" dirty="0">
                <a:solidFill>
                  <a:prstClr val="black"/>
                </a:solidFill>
                <a:cs typeface="Times New Roman" pitchFamily="18" charset="0"/>
                <a:sym typeface="Symbol"/>
              </a:rPr>
              <a:t>(g)</a:t>
            </a:r>
            <a:r>
              <a:rPr lang="tr-TR" sz="2400" baseline="0" dirty="0">
                <a:solidFill>
                  <a:prstClr val="black"/>
                </a:solidFill>
                <a:cs typeface="Times New Roman" pitchFamily="18" charset="0"/>
                <a:sym typeface="Symbol"/>
              </a:rPr>
              <a:t> 		   </a:t>
            </a:r>
            <a:r>
              <a:rPr lang="tr-TR" sz="2400" baseline="0" dirty="0">
                <a:solidFill>
                  <a:prstClr val="black"/>
                </a:solidFill>
                <a:latin typeface="Symbol" pitchFamily="18" charset="2"/>
                <a:cs typeface="Times New Roman" pitchFamily="18" charset="0"/>
                <a:sym typeface="Symbol"/>
              </a:rPr>
              <a:t>D</a:t>
            </a:r>
            <a:r>
              <a:rPr lang="tr-TR" sz="2400" baseline="0" dirty="0">
                <a:solidFill>
                  <a:prstClr val="black"/>
                </a:solidFill>
                <a:cs typeface="Times New Roman" pitchFamily="18" charset="0"/>
                <a:sym typeface="Symbol"/>
              </a:rPr>
              <a:t>H = -74.9 </a:t>
            </a:r>
            <a:r>
              <a:rPr lang="tr-TR" sz="2400" baseline="0" dirty="0" err="1">
                <a:solidFill>
                  <a:prstClr val="black"/>
                </a:solidFill>
                <a:cs typeface="Times New Roman" pitchFamily="18" charset="0"/>
                <a:sym typeface="Symbol"/>
              </a:rPr>
              <a:t>kj</a:t>
            </a:r>
            <a:endParaRPr lang="tr-TR" sz="2400" baseline="0" dirty="0">
              <a:solidFill>
                <a:prstClr val="black"/>
              </a:solidFill>
              <a:cs typeface="Times New Roman" pitchFamily="18" charset="0"/>
              <a:sym typeface="Symbol"/>
            </a:endParaRPr>
          </a:p>
        </p:txBody>
      </p:sp>
    </p:spTree>
    <p:extLst>
      <p:ext uri="{BB962C8B-B14F-4D97-AF65-F5344CB8AC3E}">
        <p14:creationId xmlns:p14="http://schemas.microsoft.com/office/powerpoint/2010/main" xmlns="" val="38716074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51180"/>
            <a:ext cx="8712968" cy="3139321"/>
          </a:xfrm>
          <a:prstGeom prst="rect">
            <a:avLst/>
          </a:prstGeom>
        </p:spPr>
        <p:txBody>
          <a:bodyPr wrap="square">
            <a:spAutoFit/>
          </a:bodyPr>
          <a:lstStyle/>
          <a:p>
            <a:pPr lvl="0" algn="just" fontAlgn="auto">
              <a:spcBef>
                <a:spcPts val="0"/>
              </a:spcBef>
              <a:spcAft>
                <a:spcPts val="0"/>
              </a:spcAft>
            </a:pPr>
            <a:r>
              <a:rPr lang="tr-TR" sz="1800" baseline="0" dirty="0">
                <a:solidFill>
                  <a:srgbClr val="FF0000"/>
                </a:solidFill>
                <a:cs typeface="Times New Roman" pitchFamily="18" charset="0"/>
                <a:sym typeface="Symbol"/>
              </a:rPr>
              <a:t>Örnek:</a:t>
            </a:r>
            <a:r>
              <a:rPr lang="tr-TR" sz="1800" baseline="0" dirty="0">
                <a:solidFill>
                  <a:prstClr val="black"/>
                </a:solidFill>
                <a:cs typeface="Times New Roman" pitchFamily="18" charset="0"/>
                <a:sym typeface="Symbol"/>
              </a:rPr>
              <a:t> Aşağıdaki </a:t>
            </a:r>
            <a:r>
              <a:rPr lang="tr-TR" sz="1800" baseline="0" dirty="0" err="1">
                <a:solidFill>
                  <a:prstClr val="black"/>
                </a:solidFill>
                <a:cs typeface="Times New Roman" pitchFamily="18" charset="0"/>
                <a:sym typeface="Symbol"/>
              </a:rPr>
              <a:t>termokimyasal</a:t>
            </a:r>
            <a:r>
              <a:rPr lang="tr-TR" sz="1800" baseline="0" dirty="0">
                <a:solidFill>
                  <a:prstClr val="black"/>
                </a:solidFill>
                <a:cs typeface="Times New Roman" pitchFamily="18" charset="0"/>
                <a:sym typeface="Symbol"/>
              </a:rPr>
              <a:t> eşitlikler verilmiştir. </a:t>
            </a:r>
          </a:p>
          <a:p>
            <a:pPr lvl="0" algn="just" fontAlgn="auto">
              <a:spcBef>
                <a:spcPts val="0"/>
              </a:spcBef>
              <a:spcAft>
                <a:spcPts val="0"/>
              </a:spcAft>
            </a:pPr>
            <a:endParaRPr lang="tr-TR" sz="1800" baseline="0" dirty="0">
              <a:solidFill>
                <a:prstClr val="black"/>
              </a:solidFill>
              <a:cs typeface="Times New Roman" pitchFamily="18" charset="0"/>
              <a:sym typeface="Symbol"/>
            </a:endParaRPr>
          </a:p>
          <a:p>
            <a:pPr lvl="0" algn="just" fontAlgn="auto">
              <a:spcBef>
                <a:spcPts val="0"/>
              </a:spcBef>
              <a:spcAft>
                <a:spcPts val="0"/>
              </a:spcAft>
            </a:pPr>
            <a:r>
              <a:rPr lang="tr-TR" sz="1800" baseline="0" dirty="0">
                <a:solidFill>
                  <a:prstClr val="black"/>
                </a:solidFill>
                <a:cs typeface="Times New Roman" pitchFamily="18" charset="0"/>
                <a:sym typeface="Symbol"/>
              </a:rPr>
              <a:t>	4NH</a:t>
            </a:r>
            <a:r>
              <a:rPr lang="tr-TR" sz="1800" baseline="-25000" dirty="0">
                <a:solidFill>
                  <a:prstClr val="black"/>
                </a:solidFill>
                <a:cs typeface="Times New Roman" pitchFamily="18" charset="0"/>
                <a:sym typeface="Symbol"/>
              </a:rPr>
              <a:t>3</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2N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6H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(s)</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-1531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spcBef>
                <a:spcPts val="0"/>
              </a:spcBef>
              <a:spcAft>
                <a:spcPts val="0"/>
              </a:spcAft>
            </a:pPr>
            <a:endParaRPr lang="tr-TR" sz="1800" baseline="0" dirty="0">
              <a:solidFill>
                <a:prstClr val="black"/>
              </a:solidFill>
              <a:cs typeface="Times New Roman" pitchFamily="18" charset="0"/>
              <a:sym typeface="Symbol"/>
            </a:endParaRPr>
          </a:p>
          <a:p>
            <a:pPr lvl="0" algn="just" fontAlgn="auto">
              <a:spcBef>
                <a:spcPts val="0"/>
              </a:spcBef>
              <a:spcAft>
                <a:spcPts val="0"/>
              </a:spcAft>
            </a:pPr>
            <a:r>
              <a:rPr lang="tr-TR" sz="1800" baseline="0" dirty="0">
                <a:solidFill>
                  <a:prstClr val="black"/>
                </a:solidFill>
                <a:cs typeface="Times New Roman" pitchFamily="18" charset="0"/>
                <a:sym typeface="Symbol"/>
              </a:rPr>
              <a:t>	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(s)</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-367.4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spcBef>
                <a:spcPts val="0"/>
              </a:spcBef>
              <a:spcAft>
                <a:spcPts val="0"/>
              </a:spcAft>
            </a:pPr>
            <a:endParaRPr lang="tr-TR" sz="1800" baseline="0" dirty="0">
              <a:solidFill>
                <a:prstClr val="black"/>
              </a:solidFill>
              <a:cs typeface="Times New Roman" pitchFamily="18" charset="0"/>
              <a:sym typeface="Symbol"/>
            </a:endParaRPr>
          </a:p>
          <a:p>
            <a:pPr lvl="0" algn="just" fontAlgn="auto">
              <a:spcBef>
                <a:spcPts val="0"/>
              </a:spcBef>
              <a:spcAft>
                <a:spcPts val="0"/>
              </a:spcAft>
            </a:pPr>
            <a:r>
              <a:rPr lang="tr-TR" sz="1800" baseline="0" dirty="0">
                <a:solidFill>
                  <a:prstClr val="black"/>
                </a:solidFill>
                <a:cs typeface="Times New Roman" pitchFamily="18" charset="0"/>
                <a:sym typeface="Symbol"/>
              </a:rPr>
              <a:t>	</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½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-285.9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spcBef>
                <a:spcPts val="0"/>
              </a:spcBef>
              <a:spcAft>
                <a:spcPts val="0"/>
              </a:spcAft>
            </a:pPr>
            <a:endParaRPr lang="tr-TR" sz="1800" baseline="0" dirty="0">
              <a:solidFill>
                <a:prstClr val="black"/>
              </a:solidFill>
              <a:cs typeface="Times New Roman" pitchFamily="18" charset="0"/>
              <a:sym typeface="Symbol"/>
            </a:endParaRPr>
          </a:p>
          <a:p>
            <a:pPr lvl="0" algn="just" fontAlgn="auto">
              <a:spcBef>
                <a:spcPts val="0"/>
              </a:spcBef>
              <a:spcAft>
                <a:spcPts val="0"/>
              </a:spcAft>
            </a:pPr>
            <a:r>
              <a:rPr lang="tr-TR" sz="1800" baseline="0" dirty="0">
                <a:solidFill>
                  <a:prstClr val="black"/>
                </a:solidFill>
                <a:cs typeface="Times New Roman" pitchFamily="18" charset="0"/>
                <a:sym typeface="Symbol"/>
              </a:rPr>
              <a:t>Bu verilerden yararlanarak aşağıda verilen tepkimenin </a:t>
            </a:r>
            <a:r>
              <a:rPr lang="tr-TR" sz="1800" baseline="0" dirty="0">
                <a:solidFill>
                  <a:prstClr val="black"/>
                </a:solidFill>
                <a:cs typeface="Times New Roman" pitchFamily="18" charset="0"/>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değerini bulunuz.</a:t>
            </a:r>
          </a:p>
          <a:p>
            <a:pPr lvl="0" algn="just" fontAlgn="auto">
              <a:spcBef>
                <a:spcPts val="0"/>
              </a:spcBef>
              <a:spcAft>
                <a:spcPts val="0"/>
              </a:spcAft>
            </a:pPr>
            <a:endParaRPr lang="tr-TR" sz="1800" baseline="0" dirty="0">
              <a:solidFill>
                <a:prstClr val="black"/>
              </a:solidFill>
              <a:cs typeface="Times New Roman" pitchFamily="18" charset="0"/>
              <a:sym typeface="Symbol"/>
            </a:endParaRPr>
          </a:p>
          <a:p>
            <a:pPr lvl="0" algn="just" fontAlgn="auto">
              <a:spcBef>
                <a:spcPts val="0"/>
              </a:spcBef>
              <a:spcAft>
                <a:spcPts val="0"/>
              </a:spcAft>
            </a:pPr>
            <a:r>
              <a:rPr lang="tr-TR" sz="1800" baseline="0" dirty="0">
                <a:solidFill>
                  <a:prstClr val="black"/>
                </a:solidFill>
                <a:cs typeface="Times New Roman" pitchFamily="18" charset="0"/>
                <a:sym typeface="Symbol"/>
              </a:rPr>
              <a:t>	 2NH</a:t>
            </a:r>
            <a:r>
              <a:rPr lang="tr-TR" sz="1800" baseline="-25000" dirty="0">
                <a:solidFill>
                  <a:prstClr val="black"/>
                </a:solidFill>
                <a:cs typeface="Times New Roman" pitchFamily="18" charset="0"/>
                <a:sym typeface="Symbol"/>
              </a:rPr>
              <a:t>3</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  </a:t>
            </a:r>
            <a:r>
              <a:rPr lang="tr-TR" sz="1800" baseline="0" dirty="0">
                <a:solidFill>
                  <a:prstClr val="black"/>
                </a:solidFill>
                <a:cs typeface="Times New Roman" pitchFamily="18" charset="0"/>
                <a:sym typeface="Symbol"/>
              </a:rPr>
              <a:t>  4N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(s)</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a:t>
            </a:r>
          </a:p>
        </p:txBody>
      </p:sp>
    </p:spTree>
    <p:extLst>
      <p:ext uri="{BB962C8B-B14F-4D97-AF65-F5344CB8AC3E}">
        <p14:creationId xmlns:p14="http://schemas.microsoft.com/office/powerpoint/2010/main" xmlns="" val="36105090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243513"/>
            <a:ext cx="8784976" cy="5078313"/>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prstClr val="black"/>
                </a:solidFill>
                <a:cs typeface="Times New Roman" pitchFamily="18" charset="0"/>
              </a:rPr>
              <a:t>Tepkimelerden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1. tepkimenin </a:t>
            </a:r>
            <a:r>
              <a:rPr lang="tr-TR" sz="1800" baseline="0" dirty="0">
                <a:solidFill>
                  <a:prstClr val="black"/>
                </a:solidFill>
                <a:cs typeface="Times New Roman" pitchFamily="18" charset="0"/>
              </a:rPr>
              <a:t>yarısı alınır,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2</a:t>
            </a:r>
            <a:r>
              <a:rPr lang="tr-TR" sz="1800" baseline="0" dirty="0">
                <a:solidFill>
                  <a:prstClr val="black"/>
                </a:solidFill>
                <a:cs typeface="Times New Roman" pitchFamily="18" charset="0"/>
              </a:rPr>
              <a:t>. tepkime 3 ile çarpılır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3</a:t>
            </a:r>
            <a:r>
              <a:rPr lang="tr-TR" sz="1800" baseline="0" dirty="0">
                <a:solidFill>
                  <a:prstClr val="black"/>
                </a:solidFill>
                <a:cs typeface="Times New Roman" pitchFamily="18" charset="0"/>
              </a:rPr>
              <a:t>. tepkimenin tersi alınıp 3 ile çarpılır </a:t>
            </a:r>
            <a:endParaRPr lang="tr-TR" sz="1800" baseline="0" dirty="0" smtClean="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Tümü </a:t>
            </a:r>
            <a:r>
              <a:rPr lang="tr-TR" sz="1800" baseline="0" dirty="0">
                <a:solidFill>
                  <a:prstClr val="black"/>
                </a:solidFill>
                <a:cs typeface="Times New Roman" pitchFamily="18" charset="0"/>
              </a:rPr>
              <a:t>toplanırsa aşağıda verilen tepkime elde edilir. </a:t>
            </a:r>
          </a:p>
          <a:p>
            <a:pPr lvl="0" algn="just" fontAlgn="auto">
              <a:lnSpc>
                <a:spcPct val="150000"/>
              </a:lnSpc>
              <a:spcBef>
                <a:spcPts val="0"/>
              </a:spcBef>
              <a:spcAft>
                <a:spcPts val="0"/>
              </a:spcAft>
            </a:pP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2NH</a:t>
            </a:r>
            <a:r>
              <a:rPr lang="tr-TR" sz="1800" baseline="-25000" dirty="0">
                <a:solidFill>
                  <a:prstClr val="black"/>
                </a:solidFill>
                <a:cs typeface="Times New Roman" pitchFamily="18" charset="0"/>
                <a:sym typeface="Symbol"/>
              </a:rPr>
              <a:t>3</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+ 3/2 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(s)</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 </a:t>
            </a:r>
            <a:r>
              <a:rPr lang="tr-TR" sz="1800" baseline="0" dirty="0">
                <a:solidFill>
                  <a:prstClr val="black"/>
                </a:solidFill>
                <a:cs typeface="Times New Roman" pitchFamily="18" charset="0"/>
                <a:sym typeface="Symbol"/>
              </a:rPr>
              <a:t>= -765.5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3N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(s)</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 </a:t>
            </a:r>
            <a:r>
              <a:rPr lang="tr-TR" sz="1800" baseline="0" dirty="0">
                <a:solidFill>
                  <a:prstClr val="black"/>
                </a:solidFill>
                <a:cs typeface="Times New Roman" pitchFamily="18" charset="0"/>
                <a:sym typeface="Symbol"/>
              </a:rPr>
              <a:t>= 3x(-367.4)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3H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3</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3/2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3x(+285.9) </a:t>
            </a:r>
            <a:r>
              <a:rPr lang="tr-TR" sz="1800" baseline="0" dirty="0" err="1" smtClean="0">
                <a:solidFill>
                  <a:prstClr val="black"/>
                </a:solidFill>
                <a:cs typeface="Times New Roman" pitchFamily="18" charset="0"/>
                <a:sym typeface="Symbol"/>
              </a:rPr>
              <a:t>kj</a:t>
            </a:r>
            <a:endParaRPr lang="tr-TR" sz="1800" baseline="0" dirty="0" smtClean="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2NH</a:t>
            </a:r>
            <a:r>
              <a:rPr lang="tr-TR" sz="1800" baseline="-25000" dirty="0">
                <a:solidFill>
                  <a:prstClr val="black"/>
                </a:solidFill>
                <a:cs typeface="Times New Roman" pitchFamily="18" charset="0"/>
                <a:sym typeface="Symbol"/>
              </a:rPr>
              <a:t>3</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  </a:t>
            </a:r>
            <a:r>
              <a:rPr lang="tr-TR" sz="1800" baseline="0" dirty="0">
                <a:solidFill>
                  <a:prstClr val="black"/>
                </a:solidFill>
                <a:cs typeface="Times New Roman" pitchFamily="18" charset="0"/>
                <a:sym typeface="Symbol"/>
              </a:rPr>
              <a:t>  4N</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+ 3H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(s)</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 </a:t>
            </a:r>
            <a:r>
              <a:rPr lang="tr-TR" sz="1800" baseline="0" dirty="0">
                <a:solidFill>
                  <a:prstClr val="black"/>
                </a:solidFill>
                <a:cs typeface="Times New Roman" pitchFamily="18" charset="0"/>
                <a:sym typeface="Symbol"/>
              </a:rPr>
              <a:t>= -1010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a:t>
            </a: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p:txBody>
      </p:sp>
    </p:spTree>
    <p:extLst>
      <p:ext uri="{BB962C8B-B14F-4D97-AF65-F5344CB8AC3E}">
        <p14:creationId xmlns:p14="http://schemas.microsoft.com/office/powerpoint/2010/main" xmlns="" val="6561213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58999" y="332656"/>
            <a:ext cx="8496944" cy="6324808"/>
          </a:xfrm>
          <a:prstGeom prst="rect">
            <a:avLst/>
          </a:prstGeom>
        </p:spPr>
        <p:txBody>
          <a:bodyPr wrap="square">
            <a:spAutoFit/>
          </a:bodyPr>
          <a:lstStyle/>
          <a:p>
            <a:pPr>
              <a:lnSpc>
                <a:spcPct val="150000"/>
              </a:lnSpc>
            </a:pPr>
            <a:r>
              <a:rPr lang="tr-TR" sz="1800" baseline="0" dirty="0" smtClean="0">
                <a:solidFill>
                  <a:srgbClr val="FF0000"/>
                </a:solidFill>
                <a:cs typeface="Times New Roman" pitchFamily="18" charset="0"/>
                <a:sym typeface="Symbol"/>
              </a:rPr>
              <a:t>Oluşum </a:t>
            </a:r>
            <a:r>
              <a:rPr lang="tr-TR" sz="1800" baseline="0" dirty="0" err="1" smtClean="0">
                <a:solidFill>
                  <a:srgbClr val="FF0000"/>
                </a:solidFill>
                <a:cs typeface="Times New Roman" pitchFamily="18" charset="0"/>
                <a:sym typeface="Symbol"/>
              </a:rPr>
              <a:t>entalpileri</a:t>
            </a:r>
            <a:endParaRPr lang="tr-TR" sz="1800" baseline="0" dirty="0" smtClean="0">
              <a:solidFill>
                <a:srgbClr val="FF0000"/>
              </a:solidFill>
              <a:cs typeface="Times New Roman" pitchFamily="18" charset="0"/>
              <a:sym typeface="Symbol"/>
            </a:endParaRPr>
          </a:p>
          <a:p>
            <a:pPr>
              <a:lnSpc>
                <a:spcPct val="150000"/>
              </a:lnSpc>
            </a:pPr>
            <a:r>
              <a:rPr lang="tr-TR" sz="1800" baseline="0" dirty="0" smtClean="0">
                <a:solidFill>
                  <a:prstClr val="black"/>
                </a:solidFill>
                <a:cs typeface="Times New Roman" pitchFamily="18" charset="0"/>
                <a:sym typeface="Symbol"/>
              </a:rPr>
              <a:t>Bir </a:t>
            </a:r>
            <a:r>
              <a:rPr lang="tr-TR" sz="1800" baseline="0" dirty="0">
                <a:solidFill>
                  <a:prstClr val="black"/>
                </a:solidFill>
                <a:cs typeface="Times New Roman" pitchFamily="18" charset="0"/>
                <a:sym typeface="Symbol"/>
              </a:rPr>
              <a:t>elementin veya bileşiğin </a:t>
            </a:r>
            <a:r>
              <a:rPr lang="tr-TR" sz="1800" baseline="0" dirty="0" err="1">
                <a:solidFill>
                  <a:prstClr val="black"/>
                </a:solidFill>
                <a:cs typeface="Times New Roman" pitchFamily="18" charset="0"/>
                <a:sym typeface="Symbol"/>
              </a:rPr>
              <a:t>entalpisi</a:t>
            </a:r>
            <a:r>
              <a:rPr lang="tr-TR" sz="1800" baseline="0" dirty="0">
                <a:solidFill>
                  <a:prstClr val="black"/>
                </a:solidFill>
                <a:cs typeface="Times New Roman" pitchFamily="18" charset="0"/>
                <a:sym typeface="Symbol"/>
              </a:rPr>
              <a:t> sıcaklığa ve basınca </a:t>
            </a:r>
            <a:r>
              <a:rPr lang="tr-TR" sz="1800" baseline="0" dirty="0" smtClean="0">
                <a:solidFill>
                  <a:prstClr val="black"/>
                </a:solidFill>
                <a:cs typeface="Times New Roman" pitchFamily="18" charset="0"/>
                <a:sym typeface="Symbol"/>
              </a:rPr>
              <a:t>göre değişir.</a:t>
            </a:r>
          </a:p>
          <a:p>
            <a:pPr>
              <a:lnSpc>
                <a:spcPct val="150000"/>
              </a:lnSpc>
            </a:pPr>
            <a:r>
              <a:rPr lang="tr-TR" sz="1800" baseline="0" dirty="0" smtClean="0">
                <a:solidFill>
                  <a:prstClr val="black"/>
                </a:solidFill>
                <a:cs typeface="Times New Roman" pitchFamily="18" charset="0"/>
                <a:sym typeface="Symbol"/>
              </a:rPr>
              <a:t>25</a:t>
            </a:r>
            <a:r>
              <a:rPr lang="tr-TR" sz="1800" baseline="0" dirty="0">
                <a:solidFill>
                  <a:prstClr val="black"/>
                </a:solidFill>
                <a:cs typeface="Times New Roman" pitchFamily="18" charset="0"/>
                <a:sym typeface="Symbol"/>
              </a:rPr>
              <a:t>C sıcaklık ve 1 </a:t>
            </a:r>
            <a:r>
              <a:rPr lang="tr-TR" sz="1800" baseline="0" dirty="0" err="1">
                <a:solidFill>
                  <a:prstClr val="black"/>
                </a:solidFill>
                <a:cs typeface="Times New Roman" pitchFamily="18" charset="0"/>
                <a:sym typeface="Symbol"/>
              </a:rPr>
              <a:t>atm</a:t>
            </a:r>
            <a:r>
              <a:rPr lang="tr-TR" sz="1800" baseline="0" dirty="0">
                <a:solidFill>
                  <a:prstClr val="black"/>
                </a:solidFill>
                <a:cs typeface="Times New Roman" pitchFamily="18" charset="0"/>
                <a:sym typeface="Symbol"/>
              </a:rPr>
              <a:t> basınç </a:t>
            </a:r>
            <a:r>
              <a:rPr lang="tr-TR" sz="1800" baseline="0" dirty="0" smtClean="0">
                <a:solidFill>
                  <a:prstClr val="black"/>
                </a:solidFill>
                <a:cs typeface="Times New Roman" pitchFamily="18" charset="0"/>
                <a:sym typeface="Symbol"/>
              </a:rPr>
              <a:t>altında gerçekleşen </a:t>
            </a:r>
            <a:r>
              <a:rPr lang="tr-TR" sz="1800" baseline="0" dirty="0" err="1">
                <a:solidFill>
                  <a:prstClr val="black"/>
                </a:solidFill>
                <a:cs typeface="Times New Roman" pitchFamily="18" charset="0"/>
                <a:sym typeface="Symbol"/>
              </a:rPr>
              <a:t>entalpi</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değişimine </a:t>
            </a:r>
            <a:r>
              <a:rPr lang="tr-TR" sz="1800" baseline="0" dirty="0" smtClean="0">
                <a:solidFill>
                  <a:srgbClr val="FF0000"/>
                </a:solidFill>
                <a:cs typeface="Times New Roman" pitchFamily="18" charset="0"/>
                <a:sym typeface="Symbol"/>
              </a:rPr>
              <a:t>standart </a:t>
            </a:r>
            <a:r>
              <a:rPr lang="tr-TR" sz="1800" baseline="0" dirty="0" err="1" smtClean="0">
                <a:solidFill>
                  <a:srgbClr val="FF0000"/>
                </a:solidFill>
                <a:cs typeface="Times New Roman" pitchFamily="18" charset="0"/>
                <a:sym typeface="Symbol"/>
              </a:rPr>
              <a:t>entalpi</a:t>
            </a:r>
            <a:r>
              <a:rPr lang="tr-TR" sz="1800" baseline="0" dirty="0" smtClean="0">
                <a:solidFill>
                  <a:srgbClr val="FF0000"/>
                </a:solidFill>
                <a:cs typeface="Times New Roman" pitchFamily="18" charset="0"/>
                <a:sym typeface="Symbol"/>
              </a:rPr>
              <a:t> değişimi</a:t>
            </a:r>
            <a:r>
              <a:rPr lang="tr-TR" sz="1800" baseline="0" dirty="0" smtClean="0">
                <a:solidFill>
                  <a:prstClr val="black"/>
                </a:solidFill>
                <a:cs typeface="Times New Roman" pitchFamily="18" charset="0"/>
                <a:sym typeface="Symbol"/>
              </a:rPr>
              <a:t> denir ve </a:t>
            </a:r>
            <a:r>
              <a:rPr lang="tr-TR" sz="1800" baseline="0" dirty="0">
                <a:solidFill>
                  <a:schemeClr val="accent1"/>
                </a:solidFill>
                <a:latin typeface="Symbol" pitchFamily="18" charset="2"/>
                <a:cs typeface="Times New Roman" pitchFamily="18" charset="0"/>
                <a:sym typeface="Symbol"/>
              </a:rPr>
              <a:t>D</a:t>
            </a:r>
            <a:r>
              <a:rPr lang="tr-TR" sz="1800" baseline="0" dirty="0">
                <a:solidFill>
                  <a:schemeClr val="accent1"/>
                </a:solidFill>
                <a:cs typeface="Times New Roman" pitchFamily="18" charset="0"/>
                <a:sym typeface="Symbol"/>
              </a:rPr>
              <a:t>H</a:t>
            </a:r>
            <a:r>
              <a:rPr lang="tr-TR" sz="1800" baseline="0" dirty="0" smtClean="0">
                <a:solidFill>
                  <a:schemeClr val="accent1"/>
                </a:solidFill>
                <a:cs typeface="Times New Roman" pitchFamily="18" charset="0"/>
                <a:sym typeface="Symbol"/>
              </a:rPr>
              <a:t></a:t>
            </a:r>
            <a:r>
              <a:rPr lang="tr-TR" sz="1800" baseline="0" dirty="0" smtClean="0">
                <a:solidFill>
                  <a:prstClr val="black"/>
                </a:solidFill>
                <a:cs typeface="Times New Roman" pitchFamily="18" charset="0"/>
                <a:sym typeface="Symbol"/>
              </a:rPr>
              <a:t> ile gösterilir.</a:t>
            </a:r>
          </a:p>
          <a:p>
            <a:pPr>
              <a:lnSpc>
                <a:spcPct val="150000"/>
              </a:lnSpc>
            </a:pPr>
            <a:r>
              <a:rPr lang="tr-TR" sz="1800" baseline="0" dirty="0" smtClean="0">
                <a:solidFill>
                  <a:prstClr val="black"/>
                </a:solidFill>
                <a:cs typeface="Times New Roman" pitchFamily="18" charset="0"/>
              </a:rPr>
              <a:t>1 </a:t>
            </a:r>
            <a:r>
              <a:rPr lang="tr-TR" sz="1800" baseline="0" dirty="0" err="1">
                <a:solidFill>
                  <a:prstClr val="black"/>
                </a:solidFill>
                <a:cs typeface="Times New Roman" pitchFamily="18" charset="0"/>
              </a:rPr>
              <a:t>mol</a:t>
            </a:r>
            <a:r>
              <a:rPr lang="tr-TR" sz="1800" baseline="0" dirty="0">
                <a:solidFill>
                  <a:prstClr val="black"/>
                </a:solidFill>
                <a:cs typeface="Times New Roman" pitchFamily="18" charset="0"/>
              </a:rPr>
              <a:t> bileşiğin standart </a:t>
            </a:r>
            <a:r>
              <a:rPr lang="tr-TR" sz="1800" baseline="0" dirty="0" smtClean="0">
                <a:solidFill>
                  <a:prstClr val="black"/>
                </a:solidFill>
                <a:cs typeface="Times New Roman" pitchFamily="18" charset="0"/>
              </a:rPr>
              <a:t>şartlarda (25 </a:t>
            </a:r>
            <a:r>
              <a:rPr lang="tr-TR" sz="1800" dirty="0" err="1" smtClean="0">
                <a:solidFill>
                  <a:prstClr val="black"/>
                </a:solidFill>
                <a:cs typeface="Times New Roman" pitchFamily="18" charset="0"/>
              </a:rPr>
              <a:t>o</a:t>
            </a:r>
            <a:r>
              <a:rPr lang="tr-TR" sz="1800" baseline="0" dirty="0" err="1" smtClean="0">
                <a:solidFill>
                  <a:prstClr val="black"/>
                </a:solidFill>
                <a:cs typeface="Times New Roman" pitchFamily="18" charset="0"/>
              </a:rPr>
              <a:t>C</a:t>
            </a:r>
            <a:r>
              <a:rPr lang="tr-TR" sz="1800" baseline="0" dirty="0" smtClean="0">
                <a:solidFill>
                  <a:prstClr val="black"/>
                </a:solidFill>
                <a:cs typeface="Times New Roman" pitchFamily="18" charset="0"/>
              </a:rPr>
              <a:t> ve 1 </a:t>
            </a:r>
            <a:r>
              <a:rPr lang="tr-TR" sz="1800" baseline="0" dirty="0" err="1" smtClean="0">
                <a:solidFill>
                  <a:prstClr val="black"/>
                </a:solidFill>
                <a:cs typeface="Times New Roman" pitchFamily="18" charset="0"/>
              </a:rPr>
              <a:t>atm</a:t>
            </a:r>
            <a:r>
              <a:rPr lang="tr-TR" sz="1800" baseline="0" dirty="0" smtClean="0">
                <a:solidFill>
                  <a:prstClr val="black"/>
                </a:solidFill>
                <a:cs typeface="Times New Roman" pitchFamily="18" charset="0"/>
              </a:rPr>
              <a:t> basınçta) saf </a:t>
            </a:r>
            <a:r>
              <a:rPr lang="tr-TR" sz="1800" baseline="0" dirty="0">
                <a:solidFill>
                  <a:prstClr val="black"/>
                </a:solidFill>
                <a:cs typeface="Times New Roman" pitchFamily="18" charset="0"/>
              </a:rPr>
              <a:t>elementlerinden oluştuğu tepkimenin </a:t>
            </a:r>
            <a:r>
              <a:rPr lang="tr-TR" sz="1800" baseline="0" dirty="0" err="1">
                <a:solidFill>
                  <a:prstClr val="black"/>
                </a:solidFill>
                <a:cs typeface="Times New Roman" pitchFamily="18" charset="0"/>
              </a:rPr>
              <a:t>entalpi</a:t>
            </a:r>
            <a:r>
              <a:rPr lang="tr-TR" sz="1800" baseline="0" dirty="0">
                <a:solidFill>
                  <a:prstClr val="black"/>
                </a:solidFill>
                <a:cs typeface="Times New Roman" pitchFamily="18" charset="0"/>
              </a:rPr>
              <a:t> </a:t>
            </a:r>
            <a:r>
              <a:rPr lang="tr-TR" sz="1800" baseline="0" dirty="0" smtClean="0">
                <a:solidFill>
                  <a:prstClr val="black"/>
                </a:solidFill>
                <a:cs typeface="Times New Roman" pitchFamily="18" charset="0"/>
              </a:rPr>
              <a:t>değişimine </a:t>
            </a:r>
            <a:r>
              <a:rPr lang="tr-TR" sz="1800" baseline="0" dirty="0">
                <a:solidFill>
                  <a:srgbClr val="FF0000"/>
                </a:solidFill>
                <a:cs typeface="Times New Roman" pitchFamily="18" charset="0"/>
              </a:rPr>
              <a:t>Standart oluşum </a:t>
            </a:r>
            <a:r>
              <a:rPr lang="tr-TR" sz="1800" baseline="0" dirty="0" err="1">
                <a:solidFill>
                  <a:srgbClr val="FF0000"/>
                </a:solidFill>
                <a:cs typeface="Times New Roman" pitchFamily="18" charset="0"/>
              </a:rPr>
              <a:t>entalpisi</a:t>
            </a:r>
            <a:r>
              <a:rPr lang="tr-TR" sz="1800" b="1" baseline="0" dirty="0">
                <a:solidFill>
                  <a:prstClr val="black"/>
                </a:solidFill>
                <a:cs typeface="Times New Roman" pitchFamily="18" charset="0"/>
              </a:rPr>
              <a:t> </a:t>
            </a:r>
            <a:r>
              <a:rPr lang="tr-TR" sz="1800" baseline="0" dirty="0" smtClean="0">
                <a:solidFill>
                  <a:prstClr val="black"/>
                </a:solidFill>
                <a:cs typeface="Times New Roman" pitchFamily="18" charset="0"/>
                <a:sym typeface="Symbol"/>
              </a:rPr>
              <a:t>denir ve </a:t>
            </a:r>
            <a:r>
              <a:rPr lang="tr-TR" sz="1800" baseline="0" dirty="0" err="1" smtClean="0">
                <a:solidFill>
                  <a:schemeClr val="accent1"/>
                </a:solidFill>
                <a:latin typeface="Symbol" pitchFamily="18" charset="2"/>
                <a:cs typeface="Times New Roman" pitchFamily="18" charset="0"/>
                <a:sym typeface="Symbol"/>
              </a:rPr>
              <a:t>D</a:t>
            </a:r>
            <a:r>
              <a:rPr lang="tr-TR" sz="1800" baseline="0" dirty="0" err="1" smtClean="0">
                <a:solidFill>
                  <a:schemeClr val="accent1"/>
                </a:solidFill>
                <a:cs typeface="Times New Roman" pitchFamily="18" charset="0"/>
                <a:sym typeface="Symbol"/>
              </a:rPr>
              <a:t>H</a:t>
            </a:r>
            <a:r>
              <a:rPr lang="tr-TR" sz="1800" baseline="-25000" dirty="0" err="1" smtClean="0">
                <a:solidFill>
                  <a:schemeClr val="accent1"/>
                </a:solidFill>
                <a:cs typeface="Times New Roman" pitchFamily="18" charset="0"/>
                <a:sym typeface="Symbol"/>
              </a:rPr>
              <a:t>f</a:t>
            </a:r>
            <a:r>
              <a:rPr lang="tr-TR" sz="1800" baseline="0" dirty="0">
                <a:solidFill>
                  <a:schemeClr val="accent1"/>
                </a:solidFill>
                <a:cs typeface="Times New Roman" pitchFamily="18" charset="0"/>
                <a:sym typeface="Symbol"/>
              </a:rPr>
              <a:t></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rPr>
              <a:t>ile gösterilir. </a:t>
            </a:r>
          </a:p>
          <a:p>
            <a:pPr>
              <a:lnSpc>
                <a:spcPct val="150000"/>
              </a:lnSpc>
            </a:pPr>
            <a:endParaRPr lang="tr-TR" sz="1800" baseline="0" dirty="0" smtClean="0">
              <a:solidFill>
                <a:prstClr val="black"/>
              </a:solidFill>
              <a:cs typeface="Times New Roman" pitchFamily="18" charset="0"/>
            </a:endParaRPr>
          </a:p>
          <a:p>
            <a:pPr>
              <a:lnSpc>
                <a:spcPct val="150000"/>
              </a:lnSpc>
            </a:pPr>
            <a:r>
              <a:rPr lang="tr-TR" sz="1800" baseline="0" dirty="0" smtClean="0">
                <a:solidFill>
                  <a:prstClr val="black"/>
                </a:solidFill>
                <a:cs typeface="Times New Roman" pitchFamily="18" charset="0"/>
              </a:rPr>
              <a:t>H</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½ 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 </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285.9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smtClean="0">
                <a:solidFill>
                  <a:prstClr val="black"/>
                </a:solidFill>
                <a:cs typeface="Times New Roman" pitchFamily="18" charset="0"/>
                <a:sym typeface="Symbol"/>
              </a:rPr>
              <a:t></a:t>
            </a:r>
          </a:p>
          <a:p>
            <a:pPr>
              <a:lnSpc>
                <a:spcPct val="150000"/>
              </a:lnSpc>
            </a:pPr>
            <a:r>
              <a:rPr lang="tr-TR" sz="1800" baseline="0" dirty="0">
                <a:solidFill>
                  <a:prstClr val="black"/>
                </a:solidFill>
                <a:cs typeface="Times New Roman" pitchFamily="18" charset="0"/>
              </a:rPr>
              <a:t>½ H</a:t>
            </a:r>
            <a:r>
              <a:rPr lang="tr-TR" sz="1800" baseline="-25000" dirty="0">
                <a:solidFill>
                  <a:prstClr val="black"/>
                </a:solidFill>
                <a:cs typeface="Times New Roman" pitchFamily="18" charset="0"/>
              </a:rPr>
              <a:t>2(g)</a:t>
            </a:r>
            <a:r>
              <a:rPr lang="tr-TR" sz="1800" baseline="0" dirty="0">
                <a:solidFill>
                  <a:prstClr val="black"/>
                </a:solidFill>
                <a:cs typeface="Times New Roman" pitchFamily="18" charset="0"/>
              </a:rPr>
              <a:t> + ½ I</a:t>
            </a:r>
            <a:r>
              <a:rPr lang="tr-TR" sz="1800" baseline="-25000" dirty="0">
                <a:solidFill>
                  <a:prstClr val="black"/>
                </a:solidFill>
                <a:cs typeface="Times New Roman" pitchFamily="18" charset="0"/>
              </a:rPr>
              <a:t>2(g)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HI</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25.9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a:t>
            </a:r>
            <a:r>
              <a:rPr lang="tr-TR" sz="1800" baseline="0" dirty="0" smtClean="0">
                <a:solidFill>
                  <a:prstClr val="black"/>
                </a:solidFill>
                <a:cs typeface="Times New Roman" pitchFamily="18" charset="0"/>
                <a:sym typeface="Symbol"/>
              </a:rPr>
              <a:t>  </a:t>
            </a:r>
            <a:r>
              <a:rPr lang="tr-TR" sz="1800" baseline="0" dirty="0" err="1" smtClean="0">
                <a:solidFill>
                  <a:prstClr val="black"/>
                </a:solidFill>
                <a:latin typeface="Symbol" pitchFamily="18" charset="2"/>
                <a:cs typeface="Times New Roman" pitchFamily="18" charset="0"/>
                <a:sym typeface="Symbol"/>
              </a:rPr>
              <a:t>D</a:t>
            </a:r>
            <a:r>
              <a:rPr lang="tr-TR" sz="1800" baseline="0" dirty="0" err="1" smtClean="0">
                <a:solidFill>
                  <a:prstClr val="black"/>
                </a:solidFill>
                <a:cs typeface="Times New Roman" pitchFamily="18" charset="0"/>
                <a:sym typeface="Symbol"/>
              </a:rPr>
              <a:t>H</a:t>
            </a:r>
            <a:r>
              <a:rPr lang="tr-TR" sz="1800" baseline="-25000" dirty="0" err="1" smtClean="0">
                <a:solidFill>
                  <a:prstClr val="black"/>
                </a:solidFill>
                <a:cs typeface="Times New Roman" pitchFamily="18" charset="0"/>
                <a:sym typeface="Symbol"/>
              </a:rPr>
              <a:t>f</a:t>
            </a:r>
            <a:r>
              <a:rPr lang="tr-TR" sz="1800" baseline="0" dirty="0" smtClean="0">
                <a:solidFill>
                  <a:prstClr val="black"/>
                </a:solidFill>
                <a:cs typeface="Times New Roman" pitchFamily="18" charset="0"/>
                <a:sym typeface="Symbol"/>
              </a:rPr>
              <a:t></a:t>
            </a:r>
          </a:p>
          <a:p>
            <a:pPr>
              <a:lnSpc>
                <a:spcPct val="150000"/>
              </a:lnSpc>
            </a:pPr>
            <a:r>
              <a:rPr lang="tr-TR" sz="1800" baseline="0" dirty="0">
                <a:solidFill>
                  <a:prstClr val="black"/>
                </a:solidFill>
                <a:cs typeface="Times New Roman" pitchFamily="18" charset="0"/>
                <a:sym typeface="Symbol"/>
              </a:rPr>
              <a:t>Oluşum </a:t>
            </a:r>
            <a:r>
              <a:rPr lang="tr-TR" sz="1800" baseline="0" dirty="0" err="1">
                <a:solidFill>
                  <a:prstClr val="black"/>
                </a:solidFill>
                <a:cs typeface="Times New Roman" pitchFamily="18" charset="0"/>
                <a:sym typeface="Symbol"/>
              </a:rPr>
              <a:t>entalpileri</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kalorimetre ile ölçülür veya </a:t>
            </a:r>
            <a:r>
              <a:rPr lang="tr-TR" sz="1800" baseline="0" dirty="0" err="1" smtClean="0">
                <a:solidFill>
                  <a:prstClr val="black"/>
                </a:solidFill>
                <a:cs typeface="Times New Roman" pitchFamily="18" charset="0"/>
                <a:sym typeface="Symbol"/>
              </a:rPr>
              <a:t>Hess</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yasası uygulanarak diğer </a:t>
            </a:r>
            <a:r>
              <a:rPr lang="tr-TR" sz="1800" baseline="0" dirty="0" err="1">
                <a:solidFill>
                  <a:prstClr val="black"/>
                </a:solidFill>
                <a:cs typeface="Times New Roman" pitchFamily="18" charset="0"/>
                <a:sym typeface="Symbol"/>
              </a:rPr>
              <a:t>termokimyasal</a:t>
            </a:r>
            <a:r>
              <a:rPr lang="tr-TR" sz="1800" baseline="0" dirty="0">
                <a:solidFill>
                  <a:prstClr val="black"/>
                </a:solidFill>
                <a:cs typeface="Times New Roman" pitchFamily="18" charset="0"/>
                <a:sym typeface="Symbol"/>
              </a:rPr>
              <a:t> verilerden </a:t>
            </a:r>
            <a:r>
              <a:rPr lang="tr-TR" sz="1800" baseline="0" dirty="0" smtClean="0">
                <a:solidFill>
                  <a:prstClr val="black"/>
                </a:solidFill>
                <a:cs typeface="Times New Roman" pitchFamily="18" charset="0"/>
                <a:sym typeface="Symbol"/>
              </a:rPr>
              <a:t>hesaplanır</a:t>
            </a:r>
            <a:r>
              <a:rPr lang="tr-TR" sz="1800" baseline="0" dirty="0">
                <a:solidFill>
                  <a:prstClr val="black"/>
                </a:solidFill>
                <a:cs typeface="Times New Roman" pitchFamily="18" charset="0"/>
                <a:sym typeface="Symbol"/>
              </a:rPr>
              <a:t>.</a:t>
            </a:r>
          </a:p>
          <a:p>
            <a:pPr>
              <a:lnSpc>
                <a:spcPct val="150000"/>
              </a:lnSpc>
            </a:pPr>
            <a:endParaRPr lang="tr-TR" sz="1800" baseline="0" dirty="0">
              <a:solidFill>
                <a:prstClr val="black"/>
              </a:solidFill>
              <a:cs typeface="Times New Roman" pitchFamily="18" charset="0"/>
              <a:sym typeface="Symbol"/>
            </a:endParaRPr>
          </a:p>
          <a:p>
            <a:pPr>
              <a:lnSpc>
                <a:spcPct val="150000"/>
              </a:lnSpc>
            </a:pPr>
            <a:endParaRPr lang="tr-TR" sz="1800" baseline="0" dirty="0">
              <a:solidFill>
                <a:prstClr val="black"/>
              </a:solidFill>
              <a:cs typeface="Times New Roman" pitchFamily="18" charset="0"/>
              <a:sym typeface="Symbol"/>
            </a:endParaRPr>
          </a:p>
          <a:p>
            <a:pPr>
              <a:lnSpc>
                <a:spcPct val="150000"/>
              </a:lnSpc>
            </a:pPr>
            <a:r>
              <a:rPr lang="tr-TR" sz="1800" baseline="0" dirty="0" smtClean="0">
                <a:solidFill>
                  <a:prstClr val="black"/>
                </a:solidFill>
                <a:cs typeface="Times New Roman" pitchFamily="18" charset="0"/>
              </a:rPr>
              <a:t> </a:t>
            </a:r>
          </a:p>
          <a:p>
            <a:pPr>
              <a:lnSpc>
                <a:spcPct val="150000"/>
              </a:lnSpc>
            </a:pPr>
            <a:r>
              <a:rPr lang="tr-TR" sz="1800" baseline="0" dirty="0" smtClean="0">
                <a:solidFill>
                  <a:prstClr val="black"/>
                </a:solidFill>
                <a:cs typeface="Times New Roman" pitchFamily="18" charset="0"/>
                <a:sym typeface="Symbol"/>
              </a:rPr>
              <a:t> </a:t>
            </a:r>
            <a:endParaRPr lang="tr-TR" sz="1800" dirty="0"/>
          </a:p>
        </p:txBody>
      </p:sp>
    </p:spTree>
    <p:extLst>
      <p:ext uri="{BB962C8B-B14F-4D97-AF65-F5344CB8AC3E}">
        <p14:creationId xmlns:p14="http://schemas.microsoft.com/office/powerpoint/2010/main" xmlns="" val="14646792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0708" y="24805"/>
            <a:ext cx="8568952" cy="7398179"/>
          </a:xfrm>
          <a:prstGeom prst="rect">
            <a:avLst/>
          </a:prstGeom>
        </p:spPr>
        <p:txBody>
          <a:bodyPr wrap="square">
            <a:spAutoFit/>
          </a:bodyPr>
          <a:lstStyle/>
          <a:p>
            <a:pPr lvl="0" algn="just" fontAlgn="auto">
              <a:lnSpc>
                <a:spcPct val="150000"/>
              </a:lnSpc>
              <a:spcBef>
                <a:spcPts val="0"/>
              </a:spcBef>
              <a:spcAft>
                <a:spcPts val="0"/>
              </a:spcAft>
            </a:pPr>
            <a:r>
              <a:rPr lang="tr-TR" sz="1800" baseline="0" dirty="0" smtClean="0">
                <a:solidFill>
                  <a:srgbClr val="FF0000"/>
                </a:solidFill>
                <a:cs typeface="Times New Roman" pitchFamily="18" charset="0"/>
              </a:rPr>
              <a:t>Örnek:</a:t>
            </a:r>
            <a:r>
              <a:rPr lang="tr-TR" sz="1800" baseline="0" dirty="0" smtClean="0">
                <a:solidFill>
                  <a:prstClr val="black"/>
                </a:solidFill>
                <a:cs typeface="Times New Roman" pitchFamily="18" charset="0"/>
              </a:rPr>
              <a:t> </a:t>
            </a:r>
            <a:endParaRPr lang="tr-TR" sz="1800" baseline="0" dirty="0">
              <a:solidFill>
                <a:prstClr val="black"/>
              </a:solidFill>
              <a:cs typeface="Times New Roman" pitchFamily="18" charset="0"/>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C</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H</a:t>
            </a:r>
            <a:r>
              <a:rPr lang="tr-TR" sz="1800" baseline="-25000" dirty="0" smtClean="0">
                <a:solidFill>
                  <a:prstClr val="black"/>
                </a:solidFill>
                <a:cs typeface="Times New Roman" pitchFamily="18" charset="0"/>
              </a:rPr>
              <a:t>4</a:t>
            </a:r>
            <a:r>
              <a:rPr lang="tr-TR" sz="1800" baseline="0" dirty="0" smtClean="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H</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H</a:t>
            </a:r>
            <a:r>
              <a:rPr lang="tr-TR" sz="1800" baseline="-25000" dirty="0">
                <a:solidFill>
                  <a:prstClr val="black"/>
                </a:solidFill>
                <a:cs typeface="Times New Roman" pitchFamily="18" charset="0"/>
                <a:sym typeface="Symbol"/>
              </a:rPr>
              <a:t>6</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1" baseline="0" dirty="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Tepkimesinin </a:t>
            </a:r>
            <a:r>
              <a:rPr lang="tr-TR" sz="1800" baseline="0" dirty="0" err="1" smtClean="0">
                <a:solidFill>
                  <a:prstClr val="black"/>
                </a:solidFill>
                <a:cs typeface="Times New Roman" pitchFamily="18" charset="0"/>
                <a:sym typeface="Symbol"/>
              </a:rPr>
              <a:t>entalpi</a:t>
            </a:r>
            <a:r>
              <a:rPr lang="tr-TR" sz="1800" baseline="0" dirty="0" smtClean="0">
                <a:solidFill>
                  <a:prstClr val="black"/>
                </a:solidFill>
                <a:cs typeface="Times New Roman" pitchFamily="18" charset="0"/>
                <a:sym typeface="Symbol"/>
              </a:rPr>
              <a:t> değişimi nedir?</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Etilen (</a:t>
            </a:r>
            <a:r>
              <a:rPr lang="tr-TR" sz="1800" baseline="0" dirty="0">
                <a:solidFill>
                  <a:prstClr val="black"/>
                </a:solidFill>
                <a:cs typeface="Times New Roman" pitchFamily="18" charset="0"/>
              </a:rPr>
              <a:t>C</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H</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sym typeface="Symbol"/>
              </a:rPr>
              <a:t>) ve </a:t>
            </a:r>
            <a:r>
              <a:rPr lang="tr-TR" sz="1800" baseline="0" dirty="0" err="1">
                <a:solidFill>
                  <a:prstClr val="black"/>
                </a:solidFill>
                <a:cs typeface="Times New Roman" pitchFamily="18" charset="0"/>
                <a:sym typeface="Symbol"/>
              </a:rPr>
              <a:t>etanın</a:t>
            </a:r>
            <a:r>
              <a:rPr lang="tr-TR" sz="1800" baseline="0" dirty="0">
                <a:solidFill>
                  <a:prstClr val="black"/>
                </a:solidFill>
                <a:cs typeface="Times New Roman" pitchFamily="18" charset="0"/>
                <a:sym typeface="Symbol"/>
              </a:rPr>
              <a:t> (C</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H</a:t>
            </a:r>
            <a:r>
              <a:rPr lang="tr-TR" sz="1800" baseline="-25000" dirty="0">
                <a:solidFill>
                  <a:prstClr val="black"/>
                </a:solidFill>
                <a:cs typeface="Times New Roman" pitchFamily="18" charset="0"/>
                <a:sym typeface="Symbol"/>
              </a:rPr>
              <a:t>6</a:t>
            </a:r>
            <a:r>
              <a:rPr lang="tr-TR" sz="1800" baseline="0" dirty="0">
                <a:solidFill>
                  <a:prstClr val="black"/>
                </a:solidFill>
                <a:cs typeface="Times New Roman" pitchFamily="18" charset="0"/>
                <a:sym typeface="Symbol"/>
              </a:rPr>
              <a:t>) oluşum </a:t>
            </a:r>
            <a:r>
              <a:rPr lang="tr-TR" sz="1800" baseline="0" dirty="0" err="1" smtClean="0">
                <a:solidFill>
                  <a:prstClr val="black"/>
                </a:solidFill>
                <a:cs typeface="Times New Roman" pitchFamily="18" charset="0"/>
                <a:sym typeface="Symbol"/>
              </a:rPr>
              <a:t>entalpileri</a:t>
            </a: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endParaRPr lang="tr-TR" sz="1800" baseline="0" dirty="0" smtClean="0">
              <a:solidFill>
                <a:prstClr val="black"/>
              </a:solidFill>
              <a:cs typeface="Times New Roman" pitchFamily="18" charset="0"/>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2C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+ 2H</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H</a:t>
            </a:r>
            <a:r>
              <a:rPr lang="tr-TR" sz="1800" baseline="-25000" dirty="0">
                <a:solidFill>
                  <a:prstClr val="black"/>
                </a:solidFill>
                <a:cs typeface="Times New Roman" pitchFamily="18" charset="0"/>
                <a:sym typeface="Symbol"/>
              </a:rPr>
              <a:t>4</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 = +52.30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2C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+ 3H</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H</a:t>
            </a:r>
            <a:r>
              <a:rPr lang="tr-TR" sz="1800" baseline="-25000" dirty="0">
                <a:solidFill>
                  <a:prstClr val="black"/>
                </a:solidFill>
                <a:cs typeface="Times New Roman" pitchFamily="18" charset="0"/>
                <a:sym typeface="Symbol"/>
              </a:rPr>
              <a:t>6</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 = -84.68 </a:t>
            </a:r>
            <a:r>
              <a:rPr lang="tr-TR" sz="1800" baseline="0" dirty="0" err="1" smtClean="0">
                <a:solidFill>
                  <a:prstClr val="black"/>
                </a:solidFill>
                <a:cs typeface="Times New Roman" pitchFamily="18" charset="0"/>
                <a:sym typeface="Symbol"/>
              </a:rPr>
              <a:t>kj</a:t>
            </a: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C</a:t>
            </a:r>
            <a:r>
              <a:rPr lang="tr-TR" sz="1800" baseline="-25000" dirty="0" smtClean="0">
                <a:solidFill>
                  <a:prstClr val="black"/>
                </a:solidFill>
                <a:cs typeface="Times New Roman" pitchFamily="18" charset="0"/>
                <a:sym typeface="Symbol"/>
              </a:rPr>
              <a:t>2</a:t>
            </a:r>
            <a:r>
              <a:rPr lang="tr-TR" sz="1800" baseline="0" dirty="0" smtClean="0">
                <a:solidFill>
                  <a:prstClr val="black"/>
                </a:solidFill>
                <a:cs typeface="Times New Roman" pitchFamily="18" charset="0"/>
                <a:sym typeface="Symbol"/>
              </a:rPr>
              <a:t>H</a:t>
            </a:r>
            <a:r>
              <a:rPr lang="tr-TR" sz="1800" baseline="-25000" dirty="0" smtClean="0">
                <a:solidFill>
                  <a:prstClr val="black"/>
                </a:solidFill>
                <a:cs typeface="Times New Roman" pitchFamily="18" charset="0"/>
                <a:sym typeface="Symbol"/>
              </a:rPr>
              <a:t>4</a:t>
            </a:r>
            <a:r>
              <a:rPr lang="tr-TR" sz="1800" baseline="0" dirty="0" smtClean="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a:solidFill>
                  <a:prstClr val="black"/>
                </a:solidFill>
                <a:cs typeface="Times New Roman" pitchFamily="18" charset="0"/>
              </a:rPr>
              <a:t>2C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+ 2H</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 = -52.30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algn="just" fontAlgn="auto">
              <a:lnSpc>
                <a:spcPct val="150000"/>
              </a:lnSpc>
              <a:spcBef>
                <a:spcPts val="0"/>
              </a:spcBef>
              <a:spcAft>
                <a:spcPts val="0"/>
              </a:spcAft>
            </a:pPr>
            <a:endParaRPr lang="tr-TR" sz="1050" baseline="0" dirty="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2C </a:t>
            </a:r>
            <a:r>
              <a:rPr lang="tr-TR" sz="1800" baseline="-25000" dirty="0">
                <a:solidFill>
                  <a:prstClr val="black"/>
                </a:solidFill>
                <a:cs typeface="Times New Roman" pitchFamily="18" charset="0"/>
              </a:rPr>
              <a:t>(grafit)</a:t>
            </a:r>
            <a:r>
              <a:rPr lang="tr-TR" sz="1800" baseline="0" dirty="0">
                <a:solidFill>
                  <a:prstClr val="black"/>
                </a:solidFill>
                <a:cs typeface="Times New Roman" pitchFamily="18" charset="0"/>
              </a:rPr>
              <a:t>  + 3H</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H</a:t>
            </a:r>
            <a:r>
              <a:rPr lang="tr-TR" sz="1800" baseline="-25000" dirty="0">
                <a:solidFill>
                  <a:prstClr val="black"/>
                </a:solidFill>
                <a:cs typeface="Times New Roman" pitchFamily="18" charset="0"/>
                <a:sym typeface="Symbol"/>
              </a:rPr>
              <a:t>6</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 = -84.68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rPr>
              <a:t>---------------------------------------------------------------------</a:t>
            </a:r>
          </a:p>
          <a:p>
            <a:pPr algn="just" fontAlgn="auto">
              <a:lnSpc>
                <a:spcPct val="150000"/>
              </a:lnSpc>
              <a:spcBef>
                <a:spcPts val="0"/>
              </a:spcBef>
              <a:spcAft>
                <a:spcPts val="0"/>
              </a:spcAft>
            </a:pPr>
            <a:r>
              <a:rPr lang="tr-TR" sz="1800" baseline="0" dirty="0" smtClean="0">
                <a:solidFill>
                  <a:prstClr val="black"/>
                </a:solidFill>
                <a:cs typeface="Times New Roman" pitchFamily="18" charset="0"/>
              </a:rPr>
              <a:t>C</a:t>
            </a:r>
            <a:r>
              <a:rPr lang="tr-TR" sz="1800" baseline="-25000" dirty="0" smtClean="0">
                <a:solidFill>
                  <a:prstClr val="black"/>
                </a:solidFill>
                <a:cs typeface="Times New Roman" pitchFamily="18" charset="0"/>
              </a:rPr>
              <a:t>2</a:t>
            </a:r>
            <a:r>
              <a:rPr lang="tr-TR" sz="1800" baseline="0" dirty="0" smtClean="0">
                <a:solidFill>
                  <a:prstClr val="black"/>
                </a:solidFill>
                <a:cs typeface="Times New Roman" pitchFamily="18" charset="0"/>
              </a:rPr>
              <a:t>H</a:t>
            </a:r>
            <a:r>
              <a:rPr lang="tr-TR" sz="1800" baseline="-25000" dirty="0" smtClean="0">
                <a:solidFill>
                  <a:prstClr val="black"/>
                </a:solidFill>
                <a:cs typeface="Times New Roman" pitchFamily="18" charset="0"/>
              </a:rPr>
              <a:t>4</a:t>
            </a:r>
            <a:r>
              <a:rPr lang="tr-TR" sz="1800" baseline="0" dirty="0" smtClean="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H</a:t>
            </a:r>
            <a:r>
              <a:rPr lang="tr-TR" sz="1800" baseline="-25000" dirty="0">
                <a:solidFill>
                  <a:prstClr val="black"/>
                </a:solidFill>
                <a:cs typeface="Times New Roman" pitchFamily="18" charset="0"/>
              </a:rPr>
              <a:t>2</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H</a:t>
            </a:r>
            <a:r>
              <a:rPr lang="tr-TR" sz="1800" baseline="-25000" dirty="0">
                <a:solidFill>
                  <a:prstClr val="black"/>
                </a:solidFill>
                <a:cs typeface="Times New Roman" pitchFamily="18" charset="0"/>
                <a:sym typeface="Symbol"/>
              </a:rPr>
              <a:t>6</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a:t>
            </a:r>
            <a:r>
              <a:rPr lang="tr-TR" sz="1800" b="1" baseline="0" dirty="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-136.98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err="1" smtClean="0">
                <a:solidFill>
                  <a:prstClr val="black"/>
                </a:solidFill>
                <a:latin typeface="Symbol" pitchFamily="18" charset="2"/>
                <a:cs typeface="Times New Roman" pitchFamily="18" charset="0"/>
                <a:sym typeface="Symbol"/>
              </a:rPr>
              <a:t>D</a:t>
            </a:r>
            <a:r>
              <a:rPr lang="tr-TR" sz="1800" baseline="0" dirty="0" err="1" smtClean="0">
                <a:solidFill>
                  <a:prstClr val="black"/>
                </a:solidFill>
                <a:cs typeface="Times New Roman" pitchFamily="18" charset="0"/>
                <a:sym typeface="Symbol"/>
              </a:rPr>
              <a:t>H</a:t>
            </a:r>
            <a:r>
              <a:rPr lang="tr-TR" sz="1800" baseline="-25000" dirty="0" err="1" smtClean="0">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400" baseline="0" dirty="0">
                <a:solidFill>
                  <a:prstClr val="black"/>
                </a:solidFill>
                <a:cs typeface="Times New Roman" pitchFamily="18" charset="0"/>
                <a:sym typeface="Symbol"/>
              </a:rPr>
              <a:t>(</a:t>
            </a:r>
            <a:r>
              <a:rPr lang="tr-TR" sz="1400" baseline="0" dirty="0">
                <a:solidFill>
                  <a:prstClr val="black"/>
                </a:solidFill>
                <a:cs typeface="Times New Roman" pitchFamily="18" charset="0"/>
              </a:rPr>
              <a:t>C</a:t>
            </a:r>
            <a:r>
              <a:rPr lang="tr-TR" sz="1400" baseline="-25000" dirty="0">
                <a:solidFill>
                  <a:prstClr val="black"/>
                </a:solidFill>
                <a:cs typeface="Times New Roman" pitchFamily="18" charset="0"/>
              </a:rPr>
              <a:t>2</a:t>
            </a:r>
            <a:r>
              <a:rPr lang="tr-TR" sz="1400" baseline="0" dirty="0">
                <a:solidFill>
                  <a:prstClr val="black"/>
                </a:solidFill>
                <a:cs typeface="Times New Roman" pitchFamily="18" charset="0"/>
              </a:rPr>
              <a:t>H</a:t>
            </a:r>
            <a:r>
              <a:rPr lang="tr-TR" sz="1400" baseline="-25000" dirty="0">
                <a:solidFill>
                  <a:prstClr val="black"/>
                </a:solidFill>
                <a:cs typeface="Times New Roman" pitchFamily="18" charset="0"/>
              </a:rPr>
              <a:t>6</a:t>
            </a:r>
            <a:r>
              <a:rPr lang="tr-TR" sz="1400" baseline="0" dirty="0">
                <a:solidFill>
                  <a:prstClr val="black"/>
                </a:solidFill>
                <a:cs typeface="Times New Roman" pitchFamily="18" charset="0"/>
                <a:sym typeface="Symbol"/>
              </a:rPr>
              <a:t>)</a:t>
            </a:r>
            <a:r>
              <a:rPr lang="tr-TR" sz="1800" baseline="0" dirty="0">
                <a:solidFill>
                  <a:prstClr val="black"/>
                </a:solidFill>
                <a:cs typeface="Times New Roman" pitchFamily="18" charset="0"/>
                <a:sym typeface="Symbol"/>
              </a:rPr>
              <a:t>  - </a:t>
            </a:r>
            <a:r>
              <a:rPr lang="tr-TR" sz="1800" baseline="0" dirty="0">
                <a:solidFill>
                  <a:prstClr val="black"/>
                </a:solidFill>
                <a:latin typeface="Symbol" pitchFamily="18" charset="2"/>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400" baseline="0" dirty="0">
                <a:solidFill>
                  <a:prstClr val="black"/>
                </a:solidFill>
                <a:cs typeface="Times New Roman" pitchFamily="18" charset="0"/>
                <a:sym typeface="Symbol"/>
              </a:rPr>
              <a:t>(C</a:t>
            </a:r>
            <a:r>
              <a:rPr lang="tr-TR" sz="1400" baseline="-25000" dirty="0">
                <a:solidFill>
                  <a:prstClr val="black"/>
                </a:solidFill>
                <a:cs typeface="Times New Roman" pitchFamily="18" charset="0"/>
                <a:sym typeface="Symbol"/>
              </a:rPr>
              <a:t>2</a:t>
            </a:r>
            <a:r>
              <a:rPr lang="tr-TR" sz="1400" baseline="0" dirty="0">
                <a:solidFill>
                  <a:prstClr val="black"/>
                </a:solidFill>
                <a:cs typeface="Times New Roman" pitchFamily="18" charset="0"/>
                <a:sym typeface="Symbol"/>
              </a:rPr>
              <a:t>H</a:t>
            </a:r>
            <a:r>
              <a:rPr lang="tr-TR" sz="1400" baseline="-25000" dirty="0">
                <a:solidFill>
                  <a:prstClr val="black"/>
                </a:solidFill>
                <a:cs typeface="Times New Roman" pitchFamily="18" charset="0"/>
                <a:sym typeface="Symbol"/>
              </a:rPr>
              <a:t>4</a:t>
            </a:r>
            <a:r>
              <a:rPr lang="tr-TR" sz="1400" baseline="0" dirty="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 = </a:t>
            </a:r>
            <a:r>
              <a:rPr lang="tr-TR" sz="1800" baseline="0" dirty="0">
                <a:solidFill>
                  <a:prstClr val="black"/>
                </a:solidFill>
                <a:latin typeface="Symbol" pitchFamily="18" charset="2"/>
                <a:cs typeface="Times New Roman" pitchFamily="18" charset="0"/>
                <a:sym typeface="Symbol"/>
              </a:rPr>
              <a:t> D</a:t>
            </a:r>
            <a:r>
              <a:rPr lang="tr-TR" sz="1800" baseline="0" dirty="0">
                <a:solidFill>
                  <a:prstClr val="black"/>
                </a:solidFill>
                <a:cs typeface="Times New Roman" pitchFamily="18" charset="0"/>
                <a:sym typeface="Symbol"/>
              </a:rPr>
              <a:t>H</a:t>
            </a:r>
            <a:r>
              <a:rPr lang="tr-TR" sz="1400" baseline="0" dirty="0">
                <a:solidFill>
                  <a:prstClr val="black"/>
                </a:solidFill>
                <a:cs typeface="Times New Roman" pitchFamily="18" charset="0"/>
                <a:sym typeface="Symbol"/>
              </a:rPr>
              <a:t>(tepkime)</a:t>
            </a:r>
            <a:r>
              <a:rPr lang="tr-TR" sz="1800" baseline="0" dirty="0">
                <a:solidFill>
                  <a:prstClr val="black"/>
                </a:solidFill>
                <a:cs typeface="Times New Roman" pitchFamily="18" charset="0"/>
                <a:sym typeface="Symbol"/>
              </a:rPr>
              <a:t> 	</a:t>
            </a:r>
          </a:p>
          <a:p>
            <a:pPr algn="just" fontAlgn="auto">
              <a:lnSpc>
                <a:spcPct val="150000"/>
              </a:lnSpc>
              <a:spcBef>
                <a:spcPts val="0"/>
              </a:spcBef>
              <a:spcAft>
                <a:spcPts val="0"/>
              </a:spcAft>
            </a:pPr>
            <a:endParaRPr lang="tr-TR" sz="1800" baseline="0" dirty="0" smtClean="0">
              <a:solidFill>
                <a:prstClr val="black"/>
              </a:solidFill>
              <a:cs typeface="Times New Roman" pitchFamily="18" charset="0"/>
              <a:sym typeface="Symbol"/>
            </a:endParaRPr>
          </a:p>
          <a:p>
            <a:pPr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Genellikle </a:t>
            </a:r>
            <a:r>
              <a:rPr lang="tr-TR" sz="1800" baseline="0" dirty="0">
                <a:solidFill>
                  <a:prstClr val="black"/>
                </a:solidFill>
                <a:cs typeface="Times New Roman" pitchFamily="18" charset="0"/>
                <a:sym typeface="Symbol"/>
              </a:rPr>
              <a:t>bir tepkimenin standart </a:t>
            </a:r>
            <a:r>
              <a:rPr lang="tr-TR" sz="1800" baseline="0" dirty="0" err="1">
                <a:solidFill>
                  <a:prstClr val="black"/>
                </a:solidFill>
                <a:cs typeface="Times New Roman" pitchFamily="18" charset="0"/>
                <a:sym typeface="Symbol"/>
              </a:rPr>
              <a:t>entalpisi</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a:t>
            </a:r>
            <a:r>
              <a:rPr lang="tr-TR" sz="1800" baseline="0" dirty="0" smtClean="0">
                <a:solidFill>
                  <a:prstClr val="black"/>
                </a:solidFill>
                <a:cs typeface="Times New Roman" pitchFamily="18" charset="0"/>
                <a:sym typeface="Symbol"/>
              </a:rPr>
              <a:t></a:t>
            </a:r>
          </a:p>
          <a:p>
            <a:pPr algn="just" fontAlgn="auto">
              <a:lnSpc>
                <a:spcPct val="15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a:t>
            </a:r>
            <a:r>
              <a:rPr lang="tr-TR" sz="1800" baseline="0" dirty="0">
                <a:solidFill>
                  <a:prstClr val="black"/>
                </a:solidFill>
                <a:cs typeface="Times New Roman" pitchFamily="18" charset="0"/>
                <a:sym typeface="Symbol"/>
              </a:rPr>
              <a:t>(tepkime) =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aseline="0" dirty="0">
                <a:solidFill>
                  <a:prstClr val="black"/>
                </a:solidFill>
                <a:cs typeface="Times New Roman" pitchFamily="18" charset="0"/>
              </a:rPr>
              <a:t>ürünler</a:t>
            </a:r>
            <a:r>
              <a:rPr lang="tr-TR" sz="1800" baseline="0" dirty="0">
                <a:solidFill>
                  <a:prstClr val="black"/>
                </a:solidFill>
                <a:cs typeface="Times New Roman" pitchFamily="18" charset="0"/>
                <a:sym typeface="Symbol"/>
              </a:rPr>
              <a:t>)  - </a:t>
            </a:r>
            <a:r>
              <a:rPr lang="tr-TR" sz="1800" baseline="0" dirty="0">
                <a:solidFill>
                  <a:prstClr val="black"/>
                </a:solidFill>
                <a:latin typeface="Symbol" pitchFamily="18" charset="2"/>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(girdiler</a:t>
            </a:r>
            <a:r>
              <a:rPr lang="tr-TR" sz="1800" baseline="0" dirty="0" smtClean="0">
                <a:solidFill>
                  <a:prstClr val="black"/>
                </a:solidFill>
                <a:cs typeface="Times New Roman" pitchFamily="18" charset="0"/>
                <a:sym typeface="Symbol"/>
              </a:rPr>
              <a:t>) eşitliğinden hesaplanabilir.</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p:txBody>
      </p:sp>
    </p:spTree>
    <p:extLst>
      <p:ext uri="{BB962C8B-B14F-4D97-AF65-F5344CB8AC3E}">
        <p14:creationId xmlns:p14="http://schemas.microsoft.com/office/powerpoint/2010/main" xmlns="" val="18871273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16632"/>
            <a:ext cx="8712968" cy="873572"/>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prstClr val="black"/>
                </a:solidFill>
                <a:cs typeface="Times New Roman" pitchFamily="18" charset="0"/>
              </a:rPr>
              <a:t>Bazı bileşiklerin oluşum </a:t>
            </a:r>
            <a:r>
              <a:rPr lang="tr-TR" sz="1800" baseline="0" dirty="0" err="1" smtClean="0">
                <a:solidFill>
                  <a:prstClr val="black"/>
                </a:solidFill>
                <a:cs typeface="Times New Roman" pitchFamily="18" charset="0"/>
              </a:rPr>
              <a:t>entalpileri</a:t>
            </a:r>
            <a:r>
              <a:rPr lang="tr-TR" sz="1800" baseline="0" dirty="0" smtClean="0">
                <a:solidFill>
                  <a:prstClr val="black"/>
                </a:solidFill>
                <a:cs typeface="Times New Roman" pitchFamily="18" charset="0"/>
              </a:rPr>
              <a:t>.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Elementlerin </a:t>
            </a:r>
            <a:r>
              <a:rPr lang="tr-TR" sz="1800" baseline="0" dirty="0">
                <a:solidFill>
                  <a:prstClr val="black"/>
                </a:solidFill>
                <a:cs typeface="Times New Roman" pitchFamily="18" charset="0"/>
              </a:rPr>
              <a:t>oluşum </a:t>
            </a:r>
            <a:r>
              <a:rPr lang="tr-TR" sz="1800" baseline="0" dirty="0" err="1">
                <a:solidFill>
                  <a:prstClr val="black"/>
                </a:solidFill>
                <a:cs typeface="Times New Roman" pitchFamily="18" charset="0"/>
              </a:rPr>
              <a:t>entalpileri</a:t>
            </a:r>
            <a:r>
              <a:rPr lang="tr-TR" sz="1800" baseline="0" dirty="0">
                <a:solidFill>
                  <a:prstClr val="black"/>
                </a:solidFill>
                <a:cs typeface="Times New Roman" pitchFamily="18" charset="0"/>
              </a:rPr>
              <a:t> ise sıfır olarak kabul edilmiştir.</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124744"/>
            <a:ext cx="6877050" cy="5162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3550159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04664"/>
            <a:ext cx="8568952" cy="2431435"/>
          </a:xfrm>
          <a:prstGeom prst="rect">
            <a:avLst/>
          </a:prstGeom>
        </p:spPr>
        <p:txBody>
          <a:bodyPr wrap="square">
            <a:spAutoFit/>
          </a:bodyPr>
          <a:lstStyle/>
          <a:p>
            <a:pPr algn="just" fontAlgn="auto">
              <a:spcBef>
                <a:spcPts val="0"/>
              </a:spcBef>
              <a:spcAft>
                <a:spcPts val="0"/>
              </a:spcAft>
            </a:pPr>
            <a:r>
              <a:rPr lang="tr-TR" sz="1600" baseline="0" dirty="0" smtClean="0">
                <a:solidFill>
                  <a:srgbClr val="FF0000"/>
                </a:solidFill>
                <a:cs typeface="Times New Roman" pitchFamily="18" charset="0"/>
                <a:sym typeface="Symbol"/>
              </a:rPr>
              <a:t>Örnek:</a:t>
            </a:r>
            <a:endParaRPr lang="tr-TR" sz="1600" baseline="0" dirty="0">
              <a:solidFill>
                <a:srgbClr val="FF0000"/>
              </a:solidFill>
              <a:cs typeface="Times New Roman" pitchFamily="18" charset="0"/>
              <a:sym typeface="Symbol"/>
            </a:endParaRPr>
          </a:p>
          <a:p>
            <a:pPr algn="just" fontAlgn="auto">
              <a:spcBef>
                <a:spcPts val="0"/>
              </a:spcBef>
              <a:spcAft>
                <a:spcPts val="0"/>
              </a:spcAft>
            </a:pPr>
            <a:endParaRPr lang="tr-TR" sz="1000" baseline="0" dirty="0">
              <a:solidFill>
                <a:prstClr val="black"/>
              </a:solidFill>
              <a:cs typeface="Times New Roman" pitchFamily="18" charset="0"/>
              <a:sym typeface="Symbol"/>
            </a:endParaRPr>
          </a:p>
          <a:p>
            <a:pPr algn="just" fontAlgn="auto">
              <a:spcBef>
                <a:spcPts val="0"/>
              </a:spcBef>
              <a:spcAft>
                <a:spcPts val="0"/>
              </a:spcAft>
            </a:pPr>
            <a:r>
              <a:rPr lang="tr-TR" sz="1600" baseline="0" dirty="0" smtClean="0">
                <a:solidFill>
                  <a:prstClr val="black"/>
                </a:solidFill>
                <a:cs typeface="Times New Roman" pitchFamily="18" charset="0"/>
                <a:sym typeface="Symbol"/>
              </a:rPr>
              <a:t>2NH</a:t>
            </a:r>
            <a:r>
              <a:rPr lang="tr-TR" sz="1600" baseline="-25000" dirty="0" smtClean="0">
                <a:solidFill>
                  <a:prstClr val="black"/>
                </a:solidFill>
                <a:cs typeface="Times New Roman" pitchFamily="18" charset="0"/>
                <a:sym typeface="Symbol"/>
              </a:rPr>
              <a:t>3</a:t>
            </a:r>
            <a:r>
              <a:rPr lang="tr-TR" sz="1600" baseline="0" dirty="0" smtClean="0">
                <a:solidFill>
                  <a:prstClr val="black"/>
                </a:solidFill>
                <a:cs typeface="Times New Roman" pitchFamily="18" charset="0"/>
                <a:sym typeface="Symbol"/>
              </a:rPr>
              <a:t> </a:t>
            </a:r>
            <a:r>
              <a:rPr lang="tr-TR" sz="1600" baseline="-25000" dirty="0">
                <a:solidFill>
                  <a:prstClr val="black"/>
                </a:solidFill>
                <a:cs typeface="Times New Roman" pitchFamily="18" charset="0"/>
                <a:sym typeface="Symbol"/>
              </a:rPr>
              <a:t>(g)</a:t>
            </a:r>
            <a:r>
              <a:rPr lang="tr-TR" sz="1600" baseline="0" dirty="0">
                <a:solidFill>
                  <a:prstClr val="black"/>
                </a:solidFill>
                <a:cs typeface="Times New Roman" pitchFamily="18" charset="0"/>
                <a:sym typeface="Symbol"/>
              </a:rPr>
              <a:t> + 3</a:t>
            </a:r>
            <a:r>
              <a:rPr lang="tr-TR" sz="1600" baseline="0" dirty="0">
                <a:solidFill>
                  <a:srgbClr val="FF0000"/>
                </a:solidFill>
                <a:cs typeface="Times New Roman" pitchFamily="18" charset="0"/>
                <a:sym typeface="Symbol"/>
              </a:rPr>
              <a:t>Cl</a:t>
            </a:r>
            <a:r>
              <a:rPr lang="tr-TR" sz="1600" baseline="-25000" dirty="0">
                <a:solidFill>
                  <a:srgbClr val="FF0000"/>
                </a:solidFill>
                <a:cs typeface="Times New Roman" pitchFamily="18" charset="0"/>
                <a:sym typeface="Symbol"/>
              </a:rPr>
              <a:t>2</a:t>
            </a:r>
            <a:r>
              <a:rPr lang="tr-TR" sz="1600" baseline="0" dirty="0">
                <a:solidFill>
                  <a:prstClr val="black"/>
                </a:solidFill>
                <a:cs typeface="Times New Roman" pitchFamily="18" charset="0"/>
                <a:sym typeface="Symbol"/>
              </a:rPr>
              <a:t> </a:t>
            </a:r>
            <a:r>
              <a:rPr lang="tr-TR" sz="1600" baseline="-25000" dirty="0">
                <a:solidFill>
                  <a:prstClr val="black"/>
                </a:solidFill>
                <a:cs typeface="Times New Roman" pitchFamily="18" charset="0"/>
                <a:sym typeface="Symbol"/>
              </a:rPr>
              <a:t>(g)</a:t>
            </a:r>
            <a:r>
              <a:rPr lang="tr-TR" sz="1600" baseline="0" dirty="0">
                <a:solidFill>
                  <a:prstClr val="black"/>
                </a:solidFill>
                <a:cs typeface="Times New Roman" pitchFamily="18" charset="0"/>
                <a:sym typeface="Symbol"/>
              </a:rPr>
              <a:t>    </a:t>
            </a:r>
            <a:r>
              <a:rPr lang="tr-TR" sz="1600" baseline="0" dirty="0">
                <a:solidFill>
                  <a:srgbClr val="FF0000"/>
                </a:solidFill>
                <a:cs typeface="Times New Roman" pitchFamily="18" charset="0"/>
                <a:sym typeface="Symbol"/>
              </a:rPr>
              <a:t>N</a:t>
            </a:r>
            <a:r>
              <a:rPr lang="tr-TR" sz="1600" baseline="-25000" dirty="0">
                <a:solidFill>
                  <a:srgbClr val="FF0000"/>
                </a:solidFill>
                <a:cs typeface="Times New Roman" pitchFamily="18" charset="0"/>
                <a:sym typeface="Symbol"/>
              </a:rPr>
              <a:t>2</a:t>
            </a:r>
            <a:r>
              <a:rPr lang="tr-TR" sz="1600" baseline="0" dirty="0">
                <a:solidFill>
                  <a:prstClr val="black"/>
                </a:solidFill>
                <a:cs typeface="Times New Roman" pitchFamily="18" charset="0"/>
                <a:sym typeface="Symbol"/>
              </a:rPr>
              <a:t> </a:t>
            </a:r>
            <a:r>
              <a:rPr lang="tr-TR" sz="1600" baseline="-25000" dirty="0">
                <a:solidFill>
                  <a:prstClr val="black"/>
                </a:solidFill>
                <a:cs typeface="Times New Roman" pitchFamily="18" charset="0"/>
                <a:sym typeface="Symbol"/>
              </a:rPr>
              <a:t>(g)</a:t>
            </a:r>
            <a:r>
              <a:rPr lang="tr-TR" sz="1600" baseline="0" dirty="0">
                <a:solidFill>
                  <a:prstClr val="black"/>
                </a:solidFill>
                <a:cs typeface="Times New Roman" pitchFamily="18" charset="0"/>
                <a:sym typeface="Symbol"/>
              </a:rPr>
              <a:t> +  6HCl </a:t>
            </a:r>
            <a:r>
              <a:rPr lang="tr-TR" sz="1600" baseline="-25000" dirty="0">
                <a:solidFill>
                  <a:prstClr val="black"/>
                </a:solidFill>
                <a:cs typeface="Times New Roman" pitchFamily="18" charset="0"/>
                <a:sym typeface="Symbol"/>
              </a:rPr>
              <a:t>(g)</a:t>
            </a:r>
            <a:r>
              <a:rPr lang="tr-TR" sz="1600" baseline="0" dirty="0">
                <a:solidFill>
                  <a:prstClr val="black"/>
                </a:solidFill>
                <a:cs typeface="Times New Roman" pitchFamily="18" charset="0"/>
                <a:sym typeface="Symbol"/>
              </a:rPr>
              <a:t>   </a:t>
            </a:r>
            <a:r>
              <a:rPr lang="tr-TR" sz="1600" baseline="0" dirty="0" smtClean="0">
                <a:solidFill>
                  <a:prstClr val="black"/>
                </a:solidFill>
                <a:cs typeface="Times New Roman" pitchFamily="18" charset="0"/>
                <a:sym typeface="Symbol"/>
              </a:rPr>
              <a:t>tepkimesinin </a:t>
            </a:r>
            <a:r>
              <a:rPr lang="tr-TR" sz="1600" baseline="0" dirty="0" smtClean="0">
                <a:solidFill>
                  <a:prstClr val="black"/>
                </a:solidFill>
                <a:latin typeface="Symbol" pitchFamily="18" charset="2"/>
                <a:cs typeface="Times New Roman" pitchFamily="18" charset="0"/>
                <a:sym typeface="Symbol"/>
              </a:rPr>
              <a:t>D</a:t>
            </a:r>
            <a:r>
              <a:rPr lang="tr-TR" sz="1600" baseline="0" dirty="0" smtClean="0">
                <a:solidFill>
                  <a:prstClr val="black"/>
                </a:solidFill>
                <a:cs typeface="Times New Roman" pitchFamily="18" charset="0"/>
                <a:sym typeface="Symbol"/>
              </a:rPr>
              <a:t>H</a:t>
            </a:r>
            <a:r>
              <a:rPr lang="tr-TR" sz="1600" baseline="0" dirty="0">
                <a:solidFill>
                  <a:prstClr val="black"/>
                </a:solidFill>
                <a:cs typeface="Times New Roman" pitchFamily="18" charset="0"/>
                <a:sym typeface="Symbol"/>
              </a:rPr>
              <a:t> </a:t>
            </a:r>
            <a:r>
              <a:rPr lang="tr-TR" sz="1600" baseline="0" dirty="0" smtClean="0">
                <a:solidFill>
                  <a:prstClr val="black"/>
                </a:solidFill>
                <a:cs typeface="Times New Roman" pitchFamily="18" charset="0"/>
                <a:sym typeface="Symbol"/>
              </a:rPr>
              <a:t>değeri nedir?</a:t>
            </a:r>
            <a:endParaRPr lang="tr-TR" sz="1600" baseline="0" dirty="0">
              <a:solidFill>
                <a:prstClr val="black"/>
              </a:solidFill>
              <a:cs typeface="Times New Roman" pitchFamily="18" charset="0"/>
              <a:sym typeface="Symbol"/>
            </a:endParaRPr>
          </a:p>
          <a:p>
            <a:pPr algn="just" fontAlgn="auto">
              <a:spcBef>
                <a:spcPts val="0"/>
              </a:spcBef>
              <a:spcAft>
                <a:spcPts val="0"/>
              </a:spcAft>
            </a:pPr>
            <a:endParaRPr lang="tr-TR" sz="1000" baseline="0" dirty="0">
              <a:solidFill>
                <a:prstClr val="black"/>
              </a:solidFill>
              <a:cs typeface="Times New Roman" pitchFamily="18" charset="0"/>
              <a:sym typeface="Symbol"/>
            </a:endParaRPr>
          </a:p>
          <a:p>
            <a:pPr algn="just" fontAlgn="auto">
              <a:spcBef>
                <a:spcPts val="0"/>
              </a:spcBef>
              <a:spcAft>
                <a:spcPts val="0"/>
              </a:spcAft>
            </a:pPr>
            <a:endParaRPr lang="tr-TR" sz="1600" baseline="0" dirty="0" smtClean="0">
              <a:solidFill>
                <a:prstClr val="black"/>
              </a:solidFill>
              <a:latin typeface="Symbol" pitchFamily="18" charset="2"/>
              <a:cs typeface="Times New Roman" pitchFamily="18" charset="0"/>
              <a:sym typeface="Symbol"/>
            </a:endParaRPr>
          </a:p>
          <a:p>
            <a:pPr algn="just" fontAlgn="auto">
              <a:spcBef>
                <a:spcPts val="0"/>
              </a:spcBef>
              <a:spcAft>
                <a:spcPts val="0"/>
              </a:spcAft>
            </a:pPr>
            <a:r>
              <a:rPr lang="tr-TR" sz="1600" baseline="0" dirty="0" smtClean="0">
                <a:solidFill>
                  <a:prstClr val="black"/>
                </a:solidFill>
                <a:latin typeface="Symbol" pitchFamily="18" charset="2"/>
                <a:cs typeface="Times New Roman" pitchFamily="18" charset="0"/>
                <a:sym typeface="Symbol"/>
              </a:rPr>
              <a:t>D</a:t>
            </a:r>
            <a:r>
              <a:rPr lang="tr-TR" sz="1600" baseline="0" dirty="0" smtClean="0">
                <a:solidFill>
                  <a:prstClr val="black"/>
                </a:solidFill>
                <a:cs typeface="Times New Roman" pitchFamily="18" charset="0"/>
                <a:sym typeface="Symbol"/>
              </a:rPr>
              <a:t>H</a:t>
            </a:r>
            <a:r>
              <a:rPr lang="tr-TR" sz="1600" baseline="0" dirty="0">
                <a:solidFill>
                  <a:prstClr val="black"/>
                </a:solidFill>
                <a:cs typeface="Times New Roman" pitchFamily="18" charset="0"/>
                <a:sym typeface="Symbol"/>
              </a:rPr>
              <a:t>(tepkime) = </a:t>
            </a:r>
            <a:r>
              <a:rPr lang="tr-TR" sz="1600" baseline="0" dirty="0" err="1">
                <a:solidFill>
                  <a:prstClr val="black"/>
                </a:solidFill>
                <a:latin typeface="Symbol" pitchFamily="18" charset="2"/>
                <a:cs typeface="Times New Roman" pitchFamily="18" charset="0"/>
                <a:sym typeface="Symbol"/>
              </a:rPr>
              <a:t>D</a:t>
            </a:r>
            <a:r>
              <a:rPr lang="tr-TR" sz="1600" baseline="0" dirty="0" err="1">
                <a:solidFill>
                  <a:prstClr val="black"/>
                </a:solidFill>
                <a:cs typeface="Times New Roman" pitchFamily="18" charset="0"/>
                <a:sym typeface="Symbol"/>
              </a:rPr>
              <a:t>H</a:t>
            </a:r>
            <a:r>
              <a:rPr lang="tr-TR" sz="1600" baseline="-25000" dirty="0" err="1">
                <a:solidFill>
                  <a:prstClr val="black"/>
                </a:solidFill>
                <a:cs typeface="Times New Roman" pitchFamily="18" charset="0"/>
                <a:sym typeface="Symbol"/>
              </a:rPr>
              <a:t>f</a:t>
            </a:r>
            <a:r>
              <a:rPr lang="tr-TR" sz="1600" baseline="0" dirty="0">
                <a:solidFill>
                  <a:prstClr val="black"/>
                </a:solidFill>
                <a:cs typeface="Times New Roman" pitchFamily="18" charset="0"/>
                <a:sym typeface="Symbol"/>
              </a:rPr>
              <a:t>(</a:t>
            </a:r>
            <a:r>
              <a:rPr lang="tr-TR" sz="1600" baseline="0" dirty="0">
                <a:solidFill>
                  <a:prstClr val="black"/>
                </a:solidFill>
                <a:cs typeface="Times New Roman" pitchFamily="18" charset="0"/>
              </a:rPr>
              <a:t>ürünler</a:t>
            </a:r>
            <a:r>
              <a:rPr lang="tr-TR" sz="1600" baseline="0" dirty="0">
                <a:solidFill>
                  <a:prstClr val="black"/>
                </a:solidFill>
                <a:cs typeface="Times New Roman" pitchFamily="18" charset="0"/>
                <a:sym typeface="Symbol"/>
              </a:rPr>
              <a:t>) - </a:t>
            </a:r>
            <a:r>
              <a:rPr lang="tr-TR" sz="1600" baseline="0" dirty="0">
                <a:solidFill>
                  <a:prstClr val="black"/>
                </a:solidFill>
                <a:latin typeface="Symbol" pitchFamily="18" charset="2"/>
                <a:cs typeface="Times New Roman" pitchFamily="18" charset="0"/>
                <a:sym typeface="Symbol"/>
              </a:rPr>
              <a:t></a:t>
            </a:r>
            <a:r>
              <a:rPr lang="tr-TR" sz="1600" baseline="0" dirty="0" err="1">
                <a:solidFill>
                  <a:prstClr val="black"/>
                </a:solidFill>
                <a:latin typeface="Symbol" pitchFamily="18" charset="2"/>
                <a:cs typeface="Times New Roman" pitchFamily="18" charset="0"/>
                <a:sym typeface="Symbol"/>
              </a:rPr>
              <a:t>D</a:t>
            </a:r>
            <a:r>
              <a:rPr lang="tr-TR" sz="1600" baseline="0" dirty="0" err="1">
                <a:solidFill>
                  <a:prstClr val="black"/>
                </a:solidFill>
                <a:cs typeface="Times New Roman" pitchFamily="18" charset="0"/>
                <a:sym typeface="Symbol"/>
              </a:rPr>
              <a:t>H</a:t>
            </a:r>
            <a:r>
              <a:rPr lang="tr-TR" sz="1600" baseline="-25000" dirty="0" err="1">
                <a:solidFill>
                  <a:prstClr val="black"/>
                </a:solidFill>
                <a:cs typeface="Times New Roman" pitchFamily="18" charset="0"/>
                <a:sym typeface="Symbol"/>
              </a:rPr>
              <a:t>f</a:t>
            </a:r>
            <a:r>
              <a:rPr lang="tr-TR" sz="1600" baseline="0" dirty="0">
                <a:solidFill>
                  <a:prstClr val="black"/>
                </a:solidFill>
                <a:cs typeface="Times New Roman" pitchFamily="18" charset="0"/>
                <a:sym typeface="Symbol"/>
              </a:rPr>
              <a:t>(girdiler) </a:t>
            </a:r>
          </a:p>
          <a:p>
            <a:pPr algn="just" fontAlgn="auto">
              <a:spcBef>
                <a:spcPts val="0"/>
              </a:spcBef>
              <a:spcAft>
                <a:spcPts val="0"/>
              </a:spcAft>
            </a:pPr>
            <a:endParaRPr lang="tr-TR" sz="1000" baseline="0" dirty="0">
              <a:solidFill>
                <a:prstClr val="black"/>
              </a:solidFill>
              <a:cs typeface="Times New Roman" pitchFamily="18" charset="0"/>
              <a:sym typeface="Symbol"/>
            </a:endParaRPr>
          </a:p>
          <a:p>
            <a:pPr algn="just" fontAlgn="auto">
              <a:spcBef>
                <a:spcPts val="0"/>
              </a:spcBef>
              <a:spcAft>
                <a:spcPts val="0"/>
              </a:spcAft>
            </a:pPr>
            <a:endParaRPr lang="tr-TR" sz="1600" baseline="0" dirty="0" smtClean="0">
              <a:solidFill>
                <a:prstClr val="black"/>
              </a:solidFill>
              <a:latin typeface="Symbol" pitchFamily="18" charset="2"/>
              <a:cs typeface="Times New Roman" pitchFamily="18" charset="0"/>
              <a:sym typeface="Symbol"/>
            </a:endParaRPr>
          </a:p>
          <a:p>
            <a:pPr algn="just" fontAlgn="auto">
              <a:spcBef>
                <a:spcPts val="0"/>
              </a:spcBef>
              <a:spcAft>
                <a:spcPts val="0"/>
              </a:spcAft>
            </a:pPr>
            <a:r>
              <a:rPr lang="tr-TR" sz="1600" baseline="0" dirty="0" smtClean="0">
                <a:solidFill>
                  <a:prstClr val="black"/>
                </a:solidFill>
                <a:latin typeface="Symbol" pitchFamily="18" charset="2"/>
                <a:cs typeface="Times New Roman" pitchFamily="18" charset="0"/>
                <a:sym typeface="Symbol"/>
              </a:rPr>
              <a:t>D</a:t>
            </a:r>
            <a:r>
              <a:rPr lang="tr-TR" sz="1600" baseline="0" dirty="0" smtClean="0">
                <a:solidFill>
                  <a:prstClr val="black"/>
                </a:solidFill>
                <a:cs typeface="Times New Roman" pitchFamily="18" charset="0"/>
                <a:sym typeface="Symbol"/>
              </a:rPr>
              <a:t>H</a:t>
            </a:r>
            <a:r>
              <a:rPr lang="tr-TR" sz="1600" baseline="0" dirty="0">
                <a:solidFill>
                  <a:prstClr val="black"/>
                </a:solidFill>
                <a:cs typeface="Times New Roman" pitchFamily="18" charset="0"/>
                <a:sym typeface="Symbol"/>
              </a:rPr>
              <a:t> = 6x</a:t>
            </a:r>
            <a:r>
              <a:rPr lang="tr-TR" sz="1600" baseline="0" dirty="0">
                <a:solidFill>
                  <a:prstClr val="black"/>
                </a:solidFill>
                <a:latin typeface="Symbol" pitchFamily="18" charset="2"/>
                <a:cs typeface="Times New Roman" pitchFamily="18" charset="0"/>
                <a:sym typeface="Symbol"/>
              </a:rPr>
              <a:t>D</a:t>
            </a:r>
            <a:r>
              <a:rPr lang="tr-TR" sz="1600" baseline="0" dirty="0">
                <a:solidFill>
                  <a:prstClr val="black"/>
                </a:solidFill>
                <a:cs typeface="Times New Roman" pitchFamily="18" charset="0"/>
                <a:sym typeface="Symbol"/>
              </a:rPr>
              <a:t>H</a:t>
            </a:r>
            <a:r>
              <a:rPr lang="tr-TR" sz="1600" baseline="-25000" dirty="0">
                <a:solidFill>
                  <a:prstClr val="black"/>
                </a:solidFill>
                <a:cs typeface="Times New Roman" pitchFamily="18" charset="0"/>
                <a:sym typeface="Symbol"/>
              </a:rPr>
              <a:t>f</a:t>
            </a:r>
            <a:r>
              <a:rPr lang="tr-TR" sz="1600" baseline="0" dirty="0">
                <a:solidFill>
                  <a:prstClr val="black"/>
                </a:solidFill>
                <a:cs typeface="Times New Roman" pitchFamily="18" charset="0"/>
                <a:sym typeface="Symbol"/>
              </a:rPr>
              <a:t></a:t>
            </a:r>
            <a:r>
              <a:rPr lang="tr-TR" sz="1200" baseline="0" dirty="0">
                <a:solidFill>
                  <a:prstClr val="black"/>
                </a:solidFill>
                <a:cs typeface="Times New Roman" pitchFamily="18" charset="0"/>
                <a:sym typeface="Symbol"/>
              </a:rPr>
              <a:t>(</a:t>
            </a:r>
            <a:r>
              <a:rPr lang="tr-TR" sz="1200" baseline="0" dirty="0" err="1">
                <a:solidFill>
                  <a:prstClr val="black"/>
                </a:solidFill>
                <a:cs typeface="Times New Roman" pitchFamily="18" charset="0"/>
                <a:sym typeface="Symbol"/>
              </a:rPr>
              <a:t>HCl</a:t>
            </a:r>
            <a:r>
              <a:rPr lang="tr-TR" sz="1200" baseline="0" dirty="0">
                <a:solidFill>
                  <a:prstClr val="black"/>
                </a:solidFill>
                <a:cs typeface="Times New Roman" pitchFamily="18" charset="0"/>
                <a:sym typeface="Symbol"/>
              </a:rPr>
              <a:t>)</a:t>
            </a:r>
            <a:r>
              <a:rPr lang="tr-TR" sz="1600" baseline="0" dirty="0">
                <a:solidFill>
                  <a:prstClr val="black"/>
                </a:solidFill>
                <a:cs typeface="Times New Roman" pitchFamily="18" charset="0"/>
                <a:sym typeface="Symbol"/>
              </a:rPr>
              <a:t> – 2x</a:t>
            </a:r>
            <a:r>
              <a:rPr lang="tr-TR" sz="1600" baseline="0" dirty="0">
                <a:solidFill>
                  <a:prstClr val="black"/>
                </a:solidFill>
                <a:latin typeface="Symbol" pitchFamily="18" charset="2"/>
                <a:cs typeface="Times New Roman" pitchFamily="18" charset="0"/>
                <a:sym typeface="Symbol"/>
              </a:rPr>
              <a:t>D</a:t>
            </a:r>
            <a:r>
              <a:rPr lang="tr-TR" sz="1600" baseline="0" dirty="0">
                <a:solidFill>
                  <a:prstClr val="black"/>
                </a:solidFill>
                <a:cs typeface="Times New Roman" pitchFamily="18" charset="0"/>
                <a:sym typeface="Symbol"/>
              </a:rPr>
              <a:t>H</a:t>
            </a:r>
            <a:r>
              <a:rPr lang="tr-TR" sz="1600" baseline="-25000" dirty="0">
                <a:solidFill>
                  <a:prstClr val="black"/>
                </a:solidFill>
                <a:cs typeface="Times New Roman" pitchFamily="18" charset="0"/>
                <a:sym typeface="Symbol"/>
              </a:rPr>
              <a:t>f</a:t>
            </a:r>
            <a:r>
              <a:rPr lang="tr-TR" sz="1600" baseline="0" dirty="0">
                <a:solidFill>
                  <a:prstClr val="black"/>
                </a:solidFill>
                <a:cs typeface="Times New Roman" pitchFamily="18" charset="0"/>
                <a:sym typeface="Symbol"/>
              </a:rPr>
              <a:t></a:t>
            </a:r>
            <a:r>
              <a:rPr lang="tr-TR" sz="1200" baseline="0" dirty="0">
                <a:solidFill>
                  <a:prstClr val="black"/>
                </a:solidFill>
                <a:cs typeface="Times New Roman" pitchFamily="18" charset="0"/>
                <a:sym typeface="Symbol"/>
              </a:rPr>
              <a:t>(</a:t>
            </a:r>
            <a:r>
              <a:rPr lang="tr-TR" sz="1200" baseline="0" dirty="0">
                <a:solidFill>
                  <a:prstClr val="black"/>
                </a:solidFill>
                <a:cs typeface="Times New Roman" pitchFamily="18" charset="0"/>
              </a:rPr>
              <a:t>NH</a:t>
            </a:r>
            <a:r>
              <a:rPr lang="tr-TR" sz="1200" baseline="-25000" dirty="0">
                <a:solidFill>
                  <a:prstClr val="black"/>
                </a:solidFill>
                <a:cs typeface="Times New Roman" pitchFamily="18" charset="0"/>
              </a:rPr>
              <a:t>3</a:t>
            </a:r>
            <a:r>
              <a:rPr lang="tr-TR" sz="1200" baseline="0" dirty="0">
                <a:solidFill>
                  <a:prstClr val="black"/>
                </a:solidFill>
                <a:cs typeface="Times New Roman" pitchFamily="18" charset="0"/>
                <a:sym typeface="Symbol"/>
              </a:rPr>
              <a:t>)</a:t>
            </a:r>
            <a:r>
              <a:rPr lang="tr-TR" sz="1600" baseline="0" dirty="0">
                <a:solidFill>
                  <a:prstClr val="black"/>
                </a:solidFill>
                <a:cs typeface="Times New Roman" pitchFamily="18" charset="0"/>
                <a:sym typeface="Symbol"/>
              </a:rPr>
              <a:t> </a:t>
            </a:r>
          </a:p>
          <a:p>
            <a:pPr algn="just" fontAlgn="auto">
              <a:spcBef>
                <a:spcPts val="0"/>
              </a:spcBef>
              <a:spcAft>
                <a:spcPts val="0"/>
              </a:spcAft>
            </a:pPr>
            <a:endParaRPr lang="tr-TR" sz="1000" baseline="0" dirty="0">
              <a:solidFill>
                <a:prstClr val="black"/>
              </a:solidFill>
              <a:cs typeface="Times New Roman" pitchFamily="18" charset="0"/>
              <a:sym typeface="Symbol"/>
            </a:endParaRPr>
          </a:p>
          <a:p>
            <a:pPr algn="just" fontAlgn="auto">
              <a:spcBef>
                <a:spcPts val="0"/>
              </a:spcBef>
              <a:spcAft>
                <a:spcPts val="0"/>
              </a:spcAft>
            </a:pPr>
            <a:r>
              <a:rPr lang="tr-TR" sz="1600" baseline="0" dirty="0" smtClean="0">
                <a:solidFill>
                  <a:prstClr val="black"/>
                </a:solidFill>
                <a:latin typeface="Symbol" pitchFamily="18" charset="2"/>
                <a:cs typeface="Times New Roman" pitchFamily="18" charset="0"/>
                <a:sym typeface="Symbol"/>
              </a:rPr>
              <a:t>D</a:t>
            </a:r>
            <a:r>
              <a:rPr lang="tr-TR" sz="1600" baseline="0" dirty="0" smtClean="0">
                <a:solidFill>
                  <a:prstClr val="black"/>
                </a:solidFill>
                <a:cs typeface="Times New Roman" pitchFamily="18" charset="0"/>
                <a:sym typeface="Symbol"/>
              </a:rPr>
              <a:t>H</a:t>
            </a:r>
            <a:r>
              <a:rPr lang="tr-TR" sz="1600" baseline="0" dirty="0">
                <a:solidFill>
                  <a:prstClr val="black"/>
                </a:solidFill>
                <a:cs typeface="Times New Roman" pitchFamily="18" charset="0"/>
                <a:sym typeface="Symbol"/>
              </a:rPr>
              <a:t> = 6x(-92.3 </a:t>
            </a:r>
            <a:r>
              <a:rPr lang="tr-TR" sz="1600" baseline="0" dirty="0" err="1">
                <a:solidFill>
                  <a:prstClr val="black"/>
                </a:solidFill>
                <a:cs typeface="Times New Roman" pitchFamily="18" charset="0"/>
                <a:sym typeface="Symbol"/>
              </a:rPr>
              <a:t>kj</a:t>
            </a:r>
            <a:r>
              <a:rPr lang="tr-TR" sz="1600" baseline="0" dirty="0">
                <a:solidFill>
                  <a:prstClr val="black"/>
                </a:solidFill>
                <a:cs typeface="Times New Roman" pitchFamily="18" charset="0"/>
                <a:sym typeface="Symbol"/>
              </a:rPr>
              <a:t>) – 2x(-46.19 </a:t>
            </a:r>
            <a:r>
              <a:rPr lang="tr-TR" sz="1600" baseline="0" dirty="0" err="1">
                <a:solidFill>
                  <a:prstClr val="black"/>
                </a:solidFill>
                <a:cs typeface="Times New Roman" pitchFamily="18" charset="0"/>
                <a:sym typeface="Symbol"/>
              </a:rPr>
              <a:t>kj</a:t>
            </a:r>
            <a:r>
              <a:rPr lang="tr-TR" sz="1600" baseline="0" dirty="0">
                <a:solidFill>
                  <a:prstClr val="black"/>
                </a:solidFill>
                <a:cs typeface="Times New Roman" pitchFamily="18" charset="0"/>
                <a:sym typeface="Symbol"/>
              </a:rPr>
              <a:t>)   </a:t>
            </a:r>
            <a:r>
              <a:rPr lang="tr-TR" sz="1600" baseline="0" dirty="0">
                <a:solidFill>
                  <a:prstClr val="black"/>
                </a:solidFill>
                <a:latin typeface="Symbol" pitchFamily="18" charset="2"/>
                <a:cs typeface="Times New Roman" pitchFamily="18" charset="0"/>
                <a:sym typeface="Symbol"/>
              </a:rPr>
              <a:t>D</a:t>
            </a:r>
            <a:r>
              <a:rPr lang="tr-TR" sz="1600" baseline="0" dirty="0">
                <a:solidFill>
                  <a:prstClr val="black"/>
                </a:solidFill>
                <a:cs typeface="Times New Roman" pitchFamily="18" charset="0"/>
                <a:sym typeface="Symbol"/>
              </a:rPr>
              <a:t>H = - 461.42 </a:t>
            </a:r>
            <a:r>
              <a:rPr lang="tr-TR" sz="1600" baseline="0" dirty="0" err="1">
                <a:solidFill>
                  <a:prstClr val="black"/>
                </a:solidFill>
                <a:cs typeface="Times New Roman" pitchFamily="18" charset="0"/>
                <a:sym typeface="Symbol"/>
              </a:rPr>
              <a:t>kj</a:t>
            </a:r>
            <a:endParaRPr lang="tr-TR" sz="1600" baseline="0" dirty="0">
              <a:solidFill>
                <a:prstClr val="black"/>
              </a:solidFill>
              <a:cs typeface="Times New Roman" pitchFamily="18" charset="0"/>
            </a:endParaRPr>
          </a:p>
        </p:txBody>
      </p:sp>
    </p:spTree>
    <p:extLst>
      <p:ext uri="{BB962C8B-B14F-4D97-AF65-F5344CB8AC3E}">
        <p14:creationId xmlns:p14="http://schemas.microsoft.com/office/powerpoint/2010/main" xmlns="" val="310336789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8049" y="188640"/>
            <a:ext cx="8856984" cy="4524315"/>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srgbClr val="FF0000"/>
                </a:solidFill>
                <a:cs typeface="Times New Roman" pitchFamily="18" charset="0"/>
              </a:rPr>
              <a:t>Örnek: </a:t>
            </a:r>
            <a:r>
              <a:rPr lang="tr-TR" sz="1800" baseline="0" dirty="0">
                <a:solidFill>
                  <a:prstClr val="black"/>
                </a:solidFill>
                <a:cs typeface="Times New Roman" pitchFamily="18" charset="0"/>
              </a:rPr>
              <a:t>Oluşum </a:t>
            </a:r>
            <a:r>
              <a:rPr lang="tr-TR" sz="1800" baseline="0" dirty="0" err="1">
                <a:solidFill>
                  <a:prstClr val="black"/>
                </a:solidFill>
                <a:cs typeface="Times New Roman" pitchFamily="18" charset="0"/>
              </a:rPr>
              <a:t>entalpilerini</a:t>
            </a:r>
            <a:r>
              <a:rPr lang="tr-TR" sz="1800" baseline="0" dirty="0">
                <a:solidFill>
                  <a:prstClr val="black"/>
                </a:solidFill>
                <a:cs typeface="Times New Roman" pitchFamily="18" charset="0"/>
              </a:rPr>
              <a:t> kullanarak aşağıda verilen tepkimenin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değerini hesaplayınız.</a:t>
            </a: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Fe</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r>
              <a:rPr lang="tr-TR" sz="1800" baseline="-25000" dirty="0">
                <a:solidFill>
                  <a:prstClr val="black"/>
                </a:solidFill>
                <a:cs typeface="Times New Roman" pitchFamily="18" charset="0"/>
                <a:sym typeface="Symbol"/>
              </a:rPr>
              <a:t>3</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(k)</a:t>
            </a:r>
            <a:r>
              <a:rPr lang="tr-TR" sz="1800" baseline="0" dirty="0">
                <a:solidFill>
                  <a:prstClr val="black"/>
                </a:solidFill>
                <a:cs typeface="Times New Roman" pitchFamily="18" charset="0"/>
                <a:sym typeface="Symbol"/>
              </a:rPr>
              <a:t>  + 3CO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2Fe </a:t>
            </a:r>
            <a:r>
              <a:rPr lang="tr-TR" sz="1800" baseline="-25000" dirty="0">
                <a:solidFill>
                  <a:prstClr val="black"/>
                </a:solidFill>
                <a:cs typeface="Times New Roman" pitchFamily="18" charset="0"/>
                <a:sym typeface="Symbol"/>
              </a:rPr>
              <a:t>(k)</a:t>
            </a:r>
            <a:r>
              <a:rPr lang="tr-TR" sz="1800" baseline="0" dirty="0">
                <a:solidFill>
                  <a:prstClr val="black"/>
                </a:solidFill>
                <a:cs typeface="Times New Roman" pitchFamily="18" charset="0"/>
                <a:sym typeface="Symbol"/>
              </a:rPr>
              <a:t>  + 3CO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Tablodan </a:t>
            </a:r>
            <a:r>
              <a:rPr lang="tr-TR" sz="1800" baseline="0" dirty="0">
                <a:solidFill>
                  <a:prstClr val="black"/>
                </a:solidFill>
                <a:cs typeface="Times New Roman" pitchFamily="18" charset="0"/>
                <a:sym typeface="Symbol"/>
              </a:rPr>
              <a:t>bileşiklerin oluşum </a:t>
            </a:r>
            <a:r>
              <a:rPr lang="tr-TR" sz="1800" baseline="0" dirty="0" err="1">
                <a:solidFill>
                  <a:prstClr val="black"/>
                </a:solidFill>
                <a:cs typeface="Times New Roman" pitchFamily="18" charset="0"/>
                <a:sym typeface="Symbol"/>
              </a:rPr>
              <a:t>entalpileri</a:t>
            </a:r>
            <a:r>
              <a:rPr lang="tr-TR" sz="1800" baseline="0" dirty="0">
                <a:solidFill>
                  <a:prstClr val="black"/>
                </a:solidFill>
                <a:cs typeface="Times New Roman" pitchFamily="18" charset="0"/>
                <a:sym typeface="Symbol"/>
              </a:rPr>
              <a:t> bulunabilir</a:t>
            </a:r>
            <a:r>
              <a:rPr lang="tr-TR" sz="1800" baseline="0" dirty="0" smtClean="0">
                <a:solidFill>
                  <a:prstClr val="black"/>
                </a:solidFill>
                <a:cs typeface="Times New Roman" pitchFamily="18" charset="0"/>
                <a:sym typeface="Symbol"/>
              </a:rPr>
              <a:t>.</a:t>
            </a: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20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a:t>
            </a:r>
            <a:r>
              <a:rPr lang="tr-TR" sz="1800" baseline="0" dirty="0">
                <a:solidFill>
                  <a:prstClr val="black"/>
                </a:solidFill>
                <a:cs typeface="Times New Roman" pitchFamily="18" charset="0"/>
                <a:sym typeface="Symbol"/>
              </a:rPr>
              <a:t>(tepkime) =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aseline="0" dirty="0">
                <a:solidFill>
                  <a:prstClr val="black"/>
                </a:solidFill>
                <a:cs typeface="Times New Roman" pitchFamily="18" charset="0"/>
              </a:rPr>
              <a:t>ürünler</a:t>
            </a:r>
            <a:r>
              <a:rPr lang="tr-TR" sz="1800" baseline="0" dirty="0">
                <a:solidFill>
                  <a:prstClr val="black"/>
                </a:solidFill>
                <a:cs typeface="Times New Roman" pitchFamily="18" charset="0"/>
                <a:sym typeface="Symbol"/>
              </a:rPr>
              <a:t>) - </a:t>
            </a:r>
            <a:r>
              <a:rPr lang="tr-TR" sz="1800" baseline="0" dirty="0">
                <a:solidFill>
                  <a:prstClr val="black"/>
                </a:solidFill>
                <a:latin typeface="Symbol" pitchFamily="18" charset="2"/>
                <a:cs typeface="Times New Roman" pitchFamily="18" charset="0"/>
                <a:sym typeface="Symbol"/>
              </a:rPr>
              <a:t></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(girdiler) </a:t>
            </a:r>
          </a:p>
          <a:p>
            <a:pPr lvl="0" algn="just" fontAlgn="auto">
              <a:lnSpc>
                <a:spcPct val="20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a:t>
            </a:r>
            <a:r>
              <a:rPr lang="tr-TR" sz="1800" baseline="0" dirty="0">
                <a:solidFill>
                  <a:prstClr val="black"/>
                </a:solidFill>
                <a:cs typeface="Times New Roman" pitchFamily="18" charset="0"/>
                <a:sym typeface="Symbol"/>
              </a:rPr>
              <a:t> = 3x</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a:t>
            </a:r>
            <a:r>
              <a:rPr lang="tr-TR" sz="1800" baseline="-25000" dirty="0">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(Fe</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r>
              <a:rPr lang="tr-TR" sz="1800" baseline="-25000" dirty="0">
                <a:solidFill>
                  <a:prstClr val="black"/>
                </a:solidFill>
                <a:cs typeface="Times New Roman" pitchFamily="18" charset="0"/>
                <a:sym typeface="Symbol"/>
              </a:rPr>
              <a:t>3</a:t>
            </a:r>
            <a:r>
              <a:rPr lang="tr-TR" sz="1800" baseline="0" dirty="0">
                <a:solidFill>
                  <a:prstClr val="black"/>
                </a:solidFill>
                <a:cs typeface="Times New Roman" pitchFamily="18" charset="0"/>
                <a:sym typeface="Symbol"/>
              </a:rPr>
              <a:t>) +3x</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a:t>
            </a:r>
            <a:r>
              <a:rPr lang="tr-TR" sz="1800" baseline="-25000" dirty="0">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aseline="0" dirty="0">
                <a:solidFill>
                  <a:prstClr val="black"/>
                </a:solidFill>
                <a:cs typeface="Times New Roman" pitchFamily="18" charset="0"/>
              </a:rPr>
              <a:t>CO</a:t>
            </a:r>
            <a:r>
              <a:rPr lang="tr-TR" sz="1800" baseline="0" dirty="0">
                <a:solidFill>
                  <a:prstClr val="black"/>
                </a:solidFill>
                <a:cs typeface="Times New Roman" pitchFamily="18" charset="0"/>
                <a:sym typeface="Symbol"/>
              </a:rPr>
              <a:t>)]</a:t>
            </a:r>
          </a:p>
          <a:p>
            <a:pPr lvl="0" algn="just" fontAlgn="auto">
              <a:lnSpc>
                <a:spcPct val="20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a:t>
            </a:r>
            <a:r>
              <a:rPr lang="tr-TR" sz="1800" baseline="0" dirty="0">
                <a:solidFill>
                  <a:prstClr val="black"/>
                </a:solidFill>
                <a:cs typeface="Times New Roman" pitchFamily="18" charset="0"/>
                <a:sym typeface="Symbol"/>
              </a:rPr>
              <a:t> = 3x(-393.5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[(-822.2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(3x -110.5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a:t>
            </a:r>
          </a:p>
          <a:p>
            <a:pPr lvl="0" algn="just" fontAlgn="auto">
              <a:lnSpc>
                <a:spcPct val="20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a:t>
            </a:r>
            <a:r>
              <a:rPr lang="tr-TR" sz="1800" baseline="0" dirty="0">
                <a:solidFill>
                  <a:prstClr val="black"/>
                </a:solidFill>
                <a:cs typeface="Times New Roman" pitchFamily="18" charset="0"/>
                <a:sym typeface="Symbol"/>
              </a:rPr>
              <a:t> = -1180.5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+ 822.2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+ 331.5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a:t>
            </a:r>
          </a:p>
          <a:p>
            <a:pPr lvl="0" algn="just" fontAlgn="auto">
              <a:lnSpc>
                <a:spcPct val="20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a:t>
            </a:r>
            <a:r>
              <a:rPr lang="tr-TR" sz="1800" baseline="0" dirty="0">
                <a:solidFill>
                  <a:prstClr val="black"/>
                </a:solidFill>
                <a:cs typeface="Times New Roman" pitchFamily="18" charset="0"/>
                <a:sym typeface="Symbol"/>
              </a:rPr>
              <a:t> = -1180.5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+ 1153.7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a:t>
            </a:r>
          </a:p>
        </p:txBody>
      </p:sp>
    </p:spTree>
    <p:extLst>
      <p:ext uri="{BB962C8B-B14F-4D97-AF65-F5344CB8AC3E}">
        <p14:creationId xmlns:p14="http://schemas.microsoft.com/office/powerpoint/2010/main" xmlns="" val="11729832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16632"/>
            <a:ext cx="8856984" cy="4939814"/>
          </a:xfrm>
          <a:prstGeom prst="rect">
            <a:avLst/>
          </a:prstGeom>
        </p:spPr>
        <p:txBody>
          <a:bodyPr wrap="square">
            <a:spAutoFit/>
          </a:bodyPr>
          <a:lstStyle/>
          <a:p>
            <a:pPr lvl="0" algn="just" fontAlgn="auto">
              <a:lnSpc>
                <a:spcPct val="150000"/>
              </a:lnSpc>
              <a:spcBef>
                <a:spcPts val="0"/>
              </a:spcBef>
              <a:spcAft>
                <a:spcPts val="0"/>
              </a:spcAft>
            </a:pPr>
            <a:r>
              <a:rPr lang="tr-TR" sz="1800" baseline="0" dirty="0">
                <a:solidFill>
                  <a:srgbClr val="FF0000"/>
                </a:solidFill>
                <a:cs typeface="Times New Roman" pitchFamily="18" charset="0"/>
              </a:rPr>
              <a:t>Örnek:</a:t>
            </a:r>
            <a:r>
              <a:rPr lang="tr-TR" sz="1800" baseline="0" dirty="0">
                <a:solidFill>
                  <a:prstClr val="black"/>
                </a:solidFill>
                <a:cs typeface="Times New Roman" pitchFamily="18" charset="0"/>
              </a:rPr>
              <a:t> Oluşum </a:t>
            </a:r>
            <a:r>
              <a:rPr lang="tr-TR" sz="1800" baseline="0" dirty="0" err="1">
                <a:solidFill>
                  <a:prstClr val="black"/>
                </a:solidFill>
                <a:cs typeface="Times New Roman" pitchFamily="18" charset="0"/>
              </a:rPr>
              <a:t>entalpilerini</a:t>
            </a:r>
            <a:r>
              <a:rPr lang="tr-TR" sz="1800" baseline="0" dirty="0">
                <a:solidFill>
                  <a:prstClr val="black"/>
                </a:solidFill>
                <a:cs typeface="Times New Roman" pitchFamily="18" charset="0"/>
              </a:rPr>
              <a:t> kullanarak </a:t>
            </a:r>
            <a:r>
              <a:rPr lang="tr-TR" sz="1800" baseline="0" dirty="0">
                <a:solidFill>
                  <a:prstClr val="black"/>
                </a:solidFill>
                <a:cs typeface="Times New Roman" pitchFamily="18" charset="0"/>
                <a:sym typeface="Symbol"/>
              </a:rPr>
              <a:t>CH</a:t>
            </a:r>
            <a:r>
              <a:rPr lang="tr-TR" sz="1800" baseline="-25000" dirty="0">
                <a:solidFill>
                  <a:prstClr val="black"/>
                </a:solidFill>
                <a:cs typeface="Times New Roman" pitchFamily="18" charset="0"/>
                <a:sym typeface="Symbol"/>
              </a:rPr>
              <a:t>4(g) </a:t>
            </a:r>
            <a:r>
              <a:rPr lang="tr-TR" sz="1800" baseline="0" dirty="0">
                <a:solidFill>
                  <a:prstClr val="black"/>
                </a:solidFill>
                <a:cs typeface="Times New Roman" pitchFamily="18" charset="0"/>
              </a:rPr>
              <a:t>bileşiğinin oluşum </a:t>
            </a:r>
            <a:r>
              <a:rPr lang="tr-TR" sz="1800" baseline="0" dirty="0" err="1">
                <a:solidFill>
                  <a:prstClr val="black"/>
                </a:solidFill>
                <a:cs typeface="Times New Roman" pitchFamily="18" charset="0"/>
              </a:rPr>
              <a:t>entalpisini</a:t>
            </a:r>
            <a:r>
              <a:rPr lang="tr-TR" sz="1800" baseline="0" dirty="0">
                <a:solidFill>
                  <a:prstClr val="black"/>
                </a:solidFill>
                <a:cs typeface="Times New Roman" pitchFamily="18" charset="0"/>
                <a:sym typeface="Symbol"/>
              </a:rPr>
              <a:t> hesaplayınız. </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Tepkimenin </a:t>
            </a:r>
            <a:r>
              <a:rPr lang="tr-TR" sz="1800" baseline="0" dirty="0">
                <a:solidFill>
                  <a:prstClr val="black"/>
                </a:solidFill>
                <a:cs typeface="Times New Roman" pitchFamily="18" charset="0"/>
                <a:sym typeface="Symbol"/>
              </a:rPr>
              <a:t>içinde yer alan bir bileşiğin oluşum </a:t>
            </a:r>
            <a:r>
              <a:rPr lang="tr-TR" sz="1800" baseline="0" dirty="0" err="1">
                <a:solidFill>
                  <a:prstClr val="black"/>
                </a:solidFill>
                <a:cs typeface="Times New Roman" pitchFamily="18" charset="0"/>
                <a:sym typeface="Symbol"/>
              </a:rPr>
              <a:t>entalpisi</a:t>
            </a:r>
            <a:r>
              <a:rPr lang="tr-TR" sz="1800" baseline="0" dirty="0">
                <a:solidFill>
                  <a:prstClr val="black"/>
                </a:solidFill>
                <a:cs typeface="Times New Roman" pitchFamily="18" charset="0"/>
                <a:sym typeface="Symbol"/>
              </a:rPr>
              <a:t> sorulmaktadır.</a:t>
            </a:r>
          </a:p>
          <a:p>
            <a:pPr lvl="0" algn="just" fontAlgn="auto">
              <a:lnSpc>
                <a:spcPct val="150000"/>
              </a:lnSpc>
              <a:spcBef>
                <a:spcPts val="0"/>
              </a:spcBef>
              <a:spcAft>
                <a:spcPts val="0"/>
              </a:spcAft>
            </a:pPr>
            <a:r>
              <a:rPr lang="tr-TR" sz="1800" baseline="0" dirty="0">
                <a:solidFill>
                  <a:prstClr val="black"/>
                </a:solidFill>
                <a:cs typeface="Times New Roman" pitchFamily="18" charset="0"/>
                <a:sym typeface="Symbol"/>
              </a:rPr>
              <a:t>	</a:t>
            </a:r>
            <a:r>
              <a:rPr lang="tr-TR" sz="1800" baseline="0" dirty="0">
                <a:solidFill>
                  <a:prstClr val="black"/>
                </a:solidFill>
                <a:cs typeface="Times New Roman" pitchFamily="18" charset="0"/>
              </a:rPr>
              <a:t> CH</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+ 2O</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+ 2H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sym typeface="Symbol"/>
              </a:rPr>
              <a:t>D</a:t>
            </a:r>
            <a:r>
              <a:rPr lang="tr-TR" sz="1800" baseline="0" dirty="0">
                <a:solidFill>
                  <a:prstClr val="black"/>
                </a:solidFill>
                <a:cs typeface="Times New Roman" pitchFamily="18" charset="0"/>
                <a:sym typeface="Symbol"/>
              </a:rPr>
              <a:t>H = -890.4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150000"/>
              </a:lnSpc>
              <a:spcBef>
                <a:spcPts val="0"/>
              </a:spcBef>
              <a:spcAft>
                <a:spcPts val="0"/>
              </a:spcAft>
            </a:pPr>
            <a:r>
              <a:rPr lang="tr-TR" sz="1800" baseline="0" dirty="0" smtClean="0">
                <a:solidFill>
                  <a:prstClr val="black"/>
                </a:solidFill>
                <a:cs typeface="Times New Roman" pitchFamily="18" charset="0"/>
                <a:sym typeface="Symbol"/>
              </a:rPr>
              <a:t>Tablodan </a:t>
            </a:r>
            <a:r>
              <a:rPr lang="tr-TR" sz="1800" baseline="0" dirty="0">
                <a:solidFill>
                  <a:prstClr val="black"/>
                </a:solidFill>
                <a:cs typeface="Times New Roman" pitchFamily="18" charset="0"/>
                <a:sym typeface="Symbol"/>
              </a:rPr>
              <a:t>CO</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ve H</a:t>
            </a:r>
            <a:r>
              <a:rPr lang="tr-TR" sz="1800" baseline="-25000" dirty="0">
                <a:solidFill>
                  <a:prstClr val="black"/>
                </a:solidFill>
                <a:cs typeface="Times New Roman" pitchFamily="18" charset="0"/>
                <a:sym typeface="Symbol"/>
              </a:rPr>
              <a:t>2</a:t>
            </a:r>
            <a:r>
              <a:rPr lang="tr-TR" sz="1800" baseline="0" dirty="0">
                <a:solidFill>
                  <a:prstClr val="black"/>
                </a:solidFill>
                <a:cs typeface="Times New Roman" pitchFamily="18" charset="0"/>
                <a:sym typeface="Symbol"/>
              </a:rPr>
              <a:t>O</a:t>
            </a:r>
            <a:r>
              <a:rPr lang="tr-TR" sz="1800" baseline="-25000" dirty="0">
                <a:solidFill>
                  <a:prstClr val="black"/>
                </a:solidFill>
                <a:cs typeface="Times New Roman" pitchFamily="18" charset="0"/>
                <a:sym typeface="Symbol"/>
              </a:rPr>
              <a:t> (g)</a:t>
            </a:r>
            <a:r>
              <a:rPr lang="tr-TR" sz="1800" baseline="0" dirty="0">
                <a:solidFill>
                  <a:prstClr val="black"/>
                </a:solidFill>
                <a:cs typeface="Times New Roman" pitchFamily="18" charset="0"/>
                <a:sym typeface="Symbol"/>
              </a:rPr>
              <a:t> için oluşum </a:t>
            </a:r>
            <a:r>
              <a:rPr lang="tr-TR" sz="1800" baseline="0" dirty="0" err="1">
                <a:solidFill>
                  <a:prstClr val="black"/>
                </a:solidFill>
                <a:cs typeface="Times New Roman" pitchFamily="18" charset="0"/>
                <a:sym typeface="Symbol"/>
              </a:rPr>
              <a:t>entalpileri</a:t>
            </a:r>
            <a:r>
              <a:rPr lang="tr-TR" sz="1800" baseline="0" dirty="0">
                <a:solidFill>
                  <a:prstClr val="black"/>
                </a:solidFill>
                <a:cs typeface="Times New Roman" pitchFamily="18" charset="0"/>
                <a:sym typeface="Symbol"/>
              </a:rPr>
              <a:t> bulunabilir.</a:t>
            </a:r>
          </a:p>
          <a:p>
            <a:pPr lvl="0" algn="just" fontAlgn="auto">
              <a:lnSpc>
                <a:spcPct val="150000"/>
              </a:lnSpc>
              <a:spcBef>
                <a:spcPts val="0"/>
              </a:spcBef>
              <a:spcAft>
                <a:spcPts val="0"/>
              </a:spcAft>
            </a:pPr>
            <a:endParaRPr lang="tr-TR" sz="1800" baseline="0" dirty="0">
              <a:solidFill>
                <a:prstClr val="black"/>
              </a:solidFill>
              <a:cs typeface="Times New Roman" pitchFamily="18" charset="0"/>
              <a:sym typeface="Symbol"/>
            </a:endParaRPr>
          </a:p>
          <a:p>
            <a:pPr lvl="0" algn="just" fontAlgn="auto">
              <a:lnSpc>
                <a:spcPct val="20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D</a:t>
            </a:r>
            <a:r>
              <a:rPr lang="tr-TR" sz="1800" baseline="0" dirty="0" smtClean="0">
                <a:solidFill>
                  <a:prstClr val="black"/>
                </a:solidFill>
                <a:cs typeface="Times New Roman" pitchFamily="18" charset="0"/>
                <a:sym typeface="Symbol"/>
              </a:rPr>
              <a:t>H</a:t>
            </a:r>
            <a:r>
              <a:rPr lang="tr-TR" sz="1800" baseline="0" dirty="0">
                <a:solidFill>
                  <a:prstClr val="black"/>
                </a:solidFill>
                <a:cs typeface="Times New Roman" pitchFamily="18" charset="0"/>
                <a:sym typeface="Symbol"/>
              </a:rPr>
              <a:t>(tepkime) =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aseline="0" dirty="0">
                <a:solidFill>
                  <a:prstClr val="black"/>
                </a:solidFill>
                <a:cs typeface="Times New Roman" pitchFamily="18" charset="0"/>
              </a:rPr>
              <a:t>ürünler</a:t>
            </a:r>
            <a:r>
              <a:rPr lang="tr-TR" sz="1800" baseline="0" dirty="0">
                <a:solidFill>
                  <a:prstClr val="black"/>
                </a:solidFill>
                <a:cs typeface="Times New Roman" pitchFamily="18" charset="0"/>
                <a:sym typeface="Symbol"/>
              </a:rPr>
              <a:t>) - </a:t>
            </a:r>
            <a:r>
              <a:rPr lang="tr-TR" sz="1800" baseline="0" dirty="0">
                <a:solidFill>
                  <a:prstClr val="black"/>
                </a:solidFill>
                <a:latin typeface="Symbol" pitchFamily="18" charset="2"/>
                <a:cs typeface="Times New Roman" pitchFamily="18" charset="0"/>
                <a:sym typeface="Symbol"/>
              </a:rPr>
              <a:t></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(girdiler) </a:t>
            </a:r>
          </a:p>
          <a:p>
            <a:pPr lvl="0" algn="just" fontAlgn="auto">
              <a:lnSpc>
                <a:spcPct val="20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 </a:t>
            </a:r>
            <a:r>
              <a:rPr lang="tr-TR" sz="1800" baseline="0" dirty="0">
                <a:solidFill>
                  <a:prstClr val="black"/>
                </a:solidFill>
                <a:cs typeface="Times New Roman" pitchFamily="18" charset="0"/>
                <a:sym typeface="Symbol"/>
              </a:rPr>
              <a:t>-890.4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a:t>
            </a:r>
            <a:r>
              <a:rPr lang="tr-TR" sz="1800" baseline="0" dirty="0">
                <a:solidFill>
                  <a:prstClr val="black"/>
                </a:solidFill>
                <a:latin typeface="Symbol" pitchFamily="18" charset="2"/>
                <a:cs typeface="Times New Roman" pitchFamily="18" charset="0"/>
                <a:sym typeface="Symbol"/>
              </a:rPr>
              <a:t>-393.5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+ 2 x -285.9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aseline="0" dirty="0">
                <a:solidFill>
                  <a:prstClr val="black"/>
                </a:solidFill>
                <a:cs typeface="Times New Roman" pitchFamily="18" charset="0"/>
              </a:rPr>
              <a:t>CH</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sym typeface="Symbol"/>
              </a:rPr>
              <a:t>))</a:t>
            </a:r>
          </a:p>
          <a:p>
            <a:pPr lvl="0" algn="just" fontAlgn="auto">
              <a:lnSpc>
                <a:spcPct val="200000"/>
              </a:lnSpc>
              <a:spcBef>
                <a:spcPts val="0"/>
              </a:spcBef>
              <a:spcAft>
                <a:spcPts val="0"/>
              </a:spcAft>
            </a:pPr>
            <a:r>
              <a:rPr lang="tr-TR" sz="1800" baseline="0" dirty="0" smtClean="0">
                <a:solidFill>
                  <a:prstClr val="black"/>
                </a:solidFill>
                <a:latin typeface="Symbol" pitchFamily="18" charset="2"/>
                <a:cs typeface="Times New Roman" pitchFamily="18" charset="0"/>
                <a:sym typeface="Symbol"/>
              </a:rPr>
              <a:t> </a:t>
            </a:r>
            <a:r>
              <a:rPr lang="tr-TR" sz="1800" baseline="0" dirty="0">
                <a:solidFill>
                  <a:prstClr val="black"/>
                </a:solidFill>
                <a:cs typeface="Times New Roman" pitchFamily="18" charset="0"/>
                <a:sym typeface="Symbol"/>
              </a:rPr>
              <a:t>-890.4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a:t>
            </a:r>
            <a:r>
              <a:rPr lang="tr-TR" sz="1800" baseline="0" dirty="0">
                <a:solidFill>
                  <a:prstClr val="black"/>
                </a:solidFill>
                <a:latin typeface="Symbol" pitchFamily="18" charset="2"/>
                <a:cs typeface="Times New Roman" pitchFamily="18" charset="0"/>
                <a:sym typeface="Symbol"/>
              </a:rPr>
              <a:t>-965.3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aseline="0" dirty="0">
                <a:solidFill>
                  <a:prstClr val="black"/>
                </a:solidFill>
                <a:cs typeface="Times New Roman" pitchFamily="18" charset="0"/>
              </a:rPr>
              <a:t>CH</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sym typeface="Symbol"/>
              </a:rPr>
              <a:t>))</a:t>
            </a:r>
          </a:p>
          <a:p>
            <a:pPr lvl="0" algn="just" fontAlgn="auto">
              <a:lnSpc>
                <a:spcPct val="200000"/>
              </a:lnSpc>
              <a:spcBef>
                <a:spcPts val="0"/>
              </a:spcBef>
              <a:spcAft>
                <a:spcPts val="0"/>
              </a:spcAft>
            </a:pPr>
            <a:r>
              <a:rPr lang="tr-TR" sz="1800" baseline="0" dirty="0" err="1" smtClean="0">
                <a:solidFill>
                  <a:prstClr val="black"/>
                </a:solidFill>
                <a:latin typeface="Symbol" pitchFamily="18" charset="2"/>
                <a:cs typeface="Times New Roman" pitchFamily="18" charset="0"/>
                <a:sym typeface="Symbol"/>
              </a:rPr>
              <a:t>D</a:t>
            </a:r>
            <a:r>
              <a:rPr lang="tr-TR" sz="1800" baseline="0" dirty="0" err="1" smtClean="0">
                <a:solidFill>
                  <a:prstClr val="black"/>
                </a:solidFill>
                <a:cs typeface="Times New Roman" pitchFamily="18" charset="0"/>
                <a:sym typeface="Symbol"/>
              </a:rPr>
              <a:t>H</a:t>
            </a:r>
            <a:r>
              <a:rPr lang="tr-TR" sz="1800" baseline="-25000" dirty="0" err="1" smtClean="0">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aseline="0" dirty="0">
                <a:solidFill>
                  <a:prstClr val="black"/>
                </a:solidFill>
                <a:cs typeface="Times New Roman" pitchFamily="18" charset="0"/>
              </a:rPr>
              <a:t>CH</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sym typeface="Symbol"/>
              </a:rPr>
              <a:t>) = -9.65.3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+ 890.4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a:t>
            </a:r>
          </a:p>
          <a:p>
            <a:pPr lvl="0" algn="just" fontAlgn="auto">
              <a:lnSpc>
                <a:spcPct val="200000"/>
              </a:lnSpc>
              <a:spcBef>
                <a:spcPts val="0"/>
              </a:spcBef>
              <a:spcAft>
                <a:spcPts val="0"/>
              </a:spcAft>
            </a:pPr>
            <a:r>
              <a:rPr lang="tr-TR" sz="1800" baseline="0" dirty="0" err="1" smtClean="0">
                <a:solidFill>
                  <a:prstClr val="black"/>
                </a:solidFill>
                <a:latin typeface="Symbol" pitchFamily="18" charset="2"/>
                <a:cs typeface="Times New Roman" pitchFamily="18" charset="0"/>
                <a:sym typeface="Symbol"/>
              </a:rPr>
              <a:t>D</a:t>
            </a:r>
            <a:r>
              <a:rPr lang="tr-TR" sz="1800" baseline="0" dirty="0" err="1" smtClean="0">
                <a:solidFill>
                  <a:prstClr val="black"/>
                </a:solidFill>
                <a:cs typeface="Times New Roman" pitchFamily="18" charset="0"/>
                <a:sym typeface="Symbol"/>
              </a:rPr>
              <a:t>H</a:t>
            </a:r>
            <a:r>
              <a:rPr lang="tr-TR" sz="1800" baseline="-25000" dirty="0" err="1" smtClean="0">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a:t>
            </a:r>
            <a:r>
              <a:rPr lang="tr-TR" sz="1800" baseline="0" dirty="0">
                <a:solidFill>
                  <a:prstClr val="black"/>
                </a:solidFill>
                <a:cs typeface="Times New Roman" pitchFamily="18" charset="0"/>
              </a:rPr>
              <a:t>CH</a:t>
            </a:r>
            <a:r>
              <a:rPr lang="tr-TR" sz="1800" baseline="-25000" dirty="0">
                <a:solidFill>
                  <a:prstClr val="black"/>
                </a:solidFill>
                <a:cs typeface="Times New Roman" pitchFamily="18" charset="0"/>
              </a:rPr>
              <a:t>4</a:t>
            </a:r>
            <a:r>
              <a:rPr lang="tr-TR" sz="1800" baseline="0" dirty="0">
                <a:solidFill>
                  <a:prstClr val="black"/>
                </a:solidFill>
                <a:cs typeface="Times New Roman" pitchFamily="18" charset="0"/>
                <a:sym typeface="Symbol"/>
              </a:rPr>
              <a:t>) = -74.9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bulunur.</a:t>
            </a:r>
            <a:endParaRPr lang="tr-TR" sz="1800" baseline="0" dirty="0">
              <a:solidFill>
                <a:prstClr val="black"/>
              </a:solidFill>
              <a:cs typeface="Times New Roman" pitchFamily="18" charset="0"/>
            </a:endParaRPr>
          </a:p>
        </p:txBody>
      </p:sp>
    </p:spTree>
    <p:extLst>
      <p:ext uri="{BB962C8B-B14F-4D97-AF65-F5344CB8AC3E}">
        <p14:creationId xmlns:p14="http://schemas.microsoft.com/office/powerpoint/2010/main" xmlns="" val="18358807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16632"/>
            <a:ext cx="8712968" cy="6740307"/>
          </a:xfrm>
          <a:prstGeom prst="rect">
            <a:avLst/>
          </a:prstGeom>
        </p:spPr>
        <p:txBody>
          <a:bodyPr wrap="square">
            <a:spAutoFit/>
          </a:bodyPr>
          <a:lstStyle/>
          <a:p>
            <a:pPr lvl="0" algn="just" fontAlgn="auto">
              <a:lnSpc>
                <a:spcPct val="150000"/>
              </a:lnSpc>
              <a:spcBef>
                <a:spcPts val="0"/>
              </a:spcBef>
              <a:spcAft>
                <a:spcPts val="0"/>
              </a:spcAft>
            </a:pPr>
            <a:r>
              <a:rPr lang="tr-TR" sz="1800" b="1" baseline="0" dirty="0" err="1">
                <a:solidFill>
                  <a:prstClr val="black"/>
                </a:solidFill>
                <a:cs typeface="Times New Roman" pitchFamily="18" charset="0"/>
              </a:rPr>
              <a:t>Hess</a:t>
            </a:r>
            <a:r>
              <a:rPr lang="tr-TR" sz="1800" b="1" baseline="0" dirty="0">
                <a:solidFill>
                  <a:prstClr val="black"/>
                </a:solidFill>
                <a:cs typeface="Times New Roman" pitchFamily="18" charset="0"/>
              </a:rPr>
              <a:t> yasası</a:t>
            </a:r>
            <a:r>
              <a:rPr lang="tr-TR" sz="1800" baseline="0" dirty="0">
                <a:solidFill>
                  <a:prstClr val="black"/>
                </a:solidFill>
                <a:cs typeface="Times New Roman" pitchFamily="18" charset="0"/>
              </a:rPr>
              <a:t> daha önceden görülen </a:t>
            </a:r>
            <a:r>
              <a:rPr lang="tr-TR" sz="1800" b="1" baseline="0" dirty="0" err="1">
                <a:solidFill>
                  <a:prstClr val="black"/>
                </a:solidFill>
                <a:cs typeface="Times New Roman" pitchFamily="18" charset="0"/>
              </a:rPr>
              <a:t>Born</a:t>
            </a:r>
            <a:r>
              <a:rPr lang="tr-TR" sz="1800" b="1" baseline="0" dirty="0">
                <a:solidFill>
                  <a:prstClr val="black"/>
                </a:solidFill>
                <a:cs typeface="Times New Roman" pitchFamily="18" charset="0"/>
              </a:rPr>
              <a:t>-Haber çevrimi</a:t>
            </a:r>
            <a:r>
              <a:rPr lang="tr-TR" sz="1800" baseline="0" dirty="0">
                <a:solidFill>
                  <a:prstClr val="black"/>
                </a:solidFill>
                <a:cs typeface="Times New Roman" pitchFamily="18" charset="0"/>
              </a:rPr>
              <a:t>nin doğruluğunun kanıtlanmasına da yardımcı </a:t>
            </a:r>
            <a:r>
              <a:rPr lang="tr-TR" sz="1800" baseline="0" dirty="0" smtClean="0">
                <a:solidFill>
                  <a:prstClr val="black"/>
                </a:solidFill>
                <a:cs typeface="Times New Roman" pitchFamily="18" charset="0"/>
              </a:rPr>
              <a:t>olur. </a:t>
            </a:r>
          </a:p>
          <a:p>
            <a:pPr lvl="0" algn="just" fontAlgn="auto">
              <a:lnSpc>
                <a:spcPct val="150000"/>
              </a:lnSpc>
              <a:spcBef>
                <a:spcPts val="0"/>
              </a:spcBef>
              <a:spcAft>
                <a:spcPts val="0"/>
              </a:spcAft>
            </a:pPr>
            <a:r>
              <a:rPr lang="tr-TR" sz="1800" baseline="0" dirty="0" err="1" smtClean="0">
                <a:solidFill>
                  <a:prstClr val="black"/>
                </a:solidFill>
                <a:cs typeface="Times New Roman" pitchFamily="18" charset="0"/>
              </a:rPr>
              <a:t>Born</a:t>
            </a:r>
            <a:r>
              <a:rPr lang="tr-TR" sz="1800" baseline="0" dirty="0" smtClean="0">
                <a:solidFill>
                  <a:prstClr val="black"/>
                </a:solidFill>
                <a:cs typeface="Times New Roman" pitchFamily="18" charset="0"/>
              </a:rPr>
              <a:t>-Haber </a:t>
            </a:r>
            <a:r>
              <a:rPr lang="tr-TR" sz="1800" baseline="0" dirty="0">
                <a:solidFill>
                  <a:prstClr val="black"/>
                </a:solidFill>
                <a:cs typeface="Times New Roman" pitchFamily="18" charset="0"/>
              </a:rPr>
              <a:t>çevrimi bir çok basamak üzerinden yürüyen fiziksel veya kimyasal bir işlemin nasıl bir yol izlediğini gösterir. Basit hesaplamalarla basamaklardan birinin veya tüm basamakların enerji değişimi </a:t>
            </a:r>
            <a:r>
              <a:rPr lang="tr-TR" sz="1800" baseline="0" dirty="0" smtClean="0">
                <a:solidFill>
                  <a:prstClr val="black"/>
                </a:solidFill>
                <a:cs typeface="Times New Roman" pitchFamily="18" charset="0"/>
              </a:rPr>
              <a:t>belirlenebilir</a:t>
            </a:r>
            <a:r>
              <a:rPr lang="tr-TR" sz="1800" baseline="0" dirty="0">
                <a:solidFill>
                  <a:prstClr val="black"/>
                </a:solidFill>
                <a:cs typeface="Times New Roman" pitchFamily="18" charset="0"/>
              </a:rPr>
              <a:t>.</a:t>
            </a:r>
          </a:p>
          <a:p>
            <a:pPr lvl="0" algn="just" fontAlgn="auto">
              <a:lnSpc>
                <a:spcPct val="150000"/>
              </a:lnSpc>
              <a:spcBef>
                <a:spcPts val="0"/>
              </a:spcBef>
              <a:spcAft>
                <a:spcPts val="0"/>
              </a:spcAft>
            </a:pPr>
            <a:r>
              <a:rPr lang="tr-TR" sz="1800" baseline="0" dirty="0" err="1" smtClean="0">
                <a:solidFill>
                  <a:prstClr val="black"/>
                </a:solidFill>
                <a:cs typeface="Times New Roman" pitchFamily="18" charset="0"/>
              </a:rPr>
              <a:t>NaCl</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kristalinin örgü enerjisinin (</a:t>
            </a:r>
            <a:r>
              <a:rPr lang="tr-TR" sz="1800" baseline="0" dirty="0" err="1">
                <a:solidFill>
                  <a:prstClr val="black"/>
                </a:solidFill>
                <a:latin typeface="Symbol" pitchFamily="18" charset="2"/>
                <a:cs typeface="Times New Roman" pitchFamily="18" charset="0"/>
              </a:rPr>
              <a:t>D</a:t>
            </a:r>
            <a:r>
              <a:rPr lang="tr-TR" sz="1800" baseline="0" dirty="0" err="1">
                <a:solidFill>
                  <a:prstClr val="black"/>
                </a:solidFill>
                <a:cs typeface="Times New Roman" pitchFamily="18" charset="0"/>
              </a:rPr>
              <a:t>H</a:t>
            </a:r>
            <a:r>
              <a:rPr lang="tr-TR" sz="1800" baseline="-25000" dirty="0" err="1">
                <a:solidFill>
                  <a:prstClr val="black"/>
                </a:solidFill>
                <a:cs typeface="Times New Roman" pitchFamily="18" charset="0"/>
              </a:rPr>
              <a:t>örgü</a:t>
            </a:r>
            <a:r>
              <a:rPr lang="tr-TR" sz="1800" baseline="0" dirty="0">
                <a:solidFill>
                  <a:prstClr val="black"/>
                </a:solidFill>
                <a:cs typeface="Times New Roman" pitchFamily="18" charset="0"/>
              </a:rPr>
              <a:t>) hesaplanmasında </a:t>
            </a:r>
            <a:r>
              <a:rPr lang="tr-TR" sz="1800" baseline="0" dirty="0" err="1">
                <a:solidFill>
                  <a:prstClr val="black"/>
                </a:solidFill>
                <a:cs typeface="Times New Roman" pitchFamily="18" charset="0"/>
              </a:rPr>
              <a:t>Born</a:t>
            </a:r>
            <a:r>
              <a:rPr lang="tr-TR" sz="1800" baseline="0" dirty="0">
                <a:solidFill>
                  <a:prstClr val="black"/>
                </a:solidFill>
                <a:cs typeface="Times New Roman" pitchFamily="18" charset="0"/>
              </a:rPr>
              <a:t>-Haber çevriminin </a:t>
            </a:r>
            <a:r>
              <a:rPr lang="tr-TR" sz="1800" baseline="0" dirty="0" smtClean="0">
                <a:solidFill>
                  <a:prstClr val="black"/>
                </a:solidFill>
                <a:cs typeface="Times New Roman" pitchFamily="18" charset="0"/>
              </a:rPr>
              <a:t>kullanımı:</a:t>
            </a:r>
          </a:p>
          <a:p>
            <a:pPr lvl="0" algn="just" fontAlgn="auto">
              <a:lnSpc>
                <a:spcPct val="150000"/>
              </a:lnSpc>
              <a:spcBef>
                <a:spcPts val="0"/>
              </a:spcBef>
              <a:spcAft>
                <a:spcPts val="0"/>
              </a:spcAft>
            </a:pPr>
            <a:r>
              <a:rPr lang="tr-TR" sz="1800" baseline="0" dirty="0" smtClean="0">
                <a:solidFill>
                  <a:prstClr val="black"/>
                </a:solidFill>
                <a:cs typeface="Times New Roman" pitchFamily="18" charset="0"/>
              </a:rPr>
              <a:t> </a:t>
            </a:r>
            <a:r>
              <a:rPr lang="tr-TR" sz="1800" baseline="0" dirty="0" err="1">
                <a:solidFill>
                  <a:prstClr val="black"/>
                </a:solidFill>
                <a:cs typeface="Times New Roman" pitchFamily="18" charset="0"/>
              </a:rPr>
              <a:t>NaCl</a:t>
            </a:r>
            <a:r>
              <a:rPr lang="tr-TR" sz="1800" baseline="0" dirty="0">
                <a:solidFill>
                  <a:prstClr val="black"/>
                </a:solidFill>
                <a:cs typeface="Times New Roman" pitchFamily="18" charset="0"/>
              </a:rPr>
              <a:t> için standart oluşum </a:t>
            </a:r>
            <a:r>
              <a:rPr lang="tr-TR" sz="1800" baseline="0" dirty="0" err="1">
                <a:solidFill>
                  <a:prstClr val="black"/>
                </a:solidFill>
                <a:cs typeface="Times New Roman" pitchFamily="18" charset="0"/>
              </a:rPr>
              <a:t>entalpisi</a:t>
            </a:r>
            <a:r>
              <a:rPr lang="tr-TR" sz="1800" baseline="0" dirty="0">
                <a:solidFill>
                  <a:prstClr val="black"/>
                </a:solidFill>
                <a:cs typeface="Times New Roman" pitchFamily="18" charset="0"/>
              </a:rPr>
              <a:t>,</a:t>
            </a:r>
          </a:p>
          <a:p>
            <a:pPr lvl="0" algn="just" fontAlgn="auto">
              <a:lnSpc>
                <a:spcPct val="200000"/>
              </a:lnSpc>
              <a:spcBef>
                <a:spcPts val="0"/>
              </a:spcBef>
              <a:spcAft>
                <a:spcPts val="0"/>
              </a:spcAft>
            </a:pPr>
            <a:r>
              <a:rPr lang="tr-TR" sz="1800" baseline="0" dirty="0">
                <a:solidFill>
                  <a:prstClr val="black"/>
                </a:solidFill>
                <a:cs typeface="Times New Roman" pitchFamily="18" charset="0"/>
              </a:rPr>
              <a:t>	</a:t>
            </a:r>
            <a:r>
              <a:rPr lang="tr-TR" sz="1800" baseline="0" dirty="0" err="1">
                <a:solidFill>
                  <a:prstClr val="black"/>
                </a:solidFill>
                <a:cs typeface="Times New Roman" pitchFamily="18" charset="0"/>
              </a:rPr>
              <a:t>Na</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(k)</a:t>
            </a:r>
            <a:r>
              <a:rPr lang="tr-TR" sz="1800" baseline="0" dirty="0">
                <a:solidFill>
                  <a:prstClr val="black"/>
                </a:solidFill>
                <a:cs typeface="Times New Roman" pitchFamily="18" charset="0"/>
              </a:rPr>
              <a:t> + ½ Cl</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err="1">
                <a:solidFill>
                  <a:prstClr val="black"/>
                </a:solidFill>
                <a:cs typeface="Times New Roman" pitchFamily="18" charset="0"/>
                <a:sym typeface="Symbol"/>
              </a:rPr>
              <a:t>NaCl</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sym typeface="Symbol"/>
              </a:rPr>
              <a:t>(k)</a:t>
            </a:r>
            <a:r>
              <a:rPr lang="tr-TR" sz="1800" baseline="0" dirty="0">
                <a:solidFill>
                  <a:prstClr val="black"/>
                </a:solidFill>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=-411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200000"/>
              </a:lnSpc>
              <a:spcBef>
                <a:spcPts val="0"/>
              </a:spcBef>
              <a:spcAft>
                <a:spcPts val="0"/>
              </a:spcAft>
            </a:pPr>
            <a:r>
              <a:rPr lang="tr-TR" sz="1800" baseline="0" dirty="0" smtClean="0">
                <a:solidFill>
                  <a:prstClr val="black"/>
                </a:solidFill>
                <a:cs typeface="Times New Roman" pitchFamily="18" charset="0"/>
                <a:sym typeface="Symbol"/>
              </a:rPr>
              <a:t>1- </a:t>
            </a:r>
            <a:r>
              <a:rPr lang="tr-TR" sz="1800" baseline="0" dirty="0">
                <a:solidFill>
                  <a:prstClr val="black"/>
                </a:solidFill>
                <a:cs typeface="Times New Roman" pitchFamily="18" charset="0"/>
                <a:sym typeface="Symbol"/>
              </a:rPr>
              <a:t>	</a:t>
            </a:r>
            <a:r>
              <a:rPr lang="tr-TR" sz="1800" baseline="0" dirty="0">
                <a:solidFill>
                  <a:prstClr val="black"/>
                </a:solidFill>
                <a:cs typeface="Times New Roman" pitchFamily="18" charset="0"/>
              </a:rPr>
              <a:t> </a:t>
            </a:r>
            <a:r>
              <a:rPr lang="tr-TR" sz="1800" baseline="0" dirty="0" err="1">
                <a:solidFill>
                  <a:prstClr val="black"/>
                </a:solidFill>
                <a:cs typeface="Times New Roman" pitchFamily="18" charset="0"/>
              </a:rPr>
              <a:t>Na</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(k)</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err="1">
                <a:solidFill>
                  <a:prstClr val="black"/>
                </a:solidFill>
                <a:cs typeface="Times New Roman" pitchFamily="18" charset="0"/>
                <a:sym typeface="Symbol"/>
              </a:rPr>
              <a:t>Na</a:t>
            </a:r>
            <a:r>
              <a:rPr lang="tr-TR" sz="1800" baseline="-25000" dirty="0">
                <a:solidFill>
                  <a:prstClr val="black"/>
                </a:solidFill>
                <a:cs typeface="Times New Roman" pitchFamily="18" charset="0"/>
              </a:rPr>
              <a:t>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süblimleşme</a:t>
            </a:r>
            <a:r>
              <a:rPr lang="tr-TR" sz="1800" baseline="0" dirty="0">
                <a:solidFill>
                  <a:prstClr val="black"/>
                </a:solidFill>
                <a:cs typeface="Times New Roman" pitchFamily="18" charset="0"/>
                <a:sym typeface="Symbol"/>
              </a:rPr>
              <a:t>=+108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200000"/>
              </a:lnSpc>
              <a:spcBef>
                <a:spcPts val="0"/>
              </a:spcBef>
              <a:spcAft>
                <a:spcPts val="0"/>
              </a:spcAft>
            </a:pPr>
            <a:r>
              <a:rPr lang="tr-TR" sz="1800" baseline="0" dirty="0" smtClean="0">
                <a:solidFill>
                  <a:prstClr val="black"/>
                </a:solidFill>
                <a:cs typeface="Times New Roman" pitchFamily="18" charset="0"/>
                <a:sym typeface="Symbol"/>
              </a:rPr>
              <a:t>2- </a:t>
            </a:r>
            <a:r>
              <a:rPr lang="tr-TR" sz="1800" baseline="0" dirty="0">
                <a:solidFill>
                  <a:prstClr val="black"/>
                </a:solidFill>
                <a:cs typeface="Times New Roman" pitchFamily="18" charset="0"/>
                <a:sym typeface="Symbol"/>
              </a:rPr>
              <a:t>	</a:t>
            </a:r>
            <a:r>
              <a:rPr lang="tr-TR" sz="1800" baseline="0" dirty="0">
                <a:solidFill>
                  <a:prstClr val="black"/>
                </a:solidFill>
                <a:cs typeface="Times New Roman" pitchFamily="18" charset="0"/>
              </a:rPr>
              <a:t> ½ Cl</a:t>
            </a:r>
            <a:r>
              <a:rPr lang="tr-TR" sz="1800" baseline="-25000" dirty="0">
                <a:solidFill>
                  <a:prstClr val="black"/>
                </a:solidFill>
                <a:cs typeface="Times New Roman" pitchFamily="18" charset="0"/>
              </a:rPr>
              <a:t>2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Cl </a:t>
            </a:r>
            <a:r>
              <a:rPr lang="tr-TR" sz="1800" baseline="-25000" dirty="0">
                <a:solidFill>
                  <a:prstClr val="black"/>
                </a:solidFill>
                <a:cs typeface="Times New Roman" pitchFamily="18" charset="0"/>
                <a:sym typeface="Symbol"/>
              </a:rPr>
              <a:t>(g)</a:t>
            </a:r>
            <a:r>
              <a:rPr lang="tr-TR" sz="1800" baseline="0" dirty="0">
                <a:solidFill>
                  <a:prstClr val="black"/>
                </a:solidFill>
                <a:cs typeface="Times New Roman" pitchFamily="18" charset="0"/>
                <a:sym typeface="Symbol"/>
              </a:rPr>
              <a:t>		      </a:t>
            </a:r>
            <a:r>
              <a:rPr lang="tr-TR" sz="1800" baseline="0" dirty="0" smtClean="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½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ayrışma</a:t>
            </a:r>
            <a:r>
              <a:rPr lang="tr-TR" sz="1800" baseline="0" dirty="0">
                <a:solidFill>
                  <a:prstClr val="black"/>
                </a:solidFill>
                <a:cs typeface="Times New Roman" pitchFamily="18" charset="0"/>
                <a:sym typeface="Symbol"/>
              </a:rPr>
              <a:t>=+122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200000"/>
              </a:lnSpc>
              <a:spcBef>
                <a:spcPts val="0"/>
              </a:spcBef>
              <a:spcAft>
                <a:spcPts val="0"/>
              </a:spcAft>
            </a:pPr>
            <a:r>
              <a:rPr lang="tr-TR" sz="1800" baseline="0" dirty="0" smtClean="0">
                <a:solidFill>
                  <a:prstClr val="black"/>
                </a:solidFill>
                <a:cs typeface="Times New Roman" pitchFamily="18" charset="0"/>
                <a:sym typeface="Symbol"/>
              </a:rPr>
              <a:t>3- </a:t>
            </a:r>
            <a:r>
              <a:rPr lang="tr-TR" sz="1800" baseline="0" dirty="0">
                <a:solidFill>
                  <a:prstClr val="black"/>
                </a:solidFill>
                <a:cs typeface="Times New Roman" pitchFamily="18" charset="0"/>
                <a:sym typeface="Symbol"/>
              </a:rPr>
              <a:t>	</a:t>
            </a:r>
            <a:r>
              <a:rPr lang="tr-TR" sz="1800" baseline="0" dirty="0">
                <a:solidFill>
                  <a:prstClr val="black"/>
                </a:solidFill>
                <a:cs typeface="Times New Roman" pitchFamily="18" charset="0"/>
              </a:rPr>
              <a:t> </a:t>
            </a:r>
            <a:r>
              <a:rPr lang="tr-TR" sz="1800" baseline="0" dirty="0" err="1">
                <a:solidFill>
                  <a:prstClr val="black"/>
                </a:solidFill>
                <a:cs typeface="Times New Roman" pitchFamily="18" charset="0"/>
              </a:rPr>
              <a:t>Na</a:t>
            </a:r>
            <a:r>
              <a:rPr lang="tr-TR" sz="1800" baseline="0" dirty="0">
                <a:solidFill>
                  <a:prstClr val="black"/>
                </a:solidFill>
                <a:cs typeface="Times New Roman" pitchFamily="18" charset="0"/>
              </a:rPr>
              <a:t>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err="1">
                <a:solidFill>
                  <a:prstClr val="black"/>
                </a:solidFill>
                <a:cs typeface="Times New Roman" pitchFamily="18" charset="0"/>
                <a:sym typeface="Symbol"/>
              </a:rPr>
              <a:t>Na</a:t>
            </a:r>
            <a:r>
              <a:rPr lang="tr-TR" sz="1800" dirty="0">
                <a:solidFill>
                  <a:prstClr val="black"/>
                </a:solidFill>
                <a:cs typeface="Times New Roman" pitchFamily="18" charset="0"/>
                <a:sym typeface="Symbol"/>
              </a:rPr>
              <a:t>+</a:t>
            </a:r>
            <a:r>
              <a:rPr lang="tr-TR" sz="1800" baseline="-25000" dirty="0">
                <a:solidFill>
                  <a:prstClr val="black"/>
                </a:solidFill>
                <a:cs typeface="Times New Roman" pitchFamily="18" charset="0"/>
              </a:rPr>
              <a:t> (g)</a:t>
            </a:r>
            <a:r>
              <a:rPr lang="tr-TR" sz="1800" baseline="0" dirty="0">
                <a:solidFill>
                  <a:prstClr val="black"/>
                </a:solidFill>
                <a:cs typeface="Times New Roman" pitchFamily="18" charset="0"/>
              </a:rPr>
              <a:t> + e </a:t>
            </a:r>
            <a:r>
              <a:rPr lang="tr-TR" sz="1800" baseline="0" dirty="0">
                <a:solidFill>
                  <a:prstClr val="black"/>
                </a:solidFill>
                <a:cs typeface="Times New Roman" pitchFamily="18" charset="0"/>
                <a:sym typeface="Symbol"/>
              </a:rPr>
              <a:t>		</a:t>
            </a:r>
            <a:r>
              <a:rPr lang="tr-TR" sz="1800" baseline="0" dirty="0" err="1" smtClean="0">
                <a:solidFill>
                  <a:prstClr val="black"/>
                </a:solidFill>
                <a:latin typeface="Symbol" pitchFamily="18" charset="2"/>
                <a:cs typeface="Times New Roman" pitchFamily="18" charset="0"/>
                <a:sym typeface="Symbol"/>
              </a:rPr>
              <a:t>D</a:t>
            </a:r>
            <a:r>
              <a:rPr lang="tr-TR" sz="1800" baseline="0" dirty="0" err="1" smtClean="0">
                <a:solidFill>
                  <a:prstClr val="black"/>
                </a:solidFill>
                <a:cs typeface="Times New Roman" pitchFamily="18" charset="0"/>
                <a:sym typeface="Symbol"/>
              </a:rPr>
              <a:t>H</a:t>
            </a:r>
            <a:r>
              <a:rPr lang="tr-TR" sz="1800" baseline="-25000" dirty="0" err="1" smtClean="0">
                <a:solidFill>
                  <a:prstClr val="black"/>
                </a:solidFill>
                <a:cs typeface="Times New Roman" pitchFamily="18" charset="0"/>
                <a:sym typeface="Symbol"/>
              </a:rPr>
              <a:t>iyonlaşma</a:t>
            </a:r>
            <a:r>
              <a:rPr lang="tr-TR" sz="1800" baseline="0" dirty="0">
                <a:solidFill>
                  <a:prstClr val="black"/>
                </a:solidFill>
                <a:cs typeface="Times New Roman" pitchFamily="18" charset="0"/>
                <a:sym typeface="Symbol"/>
              </a:rPr>
              <a:t>=+496 </a:t>
            </a:r>
            <a:r>
              <a:rPr lang="tr-TR" sz="1800" baseline="0" dirty="0" err="1">
                <a:solidFill>
                  <a:prstClr val="black"/>
                </a:solidFill>
                <a:cs typeface="Times New Roman" pitchFamily="18" charset="0"/>
                <a:sym typeface="Symbol"/>
              </a:rPr>
              <a:t>kj</a:t>
            </a:r>
            <a:endParaRPr lang="tr-TR" sz="1800" baseline="0" dirty="0">
              <a:solidFill>
                <a:prstClr val="black"/>
              </a:solidFill>
              <a:cs typeface="Times New Roman" pitchFamily="18" charset="0"/>
              <a:sym typeface="Symbol"/>
            </a:endParaRPr>
          </a:p>
          <a:p>
            <a:pPr lvl="0" algn="just" fontAlgn="auto">
              <a:lnSpc>
                <a:spcPct val="200000"/>
              </a:lnSpc>
              <a:spcBef>
                <a:spcPts val="0"/>
              </a:spcBef>
              <a:spcAft>
                <a:spcPts val="0"/>
              </a:spcAft>
            </a:pPr>
            <a:r>
              <a:rPr lang="tr-TR" sz="1800" baseline="0" dirty="0" smtClean="0">
                <a:solidFill>
                  <a:prstClr val="black"/>
                </a:solidFill>
                <a:cs typeface="Times New Roman" pitchFamily="18" charset="0"/>
                <a:sym typeface="Symbol"/>
              </a:rPr>
              <a:t>4-</a:t>
            </a:r>
            <a:r>
              <a:rPr lang="tr-TR" sz="1800" baseline="0" dirty="0" smtClean="0">
                <a:solidFill>
                  <a:prstClr val="black"/>
                </a:solidFill>
                <a:cs typeface="Times New Roman" pitchFamily="18" charset="0"/>
              </a:rPr>
              <a:t> </a:t>
            </a:r>
            <a:r>
              <a:rPr lang="tr-TR" sz="1800" baseline="0" dirty="0">
                <a:solidFill>
                  <a:prstClr val="black"/>
                </a:solidFill>
                <a:cs typeface="Times New Roman" pitchFamily="18" charset="0"/>
              </a:rPr>
              <a:t>	 Cl </a:t>
            </a:r>
            <a:r>
              <a:rPr lang="tr-TR" sz="1800" baseline="-25000" dirty="0">
                <a:solidFill>
                  <a:prstClr val="black"/>
                </a:solidFill>
                <a:cs typeface="Times New Roman" pitchFamily="18" charset="0"/>
              </a:rPr>
              <a:t>(g)</a:t>
            </a:r>
            <a:r>
              <a:rPr lang="tr-TR" sz="1800" baseline="0" dirty="0">
                <a:solidFill>
                  <a:prstClr val="black"/>
                </a:solidFill>
                <a:cs typeface="Times New Roman" pitchFamily="18" charset="0"/>
              </a:rPr>
              <a:t> + e </a:t>
            </a:r>
            <a:r>
              <a:rPr lang="tr-TR" sz="1800" baseline="0" dirty="0">
                <a:solidFill>
                  <a:prstClr val="black"/>
                </a:solidFill>
                <a:cs typeface="Times New Roman" pitchFamily="18" charset="0"/>
                <a:sym typeface="Symbol"/>
              </a:rPr>
              <a:t> Cl</a:t>
            </a:r>
            <a:r>
              <a:rPr lang="tr-TR" sz="1800" dirty="0">
                <a:solidFill>
                  <a:prstClr val="black"/>
                </a:solidFill>
                <a:cs typeface="Times New Roman" pitchFamily="18" charset="0"/>
                <a:sym typeface="Symbol"/>
              </a:rPr>
              <a:t>-</a:t>
            </a:r>
            <a:r>
              <a:rPr lang="tr-TR" sz="1800" baseline="-25000" dirty="0">
                <a:solidFill>
                  <a:prstClr val="black"/>
                </a:solidFill>
                <a:cs typeface="Times New Roman" pitchFamily="18" charset="0"/>
              </a:rPr>
              <a:t>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elektron</a:t>
            </a:r>
            <a:r>
              <a:rPr lang="tr-TR" sz="1800" baseline="-25000" dirty="0">
                <a:solidFill>
                  <a:prstClr val="black"/>
                </a:solidFill>
                <a:cs typeface="Times New Roman" pitchFamily="18" charset="0"/>
                <a:sym typeface="Symbol"/>
              </a:rPr>
              <a:t> ilgisi</a:t>
            </a:r>
            <a:r>
              <a:rPr lang="tr-TR" sz="1800" baseline="0" dirty="0">
                <a:solidFill>
                  <a:prstClr val="black"/>
                </a:solidFill>
                <a:cs typeface="Times New Roman" pitchFamily="18" charset="0"/>
                <a:sym typeface="Symbol"/>
              </a:rPr>
              <a:t>=-348 </a:t>
            </a:r>
            <a:r>
              <a:rPr lang="tr-TR" sz="1800" baseline="0" dirty="0" err="1" smtClean="0">
                <a:solidFill>
                  <a:prstClr val="black"/>
                </a:solidFill>
                <a:cs typeface="Times New Roman" pitchFamily="18" charset="0"/>
                <a:sym typeface="Symbol"/>
              </a:rPr>
              <a:t>kj</a:t>
            </a:r>
            <a:endParaRPr lang="tr-TR" sz="1800" baseline="0" dirty="0" smtClean="0">
              <a:solidFill>
                <a:prstClr val="black"/>
              </a:solidFill>
              <a:cs typeface="Times New Roman" pitchFamily="18" charset="0"/>
              <a:sym typeface="Symbol"/>
            </a:endParaRPr>
          </a:p>
          <a:p>
            <a:pPr algn="just" fontAlgn="auto">
              <a:lnSpc>
                <a:spcPct val="200000"/>
              </a:lnSpc>
              <a:spcBef>
                <a:spcPts val="0"/>
              </a:spcBef>
              <a:spcAft>
                <a:spcPts val="0"/>
              </a:spcAft>
            </a:pPr>
            <a:r>
              <a:rPr lang="tr-TR" sz="1800" baseline="0" dirty="0">
                <a:solidFill>
                  <a:prstClr val="black"/>
                </a:solidFill>
                <a:cs typeface="Times New Roman" pitchFamily="18" charset="0"/>
              </a:rPr>
              <a:t>5- 	 </a:t>
            </a:r>
            <a:r>
              <a:rPr lang="tr-TR" sz="1800" baseline="0" dirty="0" err="1">
                <a:solidFill>
                  <a:prstClr val="black"/>
                </a:solidFill>
                <a:cs typeface="Times New Roman" pitchFamily="18" charset="0"/>
                <a:sym typeface="Symbol"/>
              </a:rPr>
              <a:t>Na</a:t>
            </a:r>
            <a:r>
              <a:rPr lang="tr-TR" sz="1800" dirty="0">
                <a:solidFill>
                  <a:prstClr val="black"/>
                </a:solidFill>
                <a:cs typeface="Times New Roman" pitchFamily="18" charset="0"/>
                <a:sym typeface="Symbol"/>
              </a:rPr>
              <a:t>+</a:t>
            </a:r>
            <a:r>
              <a:rPr lang="tr-TR" sz="1800" baseline="-25000" dirty="0">
                <a:solidFill>
                  <a:prstClr val="black"/>
                </a:solidFill>
                <a:cs typeface="Times New Roman" pitchFamily="18" charset="0"/>
              </a:rPr>
              <a:t> (g)</a:t>
            </a:r>
            <a:r>
              <a:rPr lang="tr-TR" sz="1800" baseline="0" dirty="0">
                <a:solidFill>
                  <a:prstClr val="black"/>
                </a:solidFill>
                <a:cs typeface="Times New Roman" pitchFamily="18" charset="0"/>
              </a:rPr>
              <a:t> + </a:t>
            </a:r>
            <a:r>
              <a:rPr lang="tr-TR" sz="1800" baseline="0" dirty="0">
                <a:solidFill>
                  <a:prstClr val="black"/>
                </a:solidFill>
                <a:cs typeface="Times New Roman" pitchFamily="18" charset="0"/>
                <a:sym typeface="Symbol"/>
              </a:rPr>
              <a:t>Cl</a:t>
            </a:r>
            <a:r>
              <a:rPr lang="tr-TR" sz="1800" dirty="0">
                <a:solidFill>
                  <a:prstClr val="black"/>
                </a:solidFill>
                <a:cs typeface="Times New Roman" pitchFamily="18" charset="0"/>
                <a:sym typeface="Symbol"/>
              </a:rPr>
              <a:t>-</a:t>
            </a:r>
            <a:r>
              <a:rPr lang="tr-TR" sz="1800" baseline="-25000" dirty="0">
                <a:solidFill>
                  <a:prstClr val="black"/>
                </a:solidFill>
                <a:cs typeface="Times New Roman" pitchFamily="18" charset="0"/>
              </a:rPr>
              <a:t> (g)</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err="1">
                <a:solidFill>
                  <a:prstClr val="black"/>
                </a:solidFill>
                <a:cs typeface="Times New Roman" pitchFamily="18" charset="0"/>
                <a:sym typeface="Symbol"/>
              </a:rPr>
              <a:t>NaCl</a:t>
            </a:r>
            <a:r>
              <a:rPr lang="tr-TR" sz="1800" baseline="0" dirty="0">
                <a:solidFill>
                  <a:prstClr val="black"/>
                </a:solidFill>
                <a:cs typeface="Times New Roman" pitchFamily="18" charset="0"/>
                <a:sym typeface="Symbol"/>
              </a:rPr>
              <a:t> </a:t>
            </a:r>
            <a:r>
              <a:rPr lang="tr-TR" sz="1800" baseline="-25000" dirty="0">
                <a:solidFill>
                  <a:prstClr val="black"/>
                </a:solidFill>
                <a:cs typeface="Times New Roman" pitchFamily="18" charset="0"/>
              </a:rPr>
              <a:t>(k)</a:t>
            </a:r>
            <a:r>
              <a:rPr lang="tr-TR" sz="1800" baseline="0" dirty="0">
                <a:solidFill>
                  <a:prstClr val="black"/>
                </a:solidFill>
                <a:cs typeface="Times New Roman" pitchFamily="18" charset="0"/>
              </a:rPr>
              <a:t> </a:t>
            </a:r>
            <a:r>
              <a:rPr lang="tr-TR" sz="1800" baseline="0" dirty="0">
                <a:solidFill>
                  <a:prstClr val="black"/>
                </a:solidFill>
                <a:cs typeface="Times New Roman" pitchFamily="18" charset="0"/>
                <a:sym typeface="Symbol"/>
              </a:rPr>
              <a:t>		</a:t>
            </a:r>
            <a:r>
              <a:rPr lang="tr-TR" sz="1800" baseline="0" dirty="0">
                <a:solidFill>
                  <a:prstClr val="black"/>
                </a:solidFill>
                <a:latin typeface="Symbol" pitchFamily="18" charset="2"/>
                <a:cs typeface="Times New Roman" pitchFamily="18" charset="0"/>
              </a:rPr>
              <a:t> </a:t>
            </a:r>
            <a:r>
              <a:rPr lang="tr-TR" sz="1800" baseline="0" dirty="0" err="1">
                <a:solidFill>
                  <a:prstClr val="black"/>
                </a:solidFill>
                <a:latin typeface="Symbol" pitchFamily="18" charset="2"/>
                <a:cs typeface="Times New Roman" pitchFamily="18" charset="0"/>
              </a:rPr>
              <a:t>D</a:t>
            </a:r>
            <a:r>
              <a:rPr lang="tr-TR" sz="1800" baseline="0" dirty="0" err="1">
                <a:solidFill>
                  <a:prstClr val="black"/>
                </a:solidFill>
                <a:cs typeface="Times New Roman" pitchFamily="18" charset="0"/>
              </a:rPr>
              <a:t>H</a:t>
            </a:r>
            <a:r>
              <a:rPr lang="tr-TR" sz="1800" baseline="-25000" dirty="0" err="1">
                <a:solidFill>
                  <a:prstClr val="black"/>
                </a:solidFill>
                <a:cs typeface="Times New Roman" pitchFamily="18" charset="0"/>
              </a:rPr>
              <a:t>örgü</a:t>
            </a:r>
            <a:r>
              <a:rPr lang="tr-TR" sz="1800" baseline="-25000" dirty="0">
                <a:solidFill>
                  <a:prstClr val="black"/>
                </a:solidFill>
                <a:cs typeface="Times New Roman" pitchFamily="18" charset="0"/>
              </a:rPr>
              <a:t> </a:t>
            </a:r>
            <a:r>
              <a:rPr lang="tr-TR" sz="1800" baseline="0" dirty="0">
                <a:solidFill>
                  <a:prstClr val="black"/>
                </a:solidFill>
                <a:cs typeface="Times New Roman" pitchFamily="18" charset="0"/>
                <a:sym typeface="Symbol"/>
              </a:rPr>
              <a:t>= ? </a:t>
            </a:r>
            <a:r>
              <a:rPr lang="tr-TR" sz="1800" baseline="0" dirty="0" err="1" smtClean="0">
                <a:solidFill>
                  <a:prstClr val="black"/>
                </a:solidFill>
                <a:cs typeface="Times New Roman" pitchFamily="18" charset="0"/>
                <a:sym typeface="Symbol"/>
              </a:rPr>
              <a:t>kj</a:t>
            </a:r>
            <a:endParaRPr lang="tr-TR" sz="1800" dirty="0"/>
          </a:p>
        </p:txBody>
      </p:sp>
    </p:spTree>
    <p:extLst>
      <p:ext uri="{BB962C8B-B14F-4D97-AF65-F5344CB8AC3E}">
        <p14:creationId xmlns:p14="http://schemas.microsoft.com/office/powerpoint/2010/main" xmlns="" val="4149499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8049" y="476672"/>
            <a:ext cx="8712968" cy="3231654"/>
          </a:xfrm>
          <a:prstGeom prst="rect">
            <a:avLst/>
          </a:prstGeom>
        </p:spPr>
        <p:txBody>
          <a:bodyPr wrap="square">
            <a:spAutoFit/>
          </a:bodyPr>
          <a:lstStyle/>
          <a:p>
            <a:pPr lvl="0" algn="just" fontAlgn="auto">
              <a:spcBef>
                <a:spcPts val="0"/>
              </a:spcBef>
              <a:spcAft>
                <a:spcPts val="0"/>
              </a:spcAft>
            </a:pPr>
            <a:endParaRPr lang="tr-TR" sz="1800" b="1" baseline="0" dirty="0">
              <a:solidFill>
                <a:prstClr val="black"/>
              </a:solidFill>
              <a:cs typeface="Times New Roman" pitchFamily="18" charset="0"/>
              <a:sym typeface="Symbol"/>
            </a:endParaRPr>
          </a:p>
          <a:p>
            <a:pPr lvl="0" fontAlgn="auto">
              <a:spcBef>
                <a:spcPts val="0"/>
              </a:spcBef>
              <a:spcAft>
                <a:spcPts val="0"/>
              </a:spcAft>
            </a:pP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f</a:t>
            </a:r>
            <a:r>
              <a:rPr lang="tr-TR" sz="1800" baseline="0" dirty="0">
                <a:solidFill>
                  <a:prstClr val="black"/>
                </a:solidFill>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DH</a:t>
            </a:r>
            <a:r>
              <a:rPr lang="tr-TR" sz="1800" baseline="-25000" dirty="0" err="1">
                <a:solidFill>
                  <a:prstClr val="black"/>
                </a:solidFill>
                <a:cs typeface="Times New Roman" pitchFamily="18" charset="0"/>
                <a:sym typeface="Symbol"/>
              </a:rPr>
              <a:t>süblimleşme</a:t>
            </a:r>
            <a:r>
              <a:rPr lang="tr-TR" sz="1800" baseline="0" dirty="0">
                <a:solidFill>
                  <a:prstClr val="black"/>
                </a:solidFill>
                <a:cs typeface="Times New Roman" pitchFamily="18" charset="0"/>
                <a:sym typeface="Symbol"/>
              </a:rPr>
              <a:t> + ½ </a:t>
            </a:r>
            <a:r>
              <a:rPr lang="tr-TR" sz="1800" baseline="0" dirty="0" err="1">
                <a:solidFill>
                  <a:prstClr val="black"/>
                </a:solidFill>
                <a:latin typeface="Symbol" pitchFamily="18" charset="2"/>
                <a:cs typeface="Times New Roman" pitchFamily="18" charset="0"/>
                <a:sym typeface="Symbol"/>
              </a:rPr>
              <a:t>DH</a:t>
            </a:r>
            <a:r>
              <a:rPr lang="tr-TR" sz="1800" baseline="-25000" dirty="0" err="1">
                <a:solidFill>
                  <a:prstClr val="black"/>
                </a:solidFill>
                <a:cs typeface="Times New Roman" pitchFamily="18" charset="0"/>
                <a:sym typeface="Symbol"/>
              </a:rPr>
              <a:t>ayrışma</a:t>
            </a:r>
            <a:r>
              <a:rPr lang="tr-TR" sz="1800" baseline="-25000" dirty="0">
                <a:solidFill>
                  <a:prstClr val="black"/>
                </a:solidFill>
                <a:cs typeface="Times New Roman" pitchFamily="18" charset="0"/>
                <a:sym typeface="Symbol"/>
              </a:rPr>
              <a:t> </a:t>
            </a:r>
            <a:r>
              <a:rPr lang="tr-TR" sz="1800" baseline="0" dirty="0">
                <a:solidFill>
                  <a:prstClr val="black"/>
                </a:solidFill>
                <a:cs typeface="Times New Roman" pitchFamily="18" charset="0"/>
                <a:sym typeface="Symbol"/>
              </a:rPr>
              <a:t>+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iyonlaşma</a:t>
            </a:r>
            <a:r>
              <a:rPr lang="tr-TR" sz="1800" baseline="0" dirty="0">
                <a:solidFill>
                  <a:prstClr val="black"/>
                </a:solidFill>
                <a:cs typeface="Times New Roman" pitchFamily="18" charset="0"/>
                <a:sym typeface="Symbol"/>
              </a:rPr>
              <a:t> + </a:t>
            </a:r>
            <a:r>
              <a:rPr lang="tr-TR" sz="1800" baseline="0" dirty="0" err="1">
                <a:solidFill>
                  <a:prstClr val="black"/>
                </a:solidFill>
                <a:latin typeface="Symbol" pitchFamily="18" charset="2"/>
                <a:cs typeface="Times New Roman" pitchFamily="18" charset="0"/>
                <a:sym typeface="Symbol"/>
              </a:rPr>
              <a:t>D</a:t>
            </a:r>
            <a:r>
              <a:rPr lang="tr-TR" sz="1800" baseline="0" dirty="0" err="1">
                <a:solidFill>
                  <a:prstClr val="black"/>
                </a:solidFill>
                <a:cs typeface="Times New Roman" pitchFamily="18" charset="0"/>
                <a:sym typeface="Symbol"/>
              </a:rPr>
              <a:t>H</a:t>
            </a:r>
            <a:r>
              <a:rPr lang="tr-TR" sz="1800" baseline="-25000" dirty="0" err="1">
                <a:solidFill>
                  <a:prstClr val="black"/>
                </a:solidFill>
                <a:cs typeface="Times New Roman" pitchFamily="18" charset="0"/>
                <a:sym typeface="Symbol"/>
              </a:rPr>
              <a:t>elektron</a:t>
            </a:r>
            <a:r>
              <a:rPr lang="tr-TR" sz="1800" baseline="-25000" dirty="0">
                <a:solidFill>
                  <a:prstClr val="black"/>
                </a:solidFill>
                <a:cs typeface="Times New Roman" pitchFamily="18" charset="0"/>
                <a:sym typeface="Symbol"/>
              </a:rPr>
              <a:t> ilgisi</a:t>
            </a:r>
            <a:r>
              <a:rPr lang="tr-TR" sz="1800" baseline="0" dirty="0">
                <a:solidFill>
                  <a:prstClr val="black"/>
                </a:solidFill>
                <a:cs typeface="Times New Roman" pitchFamily="18" charset="0"/>
                <a:sym typeface="Symbol"/>
              </a:rPr>
              <a:t> + </a:t>
            </a:r>
            <a:r>
              <a:rPr lang="tr-TR" sz="1800" baseline="0" dirty="0" err="1">
                <a:solidFill>
                  <a:prstClr val="black"/>
                </a:solidFill>
                <a:latin typeface="Symbol" pitchFamily="18" charset="2"/>
                <a:cs typeface="Times New Roman" pitchFamily="18" charset="0"/>
              </a:rPr>
              <a:t>DH</a:t>
            </a:r>
            <a:r>
              <a:rPr lang="tr-TR" sz="1800" baseline="-25000" dirty="0" err="1">
                <a:solidFill>
                  <a:prstClr val="black"/>
                </a:solidFill>
                <a:cs typeface="Times New Roman" pitchFamily="18" charset="0"/>
              </a:rPr>
              <a:t>örgü</a:t>
            </a:r>
            <a:endParaRPr lang="tr-TR" sz="1800" baseline="0" dirty="0">
              <a:solidFill>
                <a:prstClr val="black"/>
              </a:solidFill>
              <a:cs typeface="Times New Roman" pitchFamily="18" charset="0"/>
            </a:endParaRPr>
          </a:p>
          <a:p>
            <a:pPr lvl="0" fontAlgn="auto">
              <a:spcBef>
                <a:spcPts val="0"/>
              </a:spcBef>
              <a:spcAft>
                <a:spcPts val="0"/>
              </a:spcAft>
            </a:pPr>
            <a:endParaRPr lang="tr-TR" sz="1800" b="1" baseline="0" dirty="0">
              <a:solidFill>
                <a:prstClr val="black"/>
              </a:solidFill>
              <a:cs typeface="Times New Roman" pitchFamily="18" charset="0"/>
              <a:sym typeface="Symbol"/>
            </a:endParaRPr>
          </a:p>
          <a:p>
            <a:pPr lvl="0" fontAlgn="auto">
              <a:spcBef>
                <a:spcPts val="0"/>
              </a:spcBef>
              <a:spcAft>
                <a:spcPts val="0"/>
              </a:spcAft>
            </a:pPr>
            <a:r>
              <a:rPr lang="tr-TR" sz="1800" baseline="0" dirty="0">
                <a:solidFill>
                  <a:prstClr val="black"/>
                </a:solidFill>
                <a:cs typeface="Times New Roman" pitchFamily="18" charset="0"/>
                <a:sym typeface="Symbol"/>
              </a:rPr>
              <a:t>-411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+108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+ 122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+ 496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-348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a:t>
            </a:r>
            <a:r>
              <a:rPr lang="tr-TR" sz="1800" baseline="0" dirty="0" err="1">
                <a:solidFill>
                  <a:prstClr val="black"/>
                </a:solidFill>
                <a:latin typeface="Symbol" pitchFamily="18" charset="2"/>
                <a:cs typeface="Times New Roman" pitchFamily="18" charset="0"/>
              </a:rPr>
              <a:t>D</a:t>
            </a:r>
            <a:r>
              <a:rPr lang="tr-TR" sz="1800" baseline="0" dirty="0" err="1">
                <a:solidFill>
                  <a:prstClr val="black"/>
                </a:solidFill>
                <a:cs typeface="Times New Roman" pitchFamily="18" charset="0"/>
              </a:rPr>
              <a:t>H</a:t>
            </a:r>
            <a:r>
              <a:rPr lang="tr-TR" sz="1800" baseline="-25000" dirty="0" err="1">
                <a:solidFill>
                  <a:prstClr val="black"/>
                </a:solidFill>
                <a:cs typeface="Times New Roman" pitchFamily="18" charset="0"/>
              </a:rPr>
              <a:t>örgü</a:t>
            </a:r>
            <a:endParaRPr lang="tr-TR" sz="1800" baseline="0" dirty="0">
              <a:solidFill>
                <a:prstClr val="black"/>
              </a:solidFill>
              <a:cs typeface="Times New Roman" pitchFamily="18" charset="0"/>
            </a:endParaRPr>
          </a:p>
          <a:p>
            <a:pPr lvl="0" fontAlgn="auto">
              <a:spcBef>
                <a:spcPts val="0"/>
              </a:spcBef>
              <a:spcAft>
                <a:spcPts val="0"/>
              </a:spcAft>
            </a:pPr>
            <a:endParaRPr lang="tr-TR" sz="1800" baseline="0" dirty="0">
              <a:solidFill>
                <a:prstClr val="black"/>
              </a:solidFill>
              <a:cs typeface="Times New Roman" pitchFamily="18" charset="0"/>
              <a:sym typeface="Symbol"/>
            </a:endParaRPr>
          </a:p>
          <a:p>
            <a:pPr lvl="0" fontAlgn="auto">
              <a:spcBef>
                <a:spcPts val="0"/>
              </a:spcBef>
              <a:spcAft>
                <a:spcPts val="0"/>
              </a:spcAft>
            </a:pPr>
            <a:r>
              <a:rPr lang="tr-TR" sz="1800" baseline="0" dirty="0">
                <a:solidFill>
                  <a:prstClr val="black"/>
                </a:solidFill>
                <a:cs typeface="Times New Roman" pitchFamily="18" charset="0"/>
                <a:sym typeface="Symbol"/>
              </a:rPr>
              <a:t>-411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378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 </a:t>
            </a:r>
            <a:r>
              <a:rPr lang="tr-TR" sz="1800" baseline="0" dirty="0" err="1">
                <a:solidFill>
                  <a:prstClr val="black"/>
                </a:solidFill>
                <a:latin typeface="Symbol" pitchFamily="18" charset="2"/>
                <a:cs typeface="Times New Roman" pitchFamily="18" charset="0"/>
              </a:rPr>
              <a:t>D</a:t>
            </a:r>
            <a:r>
              <a:rPr lang="tr-TR" sz="1800" baseline="0" dirty="0" err="1">
                <a:solidFill>
                  <a:prstClr val="black"/>
                </a:solidFill>
                <a:cs typeface="Times New Roman" pitchFamily="18" charset="0"/>
              </a:rPr>
              <a:t>H</a:t>
            </a:r>
            <a:r>
              <a:rPr lang="tr-TR" sz="1800" baseline="-25000" dirty="0" err="1">
                <a:solidFill>
                  <a:prstClr val="black"/>
                </a:solidFill>
                <a:cs typeface="Times New Roman" pitchFamily="18" charset="0"/>
              </a:rPr>
              <a:t>örgü</a:t>
            </a:r>
            <a:endParaRPr lang="tr-TR" sz="1800" baseline="0" dirty="0">
              <a:solidFill>
                <a:prstClr val="black"/>
              </a:solidFill>
              <a:cs typeface="Times New Roman" pitchFamily="18" charset="0"/>
              <a:sym typeface="Symbol"/>
            </a:endParaRPr>
          </a:p>
          <a:p>
            <a:pPr lvl="0" fontAlgn="auto">
              <a:spcBef>
                <a:spcPts val="0"/>
              </a:spcBef>
              <a:spcAft>
                <a:spcPts val="0"/>
              </a:spcAft>
            </a:pPr>
            <a:endParaRPr lang="tr-TR" sz="1800" baseline="0" dirty="0">
              <a:solidFill>
                <a:prstClr val="black"/>
              </a:solidFill>
              <a:cs typeface="Times New Roman" pitchFamily="18" charset="0"/>
            </a:endParaRPr>
          </a:p>
          <a:p>
            <a:pPr lvl="0" fontAlgn="auto">
              <a:spcBef>
                <a:spcPts val="0"/>
              </a:spcBef>
              <a:spcAft>
                <a:spcPts val="0"/>
              </a:spcAft>
            </a:pPr>
            <a:r>
              <a:rPr lang="tr-TR" sz="1800" baseline="0" dirty="0" err="1">
                <a:solidFill>
                  <a:prstClr val="black"/>
                </a:solidFill>
                <a:latin typeface="Symbol" pitchFamily="18" charset="2"/>
                <a:cs typeface="Times New Roman" pitchFamily="18" charset="0"/>
              </a:rPr>
              <a:t>D</a:t>
            </a:r>
            <a:r>
              <a:rPr lang="tr-TR" sz="1800" baseline="0" dirty="0" err="1">
                <a:solidFill>
                  <a:prstClr val="black"/>
                </a:solidFill>
                <a:cs typeface="Times New Roman" pitchFamily="18" charset="0"/>
              </a:rPr>
              <a:t>H</a:t>
            </a:r>
            <a:r>
              <a:rPr lang="tr-TR" sz="1800" baseline="-25000" dirty="0" err="1">
                <a:solidFill>
                  <a:prstClr val="black"/>
                </a:solidFill>
                <a:cs typeface="Times New Roman" pitchFamily="18" charset="0"/>
              </a:rPr>
              <a:t>örgü</a:t>
            </a:r>
            <a:r>
              <a:rPr lang="tr-TR" sz="1800" baseline="0" dirty="0">
                <a:solidFill>
                  <a:prstClr val="black"/>
                </a:solidFill>
                <a:cs typeface="Times New Roman" pitchFamily="18" charset="0"/>
                <a:sym typeface="Symbol"/>
              </a:rPr>
              <a:t> = -789 </a:t>
            </a:r>
            <a:r>
              <a:rPr lang="tr-TR" sz="1800" baseline="0" dirty="0" err="1">
                <a:solidFill>
                  <a:prstClr val="black"/>
                </a:solidFill>
                <a:cs typeface="Times New Roman" pitchFamily="18" charset="0"/>
                <a:sym typeface="Symbol"/>
              </a:rPr>
              <a:t>kj</a:t>
            </a:r>
            <a:r>
              <a:rPr lang="tr-TR" sz="1800" baseline="0" dirty="0">
                <a:solidFill>
                  <a:prstClr val="black"/>
                </a:solidFill>
                <a:cs typeface="Times New Roman" pitchFamily="18" charset="0"/>
                <a:sym typeface="Symbol"/>
              </a:rPr>
              <a:t>  (doğrudan ölçülemez, ancak bu şekilde bulunur)</a:t>
            </a:r>
          </a:p>
          <a:p>
            <a:pPr lvl="0" fontAlgn="auto">
              <a:spcBef>
                <a:spcPts val="0"/>
              </a:spcBef>
              <a:spcAft>
                <a:spcPts val="0"/>
              </a:spcAft>
            </a:pPr>
            <a:endParaRPr lang="tr-TR" sz="1800" baseline="0" dirty="0">
              <a:solidFill>
                <a:prstClr val="black"/>
              </a:solidFill>
              <a:cs typeface="Times New Roman" pitchFamily="18" charset="0"/>
            </a:endParaRPr>
          </a:p>
          <a:p>
            <a:pPr lvl="0" fontAlgn="auto">
              <a:spcBef>
                <a:spcPts val="0"/>
              </a:spcBef>
              <a:spcAft>
                <a:spcPts val="0"/>
              </a:spcAft>
            </a:pPr>
            <a:r>
              <a:rPr lang="tr-TR" sz="1800" baseline="0" dirty="0">
                <a:solidFill>
                  <a:prstClr val="black"/>
                </a:solidFill>
                <a:cs typeface="Times New Roman" pitchFamily="18" charset="0"/>
              </a:rPr>
              <a:t>	</a:t>
            </a:r>
            <a:endParaRPr lang="tr-TR" sz="1800" baseline="0" dirty="0" smtClean="0">
              <a:solidFill>
                <a:prstClr val="black"/>
              </a:solidFill>
              <a:cs typeface="Times New Roman" pitchFamily="18" charset="0"/>
            </a:endParaRPr>
          </a:p>
          <a:p>
            <a:pPr lvl="0" fontAlgn="auto">
              <a:spcBef>
                <a:spcPts val="0"/>
              </a:spcBef>
              <a:spcAft>
                <a:spcPts val="0"/>
              </a:spcAft>
            </a:pPr>
            <a:r>
              <a:rPr lang="tr-TR" sz="1800" baseline="0" dirty="0">
                <a:solidFill>
                  <a:prstClr val="black"/>
                </a:solidFill>
                <a:cs typeface="Times New Roman" pitchFamily="18" charset="0"/>
                <a:sym typeface="Symbol"/>
              </a:rPr>
              <a:t>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2324" y="3708301"/>
            <a:ext cx="5782475" cy="21027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353682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643042" y="129581"/>
            <a:ext cx="5929354" cy="584775"/>
          </a:xfrm>
          <a:prstGeom prst="rect">
            <a:avLst/>
          </a:prstGeom>
          <a:noFill/>
          <a:ln w="38100">
            <a:solidFill>
              <a:srgbClr val="FF0000"/>
            </a:solidFill>
          </a:ln>
        </p:spPr>
        <p:txBody>
          <a:bodyPr wrap="square" rtlCol="0">
            <a:spAutoFit/>
          </a:bodyPr>
          <a:lstStyle/>
          <a:p>
            <a:pPr fontAlgn="auto">
              <a:spcBef>
                <a:spcPts val="0"/>
              </a:spcBef>
              <a:spcAft>
                <a:spcPts val="0"/>
              </a:spcAft>
            </a:pPr>
            <a:r>
              <a:rPr lang="tr-TR" sz="3200" b="1" baseline="0" dirty="0" smtClean="0">
                <a:solidFill>
                  <a:prstClr val="black"/>
                </a:solidFill>
                <a:cs typeface="Times New Roman" pitchFamily="18" charset="0"/>
              </a:rPr>
              <a:t>Temel Kimya Uygulama Dersi 4</a:t>
            </a:r>
            <a:endParaRPr lang="tr-TR" sz="3200" b="1" baseline="0" dirty="0">
              <a:solidFill>
                <a:prstClr val="black"/>
              </a:solidFill>
              <a:cs typeface="Times New Roman" pitchFamily="18" charset="0"/>
            </a:endParaRPr>
          </a:p>
        </p:txBody>
      </p:sp>
      <p:sp>
        <p:nvSpPr>
          <p:cNvPr id="11" name="10 Metin kutusu"/>
          <p:cNvSpPr txBox="1"/>
          <p:nvPr/>
        </p:nvSpPr>
        <p:spPr>
          <a:xfrm>
            <a:off x="243778" y="857232"/>
            <a:ext cx="8643998" cy="5755422"/>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Saf altın 24 ayardır. 14 ayar beyaz altın alaşımı 14 kısım Au ve 10 kısım Ni metalinden oluşur. Alaşımda her Au atomuna karşılık kaç adet Ni atomu vardır? Au: 197 g/atg, Ni: 58,7 g/atg.</a:t>
            </a: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mol Au = 58,3 g/197 g atg</a:t>
            </a:r>
            <a:r>
              <a:rPr lang="tr-TR" sz="2400" dirty="0" smtClean="0">
                <a:solidFill>
                  <a:prstClr val="black"/>
                </a:solidFill>
                <a:cs typeface="Times New Roman" pitchFamily="18" charset="0"/>
              </a:rPr>
              <a:t>-1</a:t>
            </a:r>
            <a:r>
              <a:rPr lang="tr-TR" sz="2400" baseline="0" dirty="0" smtClean="0">
                <a:solidFill>
                  <a:prstClr val="black"/>
                </a:solidFill>
                <a:cs typeface="Times New Roman" pitchFamily="18" charset="0"/>
              </a:rPr>
              <a:t> = </a:t>
            </a:r>
            <a:r>
              <a:rPr lang="tr-TR" sz="2400" b="1" baseline="0" dirty="0" smtClean="0">
                <a:solidFill>
                  <a:prstClr val="black"/>
                </a:solidFill>
                <a:cs typeface="Times New Roman" pitchFamily="18" charset="0"/>
              </a:rPr>
              <a:t>0,296 mol Au</a:t>
            </a:r>
          </a:p>
          <a:p>
            <a:pPr algn="just" fontAlgn="auto">
              <a:spcBef>
                <a:spcPts val="0"/>
              </a:spcBef>
              <a:spcAft>
                <a:spcPts val="0"/>
              </a:spcAft>
            </a:pPr>
            <a:endParaRPr lang="tr-TR" sz="1200" b="1" baseline="0" dirty="0" smtClean="0">
              <a:solidFill>
                <a:prstClr val="black"/>
              </a:solidFill>
              <a:cs typeface="Times New Roman" pitchFamily="18" charset="0"/>
            </a:endParaRPr>
          </a:p>
          <a:p>
            <a:pPr algn="just" fontAlgn="auto">
              <a:spcBef>
                <a:spcPts val="0"/>
              </a:spcBef>
              <a:spcAft>
                <a:spcPts val="0"/>
              </a:spcAft>
            </a:pPr>
            <a:r>
              <a:rPr lang="tr-TR" sz="2400" b="1" baseline="0" dirty="0" smtClean="0">
                <a:solidFill>
                  <a:prstClr val="black"/>
                </a:solidFill>
                <a:cs typeface="Times New Roman" pitchFamily="18" charset="0"/>
              </a:rPr>
              <a:t>	</a:t>
            </a:r>
            <a:r>
              <a:rPr lang="tr-TR" sz="2400" baseline="0" dirty="0" smtClean="0">
                <a:solidFill>
                  <a:prstClr val="black"/>
                </a:solidFill>
                <a:cs typeface="Times New Roman" pitchFamily="18" charset="0"/>
              </a:rPr>
              <a:t>mol Ni = (100-58.3) g / 58,7 g atg</a:t>
            </a:r>
            <a:r>
              <a:rPr lang="tr-TR" sz="2400" dirty="0" smtClean="0">
                <a:solidFill>
                  <a:prstClr val="black"/>
                </a:solidFill>
                <a:cs typeface="Times New Roman" pitchFamily="18" charset="0"/>
              </a:rPr>
              <a:t>-1</a:t>
            </a:r>
            <a:r>
              <a:rPr lang="tr-TR" sz="2400" baseline="0" dirty="0" smtClean="0">
                <a:solidFill>
                  <a:prstClr val="black"/>
                </a:solidFill>
                <a:cs typeface="Times New Roman" pitchFamily="18" charset="0"/>
              </a:rPr>
              <a:t> = </a:t>
            </a:r>
            <a:r>
              <a:rPr lang="tr-TR" sz="2400" b="1" baseline="0" dirty="0" smtClean="0">
                <a:solidFill>
                  <a:prstClr val="black"/>
                </a:solidFill>
                <a:cs typeface="Times New Roman" pitchFamily="18" charset="0"/>
              </a:rPr>
              <a:t>0,710 mol Ni</a:t>
            </a:r>
          </a:p>
          <a:p>
            <a:pPr algn="just" fontAlgn="auto">
              <a:spcBef>
                <a:spcPts val="0"/>
              </a:spcBef>
              <a:spcAft>
                <a:spcPts val="0"/>
              </a:spcAft>
            </a:pPr>
            <a:endParaRPr lang="tr-TR" sz="2400" b="1" baseline="0" dirty="0" smtClean="0">
              <a:solidFill>
                <a:prstClr val="black"/>
              </a:solidFill>
              <a:cs typeface="Times New Roman" pitchFamily="18" charset="0"/>
            </a:endParaRPr>
          </a:p>
          <a:p>
            <a:pPr algn="just" fontAlgn="auto">
              <a:spcBef>
                <a:spcPts val="0"/>
              </a:spcBef>
              <a:spcAft>
                <a:spcPts val="0"/>
              </a:spcAft>
            </a:pPr>
            <a:endParaRPr lang="tr-TR" sz="1400" baseline="0" dirty="0" smtClean="0">
              <a:solidFill>
                <a:prstClr val="black"/>
              </a:solidFill>
              <a:cs typeface="Times New Roman" pitchFamily="18" charset="0"/>
              <a:sym typeface="Symbol"/>
            </a:endParaRPr>
          </a:p>
          <a:p>
            <a:pPr algn="just" fontAlgn="auto">
              <a:spcBef>
                <a:spcPts val="0"/>
              </a:spcBef>
              <a:spcAft>
                <a:spcPts val="0"/>
              </a:spcAft>
            </a:pPr>
            <a:endParaRPr lang="tr-TR" sz="1400" baseline="0" dirty="0" smtClean="0">
              <a:solidFill>
                <a:prstClr val="black"/>
              </a:solidFill>
              <a:cs typeface="Times New Roman" pitchFamily="18" charset="0"/>
              <a:sym typeface="Symbol"/>
            </a:endParaRPr>
          </a:p>
          <a:p>
            <a:pPr algn="just" fontAlgn="auto">
              <a:spcBef>
                <a:spcPts val="0"/>
              </a:spcBef>
              <a:spcAft>
                <a:spcPts val="0"/>
              </a:spcAft>
            </a:pPr>
            <a:endParaRPr lang="tr-TR" sz="1400" baseline="0" dirty="0" smtClean="0">
              <a:solidFill>
                <a:prstClr val="black"/>
              </a:solidFill>
              <a:cs typeface="Times New Roman" pitchFamily="18" charset="0"/>
              <a:sym typeface="Symbol"/>
            </a:endParaRPr>
          </a:p>
          <a:p>
            <a:pPr algn="just" fontAlgn="auto">
              <a:spcBef>
                <a:spcPts val="0"/>
              </a:spcBef>
              <a:spcAft>
                <a:spcPts val="0"/>
              </a:spcAft>
            </a:pPr>
            <a:endParaRPr lang="tr-TR" sz="1400" baseline="0" dirty="0" smtClean="0">
              <a:solidFill>
                <a:prstClr val="black"/>
              </a:solidFill>
              <a:cs typeface="Times New Roman" pitchFamily="18" charset="0"/>
              <a:sym typeface="Symbol"/>
            </a:endParaRPr>
          </a:p>
        </p:txBody>
      </p:sp>
      <p:sp>
        <p:nvSpPr>
          <p:cNvPr id="45" name="44 Metin kutusu"/>
          <p:cNvSpPr txBox="1"/>
          <p:nvPr/>
        </p:nvSpPr>
        <p:spPr>
          <a:xfrm>
            <a:off x="1000100" y="2214554"/>
            <a:ext cx="5786478" cy="2123658"/>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sym typeface="Symbol"/>
              </a:rPr>
              <a:t>	24 kısım içerisinde	 14 kısım Au</a:t>
            </a: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100  kısım	 	 ?  </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24. x =100 . 14  x = %</a:t>
            </a:r>
            <a:r>
              <a:rPr lang="tr-TR" sz="2400" b="1" baseline="0" dirty="0" smtClean="0">
                <a:solidFill>
                  <a:prstClr val="black"/>
                </a:solidFill>
                <a:cs typeface="Times New Roman" pitchFamily="18" charset="0"/>
                <a:sym typeface="Symbol"/>
              </a:rPr>
              <a:t>58,3 Au</a:t>
            </a:r>
          </a:p>
          <a:p>
            <a:pPr algn="just" fontAlgn="auto">
              <a:spcBef>
                <a:spcPts val="0"/>
              </a:spcBef>
              <a:spcAft>
                <a:spcPts val="0"/>
              </a:spcAft>
            </a:pPr>
            <a:endParaRPr lang="tr-TR" sz="2400" baseline="0" dirty="0" smtClean="0">
              <a:solidFill>
                <a:prstClr val="black"/>
              </a:solidFill>
              <a:cs typeface="Times New Roman" pitchFamily="18" charset="0"/>
            </a:endParaRPr>
          </a:p>
        </p:txBody>
      </p:sp>
      <p:cxnSp>
        <p:nvCxnSpPr>
          <p:cNvPr id="47" name="46 Düz Ok Bağlayıcısı"/>
          <p:cNvCxnSpPr/>
          <p:nvPr/>
        </p:nvCxnSpPr>
        <p:spPr>
          <a:xfrm>
            <a:off x="3643306" y="2643182"/>
            <a:ext cx="1071570" cy="4286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49 Düz Ok Bağlayıcısı"/>
          <p:cNvCxnSpPr/>
          <p:nvPr/>
        </p:nvCxnSpPr>
        <p:spPr>
          <a:xfrm flipV="1">
            <a:off x="3714744" y="2571744"/>
            <a:ext cx="1000132" cy="5715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52 Düz Bağlayıcı"/>
          <p:cNvCxnSpPr/>
          <p:nvPr/>
        </p:nvCxnSpPr>
        <p:spPr>
          <a:xfrm>
            <a:off x="2000232" y="3429000"/>
            <a:ext cx="392909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0" name="Object 2"/>
          <p:cNvGraphicFramePr>
            <a:graphicFrameLocks noChangeAspect="1"/>
          </p:cNvGraphicFramePr>
          <p:nvPr/>
        </p:nvGraphicFramePr>
        <p:xfrm>
          <a:off x="1811338" y="5476875"/>
          <a:ext cx="2095500" cy="803275"/>
        </p:xfrm>
        <a:graphic>
          <a:graphicData uri="http://schemas.openxmlformats.org/presentationml/2006/ole">
            <p:oleObj spid="_x0000_s7618" name="Denklem" r:id="rId3" imgW="1091726" imgH="418918" progId="Equation.3">
              <p:embed/>
            </p:oleObj>
          </a:graphicData>
        </a:graphic>
      </p:graphicFrame>
      <p:graphicFrame>
        <p:nvGraphicFramePr>
          <p:cNvPr id="61" name="Object 3"/>
          <p:cNvGraphicFramePr>
            <a:graphicFrameLocks noChangeAspect="1"/>
          </p:cNvGraphicFramePr>
          <p:nvPr/>
        </p:nvGraphicFramePr>
        <p:xfrm>
          <a:off x="4000496" y="5500702"/>
          <a:ext cx="2290762" cy="755650"/>
        </p:xfrm>
        <a:graphic>
          <a:graphicData uri="http://schemas.openxmlformats.org/presentationml/2006/ole">
            <p:oleObj spid="_x0000_s7619" name="Denklem" r:id="rId4" imgW="1193800" imgH="393700" progId="Equation.3">
              <p:embed/>
            </p:oleObj>
          </a:graphicData>
        </a:graphic>
      </p:graphicFrame>
      <p:sp>
        <p:nvSpPr>
          <p:cNvPr id="62" name="61 Oval"/>
          <p:cNvSpPr/>
          <p:nvPr/>
        </p:nvSpPr>
        <p:spPr>
          <a:xfrm>
            <a:off x="3645608" y="5670100"/>
            <a:ext cx="396000" cy="396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
        <p:nvSpPr>
          <p:cNvPr id="63" name="62 Oval"/>
          <p:cNvSpPr/>
          <p:nvPr/>
        </p:nvSpPr>
        <p:spPr>
          <a:xfrm>
            <a:off x="5857884" y="5670100"/>
            <a:ext cx="432000" cy="432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Tree>
    <p:extLst>
      <p:ext uri="{BB962C8B-B14F-4D97-AF65-F5344CB8AC3E}">
        <p14:creationId xmlns:p14="http://schemas.microsoft.com/office/powerpoint/2010/main" xmlns="" val="37936462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500042"/>
            <a:ext cx="8715436" cy="5878532"/>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%75,92 C, %17.71 N ve %6.37 H içeren bileşiğin en basit formülü nedir? C: 12, N: 14, H: 1 g/atg.</a:t>
            </a: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r>
              <a:rPr lang="tr-TR" sz="2400" b="1" baseline="0" dirty="0" smtClean="0">
                <a:solidFill>
                  <a:prstClr val="black"/>
                </a:solidFill>
                <a:cs typeface="Times New Roman" pitchFamily="18" charset="0"/>
              </a:rPr>
              <a:t>	mol C</a:t>
            </a:r>
            <a:r>
              <a:rPr lang="tr-TR" sz="2400" baseline="0" dirty="0" smtClean="0">
                <a:solidFill>
                  <a:prstClr val="black"/>
                </a:solidFill>
                <a:cs typeface="Times New Roman" pitchFamily="18" charset="0"/>
              </a:rPr>
              <a:t> = 75,92 g / 12 g mol</a:t>
            </a:r>
            <a:r>
              <a:rPr lang="tr-TR" sz="2400" dirty="0" smtClean="0">
                <a:solidFill>
                  <a:prstClr val="black"/>
                </a:solidFill>
                <a:cs typeface="Times New Roman" pitchFamily="18" charset="0"/>
              </a:rPr>
              <a:t>-1</a:t>
            </a:r>
            <a:r>
              <a:rPr lang="tr-TR" sz="2400" baseline="0" dirty="0" smtClean="0">
                <a:solidFill>
                  <a:prstClr val="black"/>
                </a:solidFill>
                <a:cs typeface="Times New Roman" pitchFamily="18" charset="0"/>
              </a:rPr>
              <a:t> = 6,33 mol</a:t>
            </a: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a:t>
            </a:r>
            <a:r>
              <a:rPr lang="tr-TR" sz="2400" b="1" baseline="0" dirty="0" smtClean="0">
                <a:solidFill>
                  <a:prstClr val="black"/>
                </a:solidFill>
                <a:cs typeface="Times New Roman" pitchFamily="18" charset="0"/>
              </a:rPr>
              <a:t>mol N</a:t>
            </a:r>
            <a:r>
              <a:rPr lang="tr-TR" sz="2400" baseline="0" dirty="0" smtClean="0">
                <a:solidFill>
                  <a:prstClr val="black"/>
                </a:solidFill>
                <a:cs typeface="Times New Roman" pitchFamily="18" charset="0"/>
              </a:rPr>
              <a:t> = 17,71 g / 14 g mol</a:t>
            </a:r>
            <a:r>
              <a:rPr lang="tr-TR" sz="2400" dirty="0" smtClean="0">
                <a:solidFill>
                  <a:prstClr val="black"/>
                </a:solidFill>
                <a:cs typeface="Times New Roman" pitchFamily="18" charset="0"/>
              </a:rPr>
              <a:t>-1</a:t>
            </a:r>
            <a:r>
              <a:rPr lang="tr-TR" sz="2400" baseline="0" dirty="0" smtClean="0">
                <a:solidFill>
                  <a:prstClr val="black"/>
                </a:solidFill>
                <a:cs typeface="Times New Roman" pitchFamily="18" charset="0"/>
              </a:rPr>
              <a:t>  =  1,265 mol</a:t>
            </a:r>
          </a:p>
          <a:p>
            <a:pPr algn="just" fontAlgn="auto">
              <a:spcBef>
                <a:spcPts val="0"/>
              </a:spcBef>
              <a:spcAft>
                <a:spcPts val="0"/>
              </a:spcAft>
            </a:pPr>
            <a:endParaRPr lang="tr-TR" sz="1200" b="1" baseline="0" dirty="0" smtClean="0">
              <a:solidFill>
                <a:prstClr val="black"/>
              </a:solidFill>
              <a:cs typeface="Times New Roman" pitchFamily="18" charset="0"/>
            </a:endParaRPr>
          </a:p>
          <a:p>
            <a:pPr algn="just" fontAlgn="auto">
              <a:spcBef>
                <a:spcPts val="0"/>
              </a:spcBef>
              <a:spcAft>
                <a:spcPts val="0"/>
              </a:spcAft>
            </a:pPr>
            <a:endParaRPr lang="tr-TR" sz="1200" b="1" baseline="0" dirty="0" smtClean="0">
              <a:solidFill>
                <a:prstClr val="black"/>
              </a:solidFill>
              <a:cs typeface="Times New Roman" pitchFamily="18" charset="0"/>
            </a:endParaRPr>
          </a:p>
          <a:p>
            <a:pPr algn="just" fontAlgn="auto">
              <a:spcBef>
                <a:spcPts val="0"/>
              </a:spcBef>
              <a:spcAft>
                <a:spcPts val="0"/>
              </a:spcAft>
            </a:pPr>
            <a:r>
              <a:rPr lang="tr-TR" sz="2400" b="1" baseline="0" dirty="0" smtClean="0">
                <a:solidFill>
                  <a:prstClr val="black"/>
                </a:solidFill>
                <a:cs typeface="Times New Roman" pitchFamily="18" charset="0"/>
              </a:rPr>
              <a:t>	mol H</a:t>
            </a:r>
            <a:r>
              <a:rPr lang="tr-TR" sz="2400" baseline="0" dirty="0" smtClean="0">
                <a:solidFill>
                  <a:prstClr val="black"/>
                </a:solidFill>
                <a:cs typeface="Times New Roman" pitchFamily="18" charset="0"/>
              </a:rPr>
              <a:t> = 6,37 g / 1 g mol</a:t>
            </a:r>
            <a:r>
              <a:rPr lang="tr-TR" sz="2400" dirty="0" smtClean="0">
                <a:solidFill>
                  <a:prstClr val="black"/>
                </a:solidFill>
                <a:cs typeface="Times New Roman" pitchFamily="18" charset="0"/>
              </a:rPr>
              <a:t>-1</a:t>
            </a:r>
            <a:r>
              <a:rPr lang="tr-TR" sz="2400" baseline="0" dirty="0" smtClean="0">
                <a:solidFill>
                  <a:prstClr val="black"/>
                </a:solidFill>
                <a:cs typeface="Times New Roman" pitchFamily="18" charset="0"/>
              </a:rPr>
              <a:t> = 6,37 mol</a:t>
            </a: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a:t>
            </a:r>
            <a:endParaRPr lang="tr-TR" sz="12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Bu sonuçlara göre bileşiğin en basit formülü, </a:t>
            </a: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a:t>
            </a:r>
            <a:r>
              <a:rPr lang="tr-TR" sz="2800" baseline="0" dirty="0" smtClean="0">
                <a:solidFill>
                  <a:prstClr val="black"/>
                </a:solidFill>
                <a:cs typeface="Times New Roman" pitchFamily="18" charset="0"/>
              </a:rPr>
              <a:t>C</a:t>
            </a:r>
            <a:r>
              <a:rPr lang="tr-TR" sz="2800" baseline="-25000" dirty="0" smtClean="0">
                <a:solidFill>
                  <a:prstClr val="black"/>
                </a:solidFill>
                <a:cs typeface="Times New Roman" pitchFamily="18" charset="0"/>
              </a:rPr>
              <a:t>5</a:t>
            </a:r>
            <a:r>
              <a:rPr lang="tr-TR" sz="2800" baseline="0" dirty="0" smtClean="0">
                <a:solidFill>
                  <a:prstClr val="black"/>
                </a:solidFill>
                <a:cs typeface="Times New Roman" pitchFamily="18" charset="0"/>
              </a:rPr>
              <a:t>H</a:t>
            </a:r>
            <a:r>
              <a:rPr lang="tr-TR" sz="2800" baseline="-25000" dirty="0" smtClean="0">
                <a:solidFill>
                  <a:prstClr val="black"/>
                </a:solidFill>
                <a:cs typeface="Times New Roman" pitchFamily="18" charset="0"/>
              </a:rPr>
              <a:t>5</a:t>
            </a:r>
            <a:r>
              <a:rPr lang="tr-TR" sz="2800" baseline="0" dirty="0" smtClean="0">
                <a:solidFill>
                  <a:prstClr val="black"/>
                </a:solidFill>
                <a:cs typeface="Times New Roman" pitchFamily="18" charset="0"/>
              </a:rPr>
              <a:t>N</a:t>
            </a:r>
          </a:p>
          <a:p>
            <a:pPr algn="just" fontAlgn="auto">
              <a:spcBef>
                <a:spcPts val="0"/>
              </a:spcBef>
              <a:spcAft>
                <a:spcPts val="0"/>
              </a:spcAft>
            </a:pPr>
            <a:r>
              <a:rPr lang="tr-TR" sz="2400" baseline="0" dirty="0" smtClean="0">
                <a:solidFill>
                  <a:prstClr val="black"/>
                </a:solidFill>
                <a:cs typeface="Times New Roman" pitchFamily="18" charset="0"/>
              </a:rPr>
              <a:t>olarak bulunur.</a:t>
            </a:r>
            <a:endParaRPr lang="tr-TR" sz="2300" baseline="0" dirty="0" smtClean="0">
              <a:solidFill>
                <a:prstClr val="black"/>
              </a:solidFill>
              <a:cs typeface="Times New Roman" pitchFamily="18" charset="0"/>
              <a:sym typeface="Symbol"/>
            </a:endParaRPr>
          </a:p>
        </p:txBody>
      </p:sp>
      <p:graphicFrame>
        <p:nvGraphicFramePr>
          <p:cNvPr id="4" name="Object 2"/>
          <p:cNvGraphicFramePr>
            <a:graphicFrameLocks noChangeAspect="1"/>
          </p:cNvGraphicFramePr>
          <p:nvPr/>
        </p:nvGraphicFramePr>
        <p:xfrm>
          <a:off x="1103313" y="3840171"/>
          <a:ext cx="1925637" cy="803275"/>
        </p:xfrm>
        <a:graphic>
          <a:graphicData uri="http://schemas.openxmlformats.org/presentationml/2006/ole">
            <p:oleObj spid="_x0000_s8866" name="Denklem" r:id="rId3" imgW="1002865" imgH="418918" progId="Equation.3">
              <p:embed/>
            </p:oleObj>
          </a:graphicData>
        </a:graphic>
      </p:graphicFrame>
      <p:graphicFrame>
        <p:nvGraphicFramePr>
          <p:cNvPr id="5" name="Object 3"/>
          <p:cNvGraphicFramePr>
            <a:graphicFrameLocks noChangeAspect="1"/>
          </p:cNvGraphicFramePr>
          <p:nvPr/>
        </p:nvGraphicFramePr>
        <p:xfrm>
          <a:off x="3378200" y="3840163"/>
          <a:ext cx="1947863" cy="803275"/>
        </p:xfrm>
        <a:graphic>
          <a:graphicData uri="http://schemas.openxmlformats.org/presentationml/2006/ole">
            <p:oleObj spid="_x0000_s8867" name="Denklem" r:id="rId4" imgW="1016000" imgH="419100" progId="Equation.3">
              <p:embed/>
            </p:oleObj>
          </a:graphicData>
        </a:graphic>
      </p:graphicFrame>
      <p:graphicFrame>
        <p:nvGraphicFramePr>
          <p:cNvPr id="7" name="Object 4"/>
          <p:cNvGraphicFramePr>
            <a:graphicFrameLocks noChangeAspect="1"/>
          </p:cNvGraphicFramePr>
          <p:nvPr/>
        </p:nvGraphicFramePr>
        <p:xfrm>
          <a:off x="5532438" y="3840163"/>
          <a:ext cx="1924050" cy="803275"/>
        </p:xfrm>
        <a:graphic>
          <a:graphicData uri="http://schemas.openxmlformats.org/presentationml/2006/ole">
            <p:oleObj spid="_x0000_s8868" name="Denklem" r:id="rId5" imgW="1002865" imgH="418918" progId="Equation.3">
              <p:embed/>
            </p:oleObj>
          </a:graphicData>
        </a:graphic>
      </p:graphicFrame>
      <p:sp>
        <p:nvSpPr>
          <p:cNvPr id="9" name="8 Oval"/>
          <p:cNvSpPr/>
          <p:nvPr/>
        </p:nvSpPr>
        <p:spPr>
          <a:xfrm>
            <a:off x="2735738" y="4033387"/>
            <a:ext cx="357190" cy="3571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
        <p:nvSpPr>
          <p:cNvPr id="10" name="9 Oval"/>
          <p:cNvSpPr/>
          <p:nvPr/>
        </p:nvSpPr>
        <p:spPr>
          <a:xfrm>
            <a:off x="5007006" y="4033387"/>
            <a:ext cx="357190" cy="3571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
        <p:nvSpPr>
          <p:cNvPr id="11" name="10 Oval"/>
          <p:cNvSpPr/>
          <p:nvPr/>
        </p:nvSpPr>
        <p:spPr>
          <a:xfrm>
            <a:off x="7190486" y="4048135"/>
            <a:ext cx="357190" cy="3571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a:solidFill>
                <a:prstClr val="white"/>
              </a:solidFill>
            </a:endParaRPr>
          </a:p>
        </p:txBody>
      </p:sp>
    </p:spTree>
    <p:extLst>
      <p:ext uri="{BB962C8B-B14F-4D97-AF65-F5344CB8AC3E}">
        <p14:creationId xmlns:p14="http://schemas.microsoft.com/office/powerpoint/2010/main" xmlns="" val="262891448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58535"/>
            <a:ext cx="8715436" cy="6328485"/>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8,51 g MnCl</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.XH</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O örneği ısıtılarak içerisindeki su uzaklaştırılıyor ve 5.41 g susuz MnCl</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 elde ediliyor. Formüldeki X değeri kaçtır? Mn: 54,9 g/atg, Cl: 35,5 g/atg, O: 16 g/atg, H: 1 g/atg.</a:t>
            </a: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Örnek içerisindeki su = 8,51 - 5,41 = 3.1 g su</a:t>
            </a: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MnCl</a:t>
            </a:r>
            <a:r>
              <a:rPr lang="tr-TR" sz="2400" baseline="-25000" dirty="0" smtClean="0">
                <a:solidFill>
                  <a:prstClr val="black"/>
                </a:solidFill>
                <a:cs typeface="Times New Roman" pitchFamily="18" charset="0"/>
              </a:rPr>
              <a:t>2  </a:t>
            </a:r>
            <a:r>
              <a:rPr lang="tr-TR" sz="2400" baseline="0" dirty="0" smtClean="0">
                <a:solidFill>
                  <a:prstClr val="black"/>
                </a:solidFill>
                <a:cs typeface="Times New Roman" pitchFamily="18" charset="0"/>
              </a:rPr>
              <a:t>ağırlığı = 54,9 + 2x 35,5 = 125,9 g/mol</a:t>
            </a: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örnekte</a:t>
            </a: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Bu miktar suyun mol sayısı, </a:t>
            </a: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Mol su = 72.14 g/18 g mol</a:t>
            </a:r>
            <a:r>
              <a:rPr lang="tr-TR" sz="2400" dirty="0" smtClean="0">
                <a:solidFill>
                  <a:prstClr val="black"/>
                </a:solidFill>
                <a:cs typeface="Times New Roman" pitchFamily="18" charset="0"/>
              </a:rPr>
              <a:t>-1</a:t>
            </a:r>
            <a:r>
              <a:rPr lang="tr-TR" sz="2400" baseline="0" dirty="0" smtClean="0">
                <a:solidFill>
                  <a:prstClr val="black"/>
                </a:solidFill>
                <a:cs typeface="Times New Roman" pitchFamily="18" charset="0"/>
              </a:rPr>
              <a:t> = 4.00 bulunur.</a:t>
            </a: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MnCl</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.4H</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O	</a:t>
            </a:r>
            <a:endParaRPr lang="tr-TR" sz="2400" baseline="0" dirty="0">
              <a:solidFill>
                <a:prstClr val="black"/>
              </a:solidFill>
              <a:cs typeface="Times New Roman" pitchFamily="18" charset="0"/>
            </a:endParaRPr>
          </a:p>
        </p:txBody>
      </p:sp>
      <p:sp>
        <p:nvSpPr>
          <p:cNvPr id="3" name="2 Metin kutusu"/>
          <p:cNvSpPr txBox="1"/>
          <p:nvPr/>
        </p:nvSpPr>
        <p:spPr>
          <a:xfrm>
            <a:off x="1000100" y="2857496"/>
            <a:ext cx="6786610" cy="1754326"/>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sym typeface="Symbol"/>
              </a:rPr>
              <a:t>	5,41 g </a:t>
            </a:r>
            <a:r>
              <a:rPr lang="tr-TR" sz="2400" baseline="0" dirty="0" smtClean="0">
                <a:solidFill>
                  <a:prstClr val="black"/>
                </a:solidFill>
                <a:cs typeface="Times New Roman" pitchFamily="18" charset="0"/>
              </a:rPr>
              <a:t>MnCl</a:t>
            </a:r>
            <a:r>
              <a:rPr lang="tr-TR" sz="2400" baseline="-25000" dirty="0" smtClean="0">
                <a:solidFill>
                  <a:prstClr val="black"/>
                </a:solidFill>
                <a:cs typeface="Times New Roman" pitchFamily="18" charset="0"/>
              </a:rPr>
              <a:t>2 </a:t>
            </a:r>
            <a:r>
              <a:rPr lang="tr-TR" sz="2400" baseline="0" dirty="0" smtClean="0">
                <a:solidFill>
                  <a:prstClr val="black"/>
                </a:solidFill>
                <a:cs typeface="Times New Roman" pitchFamily="18" charset="0"/>
                <a:sym typeface="Symbol"/>
              </a:rPr>
              <a:t>ile 	3,1 g su</a:t>
            </a: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125,9 g ile	 	 ?  </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5,41. x =125,9 . 3,1  x = 72,14 g su bulunur.</a:t>
            </a:r>
          </a:p>
        </p:txBody>
      </p:sp>
      <p:cxnSp>
        <p:nvCxnSpPr>
          <p:cNvPr id="4" name="3 Düz Ok Bağlayıcısı"/>
          <p:cNvCxnSpPr/>
          <p:nvPr/>
        </p:nvCxnSpPr>
        <p:spPr>
          <a:xfrm>
            <a:off x="3643306" y="3286124"/>
            <a:ext cx="1071570" cy="4286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4 Düz Ok Bağlayıcısı"/>
          <p:cNvCxnSpPr/>
          <p:nvPr/>
        </p:nvCxnSpPr>
        <p:spPr>
          <a:xfrm flipV="1">
            <a:off x="3714744" y="3214686"/>
            <a:ext cx="1000132" cy="5715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5 Düz Bağlayıcı"/>
          <p:cNvCxnSpPr/>
          <p:nvPr/>
        </p:nvCxnSpPr>
        <p:spPr>
          <a:xfrm>
            <a:off x="2000232" y="4071942"/>
            <a:ext cx="392909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5732693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85720" y="582771"/>
            <a:ext cx="8572560" cy="5632311"/>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Aşağıda verilen tepkimelerdeki her bir maddenin formülünü yazdıktan sonra  denetleme yoluyla denkleştiriniz.</a:t>
            </a:r>
          </a:p>
          <a:p>
            <a:pPr algn="just" fontAlgn="auto">
              <a:spcBef>
                <a:spcPts val="0"/>
              </a:spcBef>
              <a:spcAft>
                <a:spcPts val="0"/>
              </a:spcAft>
            </a:pPr>
            <a:endParaRPr lang="tr-TR" sz="2400" baseline="0" dirty="0" smtClean="0">
              <a:solidFill>
                <a:prstClr val="black"/>
              </a:solidFill>
              <a:cs typeface="Times New Roman" pitchFamily="18" charset="0"/>
            </a:endParaRPr>
          </a:p>
          <a:p>
            <a:pPr marL="457200" indent="-457200" algn="just" fontAlgn="auto">
              <a:spcBef>
                <a:spcPts val="0"/>
              </a:spcBef>
              <a:spcAft>
                <a:spcPts val="0"/>
              </a:spcAft>
              <a:buFontTx/>
              <a:buAutoNum type="alphaLcParenR"/>
            </a:pPr>
            <a:r>
              <a:rPr lang="tr-TR" sz="2400" baseline="0" dirty="0" smtClean="0">
                <a:solidFill>
                  <a:prstClr val="black"/>
                </a:solidFill>
                <a:cs typeface="Times New Roman" pitchFamily="18" charset="0"/>
                <a:sym typeface="Symbol"/>
              </a:rPr>
              <a:t>Difosfor pentaoksit (dimer) + su  Fosforik asit</a:t>
            </a:r>
          </a:p>
          <a:p>
            <a:pPr marL="457200" indent="-457200" algn="just" fontAlgn="auto">
              <a:spcBef>
                <a:spcPts val="0"/>
              </a:spcBef>
              <a:spcAft>
                <a:spcPts val="0"/>
              </a:spcAft>
              <a:buFontTx/>
              <a:buAutoNum type="alphaLcParenR"/>
            </a:pPr>
            <a:endParaRPr lang="tr-TR" sz="2400" baseline="0" dirty="0" smtClean="0">
              <a:solidFill>
                <a:prstClr val="black"/>
              </a:solidFill>
              <a:cs typeface="Times New Roman" pitchFamily="18" charset="0"/>
              <a:sym typeface="Symbol"/>
            </a:endParaRPr>
          </a:p>
          <a:p>
            <a:pPr marL="457200" indent="-457200" algn="just" fontAlgn="auto">
              <a:spcBef>
                <a:spcPts val="0"/>
              </a:spcBef>
              <a:spcAft>
                <a:spcPts val="0"/>
              </a:spcAft>
              <a:buFontTx/>
              <a:buAutoNum type="alphaLcParenR"/>
            </a:pPr>
            <a:r>
              <a:rPr lang="tr-TR" sz="2400" baseline="0" dirty="0" smtClean="0">
                <a:solidFill>
                  <a:prstClr val="black"/>
                </a:solidFill>
                <a:cs typeface="Times New Roman" pitchFamily="18" charset="0"/>
                <a:sym typeface="Symbol"/>
              </a:rPr>
              <a:t>Kurşun (II) sülfür + Kurşun (II) sülfat  Kurşun + kükürt dioksit</a:t>
            </a:r>
          </a:p>
          <a:p>
            <a:pPr marL="457200" indent="-457200" algn="just" fontAlgn="auto">
              <a:spcBef>
                <a:spcPts val="0"/>
              </a:spcBef>
              <a:spcAft>
                <a:spcPts val="0"/>
              </a:spcAft>
              <a:buFontTx/>
              <a:buAutoNum type="alphaLcParenR"/>
            </a:pPr>
            <a:endParaRPr lang="tr-TR" sz="2400" baseline="0" dirty="0" smtClean="0">
              <a:solidFill>
                <a:prstClr val="black"/>
              </a:solidFill>
              <a:cs typeface="Times New Roman" pitchFamily="18" charset="0"/>
              <a:sym typeface="Symbol"/>
            </a:endParaRPr>
          </a:p>
          <a:p>
            <a:pPr marL="457200" indent="-457200" algn="just" fontAlgn="auto">
              <a:spcBef>
                <a:spcPts val="0"/>
              </a:spcBef>
              <a:spcAft>
                <a:spcPts val="0"/>
              </a:spcAft>
              <a:buFontTx/>
              <a:buAutoNum type="alphaLcParenR"/>
            </a:pPr>
            <a:r>
              <a:rPr lang="tr-TR" sz="2400" baseline="0" dirty="0" smtClean="0">
                <a:solidFill>
                  <a:prstClr val="black"/>
                </a:solidFill>
                <a:cs typeface="Times New Roman" pitchFamily="18" charset="0"/>
                <a:sym typeface="Symbol"/>
              </a:rPr>
              <a:t>Sodyum + kükürt hekzaflorür  sodyum sülfür + sodyum florür</a:t>
            </a:r>
          </a:p>
          <a:p>
            <a:pPr marL="457200" indent="-457200" algn="just" fontAlgn="auto">
              <a:spcBef>
                <a:spcPts val="0"/>
              </a:spcBef>
              <a:spcAft>
                <a:spcPts val="0"/>
              </a:spcAft>
              <a:buFontTx/>
              <a:buAutoNum type="alphaLcParenR"/>
            </a:pPr>
            <a:endParaRPr lang="tr-TR" sz="2400" baseline="0" dirty="0" smtClean="0">
              <a:solidFill>
                <a:prstClr val="black"/>
              </a:solidFill>
              <a:cs typeface="Times New Roman" pitchFamily="18" charset="0"/>
            </a:endParaRPr>
          </a:p>
          <a:p>
            <a:pPr marL="457200" indent="-457200" algn="just" fontAlgn="auto">
              <a:spcBef>
                <a:spcPts val="0"/>
              </a:spcBef>
              <a:spcAft>
                <a:spcPts val="0"/>
              </a:spcAft>
              <a:buFontTx/>
              <a:buAutoNum type="alphaLcParenR"/>
            </a:pPr>
            <a:r>
              <a:rPr lang="tr-TR" sz="2400" baseline="0" dirty="0" smtClean="0">
                <a:solidFill>
                  <a:prstClr val="black"/>
                </a:solidFill>
                <a:cs typeface="Times New Roman" pitchFamily="18" charset="0"/>
              </a:rPr>
              <a:t>Amonyak + Flor gazı </a:t>
            </a:r>
            <a:r>
              <a:rPr lang="tr-TR" sz="2400" baseline="0" dirty="0" smtClean="0">
                <a:solidFill>
                  <a:prstClr val="black"/>
                </a:solidFill>
                <a:cs typeface="Times New Roman" pitchFamily="18" charset="0"/>
                <a:sym typeface="Symbol"/>
              </a:rPr>
              <a:t> diazot tetraflorür + hidrojen florür</a:t>
            </a:r>
          </a:p>
          <a:p>
            <a:pPr marL="457200" indent="-457200" algn="just" fontAlgn="auto">
              <a:spcBef>
                <a:spcPts val="0"/>
              </a:spcBef>
              <a:spcAft>
                <a:spcPts val="0"/>
              </a:spcAft>
              <a:buFontTx/>
              <a:buAutoNum type="alphaLcParenR"/>
            </a:pPr>
            <a:endParaRPr lang="tr-TR" sz="2400" baseline="0" dirty="0" smtClean="0">
              <a:solidFill>
                <a:prstClr val="black"/>
              </a:solidFill>
              <a:cs typeface="Times New Roman" pitchFamily="18" charset="0"/>
              <a:sym typeface="Symbol"/>
            </a:endParaRPr>
          </a:p>
          <a:p>
            <a:pPr marL="457200" indent="-457200" algn="just" fontAlgn="auto">
              <a:spcBef>
                <a:spcPts val="0"/>
              </a:spcBef>
              <a:spcAft>
                <a:spcPts val="0"/>
              </a:spcAft>
              <a:buFontTx/>
              <a:buAutoNum type="alphaLcParenR"/>
            </a:pPr>
            <a:r>
              <a:rPr lang="tr-TR" sz="2400" baseline="0" dirty="0" smtClean="0">
                <a:solidFill>
                  <a:prstClr val="black"/>
                </a:solidFill>
                <a:cs typeface="Times New Roman" pitchFamily="18" charset="0"/>
                <a:sym typeface="Symbol"/>
              </a:rPr>
              <a:t>Bizmut + oksijen gazı  Bizmut (III) oksit</a:t>
            </a:r>
          </a:p>
          <a:p>
            <a:pPr marL="457200" indent="-457200" algn="just" fontAlgn="auto">
              <a:spcBef>
                <a:spcPts val="0"/>
              </a:spcBef>
              <a:spcAft>
                <a:spcPts val="0"/>
              </a:spcAft>
              <a:buFontTx/>
              <a:buAutoNum type="alphaLcParenR"/>
            </a:pPr>
            <a:endParaRPr lang="tr-TR" sz="2400" baseline="0" dirty="0" smtClean="0">
              <a:solidFill>
                <a:prstClr val="black"/>
              </a:solidFill>
              <a:cs typeface="Times New Roman" pitchFamily="18" charset="0"/>
              <a:sym typeface="Symbol"/>
            </a:endParaRPr>
          </a:p>
          <a:p>
            <a:pPr marL="457200" indent="-457200" algn="just" fontAlgn="auto">
              <a:spcBef>
                <a:spcPts val="0"/>
              </a:spcBef>
              <a:spcAft>
                <a:spcPts val="0"/>
              </a:spcAft>
              <a:buFontTx/>
              <a:buAutoNum type="alphaLcParenR"/>
            </a:pPr>
            <a:r>
              <a:rPr lang="tr-TR" sz="2400" baseline="0" dirty="0" smtClean="0">
                <a:solidFill>
                  <a:prstClr val="black"/>
                </a:solidFill>
                <a:cs typeface="Times New Roman" pitchFamily="18" charset="0"/>
                <a:sym typeface="Symbol"/>
              </a:rPr>
              <a:t>Kükürt tetraflorür + Su  kükürt dioksit + hidrojen florür</a:t>
            </a:r>
            <a:endParaRPr lang="tr-TR" sz="2400" baseline="0" dirty="0" smtClean="0">
              <a:solidFill>
                <a:prstClr val="black"/>
              </a:solidFill>
              <a:cs typeface="Times New Roman" pitchFamily="18" charset="0"/>
            </a:endParaRPr>
          </a:p>
        </p:txBody>
      </p:sp>
    </p:spTree>
    <p:extLst>
      <p:ext uri="{BB962C8B-B14F-4D97-AF65-F5344CB8AC3E}">
        <p14:creationId xmlns:p14="http://schemas.microsoft.com/office/powerpoint/2010/main" xmlns="" val="200023316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23 Dikdörtgen"/>
          <p:cNvSpPr/>
          <p:nvPr/>
        </p:nvSpPr>
        <p:spPr>
          <a:xfrm>
            <a:off x="199534" y="243787"/>
            <a:ext cx="8715436" cy="6370975"/>
          </a:xfrm>
          <a:prstGeom prst="rect">
            <a:avLst/>
          </a:prstGeom>
          <a:ln w="38100">
            <a:solidFill>
              <a:srgbClr val="FF0000"/>
            </a:solidFill>
          </a:ln>
        </p:spPr>
        <p:txBody>
          <a:bodyPr wrap="square">
            <a:spAutoFit/>
          </a:bodyPr>
          <a:lstStyle/>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Sodium azid (NaN</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ısıtıldığında elementlerine bozunur.  Bu tepkimenin eşitliğini yazınız, 1 mol NaN</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bozunduğunda kaç mol N</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 gazı elde edilir hesaplayınız. 1 g N</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 elde etmek için kaç g NaN</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gerekir? Na: 23, N: 14 g/atg.</a:t>
            </a: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2NaN</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a:t>
            </a:r>
            <a:r>
              <a:rPr lang="tr-TR" sz="2400" baseline="0" dirty="0" smtClean="0">
                <a:solidFill>
                  <a:prstClr val="black"/>
                </a:solidFill>
                <a:cs typeface="Times New Roman" pitchFamily="18" charset="0"/>
                <a:sym typeface="Symbol"/>
              </a:rPr>
              <a:t> 2Na + 3N</a:t>
            </a:r>
            <a:r>
              <a:rPr lang="tr-TR" sz="2400" baseline="-25000" dirty="0" smtClean="0">
                <a:solidFill>
                  <a:prstClr val="black"/>
                </a:solidFill>
                <a:cs typeface="Times New Roman" pitchFamily="18" charset="0"/>
                <a:sym typeface="Symbol"/>
              </a:rPr>
              <a:t>2</a:t>
            </a:r>
          </a:p>
          <a:p>
            <a:pPr algn="just" fontAlgn="auto">
              <a:spcBef>
                <a:spcPts val="0"/>
              </a:spcBef>
              <a:spcAft>
                <a:spcPts val="0"/>
              </a:spcAft>
            </a:pPr>
            <a:r>
              <a:rPr lang="tr-TR" sz="2400" baseline="0" dirty="0" smtClean="0">
                <a:solidFill>
                  <a:prstClr val="black"/>
                </a:solidFill>
                <a:cs typeface="Times New Roman" pitchFamily="18" charset="0"/>
                <a:sym typeface="Symbol"/>
              </a:rPr>
              <a:t>	</a:t>
            </a:r>
            <a:r>
              <a:rPr lang="tr-TR" sz="1600" baseline="0" dirty="0" smtClean="0">
                <a:solidFill>
                  <a:prstClr val="black"/>
                </a:solidFill>
                <a:cs typeface="Times New Roman" pitchFamily="18" charset="0"/>
                <a:sym typeface="Symbol"/>
              </a:rPr>
              <a:t>       65	           23            28</a:t>
            </a: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rPr>
              <a:t>Reaksiyon denklemine bakıldığında 1 mol NaN</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bozunduğunda 1,5 mol N</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 oluştuğu açıkça görülebilir.</a:t>
            </a: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NaN</a:t>
            </a:r>
            <a:r>
              <a:rPr lang="tr-TR" sz="2400" baseline="-25000" dirty="0" smtClean="0">
                <a:solidFill>
                  <a:prstClr val="black"/>
                </a:solidFill>
                <a:cs typeface="Times New Roman" pitchFamily="18" charset="0"/>
              </a:rPr>
              <a:t>3 </a:t>
            </a:r>
            <a:r>
              <a:rPr lang="tr-TR" sz="2400" baseline="0" dirty="0" smtClean="0">
                <a:solidFill>
                  <a:prstClr val="black"/>
                </a:solidFill>
                <a:cs typeface="Times New Roman" pitchFamily="18" charset="0"/>
              </a:rPr>
              <a:t>hava yastıklarında kullanılan bir kimyasal maddedir ve demir (III) oksit ile bir kıvılcımla çok hızlı tepkime verir ve azot gazı açığa çıkar. Bu da hava yastığının, çarpmadan sonra şişmesini sağlar.</a:t>
            </a:r>
          </a:p>
        </p:txBody>
      </p:sp>
      <p:sp>
        <p:nvSpPr>
          <p:cNvPr id="8" name="7 Metin kutusu"/>
          <p:cNvSpPr txBox="1"/>
          <p:nvPr/>
        </p:nvSpPr>
        <p:spPr>
          <a:xfrm>
            <a:off x="71406" y="3603500"/>
            <a:ext cx="7358114" cy="1754326"/>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sym typeface="Symbol"/>
              </a:rPr>
              <a:t>	3x28 g </a:t>
            </a:r>
            <a:r>
              <a:rPr lang="tr-TR" sz="2400" baseline="0" dirty="0" smtClean="0">
                <a:solidFill>
                  <a:prstClr val="black"/>
                </a:solidFill>
                <a:cs typeface="Times New Roman" pitchFamily="18" charset="0"/>
              </a:rPr>
              <a:t>N</a:t>
            </a:r>
            <a:r>
              <a:rPr lang="tr-TR" sz="2400" baseline="-25000" dirty="0" smtClean="0">
                <a:solidFill>
                  <a:prstClr val="black"/>
                </a:solidFill>
                <a:cs typeface="Times New Roman" pitchFamily="18" charset="0"/>
              </a:rPr>
              <a:t>2 </a:t>
            </a:r>
            <a:r>
              <a:rPr lang="tr-TR" sz="2400" baseline="0" dirty="0" smtClean="0">
                <a:solidFill>
                  <a:prstClr val="black"/>
                </a:solidFill>
                <a:cs typeface="Times New Roman" pitchFamily="18" charset="0"/>
                <a:sym typeface="Symbol"/>
              </a:rPr>
              <a:t>için 		2x65 g </a:t>
            </a:r>
            <a:r>
              <a:rPr lang="tr-TR" sz="2400" baseline="0" dirty="0" smtClean="0">
                <a:solidFill>
                  <a:prstClr val="black"/>
                </a:solidFill>
                <a:cs typeface="Times New Roman" pitchFamily="18" charset="0"/>
              </a:rPr>
              <a:t>NaN</a:t>
            </a:r>
            <a:r>
              <a:rPr lang="tr-TR" sz="2400" baseline="-25000" dirty="0" smtClean="0">
                <a:solidFill>
                  <a:prstClr val="black"/>
                </a:solidFill>
                <a:cs typeface="Times New Roman" pitchFamily="18" charset="0"/>
              </a:rPr>
              <a:t>3</a:t>
            </a:r>
            <a:endParaRPr lang="tr-TR" sz="2400" baseline="0" dirty="0" smtClean="0">
              <a:solidFill>
                <a:prstClr val="black"/>
              </a:solidFill>
              <a:cs typeface="Times New Roman" pitchFamily="18" charset="0"/>
              <a:sym typeface="Symbol"/>
            </a:endParaRP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1 g için		 	 ?  </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84. x =130 . 1  x = 1,54 g </a:t>
            </a:r>
            <a:r>
              <a:rPr lang="tr-TR" sz="2400" baseline="0" dirty="0" smtClean="0">
                <a:solidFill>
                  <a:prstClr val="black"/>
                </a:solidFill>
                <a:cs typeface="Times New Roman" pitchFamily="18" charset="0"/>
              </a:rPr>
              <a:t>NaN</a:t>
            </a:r>
            <a:r>
              <a:rPr lang="tr-TR" sz="2400" baseline="-25000" dirty="0" smtClean="0">
                <a:solidFill>
                  <a:prstClr val="black"/>
                </a:solidFill>
                <a:cs typeface="Times New Roman" pitchFamily="18" charset="0"/>
              </a:rPr>
              <a:t>3 </a:t>
            </a:r>
            <a:r>
              <a:rPr lang="tr-TR" sz="2400" baseline="0" dirty="0" smtClean="0">
                <a:solidFill>
                  <a:prstClr val="black"/>
                </a:solidFill>
                <a:cs typeface="Times New Roman" pitchFamily="18" charset="0"/>
                <a:sym typeface="Symbol"/>
              </a:rPr>
              <a:t>gerekir.</a:t>
            </a:r>
          </a:p>
        </p:txBody>
      </p:sp>
      <p:cxnSp>
        <p:nvCxnSpPr>
          <p:cNvPr id="9" name="8 Düz Ok Bağlayıcısı"/>
          <p:cNvCxnSpPr/>
          <p:nvPr/>
        </p:nvCxnSpPr>
        <p:spPr>
          <a:xfrm>
            <a:off x="2714612" y="4032128"/>
            <a:ext cx="1071570" cy="4286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flipV="1">
            <a:off x="2786050" y="3960690"/>
            <a:ext cx="1000132" cy="5715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10 Düz Bağlayıcı"/>
          <p:cNvCxnSpPr/>
          <p:nvPr/>
        </p:nvCxnSpPr>
        <p:spPr>
          <a:xfrm>
            <a:off x="1071538" y="4817946"/>
            <a:ext cx="392909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8165148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56232"/>
            <a:ext cx="8715436" cy="6370975"/>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6.00 g CaCO</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ve CaSO</a:t>
            </a:r>
            <a:r>
              <a:rPr lang="tr-TR" sz="2400" baseline="-25000" dirty="0" smtClean="0">
                <a:solidFill>
                  <a:prstClr val="black"/>
                </a:solidFill>
                <a:cs typeface="Times New Roman" pitchFamily="18" charset="0"/>
              </a:rPr>
              <a:t>4</a:t>
            </a:r>
            <a:r>
              <a:rPr lang="tr-TR" sz="2400" baseline="0" dirty="0" smtClean="0">
                <a:solidFill>
                  <a:prstClr val="black"/>
                </a:solidFill>
                <a:cs typeface="Times New Roman" pitchFamily="18" charset="0"/>
              </a:rPr>
              <a:t> karışımı 800</a:t>
            </a:r>
            <a:r>
              <a:rPr lang="tr-TR" sz="2400" baseline="0" dirty="0" smtClean="0">
                <a:solidFill>
                  <a:prstClr val="black"/>
                </a:solidFill>
                <a:cs typeface="Times New Roman" pitchFamily="18" charset="0"/>
                <a:sym typeface="Symbol"/>
              </a:rPr>
              <a:t>C sıcaklığa ısıtıldığında ağırlığı 4.68 grama düşmüştür. Karışımdaki </a:t>
            </a:r>
            <a:r>
              <a:rPr lang="tr-TR" sz="2400" baseline="0" dirty="0" smtClean="0">
                <a:solidFill>
                  <a:prstClr val="black"/>
                </a:solidFill>
                <a:cs typeface="Times New Roman" pitchFamily="18" charset="0"/>
              </a:rPr>
              <a:t>CaCO</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sym typeface="Symbol"/>
              </a:rPr>
              <a:t> yüzdesi nedir? </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Isıtıldığında </a:t>
            </a:r>
            <a:r>
              <a:rPr lang="tr-TR" sz="2400" baseline="0" dirty="0" smtClean="0">
                <a:solidFill>
                  <a:prstClr val="black"/>
                </a:solidFill>
                <a:cs typeface="Times New Roman" pitchFamily="18" charset="0"/>
              </a:rPr>
              <a:t>CaSO</a:t>
            </a:r>
            <a:r>
              <a:rPr lang="tr-TR" sz="2400" baseline="-25000" dirty="0" smtClean="0">
                <a:solidFill>
                  <a:prstClr val="black"/>
                </a:solidFill>
                <a:cs typeface="Times New Roman" pitchFamily="18" charset="0"/>
              </a:rPr>
              <a:t>4</a:t>
            </a:r>
            <a:r>
              <a:rPr lang="tr-TR" sz="2400" baseline="0" dirty="0" smtClean="0">
                <a:solidFill>
                  <a:prstClr val="black"/>
                </a:solidFill>
                <a:cs typeface="Times New Roman" pitchFamily="18" charset="0"/>
                <a:sym typeface="Symbol"/>
              </a:rPr>
              <a:t> bir değişikliğe uğramaz, fakat </a:t>
            </a:r>
            <a:r>
              <a:rPr lang="tr-TR" sz="2400" baseline="0" dirty="0" smtClean="0">
                <a:solidFill>
                  <a:prstClr val="black"/>
                </a:solidFill>
                <a:cs typeface="Times New Roman" pitchFamily="18" charset="0"/>
              </a:rPr>
              <a:t>CaCO</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aşağıdaki reaksiyona göre bozunur.</a:t>
            </a: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a:t>
            </a:r>
            <a:r>
              <a:rPr lang="tr-TR" sz="2000" baseline="0" dirty="0" smtClean="0">
                <a:solidFill>
                  <a:prstClr val="black"/>
                </a:solidFill>
                <a:cs typeface="Times New Roman" pitchFamily="18" charset="0"/>
              </a:rPr>
              <a:t>100		56          44</a:t>
            </a:r>
            <a:endParaRPr lang="tr-TR" sz="2400" baseline="0" dirty="0" smtClean="0">
              <a:solidFill>
                <a:prstClr val="black"/>
              </a:solidFill>
              <a:cs typeface="Times New Roman" pitchFamily="18" charset="0"/>
            </a:endParaRPr>
          </a:p>
          <a:p>
            <a:pPr algn="just" fontAlgn="auto">
              <a:spcBef>
                <a:spcPts val="0"/>
              </a:spcBef>
              <a:spcAft>
                <a:spcPts val="0"/>
              </a:spcAft>
            </a:pPr>
            <a:endParaRPr lang="tr-TR" sz="12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Reaksiyonda açığa çıkan CO</a:t>
            </a:r>
            <a:r>
              <a:rPr lang="tr-TR" sz="2400" baseline="-25000" dirty="0" smtClean="0">
                <a:solidFill>
                  <a:prstClr val="black"/>
                </a:solidFill>
                <a:cs typeface="Times New Roman" pitchFamily="18" charset="0"/>
              </a:rPr>
              <a:t>2</a:t>
            </a:r>
            <a:r>
              <a:rPr lang="tr-TR" sz="2400" baseline="0" dirty="0" smtClean="0">
                <a:solidFill>
                  <a:prstClr val="black"/>
                </a:solidFill>
                <a:cs typeface="Times New Roman" pitchFamily="18" charset="0"/>
              </a:rPr>
              <a:t> miktarı = 6,00 – 4,68 g = 1,32 g</a:t>
            </a: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endParaRPr lang="tr-TR" sz="2400" baseline="0" dirty="0" smtClean="0">
              <a:solidFill>
                <a:prstClr val="black"/>
              </a:solidFill>
              <a:cs typeface="Times New Roman" pitchFamily="18" charset="0"/>
            </a:endParaRPr>
          </a:p>
          <a:p>
            <a:pPr algn="just" fontAlgn="auto">
              <a:spcBef>
                <a:spcPts val="0"/>
              </a:spcBef>
              <a:spcAft>
                <a:spcPts val="0"/>
              </a:spcAft>
            </a:pPr>
            <a:r>
              <a:rPr lang="tr-TR" sz="2400" baseline="0" dirty="0" smtClean="0">
                <a:solidFill>
                  <a:prstClr val="black"/>
                </a:solidFill>
                <a:cs typeface="Times New Roman" pitchFamily="18" charset="0"/>
              </a:rPr>
              <a:t> % CaCO</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=(3.0/6.0)x100 = %50 CaCO</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olarak bulunur.</a:t>
            </a:r>
          </a:p>
          <a:p>
            <a:pPr algn="just" fontAlgn="auto">
              <a:spcBef>
                <a:spcPts val="0"/>
              </a:spcBef>
              <a:spcAft>
                <a:spcPts val="0"/>
              </a:spcAft>
            </a:pPr>
            <a:endParaRPr lang="tr-TR" sz="2400" baseline="0" dirty="0">
              <a:solidFill>
                <a:prstClr val="black"/>
              </a:solidFill>
              <a:cs typeface="Times New Roman" pitchFamily="18" charset="0"/>
            </a:endParaRPr>
          </a:p>
        </p:txBody>
      </p:sp>
      <p:graphicFrame>
        <p:nvGraphicFramePr>
          <p:cNvPr id="3" name="2 Nesne"/>
          <p:cNvGraphicFramePr>
            <a:graphicFrameLocks noChangeAspect="1"/>
          </p:cNvGraphicFramePr>
          <p:nvPr/>
        </p:nvGraphicFramePr>
        <p:xfrm>
          <a:off x="1428728" y="2335209"/>
          <a:ext cx="3898900" cy="593725"/>
        </p:xfrm>
        <a:graphic>
          <a:graphicData uri="http://schemas.openxmlformats.org/presentationml/2006/ole">
            <p:oleObj spid="_x0000_s9442" name="Denklem" r:id="rId3" imgW="1752600" imgH="266700" progId="Equation.3">
              <p:embed/>
            </p:oleObj>
          </a:graphicData>
        </a:graphic>
      </p:graphicFrame>
      <p:sp>
        <p:nvSpPr>
          <p:cNvPr id="4" name="3 Metin kutusu"/>
          <p:cNvSpPr txBox="1"/>
          <p:nvPr/>
        </p:nvSpPr>
        <p:spPr>
          <a:xfrm>
            <a:off x="428596" y="3786190"/>
            <a:ext cx="7358114" cy="1754326"/>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sym typeface="Symbol"/>
              </a:rPr>
              <a:t>	44 g CO</a:t>
            </a:r>
            <a:r>
              <a:rPr lang="tr-TR" sz="2400" baseline="-25000" dirty="0" smtClean="0">
                <a:solidFill>
                  <a:prstClr val="black"/>
                </a:solidFill>
                <a:cs typeface="Times New Roman" pitchFamily="18" charset="0"/>
              </a:rPr>
              <a:t>2 </a:t>
            </a:r>
            <a:r>
              <a:rPr lang="tr-TR" sz="2400" baseline="0" dirty="0" smtClean="0">
                <a:solidFill>
                  <a:prstClr val="black"/>
                </a:solidFill>
                <a:cs typeface="Times New Roman" pitchFamily="18" charset="0"/>
                <a:sym typeface="Symbol"/>
              </a:rPr>
              <a:t>için 		100 g </a:t>
            </a:r>
            <a:r>
              <a:rPr lang="tr-TR" sz="2400" baseline="0" dirty="0" smtClean="0">
                <a:solidFill>
                  <a:prstClr val="black"/>
                </a:solidFill>
                <a:cs typeface="Times New Roman" pitchFamily="18" charset="0"/>
              </a:rPr>
              <a:t>CaCO</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gerekir</a:t>
            </a:r>
            <a:endParaRPr lang="tr-TR" sz="2400" baseline="0" dirty="0" smtClean="0">
              <a:solidFill>
                <a:prstClr val="black"/>
              </a:solidFill>
              <a:cs typeface="Times New Roman" pitchFamily="18" charset="0"/>
              <a:sym typeface="Symbol"/>
            </a:endParaRP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1,32 g için		 	 ?  </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44. x =100 . 1,32  x = 3.0 g </a:t>
            </a:r>
            <a:r>
              <a:rPr lang="tr-TR" sz="2400" baseline="0" dirty="0" smtClean="0">
                <a:solidFill>
                  <a:prstClr val="black"/>
                </a:solidFill>
                <a:cs typeface="Times New Roman" pitchFamily="18" charset="0"/>
              </a:rPr>
              <a:t>CaCO</a:t>
            </a:r>
            <a:r>
              <a:rPr lang="tr-TR" sz="2400" baseline="-25000" dirty="0" smtClean="0">
                <a:solidFill>
                  <a:prstClr val="black"/>
                </a:solidFill>
                <a:cs typeface="Times New Roman" pitchFamily="18" charset="0"/>
              </a:rPr>
              <a:t>3</a:t>
            </a:r>
            <a:r>
              <a:rPr lang="tr-TR" sz="2400" baseline="0" dirty="0" smtClean="0">
                <a:solidFill>
                  <a:prstClr val="black"/>
                </a:solidFill>
                <a:cs typeface="Times New Roman" pitchFamily="18" charset="0"/>
              </a:rPr>
              <a:t> </a:t>
            </a:r>
            <a:r>
              <a:rPr lang="tr-TR" sz="2400" baseline="0" dirty="0" smtClean="0">
                <a:solidFill>
                  <a:prstClr val="black"/>
                </a:solidFill>
                <a:cs typeface="Times New Roman" pitchFamily="18" charset="0"/>
                <a:sym typeface="Symbol"/>
              </a:rPr>
              <a:t>olmalıdır.</a:t>
            </a:r>
          </a:p>
        </p:txBody>
      </p:sp>
      <p:cxnSp>
        <p:nvCxnSpPr>
          <p:cNvPr id="5" name="4 Düz Ok Bağlayıcısı"/>
          <p:cNvCxnSpPr/>
          <p:nvPr/>
        </p:nvCxnSpPr>
        <p:spPr>
          <a:xfrm>
            <a:off x="3071802" y="4214818"/>
            <a:ext cx="1071570" cy="4286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5 Düz Ok Bağlayıcısı"/>
          <p:cNvCxnSpPr/>
          <p:nvPr/>
        </p:nvCxnSpPr>
        <p:spPr>
          <a:xfrm flipV="1">
            <a:off x="3143240" y="4143380"/>
            <a:ext cx="1000132" cy="5715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6 Düz Bağlayıcı"/>
          <p:cNvCxnSpPr/>
          <p:nvPr/>
        </p:nvCxnSpPr>
        <p:spPr>
          <a:xfrm>
            <a:off x="1428728" y="5000636"/>
            <a:ext cx="392909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2716577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01836" y="256232"/>
            <a:ext cx="8715436" cy="6370975"/>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150 g suyun </a:t>
            </a:r>
            <a:r>
              <a:rPr lang="tr-TR" sz="2400" baseline="0" dirty="0" smtClean="0">
                <a:solidFill>
                  <a:prstClr val="black"/>
                </a:solidFill>
                <a:cs typeface="Times New Roman" pitchFamily="18" charset="0"/>
                <a:sym typeface="Symbol"/>
              </a:rPr>
              <a:t>ısı kapasitesi nedir? C</a:t>
            </a:r>
            <a:r>
              <a:rPr lang="tr-TR" sz="2400" baseline="-25000" dirty="0" smtClean="0">
                <a:solidFill>
                  <a:prstClr val="black"/>
                </a:solidFill>
                <a:cs typeface="Times New Roman" pitchFamily="18" charset="0"/>
                <a:sym typeface="Symbol"/>
              </a:rPr>
              <a:t>su</a:t>
            </a:r>
            <a:r>
              <a:rPr lang="tr-TR" sz="2400" baseline="0" dirty="0" smtClean="0">
                <a:solidFill>
                  <a:prstClr val="black"/>
                </a:solidFill>
                <a:cs typeface="Times New Roman" pitchFamily="18" charset="0"/>
                <a:sym typeface="Symbol"/>
              </a:rPr>
              <a:t>=4,18 j/g C</a:t>
            </a: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C = m x C</a:t>
            </a:r>
            <a:r>
              <a:rPr lang="tr-TR" sz="2400" baseline="-25000" dirty="0" smtClean="0">
                <a:solidFill>
                  <a:prstClr val="black"/>
                </a:solidFill>
                <a:cs typeface="Times New Roman" pitchFamily="18" charset="0"/>
                <a:sym typeface="Symbol"/>
              </a:rPr>
              <a:t>su</a:t>
            </a:r>
            <a:r>
              <a:rPr lang="tr-TR" sz="2400" baseline="0" dirty="0" smtClean="0">
                <a:solidFill>
                  <a:prstClr val="black"/>
                </a:solidFill>
                <a:cs typeface="Times New Roman" pitchFamily="18" charset="0"/>
                <a:sym typeface="Symbol"/>
              </a:rPr>
              <a:t>  C = 150 </a:t>
            </a:r>
            <a:r>
              <a:rPr lang="tr-TR" sz="2400" strike="sngStrike" baseline="0" dirty="0" smtClean="0">
                <a:solidFill>
                  <a:prstClr val="black"/>
                </a:solidFill>
                <a:cs typeface="Times New Roman" pitchFamily="18" charset="0"/>
                <a:sym typeface="Symbol"/>
              </a:rPr>
              <a:t>g</a:t>
            </a:r>
            <a:r>
              <a:rPr lang="tr-TR" sz="2400" baseline="0" dirty="0" smtClean="0">
                <a:solidFill>
                  <a:prstClr val="black"/>
                </a:solidFill>
                <a:cs typeface="Times New Roman" pitchFamily="18" charset="0"/>
                <a:sym typeface="Symbol"/>
              </a:rPr>
              <a:t> x 4,18 J/</a:t>
            </a:r>
            <a:r>
              <a:rPr lang="tr-TR" sz="2400" strike="sngStrike" baseline="0" dirty="0" smtClean="0">
                <a:solidFill>
                  <a:prstClr val="black"/>
                </a:solidFill>
                <a:cs typeface="Times New Roman" pitchFamily="18" charset="0"/>
                <a:sym typeface="Symbol"/>
              </a:rPr>
              <a:t>g</a:t>
            </a:r>
            <a:r>
              <a:rPr lang="tr-TR" sz="2400" baseline="0" dirty="0" smtClean="0">
                <a:solidFill>
                  <a:prstClr val="black"/>
                </a:solidFill>
                <a:cs typeface="Times New Roman" pitchFamily="18" charset="0"/>
                <a:sym typeface="Symbol"/>
              </a:rPr>
              <a:t></a:t>
            </a:r>
            <a:r>
              <a:rPr lang="tr-TR" sz="2400" strike="sngStrike" baseline="0" dirty="0" smtClean="0">
                <a:solidFill>
                  <a:prstClr val="black"/>
                </a:solidFill>
                <a:cs typeface="Times New Roman" pitchFamily="18" charset="0"/>
                <a:sym typeface="Symbol"/>
              </a:rPr>
              <a:t>C</a:t>
            </a:r>
            <a:r>
              <a:rPr lang="tr-TR" sz="2400" baseline="0" dirty="0" smtClean="0">
                <a:solidFill>
                  <a:prstClr val="black"/>
                </a:solidFill>
                <a:cs typeface="Times New Roman" pitchFamily="18" charset="0"/>
                <a:sym typeface="Symbol"/>
              </a:rPr>
              <a:t> = 627 j/ C bulunur.</a:t>
            </a:r>
          </a:p>
          <a:p>
            <a:pPr algn="just" fontAlgn="auto">
              <a:spcBef>
                <a:spcPts val="0"/>
              </a:spcBef>
              <a:spcAft>
                <a:spcPts val="0"/>
              </a:spcAft>
            </a:pPr>
            <a:endParaRPr lang="tr-TR" sz="2400" b="1" baseline="0" dirty="0" smtClean="0">
              <a:solidFill>
                <a:prstClr val="black"/>
              </a:solidFill>
              <a:cs typeface="Times New Roman" pitchFamily="18" charset="0"/>
            </a:endParaRPr>
          </a:p>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150 g suyun sıcaklığını 10</a:t>
            </a:r>
            <a:r>
              <a:rPr lang="tr-TR" sz="2400" baseline="0" dirty="0" smtClean="0">
                <a:solidFill>
                  <a:prstClr val="black"/>
                </a:solidFill>
                <a:cs typeface="Times New Roman" pitchFamily="18" charset="0"/>
                <a:sym typeface="Symbol"/>
              </a:rPr>
              <a:t>C sıcaklıktan 27 C sıcaklığa çıkarmak için ne kadar ısı verilmelidir? C</a:t>
            </a:r>
            <a:r>
              <a:rPr lang="tr-TR" sz="2400" baseline="-25000" dirty="0" smtClean="0">
                <a:solidFill>
                  <a:prstClr val="black"/>
                </a:solidFill>
                <a:cs typeface="Times New Roman" pitchFamily="18" charset="0"/>
                <a:sym typeface="Symbol"/>
              </a:rPr>
              <a:t>su</a:t>
            </a:r>
            <a:r>
              <a:rPr lang="tr-TR" sz="2400" baseline="0" dirty="0" smtClean="0">
                <a:solidFill>
                  <a:prstClr val="black"/>
                </a:solidFill>
                <a:cs typeface="Times New Roman" pitchFamily="18" charset="0"/>
                <a:sym typeface="Symbol"/>
              </a:rPr>
              <a:t>=4,18 j/g C</a:t>
            </a: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Q = m C</a:t>
            </a:r>
            <a:r>
              <a:rPr lang="tr-TR" sz="2400" baseline="-25000" dirty="0" smtClean="0">
                <a:solidFill>
                  <a:prstClr val="black"/>
                </a:solidFill>
                <a:cs typeface="Times New Roman" pitchFamily="18" charset="0"/>
                <a:sym typeface="Symbol"/>
              </a:rPr>
              <a:t>su</a:t>
            </a:r>
            <a:r>
              <a:rPr lang="tr-TR" sz="2400" baseline="0" dirty="0" smtClean="0">
                <a:solidFill>
                  <a:prstClr val="black"/>
                </a:solidFill>
                <a:cs typeface="Times New Roman" pitchFamily="18" charset="0"/>
                <a:sym typeface="Symbol"/>
              </a:rPr>
              <a:t>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-t</a:t>
            </a:r>
            <a:r>
              <a:rPr lang="tr-TR" sz="2400" baseline="-25000" dirty="0" smtClean="0">
                <a:solidFill>
                  <a:prstClr val="black"/>
                </a:solidFill>
                <a:cs typeface="Times New Roman" pitchFamily="18" charset="0"/>
                <a:sym typeface="Symbol"/>
              </a:rPr>
              <a:t>1</a:t>
            </a:r>
            <a:r>
              <a:rPr lang="tr-TR" sz="2400" baseline="0" dirty="0" smtClean="0">
                <a:solidFill>
                  <a:prstClr val="black"/>
                </a:solidFill>
                <a:cs typeface="Times New Roman" pitchFamily="18" charset="0"/>
                <a:sym typeface="Symbol"/>
              </a:rPr>
              <a:t>)  Q = 150 </a:t>
            </a:r>
            <a:r>
              <a:rPr lang="tr-TR" sz="2400" strike="sngStrike" baseline="0" dirty="0" smtClean="0">
                <a:solidFill>
                  <a:prstClr val="black"/>
                </a:solidFill>
                <a:cs typeface="Times New Roman" pitchFamily="18" charset="0"/>
                <a:sym typeface="Symbol"/>
              </a:rPr>
              <a:t>g</a:t>
            </a:r>
            <a:r>
              <a:rPr lang="tr-TR" sz="2400" baseline="0" dirty="0" smtClean="0">
                <a:solidFill>
                  <a:prstClr val="black"/>
                </a:solidFill>
                <a:cs typeface="Times New Roman" pitchFamily="18" charset="0"/>
                <a:sym typeface="Symbol"/>
              </a:rPr>
              <a:t> x 4,18 J/</a:t>
            </a:r>
            <a:r>
              <a:rPr lang="tr-TR" sz="2400" strike="sngStrike" baseline="0" dirty="0" smtClean="0">
                <a:solidFill>
                  <a:prstClr val="black"/>
                </a:solidFill>
                <a:cs typeface="Times New Roman" pitchFamily="18" charset="0"/>
                <a:sym typeface="Symbol"/>
              </a:rPr>
              <a:t>g</a:t>
            </a:r>
            <a:r>
              <a:rPr lang="tr-TR" sz="2400" baseline="0" dirty="0" smtClean="0">
                <a:solidFill>
                  <a:prstClr val="black"/>
                </a:solidFill>
                <a:cs typeface="Times New Roman" pitchFamily="18" charset="0"/>
                <a:sym typeface="Symbol"/>
              </a:rPr>
              <a:t></a:t>
            </a:r>
            <a:r>
              <a:rPr lang="tr-TR" sz="2400" strike="sngStrike" baseline="0" dirty="0" smtClean="0">
                <a:solidFill>
                  <a:prstClr val="black"/>
                </a:solidFill>
                <a:cs typeface="Times New Roman" pitchFamily="18" charset="0"/>
                <a:sym typeface="Symbol"/>
              </a:rPr>
              <a:t>C</a:t>
            </a:r>
            <a:r>
              <a:rPr lang="tr-TR" sz="2400" baseline="0" dirty="0" smtClean="0">
                <a:solidFill>
                  <a:prstClr val="black"/>
                </a:solidFill>
                <a:cs typeface="Times New Roman" pitchFamily="18" charset="0"/>
                <a:sym typeface="Symbol"/>
              </a:rPr>
              <a:t> x (27 – 10) </a:t>
            </a:r>
            <a:r>
              <a:rPr lang="tr-TR" sz="2400" strike="sngStrike" baseline="0" dirty="0" smtClean="0">
                <a:solidFill>
                  <a:prstClr val="black"/>
                </a:solidFill>
                <a:cs typeface="Times New Roman" pitchFamily="18" charset="0"/>
                <a:sym typeface="Symbol"/>
              </a:rPr>
              <a:t>C</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Q = 10659 j veya Q = 10,66 kj bulunur.</a:t>
            </a: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10,0 g gümüş parçasının sıcaklığını 19</a:t>
            </a:r>
            <a:r>
              <a:rPr lang="tr-TR" sz="2400" baseline="0" dirty="0" smtClean="0">
                <a:solidFill>
                  <a:prstClr val="black"/>
                </a:solidFill>
                <a:cs typeface="Times New Roman" pitchFamily="18" charset="0"/>
                <a:sym typeface="Symbol"/>
              </a:rPr>
              <a:t>C sıcaklıktan 22C sıcaklığa çıkarmak için 6.99 j değerinde ısı gerekmektedir. Gümüşün özgül ısısını hesaplayınız.</a:t>
            </a: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Q = m C</a:t>
            </a:r>
            <a:r>
              <a:rPr lang="tr-TR" sz="2400" baseline="-25000" dirty="0" smtClean="0">
                <a:solidFill>
                  <a:prstClr val="black"/>
                </a:solidFill>
                <a:cs typeface="Times New Roman" pitchFamily="18" charset="0"/>
                <a:sym typeface="Symbol"/>
              </a:rPr>
              <a:t>Ag</a:t>
            </a:r>
            <a:r>
              <a:rPr lang="tr-TR" sz="2400" baseline="0" dirty="0" smtClean="0">
                <a:solidFill>
                  <a:prstClr val="black"/>
                </a:solidFill>
                <a:cs typeface="Times New Roman" pitchFamily="18" charset="0"/>
                <a:sym typeface="Symbol"/>
              </a:rPr>
              <a:t>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-t</a:t>
            </a:r>
            <a:r>
              <a:rPr lang="tr-TR" sz="2400" baseline="-25000" dirty="0" smtClean="0">
                <a:solidFill>
                  <a:prstClr val="black"/>
                </a:solidFill>
                <a:cs typeface="Times New Roman" pitchFamily="18" charset="0"/>
                <a:sym typeface="Symbol"/>
              </a:rPr>
              <a:t>1</a:t>
            </a:r>
            <a:r>
              <a:rPr lang="tr-TR" sz="2400" baseline="0" dirty="0" smtClean="0">
                <a:solidFill>
                  <a:prstClr val="black"/>
                </a:solidFill>
                <a:cs typeface="Times New Roman" pitchFamily="18" charset="0"/>
                <a:sym typeface="Symbol"/>
              </a:rPr>
              <a:t>)  6,99 j = 10 </a:t>
            </a:r>
            <a:r>
              <a:rPr lang="tr-TR" sz="2400" strike="sngStrike" baseline="0" dirty="0" smtClean="0">
                <a:solidFill>
                  <a:prstClr val="black"/>
                </a:solidFill>
                <a:cs typeface="Times New Roman" pitchFamily="18" charset="0"/>
                <a:sym typeface="Symbol"/>
              </a:rPr>
              <a:t>g</a:t>
            </a:r>
            <a:r>
              <a:rPr lang="tr-TR" sz="2400" baseline="0" dirty="0" smtClean="0">
                <a:solidFill>
                  <a:prstClr val="black"/>
                </a:solidFill>
                <a:cs typeface="Times New Roman" pitchFamily="18" charset="0"/>
                <a:sym typeface="Symbol"/>
              </a:rPr>
              <a:t> x C</a:t>
            </a:r>
            <a:r>
              <a:rPr lang="tr-TR" sz="2400" baseline="-25000" dirty="0" smtClean="0">
                <a:solidFill>
                  <a:prstClr val="black"/>
                </a:solidFill>
                <a:cs typeface="Times New Roman" pitchFamily="18" charset="0"/>
                <a:sym typeface="Symbol"/>
              </a:rPr>
              <a:t>Ag</a:t>
            </a:r>
            <a:r>
              <a:rPr lang="tr-TR" sz="2400" baseline="0" dirty="0" smtClean="0">
                <a:solidFill>
                  <a:prstClr val="black"/>
                </a:solidFill>
                <a:cs typeface="Times New Roman" pitchFamily="18" charset="0"/>
                <a:sym typeface="Symbol"/>
              </a:rPr>
              <a:t> x (22 – 19) </a:t>
            </a:r>
            <a:r>
              <a:rPr lang="tr-TR" sz="2400" strike="sngStrike" baseline="0" dirty="0" smtClean="0">
                <a:solidFill>
                  <a:prstClr val="black"/>
                </a:solidFill>
                <a:cs typeface="Times New Roman" pitchFamily="18" charset="0"/>
                <a:sym typeface="Symbol"/>
              </a:rPr>
              <a:t>C</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C</a:t>
            </a:r>
            <a:r>
              <a:rPr lang="tr-TR" sz="2400" baseline="-25000" dirty="0" smtClean="0">
                <a:solidFill>
                  <a:prstClr val="black"/>
                </a:solidFill>
                <a:cs typeface="Times New Roman" pitchFamily="18" charset="0"/>
                <a:sym typeface="Symbol"/>
              </a:rPr>
              <a:t>Ag</a:t>
            </a:r>
            <a:r>
              <a:rPr lang="tr-TR" sz="2400" baseline="0" dirty="0" smtClean="0">
                <a:solidFill>
                  <a:prstClr val="black"/>
                </a:solidFill>
                <a:cs typeface="Times New Roman" pitchFamily="18" charset="0"/>
                <a:sym typeface="Symbol"/>
              </a:rPr>
              <a:t> = 0,233 j/g C olarak bulunur.</a:t>
            </a:r>
            <a:endParaRPr lang="tr-TR" sz="2400" baseline="0" dirty="0">
              <a:solidFill>
                <a:prstClr val="black"/>
              </a:solidFill>
              <a:cs typeface="Times New Roman" pitchFamily="18" charset="0"/>
            </a:endParaRPr>
          </a:p>
        </p:txBody>
      </p:sp>
    </p:spTree>
    <p:extLst>
      <p:ext uri="{BB962C8B-B14F-4D97-AF65-F5344CB8AC3E}">
        <p14:creationId xmlns:p14="http://schemas.microsoft.com/office/powerpoint/2010/main" xmlns="" val="6684475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167744"/>
            <a:ext cx="8715436" cy="6555641"/>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2400" b="1" baseline="0" dirty="0" smtClean="0">
                <a:solidFill>
                  <a:prstClr val="black"/>
                </a:solidFill>
                <a:cs typeface="Times New Roman" pitchFamily="18" charset="0"/>
              </a:rPr>
              <a:t>Örnek</a:t>
            </a:r>
            <a:r>
              <a:rPr lang="tr-TR" sz="2400" baseline="0" dirty="0" smtClean="0">
                <a:solidFill>
                  <a:prstClr val="black"/>
                </a:solidFill>
                <a:cs typeface="Times New Roman" pitchFamily="18" charset="0"/>
              </a:rPr>
              <a:t>: Laktozun (C</a:t>
            </a:r>
            <a:r>
              <a:rPr lang="tr-TR" sz="2400" baseline="-25000" dirty="0" smtClean="0">
                <a:solidFill>
                  <a:prstClr val="black"/>
                </a:solidFill>
                <a:cs typeface="Times New Roman" pitchFamily="18" charset="0"/>
              </a:rPr>
              <a:t>12</a:t>
            </a:r>
            <a:r>
              <a:rPr lang="tr-TR" sz="2400" baseline="0" dirty="0" smtClean="0">
                <a:solidFill>
                  <a:prstClr val="black"/>
                </a:solidFill>
                <a:cs typeface="Times New Roman" pitchFamily="18" charset="0"/>
              </a:rPr>
              <a:t>H</a:t>
            </a:r>
            <a:r>
              <a:rPr lang="tr-TR" sz="2400" baseline="-25000" dirty="0" smtClean="0">
                <a:solidFill>
                  <a:prstClr val="black"/>
                </a:solidFill>
                <a:cs typeface="Times New Roman" pitchFamily="18" charset="0"/>
              </a:rPr>
              <a:t>22</a:t>
            </a:r>
            <a:r>
              <a:rPr lang="tr-TR" sz="2400" baseline="0" dirty="0" smtClean="0">
                <a:solidFill>
                  <a:prstClr val="black"/>
                </a:solidFill>
                <a:cs typeface="Times New Roman" pitchFamily="18" charset="0"/>
              </a:rPr>
              <a:t>O</a:t>
            </a:r>
            <a:r>
              <a:rPr lang="tr-TR" sz="2400" baseline="-25000" dirty="0" smtClean="0">
                <a:solidFill>
                  <a:prstClr val="black"/>
                </a:solidFill>
                <a:cs typeface="Times New Roman" pitchFamily="18" charset="0"/>
              </a:rPr>
              <a:t>11</a:t>
            </a:r>
            <a:r>
              <a:rPr lang="tr-TR" sz="2400" baseline="0" dirty="0" smtClean="0">
                <a:solidFill>
                  <a:prstClr val="black"/>
                </a:solidFill>
                <a:cs typeface="Times New Roman" pitchFamily="18" charset="0"/>
              </a:rPr>
              <a:t>) yanma entalpisi -5652 kj/mol dür. 2,50 g laktoz 1350 g su içeren bir kalorimetrede yakılıyor. Kalorimetrenin ısı kapasitesi 1630 </a:t>
            </a:r>
            <a:r>
              <a:rPr lang="tr-TR" sz="2400" baseline="0" dirty="0" smtClean="0">
                <a:solidFill>
                  <a:prstClr val="black"/>
                </a:solidFill>
                <a:cs typeface="Times New Roman" pitchFamily="18" charset="0"/>
                <a:sym typeface="Symbol"/>
              </a:rPr>
              <a:t>j/C ve başlangıç sıcaklığı 24,58C olduğuna göre, son sıcaklık ne olur? </a:t>
            </a:r>
            <a:r>
              <a:rPr lang="tr-TR" sz="2400" baseline="0" dirty="0" smtClean="0">
                <a:solidFill>
                  <a:prstClr val="black"/>
                </a:solidFill>
                <a:cs typeface="Times New Roman" pitchFamily="18" charset="0"/>
              </a:rPr>
              <a:t>C</a:t>
            </a:r>
            <a:r>
              <a:rPr lang="tr-TR" sz="2400" baseline="-25000" dirty="0" smtClean="0">
                <a:solidFill>
                  <a:prstClr val="black"/>
                </a:solidFill>
                <a:cs typeface="Times New Roman" pitchFamily="18" charset="0"/>
              </a:rPr>
              <a:t>12</a:t>
            </a:r>
            <a:r>
              <a:rPr lang="tr-TR" sz="2400" baseline="0" dirty="0" smtClean="0">
                <a:solidFill>
                  <a:prstClr val="black"/>
                </a:solidFill>
                <a:cs typeface="Times New Roman" pitchFamily="18" charset="0"/>
              </a:rPr>
              <a:t>H</a:t>
            </a:r>
            <a:r>
              <a:rPr lang="tr-TR" sz="2400" baseline="-25000" dirty="0" smtClean="0">
                <a:solidFill>
                  <a:prstClr val="black"/>
                </a:solidFill>
                <a:cs typeface="Times New Roman" pitchFamily="18" charset="0"/>
              </a:rPr>
              <a:t>22</a:t>
            </a:r>
            <a:r>
              <a:rPr lang="tr-TR" sz="2400" baseline="0" dirty="0" smtClean="0">
                <a:solidFill>
                  <a:prstClr val="black"/>
                </a:solidFill>
                <a:cs typeface="Times New Roman" pitchFamily="18" charset="0"/>
              </a:rPr>
              <a:t>O</a:t>
            </a:r>
            <a:r>
              <a:rPr lang="tr-TR" sz="2400" baseline="-25000" dirty="0" smtClean="0">
                <a:solidFill>
                  <a:prstClr val="black"/>
                </a:solidFill>
                <a:cs typeface="Times New Roman" pitchFamily="18" charset="0"/>
              </a:rPr>
              <a:t>11</a:t>
            </a:r>
            <a:r>
              <a:rPr lang="tr-TR" sz="2400" baseline="0" dirty="0" smtClean="0">
                <a:solidFill>
                  <a:prstClr val="black"/>
                </a:solidFill>
                <a:cs typeface="Times New Roman" pitchFamily="18" charset="0"/>
                <a:sym typeface="Symbol"/>
              </a:rPr>
              <a:t> = 342 g/mol.</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Q = Q</a:t>
            </a:r>
            <a:r>
              <a:rPr lang="tr-TR" sz="2400" baseline="-25000" dirty="0" smtClean="0">
                <a:solidFill>
                  <a:prstClr val="black"/>
                </a:solidFill>
                <a:cs typeface="Times New Roman" pitchFamily="18" charset="0"/>
                <a:sym typeface="Symbol"/>
              </a:rPr>
              <a:t>kalorimetre</a:t>
            </a:r>
            <a:r>
              <a:rPr lang="tr-TR" sz="2400" baseline="0" dirty="0" smtClean="0">
                <a:solidFill>
                  <a:prstClr val="black"/>
                </a:solidFill>
                <a:cs typeface="Times New Roman" pitchFamily="18" charset="0"/>
                <a:sym typeface="Symbol"/>
              </a:rPr>
              <a:t> + Q</a:t>
            </a:r>
            <a:r>
              <a:rPr lang="tr-TR" sz="2400" baseline="-25000" dirty="0" smtClean="0">
                <a:solidFill>
                  <a:prstClr val="black"/>
                </a:solidFill>
                <a:cs typeface="Times New Roman" pitchFamily="18" charset="0"/>
                <a:sym typeface="Symbol"/>
              </a:rPr>
              <a:t>su</a:t>
            </a:r>
            <a:endParaRPr lang="tr-TR" sz="2400" baseline="0" dirty="0" smtClean="0">
              <a:solidFill>
                <a:prstClr val="black"/>
              </a:solidFill>
              <a:cs typeface="Times New Roman" pitchFamily="18" charset="0"/>
              <a:sym typeface="Symbol"/>
            </a:endParaRP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Q</a:t>
            </a:r>
            <a:r>
              <a:rPr lang="tr-TR" sz="2400" baseline="-25000" dirty="0" smtClean="0">
                <a:solidFill>
                  <a:prstClr val="black"/>
                </a:solidFill>
                <a:cs typeface="Times New Roman" pitchFamily="18" charset="0"/>
                <a:sym typeface="Symbol"/>
              </a:rPr>
              <a:t>top</a:t>
            </a:r>
            <a:r>
              <a:rPr lang="tr-TR" sz="2400" baseline="0" dirty="0" smtClean="0">
                <a:solidFill>
                  <a:prstClr val="black"/>
                </a:solidFill>
                <a:cs typeface="Times New Roman" pitchFamily="18" charset="0"/>
                <a:sym typeface="Symbol"/>
              </a:rPr>
              <a:t> = m C</a:t>
            </a:r>
            <a:r>
              <a:rPr lang="tr-TR" sz="2400" baseline="-25000" dirty="0" smtClean="0">
                <a:solidFill>
                  <a:prstClr val="black"/>
                </a:solidFill>
                <a:cs typeface="Times New Roman" pitchFamily="18" charset="0"/>
                <a:sym typeface="Symbol"/>
              </a:rPr>
              <a:t>cal</a:t>
            </a:r>
            <a:r>
              <a:rPr lang="tr-TR" sz="2400" baseline="0" dirty="0" smtClean="0">
                <a:solidFill>
                  <a:prstClr val="black"/>
                </a:solidFill>
                <a:cs typeface="Times New Roman" pitchFamily="18" charset="0"/>
                <a:sym typeface="Symbol"/>
              </a:rPr>
              <a:t>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-t</a:t>
            </a:r>
            <a:r>
              <a:rPr lang="tr-TR" sz="2400" baseline="-25000" dirty="0" smtClean="0">
                <a:solidFill>
                  <a:prstClr val="black"/>
                </a:solidFill>
                <a:cs typeface="Times New Roman" pitchFamily="18" charset="0"/>
                <a:sym typeface="Symbol"/>
              </a:rPr>
              <a:t>1</a:t>
            </a:r>
            <a:r>
              <a:rPr lang="tr-TR" sz="2400" baseline="0" dirty="0" smtClean="0">
                <a:solidFill>
                  <a:prstClr val="black"/>
                </a:solidFill>
                <a:cs typeface="Times New Roman" pitchFamily="18" charset="0"/>
                <a:sym typeface="Symbol"/>
              </a:rPr>
              <a:t>) + m C</a:t>
            </a:r>
            <a:r>
              <a:rPr lang="tr-TR" sz="2400" baseline="-25000" dirty="0" smtClean="0">
                <a:solidFill>
                  <a:prstClr val="black"/>
                </a:solidFill>
                <a:cs typeface="Times New Roman" pitchFamily="18" charset="0"/>
                <a:sym typeface="Symbol"/>
              </a:rPr>
              <a:t>su</a:t>
            </a:r>
            <a:r>
              <a:rPr lang="tr-TR" sz="2400" baseline="0" dirty="0" smtClean="0">
                <a:solidFill>
                  <a:prstClr val="black"/>
                </a:solidFill>
                <a:cs typeface="Times New Roman" pitchFamily="18" charset="0"/>
                <a:sym typeface="Symbol"/>
              </a:rPr>
              <a:t>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-t</a:t>
            </a:r>
            <a:r>
              <a:rPr lang="tr-TR" sz="2400" baseline="-25000" dirty="0" smtClean="0">
                <a:solidFill>
                  <a:prstClr val="black"/>
                </a:solidFill>
                <a:cs typeface="Times New Roman" pitchFamily="18" charset="0"/>
                <a:sym typeface="Symbol"/>
              </a:rPr>
              <a:t>1</a:t>
            </a:r>
            <a:r>
              <a:rPr lang="tr-TR" sz="2400" baseline="0" dirty="0" smtClean="0">
                <a:solidFill>
                  <a:prstClr val="black"/>
                </a:solidFill>
                <a:cs typeface="Times New Roman" pitchFamily="18" charset="0"/>
                <a:sym typeface="Symbol"/>
              </a:rPr>
              <a:t>)</a:t>
            </a:r>
          </a:p>
          <a:p>
            <a:pPr algn="just" fontAlgn="auto">
              <a:spcBef>
                <a:spcPts val="0"/>
              </a:spcBef>
              <a:spcAft>
                <a:spcPts val="0"/>
              </a:spcAft>
            </a:pPr>
            <a:r>
              <a:rPr lang="tr-TR" sz="2400" baseline="0" dirty="0" smtClean="0">
                <a:solidFill>
                  <a:prstClr val="black"/>
                </a:solidFill>
                <a:cs typeface="Times New Roman" pitchFamily="18" charset="0"/>
                <a:sym typeface="Symbol"/>
              </a:rPr>
              <a:t>	</a:t>
            </a:r>
          </a:p>
          <a:p>
            <a:pPr algn="just" fontAlgn="auto">
              <a:spcBef>
                <a:spcPts val="0"/>
              </a:spcBef>
              <a:spcAft>
                <a:spcPts val="0"/>
              </a:spcAft>
            </a:pPr>
            <a:r>
              <a:rPr lang="tr-TR" sz="2400" baseline="0" dirty="0" smtClean="0">
                <a:solidFill>
                  <a:prstClr val="black"/>
                </a:solidFill>
                <a:cs typeface="Times New Roman" pitchFamily="18" charset="0"/>
                <a:sym typeface="Symbol"/>
              </a:rPr>
              <a:t>	Q</a:t>
            </a:r>
            <a:r>
              <a:rPr lang="tr-TR" sz="2400" baseline="-25000" dirty="0" smtClean="0">
                <a:solidFill>
                  <a:prstClr val="black"/>
                </a:solidFill>
                <a:cs typeface="Times New Roman" pitchFamily="18" charset="0"/>
                <a:sym typeface="Symbol"/>
              </a:rPr>
              <a:t>top</a:t>
            </a:r>
            <a:r>
              <a:rPr lang="tr-TR" sz="2400" baseline="0" dirty="0" smtClean="0">
                <a:solidFill>
                  <a:prstClr val="black"/>
                </a:solidFill>
                <a:cs typeface="Times New Roman" pitchFamily="18" charset="0"/>
                <a:sym typeface="Symbol"/>
              </a:rPr>
              <a:t> = C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-t</a:t>
            </a:r>
            <a:r>
              <a:rPr lang="tr-TR" sz="2400" baseline="-25000" dirty="0" smtClean="0">
                <a:solidFill>
                  <a:prstClr val="black"/>
                </a:solidFill>
                <a:cs typeface="Times New Roman" pitchFamily="18" charset="0"/>
                <a:sym typeface="Symbol"/>
              </a:rPr>
              <a:t>1</a:t>
            </a:r>
            <a:r>
              <a:rPr lang="tr-TR" sz="2400" baseline="0" dirty="0" smtClean="0">
                <a:solidFill>
                  <a:prstClr val="black"/>
                </a:solidFill>
                <a:cs typeface="Times New Roman" pitchFamily="18" charset="0"/>
                <a:sym typeface="Symbol"/>
              </a:rPr>
              <a:t>) + m C</a:t>
            </a:r>
            <a:r>
              <a:rPr lang="tr-TR" sz="2400" baseline="-25000" dirty="0" smtClean="0">
                <a:solidFill>
                  <a:prstClr val="black"/>
                </a:solidFill>
                <a:cs typeface="Times New Roman" pitchFamily="18" charset="0"/>
                <a:sym typeface="Symbol"/>
              </a:rPr>
              <a:t>su</a:t>
            </a:r>
            <a:r>
              <a:rPr lang="tr-TR" sz="2400" baseline="0" dirty="0" smtClean="0">
                <a:solidFill>
                  <a:prstClr val="black"/>
                </a:solidFill>
                <a:cs typeface="Times New Roman" pitchFamily="18" charset="0"/>
                <a:sym typeface="Symbol"/>
              </a:rPr>
              <a:t>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-t</a:t>
            </a:r>
            <a:r>
              <a:rPr lang="tr-TR" sz="2400" baseline="-25000" dirty="0" smtClean="0">
                <a:solidFill>
                  <a:prstClr val="black"/>
                </a:solidFill>
                <a:cs typeface="Times New Roman" pitchFamily="18" charset="0"/>
                <a:sym typeface="Symbol"/>
              </a:rPr>
              <a:t>1</a:t>
            </a:r>
            <a:r>
              <a:rPr lang="tr-TR" sz="2400" baseline="0" dirty="0" smtClean="0">
                <a:solidFill>
                  <a:prstClr val="black"/>
                </a:solidFill>
                <a:cs typeface="Times New Roman" pitchFamily="18" charset="0"/>
                <a:sym typeface="Symbol"/>
              </a:rPr>
              <a:t>)</a:t>
            </a: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41320 = 1630 x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 – 24,58) + 1350 x 4.18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 – 24,58)</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 – 24,58) = 5,68   t</a:t>
            </a:r>
            <a:r>
              <a:rPr lang="tr-TR" sz="2400" baseline="-25000" dirty="0" smtClean="0">
                <a:solidFill>
                  <a:prstClr val="black"/>
                </a:solidFill>
                <a:cs typeface="Times New Roman" pitchFamily="18" charset="0"/>
                <a:sym typeface="Symbol"/>
              </a:rPr>
              <a:t>2</a:t>
            </a:r>
            <a:r>
              <a:rPr lang="tr-TR" sz="2400" baseline="0" dirty="0" smtClean="0">
                <a:solidFill>
                  <a:prstClr val="black"/>
                </a:solidFill>
                <a:cs typeface="Times New Roman" pitchFamily="18" charset="0"/>
                <a:sym typeface="Symbol"/>
              </a:rPr>
              <a:t> = 30.26C 	(2,50 g laktoz yanınca)</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p:txBody>
      </p:sp>
      <p:sp>
        <p:nvSpPr>
          <p:cNvPr id="7" name="6 Metin kutusu"/>
          <p:cNvSpPr txBox="1"/>
          <p:nvPr/>
        </p:nvSpPr>
        <p:spPr>
          <a:xfrm>
            <a:off x="1214414" y="3662796"/>
            <a:ext cx="6715172" cy="2123658"/>
          </a:xfrm>
          <a:prstGeom prst="rect">
            <a:avLst/>
          </a:prstGeom>
          <a:noFill/>
        </p:spPr>
        <p:txBody>
          <a:bodyPr wrap="square" rtlCol="0">
            <a:spAutoFit/>
          </a:bodyPr>
          <a:lstStyle/>
          <a:p>
            <a:pPr algn="just" fontAlgn="auto">
              <a:spcBef>
                <a:spcPts val="0"/>
              </a:spcBef>
              <a:spcAft>
                <a:spcPts val="0"/>
              </a:spcAft>
            </a:pPr>
            <a:r>
              <a:rPr lang="tr-TR" sz="2400" baseline="0" dirty="0" smtClean="0">
                <a:solidFill>
                  <a:prstClr val="black"/>
                </a:solidFill>
                <a:cs typeface="Times New Roman" pitchFamily="18" charset="0"/>
                <a:sym typeface="Symbol"/>
              </a:rPr>
              <a:t>	342 g laktoz		 5652 kj ısı</a:t>
            </a:r>
          </a:p>
          <a:p>
            <a:pPr algn="just" fontAlgn="auto">
              <a:spcBef>
                <a:spcPts val="0"/>
              </a:spcBef>
              <a:spcAft>
                <a:spcPts val="0"/>
              </a:spcAft>
            </a:pPr>
            <a:endParaRPr lang="tr-TR" sz="24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2,5 g		 	 ? g </a:t>
            </a:r>
          </a:p>
          <a:p>
            <a:pPr algn="just" fontAlgn="auto">
              <a:spcBef>
                <a:spcPts val="0"/>
              </a:spcBef>
              <a:spcAft>
                <a:spcPts val="0"/>
              </a:spcAft>
            </a:pPr>
            <a:endParaRPr lang="tr-TR" sz="1200" baseline="0" dirty="0" smtClean="0">
              <a:solidFill>
                <a:prstClr val="black"/>
              </a:solidFill>
              <a:cs typeface="Times New Roman" pitchFamily="18" charset="0"/>
              <a:sym typeface="Symbol"/>
            </a:endParaRPr>
          </a:p>
          <a:p>
            <a:pPr algn="just" fontAlgn="auto">
              <a:spcBef>
                <a:spcPts val="0"/>
              </a:spcBef>
              <a:spcAft>
                <a:spcPts val="0"/>
              </a:spcAft>
            </a:pPr>
            <a:r>
              <a:rPr lang="tr-TR" sz="2400" baseline="0" dirty="0" smtClean="0">
                <a:solidFill>
                  <a:prstClr val="black"/>
                </a:solidFill>
                <a:cs typeface="Times New Roman" pitchFamily="18" charset="0"/>
                <a:sym typeface="Symbol"/>
              </a:rPr>
              <a:t>           342. x = 5652 . 2,5  41,32 kj = 41320 j</a:t>
            </a:r>
            <a:endParaRPr lang="tr-TR" sz="2400" b="1" baseline="0" dirty="0" smtClean="0">
              <a:solidFill>
                <a:prstClr val="black"/>
              </a:solidFill>
              <a:cs typeface="Times New Roman" pitchFamily="18" charset="0"/>
              <a:sym typeface="Symbol"/>
            </a:endParaRPr>
          </a:p>
          <a:p>
            <a:pPr algn="just" fontAlgn="auto">
              <a:spcBef>
                <a:spcPts val="0"/>
              </a:spcBef>
              <a:spcAft>
                <a:spcPts val="0"/>
              </a:spcAft>
            </a:pPr>
            <a:endParaRPr lang="tr-TR" sz="2400" baseline="0" dirty="0" smtClean="0">
              <a:solidFill>
                <a:prstClr val="black"/>
              </a:solidFill>
              <a:cs typeface="Times New Roman" pitchFamily="18" charset="0"/>
            </a:endParaRPr>
          </a:p>
        </p:txBody>
      </p:sp>
      <p:cxnSp>
        <p:nvCxnSpPr>
          <p:cNvPr id="8" name="7 Düz Ok Bağlayıcısı"/>
          <p:cNvCxnSpPr/>
          <p:nvPr/>
        </p:nvCxnSpPr>
        <p:spPr>
          <a:xfrm>
            <a:off x="3929058" y="4071942"/>
            <a:ext cx="1000132" cy="53903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flipV="1">
            <a:off x="4000496" y="4076676"/>
            <a:ext cx="1029628" cy="4238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9 Düz Bağlayıcı"/>
          <p:cNvCxnSpPr/>
          <p:nvPr/>
        </p:nvCxnSpPr>
        <p:spPr>
          <a:xfrm flipV="1">
            <a:off x="2143076" y="4968094"/>
            <a:ext cx="3781727" cy="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9345994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
      <a:dk1>
        <a:srgbClr val="000000"/>
      </a:dk1>
      <a:lt1>
        <a:srgbClr val="FFFFFF"/>
      </a:lt1>
      <a:dk2>
        <a:srgbClr val="FF0101"/>
      </a:dk2>
      <a:lt2>
        <a:srgbClr val="0066FF"/>
      </a:lt2>
      <a:accent1>
        <a:srgbClr val="0000FF"/>
      </a:accent1>
      <a:accent2>
        <a:srgbClr val="666633"/>
      </a:accent2>
      <a:accent3>
        <a:srgbClr val="FFFFFF"/>
      </a:accent3>
      <a:accent4>
        <a:srgbClr val="000000"/>
      </a:accent4>
      <a:accent5>
        <a:srgbClr val="AAAAFF"/>
      </a:accent5>
      <a:accent6>
        <a:srgbClr val="5C5C2D"/>
      </a:accent6>
      <a:hlink>
        <a:srgbClr val="0033CC"/>
      </a:hlink>
      <a:folHlink>
        <a:srgbClr val="9933FF"/>
      </a:folHlink>
    </a:clrScheme>
    <a:fontScheme name="1_Default Design">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B2B2B2"/>
        </a:lt1>
        <a:dk2>
          <a:srgbClr val="FF0101"/>
        </a:dk2>
        <a:lt2>
          <a:srgbClr val="333333"/>
        </a:lt2>
        <a:accent1>
          <a:srgbClr val="0000FF"/>
        </a:accent1>
        <a:accent2>
          <a:srgbClr val="666633"/>
        </a:accent2>
        <a:accent3>
          <a:srgbClr val="D5D5D5"/>
        </a:accent3>
        <a:accent4>
          <a:srgbClr val="000000"/>
        </a:accent4>
        <a:accent5>
          <a:srgbClr val="AAAAFF"/>
        </a:accent5>
        <a:accent6>
          <a:srgbClr val="5C5C2D"/>
        </a:accent6>
        <a:hlink>
          <a:srgbClr val="0033CC"/>
        </a:hlink>
        <a:folHlink>
          <a:srgbClr val="9933FF"/>
        </a:folHlink>
      </a:clrScheme>
      <a:clrMap bg1="lt1" tx1="dk1" bg2="lt2" tx2="dk2" accent1="accent1" accent2="accent2" accent3="accent3" accent4="accent4" accent5="accent5" accent6="accent6" hlink="hlink" folHlink="folHlink"/>
    </a:extraClrScheme>
    <a:extraClrScheme>
      <a:clrScheme name="1_Default Design 9">
        <a:dk1>
          <a:srgbClr val="000000"/>
        </a:dk1>
        <a:lt1>
          <a:srgbClr val="C0C0C0"/>
        </a:lt1>
        <a:dk2>
          <a:srgbClr val="FF0101"/>
        </a:dk2>
        <a:lt2>
          <a:srgbClr val="333333"/>
        </a:lt2>
        <a:accent1>
          <a:srgbClr val="0000FF"/>
        </a:accent1>
        <a:accent2>
          <a:srgbClr val="666633"/>
        </a:accent2>
        <a:accent3>
          <a:srgbClr val="DCDCDC"/>
        </a:accent3>
        <a:accent4>
          <a:srgbClr val="000000"/>
        </a:accent4>
        <a:accent5>
          <a:srgbClr val="AAAAFF"/>
        </a:accent5>
        <a:accent6>
          <a:srgbClr val="5C5C2D"/>
        </a:accent6>
        <a:hlink>
          <a:srgbClr val="0033CC"/>
        </a:hlink>
        <a:folHlink>
          <a:srgbClr val="9933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defRPr sz="2400" dirty="0" smtClean="0">
            <a:latin typeface="Times New Roman" pitchFamily="18" charset="0"/>
            <a:cs typeface="Times New Roman" pitchFamily="18" charset="0"/>
          </a:defRPr>
        </a:defPPr>
      </a:lstStyle>
    </a:txDef>
  </a:objectDefaults>
  <a:extraClrSchemeLst/>
</a:theme>
</file>

<file path=ppt/theme/theme3.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defRPr sz="2400" dirty="0" smtClean="0">
            <a:latin typeface="Times New Roman" pitchFamily="18" charset="0"/>
            <a:cs typeface="Times New Roman" pitchFamily="18" charset="0"/>
          </a:defRPr>
        </a:defPPr>
      </a:lstStyle>
    </a:txDef>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1857</TotalTime>
  <Words>4384</Words>
  <Application>Microsoft Office PowerPoint</Application>
  <PresentationFormat>Ekran Gösterisi (4:3)</PresentationFormat>
  <Paragraphs>924</Paragraphs>
  <Slides>89</Slides>
  <Notes>8</Notes>
  <HiddenSlides>0</HiddenSlides>
  <MMClips>0</MMClips>
  <ScaleCrop>false</ScaleCrop>
  <HeadingPairs>
    <vt:vector size="6" baseType="variant">
      <vt:variant>
        <vt:lpstr>Tema</vt:lpstr>
      </vt:variant>
      <vt:variant>
        <vt:i4>3</vt:i4>
      </vt:variant>
      <vt:variant>
        <vt:lpstr>Katıştırılmış OLE Hizmet Programları</vt:lpstr>
      </vt:variant>
      <vt:variant>
        <vt:i4>1</vt:i4>
      </vt:variant>
      <vt:variant>
        <vt:lpstr>Slayt Başlıkları</vt:lpstr>
      </vt:variant>
      <vt:variant>
        <vt:i4>89</vt:i4>
      </vt:variant>
    </vt:vector>
  </HeadingPairs>
  <TitlesOfParts>
    <vt:vector size="93" baseType="lpstr">
      <vt:lpstr>1_Default Design</vt:lpstr>
      <vt:lpstr>Ofis Teması</vt:lpstr>
      <vt:lpstr>1_Ofis Teması</vt:lpstr>
      <vt:lpstr>Denklem</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Kimyasal Kinetik</dc:title>
  <dc:creator>HASAN</dc:creator>
  <cp:lastModifiedBy>Microsoft-PC</cp:lastModifiedBy>
  <cp:revision>474</cp:revision>
  <dcterms:created xsi:type="dcterms:W3CDTF">2010-01-30T12:12:07Z</dcterms:created>
  <dcterms:modified xsi:type="dcterms:W3CDTF">2011-12-13T16:07:21Z</dcterms:modified>
</cp:coreProperties>
</file>