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 id="2147483743" r:id="rId2"/>
    <p:sldMasterId id="2147483756" r:id="rId3"/>
    <p:sldMasterId id="2147483792" r:id="rId4"/>
  </p:sldMasterIdLst>
  <p:notesMasterIdLst>
    <p:notesMasterId r:id="rId64"/>
  </p:notesMasterIdLst>
  <p:sldIdLst>
    <p:sldId id="302" r:id="rId5"/>
    <p:sldId id="303" r:id="rId6"/>
    <p:sldId id="305" r:id="rId7"/>
    <p:sldId id="306" r:id="rId8"/>
    <p:sldId id="307" r:id="rId9"/>
    <p:sldId id="308" r:id="rId10"/>
    <p:sldId id="376" r:id="rId11"/>
    <p:sldId id="319" r:id="rId12"/>
    <p:sldId id="330" r:id="rId13"/>
    <p:sldId id="320" r:id="rId14"/>
    <p:sldId id="311" r:id="rId15"/>
    <p:sldId id="312" r:id="rId16"/>
    <p:sldId id="323" r:id="rId17"/>
    <p:sldId id="322" r:id="rId18"/>
    <p:sldId id="321" r:id="rId19"/>
    <p:sldId id="313" r:id="rId20"/>
    <p:sldId id="324" r:id="rId21"/>
    <p:sldId id="325" r:id="rId22"/>
    <p:sldId id="326" r:id="rId23"/>
    <p:sldId id="327" r:id="rId24"/>
    <p:sldId id="328" r:id="rId25"/>
    <p:sldId id="329" r:id="rId26"/>
    <p:sldId id="314" r:id="rId27"/>
    <p:sldId id="366" r:id="rId28"/>
    <p:sldId id="315" r:id="rId29"/>
    <p:sldId id="399" r:id="rId30"/>
    <p:sldId id="390" r:id="rId31"/>
    <p:sldId id="392" r:id="rId32"/>
    <p:sldId id="393" r:id="rId33"/>
    <p:sldId id="394" r:id="rId34"/>
    <p:sldId id="384" r:id="rId35"/>
    <p:sldId id="395" r:id="rId36"/>
    <p:sldId id="386" r:id="rId37"/>
    <p:sldId id="387" r:id="rId38"/>
    <p:sldId id="388" r:id="rId39"/>
    <p:sldId id="396" r:id="rId40"/>
    <p:sldId id="336" r:id="rId41"/>
    <p:sldId id="375" r:id="rId42"/>
    <p:sldId id="398" r:id="rId43"/>
    <p:sldId id="397" r:id="rId44"/>
    <p:sldId id="377" r:id="rId45"/>
    <p:sldId id="379" r:id="rId46"/>
    <p:sldId id="367" r:id="rId47"/>
    <p:sldId id="316" r:id="rId48"/>
    <p:sldId id="334" r:id="rId49"/>
    <p:sldId id="333" r:id="rId50"/>
    <p:sldId id="368" r:id="rId51"/>
    <p:sldId id="369" r:id="rId52"/>
    <p:sldId id="370" r:id="rId53"/>
    <p:sldId id="317" r:id="rId54"/>
    <p:sldId id="371" r:id="rId55"/>
    <p:sldId id="372" r:id="rId56"/>
    <p:sldId id="373" r:id="rId57"/>
    <p:sldId id="337" r:id="rId58"/>
    <p:sldId id="338" r:id="rId59"/>
    <p:sldId id="339" r:id="rId60"/>
    <p:sldId id="361" r:id="rId61"/>
    <p:sldId id="355" r:id="rId62"/>
    <p:sldId id="364" r:id="rId63"/>
  </p:sldIdLst>
  <p:sldSz cx="9144000" cy="6858000" type="screen4x3"/>
  <p:notesSz cx="6858000" cy="9144000"/>
  <p:defaultTextStyle>
    <a:defPPr>
      <a:defRPr lang="tr-TR"/>
    </a:defPPr>
    <a:lvl1pPr algn="l" rtl="0" fontAlgn="base">
      <a:spcBef>
        <a:spcPct val="0"/>
      </a:spcBef>
      <a:spcAft>
        <a:spcPct val="0"/>
      </a:spcAft>
      <a:defRPr sz="1500" kern="1200" baseline="30000">
        <a:solidFill>
          <a:schemeClr val="tx1"/>
        </a:solidFill>
        <a:latin typeface="Times New Roman" pitchFamily="18" charset="0"/>
        <a:ea typeface="+mn-ea"/>
        <a:cs typeface="+mn-cs"/>
      </a:defRPr>
    </a:lvl1pPr>
    <a:lvl2pPr marL="457200" algn="l" rtl="0" fontAlgn="base">
      <a:spcBef>
        <a:spcPct val="0"/>
      </a:spcBef>
      <a:spcAft>
        <a:spcPct val="0"/>
      </a:spcAft>
      <a:defRPr sz="1500" kern="1200" baseline="30000">
        <a:solidFill>
          <a:schemeClr val="tx1"/>
        </a:solidFill>
        <a:latin typeface="Times New Roman" pitchFamily="18" charset="0"/>
        <a:ea typeface="+mn-ea"/>
        <a:cs typeface="+mn-cs"/>
      </a:defRPr>
    </a:lvl2pPr>
    <a:lvl3pPr marL="914400" algn="l" rtl="0" fontAlgn="base">
      <a:spcBef>
        <a:spcPct val="0"/>
      </a:spcBef>
      <a:spcAft>
        <a:spcPct val="0"/>
      </a:spcAft>
      <a:defRPr sz="1500" kern="1200" baseline="30000">
        <a:solidFill>
          <a:schemeClr val="tx1"/>
        </a:solidFill>
        <a:latin typeface="Times New Roman" pitchFamily="18" charset="0"/>
        <a:ea typeface="+mn-ea"/>
        <a:cs typeface="+mn-cs"/>
      </a:defRPr>
    </a:lvl3pPr>
    <a:lvl4pPr marL="1371600" algn="l" rtl="0" fontAlgn="base">
      <a:spcBef>
        <a:spcPct val="0"/>
      </a:spcBef>
      <a:spcAft>
        <a:spcPct val="0"/>
      </a:spcAft>
      <a:defRPr sz="1500" kern="1200" baseline="30000">
        <a:solidFill>
          <a:schemeClr val="tx1"/>
        </a:solidFill>
        <a:latin typeface="Times New Roman" pitchFamily="18" charset="0"/>
        <a:ea typeface="+mn-ea"/>
        <a:cs typeface="+mn-cs"/>
      </a:defRPr>
    </a:lvl4pPr>
    <a:lvl5pPr marL="1828800" algn="l" rtl="0" fontAlgn="base">
      <a:spcBef>
        <a:spcPct val="0"/>
      </a:spcBef>
      <a:spcAft>
        <a:spcPct val="0"/>
      </a:spcAft>
      <a:defRPr sz="1500" kern="1200" baseline="30000">
        <a:solidFill>
          <a:schemeClr val="tx1"/>
        </a:solidFill>
        <a:latin typeface="Times New Roman" pitchFamily="18" charset="0"/>
        <a:ea typeface="+mn-ea"/>
        <a:cs typeface="+mn-cs"/>
      </a:defRPr>
    </a:lvl5pPr>
    <a:lvl6pPr marL="2286000" algn="l" defTabSz="914400" rtl="0" eaLnBrk="1" latinLnBrk="0" hangingPunct="1">
      <a:defRPr sz="1500" kern="1200" baseline="30000">
        <a:solidFill>
          <a:schemeClr val="tx1"/>
        </a:solidFill>
        <a:latin typeface="Times New Roman" pitchFamily="18" charset="0"/>
        <a:ea typeface="+mn-ea"/>
        <a:cs typeface="+mn-cs"/>
      </a:defRPr>
    </a:lvl6pPr>
    <a:lvl7pPr marL="2743200" algn="l" defTabSz="914400" rtl="0" eaLnBrk="1" latinLnBrk="0" hangingPunct="1">
      <a:defRPr sz="1500" kern="1200" baseline="30000">
        <a:solidFill>
          <a:schemeClr val="tx1"/>
        </a:solidFill>
        <a:latin typeface="Times New Roman" pitchFamily="18" charset="0"/>
        <a:ea typeface="+mn-ea"/>
        <a:cs typeface="+mn-cs"/>
      </a:defRPr>
    </a:lvl7pPr>
    <a:lvl8pPr marL="3200400" algn="l" defTabSz="914400" rtl="0" eaLnBrk="1" latinLnBrk="0" hangingPunct="1">
      <a:defRPr sz="1500" kern="1200" baseline="30000">
        <a:solidFill>
          <a:schemeClr val="tx1"/>
        </a:solidFill>
        <a:latin typeface="Times New Roman" pitchFamily="18" charset="0"/>
        <a:ea typeface="+mn-ea"/>
        <a:cs typeface="+mn-cs"/>
      </a:defRPr>
    </a:lvl8pPr>
    <a:lvl9pPr marL="3657600" algn="l" defTabSz="914400" rtl="0" eaLnBrk="1" latinLnBrk="0" hangingPunct="1">
      <a:defRPr sz="1500" kern="1200" baseline="300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44" autoAdjust="0"/>
    <p:restoredTop sz="94660"/>
  </p:normalViewPr>
  <p:slideViewPr>
    <p:cSldViewPr>
      <p:cViewPr varScale="1">
        <p:scale>
          <a:sx n="82" d="100"/>
          <a:sy n="82"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DAA12D-D21D-4322-826B-3F23C181753B}" type="datetimeFigureOut">
              <a:rPr lang="tr-TR" smtClean="0"/>
              <a:pPr/>
              <a:t>22.10.2019</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34ED5E-7429-4166-B20B-DA786F7A4B72}" type="slidenum">
              <a:rPr lang="tr-TR" smtClean="0"/>
              <a:pPr/>
              <a:t>‹#›</a:t>
            </a:fld>
            <a:endParaRPr lang="tr-TR"/>
          </a:p>
        </p:txBody>
      </p:sp>
    </p:spTree>
    <p:extLst>
      <p:ext uri="{BB962C8B-B14F-4D97-AF65-F5344CB8AC3E}">
        <p14:creationId xmlns:p14="http://schemas.microsoft.com/office/powerpoint/2010/main" val="1864297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8946B6-18FD-4B3E-8087-B983464A0C37}" type="slidenum">
              <a:rPr lang="tr-TR" smtClean="0"/>
              <a:pPr eaLnBrk="1" hangingPunct="1"/>
              <a:t>2</a:t>
            </a:fld>
            <a:endParaRPr lang="tr-T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BA1850A-DE6A-44F0-A5AE-2ADBCEB660CE}" type="slidenum">
              <a:rPr lang="tr-TR" smtClean="0"/>
              <a:pPr eaLnBrk="1" hangingPunct="1"/>
              <a:t>3</a:t>
            </a:fld>
            <a:endParaRPr lang="tr-T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16C1C9B-56AD-400C-ABB1-F1A409C37E5E}" type="slidenum">
              <a:rPr lang="tr-TR" smtClean="0"/>
              <a:pPr eaLnBrk="1" hangingPunct="1"/>
              <a:t>4</a:t>
            </a:fld>
            <a:endParaRPr lang="tr-T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B84C29-67F8-4B69-95E8-CF5726226005}" type="slidenum">
              <a:rPr lang="tr-TR" smtClean="0"/>
              <a:pPr eaLnBrk="1" hangingPunct="1"/>
              <a:t>5</a:t>
            </a:fld>
            <a:endParaRPr lang="tr-T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F7DE3D-71C3-4F4E-A40D-B88B9124344A}" type="slidenum">
              <a:rPr lang="tr-TR" smtClean="0"/>
              <a:pPr eaLnBrk="1" hangingPunct="1"/>
              <a:t>6</a:t>
            </a:fld>
            <a:endParaRPr lang="tr-T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87F80EF-47F4-4CB6-9B81-2C7F1D1B6DED}" type="slidenum">
              <a:rPr lang="tr-TR" smtClean="0"/>
              <a:pPr eaLnBrk="1" hangingPunct="1"/>
              <a:t>11</a:t>
            </a:fld>
            <a:endParaRPr lang="tr-T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FB6A9D-ABDE-46CD-A12D-0E77E963B3FE}" type="slidenum">
              <a:rPr lang="tr-TR" smtClean="0"/>
              <a:pPr eaLnBrk="1" hangingPunct="1"/>
              <a:t>12</a:t>
            </a:fld>
            <a:endParaRPr lang="tr-T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FB6A9D-ABDE-46CD-A12D-0E77E963B3FE}" type="slidenum">
              <a:rPr lang="tr-TR" smtClean="0">
                <a:solidFill>
                  <a:prstClr val="black"/>
                </a:solidFill>
              </a:rPr>
              <a:pPr eaLnBrk="1" hangingPunct="1"/>
              <a:t>14</a:t>
            </a:fld>
            <a:endParaRPr lang="tr-TR">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416D85A-7B4B-4F38-8093-30E8F3B52313}" type="slidenum">
              <a:rPr lang="tr-TR" smtClean="0"/>
              <a:pPr eaLnBrk="1" hangingPunct="1"/>
              <a:t>16</a:t>
            </a:fld>
            <a:endParaRPr lang="tr-T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2E43767-B0CB-4CD3-819F-67C2DF5393D1}" type="slidenum">
              <a:rPr lang="tr-TR" smtClean="0"/>
              <a:pPr eaLnBrk="1" hangingPunct="1"/>
              <a:t>23</a:t>
            </a:fld>
            <a:endParaRPr lang="tr-T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6A7310-C9BE-479E-B6A1-50F233ADDAB8}" type="slidenum">
              <a:rPr lang="tr-TR" smtClean="0"/>
              <a:pPr eaLnBrk="1" hangingPunct="1"/>
              <a:t>25</a:t>
            </a:fld>
            <a:endParaRPr lang="tr-T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6A7310-C9BE-479E-B6A1-50F233ADDAB8}" type="slidenum">
              <a:rPr lang="tr-TR" smtClean="0">
                <a:solidFill>
                  <a:prstClr val="black"/>
                </a:solidFill>
              </a:rPr>
              <a:pPr eaLnBrk="1" hangingPunct="1"/>
              <a:t>26</a:t>
            </a:fld>
            <a:endParaRPr lang="tr-TR">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F0504F3B-53A1-407C-929F-001C402AFA75}" type="slidenum">
              <a:rPr lang="tr-TR" smtClean="0">
                <a:solidFill>
                  <a:prstClr val="black"/>
                </a:solidFill>
              </a:rPr>
              <a:pPr/>
              <a:t>35</a:t>
            </a:fld>
            <a:endParaRPr lang="tr-TR"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7DC218-8B98-4914-B8BA-556F6D07E358}" type="slidenum">
              <a:rPr lang="tr-TR" smtClean="0">
                <a:solidFill>
                  <a:prstClr val="black"/>
                </a:solidFill>
              </a:rPr>
              <a:pPr eaLnBrk="1" hangingPunct="1"/>
              <a:t>38</a:t>
            </a:fld>
            <a:endParaRPr lang="tr-TR">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7DC218-8B98-4914-B8BA-556F6D07E358}" type="slidenum">
              <a:rPr lang="tr-TR" smtClean="0">
                <a:solidFill>
                  <a:prstClr val="black"/>
                </a:solidFill>
              </a:rPr>
              <a:pPr eaLnBrk="1" hangingPunct="1"/>
              <a:t>39</a:t>
            </a:fld>
            <a:endParaRPr lang="tr-TR">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7DC218-8B98-4914-B8BA-556F6D07E358}" type="slidenum">
              <a:rPr lang="tr-TR" smtClean="0">
                <a:solidFill>
                  <a:prstClr val="black"/>
                </a:solidFill>
              </a:rPr>
              <a:pPr eaLnBrk="1" hangingPunct="1"/>
              <a:t>40</a:t>
            </a:fld>
            <a:endParaRPr lang="tr-TR">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7DC218-8B98-4914-B8BA-556F6D07E358}" type="slidenum">
              <a:rPr lang="tr-TR" smtClean="0">
                <a:solidFill>
                  <a:prstClr val="black"/>
                </a:solidFill>
              </a:rPr>
              <a:pPr eaLnBrk="1" hangingPunct="1"/>
              <a:t>41</a:t>
            </a:fld>
            <a:endParaRPr lang="tr-TR">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Chemistry 140 Fall 2002</a:t>
            </a:r>
          </a:p>
        </p:txBody>
      </p:sp>
      <p:sp>
        <p:nvSpPr>
          <p:cNvPr id="7" name="Rectangle 7"/>
          <p:cNvSpPr>
            <a:spLocks noGrp="1" noChangeArrowheads="1"/>
          </p:cNvSpPr>
          <p:nvPr>
            <p:ph type="sldNum" sz="quarter" idx="5"/>
          </p:nvPr>
        </p:nvSpPr>
        <p:spPr>
          <a:ln/>
        </p:spPr>
        <p:txBody>
          <a:bodyPr/>
          <a:lstStyle/>
          <a:p>
            <a:fld id="{566A52B4-C43D-452D-9072-83EEEA11820B}" type="slidenum">
              <a:rPr lang="en-US">
                <a:solidFill>
                  <a:prstClr val="black"/>
                </a:solidFill>
              </a:rPr>
              <a:pPr/>
              <a:t>43</a:t>
            </a:fld>
            <a:endParaRPr lang="en-US">
              <a:solidFill>
                <a:prstClr val="black"/>
              </a:solidFill>
            </a:endParaRPr>
          </a:p>
        </p:txBody>
      </p:sp>
      <p:sp>
        <p:nvSpPr>
          <p:cNvPr id="522242" name="Rectangle 2"/>
          <p:cNvSpPr>
            <a:spLocks noGrp="1" noRot="1" noChangeAspect="1" noChangeArrowheads="1" noTextEdit="1"/>
          </p:cNvSpPr>
          <p:nvPr>
            <p:ph type="sldImg"/>
          </p:nvPr>
        </p:nvSpPr>
        <p:spPr>
          <a:ln/>
        </p:spPr>
      </p:sp>
      <p:sp>
        <p:nvSpPr>
          <p:cNvPr id="522243" name="Rectangle 3"/>
          <p:cNvSpPr>
            <a:spLocks noGrp="1" noChangeArrowheads="1"/>
          </p:cNvSpPr>
          <p:nvPr>
            <p:ph type="body" idx="1"/>
          </p:nvPr>
        </p:nvSpPr>
        <p:spPr/>
        <p:txBody>
          <a:bodyPr/>
          <a:lstStyle/>
          <a:p>
            <a:r>
              <a:rPr lang="en-US"/>
              <a:t>Radii increase down a group.</a:t>
            </a:r>
          </a:p>
          <a:p>
            <a:r>
              <a:rPr lang="en-US"/>
              <a:t>Radii decrease across a period in the main group (Z</a:t>
            </a:r>
            <a:r>
              <a:rPr lang="en-US" baseline="-25000"/>
              <a:t>eff </a:t>
            </a:r>
            <a:r>
              <a:rPr lang="en-US"/>
              <a:t>increases across main group elements).</a:t>
            </a:r>
          </a:p>
          <a:p>
            <a:r>
              <a:rPr lang="en-US"/>
              <a:t>Radii in Transition metals remain fairly constant except for a few spikes.  Electrons go into an </a:t>
            </a:r>
            <a:r>
              <a:rPr lang="en-US" i="1"/>
              <a:t>inner</a:t>
            </a:r>
            <a:r>
              <a:rPr lang="en-US"/>
              <a:t> shell, thus participate in shielding the outer shell electrons from the increasing Z</a:t>
            </a:r>
            <a:r>
              <a:rPr lang="en-US" baseline="-25000"/>
              <a:t>eff</a:t>
            </a:r>
            <a:r>
              <a:rPr lang="en-US"/>
              <a:t>.</a:t>
            </a:r>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7DC218-8B98-4914-B8BA-556F6D07E358}" type="slidenum">
              <a:rPr lang="tr-TR" smtClean="0"/>
              <a:pPr eaLnBrk="1" hangingPunct="1"/>
              <a:t>44</a:t>
            </a:fld>
            <a:endParaRPr lang="tr-T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7DC218-8B98-4914-B8BA-556F6D07E358}" type="slidenum">
              <a:rPr lang="tr-TR" smtClean="0"/>
              <a:pPr eaLnBrk="1" hangingPunct="1"/>
              <a:t>46</a:t>
            </a:fld>
            <a:endParaRPr lang="tr-T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pPr eaLnBrk="1" hangingPunct="1"/>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Chemistry 140 Fall 2002</a:t>
            </a:r>
          </a:p>
        </p:txBody>
      </p:sp>
      <p:sp>
        <p:nvSpPr>
          <p:cNvPr id="7" name="Rectangle 7"/>
          <p:cNvSpPr>
            <a:spLocks noGrp="1" noChangeArrowheads="1"/>
          </p:cNvSpPr>
          <p:nvPr>
            <p:ph type="sldNum" sz="quarter" idx="5"/>
          </p:nvPr>
        </p:nvSpPr>
        <p:spPr>
          <a:ln/>
        </p:spPr>
        <p:txBody>
          <a:bodyPr/>
          <a:lstStyle/>
          <a:p>
            <a:fld id="{5BEF0915-4AC7-46C4-AA73-F2F450FF7A29}" type="slidenum">
              <a:rPr lang="en-US">
                <a:solidFill>
                  <a:prstClr val="black"/>
                </a:solidFill>
              </a:rPr>
              <a:pPr/>
              <a:t>47</a:t>
            </a:fld>
            <a:endParaRPr lang="en-US">
              <a:solidFill>
                <a:prstClr val="black"/>
              </a:solidFill>
            </a:endParaRPr>
          </a:p>
        </p:txBody>
      </p:sp>
      <p:sp>
        <p:nvSpPr>
          <p:cNvPr id="524290" name="Rectangle 2"/>
          <p:cNvSpPr>
            <a:spLocks noGrp="1" noRot="1" noChangeAspect="1" noChangeArrowheads="1" noTextEdit="1"/>
          </p:cNvSpPr>
          <p:nvPr>
            <p:ph type="sldImg"/>
          </p:nvPr>
        </p:nvSpPr>
        <p:spPr>
          <a:ln/>
        </p:spPr>
      </p:sp>
      <p:sp>
        <p:nvSpPr>
          <p:cNvPr id="524291" name="Rectangle 3"/>
          <p:cNvSpPr>
            <a:spLocks noGrp="1" noChangeArrowheads="1"/>
          </p:cNvSpPr>
          <p:nvPr>
            <p:ph type="body" idx="1"/>
          </p:nvPr>
        </p:nvSpPr>
        <p:spPr/>
        <p:txBody>
          <a:bodyPr/>
          <a:lstStyle/>
          <a:p>
            <a:r>
              <a:rPr lang="en-US"/>
              <a:t>Ionization energy is the quantity of energy a gaseous atom must absorb so that an electron is stripped from it.  The electron lost is the one most loosely held.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Chemistry 140 Fall 2002</a:t>
            </a:r>
          </a:p>
        </p:txBody>
      </p:sp>
      <p:sp>
        <p:nvSpPr>
          <p:cNvPr id="7" name="Rectangle 7"/>
          <p:cNvSpPr>
            <a:spLocks noGrp="1" noChangeArrowheads="1"/>
          </p:cNvSpPr>
          <p:nvPr>
            <p:ph type="sldNum" sz="quarter" idx="5"/>
          </p:nvPr>
        </p:nvSpPr>
        <p:spPr>
          <a:ln/>
        </p:spPr>
        <p:txBody>
          <a:bodyPr/>
          <a:lstStyle/>
          <a:p>
            <a:fld id="{03796EFD-42F1-4F5D-ABD4-C6AC588CC065}" type="slidenum">
              <a:rPr lang="en-US">
                <a:solidFill>
                  <a:prstClr val="black"/>
                </a:solidFill>
              </a:rPr>
              <a:pPr/>
              <a:t>48</a:t>
            </a:fld>
            <a:endParaRPr lang="en-US">
              <a:solidFill>
                <a:prstClr val="black"/>
              </a:solidFill>
            </a:endParaRPr>
          </a:p>
        </p:txBody>
      </p:sp>
      <p:sp>
        <p:nvSpPr>
          <p:cNvPr id="525314" name="Rectangle 2"/>
          <p:cNvSpPr>
            <a:spLocks noGrp="1" noRot="1" noChangeAspect="1" noChangeArrowheads="1" noTextEdit="1"/>
          </p:cNvSpPr>
          <p:nvPr>
            <p:ph type="sldImg"/>
          </p:nvPr>
        </p:nvSpPr>
        <p:spPr>
          <a:ln/>
        </p:spPr>
      </p:sp>
      <p:sp>
        <p:nvSpPr>
          <p:cNvPr id="5253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Chemistry 140 Fall 2002</a:t>
            </a:r>
          </a:p>
        </p:txBody>
      </p:sp>
      <p:sp>
        <p:nvSpPr>
          <p:cNvPr id="7" name="Rectangle 7"/>
          <p:cNvSpPr>
            <a:spLocks noGrp="1" noChangeArrowheads="1"/>
          </p:cNvSpPr>
          <p:nvPr>
            <p:ph type="sldNum" sz="quarter" idx="5"/>
          </p:nvPr>
        </p:nvSpPr>
        <p:spPr>
          <a:ln/>
        </p:spPr>
        <p:txBody>
          <a:bodyPr/>
          <a:lstStyle/>
          <a:p>
            <a:fld id="{D3F1158D-A65A-44E1-B61A-133EDE28ED4F}" type="slidenum">
              <a:rPr lang="en-US">
                <a:solidFill>
                  <a:prstClr val="black"/>
                </a:solidFill>
              </a:rPr>
              <a:pPr/>
              <a:t>49</a:t>
            </a:fld>
            <a:endParaRPr lang="en-US">
              <a:solidFill>
                <a:prstClr val="black"/>
              </a:solidFill>
            </a:endParaRPr>
          </a:p>
        </p:txBody>
      </p:sp>
      <p:sp>
        <p:nvSpPr>
          <p:cNvPr id="528386" name="Rectangle 2"/>
          <p:cNvSpPr>
            <a:spLocks noGrp="1" noRot="1" noChangeAspect="1" noChangeArrowheads="1" noTextEdit="1"/>
          </p:cNvSpPr>
          <p:nvPr>
            <p:ph type="sldImg"/>
          </p:nvPr>
        </p:nvSpPr>
        <p:spPr>
          <a:ln/>
        </p:spPr>
      </p:sp>
      <p:sp>
        <p:nvSpPr>
          <p:cNvPr id="5283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7DC6AE-966C-42B3-BC11-2B76368977C9}" type="slidenum">
              <a:rPr lang="tr-TR" smtClean="0"/>
              <a:pPr eaLnBrk="1" hangingPunct="1"/>
              <a:t>50</a:t>
            </a:fld>
            <a:endParaRPr lang="tr-TR"/>
          </a:p>
        </p:txBody>
      </p:sp>
      <p:sp>
        <p:nvSpPr>
          <p:cNvPr id="23961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6F03EE4-B19E-4FEE-A180-CC8B7884F222}" type="slidenum">
              <a:rPr lang="tr-TR" sz="1200"/>
              <a:pPr algn="r" eaLnBrk="1" hangingPunct="1"/>
              <a:t>50</a:t>
            </a:fld>
            <a:endParaRPr lang="tr-TR" sz="1200"/>
          </a:p>
        </p:txBody>
      </p:sp>
      <p:sp>
        <p:nvSpPr>
          <p:cNvPr id="239620" name="Rectangle 2"/>
          <p:cNvSpPr>
            <a:spLocks noGrp="1" noRot="1" noChangeAspect="1" noChangeArrowheads="1" noTextEdit="1"/>
          </p:cNvSpPr>
          <p:nvPr>
            <p:ph type="sldImg"/>
          </p:nvPr>
        </p:nvSpPr>
        <p:spPr>
          <a:ln/>
        </p:spPr>
      </p:sp>
      <p:sp>
        <p:nvSpPr>
          <p:cNvPr id="239621"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Chemistry 140 Fall 2002</a:t>
            </a:r>
          </a:p>
        </p:txBody>
      </p:sp>
      <p:sp>
        <p:nvSpPr>
          <p:cNvPr id="7" name="Rectangle 7"/>
          <p:cNvSpPr>
            <a:spLocks noGrp="1" noChangeArrowheads="1"/>
          </p:cNvSpPr>
          <p:nvPr>
            <p:ph type="sldNum" sz="quarter" idx="5"/>
          </p:nvPr>
        </p:nvSpPr>
        <p:spPr>
          <a:ln/>
        </p:spPr>
        <p:txBody>
          <a:bodyPr/>
          <a:lstStyle/>
          <a:p>
            <a:fld id="{85DB4991-A6F6-4988-A66D-C44CAF040507}" type="slidenum">
              <a:rPr lang="en-US">
                <a:solidFill>
                  <a:prstClr val="black"/>
                </a:solidFill>
              </a:rPr>
              <a:pPr/>
              <a:t>53</a:t>
            </a:fld>
            <a:endParaRPr lang="en-US">
              <a:solidFill>
                <a:prstClr val="black"/>
              </a:solidFill>
            </a:endParaRPr>
          </a:p>
        </p:txBody>
      </p:sp>
      <p:sp>
        <p:nvSpPr>
          <p:cNvPr id="531458" name="Rectangle 2"/>
          <p:cNvSpPr>
            <a:spLocks noGrp="1" noRot="1" noChangeAspect="1" noChangeArrowheads="1" noTextEdit="1"/>
          </p:cNvSpPr>
          <p:nvPr>
            <p:ph type="sldImg"/>
          </p:nvPr>
        </p:nvSpPr>
        <p:spPr>
          <a:ln/>
        </p:spPr>
      </p:sp>
      <p:sp>
        <p:nvSpPr>
          <p:cNvPr id="5314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Chemistry 140 Fall 2002</a:t>
            </a:r>
          </a:p>
        </p:txBody>
      </p:sp>
      <p:sp>
        <p:nvSpPr>
          <p:cNvPr id="7" name="Rectangle 7"/>
          <p:cNvSpPr>
            <a:spLocks noGrp="1" noChangeArrowheads="1"/>
          </p:cNvSpPr>
          <p:nvPr>
            <p:ph type="sldNum" sz="quarter" idx="5"/>
          </p:nvPr>
        </p:nvSpPr>
        <p:spPr>
          <a:ln/>
        </p:spPr>
        <p:txBody>
          <a:bodyPr/>
          <a:lstStyle/>
          <a:p>
            <a:fld id="{776C8E4A-FD8B-4F78-B8CD-B8A51E8B24A4}" type="slidenum">
              <a:rPr lang="en-US">
                <a:solidFill>
                  <a:prstClr val="black"/>
                </a:solidFill>
              </a:rPr>
              <a:pPr/>
              <a:t>58</a:t>
            </a:fld>
            <a:endParaRPr lang="en-US">
              <a:solidFill>
                <a:prstClr val="black"/>
              </a:solidFill>
            </a:endParaRPr>
          </a:p>
        </p:txBody>
      </p:sp>
      <p:sp>
        <p:nvSpPr>
          <p:cNvPr id="540674" name="Rectangle 2"/>
          <p:cNvSpPr>
            <a:spLocks noGrp="1" noRot="1" noChangeAspect="1" noChangeArrowheads="1" noTextEdit="1"/>
          </p:cNvSpPr>
          <p:nvPr>
            <p:ph type="sldImg"/>
          </p:nvPr>
        </p:nvSpPr>
        <p:spPr>
          <a:ln/>
        </p:spPr>
      </p:sp>
      <p:sp>
        <p:nvSpPr>
          <p:cNvPr id="540675" name="Rectangle 3"/>
          <p:cNvSpPr>
            <a:spLocks noGrp="1" noChangeArrowheads="1"/>
          </p:cNvSpPr>
          <p:nvPr>
            <p:ph type="body" idx="1"/>
          </p:nvPr>
        </p:nvSpPr>
        <p:spPr/>
        <p:txBody>
          <a:bodyPr/>
          <a:lstStyle/>
          <a:p>
            <a:r>
              <a:rPr lang="en-US"/>
              <a:t>Metallic character corresponds to conductance of heat and electricity.</a:t>
            </a: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D6F5A6F-34BB-4CEE-A1D4-0147BBB5270B}" type="slidenum">
              <a:rPr lang="tr-TR" smtClean="0">
                <a:solidFill>
                  <a:prstClr val="black"/>
                </a:solidFill>
              </a:rPr>
              <a:pPr eaLnBrk="1" hangingPunct="1"/>
              <a:t>59</a:t>
            </a:fld>
            <a:endParaRPr lang="tr-TR">
              <a:solidFill>
                <a:prstClr val="black"/>
              </a:solidFill>
            </a:endParaRPr>
          </a:p>
        </p:txBody>
      </p:sp>
      <p:sp>
        <p:nvSpPr>
          <p:cNvPr id="24064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4F25A52-F88A-4534-8F24-21693557FBF1}" type="slidenum">
              <a:rPr lang="tr-TR" sz="1200">
                <a:solidFill>
                  <a:prstClr val="black"/>
                </a:solidFill>
              </a:rPr>
              <a:pPr algn="r" eaLnBrk="1" hangingPunct="1"/>
              <a:t>59</a:t>
            </a:fld>
            <a:endParaRPr lang="tr-TR" sz="1200">
              <a:solidFill>
                <a:prstClr val="black"/>
              </a:solidFill>
            </a:endParaRPr>
          </a:p>
        </p:txBody>
      </p:sp>
      <p:sp>
        <p:nvSpPr>
          <p:cNvPr id="240644" name="Rectangle 2"/>
          <p:cNvSpPr>
            <a:spLocks noGrp="1" noRot="1" noChangeAspect="1" noChangeArrowheads="1" noTextEdit="1"/>
          </p:cNvSpPr>
          <p:nvPr>
            <p:ph type="sldImg"/>
          </p:nvPr>
        </p:nvSpPr>
        <p:spPr>
          <a:ln/>
        </p:spPr>
      </p:sp>
      <p:sp>
        <p:nvSpPr>
          <p:cNvPr id="240645"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30" name="29 Veri Yer Tutucusu"/>
          <p:cNvSpPr>
            <a:spLocks noGrp="1"/>
          </p:cNvSpPr>
          <p:nvPr>
            <p:ph type="dt" sz="half" idx="10"/>
          </p:nvPr>
        </p:nvSpPr>
        <p:spPr/>
        <p:txBody>
          <a:bodyPr/>
          <a:lstStyle/>
          <a:p>
            <a:pPr>
              <a:defRPr/>
            </a:pPr>
            <a:endParaRPr lang="tr-TR" altLang="en-US"/>
          </a:p>
        </p:txBody>
      </p:sp>
      <p:sp>
        <p:nvSpPr>
          <p:cNvPr id="19" name="18 Altbilgi Yer Tutucusu"/>
          <p:cNvSpPr>
            <a:spLocks noGrp="1"/>
          </p:cNvSpPr>
          <p:nvPr>
            <p:ph type="ftr" sz="quarter" idx="11"/>
          </p:nvPr>
        </p:nvSpPr>
        <p:spPr/>
        <p:txBody>
          <a:bodyPr/>
          <a:lstStyle/>
          <a:p>
            <a:pPr>
              <a:defRPr/>
            </a:pPr>
            <a:endParaRPr lang="tr-TR" altLang="en-US"/>
          </a:p>
        </p:txBody>
      </p:sp>
      <p:sp>
        <p:nvSpPr>
          <p:cNvPr id="27" name="26 Slayt Numarası Yer Tutucusu"/>
          <p:cNvSpPr>
            <a:spLocks noGrp="1"/>
          </p:cNvSpPr>
          <p:nvPr>
            <p:ph type="sldNum" sz="quarter" idx="12"/>
          </p:nvPr>
        </p:nvSpPr>
        <p:spPr/>
        <p:txBody>
          <a:bodyPr/>
          <a:lstStyle/>
          <a:p>
            <a:pPr>
              <a:defRPr/>
            </a:pPr>
            <a:fld id="{54AB9545-6D3B-4F84-B924-1D90DDA6A215}" type="slidenum">
              <a:rPr lang="tr-TR" altLang="en-US" smtClean="0"/>
              <a:pPr>
                <a:defRPr/>
              </a:pPr>
              <a:t>‹#›</a:t>
            </a:fld>
            <a:endParaRPr lang="tr-TR"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534900F-14CF-44FC-BB63-84DE27168BFA}" type="slidenum">
              <a:rPr lang="tr-TR" altLang="en-US" smtClean="0"/>
              <a:pPr>
                <a:defRPr/>
              </a:pPr>
              <a:t>‹#›</a:t>
            </a:fld>
            <a:endParaRPr lang="tr-T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4D2B9F12-4AF8-4C28-9CCF-455649A083B7}" type="slidenum">
              <a:rPr lang="tr-TR" altLang="en-US" smtClean="0"/>
              <a:pPr>
                <a:defRPr/>
              </a:pPr>
              <a:t>‹#›</a:t>
            </a:fld>
            <a:endParaRPr lang="tr-TR"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E42F75A0-A46F-4A18-9756-DFA7DDE8EA9B}" type="slidenum">
              <a:rPr lang="tr-TR" altLang="en-US" smtClean="0"/>
              <a:pPr>
                <a:defRPr/>
              </a:pPr>
              <a:t>‹#›</a:t>
            </a:fld>
            <a:endParaRPr lang="tr-T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pPr>
              <a:defRPr/>
            </a:pPr>
            <a:endParaRPr lang="tr-TR" altLang="en-US"/>
          </a:p>
        </p:txBody>
      </p:sp>
      <p:sp>
        <p:nvSpPr>
          <p:cNvPr id="8" name="7 Altbilgi Yer Tutucusu"/>
          <p:cNvSpPr>
            <a:spLocks noGrp="1"/>
          </p:cNvSpPr>
          <p:nvPr>
            <p:ph type="ftr" sz="quarter" idx="11"/>
          </p:nvPr>
        </p:nvSpPr>
        <p:spPr/>
        <p:txBody>
          <a:bodyPr/>
          <a:lstStyle/>
          <a:p>
            <a:pPr>
              <a:defRPr/>
            </a:pPr>
            <a:endParaRPr lang="tr-TR" altLang="en-US"/>
          </a:p>
        </p:txBody>
      </p:sp>
      <p:sp>
        <p:nvSpPr>
          <p:cNvPr id="9" name="8 Slayt Numarası Yer Tutucusu"/>
          <p:cNvSpPr>
            <a:spLocks noGrp="1"/>
          </p:cNvSpPr>
          <p:nvPr>
            <p:ph type="sldNum" sz="quarter" idx="12"/>
          </p:nvPr>
        </p:nvSpPr>
        <p:spPr/>
        <p:txBody>
          <a:bodyPr/>
          <a:lstStyle/>
          <a:p>
            <a:pPr>
              <a:defRPr/>
            </a:pPr>
            <a:fld id="{1F270F1E-86BD-4185-A1E5-E666548434AE}" type="slidenum">
              <a:rPr lang="tr-TR" altLang="en-US" smtClean="0"/>
              <a:pPr>
                <a:defRPr/>
              </a:pPr>
              <a:t>‹#›</a:t>
            </a:fld>
            <a:endParaRPr lang="tr-T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pPr>
              <a:defRPr/>
            </a:pPr>
            <a:endParaRPr lang="tr-TR" altLang="en-US"/>
          </a:p>
        </p:txBody>
      </p:sp>
      <p:sp>
        <p:nvSpPr>
          <p:cNvPr id="4" name="3 Altbilgi Yer Tutucusu"/>
          <p:cNvSpPr>
            <a:spLocks noGrp="1"/>
          </p:cNvSpPr>
          <p:nvPr>
            <p:ph type="ftr" sz="quarter" idx="11"/>
          </p:nvPr>
        </p:nvSpPr>
        <p:spPr/>
        <p:txBody>
          <a:bodyPr/>
          <a:lstStyle/>
          <a:p>
            <a:pPr>
              <a:defRPr/>
            </a:pPr>
            <a:endParaRPr lang="tr-TR" altLang="en-US"/>
          </a:p>
        </p:txBody>
      </p:sp>
      <p:sp>
        <p:nvSpPr>
          <p:cNvPr id="5" name="4 Slayt Numarası Yer Tutucusu"/>
          <p:cNvSpPr>
            <a:spLocks noGrp="1"/>
          </p:cNvSpPr>
          <p:nvPr>
            <p:ph type="sldNum" sz="quarter" idx="12"/>
          </p:nvPr>
        </p:nvSpPr>
        <p:spPr/>
        <p:txBody>
          <a:bodyPr/>
          <a:lstStyle/>
          <a:p>
            <a:pPr>
              <a:defRPr/>
            </a:pPr>
            <a:fld id="{AA5BA631-A9FC-4957-87EF-BFDEBACE60A2}" type="slidenum">
              <a:rPr lang="tr-TR" altLang="en-US" smtClean="0"/>
              <a:pPr>
                <a:defRPr/>
              </a:pPr>
              <a:t>‹#›</a:t>
            </a:fld>
            <a:endParaRPr lang="tr-T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a:defRPr/>
            </a:pPr>
            <a:endParaRPr lang="tr-TR" altLang="en-US"/>
          </a:p>
        </p:txBody>
      </p:sp>
      <p:sp>
        <p:nvSpPr>
          <p:cNvPr id="3" name="2 Altbilgi Yer Tutucusu"/>
          <p:cNvSpPr>
            <a:spLocks noGrp="1"/>
          </p:cNvSpPr>
          <p:nvPr>
            <p:ph type="ftr" sz="quarter" idx="11"/>
          </p:nvPr>
        </p:nvSpPr>
        <p:spPr/>
        <p:txBody>
          <a:bodyPr/>
          <a:lstStyle/>
          <a:p>
            <a:pPr>
              <a:defRPr/>
            </a:pPr>
            <a:endParaRPr lang="tr-TR" altLang="en-US"/>
          </a:p>
        </p:txBody>
      </p:sp>
      <p:sp>
        <p:nvSpPr>
          <p:cNvPr id="4" name="3 Slayt Numarası Yer Tutucusu"/>
          <p:cNvSpPr>
            <a:spLocks noGrp="1"/>
          </p:cNvSpPr>
          <p:nvPr>
            <p:ph type="sldNum" sz="quarter" idx="12"/>
          </p:nvPr>
        </p:nvSpPr>
        <p:spPr/>
        <p:txBody>
          <a:bodyPr/>
          <a:lstStyle/>
          <a:p>
            <a:pPr>
              <a:defRPr/>
            </a:pPr>
            <a:fld id="{C9F2A7B4-9E82-4CE6-A993-69A2D29ED535}" type="slidenum">
              <a:rPr lang="tr-TR" altLang="en-US" smtClean="0"/>
              <a:pPr>
                <a:defRPr/>
              </a:pPr>
              <a:t>‹#›</a:t>
            </a:fld>
            <a:endParaRPr lang="tr-T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519BDC9B-2893-4D0D-A085-292A59E2CFF2}" type="slidenum">
              <a:rPr lang="tr-TR" altLang="en-US" smtClean="0"/>
              <a:pPr>
                <a:defRPr/>
              </a:pPr>
              <a:t>‹#›</a:t>
            </a:fld>
            <a:endParaRPr lang="tr-T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a:xfrm>
            <a:off x="8077200" y="6356350"/>
            <a:ext cx="609600" cy="365125"/>
          </a:xfrm>
        </p:spPr>
        <p:txBody>
          <a:bodyPr/>
          <a:lstStyle/>
          <a:p>
            <a:pPr>
              <a:defRPr/>
            </a:pPr>
            <a:fld id="{E38D7569-06EE-4583-86EB-29630A28A5EB}" type="slidenum">
              <a:rPr lang="tr-TR" altLang="en-US" smtClean="0"/>
              <a:pPr>
                <a:defRPr/>
              </a:pPr>
              <a:t>‹#›</a:t>
            </a:fld>
            <a:endParaRPr lang="tr-TR" altLang="en-US"/>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8C86410-F8DC-4A2A-8CDC-F75B9E095A29}" type="slidenum">
              <a:rPr lang="tr-TR" altLang="en-US" smtClean="0"/>
              <a:pPr>
                <a:defRPr/>
              </a:pPr>
              <a:t>‹#›</a:t>
            </a:fld>
            <a:endParaRPr lang="tr-T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AF3F5A7E-4B98-4314-A351-EDC7B4BE3887}" type="slidenum">
              <a:rPr lang="tr-TR" altLang="en-US" smtClean="0"/>
              <a:pPr>
                <a:defRPr/>
              </a:pPr>
              <a:t>‹#›</a:t>
            </a:fld>
            <a:endParaRPr lang="tr-TR"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5" name="Altbilgi Yer Tutucusu 4"/>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6" name="Slayt Numarası Yer Tutucusu 5"/>
          <p:cNvSpPr>
            <a:spLocks noGrp="1"/>
          </p:cNvSpPr>
          <p:nvPr>
            <p:ph type="sldNum" sz="quarter" idx="12"/>
          </p:nvPr>
        </p:nvSpPr>
        <p:spPr/>
        <p:txBody>
          <a:bodyPr/>
          <a:lstStyle>
            <a:lvl1pPr>
              <a:defRPr/>
            </a:lvl1pPr>
          </a:lstStyle>
          <a:p>
            <a:r>
              <a:rPr lang="en-US">
                <a:solidFill>
                  <a:srgbClr val="000000"/>
                </a:solidFill>
              </a:rPr>
              <a:t>Slide </a:t>
            </a:r>
            <a:fld id="{22B8523B-44A1-4340-9C24-65BEF488BFB9}"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3820918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5" name="Altbilgi Yer Tutucusu 4"/>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6" name="Slayt Numarası Yer Tutucusu 5"/>
          <p:cNvSpPr>
            <a:spLocks noGrp="1"/>
          </p:cNvSpPr>
          <p:nvPr>
            <p:ph type="sldNum" sz="quarter" idx="12"/>
          </p:nvPr>
        </p:nvSpPr>
        <p:spPr/>
        <p:txBody>
          <a:bodyPr/>
          <a:lstStyle>
            <a:lvl1pPr>
              <a:defRPr/>
            </a:lvl1pPr>
          </a:lstStyle>
          <a:p>
            <a:r>
              <a:rPr lang="en-US">
                <a:solidFill>
                  <a:srgbClr val="000000"/>
                </a:solidFill>
              </a:rPr>
              <a:t>Slide </a:t>
            </a:r>
            <a:fld id="{26AEB1C1-C5E1-4476-A94F-7C9559E7D2CD}"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4259672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5" name="Altbilgi Yer Tutucusu 4"/>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6" name="Slayt Numarası Yer Tutucusu 5"/>
          <p:cNvSpPr>
            <a:spLocks noGrp="1"/>
          </p:cNvSpPr>
          <p:nvPr>
            <p:ph type="sldNum" sz="quarter" idx="12"/>
          </p:nvPr>
        </p:nvSpPr>
        <p:spPr/>
        <p:txBody>
          <a:bodyPr/>
          <a:lstStyle>
            <a:lvl1pPr>
              <a:defRPr/>
            </a:lvl1pPr>
          </a:lstStyle>
          <a:p>
            <a:r>
              <a:rPr lang="en-US">
                <a:solidFill>
                  <a:srgbClr val="000000"/>
                </a:solidFill>
              </a:rPr>
              <a:t>Slide </a:t>
            </a:r>
            <a:fld id="{001388DF-53B4-4E62-825B-749AB5E5C748}"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1607725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7620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7244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6" name="Altbilgi Yer Tutucusu 5"/>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7" name="Slayt Numarası Yer Tutucusu 6"/>
          <p:cNvSpPr>
            <a:spLocks noGrp="1"/>
          </p:cNvSpPr>
          <p:nvPr>
            <p:ph type="sldNum" sz="quarter" idx="12"/>
          </p:nvPr>
        </p:nvSpPr>
        <p:spPr/>
        <p:txBody>
          <a:bodyPr/>
          <a:lstStyle>
            <a:lvl1pPr>
              <a:defRPr/>
            </a:lvl1pPr>
          </a:lstStyle>
          <a:p>
            <a:r>
              <a:rPr lang="en-US">
                <a:solidFill>
                  <a:srgbClr val="000000"/>
                </a:solidFill>
              </a:rPr>
              <a:t>Slide </a:t>
            </a:r>
            <a:fld id="{5D2FBCC5-1ECF-4432-AA40-E21927823BE7}"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1172900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8" name="Altbilgi Yer Tutucusu 7"/>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9" name="Slayt Numarası Yer Tutucusu 8"/>
          <p:cNvSpPr>
            <a:spLocks noGrp="1"/>
          </p:cNvSpPr>
          <p:nvPr>
            <p:ph type="sldNum" sz="quarter" idx="12"/>
          </p:nvPr>
        </p:nvSpPr>
        <p:spPr/>
        <p:txBody>
          <a:bodyPr/>
          <a:lstStyle>
            <a:lvl1pPr>
              <a:defRPr/>
            </a:lvl1pPr>
          </a:lstStyle>
          <a:p>
            <a:r>
              <a:rPr lang="en-US">
                <a:solidFill>
                  <a:srgbClr val="000000"/>
                </a:solidFill>
              </a:rPr>
              <a:t>Slide </a:t>
            </a:r>
            <a:fld id="{5C352D74-8ED5-4654-BAE1-C862377AA1C7}"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75672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4" name="Altbilgi Yer Tutucusu 3"/>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5" name="Slayt Numarası Yer Tutucusu 4"/>
          <p:cNvSpPr>
            <a:spLocks noGrp="1"/>
          </p:cNvSpPr>
          <p:nvPr>
            <p:ph type="sldNum" sz="quarter" idx="12"/>
          </p:nvPr>
        </p:nvSpPr>
        <p:spPr/>
        <p:txBody>
          <a:bodyPr/>
          <a:lstStyle>
            <a:lvl1pPr>
              <a:defRPr/>
            </a:lvl1pPr>
          </a:lstStyle>
          <a:p>
            <a:r>
              <a:rPr lang="en-US">
                <a:solidFill>
                  <a:srgbClr val="000000"/>
                </a:solidFill>
              </a:rPr>
              <a:t>Slide </a:t>
            </a:r>
            <a:fld id="{3C398E53-7941-40CE-B814-FFD51AADE596}"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1183749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3" name="Altbilgi Yer Tutucusu 2"/>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4" name="Slayt Numarası Yer Tutucusu 3"/>
          <p:cNvSpPr>
            <a:spLocks noGrp="1"/>
          </p:cNvSpPr>
          <p:nvPr>
            <p:ph type="sldNum" sz="quarter" idx="12"/>
          </p:nvPr>
        </p:nvSpPr>
        <p:spPr/>
        <p:txBody>
          <a:bodyPr/>
          <a:lstStyle>
            <a:lvl1pPr>
              <a:defRPr/>
            </a:lvl1pPr>
          </a:lstStyle>
          <a:p>
            <a:r>
              <a:rPr lang="en-US">
                <a:solidFill>
                  <a:srgbClr val="000000"/>
                </a:solidFill>
              </a:rPr>
              <a:t>Slide </a:t>
            </a:r>
            <a:fld id="{A03AFA98-7C9F-482B-B94B-E6279D3FB7B3}"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34300301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6" name="Altbilgi Yer Tutucusu 5"/>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7" name="Slayt Numarası Yer Tutucusu 6"/>
          <p:cNvSpPr>
            <a:spLocks noGrp="1"/>
          </p:cNvSpPr>
          <p:nvPr>
            <p:ph type="sldNum" sz="quarter" idx="12"/>
          </p:nvPr>
        </p:nvSpPr>
        <p:spPr/>
        <p:txBody>
          <a:bodyPr/>
          <a:lstStyle>
            <a:lvl1pPr>
              <a:defRPr/>
            </a:lvl1pPr>
          </a:lstStyle>
          <a:p>
            <a:r>
              <a:rPr lang="en-US">
                <a:solidFill>
                  <a:srgbClr val="000000"/>
                </a:solidFill>
              </a:rPr>
              <a:t>Slide </a:t>
            </a:r>
            <a:fld id="{97B55A42-A07A-4571-8D57-321A9D6604AE}"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1087494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6" name="Altbilgi Yer Tutucusu 5"/>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7" name="Slayt Numarası Yer Tutucusu 6"/>
          <p:cNvSpPr>
            <a:spLocks noGrp="1"/>
          </p:cNvSpPr>
          <p:nvPr>
            <p:ph type="sldNum" sz="quarter" idx="12"/>
          </p:nvPr>
        </p:nvSpPr>
        <p:spPr/>
        <p:txBody>
          <a:bodyPr/>
          <a:lstStyle>
            <a:lvl1pPr>
              <a:defRPr/>
            </a:lvl1pPr>
          </a:lstStyle>
          <a:p>
            <a:r>
              <a:rPr lang="en-US">
                <a:solidFill>
                  <a:srgbClr val="000000"/>
                </a:solidFill>
              </a:rPr>
              <a:t>Slide </a:t>
            </a:r>
            <a:fld id="{C4BA1B18-D6BE-47A2-894E-F5C38CAF40AF}"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664340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5" name="Altbilgi Yer Tutucusu 4"/>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6" name="Slayt Numarası Yer Tutucusu 5"/>
          <p:cNvSpPr>
            <a:spLocks noGrp="1"/>
          </p:cNvSpPr>
          <p:nvPr>
            <p:ph type="sldNum" sz="quarter" idx="12"/>
          </p:nvPr>
        </p:nvSpPr>
        <p:spPr/>
        <p:txBody>
          <a:bodyPr/>
          <a:lstStyle>
            <a:lvl1pPr>
              <a:defRPr/>
            </a:lvl1pPr>
          </a:lstStyle>
          <a:p>
            <a:r>
              <a:rPr lang="en-US">
                <a:solidFill>
                  <a:srgbClr val="000000"/>
                </a:solidFill>
              </a:rPr>
              <a:t>Slide </a:t>
            </a:r>
            <a:fld id="{F84F05FC-CE72-4CF9-B7F0-7B13BC8F30AF}"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40123463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15100" y="234950"/>
            <a:ext cx="2019300" cy="540385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34950"/>
            <a:ext cx="5905500" cy="540385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5" name="Altbilgi Yer Tutucusu 4"/>
          <p:cNvSpPr>
            <a:spLocks noGrp="1"/>
          </p:cNvSpPr>
          <p:nvPr>
            <p:ph type="ftr" sz="quarter" idx="11"/>
          </p:nvPr>
        </p:nvSpPr>
        <p:spPr/>
        <p:txBody>
          <a:bodyPr/>
          <a:lstStyle>
            <a:lvl1pPr>
              <a:defRPr/>
            </a:lvl1pPr>
          </a:lstStyle>
          <a:p>
            <a:r>
              <a:rPr lang="en-US">
                <a:solidFill>
                  <a:srgbClr val="000000"/>
                </a:solidFill>
              </a:rPr>
              <a:t>General Chemistry: Chapter 10</a:t>
            </a:r>
          </a:p>
        </p:txBody>
      </p:sp>
      <p:sp>
        <p:nvSpPr>
          <p:cNvPr id="6" name="Slayt Numarası Yer Tutucusu 5"/>
          <p:cNvSpPr>
            <a:spLocks noGrp="1"/>
          </p:cNvSpPr>
          <p:nvPr>
            <p:ph type="sldNum" sz="quarter" idx="12"/>
          </p:nvPr>
        </p:nvSpPr>
        <p:spPr/>
        <p:txBody>
          <a:bodyPr/>
          <a:lstStyle>
            <a:lvl1pPr>
              <a:defRPr/>
            </a:lvl1pPr>
          </a:lstStyle>
          <a:p>
            <a:r>
              <a:rPr lang="en-US">
                <a:solidFill>
                  <a:srgbClr val="000000"/>
                </a:solidFill>
              </a:rPr>
              <a:t>Slide </a:t>
            </a:r>
            <a:fld id="{897A2F81-DF88-4359-B38D-AC4983D00DD7}"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156503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7200" y="234950"/>
            <a:ext cx="8077200" cy="641350"/>
          </a:xfrm>
        </p:spPr>
        <p:txBody>
          <a:bodyPr/>
          <a:lstStyle/>
          <a:p>
            <a:r>
              <a:rPr lang="tr-TR"/>
              <a:t>Asıl başlık stili için tıklatın</a:t>
            </a:r>
          </a:p>
        </p:txBody>
      </p:sp>
      <p:sp>
        <p:nvSpPr>
          <p:cNvPr id="3" name="İçerik Yer Tutucusu 2"/>
          <p:cNvSpPr>
            <a:spLocks noGrp="1"/>
          </p:cNvSpPr>
          <p:nvPr>
            <p:ph sz="quarter" idx="1"/>
          </p:nvPr>
        </p:nvSpPr>
        <p:spPr>
          <a:xfrm>
            <a:off x="762000" y="15240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724400" y="15240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762000" y="36576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İçerik Yer Tutucusu 5"/>
          <p:cNvSpPr>
            <a:spLocks noGrp="1"/>
          </p:cNvSpPr>
          <p:nvPr>
            <p:ph sz="quarter" idx="4"/>
          </p:nvPr>
        </p:nvSpPr>
        <p:spPr>
          <a:xfrm>
            <a:off x="4724400" y="36576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a:xfrm>
            <a:off x="685800" y="6248400"/>
            <a:ext cx="1905000" cy="457200"/>
          </a:xfrm>
        </p:spPr>
        <p:txBody>
          <a:bodyPr/>
          <a:lstStyle>
            <a:lvl1pPr>
              <a:defRPr/>
            </a:lvl1pPr>
          </a:lstStyle>
          <a:p>
            <a:r>
              <a:rPr lang="en-US">
                <a:solidFill>
                  <a:srgbClr val="000000"/>
                </a:solidFill>
              </a:rPr>
              <a:t>Prentice-Hall </a:t>
            </a:r>
            <a:r>
              <a:rPr lang="en-US">
                <a:solidFill>
                  <a:srgbClr val="000000"/>
                </a:solidFill>
                <a:cs typeface="Times New Roman" pitchFamily="18" charset="0"/>
              </a:rPr>
              <a:t>© 2002</a:t>
            </a:r>
          </a:p>
        </p:txBody>
      </p:sp>
      <p:sp>
        <p:nvSpPr>
          <p:cNvPr id="8" name="Altbilgi Yer Tutucusu 7"/>
          <p:cNvSpPr>
            <a:spLocks noGrp="1"/>
          </p:cNvSpPr>
          <p:nvPr>
            <p:ph type="ftr" sz="quarter" idx="11"/>
          </p:nvPr>
        </p:nvSpPr>
        <p:spPr>
          <a:xfrm>
            <a:off x="3124200" y="6248400"/>
            <a:ext cx="2895600" cy="457200"/>
          </a:xfrm>
        </p:spPr>
        <p:txBody>
          <a:bodyPr/>
          <a:lstStyle>
            <a:lvl1pPr>
              <a:defRPr/>
            </a:lvl1pPr>
          </a:lstStyle>
          <a:p>
            <a:r>
              <a:rPr lang="en-US">
                <a:solidFill>
                  <a:srgbClr val="000000"/>
                </a:solidFill>
              </a:rPr>
              <a:t>General Chemistry: Chapter 10</a:t>
            </a:r>
          </a:p>
        </p:txBody>
      </p:sp>
      <p:sp>
        <p:nvSpPr>
          <p:cNvPr id="9" name="Slayt Numarası Yer Tutucusu 8"/>
          <p:cNvSpPr>
            <a:spLocks noGrp="1"/>
          </p:cNvSpPr>
          <p:nvPr>
            <p:ph type="sldNum" sz="quarter" idx="12"/>
          </p:nvPr>
        </p:nvSpPr>
        <p:spPr>
          <a:xfrm>
            <a:off x="6553200" y="6248400"/>
            <a:ext cx="1905000" cy="457200"/>
          </a:xfrm>
        </p:spPr>
        <p:txBody>
          <a:bodyPr/>
          <a:lstStyle>
            <a:lvl1pPr>
              <a:defRPr/>
            </a:lvl1pPr>
          </a:lstStyle>
          <a:p>
            <a:r>
              <a:rPr lang="en-US">
                <a:solidFill>
                  <a:srgbClr val="000000"/>
                </a:solidFill>
              </a:rPr>
              <a:t>Slide </a:t>
            </a:r>
            <a:fld id="{A3CC5106-710E-4640-A93D-E34326F20CBA}" type="slidenum">
              <a:rPr lang="en-US">
                <a:solidFill>
                  <a:srgbClr val="000000"/>
                </a:solidFill>
              </a:rPr>
              <a:pPr/>
              <a:t>‹#›</a:t>
            </a:fld>
            <a:r>
              <a:rPr lang="en-US">
                <a:solidFill>
                  <a:srgbClr val="000000"/>
                </a:solidFill>
              </a:rPr>
              <a:t> of 35</a:t>
            </a:r>
          </a:p>
        </p:txBody>
      </p:sp>
    </p:spTree>
    <p:extLst>
      <p:ext uri="{BB962C8B-B14F-4D97-AF65-F5344CB8AC3E}">
        <p14:creationId xmlns:p14="http://schemas.microsoft.com/office/powerpoint/2010/main" val="4273664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30" name="29 Veri Yer Tutucusu"/>
          <p:cNvSpPr>
            <a:spLocks noGrp="1"/>
          </p:cNvSpPr>
          <p:nvPr>
            <p:ph type="dt" sz="half" idx="10"/>
          </p:nvPr>
        </p:nvSpPr>
        <p:spPr/>
        <p:txBody>
          <a:bodyPr/>
          <a:lstStyle/>
          <a:p>
            <a:pPr>
              <a:defRPr/>
            </a:pPr>
            <a:endParaRPr lang="tr-TR" altLang="en-US">
              <a:solidFill>
                <a:srgbClr val="DBF5F9">
                  <a:shade val="90000"/>
                </a:srgbClr>
              </a:solidFill>
            </a:endParaRPr>
          </a:p>
        </p:txBody>
      </p:sp>
      <p:sp>
        <p:nvSpPr>
          <p:cNvPr id="19" name="18 Altbilgi Yer Tutucusu"/>
          <p:cNvSpPr>
            <a:spLocks noGrp="1"/>
          </p:cNvSpPr>
          <p:nvPr>
            <p:ph type="ftr" sz="quarter" idx="11"/>
          </p:nvPr>
        </p:nvSpPr>
        <p:spPr/>
        <p:txBody>
          <a:bodyPr/>
          <a:lstStyle/>
          <a:p>
            <a:pPr>
              <a:defRPr/>
            </a:pPr>
            <a:endParaRPr lang="tr-TR" altLang="en-US">
              <a:solidFill>
                <a:srgbClr val="DBF5F9">
                  <a:shade val="90000"/>
                </a:srgbClr>
              </a:solidFill>
            </a:endParaRPr>
          </a:p>
        </p:txBody>
      </p:sp>
      <p:sp>
        <p:nvSpPr>
          <p:cNvPr id="27" name="26 Slayt Numarası Yer Tutucusu"/>
          <p:cNvSpPr>
            <a:spLocks noGrp="1"/>
          </p:cNvSpPr>
          <p:nvPr>
            <p:ph type="sldNum" sz="quarter" idx="12"/>
          </p:nvPr>
        </p:nvSpPr>
        <p:spPr/>
        <p:txBody>
          <a:bodyPr/>
          <a:lstStyle/>
          <a:p>
            <a:pPr>
              <a:defRPr/>
            </a:pPr>
            <a:fld id="{54AB9545-6D3B-4F84-B924-1D90DDA6A215}" type="slidenum">
              <a:rPr lang="tr-TR" altLang="en-US" smtClean="0">
                <a:solidFill>
                  <a:srgbClr val="DBF5F9">
                    <a:shade val="90000"/>
                  </a:srgbClr>
                </a:solidFill>
              </a:rPr>
              <a:pPr>
                <a:defRPr/>
              </a:pPr>
              <a:t>‹#›</a:t>
            </a:fld>
            <a:endParaRPr lang="tr-TR" altLang="en-US">
              <a:solidFill>
                <a:srgbClr val="DBF5F9">
                  <a:shade val="90000"/>
                </a:srgbClr>
              </a:solidFill>
            </a:endParaRPr>
          </a:p>
        </p:txBody>
      </p:sp>
    </p:spTree>
    <p:extLst>
      <p:ext uri="{BB962C8B-B14F-4D97-AF65-F5344CB8AC3E}">
        <p14:creationId xmlns:p14="http://schemas.microsoft.com/office/powerpoint/2010/main" val="1721633687"/>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5" name="4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6" name="5 Slayt Numarası Yer Tutucusu"/>
          <p:cNvSpPr>
            <a:spLocks noGrp="1"/>
          </p:cNvSpPr>
          <p:nvPr>
            <p:ph type="sldNum" sz="quarter" idx="12"/>
          </p:nvPr>
        </p:nvSpPr>
        <p:spPr/>
        <p:txBody>
          <a:bodyPr/>
          <a:lstStyle/>
          <a:p>
            <a:pPr>
              <a:defRPr/>
            </a:pPr>
            <a:fld id="{5534900F-14CF-44FC-BB63-84DE27168BFA}"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18240777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pPr>
              <a:defRPr/>
            </a:pPr>
            <a:endParaRPr lang="tr-TR" altLang="en-US">
              <a:solidFill>
                <a:srgbClr val="DBF5F9">
                  <a:shade val="90000"/>
                </a:srgbClr>
              </a:solidFill>
            </a:endParaRPr>
          </a:p>
        </p:txBody>
      </p:sp>
      <p:sp>
        <p:nvSpPr>
          <p:cNvPr id="5" name="4 Altbilgi Yer Tutucusu"/>
          <p:cNvSpPr>
            <a:spLocks noGrp="1"/>
          </p:cNvSpPr>
          <p:nvPr>
            <p:ph type="ftr" sz="quarter" idx="11"/>
          </p:nvPr>
        </p:nvSpPr>
        <p:spPr/>
        <p:txBody>
          <a:bodyPr/>
          <a:lstStyle/>
          <a:p>
            <a:pPr>
              <a:defRPr/>
            </a:pPr>
            <a:endParaRPr lang="tr-TR" altLang="en-US">
              <a:solidFill>
                <a:srgbClr val="DBF5F9">
                  <a:shade val="90000"/>
                </a:srgbClr>
              </a:solidFill>
            </a:endParaRPr>
          </a:p>
        </p:txBody>
      </p:sp>
      <p:sp>
        <p:nvSpPr>
          <p:cNvPr id="6" name="5 Slayt Numarası Yer Tutucusu"/>
          <p:cNvSpPr>
            <a:spLocks noGrp="1"/>
          </p:cNvSpPr>
          <p:nvPr>
            <p:ph type="sldNum" sz="quarter" idx="12"/>
          </p:nvPr>
        </p:nvSpPr>
        <p:spPr/>
        <p:txBody>
          <a:bodyPr/>
          <a:lstStyle/>
          <a:p>
            <a:pPr>
              <a:defRPr/>
            </a:pPr>
            <a:fld id="{4D2B9F12-4AF8-4C28-9CCF-455649A083B7}" type="slidenum">
              <a:rPr lang="tr-TR" altLang="en-US" smtClean="0">
                <a:solidFill>
                  <a:srgbClr val="DBF5F9">
                    <a:shade val="90000"/>
                  </a:srgbClr>
                </a:solidFill>
              </a:rPr>
              <a:pPr>
                <a:defRPr/>
              </a:pPr>
              <a:t>‹#›</a:t>
            </a:fld>
            <a:endParaRPr lang="tr-TR" altLang="en-US">
              <a:solidFill>
                <a:srgbClr val="DBF5F9">
                  <a:shade val="90000"/>
                </a:srgbClr>
              </a:solidFill>
            </a:endParaRPr>
          </a:p>
        </p:txBody>
      </p:sp>
    </p:spTree>
    <p:extLst>
      <p:ext uri="{BB962C8B-B14F-4D97-AF65-F5344CB8AC3E}">
        <p14:creationId xmlns:p14="http://schemas.microsoft.com/office/powerpoint/2010/main" val="104363795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6" name="5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7" name="6 Slayt Numarası Yer Tutucusu"/>
          <p:cNvSpPr>
            <a:spLocks noGrp="1"/>
          </p:cNvSpPr>
          <p:nvPr>
            <p:ph type="sldNum" sz="quarter" idx="12"/>
          </p:nvPr>
        </p:nvSpPr>
        <p:spPr/>
        <p:txBody>
          <a:bodyPr/>
          <a:lstStyle/>
          <a:p>
            <a:pPr>
              <a:defRPr/>
            </a:pPr>
            <a:fld id="{E42F75A0-A46F-4A18-9756-DFA7DDE8EA9B}"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1976967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8" name="7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9" name="8 Slayt Numarası Yer Tutucusu"/>
          <p:cNvSpPr>
            <a:spLocks noGrp="1"/>
          </p:cNvSpPr>
          <p:nvPr>
            <p:ph type="sldNum" sz="quarter" idx="12"/>
          </p:nvPr>
        </p:nvSpPr>
        <p:spPr/>
        <p:txBody>
          <a:bodyPr/>
          <a:lstStyle/>
          <a:p>
            <a:pPr>
              <a:defRPr/>
            </a:pPr>
            <a:fld id="{1F270F1E-86BD-4185-A1E5-E666548434AE}"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35038825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4" name="3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5" name="4 Slayt Numarası Yer Tutucusu"/>
          <p:cNvSpPr>
            <a:spLocks noGrp="1"/>
          </p:cNvSpPr>
          <p:nvPr>
            <p:ph type="sldNum" sz="quarter" idx="12"/>
          </p:nvPr>
        </p:nvSpPr>
        <p:spPr/>
        <p:txBody>
          <a:bodyPr/>
          <a:lstStyle/>
          <a:p>
            <a:pPr>
              <a:defRPr/>
            </a:pPr>
            <a:fld id="{AA5BA631-A9FC-4957-87EF-BFDEBACE60A2}"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665539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3" name="2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4" name="3 Slayt Numarası Yer Tutucusu"/>
          <p:cNvSpPr>
            <a:spLocks noGrp="1"/>
          </p:cNvSpPr>
          <p:nvPr>
            <p:ph type="sldNum" sz="quarter" idx="12"/>
          </p:nvPr>
        </p:nvSpPr>
        <p:spPr/>
        <p:txBody>
          <a:bodyPr/>
          <a:lstStyle/>
          <a:p>
            <a:pPr>
              <a:defRPr/>
            </a:pPr>
            <a:fld id="{C9F2A7B4-9E82-4CE6-A993-69A2D29ED535}"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22153534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6" name="5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7" name="6 Slayt Numarası Yer Tutucusu"/>
          <p:cNvSpPr>
            <a:spLocks noGrp="1"/>
          </p:cNvSpPr>
          <p:nvPr>
            <p:ph type="sldNum" sz="quarter" idx="12"/>
          </p:nvPr>
        </p:nvSpPr>
        <p:spPr/>
        <p:txBody>
          <a:bodyPr/>
          <a:lstStyle/>
          <a:p>
            <a:pPr>
              <a:defRPr/>
            </a:pPr>
            <a:fld id="{519BDC9B-2893-4D0D-A085-292A59E2CFF2}"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19260431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6" name="5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7" name="6 Slayt Numarası Yer Tutucusu"/>
          <p:cNvSpPr>
            <a:spLocks noGrp="1"/>
          </p:cNvSpPr>
          <p:nvPr>
            <p:ph type="sldNum" sz="quarter" idx="12"/>
          </p:nvPr>
        </p:nvSpPr>
        <p:spPr>
          <a:xfrm>
            <a:off x="8077200" y="6356350"/>
            <a:ext cx="609600" cy="365125"/>
          </a:xfrm>
        </p:spPr>
        <p:txBody>
          <a:bodyPr/>
          <a:lstStyle/>
          <a:p>
            <a:pPr>
              <a:defRPr/>
            </a:pPr>
            <a:fld id="{E38D7569-06EE-4583-86EB-29630A28A5EB}" type="slidenum">
              <a:rPr lang="tr-TR" altLang="en-US" smtClean="0">
                <a:solidFill>
                  <a:srgbClr val="04617B">
                    <a:shade val="90000"/>
                  </a:srgbClr>
                </a:solidFill>
              </a:rPr>
              <a:pPr>
                <a:defRPr/>
              </a:pPr>
              <a:t>‹#›</a:t>
            </a:fld>
            <a:endParaRPr lang="tr-TR" altLang="en-US">
              <a:solidFill>
                <a:srgbClr val="04617B">
                  <a:shade val="90000"/>
                </a:srgbClr>
              </a:solidFill>
            </a:endParaRP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Constantia"/>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Constantia"/>
            </a:endParaRPr>
          </a:p>
        </p:txBody>
      </p:sp>
    </p:spTree>
    <p:extLst>
      <p:ext uri="{BB962C8B-B14F-4D97-AF65-F5344CB8AC3E}">
        <p14:creationId xmlns:p14="http://schemas.microsoft.com/office/powerpoint/2010/main" val="39917008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5" name="4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6" name="5 Slayt Numarası Yer Tutucusu"/>
          <p:cNvSpPr>
            <a:spLocks noGrp="1"/>
          </p:cNvSpPr>
          <p:nvPr>
            <p:ph type="sldNum" sz="quarter" idx="12"/>
          </p:nvPr>
        </p:nvSpPr>
        <p:spPr/>
        <p:txBody>
          <a:bodyPr/>
          <a:lstStyle/>
          <a:p>
            <a:pPr>
              <a:defRPr/>
            </a:pPr>
            <a:fld id="{58C86410-F8DC-4A2A-8CDC-F75B9E095A29}"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30469708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solidFill>
                <a:srgbClr val="04617B">
                  <a:shade val="90000"/>
                </a:srgbClr>
              </a:solidFill>
            </a:endParaRPr>
          </a:p>
        </p:txBody>
      </p:sp>
      <p:sp>
        <p:nvSpPr>
          <p:cNvPr id="5" name="4 Altbilgi Yer Tutucusu"/>
          <p:cNvSpPr>
            <a:spLocks noGrp="1"/>
          </p:cNvSpPr>
          <p:nvPr>
            <p:ph type="ftr" sz="quarter" idx="11"/>
          </p:nvPr>
        </p:nvSpPr>
        <p:spPr/>
        <p:txBody>
          <a:bodyPr/>
          <a:lstStyle/>
          <a:p>
            <a:pPr>
              <a:defRPr/>
            </a:pPr>
            <a:endParaRPr lang="tr-TR" altLang="en-US">
              <a:solidFill>
                <a:srgbClr val="04617B">
                  <a:shade val="90000"/>
                </a:srgbClr>
              </a:solidFill>
            </a:endParaRPr>
          </a:p>
        </p:txBody>
      </p:sp>
      <p:sp>
        <p:nvSpPr>
          <p:cNvPr id="6" name="5 Slayt Numarası Yer Tutucusu"/>
          <p:cNvSpPr>
            <a:spLocks noGrp="1"/>
          </p:cNvSpPr>
          <p:nvPr>
            <p:ph type="sldNum" sz="quarter" idx="12"/>
          </p:nvPr>
        </p:nvSpPr>
        <p:spPr/>
        <p:txBody>
          <a:bodyPr/>
          <a:lstStyle/>
          <a:p>
            <a:pPr>
              <a:defRPr/>
            </a:pPr>
            <a:fld id="{AF3F5A7E-4B98-4314-A351-EDC7B4BE3887}" type="slidenum">
              <a:rPr lang="tr-TR" altLang="en-US" smtClean="0">
                <a:solidFill>
                  <a:srgbClr val="04617B">
                    <a:shade val="90000"/>
                  </a:srgbClr>
                </a:solidFill>
              </a:rPr>
              <a:pPr>
                <a:defRPr/>
              </a:pPr>
              <a:t>‹#›</a:t>
            </a:fld>
            <a:endParaRPr lang="tr-TR" altLang="en-US">
              <a:solidFill>
                <a:srgbClr val="04617B">
                  <a:shade val="90000"/>
                </a:srgbClr>
              </a:solidFill>
            </a:endParaRPr>
          </a:p>
        </p:txBody>
      </p:sp>
    </p:spTree>
    <p:extLst>
      <p:ext uri="{BB962C8B-B14F-4D97-AF65-F5344CB8AC3E}">
        <p14:creationId xmlns:p14="http://schemas.microsoft.com/office/powerpoint/2010/main" val="37013933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73978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5070712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7888903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055757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6075804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2030661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926245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7446708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1570387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4297677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22.10.2019</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085790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AF80300-2D7E-4B54-95B6-15FCC3CCF562}" type="slidenum">
              <a:rPr lang="tr-TR" altLang="en-US" smtClean="0"/>
              <a:pPr>
                <a:defRPr/>
              </a:pPr>
              <a:t>‹#›</a:t>
            </a:fld>
            <a:endParaRPr lang="tr-TR" altLang="en-US"/>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500"/>
                                        <p:tgtEl>
                                          <p:spTgt spid="30">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0">
                                            <p:txEl>
                                              <p:pRg st="1" end="1"/>
                                            </p:txEl>
                                          </p:spTgt>
                                        </p:tgtEl>
                                        <p:attrNameLst>
                                          <p:attrName>style.visibility</p:attrName>
                                        </p:attrNameLst>
                                      </p:cBhvr>
                                      <p:to>
                                        <p:strVal val="visible"/>
                                      </p:to>
                                    </p:set>
                                    <p:animEffect transition="in" filter="wipe(left)">
                                      <p:cBhvr>
                                        <p:cTn id="15" dur="500"/>
                                        <p:tgtEl>
                                          <p:spTgt spid="30">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
                                            <p:txEl>
                                              <p:pRg st="2" end="2"/>
                                            </p:txEl>
                                          </p:spTgt>
                                        </p:tgtEl>
                                        <p:attrNameLst>
                                          <p:attrName>style.visibility</p:attrName>
                                        </p:attrNameLst>
                                      </p:cBhvr>
                                      <p:to>
                                        <p:strVal val="visible"/>
                                      </p:to>
                                    </p:set>
                                    <p:animEffect transition="in" filter="wipe(left)">
                                      <p:cBhvr>
                                        <p:cTn id="18" dur="500"/>
                                        <p:tgtEl>
                                          <p:spTgt spid="30">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wipe(left)">
                                      <p:cBhvr>
                                        <p:cTn id="21" dur="500"/>
                                        <p:tgtEl>
                                          <p:spTgt spid="30">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0">
                                            <p:txEl>
                                              <p:pRg st="4" end="4"/>
                                            </p:txEl>
                                          </p:spTgt>
                                        </p:tgtEl>
                                        <p:attrNameLst>
                                          <p:attrName>style.visibility</p:attrName>
                                        </p:attrNameLst>
                                      </p:cBhvr>
                                      <p:to>
                                        <p:strVal val="visible"/>
                                      </p:to>
                                    </p:set>
                                    <p:animEffect transition="in" filter="wipe(left)">
                                      <p:cBhvr>
                                        <p:cTn id="24"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bld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34950"/>
            <a:ext cx="8077200" cy="64135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r>
              <a:rPr lang="en-US"/>
              <a:t>Click to edit Master title style</a:t>
            </a:r>
          </a:p>
        </p:txBody>
      </p:sp>
      <p:sp>
        <p:nvSpPr>
          <p:cNvPr id="1027" name="Rectangle 3"/>
          <p:cNvSpPr>
            <a:spLocks noGrp="1" noChangeArrowheads="1"/>
          </p:cNvSpPr>
          <p:nvPr>
            <p:ph type="body" idx="1"/>
          </p:nvPr>
        </p:nvSpPr>
        <p:spPr bwMode="auto">
          <a:xfrm>
            <a:off x="762000" y="15240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0"/>
              </a:spcBef>
              <a:defRPr sz="1400"/>
            </a:lvl1pPr>
          </a:lstStyle>
          <a:p>
            <a:r>
              <a:rPr lang="en-US" baseline="0">
                <a:solidFill>
                  <a:srgbClr val="000000"/>
                </a:solidFill>
              </a:rPr>
              <a:t>Prentice-Hall </a:t>
            </a:r>
            <a:r>
              <a:rPr lang="en-US" baseline="0">
                <a:solidFill>
                  <a:srgbClr val="000000"/>
                </a:solidFill>
                <a:cs typeface="Times New Roman" pitchFamily="18" charset="0"/>
              </a:rPr>
              <a:t>© 2002</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Bef>
                <a:spcPct val="0"/>
              </a:spcBef>
              <a:defRPr sz="1400"/>
            </a:lvl1pPr>
          </a:lstStyle>
          <a:p>
            <a:r>
              <a:rPr lang="en-US" baseline="0">
                <a:solidFill>
                  <a:srgbClr val="000000"/>
                </a:solidFill>
              </a:rPr>
              <a:t>General Chemistry: Chapter 10</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400"/>
            </a:lvl1pPr>
          </a:lstStyle>
          <a:p>
            <a:r>
              <a:rPr lang="en-US" baseline="0">
                <a:solidFill>
                  <a:srgbClr val="000000"/>
                </a:solidFill>
              </a:rPr>
              <a:t>Slide </a:t>
            </a:r>
            <a:fld id="{E4164341-6BD5-41AA-8C5E-0CE21B1F5BE0}" type="slidenum">
              <a:rPr lang="en-US" baseline="0" smtClean="0">
                <a:solidFill>
                  <a:srgbClr val="000000"/>
                </a:solidFill>
              </a:rPr>
              <a:pPr/>
              <a:t>‹#›</a:t>
            </a:fld>
            <a:r>
              <a:rPr lang="en-US" baseline="0">
                <a:solidFill>
                  <a:srgbClr val="000000"/>
                </a:solidFill>
              </a:rPr>
              <a:t> of 35</a:t>
            </a:r>
          </a:p>
        </p:txBody>
      </p:sp>
    </p:spTree>
    <p:extLst>
      <p:ext uri="{BB962C8B-B14F-4D97-AF65-F5344CB8AC3E}">
        <p14:creationId xmlns:p14="http://schemas.microsoft.com/office/powerpoint/2010/main" val="34307072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hf hdr="0"/>
  <p:txStyles>
    <p:titleStyle>
      <a:lvl1pPr algn="ctr" rtl="0" fontAlgn="base">
        <a:spcBef>
          <a:spcPct val="0"/>
        </a:spcBef>
        <a:spcAft>
          <a:spcPct val="0"/>
        </a:spcAft>
        <a:defRPr sz="3600">
          <a:solidFill>
            <a:schemeClr val="bg1"/>
          </a:solidFill>
          <a:latin typeface="+mj-lt"/>
          <a:ea typeface="+mj-ea"/>
          <a:cs typeface="+mj-cs"/>
        </a:defRPr>
      </a:lvl1pPr>
      <a:lvl2pPr algn="ctr" rtl="0" fontAlgn="base">
        <a:spcBef>
          <a:spcPct val="0"/>
        </a:spcBef>
        <a:spcAft>
          <a:spcPct val="0"/>
        </a:spcAft>
        <a:defRPr sz="3600">
          <a:solidFill>
            <a:schemeClr val="bg1"/>
          </a:solidFill>
          <a:latin typeface="Times New Roman" pitchFamily="18" charset="0"/>
        </a:defRPr>
      </a:lvl2pPr>
      <a:lvl3pPr algn="ctr" rtl="0" fontAlgn="base">
        <a:spcBef>
          <a:spcPct val="0"/>
        </a:spcBef>
        <a:spcAft>
          <a:spcPct val="0"/>
        </a:spcAft>
        <a:defRPr sz="3600">
          <a:solidFill>
            <a:schemeClr val="bg1"/>
          </a:solidFill>
          <a:latin typeface="Times New Roman" pitchFamily="18" charset="0"/>
        </a:defRPr>
      </a:lvl3pPr>
      <a:lvl4pPr algn="ctr" rtl="0" fontAlgn="base">
        <a:spcBef>
          <a:spcPct val="0"/>
        </a:spcBef>
        <a:spcAft>
          <a:spcPct val="0"/>
        </a:spcAft>
        <a:defRPr sz="3600">
          <a:solidFill>
            <a:schemeClr val="bg1"/>
          </a:solidFill>
          <a:latin typeface="Times New Roman" pitchFamily="18" charset="0"/>
        </a:defRPr>
      </a:lvl4pPr>
      <a:lvl5pPr algn="ctr" rtl="0" fontAlgn="base">
        <a:spcBef>
          <a:spcPct val="0"/>
        </a:spcBef>
        <a:spcAft>
          <a:spcPct val="0"/>
        </a:spcAft>
        <a:defRPr sz="3600">
          <a:solidFill>
            <a:schemeClr val="bg1"/>
          </a:solidFill>
          <a:latin typeface="Times New Roman" pitchFamily="18" charset="0"/>
        </a:defRPr>
      </a:lvl5pPr>
      <a:lvl6pPr marL="457200" algn="ctr" rtl="0" fontAlgn="base">
        <a:spcBef>
          <a:spcPct val="0"/>
        </a:spcBef>
        <a:spcAft>
          <a:spcPct val="0"/>
        </a:spcAft>
        <a:defRPr sz="3600">
          <a:solidFill>
            <a:schemeClr val="bg1"/>
          </a:solidFill>
          <a:latin typeface="Times New Roman" pitchFamily="18" charset="0"/>
        </a:defRPr>
      </a:lvl6pPr>
      <a:lvl7pPr marL="914400" algn="ctr" rtl="0" fontAlgn="base">
        <a:spcBef>
          <a:spcPct val="0"/>
        </a:spcBef>
        <a:spcAft>
          <a:spcPct val="0"/>
        </a:spcAft>
        <a:defRPr sz="3600">
          <a:solidFill>
            <a:schemeClr val="bg1"/>
          </a:solidFill>
          <a:latin typeface="Times New Roman" pitchFamily="18" charset="0"/>
        </a:defRPr>
      </a:lvl7pPr>
      <a:lvl8pPr marL="1371600" algn="ctr" rtl="0" fontAlgn="base">
        <a:spcBef>
          <a:spcPct val="0"/>
        </a:spcBef>
        <a:spcAft>
          <a:spcPct val="0"/>
        </a:spcAft>
        <a:defRPr sz="3600">
          <a:solidFill>
            <a:schemeClr val="bg1"/>
          </a:solidFill>
          <a:latin typeface="Times New Roman" pitchFamily="18" charset="0"/>
        </a:defRPr>
      </a:lvl8pPr>
      <a:lvl9pPr marL="1828800" algn="ctr" rtl="0" fontAlgn="base">
        <a:spcBef>
          <a:spcPct val="0"/>
        </a:spcBef>
        <a:spcAft>
          <a:spcPct val="0"/>
        </a:spcAft>
        <a:defRPr sz="3600">
          <a:solidFill>
            <a:schemeClr val="bg1"/>
          </a:solidFill>
          <a:latin typeface="Times New Roman" pitchFamily="18" charset="0"/>
        </a:defRPr>
      </a:lvl9pPr>
    </p:titleStyle>
    <p:bodyStyle>
      <a:lvl1pPr marL="342900" indent="-342900" algn="l" rtl="0" fontAlgn="base">
        <a:spcBef>
          <a:spcPct val="20000"/>
        </a:spcBef>
        <a:spcAft>
          <a:spcPct val="0"/>
        </a:spcAft>
        <a:buClr>
          <a:schemeClr val="tx2"/>
        </a:buClr>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lr>
          <a:schemeClr val="hlink"/>
        </a:buClr>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Constantia"/>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latin typeface="Constantia"/>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solidFill>
                <a:srgbClr val="04617B">
                  <a:shade val="90000"/>
                </a:srgbClr>
              </a:solidFill>
            </a:endParaRP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solidFill>
                <a:srgbClr val="04617B">
                  <a:shade val="90000"/>
                </a:srgbClr>
              </a:solidFill>
            </a:endParaRP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AF80300-2D7E-4B54-95B6-15FCC3CCF562}" type="slidenum">
              <a:rPr lang="tr-TR" altLang="en-US" smtClean="0">
                <a:solidFill>
                  <a:srgbClr val="04617B">
                    <a:shade val="90000"/>
                  </a:srgbClr>
                </a:solidFill>
              </a:rPr>
              <a:pPr>
                <a:defRPr/>
              </a:pPr>
              <a:t>‹#›</a:t>
            </a:fld>
            <a:endParaRPr lang="tr-TR" altLang="en-US">
              <a:solidFill>
                <a:srgbClr val="04617B">
                  <a:shade val="90000"/>
                </a:srgbClr>
              </a:solidFill>
            </a:endParaRP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92579132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500"/>
                                        <p:tgtEl>
                                          <p:spTgt spid="30">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0">
                                            <p:txEl>
                                              <p:pRg st="1" end="1"/>
                                            </p:txEl>
                                          </p:spTgt>
                                        </p:tgtEl>
                                        <p:attrNameLst>
                                          <p:attrName>style.visibility</p:attrName>
                                        </p:attrNameLst>
                                      </p:cBhvr>
                                      <p:to>
                                        <p:strVal val="visible"/>
                                      </p:to>
                                    </p:set>
                                    <p:animEffect transition="in" filter="wipe(left)">
                                      <p:cBhvr>
                                        <p:cTn id="15" dur="500"/>
                                        <p:tgtEl>
                                          <p:spTgt spid="30">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
                                            <p:txEl>
                                              <p:pRg st="2" end="2"/>
                                            </p:txEl>
                                          </p:spTgt>
                                        </p:tgtEl>
                                        <p:attrNameLst>
                                          <p:attrName>style.visibility</p:attrName>
                                        </p:attrNameLst>
                                      </p:cBhvr>
                                      <p:to>
                                        <p:strVal val="visible"/>
                                      </p:to>
                                    </p:set>
                                    <p:animEffect transition="in" filter="wipe(left)">
                                      <p:cBhvr>
                                        <p:cTn id="18" dur="500"/>
                                        <p:tgtEl>
                                          <p:spTgt spid="30">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wipe(left)">
                                      <p:cBhvr>
                                        <p:cTn id="21" dur="500"/>
                                        <p:tgtEl>
                                          <p:spTgt spid="30">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0">
                                            <p:txEl>
                                              <p:pRg st="4" end="4"/>
                                            </p:txEl>
                                          </p:spTgt>
                                        </p:tgtEl>
                                        <p:attrNameLst>
                                          <p:attrName>style.visibility</p:attrName>
                                        </p:attrNameLst>
                                      </p:cBhvr>
                                      <p:to>
                                        <p:strVal val="visible"/>
                                      </p:to>
                                    </p:set>
                                    <p:animEffect transition="in" filter="wipe(left)">
                                      <p:cBhvr>
                                        <p:cTn id="24"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bld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A0D38D3-1A31-4E0A-A8E8-D4DC45633470}" type="datetimeFigureOut">
              <a:rPr lang="tr-TR" baseline="0" smtClean="0">
                <a:solidFill>
                  <a:prstClr val="black">
                    <a:tint val="75000"/>
                  </a:prstClr>
                </a:solidFill>
                <a:latin typeface="Calibri"/>
              </a:rPr>
              <a:pPr fontAlgn="auto">
                <a:spcBef>
                  <a:spcPts val="0"/>
                </a:spcBef>
                <a:spcAft>
                  <a:spcPts val="0"/>
                </a:spcAft>
              </a:pPr>
              <a:t>22.10.2019</a:t>
            </a:fld>
            <a:endParaRPr lang="tr-TR" baseline="0" dirty="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dirty="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9E27980-0D0A-4E50-AFD7-218A251AA97F}" type="slidenum">
              <a:rPr lang="tr-TR" baseline="0" smtClean="0">
                <a:solidFill>
                  <a:prstClr val="black">
                    <a:tint val="75000"/>
                  </a:prstClr>
                </a:solidFill>
                <a:latin typeface="Calibri"/>
              </a:rPr>
              <a:pPr fontAlgn="auto">
                <a:spcBef>
                  <a:spcPts val="0"/>
                </a:spcBef>
                <a:spcAft>
                  <a:spcPts val="0"/>
                </a:spcAft>
              </a:pPr>
              <a:t>‹#›</a:t>
            </a:fld>
            <a:endParaRPr lang="tr-TR" baseline="0" dirty="0">
              <a:solidFill>
                <a:prstClr val="black">
                  <a:tint val="75000"/>
                </a:prstClr>
              </a:solidFill>
              <a:latin typeface="Calibri"/>
            </a:endParaRPr>
          </a:p>
        </p:txBody>
      </p:sp>
    </p:spTree>
    <p:extLst>
      <p:ext uri="{BB962C8B-B14F-4D97-AF65-F5344CB8AC3E}">
        <p14:creationId xmlns:p14="http://schemas.microsoft.com/office/powerpoint/2010/main" val="255850666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3.xm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1.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emf"/></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emf"/><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548680"/>
            <a:ext cx="8352928" cy="3046988"/>
          </a:xfrm>
          <a:prstGeom prst="rect">
            <a:avLst/>
          </a:prstGeom>
        </p:spPr>
        <p:txBody>
          <a:bodyPr wrap="square">
            <a:spAutoFit/>
          </a:bodyPr>
          <a:lstStyle/>
          <a:p>
            <a:pPr>
              <a:lnSpc>
                <a:spcPct val="150000"/>
              </a:lnSpc>
              <a:spcAft>
                <a:spcPts val="0"/>
              </a:spcAft>
            </a:pPr>
            <a:r>
              <a:rPr lang="tr-TR" sz="1600" baseline="0" dirty="0">
                <a:cs typeface="Times New Roman" pitchFamily="18" charset="0"/>
              </a:rPr>
              <a:t>3-ATOMUN ELEKTRON YAPISI</a:t>
            </a:r>
          </a:p>
          <a:p>
            <a:pPr>
              <a:lnSpc>
                <a:spcPct val="150000"/>
              </a:lnSpc>
              <a:spcAft>
                <a:spcPts val="0"/>
              </a:spcAft>
            </a:pPr>
            <a:r>
              <a:rPr lang="tr-TR" sz="1600" baseline="0" dirty="0">
                <a:cs typeface="Times New Roman" pitchFamily="18" charset="0"/>
              </a:rPr>
              <a:t>Dalga mekaniği, </a:t>
            </a:r>
          </a:p>
          <a:p>
            <a:pPr>
              <a:lnSpc>
                <a:spcPct val="150000"/>
              </a:lnSpc>
              <a:spcAft>
                <a:spcPts val="0"/>
              </a:spcAft>
            </a:pPr>
            <a:r>
              <a:rPr lang="tr-TR" sz="1600" baseline="0" dirty="0">
                <a:cs typeface="Times New Roman" pitchFamily="18" charset="0"/>
              </a:rPr>
              <a:t>Kuantum sayıları (baş kuantum sayısı, </a:t>
            </a:r>
            <a:r>
              <a:rPr lang="tr-TR" sz="1600" baseline="0" dirty="0" err="1">
                <a:cs typeface="Times New Roman" pitchFamily="18" charset="0"/>
              </a:rPr>
              <a:t>açısal</a:t>
            </a:r>
            <a:r>
              <a:rPr lang="tr-TR" sz="1600" baseline="0" dirty="0">
                <a:cs typeface="Times New Roman" pitchFamily="18" charset="0"/>
              </a:rPr>
              <a:t> kuantum sayısı, manyetik kuantum sayısı, elektron </a:t>
            </a:r>
            <a:r>
              <a:rPr lang="tr-TR" sz="1600" baseline="0" dirty="0" err="1">
                <a:cs typeface="Times New Roman" pitchFamily="18" charset="0"/>
              </a:rPr>
              <a:t>spin</a:t>
            </a:r>
            <a:r>
              <a:rPr lang="tr-TR" sz="1600" baseline="0" dirty="0">
                <a:cs typeface="Times New Roman" pitchFamily="18" charset="0"/>
              </a:rPr>
              <a:t> kuantum sayısı), </a:t>
            </a:r>
          </a:p>
          <a:p>
            <a:pPr>
              <a:lnSpc>
                <a:spcPct val="150000"/>
              </a:lnSpc>
              <a:spcAft>
                <a:spcPts val="0"/>
              </a:spcAft>
            </a:pPr>
            <a:r>
              <a:rPr lang="tr-TR" sz="1600" baseline="0" dirty="0">
                <a:cs typeface="Times New Roman" pitchFamily="18" charset="0"/>
              </a:rPr>
              <a:t>Atomik </a:t>
            </a:r>
            <a:r>
              <a:rPr lang="tr-TR" sz="1600" baseline="0" dirty="0" err="1">
                <a:cs typeface="Times New Roman" pitchFamily="18" charset="0"/>
              </a:rPr>
              <a:t>orbitaller</a:t>
            </a:r>
            <a:r>
              <a:rPr lang="tr-TR" sz="1600" baseline="0" dirty="0">
                <a:cs typeface="Times New Roman" pitchFamily="18" charset="0"/>
              </a:rPr>
              <a:t> (s </a:t>
            </a:r>
            <a:r>
              <a:rPr lang="tr-TR" sz="1600" baseline="0" dirty="0" err="1">
                <a:cs typeface="Times New Roman" pitchFamily="18" charset="0"/>
              </a:rPr>
              <a:t>orbitalleri</a:t>
            </a:r>
            <a:r>
              <a:rPr lang="tr-TR" sz="1600" baseline="0" dirty="0">
                <a:cs typeface="Times New Roman" pitchFamily="18" charset="0"/>
              </a:rPr>
              <a:t>, p </a:t>
            </a:r>
            <a:r>
              <a:rPr lang="tr-TR" sz="1600" baseline="0" dirty="0" err="1">
                <a:cs typeface="Times New Roman" pitchFamily="18" charset="0"/>
              </a:rPr>
              <a:t>orbitalleri</a:t>
            </a:r>
            <a:r>
              <a:rPr lang="tr-TR" sz="1600" baseline="0" dirty="0">
                <a:cs typeface="Times New Roman" pitchFamily="18" charset="0"/>
              </a:rPr>
              <a:t> ve d </a:t>
            </a:r>
            <a:r>
              <a:rPr lang="tr-TR" sz="1600" baseline="0" dirty="0" err="1">
                <a:cs typeface="Times New Roman" pitchFamily="18" charset="0"/>
              </a:rPr>
              <a:t>orbitalleri</a:t>
            </a:r>
            <a:r>
              <a:rPr lang="tr-TR" sz="1600" baseline="0" dirty="0">
                <a:cs typeface="Times New Roman" pitchFamily="18" charset="0"/>
              </a:rPr>
              <a:t>). </a:t>
            </a:r>
          </a:p>
          <a:p>
            <a:pPr>
              <a:lnSpc>
                <a:spcPct val="150000"/>
              </a:lnSpc>
              <a:spcAft>
                <a:spcPts val="0"/>
              </a:spcAft>
            </a:pPr>
            <a:r>
              <a:rPr lang="tr-TR" sz="1600" baseline="0" dirty="0" err="1">
                <a:cs typeface="Times New Roman" pitchFamily="18" charset="0"/>
              </a:rPr>
              <a:t>Orbitallerin</a:t>
            </a:r>
            <a:r>
              <a:rPr lang="tr-TR" sz="1600" baseline="0" dirty="0">
                <a:cs typeface="Times New Roman" pitchFamily="18" charset="0"/>
              </a:rPr>
              <a:t> dolduruluşu ve </a:t>
            </a:r>
            <a:r>
              <a:rPr lang="tr-TR" sz="1600" baseline="0" dirty="0" err="1">
                <a:cs typeface="Times New Roman" pitchFamily="18" charset="0"/>
              </a:rPr>
              <a:t>hund</a:t>
            </a:r>
            <a:r>
              <a:rPr lang="tr-TR" sz="1600" baseline="0" dirty="0">
                <a:cs typeface="Times New Roman" pitchFamily="18" charset="0"/>
              </a:rPr>
              <a:t> kuralı, elementlerin elektronik yapıları, yarı dolmuş ve tam dolmuş alt kabuklar, </a:t>
            </a:r>
          </a:p>
          <a:p>
            <a:pPr>
              <a:lnSpc>
                <a:spcPct val="150000"/>
              </a:lnSpc>
              <a:spcAft>
                <a:spcPts val="0"/>
              </a:spcAft>
            </a:pPr>
            <a:r>
              <a:rPr lang="tr-TR" sz="1600" baseline="0" dirty="0">
                <a:cs typeface="Times New Roman" pitchFamily="18" charset="0"/>
              </a:rPr>
              <a:t>Element türleri</a:t>
            </a:r>
            <a:endParaRPr lang="tr-TR" sz="1600" baseline="0" dirty="0">
              <a:ea typeface="Calibri"/>
              <a:cs typeface="Times New Roman" pitchFamily="18" charset="0"/>
            </a:endParaRPr>
          </a:p>
        </p:txBody>
      </p:sp>
      <p:pic>
        <p:nvPicPr>
          <p:cNvPr id="3" name="Picture 7" descr="Üniversite logosu - University logo"/>
          <p:cNvPicPr>
            <a:picLocks noChangeAspect="1" noChangeArrowheads="1"/>
          </p:cNvPicPr>
          <p:nvPr/>
        </p:nvPicPr>
        <p:blipFill>
          <a:blip r:embed="rId2" cstate="print"/>
          <a:srcRect/>
          <a:stretch>
            <a:fillRect/>
          </a:stretch>
        </p:blipFill>
        <p:spPr bwMode="auto">
          <a:xfrm>
            <a:off x="7286644" y="245630"/>
            <a:ext cx="1428760" cy="1420246"/>
          </a:xfrm>
          <a:prstGeom prst="rect">
            <a:avLst/>
          </a:prstGeom>
          <a:noFill/>
          <a:ln w="9525">
            <a:noFill/>
            <a:miter lim="800000"/>
            <a:headEnd/>
            <a:tailEnd/>
          </a:ln>
        </p:spPr>
      </p:pic>
    </p:spTree>
    <p:extLst>
      <p:ext uri="{BB962C8B-B14F-4D97-AF65-F5344CB8AC3E}">
        <p14:creationId xmlns:p14="http://schemas.microsoft.com/office/powerpoint/2010/main" val="45654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11560" y="620713"/>
            <a:ext cx="67691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2000" baseline="0" dirty="0">
                <a:solidFill>
                  <a:srgbClr val="FF0000"/>
                </a:solidFill>
                <a:latin typeface="Times New Roman" pitchFamily="18" charset="0"/>
                <a:cs typeface="Times New Roman" pitchFamily="18" charset="0"/>
              </a:rPr>
              <a:t>Madde ve Dalga</a:t>
            </a:r>
          </a:p>
          <a:p>
            <a:pPr eaLnBrk="1" hangingPunct="1">
              <a:lnSpc>
                <a:spcPct val="150000"/>
              </a:lnSpc>
            </a:pPr>
            <a:r>
              <a:rPr lang="tr-TR" sz="2000" baseline="0" dirty="0">
                <a:latin typeface="Times New Roman" pitchFamily="18" charset="0"/>
                <a:cs typeface="Times New Roman" pitchFamily="18" charset="0"/>
              </a:rPr>
              <a:t>Modern kuantum mekaniği 1924 yılında Louis de </a:t>
            </a:r>
            <a:r>
              <a:rPr lang="tr-TR" sz="2000" baseline="0" dirty="0" err="1">
                <a:latin typeface="Times New Roman" pitchFamily="18" charset="0"/>
                <a:cs typeface="Times New Roman" pitchFamily="18" charset="0"/>
              </a:rPr>
              <a:t>Broglie’nin</a:t>
            </a:r>
            <a:r>
              <a:rPr lang="tr-TR" sz="2000" baseline="0" dirty="0">
                <a:latin typeface="Times New Roman" pitchFamily="18" charset="0"/>
                <a:cs typeface="Times New Roman" pitchFamily="18" charset="0"/>
              </a:rPr>
              <a:t> dalga-tanecik eşleşmesi kuralıyla başlar. Buna göre bütün hareketli taneciklere pilot dalga denilen bir dalga eşlik eder ve bu dalganın dalga boyu aşağıdaki bağıntıyla verilir:</a:t>
            </a:r>
          </a:p>
        </p:txBody>
      </p:sp>
      <p:pic>
        <p:nvPicPr>
          <p:cNvPr id="4710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3789363"/>
            <a:ext cx="5472113"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381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539552" y="858216"/>
            <a:ext cx="6911975"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2000" baseline="0" dirty="0">
                <a:solidFill>
                  <a:srgbClr val="FF0000"/>
                </a:solidFill>
                <a:latin typeface="Times New Roman" pitchFamily="18" charset="0"/>
                <a:cs typeface="Times New Roman" pitchFamily="18" charset="0"/>
              </a:rPr>
              <a:t>Belirsizlik Kuralı</a:t>
            </a:r>
          </a:p>
          <a:p>
            <a:pPr eaLnBrk="1" hangingPunct="1">
              <a:lnSpc>
                <a:spcPct val="150000"/>
              </a:lnSpc>
            </a:pPr>
            <a:endParaRPr lang="tr-TR" sz="2000" baseline="0" dirty="0">
              <a:latin typeface="Times New Roman" pitchFamily="18" charset="0"/>
              <a:cs typeface="Times New Roman" pitchFamily="18" charset="0"/>
            </a:endParaRPr>
          </a:p>
          <a:p>
            <a:pPr eaLnBrk="1" hangingPunct="1">
              <a:lnSpc>
                <a:spcPct val="150000"/>
              </a:lnSpc>
            </a:pPr>
            <a:r>
              <a:rPr lang="tr-TR" sz="2000" baseline="0" dirty="0">
                <a:latin typeface="Times New Roman" pitchFamily="18" charset="0"/>
                <a:cs typeface="Times New Roman" pitchFamily="18" charset="0"/>
              </a:rPr>
              <a:t>1927’de </a:t>
            </a:r>
            <a:r>
              <a:rPr lang="tr-TR" sz="2000" baseline="0" dirty="0" err="1">
                <a:latin typeface="Times New Roman" pitchFamily="18" charset="0"/>
                <a:cs typeface="Times New Roman" pitchFamily="18" charset="0"/>
              </a:rPr>
              <a:t>Heisenberg</a:t>
            </a:r>
            <a:r>
              <a:rPr lang="tr-TR" sz="2000" baseline="0" dirty="0">
                <a:latin typeface="Times New Roman" pitchFamily="18" charset="0"/>
                <a:cs typeface="Times New Roman" pitchFamily="18" charset="0"/>
              </a:rPr>
              <a:t>, elektronun çekirdek etrafında bulunacağı yerin </a:t>
            </a:r>
            <a:r>
              <a:rPr lang="tr-TR" sz="2000" baseline="0" dirty="0" err="1">
                <a:latin typeface="Times New Roman" pitchFamily="18" charset="0"/>
                <a:cs typeface="Times New Roman" pitchFamily="18" charset="0"/>
              </a:rPr>
              <a:t>Bohr’un</a:t>
            </a:r>
            <a:r>
              <a:rPr lang="tr-TR" sz="2000" baseline="0" dirty="0">
                <a:latin typeface="Times New Roman" pitchFamily="18" charset="0"/>
                <a:cs typeface="Times New Roman" pitchFamily="18" charset="0"/>
              </a:rPr>
              <a:t> önerdiği yörüngeler üzerinde kesinlikle bilinemeyeceğini bildirdi. </a:t>
            </a:r>
          </a:p>
        </p:txBody>
      </p:sp>
    </p:spTree>
    <p:extLst>
      <p:ext uri="{BB962C8B-B14F-4D97-AF65-F5344CB8AC3E}">
        <p14:creationId xmlns:p14="http://schemas.microsoft.com/office/powerpoint/2010/main" val="797337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539552" y="764704"/>
            <a:ext cx="7777361"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2000" baseline="0" dirty="0" err="1">
                <a:latin typeface="Times New Roman" pitchFamily="18" charset="0"/>
                <a:cs typeface="Times New Roman" pitchFamily="18" charset="0"/>
              </a:rPr>
              <a:t>Schrödinger</a:t>
            </a:r>
            <a:r>
              <a:rPr lang="tr-TR" sz="2000" baseline="0" dirty="0">
                <a:latin typeface="Times New Roman" pitchFamily="18" charset="0"/>
                <a:cs typeface="Times New Roman" pitchFamily="18" charset="0"/>
              </a:rPr>
              <a:t> Denklemi</a:t>
            </a:r>
          </a:p>
          <a:p>
            <a:pPr eaLnBrk="1" hangingPunct="1">
              <a:lnSpc>
                <a:spcPct val="150000"/>
              </a:lnSpc>
            </a:pPr>
            <a:endParaRPr lang="tr-TR" sz="2000" baseline="0" dirty="0">
              <a:latin typeface="Times New Roman" pitchFamily="18" charset="0"/>
              <a:cs typeface="Times New Roman" pitchFamily="18" charset="0"/>
            </a:endParaRPr>
          </a:p>
          <a:p>
            <a:pPr eaLnBrk="1" hangingPunct="1">
              <a:lnSpc>
                <a:spcPct val="150000"/>
              </a:lnSpc>
            </a:pPr>
            <a:r>
              <a:rPr lang="tr-TR" sz="2000" baseline="0" dirty="0" err="1">
                <a:latin typeface="Times New Roman" pitchFamily="18" charset="0"/>
                <a:cs typeface="Times New Roman" pitchFamily="18" charset="0"/>
              </a:rPr>
              <a:t>Heisenberg’in</a:t>
            </a:r>
            <a:r>
              <a:rPr lang="tr-TR" sz="2000" baseline="0" dirty="0">
                <a:latin typeface="Times New Roman" pitchFamily="18" charset="0"/>
                <a:cs typeface="Times New Roman" pitchFamily="18" charset="0"/>
              </a:rPr>
              <a:t> belirsizlik kuralına göre elektronun atomun çekirdeği etrafında “</a:t>
            </a:r>
            <a:r>
              <a:rPr lang="tr-TR" sz="2000" i="1" baseline="0" dirty="0">
                <a:latin typeface="Times New Roman" pitchFamily="18" charset="0"/>
                <a:cs typeface="Times New Roman" pitchFamily="18" charset="0"/>
              </a:rPr>
              <a:t>nerede</a:t>
            </a:r>
            <a:r>
              <a:rPr lang="tr-TR" sz="2000" baseline="0" dirty="0">
                <a:latin typeface="Times New Roman" pitchFamily="18" charset="0"/>
                <a:cs typeface="Times New Roman" pitchFamily="18" charset="0"/>
              </a:rPr>
              <a:t>” bulunduğundan değil, “</a:t>
            </a:r>
            <a:r>
              <a:rPr lang="tr-TR" sz="2000" i="1" baseline="0" dirty="0">
                <a:latin typeface="Times New Roman" pitchFamily="18" charset="0"/>
                <a:cs typeface="Times New Roman" pitchFamily="18" charset="0"/>
              </a:rPr>
              <a:t>ne kadar olasılıkla </a:t>
            </a:r>
            <a:r>
              <a:rPr lang="tr-TR" sz="2000" i="1" baseline="0" dirty="0" err="1">
                <a:latin typeface="Times New Roman" pitchFamily="18" charset="0"/>
                <a:cs typeface="Times New Roman" pitchFamily="18" charset="0"/>
              </a:rPr>
              <a:t>nerede</a:t>
            </a:r>
            <a:r>
              <a:rPr lang="tr-TR" sz="2000" baseline="0" dirty="0" err="1">
                <a:latin typeface="Times New Roman" pitchFamily="18" charset="0"/>
                <a:cs typeface="Times New Roman" pitchFamily="18" charset="0"/>
              </a:rPr>
              <a:t>”bulunduğundan</a:t>
            </a:r>
            <a:r>
              <a:rPr lang="tr-TR" sz="2000" baseline="0" dirty="0">
                <a:latin typeface="Times New Roman" pitchFamily="18" charset="0"/>
                <a:cs typeface="Times New Roman" pitchFamily="18" charset="0"/>
              </a:rPr>
              <a:t> </a:t>
            </a:r>
            <a:r>
              <a:rPr lang="tr-TR" sz="2000" baseline="0" dirty="0" err="1">
                <a:latin typeface="Times New Roman" pitchFamily="18" charset="0"/>
                <a:cs typeface="Times New Roman" pitchFamily="18" charset="0"/>
              </a:rPr>
              <a:t>sözedilebilir</a:t>
            </a:r>
            <a:r>
              <a:rPr lang="tr-TR" sz="2000" baseline="0" dirty="0">
                <a:latin typeface="Times New Roman" pitchFamily="18" charset="0"/>
                <a:cs typeface="Times New Roman" pitchFamily="18" charset="0"/>
              </a:rPr>
              <a:t>. </a:t>
            </a:r>
          </a:p>
        </p:txBody>
      </p:sp>
    </p:spTree>
    <p:extLst>
      <p:ext uri="{BB962C8B-B14F-4D97-AF65-F5344CB8AC3E}">
        <p14:creationId xmlns:p14="http://schemas.microsoft.com/office/powerpoint/2010/main" val="2712785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ChangeArrowheads="1"/>
          </p:cNvSpPr>
          <p:nvPr/>
        </p:nvSpPr>
        <p:spPr bwMode="auto">
          <a:xfrm>
            <a:off x="971550" y="1060450"/>
            <a:ext cx="496887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tr-TR" sz="4400" i="1">
                <a:cs typeface="Times New Roman" pitchFamily="18" charset="0"/>
              </a:rPr>
              <a:t>Schrödinger dalga denklemi</a:t>
            </a:r>
            <a:endParaRPr lang="tr-TR" sz="4400"/>
          </a:p>
        </p:txBody>
      </p:sp>
      <p:graphicFrame>
        <p:nvGraphicFramePr>
          <p:cNvPr id="51203" name="Object 2"/>
          <p:cNvGraphicFramePr>
            <a:graphicFrameLocks noChangeAspect="1"/>
          </p:cNvGraphicFramePr>
          <p:nvPr>
            <p:extLst>
              <p:ext uri="{D42A27DB-BD31-4B8C-83A1-F6EECF244321}">
                <p14:modId xmlns:p14="http://schemas.microsoft.com/office/powerpoint/2010/main" val="4135331030"/>
              </p:ext>
            </p:extLst>
          </p:nvPr>
        </p:nvGraphicFramePr>
        <p:xfrm>
          <a:off x="1259632" y="2276872"/>
          <a:ext cx="6192738" cy="1332210"/>
        </p:xfrm>
        <a:graphic>
          <a:graphicData uri="http://schemas.openxmlformats.org/presentationml/2006/ole">
            <mc:AlternateContent xmlns:mc="http://schemas.openxmlformats.org/markup-compatibility/2006">
              <mc:Choice xmlns:v="urn:schemas-microsoft-com:vml" Requires="v">
                <p:oleObj spid="_x0000_s1164" name="Denklem" r:id="rId4" imgW="1625600" imgH="419100" progId="Equation.3">
                  <p:embed/>
                </p:oleObj>
              </mc:Choice>
              <mc:Fallback>
                <p:oleObj name="Denklem" r:id="rId4" imgW="1625600" imgH="419100" progId="Equation.3">
                  <p:embed/>
                  <p:pic>
                    <p:nvPicPr>
                      <p:cNvPr id="0" name="Picture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632" y="2276872"/>
                        <a:ext cx="6192738" cy="13322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04" name="Rectangle 4"/>
          <p:cNvSpPr>
            <a:spLocks noChangeArrowheads="1"/>
          </p:cNvSpPr>
          <p:nvPr/>
        </p:nvSpPr>
        <p:spPr bwMode="auto">
          <a:xfrm>
            <a:off x="3341688" y="3762375"/>
            <a:ext cx="11366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sz="1100">
                <a:cs typeface="Times New Roman" pitchFamily="18" charset="0"/>
              </a:rPr>
              <a:t>	</a:t>
            </a:r>
            <a:r>
              <a:rPr lang="tr-TR" sz="1100"/>
              <a:t> </a:t>
            </a:r>
            <a:endParaRPr lang="tr-TR"/>
          </a:p>
        </p:txBody>
      </p:sp>
    </p:spTree>
    <p:extLst>
      <p:ext uri="{BB962C8B-B14F-4D97-AF65-F5344CB8AC3E}">
        <p14:creationId xmlns:p14="http://schemas.microsoft.com/office/powerpoint/2010/main" val="1490593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67544" y="836712"/>
            <a:ext cx="8064896" cy="3111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40000"/>
              </a:lnSpc>
            </a:pPr>
            <a:r>
              <a:rPr lang="tr-TR" sz="1800" baseline="0" dirty="0">
                <a:solidFill>
                  <a:srgbClr val="FF0000"/>
                </a:solidFill>
                <a:latin typeface="Times New Roman" pitchFamily="18" charset="0"/>
                <a:cs typeface="Times New Roman" pitchFamily="18" charset="0"/>
              </a:rPr>
              <a:t>Kuantum Sayıları </a:t>
            </a:r>
          </a:p>
          <a:p>
            <a:pPr eaLnBrk="1" hangingPunct="1">
              <a:lnSpc>
                <a:spcPct val="140000"/>
              </a:lnSpc>
            </a:pPr>
            <a:endParaRPr lang="tr-TR" sz="1800" baseline="0" dirty="0">
              <a:solidFill>
                <a:srgbClr val="FF0000"/>
              </a:solidFill>
              <a:latin typeface="Times New Roman" pitchFamily="18" charset="0"/>
              <a:cs typeface="Times New Roman" pitchFamily="18" charset="0"/>
            </a:endParaRPr>
          </a:p>
          <a:p>
            <a:pPr eaLnBrk="1" hangingPunct="1">
              <a:lnSpc>
                <a:spcPct val="135000"/>
              </a:lnSpc>
            </a:pPr>
            <a:r>
              <a:rPr lang="tr-TR" sz="1800" baseline="0" dirty="0" err="1">
                <a:latin typeface="Times New Roman" pitchFamily="18" charset="0"/>
                <a:cs typeface="Times New Roman" pitchFamily="18" charset="0"/>
              </a:rPr>
              <a:t>Schrödiner</a:t>
            </a:r>
            <a:r>
              <a:rPr lang="tr-TR" sz="1800" baseline="0" dirty="0">
                <a:latin typeface="Times New Roman" pitchFamily="18" charset="0"/>
                <a:cs typeface="Times New Roman" pitchFamily="18" charset="0"/>
              </a:rPr>
              <a:t> denklemi polar koordinatlara göre çözüldüğü zaman eşitliğin sol tarafı </a:t>
            </a:r>
            <a:r>
              <a:rPr lang="tr-TR" sz="1800" baseline="0" dirty="0" err="1">
                <a:latin typeface="Times New Roman" pitchFamily="18" charset="0"/>
                <a:cs typeface="Times New Roman" pitchFamily="18" charset="0"/>
              </a:rPr>
              <a:t>radyal</a:t>
            </a:r>
            <a:r>
              <a:rPr lang="tr-TR" sz="1800" baseline="0" dirty="0">
                <a:latin typeface="Times New Roman" pitchFamily="18" charset="0"/>
                <a:cs typeface="Times New Roman" pitchFamily="18" charset="0"/>
              </a:rPr>
              <a:t> (çapla ilgili) fonksiyon, sağ tarafı </a:t>
            </a:r>
            <a:r>
              <a:rPr lang="tr-TR" sz="1800" baseline="0" dirty="0" err="1">
                <a:latin typeface="Times New Roman" pitchFamily="18" charset="0"/>
                <a:cs typeface="Times New Roman" pitchFamily="18" charset="0"/>
              </a:rPr>
              <a:t>açısal</a:t>
            </a:r>
            <a:r>
              <a:rPr lang="tr-TR" sz="1800" baseline="0" dirty="0">
                <a:latin typeface="Times New Roman" pitchFamily="18" charset="0"/>
                <a:cs typeface="Times New Roman" pitchFamily="18" charset="0"/>
              </a:rPr>
              <a:t> fonksiyona eşit olur. </a:t>
            </a:r>
          </a:p>
          <a:p>
            <a:pPr eaLnBrk="1" hangingPunct="1">
              <a:lnSpc>
                <a:spcPct val="135000"/>
              </a:lnSpc>
            </a:pPr>
            <a:endParaRPr lang="tr-TR" sz="1800" baseline="0" dirty="0">
              <a:latin typeface="Times New Roman" pitchFamily="18" charset="0"/>
              <a:cs typeface="Times New Roman" pitchFamily="18" charset="0"/>
            </a:endParaRPr>
          </a:p>
          <a:p>
            <a:pPr eaLnBrk="1" hangingPunct="1">
              <a:lnSpc>
                <a:spcPct val="135000"/>
              </a:lnSpc>
            </a:pPr>
            <a:r>
              <a:rPr lang="tr-TR" sz="1800" baseline="0" dirty="0" err="1">
                <a:latin typeface="Times New Roman" pitchFamily="18" charset="0"/>
                <a:cs typeface="Times New Roman" pitchFamily="18" charset="0"/>
              </a:rPr>
              <a:t>Radyal</a:t>
            </a:r>
            <a:r>
              <a:rPr lang="tr-TR" sz="1800" baseline="0" dirty="0">
                <a:latin typeface="Times New Roman" pitchFamily="18" charset="0"/>
                <a:cs typeface="Times New Roman" pitchFamily="18" charset="0"/>
              </a:rPr>
              <a:t> fonksiyonun çözümünden baş kuantum sayısı (n) ve </a:t>
            </a:r>
            <a:r>
              <a:rPr lang="tr-TR" sz="1800" baseline="0" dirty="0" err="1">
                <a:latin typeface="Times New Roman" pitchFamily="18" charset="0"/>
                <a:cs typeface="Times New Roman" pitchFamily="18" charset="0"/>
              </a:rPr>
              <a:t>açısal</a:t>
            </a:r>
            <a:r>
              <a:rPr lang="tr-TR" sz="1800" baseline="0" dirty="0">
                <a:latin typeface="Times New Roman" pitchFamily="18" charset="0"/>
                <a:cs typeface="Times New Roman" pitchFamily="18" charset="0"/>
              </a:rPr>
              <a:t> fonksiyonun çözümünden de alt kabuk (</a:t>
            </a:r>
            <a:r>
              <a:rPr lang="tr-TR" sz="1800" baseline="0" dirty="0" err="1">
                <a:latin typeface="Times New Roman" pitchFamily="18" charset="0"/>
                <a:cs typeface="Times New Roman" pitchFamily="18" charset="0"/>
              </a:rPr>
              <a:t>azümütal</a:t>
            </a:r>
            <a:r>
              <a:rPr lang="tr-TR" sz="1800" baseline="0" dirty="0">
                <a:latin typeface="Times New Roman" pitchFamily="18" charset="0"/>
                <a:cs typeface="Times New Roman" pitchFamily="18" charset="0"/>
              </a:rPr>
              <a:t>) (l) ve </a:t>
            </a:r>
            <a:r>
              <a:rPr lang="tr-TR" sz="1800" baseline="0" dirty="0" err="1">
                <a:latin typeface="Times New Roman" pitchFamily="18" charset="0"/>
                <a:cs typeface="Times New Roman" pitchFamily="18" charset="0"/>
              </a:rPr>
              <a:t>orbital</a:t>
            </a:r>
            <a:r>
              <a:rPr lang="tr-TR" sz="1800" baseline="0" dirty="0">
                <a:latin typeface="Times New Roman" pitchFamily="18" charset="0"/>
                <a:cs typeface="Times New Roman" pitchFamily="18" charset="0"/>
              </a:rPr>
              <a:t> </a:t>
            </a:r>
            <a:r>
              <a:rPr lang="tr-TR" sz="1800" baseline="0" dirty="0" err="1">
                <a:latin typeface="Times New Roman" pitchFamily="18" charset="0"/>
                <a:cs typeface="Times New Roman" pitchFamily="18" charset="0"/>
              </a:rPr>
              <a:t>magnetik</a:t>
            </a:r>
            <a:r>
              <a:rPr lang="tr-TR" sz="1800" baseline="0" dirty="0">
                <a:latin typeface="Times New Roman" pitchFamily="18" charset="0"/>
                <a:cs typeface="Times New Roman" pitchFamily="18" charset="0"/>
              </a:rPr>
              <a:t>, ml kuantum sayıları elde edilir. </a:t>
            </a:r>
          </a:p>
        </p:txBody>
      </p:sp>
    </p:spTree>
    <p:extLst>
      <p:ext uri="{BB962C8B-B14F-4D97-AF65-F5344CB8AC3E}">
        <p14:creationId xmlns:p14="http://schemas.microsoft.com/office/powerpoint/2010/main" val="171037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37226" y="476672"/>
            <a:ext cx="8496944" cy="6324808"/>
          </a:xfrm>
          <a:prstGeom prst="rect">
            <a:avLst/>
          </a:prstGeom>
        </p:spPr>
        <p:txBody>
          <a:bodyPr wrap="square">
            <a:spAutoFit/>
          </a:bodyPr>
          <a:lstStyle/>
          <a:p>
            <a:pPr>
              <a:lnSpc>
                <a:spcPct val="150000"/>
              </a:lnSpc>
            </a:pPr>
            <a:r>
              <a:rPr lang="tr-TR" sz="1800" baseline="0" dirty="0">
                <a:solidFill>
                  <a:srgbClr val="FF0000"/>
                </a:solidFill>
              </a:rPr>
              <a:t>1- Baş kuantum sayısı </a:t>
            </a:r>
            <a:r>
              <a:rPr lang="tr-TR" sz="1800" baseline="0" dirty="0"/>
              <a:t>(n</a:t>
            </a:r>
            <a:r>
              <a:rPr lang="tr-TR" sz="1800" b="1" baseline="0" dirty="0"/>
              <a:t>)</a:t>
            </a:r>
            <a:r>
              <a:rPr lang="tr-TR" sz="1800" baseline="0" dirty="0"/>
              <a:t>, tabaka (kabuk, yörünge) numarasını belirleyen sayıdır. 1, 2, 3, 4, ... gibi sayı değerlerini alabilir.</a:t>
            </a:r>
          </a:p>
          <a:p>
            <a:pPr>
              <a:lnSpc>
                <a:spcPct val="150000"/>
              </a:lnSpc>
            </a:pPr>
            <a:r>
              <a:rPr lang="tr-TR" sz="1800" baseline="0" dirty="0">
                <a:solidFill>
                  <a:srgbClr val="FF0000"/>
                </a:solidFill>
              </a:rPr>
              <a:t>2-İkincil kuantum sayısı</a:t>
            </a:r>
            <a:r>
              <a:rPr lang="tr-TR" sz="1800" baseline="0" dirty="0"/>
              <a:t>,(</a:t>
            </a:r>
            <a:r>
              <a:rPr lang="tr-TR" sz="1800" baseline="0" dirty="0" err="1"/>
              <a:t>açısal</a:t>
            </a:r>
            <a:r>
              <a:rPr lang="tr-TR" sz="1800" baseline="0" dirty="0"/>
              <a:t> </a:t>
            </a:r>
            <a:r>
              <a:rPr lang="tr-TR" sz="1800" baseline="0" dirty="0" err="1"/>
              <a:t>momentom</a:t>
            </a:r>
            <a:r>
              <a:rPr lang="tr-TR" sz="1800" baseline="0" dirty="0"/>
              <a:t> kuantum sayısı,  </a:t>
            </a:r>
            <a:r>
              <a:rPr lang="tr-TR" sz="1800" baseline="0" dirty="0" err="1"/>
              <a:t>azimuthal</a:t>
            </a:r>
            <a:r>
              <a:rPr lang="tr-TR" sz="1800" baseline="0" dirty="0"/>
              <a:t> kuantum sayısı (</a:t>
            </a:r>
            <a:r>
              <a:rPr lang="tr-TR" sz="1800" i="1" baseline="0" dirty="0"/>
              <a:t>l)</a:t>
            </a:r>
            <a:r>
              <a:rPr lang="tr-TR" sz="1800" baseline="0" dirty="0"/>
              <a:t> n-1</a:t>
            </a:r>
            <a:r>
              <a:rPr lang="tr-TR" sz="1800" i="1" baseline="0" dirty="0"/>
              <a:t>  değerini alır </a:t>
            </a:r>
            <a:r>
              <a:rPr lang="tr-TR" sz="1800" baseline="0" dirty="0"/>
              <a:t> 0, 1, 2, ...,  </a:t>
            </a:r>
          </a:p>
          <a:p>
            <a:pPr>
              <a:lnSpc>
                <a:spcPct val="150000"/>
              </a:lnSpc>
            </a:pPr>
            <a:r>
              <a:rPr lang="tr-TR" sz="1800" baseline="0" dirty="0" err="1"/>
              <a:t>Orbitalin</a:t>
            </a:r>
            <a:r>
              <a:rPr lang="tr-TR" sz="1800" baseline="0" dirty="0"/>
              <a:t> şeklini belirler</a:t>
            </a:r>
          </a:p>
          <a:p>
            <a:pPr>
              <a:lnSpc>
                <a:spcPct val="150000"/>
              </a:lnSpc>
            </a:pPr>
            <a:r>
              <a:rPr lang="tr-TR" sz="1800" baseline="0" dirty="0"/>
              <a:t>l =0   s </a:t>
            </a:r>
            <a:r>
              <a:rPr lang="tr-TR" sz="1800" baseline="0" dirty="0" err="1"/>
              <a:t>orbitali</a:t>
            </a:r>
            <a:endParaRPr lang="tr-TR" sz="1800" baseline="0" dirty="0"/>
          </a:p>
          <a:p>
            <a:pPr>
              <a:lnSpc>
                <a:spcPct val="150000"/>
              </a:lnSpc>
            </a:pPr>
            <a:r>
              <a:rPr lang="tr-TR" sz="1800" baseline="0" dirty="0"/>
              <a:t>l =1 p </a:t>
            </a:r>
            <a:r>
              <a:rPr lang="tr-TR" sz="1800" baseline="0" dirty="0" err="1"/>
              <a:t>orbitali</a:t>
            </a:r>
            <a:endParaRPr lang="tr-TR" sz="1800" baseline="0" dirty="0"/>
          </a:p>
          <a:p>
            <a:pPr>
              <a:lnSpc>
                <a:spcPct val="150000"/>
              </a:lnSpc>
            </a:pPr>
            <a:r>
              <a:rPr lang="tr-TR" sz="1800" baseline="0" dirty="0"/>
              <a:t>l =2 d </a:t>
            </a:r>
            <a:r>
              <a:rPr lang="tr-TR" sz="1800" baseline="0" dirty="0" err="1"/>
              <a:t>orbitali</a:t>
            </a:r>
            <a:endParaRPr lang="tr-TR" sz="1800" baseline="0" dirty="0"/>
          </a:p>
          <a:p>
            <a:pPr>
              <a:lnSpc>
                <a:spcPct val="150000"/>
              </a:lnSpc>
            </a:pPr>
            <a:r>
              <a:rPr lang="tr-TR" sz="1800" baseline="0" dirty="0"/>
              <a:t>l = 3 f </a:t>
            </a:r>
            <a:r>
              <a:rPr lang="tr-TR" sz="1800" baseline="0" dirty="0" err="1"/>
              <a:t>orbitali</a:t>
            </a:r>
            <a:endParaRPr lang="tr-TR" sz="1800" baseline="0" dirty="0"/>
          </a:p>
          <a:p>
            <a:pPr>
              <a:lnSpc>
                <a:spcPct val="150000"/>
              </a:lnSpc>
            </a:pPr>
            <a:r>
              <a:rPr lang="tr-TR" sz="1800" baseline="0" dirty="0">
                <a:solidFill>
                  <a:srgbClr val="FF0000"/>
                </a:solidFill>
              </a:rPr>
              <a:t>3-Manyetik kuantum sayısı </a:t>
            </a:r>
            <a:r>
              <a:rPr lang="tr-TR" sz="1800" baseline="0" dirty="0"/>
              <a:t>m</a:t>
            </a:r>
            <a:r>
              <a:rPr lang="tr-TR" sz="1800" i="1" baseline="0" dirty="0"/>
              <a:t>l</a:t>
            </a:r>
            <a:r>
              <a:rPr lang="tr-TR" sz="1800" baseline="0" dirty="0"/>
              <a:t> </a:t>
            </a:r>
          </a:p>
          <a:p>
            <a:pPr>
              <a:lnSpc>
                <a:spcPct val="150000"/>
              </a:lnSpc>
            </a:pPr>
            <a:r>
              <a:rPr lang="tr-TR" sz="1800" baseline="0" dirty="0"/>
              <a:t>l ye bağlıdır -l den + l ye kadar değerleri alır</a:t>
            </a:r>
          </a:p>
          <a:p>
            <a:pPr>
              <a:lnSpc>
                <a:spcPct val="150000"/>
              </a:lnSpc>
            </a:pPr>
            <a:endParaRPr lang="tr-TR" sz="1800" baseline="0" dirty="0">
              <a:solidFill>
                <a:prstClr val="black"/>
              </a:solidFill>
            </a:endParaRPr>
          </a:p>
          <a:p>
            <a:pPr>
              <a:lnSpc>
                <a:spcPct val="150000"/>
              </a:lnSpc>
            </a:pPr>
            <a:r>
              <a:rPr lang="tr-TR" sz="1800" baseline="0" dirty="0">
                <a:solidFill>
                  <a:srgbClr val="FF0000"/>
                </a:solidFill>
              </a:rPr>
              <a:t>4- Spin kuantum sayısı </a:t>
            </a:r>
            <a:r>
              <a:rPr lang="tr-TR" sz="1800" baseline="0" dirty="0">
                <a:solidFill>
                  <a:prstClr val="black"/>
                </a:solidFill>
              </a:rPr>
              <a:t>(s) 1/2 veya -1/2 değerini alır (</a:t>
            </a:r>
            <a:r>
              <a:rPr lang="tr-TR" sz="1800" baseline="0" dirty="0" err="1">
                <a:solidFill>
                  <a:prstClr val="black"/>
                </a:solidFill>
              </a:rPr>
              <a:t>ektronun</a:t>
            </a:r>
            <a:r>
              <a:rPr lang="tr-TR" sz="1800" baseline="0" dirty="0">
                <a:solidFill>
                  <a:prstClr val="black"/>
                </a:solidFill>
              </a:rPr>
              <a:t> kendi ekseni etrafında dönüşünü ifade eder.</a:t>
            </a:r>
          </a:p>
          <a:p>
            <a:pPr>
              <a:lnSpc>
                <a:spcPct val="150000"/>
              </a:lnSpc>
            </a:pPr>
            <a:endParaRPr lang="tr-TR" sz="1800" baseline="0" dirty="0"/>
          </a:p>
        </p:txBody>
      </p:sp>
    </p:spTree>
    <p:extLst>
      <p:ext uri="{BB962C8B-B14F-4D97-AF65-F5344CB8AC3E}">
        <p14:creationId xmlns:p14="http://schemas.microsoft.com/office/powerpoint/2010/main" val="186497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 b="-8064"/>
          <a:stretch/>
        </p:blipFill>
        <p:spPr bwMode="auto">
          <a:xfrm>
            <a:off x="610362" y="1340768"/>
            <a:ext cx="7023284"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611560" y="548680"/>
            <a:ext cx="2592376" cy="323165"/>
          </a:xfrm>
          <a:prstGeom prst="rect">
            <a:avLst/>
          </a:prstGeom>
        </p:spPr>
        <p:txBody>
          <a:bodyPr wrap="none">
            <a:spAutoFit/>
          </a:bodyPr>
          <a:lstStyle/>
          <a:p>
            <a:r>
              <a:rPr lang="tr-TR" baseline="0" dirty="0">
                <a:solidFill>
                  <a:srgbClr val="FF0000"/>
                </a:solidFill>
              </a:rPr>
              <a:t>Kuantum Sayıları ve anlamları </a:t>
            </a:r>
          </a:p>
        </p:txBody>
      </p:sp>
    </p:spTree>
    <p:extLst>
      <p:ext uri="{BB962C8B-B14F-4D97-AF65-F5344CB8AC3E}">
        <p14:creationId xmlns:p14="http://schemas.microsoft.com/office/powerpoint/2010/main" val="1896616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1412776"/>
            <a:ext cx="7620000" cy="447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3547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308" y="908720"/>
            <a:ext cx="6134100"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459308" y="404664"/>
            <a:ext cx="2335896" cy="323165"/>
          </a:xfrm>
          <a:prstGeom prst="rect">
            <a:avLst/>
          </a:prstGeom>
        </p:spPr>
        <p:txBody>
          <a:bodyPr wrap="none">
            <a:spAutoFit/>
          </a:bodyPr>
          <a:lstStyle/>
          <a:p>
            <a:r>
              <a:rPr lang="tr-TR" baseline="0" dirty="0"/>
              <a:t>Atomik </a:t>
            </a:r>
            <a:r>
              <a:rPr lang="tr-TR" baseline="0" dirty="0" err="1"/>
              <a:t>orbitallerin</a:t>
            </a:r>
            <a:r>
              <a:rPr lang="tr-TR" baseline="0" dirty="0"/>
              <a:t> şekilleri</a:t>
            </a:r>
          </a:p>
        </p:txBody>
      </p:sp>
    </p:spTree>
    <p:extLst>
      <p:ext uri="{BB962C8B-B14F-4D97-AF65-F5344CB8AC3E}">
        <p14:creationId xmlns:p14="http://schemas.microsoft.com/office/powerpoint/2010/main" val="950840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871538" y="506413"/>
            <a:ext cx="2260600"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a:r>
              <a:rPr lang="tr-TR" sz="3200"/>
              <a:t>Orbitallerin </a:t>
            </a:r>
          </a:p>
          <a:p>
            <a:pPr algn="just"/>
            <a:r>
              <a:rPr lang="tr-TR" sz="3200"/>
              <a:t>Şekilleri ve </a:t>
            </a:r>
          </a:p>
          <a:p>
            <a:pPr algn="just"/>
            <a:r>
              <a:rPr lang="tr-TR" sz="3200"/>
              <a:t>Büyüklüğü</a:t>
            </a:r>
          </a:p>
        </p:txBody>
      </p:sp>
      <p:pic>
        <p:nvPicPr>
          <p:cNvPr id="552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350" y="209550"/>
            <a:ext cx="4414838" cy="643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432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645353" y="764704"/>
            <a:ext cx="620112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sz="2800" baseline="0" dirty="0">
                <a:solidFill>
                  <a:srgbClr val="FF0000"/>
                </a:solidFill>
              </a:rPr>
              <a:t>Elektronların </a:t>
            </a:r>
            <a:r>
              <a:rPr lang="tr-TR" sz="2800" baseline="0" dirty="0" err="1">
                <a:solidFill>
                  <a:srgbClr val="FF0000"/>
                </a:solidFill>
              </a:rPr>
              <a:t>Orbitallere</a:t>
            </a:r>
            <a:r>
              <a:rPr lang="tr-TR" sz="2800" baseline="0" dirty="0">
                <a:solidFill>
                  <a:srgbClr val="FF0000"/>
                </a:solidFill>
              </a:rPr>
              <a:t> Yerleşim Düzeni</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399" y="1556792"/>
            <a:ext cx="6315075"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950840"/>
            <a:ext cx="3960440" cy="3307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1929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268760"/>
            <a:ext cx="7621056"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8747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3"/>
          <p:cNvSpPr txBox="1">
            <a:spLocks noChangeArrowheads="1"/>
          </p:cNvSpPr>
          <p:nvPr/>
        </p:nvSpPr>
        <p:spPr bwMode="auto">
          <a:xfrm>
            <a:off x="323528" y="1228598"/>
            <a:ext cx="7921376" cy="383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1" baseline="0" dirty="0" err="1">
                <a:solidFill>
                  <a:prstClr val="black"/>
                </a:solidFill>
                <a:latin typeface="Times New Roman" pitchFamily="18" charset="0"/>
                <a:cs typeface="Times New Roman" pitchFamily="18" charset="0"/>
              </a:rPr>
              <a:t>Hund</a:t>
            </a:r>
            <a:r>
              <a:rPr lang="tr-TR" sz="1800" b="1" baseline="0" dirty="0">
                <a:solidFill>
                  <a:prstClr val="black"/>
                </a:solidFill>
                <a:latin typeface="Times New Roman" pitchFamily="18" charset="0"/>
                <a:cs typeface="Times New Roman" pitchFamily="18" charset="0"/>
              </a:rPr>
              <a:t> Kuralı</a:t>
            </a:r>
            <a:endParaRPr lang="tr-TR" sz="1800" baseline="0" dirty="0">
              <a:solidFill>
                <a:prstClr val="black"/>
              </a:solidFill>
              <a:latin typeface="Times New Roman" pitchFamily="18" charset="0"/>
              <a:cs typeface="Times New Roman" pitchFamily="18" charset="0"/>
            </a:endParaRPr>
          </a:p>
          <a:p>
            <a:pPr eaLnBrk="1" hangingPunct="1">
              <a:lnSpc>
                <a:spcPct val="150000"/>
              </a:lnSpc>
            </a:pPr>
            <a:r>
              <a:rPr lang="tr-TR" sz="1800" baseline="0" dirty="0">
                <a:solidFill>
                  <a:prstClr val="black"/>
                </a:solidFill>
                <a:latin typeface="Times New Roman" pitchFamily="18" charset="0"/>
                <a:cs typeface="Times New Roman" pitchFamily="18" charset="0"/>
              </a:rPr>
              <a:t>Aynı enerji seviyeli </a:t>
            </a:r>
            <a:r>
              <a:rPr lang="tr-TR" sz="1800" baseline="0" dirty="0" err="1">
                <a:solidFill>
                  <a:prstClr val="black"/>
                </a:solidFill>
                <a:latin typeface="Times New Roman" pitchFamily="18" charset="0"/>
                <a:cs typeface="Times New Roman" pitchFamily="18" charset="0"/>
              </a:rPr>
              <a:t>orbitallerin</a:t>
            </a:r>
            <a:r>
              <a:rPr lang="tr-TR" sz="1800" baseline="0" dirty="0">
                <a:solidFill>
                  <a:prstClr val="black"/>
                </a:solidFill>
                <a:latin typeface="Times New Roman" pitchFamily="18" charset="0"/>
                <a:cs typeface="Times New Roman" pitchFamily="18" charset="0"/>
              </a:rPr>
              <a:t> her biri birer elektrona sahip olmadan önce </a:t>
            </a:r>
            <a:r>
              <a:rPr lang="tr-TR" sz="1800" baseline="0" dirty="0" err="1">
                <a:solidFill>
                  <a:prstClr val="black"/>
                </a:solidFill>
                <a:latin typeface="Times New Roman" pitchFamily="18" charset="0"/>
                <a:cs typeface="Times New Roman" pitchFamily="18" charset="0"/>
              </a:rPr>
              <a:t>orbitallerden</a:t>
            </a:r>
            <a:r>
              <a:rPr lang="tr-TR" sz="1800" baseline="0" dirty="0">
                <a:solidFill>
                  <a:prstClr val="black"/>
                </a:solidFill>
                <a:latin typeface="Times New Roman" pitchFamily="18" charset="0"/>
                <a:cs typeface="Times New Roman" pitchFamily="18" charset="0"/>
              </a:rPr>
              <a:t> herhangi biri iki elektrona sahip olamaz. </a:t>
            </a:r>
          </a:p>
          <a:p>
            <a:pPr eaLnBrk="1" hangingPunct="1">
              <a:lnSpc>
                <a:spcPct val="150000"/>
              </a:lnSpc>
            </a:pPr>
            <a:endParaRPr lang="tr-TR" sz="1800" b="1" baseline="0" dirty="0">
              <a:solidFill>
                <a:prstClr val="black"/>
              </a:solidFill>
              <a:latin typeface="Times New Roman" pitchFamily="18" charset="0"/>
              <a:cs typeface="Times New Roman" pitchFamily="18" charset="0"/>
            </a:endParaRPr>
          </a:p>
          <a:p>
            <a:pPr eaLnBrk="1" hangingPunct="1">
              <a:lnSpc>
                <a:spcPct val="150000"/>
              </a:lnSpc>
            </a:pPr>
            <a:r>
              <a:rPr lang="tr-TR" sz="1800" b="1" baseline="0" dirty="0" err="1">
                <a:solidFill>
                  <a:prstClr val="black"/>
                </a:solidFill>
                <a:latin typeface="Times New Roman" pitchFamily="18" charset="0"/>
                <a:cs typeface="Times New Roman" pitchFamily="18" charset="0"/>
              </a:rPr>
              <a:t>Pauli</a:t>
            </a:r>
            <a:r>
              <a:rPr lang="tr-TR" sz="1800" b="1" baseline="0" dirty="0">
                <a:solidFill>
                  <a:prstClr val="black"/>
                </a:solidFill>
                <a:latin typeface="Times New Roman" pitchFamily="18" charset="0"/>
                <a:cs typeface="Times New Roman" pitchFamily="18" charset="0"/>
              </a:rPr>
              <a:t> </a:t>
            </a:r>
            <a:r>
              <a:rPr lang="tr-TR" sz="1800" b="1" baseline="0" dirty="0" err="1">
                <a:solidFill>
                  <a:prstClr val="black"/>
                </a:solidFill>
                <a:latin typeface="Times New Roman" pitchFamily="18" charset="0"/>
                <a:cs typeface="Times New Roman" pitchFamily="18" charset="0"/>
              </a:rPr>
              <a:t>Dışarlama</a:t>
            </a:r>
            <a:r>
              <a:rPr lang="tr-TR" sz="1800" b="1" baseline="0" dirty="0">
                <a:solidFill>
                  <a:prstClr val="black"/>
                </a:solidFill>
                <a:latin typeface="Times New Roman" pitchFamily="18" charset="0"/>
                <a:cs typeface="Times New Roman" pitchFamily="18" charset="0"/>
              </a:rPr>
              <a:t> (</a:t>
            </a:r>
            <a:r>
              <a:rPr lang="tr-TR" sz="1800" b="1" baseline="0" dirty="0" err="1">
                <a:solidFill>
                  <a:prstClr val="black"/>
                </a:solidFill>
                <a:latin typeface="Times New Roman" pitchFamily="18" charset="0"/>
                <a:cs typeface="Times New Roman" pitchFamily="18" charset="0"/>
              </a:rPr>
              <a:t>exclusion</a:t>
            </a:r>
            <a:r>
              <a:rPr lang="tr-TR" sz="1800" b="1" baseline="0" dirty="0">
                <a:solidFill>
                  <a:prstClr val="black"/>
                </a:solidFill>
                <a:latin typeface="Times New Roman" pitchFamily="18" charset="0"/>
                <a:cs typeface="Times New Roman" pitchFamily="18" charset="0"/>
              </a:rPr>
              <a:t>) Kuralı</a:t>
            </a:r>
            <a:endParaRPr lang="tr-TR" sz="1800" baseline="0" dirty="0">
              <a:solidFill>
                <a:prstClr val="black"/>
              </a:solidFill>
              <a:latin typeface="Times New Roman" pitchFamily="18" charset="0"/>
              <a:cs typeface="Times New Roman" pitchFamily="18" charset="0"/>
            </a:endParaRPr>
          </a:p>
          <a:p>
            <a:pPr eaLnBrk="1" hangingPunct="1">
              <a:lnSpc>
                <a:spcPct val="150000"/>
              </a:lnSpc>
            </a:pPr>
            <a:r>
              <a:rPr lang="tr-TR" sz="1800" baseline="0" dirty="0">
                <a:solidFill>
                  <a:prstClr val="black"/>
                </a:solidFill>
                <a:latin typeface="Times New Roman" pitchFamily="18" charset="0"/>
                <a:cs typeface="Times New Roman" pitchFamily="18" charset="0"/>
              </a:rPr>
              <a:t>Bir atomda 4 kuantum sayısı aynı olan iki elektron olamaz. En az bir kuantum sayısının farklı olması gerekir.</a:t>
            </a: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r>
              <a:rPr lang="tr-TR" sz="1800" baseline="0" dirty="0">
                <a:solidFill>
                  <a:prstClr val="black"/>
                </a:solidFill>
                <a:latin typeface="Times New Roman" pitchFamily="18" charset="0"/>
                <a:cs typeface="Times New Roman" pitchFamily="18" charset="0"/>
              </a:rPr>
              <a:t>Bir okulda, fakültesi, bölümü numarası adı soyadı aynı olan iki öğrenci olamaz..</a:t>
            </a:r>
          </a:p>
        </p:txBody>
      </p:sp>
    </p:spTree>
    <p:extLst>
      <p:ext uri="{BB962C8B-B14F-4D97-AF65-F5344CB8AC3E}">
        <p14:creationId xmlns:p14="http://schemas.microsoft.com/office/powerpoint/2010/main" val="2834114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268760"/>
            <a:ext cx="5472608" cy="456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2636912"/>
            <a:ext cx="2854821" cy="3291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8976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4051300" y="1609725"/>
            <a:ext cx="2879725" cy="65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a:endParaRPr lang="tr-TR" sz="2000" baseline="-25000"/>
          </a:p>
          <a:p>
            <a:pPr algn="just"/>
            <a:r>
              <a:rPr lang="tr-TR" sz="2400" baseline="-25000"/>
              <a:t>6</a:t>
            </a:r>
            <a:r>
              <a:rPr lang="tr-TR" sz="2400"/>
              <a:t>C:  1s</a:t>
            </a:r>
            <a:r>
              <a:rPr lang="tr-TR" sz="2400" baseline="30000"/>
              <a:t>2</a:t>
            </a:r>
            <a:r>
              <a:rPr lang="tr-TR" sz="2400"/>
              <a:t>  2s</a:t>
            </a:r>
            <a:r>
              <a:rPr lang="tr-TR" sz="2400" baseline="30000"/>
              <a:t>2</a:t>
            </a:r>
            <a:r>
              <a:rPr lang="tr-TR" sz="2400"/>
              <a:t>  2p</a:t>
            </a:r>
            <a:r>
              <a:rPr lang="tr-TR" sz="2400" baseline="30000"/>
              <a:t>2</a:t>
            </a:r>
          </a:p>
        </p:txBody>
      </p:sp>
      <p:pic>
        <p:nvPicPr>
          <p:cNvPr id="573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3538" y="3325813"/>
            <a:ext cx="4248150"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4"/>
          <p:cNvSpPr>
            <a:spLocks noChangeArrowheads="1"/>
          </p:cNvSpPr>
          <p:nvPr/>
        </p:nvSpPr>
        <p:spPr bwMode="auto">
          <a:xfrm>
            <a:off x="1631950" y="1082675"/>
            <a:ext cx="6481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400"/>
              <a:t>Elektron dağılımının sayılarla gösterimi:</a:t>
            </a:r>
          </a:p>
        </p:txBody>
      </p:sp>
      <p:sp>
        <p:nvSpPr>
          <p:cNvPr id="57349" name="Rectangle 5"/>
          <p:cNvSpPr>
            <a:spLocks noChangeArrowheads="1"/>
          </p:cNvSpPr>
          <p:nvPr/>
        </p:nvSpPr>
        <p:spPr bwMode="auto">
          <a:xfrm>
            <a:off x="1741488" y="2711450"/>
            <a:ext cx="5522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sz="2400"/>
              <a:t>Elektron dağılımının sayılarla gösterimi:</a:t>
            </a:r>
          </a:p>
        </p:txBody>
      </p:sp>
    </p:spTree>
    <p:extLst>
      <p:ext uri="{BB962C8B-B14F-4D97-AF65-F5344CB8AC3E}">
        <p14:creationId xmlns:p14="http://schemas.microsoft.com/office/powerpoint/2010/main" val="4162866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598" y="260648"/>
            <a:ext cx="7562850" cy="689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9491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740429"/>
            <a:ext cx="801052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489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476672"/>
            <a:ext cx="8382000"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8491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612" y="581025"/>
            <a:ext cx="8839200"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7902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264" y="764704"/>
            <a:ext cx="841057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4921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663" y="838200"/>
            <a:ext cx="8448675"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3139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20247" y="864908"/>
            <a:ext cx="7899400" cy="383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err="1">
                <a:solidFill>
                  <a:srgbClr val="FF0000"/>
                </a:solidFill>
                <a:latin typeface="Times New Roman" pitchFamily="18" charset="0"/>
                <a:cs typeface="Times New Roman" pitchFamily="18" charset="0"/>
              </a:rPr>
              <a:t>Magnetik</a:t>
            </a:r>
            <a:r>
              <a:rPr lang="tr-TR" sz="1800" baseline="0" dirty="0">
                <a:solidFill>
                  <a:srgbClr val="FF0000"/>
                </a:solidFill>
                <a:latin typeface="Times New Roman" pitchFamily="18" charset="0"/>
                <a:cs typeface="Times New Roman" pitchFamily="18" charset="0"/>
              </a:rPr>
              <a:t> Özellikler</a:t>
            </a:r>
          </a:p>
          <a:p>
            <a:pPr eaLnBrk="1" hangingPunct="1">
              <a:lnSpc>
                <a:spcPct val="150000"/>
              </a:lnSpc>
            </a:pPr>
            <a:endParaRPr lang="tr-TR" sz="1800" baseline="0" dirty="0">
              <a:latin typeface="Times New Roman" pitchFamily="18" charset="0"/>
              <a:cs typeface="Times New Roman" pitchFamily="18" charset="0"/>
            </a:endParaRPr>
          </a:p>
          <a:p>
            <a:pPr eaLnBrk="1" hangingPunct="1">
              <a:lnSpc>
                <a:spcPct val="150000"/>
              </a:lnSpc>
            </a:pPr>
            <a:r>
              <a:rPr lang="tr-TR" sz="1800" baseline="0" dirty="0">
                <a:latin typeface="Times New Roman" pitchFamily="18" charset="0"/>
                <a:cs typeface="Times New Roman" pitchFamily="18" charset="0"/>
              </a:rPr>
              <a:t>Çiftleşmemiş elektronlara sahip maddelerin gösterdiği manyetik alana doğru çekilme özelliğine </a:t>
            </a:r>
            <a:r>
              <a:rPr lang="tr-TR" sz="1800" i="1" baseline="0" dirty="0" err="1">
                <a:latin typeface="Times New Roman" pitchFamily="18" charset="0"/>
                <a:cs typeface="Times New Roman" pitchFamily="18" charset="0"/>
              </a:rPr>
              <a:t>paramagnetizma</a:t>
            </a:r>
            <a:r>
              <a:rPr lang="tr-TR" sz="1800" baseline="0" dirty="0">
                <a:latin typeface="Times New Roman" pitchFamily="18" charset="0"/>
                <a:cs typeface="Times New Roman" pitchFamily="18" charset="0"/>
              </a:rPr>
              <a:t> denir. Bunun zıddı özellik </a:t>
            </a:r>
            <a:r>
              <a:rPr lang="tr-TR" sz="1800" baseline="0" dirty="0" err="1">
                <a:latin typeface="Times New Roman" pitchFamily="18" charset="0"/>
                <a:cs typeface="Times New Roman" pitchFamily="18" charset="0"/>
              </a:rPr>
              <a:t>diamagnetizmadır</a:t>
            </a:r>
            <a:r>
              <a:rPr lang="tr-TR" sz="1800" baseline="0" dirty="0">
                <a:latin typeface="Times New Roman" pitchFamily="18" charset="0"/>
                <a:cs typeface="Times New Roman" pitchFamily="18" charset="0"/>
              </a:rPr>
              <a:t>. Yani bütün elektronları çiftleşmiş maddelerin gösterdiği </a:t>
            </a:r>
            <a:r>
              <a:rPr lang="tr-TR" sz="1800" baseline="0" dirty="0" err="1">
                <a:latin typeface="Times New Roman" pitchFamily="18" charset="0"/>
                <a:cs typeface="Times New Roman" pitchFamily="18" charset="0"/>
              </a:rPr>
              <a:t>magnetik</a:t>
            </a:r>
            <a:r>
              <a:rPr lang="tr-TR" sz="1800" baseline="0" dirty="0">
                <a:latin typeface="Times New Roman" pitchFamily="18" charset="0"/>
                <a:cs typeface="Times New Roman" pitchFamily="18" charset="0"/>
              </a:rPr>
              <a:t> alan tarafından itilmesi özelliğine </a:t>
            </a:r>
            <a:r>
              <a:rPr lang="tr-TR" sz="1800" i="1" baseline="0" dirty="0" err="1">
                <a:latin typeface="Times New Roman" pitchFamily="18" charset="0"/>
                <a:cs typeface="Times New Roman" pitchFamily="18" charset="0"/>
              </a:rPr>
              <a:t>diamagnetizma</a:t>
            </a:r>
            <a:r>
              <a:rPr lang="tr-TR" sz="1800" baseline="0" dirty="0">
                <a:latin typeface="Times New Roman" pitchFamily="18" charset="0"/>
                <a:cs typeface="Times New Roman" pitchFamily="18" charset="0"/>
              </a:rPr>
              <a:t> denir. </a:t>
            </a:r>
            <a:r>
              <a:rPr lang="tr-TR" sz="1800" baseline="0" dirty="0" err="1">
                <a:latin typeface="Times New Roman" pitchFamily="18" charset="0"/>
                <a:cs typeface="Times New Roman" pitchFamily="18" charset="0"/>
              </a:rPr>
              <a:t>Paramagnetizma</a:t>
            </a:r>
            <a:r>
              <a:rPr lang="tr-TR" sz="1800" baseline="0" dirty="0">
                <a:latin typeface="Times New Roman" pitchFamily="18" charset="0"/>
                <a:cs typeface="Times New Roman" pitchFamily="18" charset="0"/>
              </a:rPr>
              <a:t> sadece dışarıdan bir </a:t>
            </a:r>
            <a:r>
              <a:rPr lang="tr-TR" sz="1800" baseline="0" dirty="0" err="1">
                <a:latin typeface="Times New Roman" pitchFamily="18" charset="0"/>
                <a:cs typeface="Times New Roman" pitchFamily="18" charset="0"/>
              </a:rPr>
              <a:t>magnetik</a:t>
            </a:r>
            <a:r>
              <a:rPr lang="tr-TR" sz="1800" baseline="0" dirty="0">
                <a:latin typeface="Times New Roman" pitchFamily="18" charset="0"/>
                <a:cs typeface="Times New Roman" pitchFamily="18" charset="0"/>
              </a:rPr>
              <a:t> alan uygulandığı zaman gözlenen bir özelliktir. Birde kobalt, nikel, demir gibi metallerin dışarıdan bir </a:t>
            </a:r>
            <a:r>
              <a:rPr lang="tr-TR" sz="1800" baseline="0" dirty="0" err="1">
                <a:latin typeface="Times New Roman" pitchFamily="18" charset="0"/>
                <a:cs typeface="Times New Roman" pitchFamily="18" charset="0"/>
              </a:rPr>
              <a:t>magnetik</a:t>
            </a:r>
            <a:r>
              <a:rPr lang="tr-TR" sz="1800" baseline="0" dirty="0">
                <a:latin typeface="Times New Roman" pitchFamily="18" charset="0"/>
                <a:cs typeface="Times New Roman" pitchFamily="18" charset="0"/>
              </a:rPr>
              <a:t>  alan  uygulanmadığı  halde  kendiliğinden </a:t>
            </a:r>
            <a:r>
              <a:rPr lang="tr-TR" sz="1800" baseline="0" dirty="0" err="1">
                <a:latin typeface="Times New Roman" pitchFamily="18" charset="0"/>
                <a:cs typeface="Times New Roman" pitchFamily="18" charset="0"/>
              </a:rPr>
              <a:t>magnetik</a:t>
            </a:r>
            <a:r>
              <a:rPr lang="tr-TR" sz="1800" baseline="0" dirty="0">
                <a:latin typeface="Times New Roman" pitchFamily="18" charset="0"/>
                <a:cs typeface="Times New Roman" pitchFamily="18" charset="0"/>
              </a:rPr>
              <a:t> özellik göstermesi özelliği vardır ki buna da </a:t>
            </a:r>
            <a:r>
              <a:rPr lang="tr-TR" sz="1800" i="1" baseline="0" dirty="0">
                <a:latin typeface="Times New Roman" pitchFamily="18" charset="0"/>
                <a:cs typeface="Times New Roman" pitchFamily="18" charset="0"/>
              </a:rPr>
              <a:t> </a:t>
            </a:r>
            <a:r>
              <a:rPr lang="tr-TR" sz="1800" i="1" baseline="0" dirty="0" err="1">
                <a:latin typeface="Times New Roman" pitchFamily="18" charset="0"/>
                <a:cs typeface="Times New Roman" pitchFamily="18" charset="0"/>
              </a:rPr>
              <a:t>ferromagnetizma</a:t>
            </a:r>
            <a:r>
              <a:rPr lang="tr-TR" sz="1800" baseline="0" dirty="0">
                <a:latin typeface="Times New Roman" pitchFamily="18" charset="0"/>
                <a:cs typeface="Times New Roman" pitchFamily="18" charset="0"/>
              </a:rPr>
              <a:t> denir. </a:t>
            </a:r>
          </a:p>
        </p:txBody>
      </p:sp>
    </p:spTree>
    <p:extLst>
      <p:ext uri="{BB962C8B-B14F-4D97-AF65-F5344CB8AC3E}">
        <p14:creationId xmlns:p14="http://schemas.microsoft.com/office/powerpoint/2010/main" val="3691439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Veri Yer Tutucusu 6"/>
          <p:cNvSpPr>
            <a:spLocks noGrp="1"/>
          </p:cNvSpPr>
          <p:nvPr>
            <p:ph type="dt" sz="half" idx="10"/>
          </p:nvPr>
        </p:nvSpPr>
        <p:spPr/>
        <p:txBody>
          <a:bodyPr/>
          <a:lstStyle/>
          <a:p>
            <a:r>
              <a:rPr lang="en-US">
                <a:solidFill>
                  <a:srgbClr val="000000"/>
                </a:solidFill>
              </a:rPr>
              <a:t>Prentice-Hall </a:t>
            </a:r>
            <a:r>
              <a:rPr lang="en-US">
                <a:solidFill>
                  <a:srgbClr val="000000"/>
                </a:solidFill>
                <a:cs typeface="Times New Roman" pitchFamily="18" charset="0"/>
              </a:rPr>
              <a:t>© 2002</a:t>
            </a:r>
          </a:p>
        </p:txBody>
      </p:sp>
      <p:sp>
        <p:nvSpPr>
          <p:cNvPr id="7" name="Altbilgi Yer Tutucusu 7"/>
          <p:cNvSpPr>
            <a:spLocks noGrp="1"/>
          </p:cNvSpPr>
          <p:nvPr>
            <p:ph type="ftr" sz="quarter" idx="11"/>
          </p:nvPr>
        </p:nvSpPr>
        <p:spPr/>
        <p:txBody>
          <a:bodyPr/>
          <a:lstStyle/>
          <a:p>
            <a:r>
              <a:rPr lang="en-US">
                <a:solidFill>
                  <a:srgbClr val="000000"/>
                </a:solidFill>
              </a:rPr>
              <a:t>General Chemistry: Chapter 10</a:t>
            </a:r>
          </a:p>
        </p:txBody>
      </p:sp>
      <p:sp>
        <p:nvSpPr>
          <p:cNvPr id="8" name="Slayt Numarası Yer Tutucusu 8"/>
          <p:cNvSpPr>
            <a:spLocks noGrp="1"/>
          </p:cNvSpPr>
          <p:nvPr>
            <p:ph type="sldNum" sz="quarter" idx="12"/>
          </p:nvPr>
        </p:nvSpPr>
        <p:spPr/>
        <p:txBody>
          <a:bodyPr/>
          <a:lstStyle/>
          <a:p>
            <a:r>
              <a:rPr lang="en-US">
                <a:solidFill>
                  <a:srgbClr val="000000"/>
                </a:solidFill>
              </a:rPr>
              <a:t>Slide </a:t>
            </a:r>
            <a:fld id="{1614C739-35BD-499E-B593-F00C62216EFB}" type="slidenum">
              <a:rPr lang="en-US">
                <a:solidFill>
                  <a:srgbClr val="000000"/>
                </a:solidFill>
              </a:rPr>
              <a:pPr/>
              <a:t>24</a:t>
            </a:fld>
            <a:r>
              <a:rPr lang="en-US">
                <a:solidFill>
                  <a:srgbClr val="000000"/>
                </a:solidFill>
              </a:rPr>
              <a:t> of 35</a:t>
            </a:r>
          </a:p>
        </p:txBody>
      </p:sp>
      <p:pic>
        <p:nvPicPr>
          <p:cNvPr id="532484" name="Picture 4" descr="FG10_10-01UN"/>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a:xfrm>
            <a:off x="2354263" y="1263650"/>
            <a:ext cx="3810000" cy="1008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32486" name="Picture 6" descr="FG10_10-02UN"/>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2112963" y="2755900"/>
            <a:ext cx="4073525" cy="1003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32488" name="Picture 8" descr="FG10_10-03UN"/>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2090738" y="4367213"/>
            <a:ext cx="4073525" cy="1130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12531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323239" y="332656"/>
            <a:ext cx="8497233"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a:solidFill>
                  <a:srgbClr val="FF0000"/>
                </a:solidFill>
                <a:latin typeface="Times New Roman" pitchFamily="18" charset="0"/>
                <a:cs typeface="Times New Roman" pitchFamily="18" charset="0"/>
              </a:rPr>
              <a:t>Atom </a:t>
            </a:r>
            <a:r>
              <a:rPr lang="tr-TR" sz="1800" baseline="0" dirty="0" err="1">
                <a:solidFill>
                  <a:srgbClr val="FF0000"/>
                </a:solidFill>
                <a:latin typeface="Times New Roman" pitchFamily="18" charset="0"/>
                <a:cs typeface="Times New Roman" pitchFamily="18" charset="0"/>
              </a:rPr>
              <a:t>Nnumarası</a:t>
            </a:r>
            <a:r>
              <a:rPr lang="tr-TR" sz="1800" baseline="0" dirty="0">
                <a:solidFill>
                  <a:srgbClr val="FF0000"/>
                </a:solidFill>
                <a:latin typeface="Times New Roman" pitchFamily="18" charset="0"/>
                <a:cs typeface="Times New Roman" pitchFamily="18" charset="0"/>
              </a:rPr>
              <a:t> ve Periyodik Tablo</a:t>
            </a:r>
            <a:r>
              <a:rPr lang="tr-TR" sz="1800" baseline="0" dirty="0">
                <a:latin typeface="Times New Roman" pitchFamily="18" charset="0"/>
                <a:cs typeface="Times New Roman" pitchFamily="18" charset="0"/>
              </a:rPr>
              <a:t> </a:t>
            </a:r>
          </a:p>
          <a:p>
            <a:pPr eaLnBrk="1" hangingPunct="1">
              <a:lnSpc>
                <a:spcPct val="150000"/>
              </a:lnSpc>
            </a:pPr>
            <a:r>
              <a:rPr lang="tr-TR" sz="1800" baseline="0" dirty="0">
                <a:latin typeface="Times New Roman" pitchFamily="18" charset="0"/>
                <a:cs typeface="Times New Roman" pitchFamily="18" charset="0"/>
              </a:rPr>
              <a:t>(Elementlerin Düzenli Sıralanışı)</a:t>
            </a:r>
          </a:p>
          <a:p>
            <a:pPr algn="just" fontAlgn="auto">
              <a:spcBef>
                <a:spcPts val="0"/>
              </a:spcBef>
              <a:spcAft>
                <a:spcPts val="0"/>
              </a:spcAft>
            </a:pPr>
            <a:endParaRPr lang="tr-TR" sz="1800" baseline="0" dirty="0">
              <a:solidFill>
                <a:prstClr val="black"/>
              </a:solidFill>
              <a:cs typeface="Times New Roman" pitchFamily="18"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lang="tr-TR" sz="1800" baseline="0" dirty="0">
                <a:solidFill>
                  <a:prstClr val="black"/>
                </a:solidFill>
                <a:latin typeface="Times New Roman" pitchFamily="18" charset="0"/>
                <a:cs typeface="Times New Roman" pitchFamily="18" charset="0"/>
              </a:rPr>
              <a:t>Elementlerin özelliklerini daha kolay incelemek için sınıflandırma ve düzenleme ihtiyacı hissedilmiştir.</a:t>
            </a:r>
            <a:r>
              <a:rPr lang="tr-TR" sz="1800" kern="0" baseline="0" dirty="0">
                <a:solidFill>
                  <a:prstClr val="black"/>
                </a:solidFill>
                <a:latin typeface="Times New Roman" pitchFamily="18" charset="0"/>
                <a:cs typeface="Times New Roman" pitchFamily="18" charset="0"/>
              </a:rPr>
              <a:t> </a:t>
            </a:r>
          </a:p>
          <a:p>
            <a:pPr marL="0" marR="0" lvl="0" indent="0" algn="just" defTabSz="914400" eaLnBrk="1" fontAlgn="auto" latinLnBrk="0" hangingPunct="1">
              <a:lnSpc>
                <a:spcPct val="150000"/>
              </a:lnSpc>
              <a:spcBef>
                <a:spcPts val="0"/>
              </a:spcBef>
              <a:spcAft>
                <a:spcPts val="0"/>
              </a:spcAft>
              <a:buClrTx/>
              <a:buSzTx/>
              <a:buFontTx/>
              <a:buNone/>
              <a:tabLst/>
              <a:defRPr/>
            </a:pPr>
            <a:endParaRPr lang="tr-TR" sz="1800" kern="0" baseline="0" dirty="0">
              <a:solidFill>
                <a:prstClr val="black"/>
              </a:solidFill>
              <a:latin typeface="Times New Roman" pitchFamily="18" charset="0"/>
              <a:cs typeface="Times New Roman" pitchFamily="18"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lang="tr-TR" sz="1800" kern="0" baseline="0" dirty="0">
                <a:solidFill>
                  <a:prstClr val="black"/>
                </a:solidFill>
                <a:latin typeface="Times New Roman" pitchFamily="18" charset="0"/>
                <a:cs typeface="Times New Roman" pitchFamily="18" charset="0"/>
              </a:rPr>
              <a:t>Bir coğrafyacı için harita ne ise kimyacı için de periyodik cetvel aynıdır.</a:t>
            </a:r>
          </a:p>
          <a:p>
            <a:pPr marL="0" marR="0" lvl="0" indent="0" algn="just" defTabSz="914400" eaLnBrk="1" fontAlgn="auto" latinLnBrk="0" hangingPunct="1">
              <a:lnSpc>
                <a:spcPct val="150000"/>
              </a:lnSpc>
              <a:spcBef>
                <a:spcPts val="0"/>
              </a:spcBef>
              <a:spcAft>
                <a:spcPts val="0"/>
              </a:spcAft>
              <a:buClrTx/>
              <a:buSzTx/>
              <a:buFontTx/>
              <a:buNone/>
              <a:tabLst/>
              <a:defRPr/>
            </a:pPr>
            <a:r>
              <a:rPr lang="tr-TR" sz="1800" kern="0" baseline="0" dirty="0">
                <a:solidFill>
                  <a:prstClr val="black"/>
                </a:solidFill>
                <a:latin typeface="Times New Roman" pitchFamily="18" charset="0"/>
                <a:cs typeface="Times New Roman" pitchFamily="18" charset="0"/>
              </a:rPr>
              <a:t>Bir bölgenin haritadaki yeri bilinirse, özellikleri, iklimi, ulaşımı, rakımı, </a:t>
            </a:r>
            <a:r>
              <a:rPr lang="tr-TR" sz="1800" kern="0" baseline="0" dirty="0" err="1">
                <a:solidFill>
                  <a:prstClr val="black"/>
                </a:solidFill>
                <a:latin typeface="Times New Roman" pitchFamily="18" charset="0"/>
                <a:cs typeface="Times New Roman" pitchFamily="18" charset="0"/>
              </a:rPr>
              <a:t>vb</a:t>
            </a:r>
            <a:r>
              <a:rPr lang="tr-TR" sz="1800" kern="0" baseline="0" dirty="0">
                <a:solidFill>
                  <a:prstClr val="black"/>
                </a:solidFill>
                <a:latin typeface="Times New Roman" pitchFamily="18" charset="0"/>
                <a:cs typeface="Times New Roman" pitchFamily="18" charset="0"/>
              </a:rPr>
              <a:t> özellikleri tahmin edilir.</a:t>
            </a:r>
          </a:p>
          <a:p>
            <a:pPr marL="0" marR="0" lvl="0" indent="0" algn="just" defTabSz="914400" eaLnBrk="1" fontAlgn="auto" latinLnBrk="0" hangingPunct="1">
              <a:lnSpc>
                <a:spcPct val="150000"/>
              </a:lnSpc>
              <a:spcBef>
                <a:spcPts val="0"/>
              </a:spcBef>
              <a:spcAft>
                <a:spcPts val="0"/>
              </a:spcAft>
              <a:buClrTx/>
              <a:buSzTx/>
              <a:buFontTx/>
              <a:buNone/>
              <a:tabLst/>
              <a:defRPr/>
            </a:pPr>
            <a:endParaRPr lang="tr-TR" sz="1800" kern="0" baseline="0" dirty="0">
              <a:solidFill>
                <a:prstClr val="black"/>
              </a:solidFill>
              <a:latin typeface="Times New Roman" pitchFamily="18" charset="0"/>
              <a:cs typeface="Times New Roman" pitchFamily="18"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lang="tr-TR" sz="1800" kern="0" baseline="0" dirty="0">
                <a:solidFill>
                  <a:prstClr val="black"/>
                </a:solidFill>
                <a:latin typeface="Times New Roman" pitchFamily="18" charset="0"/>
                <a:cs typeface="Times New Roman" pitchFamily="18" charset="0"/>
              </a:rPr>
              <a:t>Elementlerin periyodik cetveldeki yeri bilinirse özellikleri daha kolay anlaşılır.</a:t>
            </a:r>
          </a:p>
          <a:p>
            <a:pPr algn="just" fontAlgn="auto">
              <a:lnSpc>
                <a:spcPct val="150000"/>
              </a:lnSpc>
              <a:spcBef>
                <a:spcPts val="0"/>
              </a:spcBef>
              <a:spcAft>
                <a:spcPts val="0"/>
              </a:spcAft>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endParaRPr lang="tr-TR" sz="1800" baseline="0" dirty="0">
              <a:latin typeface="Times New Roman" pitchFamily="18" charset="0"/>
              <a:cs typeface="Times New Roman" pitchFamily="18" charset="0"/>
            </a:endParaRPr>
          </a:p>
        </p:txBody>
      </p:sp>
    </p:spTree>
    <p:extLst>
      <p:ext uri="{BB962C8B-B14F-4D97-AF65-F5344CB8AC3E}">
        <p14:creationId xmlns:p14="http://schemas.microsoft.com/office/powerpoint/2010/main" val="3149182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323239" y="332656"/>
            <a:ext cx="8497233" cy="410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fontAlgn="auto">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latin typeface="Times New Roman" pitchFamily="18" charset="0"/>
                <a:cs typeface="Times New Roman" pitchFamily="18" charset="0"/>
              </a:rPr>
              <a:t>Elementleri belli bir düzen içerisinde ilişkilendirebilmek için 1817-1829 yılları arasında Johann W. </a:t>
            </a:r>
            <a:r>
              <a:rPr lang="tr-TR" sz="1800" baseline="0" dirty="0" err="1">
                <a:solidFill>
                  <a:prstClr val="black"/>
                </a:solidFill>
                <a:latin typeface="Times New Roman" pitchFamily="18" charset="0"/>
                <a:cs typeface="Times New Roman" pitchFamily="18" charset="0"/>
              </a:rPr>
              <a:t>Döbereiner</a:t>
            </a:r>
            <a:r>
              <a:rPr lang="tr-TR" sz="1800" baseline="0" dirty="0">
                <a:solidFill>
                  <a:prstClr val="black"/>
                </a:solidFill>
                <a:latin typeface="Times New Roman" pitchFamily="18" charset="0"/>
                <a:cs typeface="Times New Roman" pitchFamily="18" charset="0"/>
              </a:rPr>
              <a:t> elementlerin “</a:t>
            </a:r>
            <a:r>
              <a:rPr lang="tr-TR" sz="1800" baseline="0" dirty="0" err="1">
                <a:solidFill>
                  <a:srgbClr val="04617B"/>
                </a:solidFill>
                <a:latin typeface="Times New Roman" pitchFamily="18" charset="0"/>
                <a:cs typeface="Times New Roman" pitchFamily="18" charset="0"/>
              </a:rPr>
              <a:t>triadlar</a:t>
            </a:r>
            <a:r>
              <a:rPr lang="tr-TR" sz="1800" baseline="0" dirty="0">
                <a:solidFill>
                  <a:prstClr val="black"/>
                </a:solidFill>
                <a:latin typeface="Times New Roman" pitchFamily="18" charset="0"/>
                <a:cs typeface="Times New Roman" pitchFamily="18" charset="0"/>
              </a:rPr>
              <a:t>” (üçerli guruplar) adı verilen seriler halinde sınıflandırılabileceğini ileri sürdü.  </a:t>
            </a:r>
          </a:p>
          <a:p>
            <a:pPr algn="just" fontAlgn="auto">
              <a:lnSpc>
                <a:spcPct val="150000"/>
              </a:lnSpc>
              <a:spcBef>
                <a:spcPts val="0"/>
              </a:spcBef>
              <a:spcAft>
                <a:spcPts val="0"/>
              </a:spcAft>
            </a:pPr>
            <a:r>
              <a:rPr lang="tr-TR" sz="1800" baseline="0" dirty="0">
                <a:solidFill>
                  <a:prstClr val="black"/>
                </a:solidFill>
                <a:latin typeface="Times New Roman" pitchFamily="18" charset="0"/>
                <a:cs typeface="Times New Roman" pitchFamily="18" charset="0"/>
              </a:rPr>
              <a:t>Burada her seri birbirine benzeyen özelliklerdeki elementlerden oluşup, serilerdeki ikinci elementin atom ağırlığı yaklaşık olarak serideki diğer iki elementin ağırlıkları ortalamasına eşittir. Fakat çok geçmeden bu sistemin bir çok elemente uymadığı görülmüş ve terk edilmiştir.</a:t>
            </a:r>
          </a:p>
          <a:p>
            <a:pPr algn="just" fontAlgn="auto">
              <a:lnSpc>
                <a:spcPct val="150000"/>
              </a:lnSpc>
              <a:spcBef>
                <a:spcPts val="0"/>
              </a:spcBef>
              <a:spcAft>
                <a:spcPts val="0"/>
              </a:spcAft>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endParaRPr lang="tr-TR" sz="1800" baseline="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752603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0168" y="332656"/>
            <a:ext cx="8784976" cy="341632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tr-TR" sz="1800" b="0" i="0" u="none" strike="noStrike" kern="0" cap="none" spc="0" normalizeH="0" baseline="0" noProof="0" dirty="0">
                <a:ln>
                  <a:noFill/>
                </a:ln>
                <a:solidFill>
                  <a:prstClr val="black"/>
                </a:solidFill>
                <a:effectLst/>
                <a:uLnTx/>
                <a:uFillTx/>
                <a:cs typeface="Times New Roman" pitchFamily="18" charset="0"/>
              </a:rPr>
              <a:t>1863-1866 yılları arasında John A. R. </a:t>
            </a:r>
            <a:r>
              <a:rPr kumimoji="0" lang="tr-TR" sz="1800" b="0" i="0" u="none" strike="noStrike" kern="0" cap="none" spc="0" normalizeH="0" baseline="0" noProof="0" dirty="0" err="1">
                <a:ln>
                  <a:noFill/>
                </a:ln>
                <a:solidFill>
                  <a:prstClr val="black"/>
                </a:solidFill>
                <a:effectLst/>
                <a:uLnTx/>
                <a:uFillTx/>
                <a:cs typeface="Times New Roman" pitchFamily="18" charset="0"/>
              </a:rPr>
              <a:t>Newlands</a:t>
            </a:r>
            <a:r>
              <a:rPr kumimoji="0" lang="tr-TR" sz="1800" b="0" i="0" u="none" strike="noStrike" kern="0" cap="none" spc="0" normalizeH="0" baseline="0" noProof="0" dirty="0">
                <a:ln>
                  <a:noFill/>
                </a:ln>
                <a:solidFill>
                  <a:prstClr val="black"/>
                </a:solidFill>
                <a:effectLst/>
                <a:uLnTx/>
                <a:uFillTx/>
                <a:cs typeface="Times New Roman" pitchFamily="18" charset="0"/>
              </a:rPr>
              <a:t> müzik notalarından yola çıkarak “</a:t>
            </a:r>
            <a:r>
              <a:rPr kumimoji="0" lang="tr-TR" sz="1800" i="0" u="none" strike="noStrike" kern="0" cap="none" spc="0" normalizeH="0" baseline="0" noProof="0" dirty="0">
                <a:ln>
                  <a:noFill/>
                </a:ln>
                <a:solidFill>
                  <a:schemeClr val="tx2"/>
                </a:solidFill>
                <a:effectLst/>
                <a:uLnTx/>
                <a:uFillTx/>
                <a:cs typeface="Times New Roman" pitchFamily="18" charset="0"/>
              </a:rPr>
              <a:t>oktavlar yasası</a:t>
            </a:r>
            <a:r>
              <a:rPr kumimoji="0" lang="tr-TR" sz="1800" b="0" i="0" u="none" strike="noStrike" kern="0" cap="none" spc="0" normalizeH="0" baseline="0" noProof="0" dirty="0">
                <a:ln>
                  <a:noFill/>
                </a:ln>
                <a:solidFill>
                  <a:prstClr val="black"/>
                </a:solidFill>
                <a:effectLst/>
                <a:uLnTx/>
                <a:uFillTx/>
                <a:cs typeface="Times New Roman" pitchFamily="18" charset="0"/>
              </a:rPr>
              <a:t>” adı altında bir sistem önerip geliştirdi. </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tr-TR" sz="1800" b="0" i="0" u="none" strike="noStrike" kern="0" cap="none" spc="0" normalizeH="0" baseline="0" noProof="0" dirty="0">
                <a:ln>
                  <a:noFill/>
                </a:ln>
                <a:solidFill>
                  <a:prstClr val="black"/>
                </a:solidFill>
                <a:effectLst/>
                <a:uLnTx/>
                <a:uFillTx/>
                <a:cs typeface="Times New Roman" pitchFamily="18" charset="0"/>
              </a:rPr>
              <a:t>Bu yasaya göre elementler ağırlıkları artış sırasına göre dizildiklerinde sekizinci element birinciye, dokuzuncu element ikinciye vs. benziyor ve bu durum müzikteki oktavlar şeklinde böylece devam ediyordu. Fakat gerçekte ilişki bu kadar basit değildi ve o zamana kadar bir çok element daha bulunmamıştı. </a:t>
            </a:r>
            <a:r>
              <a:rPr kumimoji="0" lang="tr-TR" sz="1800" b="0" i="0" u="none" strike="noStrike" kern="0" cap="none" spc="0" normalizeH="0" baseline="0" noProof="0" dirty="0" err="1">
                <a:ln>
                  <a:noFill/>
                </a:ln>
                <a:solidFill>
                  <a:prstClr val="black"/>
                </a:solidFill>
                <a:effectLst/>
                <a:uLnTx/>
                <a:uFillTx/>
                <a:cs typeface="Times New Roman" pitchFamily="18" charset="0"/>
              </a:rPr>
              <a:t>Newlands’ın</a:t>
            </a:r>
            <a:r>
              <a:rPr kumimoji="0" lang="tr-TR" sz="1800" b="0" i="0" u="none" strike="noStrike" kern="0" cap="none" spc="0" normalizeH="0" baseline="0" noProof="0" dirty="0">
                <a:ln>
                  <a:noFill/>
                </a:ln>
                <a:solidFill>
                  <a:prstClr val="black"/>
                </a:solidFill>
                <a:effectLst/>
                <a:uLnTx/>
                <a:uFillTx/>
                <a:cs typeface="Times New Roman" pitchFamily="18" charset="0"/>
              </a:rPr>
              <a:t> çalışmaları dayanıksız bulunmuş ve çok ciddiye alınmamıştır.</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tr-TR" sz="1800" b="0" i="0" u="none" strike="noStrike" kern="0" cap="none" spc="0" normalizeH="0" baseline="0" noProof="0" dirty="0">
              <a:ln>
                <a:noFill/>
              </a:ln>
              <a:solidFill>
                <a:prstClr val="black"/>
              </a:solidFill>
              <a:effectLst/>
              <a:uLnTx/>
              <a:uFillTx/>
              <a:cs typeface="Times New Roman" pitchFamily="18" charset="0"/>
            </a:endParaRPr>
          </a:p>
        </p:txBody>
      </p:sp>
    </p:spTree>
    <p:extLst>
      <p:ext uri="{BB962C8B-B14F-4D97-AF65-F5344CB8AC3E}">
        <p14:creationId xmlns:p14="http://schemas.microsoft.com/office/powerpoint/2010/main" val="271451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0168" y="188640"/>
            <a:ext cx="8784976" cy="5320687"/>
          </a:xfrm>
          <a:prstGeom prst="rect">
            <a:avLst/>
          </a:prstGeom>
        </p:spPr>
        <p:txBody>
          <a:bodyPr wrap="square">
            <a:spAutoFit/>
          </a:bodyPr>
          <a:lstStyle/>
          <a:p>
            <a:pPr algn="just" fontAlgn="auto">
              <a:lnSpc>
                <a:spcPct val="150000"/>
              </a:lnSpc>
              <a:spcBef>
                <a:spcPts val="0"/>
              </a:spcBef>
              <a:spcAft>
                <a:spcPts val="0"/>
              </a:spcAft>
            </a:pPr>
            <a:r>
              <a:rPr lang="tr-TR" sz="1800" kern="0" baseline="0" dirty="0">
                <a:solidFill>
                  <a:prstClr val="black"/>
                </a:solidFill>
                <a:cs typeface="Times New Roman" pitchFamily="18" charset="0"/>
              </a:rPr>
              <a:t>Elementlerin modern periyodik sınıflandırılması Almanya’dan J. </a:t>
            </a:r>
            <a:r>
              <a:rPr lang="tr-TR" sz="1800" kern="0" baseline="0" dirty="0" err="1">
                <a:solidFill>
                  <a:prstClr val="black"/>
                </a:solidFill>
                <a:cs typeface="Times New Roman" pitchFamily="18" charset="0"/>
              </a:rPr>
              <a:t>Lothar</a:t>
            </a:r>
            <a:r>
              <a:rPr lang="tr-TR" sz="1800" kern="0" baseline="0" dirty="0">
                <a:solidFill>
                  <a:prstClr val="black"/>
                </a:solidFill>
                <a:cs typeface="Times New Roman" pitchFamily="18" charset="0"/>
              </a:rPr>
              <a:t> </a:t>
            </a:r>
            <a:r>
              <a:rPr lang="tr-TR" sz="1800" kern="0" baseline="0" dirty="0" err="1">
                <a:solidFill>
                  <a:prstClr val="black"/>
                </a:solidFill>
                <a:cs typeface="Times New Roman" pitchFamily="18" charset="0"/>
              </a:rPr>
              <a:t>Meyer</a:t>
            </a:r>
            <a:r>
              <a:rPr lang="tr-TR" sz="1800" kern="0" baseline="0" dirty="0">
                <a:solidFill>
                  <a:prstClr val="black"/>
                </a:solidFill>
                <a:cs typeface="Times New Roman" pitchFamily="18" charset="0"/>
              </a:rPr>
              <a:t> (1869) ve özellikle de Rusya’dan Dimitri </a:t>
            </a:r>
            <a:r>
              <a:rPr lang="tr-TR" sz="1800" kern="0" baseline="0" dirty="0" err="1">
                <a:solidFill>
                  <a:prstClr val="black"/>
                </a:solidFill>
                <a:cs typeface="Times New Roman" pitchFamily="18" charset="0"/>
              </a:rPr>
              <a:t>Mendeleev’in</a:t>
            </a:r>
            <a:r>
              <a:rPr lang="tr-TR" sz="1800" kern="0" baseline="0" dirty="0">
                <a:solidFill>
                  <a:prstClr val="black"/>
                </a:solidFill>
                <a:cs typeface="Times New Roman" pitchFamily="18" charset="0"/>
              </a:rPr>
              <a:t> (1869) yaptığı çalışmalara dayanmaktadır.</a:t>
            </a:r>
          </a:p>
          <a:p>
            <a:pPr algn="just" fontAlgn="auto">
              <a:lnSpc>
                <a:spcPct val="150000"/>
              </a:lnSpc>
              <a:spcBef>
                <a:spcPts val="0"/>
              </a:spcBef>
              <a:spcAft>
                <a:spcPts val="0"/>
              </a:spcAft>
            </a:pPr>
            <a:endParaRPr lang="tr-TR" sz="1800" kern="0" baseline="0" dirty="0">
              <a:solidFill>
                <a:prstClr val="black"/>
              </a:solidFill>
              <a:cs typeface="Times New Roman" pitchFamily="18" charset="0"/>
            </a:endParaRPr>
          </a:p>
          <a:p>
            <a:pPr algn="just" fontAlgn="auto">
              <a:lnSpc>
                <a:spcPct val="150000"/>
              </a:lnSpc>
              <a:spcBef>
                <a:spcPts val="0"/>
              </a:spcBef>
              <a:spcAft>
                <a:spcPts val="0"/>
              </a:spcAft>
            </a:pPr>
            <a:r>
              <a:rPr lang="tr-TR" sz="1800" kern="0" baseline="0" dirty="0" err="1">
                <a:solidFill>
                  <a:prstClr val="black"/>
                </a:solidFill>
                <a:cs typeface="Times New Roman" pitchFamily="18" charset="0"/>
              </a:rPr>
              <a:t>Mendeleev</a:t>
            </a:r>
            <a:r>
              <a:rPr lang="tr-TR" sz="1800" kern="0" baseline="0" dirty="0">
                <a:solidFill>
                  <a:prstClr val="black"/>
                </a:solidFill>
                <a:cs typeface="Times New Roman" pitchFamily="18" charset="0"/>
              </a:rPr>
              <a:t>, elementleri atom ağırlıklarındaki artışa göre incelediğinde özelliklerindeki benzerliklerin periyodik olarak tekrarlandığını gördü.  Benzer elementleri </a:t>
            </a:r>
            <a:r>
              <a:rPr lang="tr-TR" sz="1800" b="1" kern="0" baseline="0" dirty="0">
                <a:solidFill>
                  <a:prstClr val="black"/>
                </a:solidFill>
                <a:cs typeface="Times New Roman" pitchFamily="18" charset="0"/>
              </a:rPr>
              <a:t>Grup</a:t>
            </a:r>
            <a:r>
              <a:rPr lang="tr-TR" sz="1800" kern="0" baseline="0" dirty="0">
                <a:solidFill>
                  <a:prstClr val="black"/>
                </a:solidFill>
                <a:cs typeface="Times New Roman" pitchFamily="18" charset="0"/>
              </a:rPr>
              <a:t> adı verilen dikey sütunlarda topladı. Henüz bulunmamış elementler için boş yer bıraktı ve bunlardan üçünün özelliklerini daha keşfedilmeden yazdı.</a:t>
            </a:r>
            <a:r>
              <a:rPr lang="tr-TR" sz="1800" baseline="0" dirty="0">
                <a:solidFill>
                  <a:prstClr val="black"/>
                </a:solidFill>
                <a:cs typeface="Times New Roman" pitchFamily="18" charset="0"/>
              </a:rPr>
              <a:t> </a:t>
            </a:r>
          </a:p>
          <a:p>
            <a:pPr algn="just" fontAlgn="auto">
              <a:lnSpc>
                <a:spcPct val="150000"/>
              </a:lnSpc>
              <a:spcBef>
                <a:spcPts val="0"/>
              </a:spcBef>
              <a:spcAft>
                <a:spcPts val="0"/>
              </a:spcAft>
            </a:pPr>
            <a:r>
              <a:rPr lang="tr-TR" sz="1800" baseline="0" dirty="0">
                <a:solidFill>
                  <a:prstClr val="black"/>
                </a:solidFill>
                <a:cs typeface="Times New Roman" pitchFamily="18" charset="0"/>
              </a:rPr>
              <a:t>Hemen sonra </a:t>
            </a:r>
            <a:r>
              <a:rPr lang="tr-TR" sz="1800" baseline="0" dirty="0" err="1">
                <a:solidFill>
                  <a:prstClr val="black"/>
                </a:solidFill>
                <a:cs typeface="Times New Roman" pitchFamily="18" charset="0"/>
              </a:rPr>
              <a:t>Mendeleev’in</a:t>
            </a:r>
            <a:r>
              <a:rPr lang="tr-TR" sz="1800" baseline="0" dirty="0">
                <a:solidFill>
                  <a:prstClr val="black"/>
                </a:solidFill>
                <a:cs typeface="Times New Roman" pitchFamily="18" charset="0"/>
              </a:rPr>
              <a:t> öngördüğü özelliklerin çoğuna sahip olan skandiyum, galyum ve germanyum elementlerinin  keşfedilmesi periyodik sistemin doğru olduğunu tezini kuvvetlendirmiştir. </a:t>
            </a:r>
          </a:p>
          <a:p>
            <a:pPr algn="just" fontAlgn="auto">
              <a:lnSpc>
                <a:spcPct val="150000"/>
              </a:lnSpc>
              <a:spcBef>
                <a:spcPts val="0"/>
              </a:spcBef>
              <a:spcAft>
                <a:spcPts val="0"/>
              </a:spcAft>
            </a:pPr>
            <a:r>
              <a:rPr lang="tr-TR" sz="1800" baseline="0" dirty="0">
                <a:solidFill>
                  <a:prstClr val="black"/>
                </a:solidFill>
                <a:cs typeface="Times New Roman" pitchFamily="18" charset="0"/>
              </a:rPr>
              <a:t>Asal gazların varlığı </a:t>
            </a:r>
            <a:r>
              <a:rPr lang="tr-TR" sz="1800" baseline="0" dirty="0" err="1">
                <a:solidFill>
                  <a:prstClr val="black"/>
                </a:solidFill>
                <a:cs typeface="Times New Roman" pitchFamily="18" charset="0"/>
              </a:rPr>
              <a:t>Mendeleev</a:t>
            </a:r>
            <a:r>
              <a:rPr lang="tr-TR" sz="1800" baseline="0" dirty="0">
                <a:solidFill>
                  <a:prstClr val="black"/>
                </a:solidFill>
                <a:cs typeface="Times New Roman" pitchFamily="18" charset="0"/>
              </a:rPr>
              <a:t> tarafından öngörülmediği halde bu elementler 1892-1898 yılları arasında bulunduğunda, periyodik sistemdeki yerlerine kolayca yerleşmişlerdir.</a:t>
            </a:r>
          </a:p>
          <a:p>
            <a:pPr algn="just" fontAlgn="auto">
              <a:lnSpc>
                <a:spcPct val="150000"/>
              </a:lnSpc>
              <a:spcBef>
                <a:spcPts val="0"/>
              </a:spcBef>
              <a:spcAft>
                <a:spcPts val="0"/>
              </a:spcAft>
            </a:pPr>
            <a:endParaRPr lang="tr-TR" sz="1050" baseline="0" dirty="0">
              <a:solidFill>
                <a:prstClr val="black"/>
              </a:solidFill>
              <a:cs typeface="Times New Roman" pitchFamily="18" charset="0"/>
            </a:endParaRPr>
          </a:p>
        </p:txBody>
      </p:sp>
    </p:spTree>
    <p:extLst>
      <p:ext uri="{BB962C8B-B14F-4D97-AF65-F5344CB8AC3E}">
        <p14:creationId xmlns:p14="http://schemas.microsoft.com/office/powerpoint/2010/main" val="4211006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0168" y="188640"/>
            <a:ext cx="8784976" cy="3485570"/>
          </a:xfrm>
          <a:prstGeom prst="rect">
            <a:avLst/>
          </a:prstGeom>
        </p:spPr>
        <p:txBody>
          <a:bodyPr wrap="square">
            <a:spAutoFit/>
          </a:bodyPr>
          <a:lstStyle/>
          <a:p>
            <a:pPr algn="just" fontAlgn="auto">
              <a:lnSpc>
                <a:spcPct val="150000"/>
              </a:lnSpc>
              <a:spcBef>
                <a:spcPts val="0"/>
              </a:spcBef>
              <a:spcAft>
                <a:spcPts val="0"/>
              </a:spcAft>
            </a:pPr>
            <a:endParaRPr lang="tr-TR" sz="105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err="1">
                <a:solidFill>
                  <a:prstClr val="black"/>
                </a:solidFill>
                <a:cs typeface="Times New Roman" pitchFamily="18" charset="0"/>
              </a:rPr>
              <a:t>Mendeleev’in</a:t>
            </a:r>
            <a:r>
              <a:rPr lang="tr-TR" sz="1800" baseline="0" dirty="0">
                <a:solidFill>
                  <a:prstClr val="black"/>
                </a:solidFill>
                <a:cs typeface="Times New Roman" pitchFamily="18" charset="0"/>
              </a:rPr>
              <a:t> en önemli ve en doğru yaklaşımı, elementleri atom ağırlığı sırasına göre dizdiğinde, eğer kimyasal özellikleri uyuşmuyorsa o elementi özelliklerinin benzediği bir guruba dahil etmesidir. Bu yaklaşım o yıllara kadar keşfedilmemiş elementlerin keşfini hızlandırmıştır.</a:t>
            </a:r>
          </a:p>
          <a:p>
            <a:pPr algn="just" fontAlgn="auto">
              <a:lnSpc>
                <a:spcPct val="150000"/>
              </a:lnSpc>
              <a:spcBef>
                <a:spcPts val="0"/>
              </a:spcBef>
              <a:spcAft>
                <a:spcPts val="0"/>
              </a:spcAft>
            </a:pPr>
            <a:endParaRPr lang="tr-TR" sz="105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Periyodik sınıflandırma daha sonraki yıllarda bir çok araştırmacı tarafından ayrıntılarıyla incelenmiş ve periyodik özelliğin atom ağırlığından çok farklı bir temel özelliğe dayandığı anlaşılmıştır. </a:t>
            </a:r>
          </a:p>
        </p:txBody>
      </p:sp>
    </p:spTree>
    <p:extLst>
      <p:ext uri="{BB962C8B-B14F-4D97-AF65-F5344CB8AC3E}">
        <p14:creationId xmlns:p14="http://schemas.microsoft.com/office/powerpoint/2010/main" val="4117973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0168" y="188640"/>
            <a:ext cx="8784976" cy="6463308"/>
          </a:xfrm>
          <a:prstGeom prst="rect">
            <a:avLst/>
          </a:prstGeom>
        </p:spPr>
        <p:txBody>
          <a:bodyPr wrap="square">
            <a:spAutoFit/>
          </a:bodyPr>
          <a:lstStyle/>
          <a:p>
            <a:pPr algn="just" fontAlgn="auto">
              <a:lnSpc>
                <a:spcPct val="150000"/>
              </a:lnSpc>
              <a:spcBef>
                <a:spcPts val="0"/>
              </a:spcBef>
              <a:spcAft>
                <a:spcPts val="0"/>
              </a:spcAft>
            </a:pPr>
            <a:endParaRPr lang="tr-TR" sz="105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1913-1914 yılları arasında Henry G. J. </a:t>
            </a:r>
            <a:r>
              <a:rPr lang="tr-TR" sz="1800" baseline="0" dirty="0" err="1">
                <a:solidFill>
                  <a:prstClr val="black"/>
                </a:solidFill>
                <a:cs typeface="Times New Roman" pitchFamily="18" charset="0"/>
              </a:rPr>
              <a:t>Moseley</a:t>
            </a:r>
            <a:r>
              <a:rPr lang="tr-TR" sz="1800" baseline="0" dirty="0">
                <a:solidFill>
                  <a:prstClr val="black"/>
                </a:solidFill>
                <a:cs typeface="Times New Roman" pitchFamily="18" charset="0"/>
              </a:rPr>
              <a:t> yaptığı çalışmalarla bu problemi tamamen çözmüştür. </a:t>
            </a:r>
          </a:p>
          <a:p>
            <a:pPr algn="just" fontAlgn="auto">
              <a:lnSpc>
                <a:spcPct val="150000"/>
              </a:lnSpc>
              <a:spcBef>
                <a:spcPts val="0"/>
              </a:spcBef>
              <a:spcAft>
                <a:spcPts val="0"/>
              </a:spcAft>
            </a:pPr>
            <a:r>
              <a:rPr lang="tr-TR" sz="1800" baseline="0" dirty="0" err="1">
                <a:solidFill>
                  <a:prstClr val="black"/>
                </a:solidFill>
                <a:cs typeface="Times New Roman" pitchFamily="18" charset="0"/>
              </a:rPr>
              <a:t>Moseley</a:t>
            </a:r>
            <a:r>
              <a:rPr lang="tr-TR" sz="1800" baseline="0" dirty="0">
                <a:solidFill>
                  <a:prstClr val="black"/>
                </a:solidFill>
                <a:cs typeface="Times New Roman" pitchFamily="18" charset="0"/>
              </a:rPr>
              <a:t> yüksek hızlı </a:t>
            </a:r>
            <a:r>
              <a:rPr lang="tr-TR" sz="1800" baseline="0" dirty="0" err="1">
                <a:solidFill>
                  <a:prstClr val="black"/>
                </a:solidFill>
                <a:cs typeface="Times New Roman" pitchFamily="18" charset="0"/>
              </a:rPr>
              <a:t>katod</a:t>
            </a:r>
            <a:r>
              <a:rPr lang="tr-TR" sz="1800" baseline="0" dirty="0">
                <a:solidFill>
                  <a:prstClr val="black"/>
                </a:solidFill>
                <a:cs typeface="Times New Roman" pitchFamily="18" charset="0"/>
              </a:rPr>
              <a:t> ışınlarını, hedef olarak koyduğu metallere odaklamış ve X-ışınları elde etmiş ve bu ışınları prizma yardımıyla bileşenlerine ayırmış ve </a:t>
            </a:r>
            <a:r>
              <a:rPr lang="tr-TR" sz="1800" baseline="0" dirty="0" err="1">
                <a:solidFill>
                  <a:prstClr val="black"/>
                </a:solidFill>
                <a:cs typeface="Times New Roman" pitchFamily="18" charset="0"/>
              </a:rPr>
              <a:t>fotografik</a:t>
            </a:r>
            <a:r>
              <a:rPr lang="tr-TR" sz="1800" baseline="0" dirty="0">
                <a:solidFill>
                  <a:prstClr val="black"/>
                </a:solidFill>
                <a:cs typeface="Times New Roman" pitchFamily="18" charset="0"/>
              </a:rPr>
              <a:t> olarak kaydetmiştir. </a:t>
            </a:r>
          </a:p>
          <a:p>
            <a:pPr algn="just" fontAlgn="auto">
              <a:lnSpc>
                <a:spcPct val="150000"/>
              </a:lnSpc>
              <a:spcBef>
                <a:spcPts val="0"/>
              </a:spcBef>
              <a:spcAft>
                <a:spcPts val="0"/>
              </a:spcAft>
            </a:pPr>
            <a:endParaRPr lang="tr-TR" sz="105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Hedef metali değiştirdikçe elde ettiği X-ışınlarının çizgi spektrumlarının özelliklerinin değiştiğini gözleyen </a:t>
            </a:r>
            <a:r>
              <a:rPr lang="tr-TR" sz="1800" baseline="0" dirty="0" err="1">
                <a:solidFill>
                  <a:prstClr val="black"/>
                </a:solidFill>
                <a:cs typeface="Times New Roman" pitchFamily="18" charset="0"/>
              </a:rPr>
              <a:t>Moseley</a:t>
            </a:r>
            <a:r>
              <a:rPr lang="tr-TR" sz="1800" baseline="0" dirty="0">
                <a:solidFill>
                  <a:prstClr val="black"/>
                </a:solidFill>
                <a:cs typeface="Times New Roman" pitchFamily="18" charset="0"/>
              </a:rPr>
              <a:t>, bir elementten elde edilen X-ışınının frekansının karekökünün, o elementin atom numarası ile orantılı olarak değiştiğini keşfetmiştir. </a:t>
            </a:r>
          </a:p>
          <a:p>
            <a:pPr algn="just" fontAlgn="auto">
              <a:lnSpc>
                <a:spcPct val="150000"/>
              </a:lnSpc>
              <a:spcBef>
                <a:spcPts val="0"/>
              </a:spcBef>
              <a:spcAft>
                <a:spcPts val="0"/>
              </a:spcAft>
            </a:pPr>
            <a:endParaRPr lang="tr-TR" sz="105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err="1">
                <a:solidFill>
                  <a:prstClr val="black"/>
                </a:solidFill>
                <a:cs typeface="Times New Roman" pitchFamily="18" charset="0"/>
              </a:rPr>
              <a:t>Moseley</a:t>
            </a:r>
            <a:r>
              <a:rPr lang="tr-TR" sz="1800" baseline="0" dirty="0">
                <a:solidFill>
                  <a:prstClr val="black"/>
                </a:solidFill>
                <a:cs typeface="Times New Roman" pitchFamily="18" charset="0"/>
              </a:rPr>
              <a:t> atom numarası 13 olan alüminyum ile 79 olan altın arasında bulunan 38 elementin X-ışınları spektrumunu incelemiş ve elementlerin doğru atom numaralarını tayin edebilmiştir. Ayrıca, keşfedilmeyen 4 elementin atom numaralarını da belirlemiştir. </a:t>
            </a:r>
          </a:p>
          <a:p>
            <a:pPr algn="just" fontAlgn="auto">
              <a:lnSpc>
                <a:spcPct val="150000"/>
              </a:lnSpc>
              <a:spcBef>
                <a:spcPts val="0"/>
              </a:spcBef>
              <a:spcAft>
                <a:spcPts val="0"/>
              </a:spcAft>
            </a:pPr>
            <a:endParaRPr lang="tr-TR" sz="105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err="1">
                <a:solidFill>
                  <a:prstClr val="black"/>
                </a:solidFill>
                <a:cs typeface="Times New Roman" pitchFamily="18" charset="0"/>
              </a:rPr>
              <a:t>Moseley’in</a:t>
            </a:r>
            <a:r>
              <a:rPr lang="tr-TR" sz="1800" baseline="0" dirty="0">
                <a:solidFill>
                  <a:prstClr val="black"/>
                </a:solidFill>
                <a:cs typeface="Times New Roman" pitchFamily="18" charset="0"/>
              </a:rPr>
              <a:t> çalışmalarına dayanarak periyodik yasa yeniden tanımlanmıştır.</a:t>
            </a:r>
          </a:p>
          <a:p>
            <a:pPr algn="just" fontAlgn="auto">
              <a:lnSpc>
                <a:spcPct val="150000"/>
              </a:lnSpc>
              <a:spcBef>
                <a:spcPts val="0"/>
              </a:spcBef>
              <a:spcAft>
                <a:spcPts val="0"/>
              </a:spcAft>
            </a:pPr>
            <a:endParaRPr lang="tr-TR" sz="1800" kern="0" baseline="0" dirty="0">
              <a:solidFill>
                <a:sysClr val="windowText" lastClr="000000"/>
              </a:solidFill>
            </a:endParaRPr>
          </a:p>
        </p:txBody>
      </p:sp>
    </p:spTree>
    <p:extLst>
      <p:ext uri="{BB962C8B-B14F-4D97-AF65-F5344CB8AC3E}">
        <p14:creationId xmlns:p14="http://schemas.microsoft.com/office/powerpoint/2010/main" val="4264235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1142976" y="5715016"/>
            <a:ext cx="3286148" cy="400110"/>
          </a:xfrm>
          <a:prstGeom prst="rect">
            <a:avLst/>
          </a:prstGeom>
          <a:noFill/>
        </p:spPr>
        <p:txBody>
          <a:bodyPr wrap="square" rtlCol="0">
            <a:spAutoFit/>
          </a:bodyPr>
          <a:lstStyle/>
          <a:p>
            <a:pPr algn="ctr" fontAlgn="auto">
              <a:spcBef>
                <a:spcPts val="0"/>
              </a:spcBef>
              <a:spcAft>
                <a:spcPts val="0"/>
              </a:spcAft>
            </a:pPr>
            <a:r>
              <a:rPr lang="tr-TR" sz="2000" baseline="0" dirty="0">
                <a:solidFill>
                  <a:prstClr val="black"/>
                </a:solidFill>
                <a:cs typeface="Times New Roman" pitchFamily="18" charset="0"/>
              </a:rPr>
              <a:t>1887-1915</a:t>
            </a:r>
          </a:p>
        </p:txBody>
      </p:sp>
      <p:grpSp>
        <p:nvGrpSpPr>
          <p:cNvPr id="10" name="9 Grup"/>
          <p:cNvGrpSpPr/>
          <p:nvPr/>
        </p:nvGrpSpPr>
        <p:grpSpPr>
          <a:xfrm>
            <a:off x="4857752" y="1849014"/>
            <a:ext cx="4143403" cy="3437374"/>
            <a:chOff x="5085111" y="1706138"/>
            <a:chExt cx="3916044" cy="3223060"/>
          </a:xfrm>
        </p:grpSpPr>
        <p:pic>
          <p:nvPicPr>
            <p:cNvPr id="4" name="Picture 4"/>
            <p:cNvPicPr>
              <a:picLocks noChangeAspect="1" noChangeArrowheads="1"/>
            </p:cNvPicPr>
            <p:nvPr/>
          </p:nvPicPr>
          <p:blipFill>
            <a:blip r:embed="rId2"/>
            <a:srcRect/>
            <a:stretch>
              <a:fillRect/>
            </a:stretch>
          </p:blipFill>
          <p:spPr bwMode="auto">
            <a:xfrm>
              <a:off x="5085111" y="1706138"/>
              <a:ext cx="3295656" cy="2343005"/>
            </a:xfrm>
            <a:prstGeom prst="rect">
              <a:avLst/>
            </a:prstGeom>
            <a:noFill/>
            <a:ln w="9525">
              <a:noFill/>
              <a:miter lim="800000"/>
              <a:headEnd/>
              <a:tailEnd/>
            </a:ln>
            <a:effectLst/>
          </p:spPr>
        </p:pic>
        <p:pic>
          <p:nvPicPr>
            <p:cNvPr id="5" name="Picture 5"/>
            <p:cNvPicPr>
              <a:picLocks noChangeAspect="1" noChangeArrowheads="1"/>
            </p:cNvPicPr>
            <p:nvPr/>
          </p:nvPicPr>
          <p:blipFill>
            <a:blip r:embed="rId3"/>
            <a:srcRect/>
            <a:stretch>
              <a:fillRect/>
            </a:stretch>
          </p:blipFill>
          <p:spPr bwMode="auto">
            <a:xfrm rot="5400000">
              <a:off x="7518074" y="3446116"/>
              <a:ext cx="1614494" cy="1351669"/>
            </a:xfrm>
            <a:prstGeom prst="rect">
              <a:avLst/>
            </a:prstGeom>
            <a:noFill/>
            <a:ln w="9525">
              <a:noFill/>
              <a:miter lim="800000"/>
              <a:headEnd/>
              <a:tailEnd/>
            </a:ln>
            <a:effectLst/>
          </p:spPr>
        </p:pic>
        <p:sp>
          <p:nvSpPr>
            <p:cNvPr id="7" name="6 İkizkenar Üçgen"/>
            <p:cNvSpPr/>
            <p:nvPr/>
          </p:nvSpPr>
          <p:spPr>
            <a:xfrm>
              <a:off x="6983777" y="3104738"/>
              <a:ext cx="285752" cy="35719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cxnSp>
          <p:nvCxnSpPr>
            <p:cNvPr id="8" name="7 Düz Bağlayıcı"/>
            <p:cNvCxnSpPr/>
            <p:nvPr/>
          </p:nvCxnSpPr>
          <p:spPr>
            <a:xfrm rot="16200000" flipH="1">
              <a:off x="7347658" y="3325743"/>
              <a:ext cx="744540" cy="95885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rot="16200000" flipH="1">
              <a:off x="7340401" y="3405570"/>
              <a:ext cx="737286" cy="8790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noChangeArrowheads="1"/>
          </p:cNvPicPr>
          <p:nvPr/>
        </p:nvPicPr>
        <p:blipFill>
          <a:blip r:embed="rId4"/>
          <a:srcRect/>
          <a:stretch>
            <a:fillRect/>
          </a:stretch>
        </p:blipFill>
        <p:spPr bwMode="auto">
          <a:xfrm>
            <a:off x="571472" y="1992798"/>
            <a:ext cx="4357719" cy="3722218"/>
          </a:xfrm>
          <a:prstGeom prst="rect">
            <a:avLst/>
          </a:prstGeom>
          <a:noFill/>
          <a:ln w="9525">
            <a:noFill/>
            <a:miter lim="800000"/>
            <a:headEnd/>
            <a:tailEnd/>
          </a:ln>
          <a:effectLst/>
        </p:spPr>
      </p:pic>
      <p:sp>
        <p:nvSpPr>
          <p:cNvPr id="11" name="Dikdörtgen 10"/>
          <p:cNvSpPr/>
          <p:nvPr/>
        </p:nvSpPr>
        <p:spPr>
          <a:xfrm>
            <a:off x="395536" y="332656"/>
            <a:ext cx="8249000" cy="873572"/>
          </a:xfrm>
          <a:prstGeom prst="rect">
            <a:avLst/>
          </a:prstGeom>
        </p:spPr>
        <p:txBody>
          <a:bodyPr wrap="square">
            <a:spAutoFit/>
          </a:bodyPr>
          <a:lstStyle/>
          <a:p>
            <a:pPr algn="just" fontAlgn="auto">
              <a:lnSpc>
                <a:spcPct val="150000"/>
              </a:lnSpc>
              <a:spcBef>
                <a:spcPts val="0"/>
              </a:spcBef>
              <a:spcAft>
                <a:spcPts val="0"/>
              </a:spcAft>
            </a:pPr>
            <a:r>
              <a:rPr lang="tr-TR" sz="1800" baseline="0" dirty="0">
                <a:solidFill>
                  <a:prstClr val="black"/>
                </a:solidFill>
                <a:cs typeface="Times New Roman" pitchFamily="18" charset="0"/>
              </a:rPr>
              <a:t>Bu tanıma göre, </a:t>
            </a:r>
            <a:r>
              <a:rPr lang="tr-TR" sz="1800" b="1" baseline="0" dirty="0">
                <a:solidFill>
                  <a:prstClr val="black"/>
                </a:solidFill>
                <a:cs typeface="Times New Roman" pitchFamily="18" charset="0"/>
              </a:rPr>
              <a:t>Periyodik yasa </a:t>
            </a:r>
            <a:r>
              <a:rPr lang="tr-TR" sz="1800" baseline="0" dirty="0">
                <a:solidFill>
                  <a:prstClr val="black"/>
                </a:solidFill>
                <a:cs typeface="Times New Roman" pitchFamily="18" charset="0"/>
              </a:rPr>
              <a:t>“Elementlerin fiziksel ve kimyasal özellikleri atom numaralarının periyodik fonksiyonudur“ şeklinde değiştirilmiştir.</a:t>
            </a:r>
          </a:p>
        </p:txBody>
      </p:sp>
    </p:spTree>
    <p:extLst>
      <p:ext uri="{BB962C8B-B14F-4D97-AF65-F5344CB8AC3E}">
        <p14:creationId xmlns:p14="http://schemas.microsoft.com/office/powerpoint/2010/main" val="2091695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11924"/>
            <a:ext cx="6984776" cy="5343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7572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33 Grup"/>
          <p:cNvGrpSpPr/>
          <p:nvPr/>
        </p:nvGrpSpPr>
        <p:grpSpPr>
          <a:xfrm>
            <a:off x="2428860" y="3100328"/>
            <a:ext cx="5030820" cy="3329068"/>
            <a:chOff x="2755890" y="1071546"/>
            <a:chExt cx="5030820" cy="3329068"/>
          </a:xfrm>
        </p:grpSpPr>
        <p:sp>
          <p:nvSpPr>
            <p:cNvPr id="7" name="6 Oval"/>
            <p:cNvSpPr/>
            <p:nvPr/>
          </p:nvSpPr>
          <p:spPr>
            <a:xfrm>
              <a:off x="2755890" y="1843982"/>
              <a:ext cx="2314800" cy="23150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6" name="5 Oval"/>
            <p:cNvSpPr/>
            <p:nvPr/>
          </p:nvSpPr>
          <p:spPr>
            <a:xfrm>
              <a:off x="2886516" y="1971212"/>
              <a:ext cx="2029292" cy="205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5" name="4 Oval"/>
            <p:cNvSpPr/>
            <p:nvPr/>
          </p:nvSpPr>
          <p:spPr>
            <a:xfrm>
              <a:off x="3072934" y="2116352"/>
              <a:ext cx="1713600" cy="17145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4" name="3 Oval"/>
            <p:cNvSpPr/>
            <p:nvPr/>
          </p:nvSpPr>
          <p:spPr>
            <a:xfrm>
              <a:off x="3328526" y="2415486"/>
              <a:ext cx="1143008" cy="114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3" name="2 Oval"/>
            <p:cNvSpPr/>
            <p:nvPr/>
          </p:nvSpPr>
          <p:spPr>
            <a:xfrm>
              <a:off x="3786182" y="2816218"/>
              <a:ext cx="214314"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cxnSp>
          <p:nvCxnSpPr>
            <p:cNvPr id="9" name="8 Düz Ok Bağlayıcısı"/>
            <p:cNvCxnSpPr/>
            <p:nvPr/>
          </p:nvCxnSpPr>
          <p:spPr>
            <a:xfrm rot="10800000">
              <a:off x="4587646" y="2927346"/>
              <a:ext cx="264320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9 Oval"/>
            <p:cNvSpPr/>
            <p:nvPr/>
          </p:nvSpPr>
          <p:spPr>
            <a:xfrm>
              <a:off x="4429124" y="2857496"/>
              <a:ext cx="142876" cy="142876"/>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grpSp>
          <p:nvGrpSpPr>
            <p:cNvPr id="19" name="18 Grup"/>
            <p:cNvGrpSpPr/>
            <p:nvPr/>
          </p:nvGrpSpPr>
          <p:grpSpPr>
            <a:xfrm>
              <a:off x="4071934" y="1772544"/>
              <a:ext cx="428628" cy="1071570"/>
              <a:chOff x="5286380" y="1357298"/>
              <a:chExt cx="428628" cy="1071570"/>
            </a:xfrm>
          </p:grpSpPr>
          <p:cxnSp>
            <p:nvCxnSpPr>
              <p:cNvPr id="15" name="14 Dirsek Bağlayıcısı"/>
              <p:cNvCxnSpPr/>
              <p:nvPr/>
            </p:nvCxnSpPr>
            <p:spPr>
              <a:xfrm rot="16200000" flipV="1">
                <a:off x="5179223" y="1464455"/>
                <a:ext cx="357190" cy="142876"/>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16 Dirsek Bağlayıcısı"/>
              <p:cNvCxnSpPr/>
              <p:nvPr/>
            </p:nvCxnSpPr>
            <p:spPr>
              <a:xfrm rot="16200000" flipV="1">
                <a:off x="5317109" y="1821645"/>
                <a:ext cx="357190" cy="142876"/>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17 Dirsek Bağlayıcısı"/>
              <p:cNvCxnSpPr/>
              <p:nvPr/>
            </p:nvCxnSpPr>
            <p:spPr>
              <a:xfrm rot="16200000" flipV="1">
                <a:off x="5464975" y="2178835"/>
                <a:ext cx="357190" cy="142876"/>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19 Oval"/>
            <p:cNvSpPr/>
            <p:nvPr/>
          </p:nvSpPr>
          <p:spPr>
            <a:xfrm>
              <a:off x="4000496" y="1500174"/>
              <a:ext cx="142876" cy="142876"/>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cxnSp>
          <p:nvCxnSpPr>
            <p:cNvPr id="24" name="23 Düz Ok Bağlayıcısı"/>
            <p:cNvCxnSpPr/>
            <p:nvPr/>
          </p:nvCxnSpPr>
          <p:spPr>
            <a:xfrm rot="10800000">
              <a:off x="4429124" y="3071810"/>
              <a:ext cx="1571636" cy="1588"/>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nvGrpSpPr>
            <p:cNvPr id="26" name="25 Grup"/>
            <p:cNvGrpSpPr/>
            <p:nvPr/>
          </p:nvGrpSpPr>
          <p:grpSpPr>
            <a:xfrm rot="9270086">
              <a:off x="5005167" y="3103175"/>
              <a:ext cx="428628" cy="1071570"/>
              <a:chOff x="5286380" y="1357298"/>
              <a:chExt cx="428628" cy="1071570"/>
            </a:xfrm>
          </p:grpSpPr>
          <p:cxnSp>
            <p:nvCxnSpPr>
              <p:cNvPr id="27" name="26 Dirsek Bağlayıcısı"/>
              <p:cNvCxnSpPr/>
              <p:nvPr/>
            </p:nvCxnSpPr>
            <p:spPr>
              <a:xfrm rot="16200000" flipV="1">
                <a:off x="5179223" y="1464455"/>
                <a:ext cx="357190" cy="142876"/>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27 Dirsek Bağlayıcısı"/>
              <p:cNvCxnSpPr/>
              <p:nvPr/>
            </p:nvCxnSpPr>
            <p:spPr>
              <a:xfrm rot="16200000" flipV="1">
                <a:off x="5317109" y="1821645"/>
                <a:ext cx="357190" cy="142876"/>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28 Dirsek Bağlayıcısı"/>
              <p:cNvCxnSpPr/>
              <p:nvPr/>
            </p:nvCxnSpPr>
            <p:spPr>
              <a:xfrm rot="16200000" flipV="1">
                <a:off x="5464975" y="2178835"/>
                <a:ext cx="357190" cy="142876"/>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 name="29 Metin kutusu"/>
            <p:cNvSpPr txBox="1"/>
            <p:nvPr/>
          </p:nvSpPr>
          <p:spPr>
            <a:xfrm>
              <a:off x="5572132" y="2428868"/>
              <a:ext cx="1857388" cy="400110"/>
            </a:xfrm>
            <a:prstGeom prst="rect">
              <a:avLst/>
            </a:prstGeom>
            <a:noFill/>
          </p:spPr>
          <p:txBody>
            <a:bodyPr wrap="square" rtlCol="0">
              <a:spAutoFit/>
            </a:bodyPr>
            <a:lstStyle/>
            <a:p>
              <a:pPr fontAlgn="auto">
                <a:spcBef>
                  <a:spcPts val="0"/>
                </a:spcBef>
                <a:spcAft>
                  <a:spcPts val="0"/>
                </a:spcAft>
              </a:pPr>
              <a:r>
                <a:rPr lang="tr-TR" sz="2000" baseline="0" dirty="0">
                  <a:solidFill>
                    <a:prstClr val="black"/>
                  </a:solidFill>
                  <a:cs typeface="Times New Roman" pitchFamily="18" charset="0"/>
                </a:rPr>
                <a:t>Katod ışınları</a:t>
              </a:r>
            </a:p>
          </p:txBody>
        </p:sp>
        <p:sp>
          <p:nvSpPr>
            <p:cNvPr id="31" name="30 Metin kutusu"/>
            <p:cNvSpPr txBox="1"/>
            <p:nvPr/>
          </p:nvSpPr>
          <p:spPr>
            <a:xfrm>
              <a:off x="4214810" y="1071546"/>
              <a:ext cx="1214446" cy="400110"/>
            </a:xfrm>
            <a:prstGeom prst="rect">
              <a:avLst/>
            </a:prstGeom>
            <a:noFill/>
          </p:spPr>
          <p:txBody>
            <a:bodyPr wrap="square" rtlCol="0">
              <a:spAutoFit/>
            </a:bodyPr>
            <a:lstStyle/>
            <a:p>
              <a:pPr fontAlgn="auto">
                <a:spcBef>
                  <a:spcPts val="0"/>
                </a:spcBef>
                <a:spcAft>
                  <a:spcPts val="0"/>
                </a:spcAft>
              </a:pPr>
              <a:r>
                <a:rPr lang="tr-TR" sz="2000" baseline="0" dirty="0">
                  <a:solidFill>
                    <a:prstClr val="black"/>
                  </a:solidFill>
                  <a:cs typeface="Times New Roman" pitchFamily="18" charset="0"/>
                </a:rPr>
                <a:t>Elektron</a:t>
              </a:r>
            </a:p>
          </p:txBody>
        </p:sp>
        <p:sp>
          <p:nvSpPr>
            <p:cNvPr id="32" name="31 Metin kutusu"/>
            <p:cNvSpPr txBox="1"/>
            <p:nvPr/>
          </p:nvSpPr>
          <p:spPr>
            <a:xfrm>
              <a:off x="5572132" y="3143248"/>
              <a:ext cx="2071702" cy="400110"/>
            </a:xfrm>
            <a:prstGeom prst="rect">
              <a:avLst/>
            </a:prstGeom>
            <a:noFill/>
          </p:spPr>
          <p:txBody>
            <a:bodyPr wrap="square" rtlCol="0">
              <a:spAutoFit/>
            </a:bodyPr>
            <a:lstStyle/>
            <a:p>
              <a:pPr fontAlgn="auto">
                <a:spcBef>
                  <a:spcPts val="0"/>
                </a:spcBef>
                <a:spcAft>
                  <a:spcPts val="0"/>
                </a:spcAft>
              </a:pPr>
              <a:r>
                <a:rPr lang="tr-TR" sz="2000" baseline="0" dirty="0">
                  <a:solidFill>
                    <a:prstClr val="black"/>
                  </a:solidFill>
                  <a:cs typeface="Times New Roman" pitchFamily="18" charset="0"/>
                </a:rPr>
                <a:t>Elektronlar göçer</a:t>
              </a:r>
            </a:p>
          </p:txBody>
        </p:sp>
        <p:sp>
          <p:nvSpPr>
            <p:cNvPr id="33" name="32 Metin kutusu"/>
            <p:cNvSpPr txBox="1"/>
            <p:nvPr/>
          </p:nvSpPr>
          <p:spPr>
            <a:xfrm>
              <a:off x="5715008" y="4000504"/>
              <a:ext cx="2071702" cy="400110"/>
            </a:xfrm>
            <a:prstGeom prst="rect">
              <a:avLst/>
            </a:prstGeom>
            <a:noFill/>
          </p:spPr>
          <p:txBody>
            <a:bodyPr wrap="square" rtlCol="0">
              <a:spAutoFit/>
            </a:bodyPr>
            <a:lstStyle/>
            <a:p>
              <a:pPr fontAlgn="auto">
                <a:spcBef>
                  <a:spcPts val="0"/>
                </a:spcBef>
                <a:spcAft>
                  <a:spcPts val="0"/>
                </a:spcAft>
              </a:pPr>
              <a:r>
                <a:rPr lang="tr-TR" sz="2000" b="1" baseline="0" dirty="0">
                  <a:solidFill>
                    <a:prstClr val="black"/>
                  </a:solidFill>
                  <a:cs typeface="Times New Roman" pitchFamily="18" charset="0"/>
                </a:rPr>
                <a:t>X-ışınları</a:t>
              </a:r>
            </a:p>
          </p:txBody>
        </p:sp>
      </p:grpSp>
      <p:cxnSp>
        <p:nvCxnSpPr>
          <p:cNvPr id="37" name="36 Düz Ok Bağlayıcısı"/>
          <p:cNvCxnSpPr/>
          <p:nvPr/>
        </p:nvCxnSpPr>
        <p:spPr>
          <a:xfrm rot="5400000" flipH="1" flipV="1">
            <a:off x="3321835" y="3536157"/>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38 Düz Ok Bağlayıcısı"/>
          <p:cNvCxnSpPr/>
          <p:nvPr/>
        </p:nvCxnSpPr>
        <p:spPr>
          <a:xfrm rot="16200000" flipH="1">
            <a:off x="4679157" y="5750735"/>
            <a:ext cx="500066"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323528" y="476672"/>
            <a:ext cx="8032968" cy="2585323"/>
          </a:xfrm>
          <a:prstGeom prst="rect">
            <a:avLst/>
          </a:prstGeom>
        </p:spPr>
        <p:txBody>
          <a:bodyPr wrap="square">
            <a:spAutoFit/>
          </a:bodyPr>
          <a:lstStyle/>
          <a:p>
            <a:pPr algn="just" fontAlgn="auto">
              <a:lnSpc>
                <a:spcPct val="150000"/>
              </a:lnSpc>
              <a:spcBef>
                <a:spcPts val="0"/>
              </a:spcBef>
              <a:spcAft>
                <a:spcPts val="0"/>
              </a:spcAft>
            </a:pPr>
            <a:r>
              <a:rPr lang="tr-TR" sz="1800" baseline="0" dirty="0">
                <a:solidFill>
                  <a:prstClr val="black"/>
                </a:solidFill>
                <a:cs typeface="Times New Roman" pitchFamily="18" charset="0"/>
              </a:rPr>
              <a:t>X-ışınları görünür ışıktan çok daha kısa dalga boylu ışınlardır. Dolayısıyla daha yüksek frekansa ve enerjiye sahiptirler. Bir elementin X-ışınının oluşumunda aşağıda gösterilen olayın olduğu sanılmaktadır. Yüksek hızlı ve enerjili </a:t>
            </a:r>
            <a:r>
              <a:rPr lang="tr-TR" sz="1800" baseline="0" dirty="0" err="1">
                <a:solidFill>
                  <a:prstClr val="black"/>
                </a:solidFill>
                <a:cs typeface="Times New Roman" pitchFamily="18" charset="0"/>
              </a:rPr>
              <a:t>katod</a:t>
            </a:r>
            <a:r>
              <a:rPr lang="tr-TR" sz="1800" baseline="0" dirty="0">
                <a:solidFill>
                  <a:prstClr val="black"/>
                </a:solidFill>
                <a:cs typeface="Times New Roman" pitchFamily="18" charset="0"/>
              </a:rPr>
              <a:t> ışınları atomun iç kabuklarından elektron koparır. Bu boşluğu doldurmak için üst kabuklardan elektronlar aşağıya doğru göçer ve bu esnada X-ışınlarının çıkmasına neden olan yüksek miktarda enerji açığa çıkar.</a:t>
            </a:r>
          </a:p>
        </p:txBody>
      </p:sp>
    </p:spTree>
    <p:extLst>
      <p:ext uri="{BB962C8B-B14F-4D97-AF65-F5344CB8AC3E}">
        <p14:creationId xmlns:p14="http://schemas.microsoft.com/office/powerpoint/2010/main" val="2917159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9" name="Picture 3"/>
          <p:cNvPicPr>
            <a:picLocks noChangeAspect="1" noChangeArrowheads="1"/>
          </p:cNvPicPr>
          <p:nvPr/>
        </p:nvPicPr>
        <p:blipFill>
          <a:blip r:embed="rId2"/>
          <a:srcRect/>
          <a:stretch>
            <a:fillRect/>
          </a:stretch>
        </p:blipFill>
        <p:spPr bwMode="auto">
          <a:xfrm>
            <a:off x="357158" y="-34274"/>
            <a:ext cx="8822282" cy="6892274"/>
          </a:xfrm>
          <a:prstGeom prst="rect">
            <a:avLst/>
          </a:prstGeom>
          <a:noFill/>
          <a:ln w="9525">
            <a:noFill/>
            <a:miter lim="800000"/>
            <a:headEnd/>
            <a:tailEnd/>
          </a:ln>
          <a:effectLst/>
        </p:spPr>
      </p:pic>
      <p:sp>
        <p:nvSpPr>
          <p:cNvPr id="11" name="10 Metin kutusu"/>
          <p:cNvSpPr txBox="1"/>
          <p:nvPr/>
        </p:nvSpPr>
        <p:spPr>
          <a:xfrm>
            <a:off x="-72570" y="0"/>
            <a:ext cx="500034" cy="5632311"/>
          </a:xfrm>
          <a:prstGeom prst="rect">
            <a:avLst/>
          </a:prstGeom>
          <a:noFill/>
        </p:spPr>
        <p:txBody>
          <a:bodyPr wrap="square" rtlCol="0">
            <a:spAutoFit/>
          </a:bodyPr>
          <a:lstStyle/>
          <a:p>
            <a:pPr fontAlgn="auto">
              <a:spcBef>
                <a:spcPts val="0"/>
              </a:spcBef>
              <a:spcAft>
                <a:spcPts val="0"/>
              </a:spcAft>
            </a:pPr>
            <a:endParaRPr lang="tr-TR" sz="2400" b="1" baseline="0" dirty="0">
              <a:solidFill>
                <a:prstClr val="black"/>
              </a:solidFill>
              <a:cs typeface="Times New Roman" pitchFamily="18" charset="0"/>
            </a:endParaRPr>
          </a:p>
          <a:p>
            <a:pPr fontAlgn="auto">
              <a:spcBef>
                <a:spcPts val="0"/>
              </a:spcBef>
              <a:spcAft>
                <a:spcPts val="0"/>
              </a:spcAft>
            </a:pPr>
            <a:r>
              <a:rPr lang="tr-TR" sz="2400" b="1" baseline="0" dirty="0">
                <a:solidFill>
                  <a:prstClr val="black"/>
                </a:solidFill>
                <a:cs typeface="Times New Roman" pitchFamily="18" charset="0"/>
              </a:rPr>
              <a:t> 2</a:t>
            </a:r>
          </a:p>
          <a:p>
            <a:pPr fontAlgn="auto">
              <a:spcBef>
                <a:spcPts val="0"/>
              </a:spcBef>
              <a:spcAft>
                <a:spcPts val="0"/>
              </a:spcAft>
            </a:pPr>
            <a:endParaRPr lang="tr-TR" sz="2400" b="1" baseline="0" dirty="0">
              <a:solidFill>
                <a:prstClr val="black"/>
              </a:solidFill>
              <a:cs typeface="Times New Roman" pitchFamily="18" charset="0"/>
            </a:endParaRPr>
          </a:p>
          <a:p>
            <a:pPr fontAlgn="auto">
              <a:spcBef>
                <a:spcPts val="0"/>
              </a:spcBef>
              <a:spcAft>
                <a:spcPts val="0"/>
              </a:spcAft>
            </a:pPr>
            <a:r>
              <a:rPr lang="tr-TR" sz="2400" b="1" baseline="0" dirty="0">
                <a:solidFill>
                  <a:prstClr val="black"/>
                </a:solidFill>
                <a:cs typeface="Times New Roman" pitchFamily="18" charset="0"/>
              </a:rPr>
              <a:t> 8</a:t>
            </a:r>
          </a:p>
          <a:p>
            <a:pPr fontAlgn="auto">
              <a:spcBef>
                <a:spcPts val="0"/>
              </a:spcBef>
              <a:spcAft>
                <a:spcPts val="0"/>
              </a:spcAft>
            </a:pPr>
            <a:endParaRPr lang="tr-TR" sz="2400" b="1" baseline="0" dirty="0">
              <a:solidFill>
                <a:prstClr val="black"/>
              </a:solidFill>
              <a:cs typeface="Times New Roman" pitchFamily="18" charset="0"/>
            </a:endParaRPr>
          </a:p>
          <a:p>
            <a:pPr fontAlgn="auto">
              <a:spcBef>
                <a:spcPts val="0"/>
              </a:spcBef>
              <a:spcAft>
                <a:spcPts val="0"/>
              </a:spcAft>
            </a:pPr>
            <a:r>
              <a:rPr lang="tr-TR" sz="2400" b="1" baseline="0" dirty="0">
                <a:solidFill>
                  <a:prstClr val="black"/>
                </a:solidFill>
                <a:cs typeface="Times New Roman" pitchFamily="18" charset="0"/>
              </a:rPr>
              <a:t> 8</a:t>
            </a:r>
          </a:p>
          <a:p>
            <a:pPr fontAlgn="auto">
              <a:spcBef>
                <a:spcPts val="0"/>
              </a:spcBef>
              <a:spcAft>
                <a:spcPts val="0"/>
              </a:spcAft>
            </a:pPr>
            <a:endParaRPr lang="tr-TR" sz="2400" b="1" baseline="0" dirty="0">
              <a:solidFill>
                <a:prstClr val="black"/>
              </a:solidFill>
              <a:cs typeface="Times New Roman" pitchFamily="18" charset="0"/>
            </a:endParaRPr>
          </a:p>
          <a:p>
            <a:pPr fontAlgn="auto">
              <a:spcBef>
                <a:spcPts val="0"/>
              </a:spcBef>
              <a:spcAft>
                <a:spcPts val="0"/>
              </a:spcAft>
            </a:pPr>
            <a:r>
              <a:rPr lang="tr-TR" sz="2400" b="1" baseline="0" dirty="0">
                <a:solidFill>
                  <a:prstClr val="black"/>
                </a:solidFill>
                <a:cs typeface="Times New Roman" pitchFamily="18" charset="0"/>
              </a:rPr>
              <a:t>18</a:t>
            </a:r>
          </a:p>
          <a:p>
            <a:pPr fontAlgn="auto">
              <a:spcBef>
                <a:spcPts val="0"/>
              </a:spcBef>
              <a:spcAft>
                <a:spcPts val="0"/>
              </a:spcAft>
            </a:pPr>
            <a:endParaRPr lang="tr-TR" sz="2400" b="1" baseline="0" dirty="0">
              <a:solidFill>
                <a:prstClr val="black"/>
              </a:solidFill>
              <a:cs typeface="Times New Roman" pitchFamily="18" charset="0"/>
            </a:endParaRPr>
          </a:p>
          <a:p>
            <a:pPr fontAlgn="auto">
              <a:spcBef>
                <a:spcPts val="0"/>
              </a:spcBef>
              <a:spcAft>
                <a:spcPts val="0"/>
              </a:spcAft>
            </a:pPr>
            <a:r>
              <a:rPr lang="tr-TR" sz="2400" b="1" baseline="0" dirty="0">
                <a:solidFill>
                  <a:prstClr val="black"/>
                </a:solidFill>
                <a:cs typeface="Times New Roman" pitchFamily="18" charset="0"/>
              </a:rPr>
              <a:t>18</a:t>
            </a:r>
          </a:p>
          <a:p>
            <a:pPr fontAlgn="auto">
              <a:spcBef>
                <a:spcPts val="0"/>
              </a:spcBef>
              <a:spcAft>
                <a:spcPts val="0"/>
              </a:spcAft>
            </a:pPr>
            <a:endParaRPr lang="tr-TR" sz="2400" b="1" baseline="0" dirty="0">
              <a:solidFill>
                <a:prstClr val="black"/>
              </a:solidFill>
              <a:cs typeface="Times New Roman" pitchFamily="18" charset="0"/>
            </a:endParaRPr>
          </a:p>
          <a:p>
            <a:pPr fontAlgn="auto">
              <a:spcBef>
                <a:spcPts val="0"/>
              </a:spcBef>
              <a:spcAft>
                <a:spcPts val="0"/>
              </a:spcAft>
            </a:pPr>
            <a:r>
              <a:rPr lang="tr-TR" sz="2400" b="1" baseline="0" dirty="0">
                <a:solidFill>
                  <a:prstClr val="black"/>
                </a:solidFill>
                <a:cs typeface="Times New Roman" pitchFamily="18" charset="0"/>
              </a:rPr>
              <a:t>32</a:t>
            </a:r>
          </a:p>
          <a:p>
            <a:pPr fontAlgn="auto">
              <a:spcBef>
                <a:spcPts val="0"/>
              </a:spcBef>
              <a:spcAft>
                <a:spcPts val="0"/>
              </a:spcAft>
            </a:pPr>
            <a:endParaRPr lang="tr-TR" sz="2400" b="1" baseline="0" dirty="0">
              <a:solidFill>
                <a:prstClr val="black"/>
              </a:solidFill>
              <a:cs typeface="Times New Roman" pitchFamily="18" charset="0"/>
            </a:endParaRPr>
          </a:p>
          <a:p>
            <a:pPr fontAlgn="auto">
              <a:spcBef>
                <a:spcPts val="0"/>
              </a:spcBef>
              <a:spcAft>
                <a:spcPts val="0"/>
              </a:spcAft>
            </a:pPr>
            <a:r>
              <a:rPr lang="tr-TR" sz="2400" b="1" baseline="0" dirty="0">
                <a:solidFill>
                  <a:prstClr val="black"/>
                </a:solidFill>
                <a:cs typeface="Times New Roman" pitchFamily="18" charset="0"/>
              </a:rPr>
              <a:t>32</a:t>
            </a:r>
          </a:p>
          <a:p>
            <a:pPr fontAlgn="auto">
              <a:spcBef>
                <a:spcPts val="0"/>
              </a:spcBef>
              <a:spcAft>
                <a:spcPts val="0"/>
              </a:spcAft>
            </a:pPr>
            <a:endParaRPr lang="tr-TR" sz="2400" b="1" baseline="0" dirty="0">
              <a:solidFill>
                <a:prstClr val="black"/>
              </a:solidFill>
              <a:cs typeface="Times New Roman" pitchFamily="18" charset="0"/>
            </a:endParaRPr>
          </a:p>
        </p:txBody>
      </p:sp>
    </p:spTree>
    <p:extLst>
      <p:ext uri="{BB962C8B-B14F-4D97-AF65-F5344CB8AC3E}">
        <p14:creationId xmlns:p14="http://schemas.microsoft.com/office/powerpoint/2010/main" val="1587239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http://www.biltek.tubitak.gov.tr/bilgipaket/periyodik/img/periyodikuzun.gif"/>
          <p:cNvPicPr/>
          <p:nvPr/>
        </p:nvPicPr>
        <p:blipFill>
          <a:blip r:embed="rId3"/>
          <a:srcRect l="817" t="2847" r="1264" b="1779"/>
          <a:stretch>
            <a:fillRect/>
          </a:stretch>
        </p:blipFill>
        <p:spPr bwMode="auto">
          <a:xfrm>
            <a:off x="1214414" y="2071678"/>
            <a:ext cx="6786610" cy="2857520"/>
          </a:xfrm>
          <a:prstGeom prst="rect">
            <a:avLst/>
          </a:prstGeom>
          <a:noFill/>
          <a:ln w="9525">
            <a:noFill/>
            <a:miter lim="800000"/>
            <a:headEnd/>
            <a:tailEnd/>
          </a:ln>
        </p:spPr>
      </p:pic>
      <p:sp>
        <p:nvSpPr>
          <p:cNvPr id="3" name="2 Metin kutusu"/>
          <p:cNvSpPr txBox="1"/>
          <p:nvPr/>
        </p:nvSpPr>
        <p:spPr>
          <a:xfrm>
            <a:off x="1428728" y="1273718"/>
            <a:ext cx="5857916" cy="369332"/>
          </a:xfrm>
          <a:prstGeom prst="rect">
            <a:avLst/>
          </a:prstGeom>
          <a:noFill/>
        </p:spPr>
        <p:txBody>
          <a:bodyPr wrap="square" rtlCol="0">
            <a:spAutoFit/>
          </a:bodyPr>
          <a:lstStyle/>
          <a:p>
            <a:pPr algn="ctr" fontAlgn="auto">
              <a:spcBef>
                <a:spcPts val="0"/>
              </a:spcBef>
              <a:spcAft>
                <a:spcPts val="0"/>
              </a:spcAft>
            </a:pPr>
            <a:r>
              <a:rPr lang="tr-TR" sz="1800" b="1" baseline="0" dirty="0">
                <a:solidFill>
                  <a:prstClr val="black"/>
                </a:solidFill>
                <a:cs typeface="Times New Roman" pitchFamily="18" charset="0"/>
              </a:rPr>
              <a:t>Periyodik Tablonun Gerçek Şekli Aşağıdaki Gibidir</a:t>
            </a:r>
          </a:p>
        </p:txBody>
      </p:sp>
      <p:sp>
        <p:nvSpPr>
          <p:cNvPr id="4" name="3 Metin kutusu"/>
          <p:cNvSpPr txBox="1"/>
          <p:nvPr/>
        </p:nvSpPr>
        <p:spPr>
          <a:xfrm>
            <a:off x="857224" y="5143512"/>
            <a:ext cx="7358114" cy="646331"/>
          </a:xfrm>
          <a:prstGeom prst="rect">
            <a:avLst/>
          </a:prstGeom>
          <a:noFill/>
        </p:spPr>
        <p:txBody>
          <a:bodyPr wrap="square" rtlCol="0">
            <a:spAutoFit/>
          </a:bodyPr>
          <a:lstStyle/>
          <a:p>
            <a:pPr algn="ctr" fontAlgn="auto">
              <a:spcBef>
                <a:spcPts val="0"/>
              </a:spcBef>
              <a:spcAft>
                <a:spcPts val="0"/>
              </a:spcAft>
            </a:pPr>
            <a:r>
              <a:rPr lang="tr-TR" sz="1800" b="1" baseline="0" dirty="0">
                <a:solidFill>
                  <a:prstClr val="black"/>
                </a:solidFill>
                <a:cs typeface="Times New Roman" pitchFamily="18" charset="0"/>
              </a:rPr>
              <a:t>Daha Kullanışlı olduğu ve az yer kapladığı için Lantanitler ve Aktinitler aşağıya alınmıştır.</a:t>
            </a:r>
          </a:p>
        </p:txBody>
      </p:sp>
      <p:sp>
        <p:nvSpPr>
          <p:cNvPr id="5" name="4 Dikdörtgen"/>
          <p:cNvSpPr/>
          <p:nvPr/>
        </p:nvSpPr>
        <p:spPr>
          <a:xfrm>
            <a:off x="585986" y="612758"/>
            <a:ext cx="7929618" cy="55007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Tree>
    <p:extLst>
      <p:ext uri="{BB962C8B-B14F-4D97-AF65-F5344CB8AC3E}">
        <p14:creationId xmlns:p14="http://schemas.microsoft.com/office/powerpoint/2010/main" val="1412742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37226" y="404664"/>
            <a:ext cx="8640960" cy="5444054"/>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prstClr val="black"/>
                </a:solidFill>
                <a:cs typeface="Times New Roman" pitchFamily="18" charset="0"/>
              </a:rPr>
              <a:t>Periyodik tabloda yatay şekilde dizilen elementlerin oluşturduğu satırlara </a:t>
            </a:r>
            <a:r>
              <a:rPr lang="tr-TR" sz="1800" b="1" baseline="0" dirty="0">
                <a:solidFill>
                  <a:prstClr val="black"/>
                </a:solidFill>
                <a:cs typeface="Times New Roman" pitchFamily="18" charset="0"/>
              </a:rPr>
              <a:t>periyod</a:t>
            </a:r>
            <a:r>
              <a:rPr lang="tr-TR" sz="1800" baseline="0" dirty="0">
                <a:solidFill>
                  <a:prstClr val="black"/>
                </a:solidFill>
                <a:cs typeface="Times New Roman" pitchFamily="18" charset="0"/>
              </a:rPr>
              <a:t>lar, benzer fiziksel ve kimyasal özelliklere sahip olan elementlerin oluşturduğu sütunlara ise </a:t>
            </a:r>
            <a:r>
              <a:rPr lang="tr-TR" sz="1800" b="1" baseline="0" dirty="0">
                <a:solidFill>
                  <a:prstClr val="black"/>
                </a:solidFill>
                <a:cs typeface="Times New Roman" pitchFamily="18" charset="0"/>
              </a:rPr>
              <a:t>gurup</a:t>
            </a:r>
            <a:r>
              <a:rPr lang="tr-TR" sz="1800" baseline="0" dirty="0">
                <a:solidFill>
                  <a:prstClr val="black"/>
                </a:solidFill>
                <a:cs typeface="Times New Roman" pitchFamily="18" charset="0"/>
              </a:rPr>
              <a:t> adı verilir.  </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Bu çizelgede lantan ve aktinyumun bulunduğu periyotların 32 element içermesi gerekmektedir. Bu sırada bulunması gereken elementler periyodik tablonun şeklini değiştirdiğinden bu elementler periyodik tablonun altında lantanitler (58-71) ve aktinitler (90-103) olarak iki sıra halinde verilmiştir. Aktinitler henüz tamamlanmamıştır. </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1. Periyod dışında tamamlanmış olan her periyod çok aktif, hafif ve gümüş renkli bir metal olan alkali metalle başlar ve renksiz, etkin olmayan bir asal gaz ile sona erer. Tamamlanmış her periyodun asal gazdan önceki üyesi aktif bir ametal olan halojendir. Periyodik tabloda kimyasal özellikler bir elementten diğerine geçtikçe değişir.</a:t>
            </a:r>
            <a:endParaRPr lang="tr-TR" sz="1800" dirty="0"/>
          </a:p>
        </p:txBody>
      </p:sp>
    </p:spTree>
    <p:extLst>
      <p:ext uri="{BB962C8B-B14F-4D97-AF65-F5344CB8AC3E}">
        <p14:creationId xmlns:p14="http://schemas.microsoft.com/office/powerpoint/2010/main" val="3433333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204" y="1412776"/>
            <a:ext cx="3888432" cy="2995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539552" y="476672"/>
            <a:ext cx="3723070" cy="458074"/>
          </a:xfrm>
          <a:prstGeom prst="rect">
            <a:avLst/>
          </a:prstGeom>
        </p:spPr>
        <p:txBody>
          <a:bodyPr wrap="none">
            <a:spAutoFit/>
          </a:bodyPr>
          <a:lstStyle/>
          <a:p>
            <a:pPr lvl="0">
              <a:lnSpc>
                <a:spcPct val="150000"/>
              </a:lnSpc>
            </a:pPr>
            <a:r>
              <a:rPr lang="tr-TR" sz="1800" baseline="0" dirty="0">
                <a:solidFill>
                  <a:srgbClr val="FF0000"/>
                </a:solidFill>
                <a:cs typeface="Times New Roman" pitchFamily="18" charset="0"/>
              </a:rPr>
              <a:t>Elektron Dağılımı ve Periyodik Tablo</a:t>
            </a:r>
            <a:r>
              <a:rPr lang="tr-TR" sz="1800" baseline="0" dirty="0">
                <a:solidFill>
                  <a:prstClr val="black"/>
                </a:solidFill>
                <a:cs typeface="Times New Roman" pitchFamily="18" charset="0"/>
              </a:rPr>
              <a:t> </a:t>
            </a:r>
          </a:p>
        </p:txBody>
      </p:sp>
    </p:spTree>
    <p:extLst>
      <p:ext uri="{BB962C8B-B14F-4D97-AF65-F5344CB8AC3E}">
        <p14:creationId xmlns:p14="http://schemas.microsoft.com/office/powerpoint/2010/main" val="3570057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67544" y="404664"/>
            <a:ext cx="813690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a:solidFill>
                  <a:srgbClr val="FF0000"/>
                </a:solidFill>
                <a:latin typeface="Times New Roman" pitchFamily="18" charset="0"/>
                <a:cs typeface="Times New Roman" pitchFamily="18" charset="0"/>
              </a:rPr>
              <a:t>Periyodik özellikler:</a:t>
            </a:r>
          </a:p>
          <a:p>
            <a:pPr eaLnBrk="1" hangingPunct="1">
              <a:lnSpc>
                <a:spcPct val="150000"/>
              </a:lnSpc>
            </a:pPr>
            <a:r>
              <a:rPr lang="tr-TR" sz="1800" baseline="0" dirty="0">
                <a:solidFill>
                  <a:srgbClr val="FF0000"/>
                </a:solidFill>
                <a:latin typeface="Times New Roman" pitchFamily="18" charset="0"/>
                <a:cs typeface="Times New Roman" pitchFamily="18" charset="0"/>
              </a:rPr>
              <a:t>1-Atomik ve iyonik çap</a:t>
            </a: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r>
              <a:rPr lang="tr-TR" sz="1800" baseline="0" dirty="0">
                <a:solidFill>
                  <a:prstClr val="black"/>
                </a:solidFill>
                <a:latin typeface="Times New Roman" pitchFamily="18" charset="0"/>
                <a:cs typeface="Times New Roman" pitchFamily="18" charset="0"/>
              </a:rPr>
              <a:t>Atomik büyüklüğe etki eden nedenler:</a:t>
            </a:r>
          </a:p>
          <a:p>
            <a:pPr eaLnBrk="1" hangingPunct="1">
              <a:lnSpc>
                <a:spcPct val="150000"/>
              </a:lnSpc>
            </a:pPr>
            <a:r>
              <a:rPr lang="tr-TR" sz="1800" baseline="0" dirty="0">
                <a:solidFill>
                  <a:prstClr val="black"/>
                </a:solidFill>
                <a:latin typeface="Times New Roman" pitchFamily="18" charset="0"/>
                <a:cs typeface="Times New Roman" pitchFamily="18" charset="0"/>
              </a:rPr>
              <a:t>a- </a:t>
            </a:r>
            <a:r>
              <a:rPr lang="tr-TR" sz="1800" baseline="0" dirty="0">
                <a:latin typeface="Times New Roman" pitchFamily="18" charset="0"/>
                <a:cs typeface="Times New Roman" pitchFamily="18" charset="0"/>
              </a:rPr>
              <a:t>Tabaka sayısı: tabaka (kabuk) sayısı  arttıkça atom çapı artar</a:t>
            </a: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r>
              <a:rPr lang="tr-TR" sz="1800" baseline="0" dirty="0">
                <a:solidFill>
                  <a:prstClr val="black"/>
                </a:solidFill>
                <a:latin typeface="Times New Roman" pitchFamily="18" charset="0"/>
                <a:cs typeface="Times New Roman" pitchFamily="18" charset="0"/>
              </a:rPr>
              <a:t> </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740878"/>
            <a:ext cx="2304256" cy="2356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3573016"/>
            <a:ext cx="3677522" cy="2603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830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67544" y="404664"/>
            <a:ext cx="8136904"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a:solidFill>
                  <a:prstClr val="black"/>
                </a:solidFill>
                <a:latin typeface="Times New Roman" pitchFamily="18" charset="0"/>
                <a:cs typeface="Times New Roman" pitchFamily="18" charset="0"/>
              </a:rPr>
              <a:t>b- Çekirdek yükü:  çekirdek yükü arttıkça atom çapı azalır</a:t>
            </a: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r>
              <a:rPr lang="tr-TR" sz="1800" baseline="0" dirty="0">
                <a:solidFill>
                  <a:prstClr val="black"/>
                </a:solidFill>
                <a:latin typeface="Times New Roman" pitchFamily="18" charset="0"/>
                <a:cs typeface="Times New Roman" pitchFamily="18" charset="0"/>
              </a:rPr>
              <a:t>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16" y="1916832"/>
            <a:ext cx="3339814" cy="33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9845" y="2435385"/>
            <a:ext cx="2228850"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6170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67544" y="404664"/>
            <a:ext cx="8136904"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a:solidFill>
                  <a:srgbClr val="FF0000"/>
                </a:solidFill>
                <a:latin typeface="Times New Roman" pitchFamily="18" charset="0"/>
                <a:cs typeface="Times New Roman" pitchFamily="18" charset="0"/>
              </a:rPr>
              <a:t>Periyodik cetvelde atom çapı değişimi:</a:t>
            </a: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endParaRPr lang="tr-TR" sz="1800" baseline="0" dirty="0">
              <a:solidFill>
                <a:prstClr val="black"/>
              </a:solidFill>
              <a:latin typeface="Times New Roman" pitchFamily="18" charset="0"/>
              <a:cs typeface="Times New Roman" pitchFamily="18" charset="0"/>
            </a:endParaRPr>
          </a:p>
          <a:p>
            <a:pPr eaLnBrk="1" hangingPunct="1">
              <a:lnSpc>
                <a:spcPct val="150000"/>
              </a:lnSpc>
            </a:pPr>
            <a:r>
              <a:rPr lang="tr-TR" sz="1800" baseline="0" dirty="0">
                <a:solidFill>
                  <a:prstClr val="black"/>
                </a:solidFill>
                <a:latin typeface="Times New Roman" pitchFamily="18" charset="0"/>
                <a:cs typeface="Times New Roman" pitchFamily="18" charset="0"/>
              </a:rPr>
              <a:t> </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9548" y="1844824"/>
            <a:ext cx="1104900"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905" y="4581128"/>
            <a:ext cx="5280025" cy="149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489576"/>
            <a:ext cx="6105525" cy="24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748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srcRect/>
          <a:stretch>
            <a:fillRect/>
          </a:stretch>
        </p:blipFill>
        <p:spPr bwMode="auto">
          <a:xfrm>
            <a:off x="327372" y="260648"/>
            <a:ext cx="8565108" cy="5895683"/>
          </a:xfrm>
          <a:prstGeom prst="rect">
            <a:avLst/>
          </a:prstGeom>
          <a:noFill/>
          <a:ln w="38100">
            <a:solidFill>
              <a:srgbClr val="FF0000"/>
            </a:solidFill>
            <a:miter lim="800000"/>
            <a:headEnd/>
            <a:tailEnd/>
          </a:ln>
          <a:effectLst/>
        </p:spPr>
      </p:pic>
    </p:spTree>
    <p:extLst>
      <p:ext uri="{BB962C8B-B14F-4D97-AF65-F5344CB8AC3E}">
        <p14:creationId xmlns:p14="http://schemas.microsoft.com/office/powerpoint/2010/main" val="3590327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712968" cy="5078313"/>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Geçiş elementlerinde atom yarıçapının değişimi</a:t>
            </a:r>
          </a:p>
          <a:p>
            <a:pPr lvl="0" algn="just" fontAlgn="auto">
              <a:lnSpc>
                <a:spcPct val="150000"/>
              </a:lnSpc>
              <a:spcBef>
                <a:spcPts val="0"/>
              </a:spcBef>
              <a:spcAft>
                <a:spcPts val="0"/>
              </a:spcAft>
            </a:pPr>
            <a:r>
              <a:rPr lang="tr-TR" sz="1800" b="1" baseline="0" dirty="0">
                <a:solidFill>
                  <a:prstClr val="black"/>
                </a:solidFill>
                <a:cs typeface="Times New Roman" pitchFamily="18" charset="0"/>
              </a:rPr>
              <a:t> </a:t>
            </a:r>
            <a:r>
              <a:rPr lang="tr-TR" sz="1800" baseline="0" dirty="0">
                <a:solidFill>
                  <a:prstClr val="black"/>
                </a:solidFill>
                <a:cs typeface="Times New Roman" pitchFamily="18" charset="0"/>
              </a:rPr>
              <a:t>Geçiş elementlerinde elektronlar daha içteki d </a:t>
            </a:r>
            <a:r>
              <a:rPr lang="tr-TR" sz="1800" baseline="0" dirty="0" err="1">
                <a:solidFill>
                  <a:prstClr val="black"/>
                </a:solidFill>
                <a:cs typeface="Times New Roman" pitchFamily="18" charset="0"/>
              </a:rPr>
              <a:t>orbitallerine</a:t>
            </a:r>
            <a:r>
              <a:rPr lang="tr-TR" sz="1800" baseline="0" dirty="0">
                <a:solidFill>
                  <a:prstClr val="black"/>
                </a:solidFill>
                <a:cs typeface="Times New Roman" pitchFamily="18" charset="0"/>
              </a:rPr>
              <a:t> girerler. Artan çekirdek yükünün çekme etkisi, içteki d </a:t>
            </a:r>
            <a:r>
              <a:rPr lang="tr-TR" sz="1800" baseline="0" dirty="0" err="1">
                <a:solidFill>
                  <a:prstClr val="black"/>
                </a:solidFill>
                <a:cs typeface="Times New Roman" pitchFamily="18" charset="0"/>
              </a:rPr>
              <a:t>orbitalleri</a:t>
            </a:r>
            <a:r>
              <a:rPr lang="tr-TR" sz="1800" baseline="0" dirty="0">
                <a:solidFill>
                  <a:prstClr val="black"/>
                </a:solidFill>
                <a:cs typeface="Times New Roman" pitchFamily="18" charset="0"/>
              </a:rPr>
              <a:t> tarafından perdelenir. Bu nedenle soldan sağa doğru atom yarıçapının azalma hızı yavaşlar. Serinin sonuna doğru d </a:t>
            </a:r>
            <a:r>
              <a:rPr lang="tr-TR" sz="1800" baseline="0" dirty="0" err="1">
                <a:solidFill>
                  <a:prstClr val="black"/>
                </a:solidFill>
                <a:cs typeface="Times New Roman" pitchFamily="18" charset="0"/>
              </a:rPr>
              <a:t>orbitallerinin</a:t>
            </a:r>
            <a:r>
              <a:rPr lang="tr-TR" sz="1800" baseline="0" dirty="0">
                <a:solidFill>
                  <a:prstClr val="black"/>
                </a:solidFill>
                <a:cs typeface="Times New Roman" pitchFamily="18" charset="0"/>
              </a:rPr>
              <a:t> dolması tamamlanırken bu kez yarıçap artmaya başlar.  </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srgbClr val="FF0000"/>
                </a:solidFill>
                <a:cs typeface="Times New Roman" pitchFamily="18" charset="0"/>
              </a:rPr>
              <a:t>İç geçiş elementlerinde (Lantanitler ve aktinitler) atom yarıçapının değişimi</a:t>
            </a:r>
          </a:p>
          <a:p>
            <a:pPr lvl="0" algn="just" fontAlgn="auto">
              <a:lnSpc>
                <a:spcPct val="150000"/>
              </a:lnSpc>
              <a:spcBef>
                <a:spcPts val="0"/>
              </a:spcBef>
              <a:spcAft>
                <a:spcPts val="0"/>
              </a:spcAft>
            </a:pPr>
            <a:r>
              <a:rPr lang="tr-TR" sz="1800" baseline="0" dirty="0">
                <a:solidFill>
                  <a:prstClr val="black"/>
                </a:solidFill>
                <a:cs typeface="Times New Roman" pitchFamily="18" charset="0"/>
              </a:rPr>
              <a:t>İç geçiş elementlerinden Lantanitlerin (58-71) atom yarıçaplarında </a:t>
            </a:r>
            <a:r>
              <a:rPr lang="tr-TR" sz="1800" baseline="0" dirty="0">
                <a:solidFill>
                  <a:schemeClr val="tx2"/>
                </a:solidFill>
                <a:cs typeface="Times New Roman" pitchFamily="18" charset="0"/>
              </a:rPr>
              <a:t>lantanit büzülmesi </a:t>
            </a:r>
            <a:r>
              <a:rPr lang="tr-TR" sz="1800" baseline="0" dirty="0">
                <a:solidFill>
                  <a:prstClr val="black"/>
                </a:solidFill>
                <a:cs typeface="Times New Roman" pitchFamily="18" charset="0"/>
              </a:rPr>
              <a:t>adı verilen yavaş fakat düzenli bir küçülme görülür. Bu elementlerin elektronları 4f </a:t>
            </a:r>
            <a:r>
              <a:rPr lang="tr-TR" sz="1800" baseline="0" dirty="0" err="1">
                <a:solidFill>
                  <a:prstClr val="black"/>
                </a:solidFill>
                <a:cs typeface="Times New Roman" pitchFamily="18" charset="0"/>
              </a:rPr>
              <a:t>orbitaline</a:t>
            </a:r>
            <a:r>
              <a:rPr lang="tr-TR" sz="1800" baseline="0" dirty="0">
                <a:solidFill>
                  <a:prstClr val="black"/>
                </a:solidFill>
                <a:cs typeface="Times New Roman" pitchFamily="18" charset="0"/>
              </a:rPr>
              <a:t> girerler. Bu 4f elektronları çekirdek yükü artışını perdelerler, ama bu perdeleme en dıştaki 6s elektronları için çok etkin değildir, bu nedenle atom yarıçapı az ama düzenli olarak azalır.</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val="1780445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r>
              <a:rPr lang="en-US">
                <a:solidFill>
                  <a:srgbClr val="000000"/>
                </a:solidFill>
              </a:rPr>
              <a:t>Prentice-Hall </a:t>
            </a:r>
            <a:r>
              <a:rPr lang="en-US">
                <a:solidFill>
                  <a:srgbClr val="000000"/>
                </a:solidFill>
                <a:cs typeface="Times New Roman" pitchFamily="18" charset="0"/>
              </a:rPr>
              <a:t>© 2002</a:t>
            </a:r>
          </a:p>
        </p:txBody>
      </p:sp>
      <p:sp>
        <p:nvSpPr>
          <p:cNvPr id="5" name="Altbilgi Yer Tutucusu 4"/>
          <p:cNvSpPr>
            <a:spLocks noGrp="1"/>
          </p:cNvSpPr>
          <p:nvPr>
            <p:ph type="ftr" sz="quarter" idx="11"/>
          </p:nvPr>
        </p:nvSpPr>
        <p:spPr/>
        <p:txBody>
          <a:bodyPr/>
          <a:lstStyle/>
          <a:p>
            <a:r>
              <a:rPr lang="en-US">
                <a:solidFill>
                  <a:srgbClr val="000000"/>
                </a:solidFill>
              </a:rPr>
              <a:t>General Chemistry: Chapter 10</a:t>
            </a:r>
          </a:p>
        </p:txBody>
      </p:sp>
      <p:sp>
        <p:nvSpPr>
          <p:cNvPr id="6" name="Slayt Numarası Yer Tutucusu 5"/>
          <p:cNvSpPr>
            <a:spLocks noGrp="1"/>
          </p:cNvSpPr>
          <p:nvPr>
            <p:ph type="sldNum" sz="quarter" idx="12"/>
          </p:nvPr>
        </p:nvSpPr>
        <p:spPr/>
        <p:txBody>
          <a:bodyPr/>
          <a:lstStyle/>
          <a:p>
            <a:r>
              <a:rPr lang="en-US">
                <a:solidFill>
                  <a:srgbClr val="000000"/>
                </a:solidFill>
              </a:rPr>
              <a:t>Slide </a:t>
            </a:r>
            <a:fld id="{D020B401-94C3-4859-9F26-C83F236F65A5}" type="slidenum">
              <a:rPr lang="en-US">
                <a:solidFill>
                  <a:srgbClr val="000000"/>
                </a:solidFill>
              </a:rPr>
              <a:pPr/>
              <a:t>43</a:t>
            </a:fld>
            <a:r>
              <a:rPr lang="en-US">
                <a:solidFill>
                  <a:srgbClr val="000000"/>
                </a:solidFill>
              </a:rPr>
              <a:t> of 35</a:t>
            </a:r>
          </a:p>
        </p:txBody>
      </p:sp>
      <p:sp>
        <p:nvSpPr>
          <p:cNvPr id="505858" name="Rectangle 2"/>
          <p:cNvSpPr>
            <a:spLocks noGrp="1" noChangeArrowheads="1"/>
          </p:cNvSpPr>
          <p:nvPr>
            <p:ph type="title"/>
          </p:nvPr>
        </p:nvSpPr>
        <p:spPr>
          <a:xfrm>
            <a:off x="457200" y="355570"/>
            <a:ext cx="8077200" cy="400110"/>
          </a:xfrm>
        </p:spPr>
        <p:txBody>
          <a:bodyPr/>
          <a:lstStyle/>
          <a:p>
            <a:r>
              <a:rPr lang="en-US" sz="2000" dirty="0"/>
              <a:t>Atom</a:t>
            </a:r>
            <a:r>
              <a:rPr lang="tr-TR" sz="2000" dirty="0"/>
              <a:t> yarıçapları</a:t>
            </a:r>
            <a:endParaRPr lang="en-US" sz="2000" dirty="0"/>
          </a:p>
        </p:txBody>
      </p:sp>
      <p:pic>
        <p:nvPicPr>
          <p:cNvPr id="505860" name="Picture 4" descr="FG10_0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 y="873125"/>
            <a:ext cx="7208838" cy="5407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33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67544" y="404664"/>
            <a:ext cx="813690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endParaRPr lang="tr-TR" sz="1800" baseline="0" dirty="0">
              <a:latin typeface="Times New Roman" pitchFamily="18" charset="0"/>
              <a:cs typeface="Times New Roman" pitchFamily="18" charset="0"/>
            </a:endParaRPr>
          </a:p>
          <a:p>
            <a:pPr eaLnBrk="1" hangingPunct="1">
              <a:lnSpc>
                <a:spcPct val="150000"/>
              </a:lnSpc>
            </a:pPr>
            <a:r>
              <a:rPr lang="tr-TR" sz="1800" baseline="0" dirty="0">
                <a:latin typeface="Times New Roman" pitchFamily="18" charset="0"/>
                <a:cs typeface="Times New Roman" pitchFamily="18" charset="0"/>
              </a:rPr>
              <a:t>Atom çapı</a:t>
            </a:r>
          </a:p>
          <a:p>
            <a:pPr eaLnBrk="1" hangingPunct="1">
              <a:lnSpc>
                <a:spcPct val="150000"/>
              </a:lnSpc>
            </a:pPr>
            <a:r>
              <a:rPr lang="tr-TR" sz="1800" baseline="0" dirty="0" err="1">
                <a:latin typeface="Times New Roman" pitchFamily="18" charset="0"/>
                <a:cs typeface="Times New Roman" pitchFamily="18" charset="0"/>
              </a:rPr>
              <a:t>Kovalent</a:t>
            </a:r>
            <a:r>
              <a:rPr lang="tr-TR" sz="1800" baseline="0" dirty="0">
                <a:latin typeface="Times New Roman" pitchFamily="18" charset="0"/>
                <a:cs typeface="Times New Roman" pitchFamily="18" charset="0"/>
              </a:rPr>
              <a:t> çap </a:t>
            </a:r>
          </a:p>
          <a:p>
            <a:pPr eaLnBrk="1" hangingPunct="1">
              <a:lnSpc>
                <a:spcPct val="150000"/>
              </a:lnSpc>
            </a:pPr>
            <a:r>
              <a:rPr lang="tr-TR" sz="1800" baseline="0" dirty="0">
                <a:latin typeface="Times New Roman" pitchFamily="18" charset="0"/>
                <a:cs typeface="Times New Roman" pitchFamily="18" charset="0"/>
              </a:rPr>
              <a:t>İyonik çap</a:t>
            </a:r>
          </a:p>
          <a:p>
            <a:pPr eaLnBrk="1" hangingPunct="1">
              <a:lnSpc>
                <a:spcPct val="150000"/>
              </a:lnSpc>
            </a:pPr>
            <a:r>
              <a:rPr lang="tr-TR" sz="1800" baseline="0" dirty="0">
                <a:latin typeface="Times New Roman" pitchFamily="18" charset="0"/>
                <a:cs typeface="Times New Roman" pitchFamily="18" charset="0"/>
              </a:rPr>
              <a:t>Metalik çap</a:t>
            </a:r>
          </a:p>
          <a:p>
            <a:pPr eaLnBrk="1" hangingPunct="1">
              <a:lnSpc>
                <a:spcPct val="150000"/>
              </a:lnSpc>
            </a:pPr>
            <a:endParaRPr lang="tr-TR" sz="1800" baseline="0" dirty="0">
              <a:latin typeface="Times New Roman" pitchFamily="18" charset="0"/>
              <a:cs typeface="Times New Roman" pitchFamily="18" charset="0"/>
            </a:endParaRPr>
          </a:p>
          <a:p>
            <a:pPr eaLnBrk="1" hangingPunct="1">
              <a:lnSpc>
                <a:spcPct val="150000"/>
              </a:lnSpc>
            </a:pPr>
            <a:endParaRPr lang="tr-TR" sz="1800" baseline="0" dirty="0">
              <a:latin typeface="Times New Roman" pitchFamily="18" charset="0"/>
              <a:cs typeface="Times New Roman" pitchFamily="18" charset="0"/>
            </a:endParaRPr>
          </a:p>
          <a:p>
            <a:pPr eaLnBrk="1" hangingPunct="1">
              <a:lnSpc>
                <a:spcPct val="150000"/>
              </a:lnSpc>
            </a:pPr>
            <a:r>
              <a:rPr lang="tr-TR" sz="1800" baseline="0" dirty="0">
                <a:latin typeface="Times New Roman" pitchFamily="18" charset="0"/>
                <a:cs typeface="Times New Roman" pitchFamily="18" charset="0"/>
              </a:rPr>
              <a:t> </a:t>
            </a:r>
          </a:p>
        </p:txBody>
      </p:sp>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1412776"/>
            <a:ext cx="6120680" cy="458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6577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052736"/>
            <a:ext cx="629700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89808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395536" y="332656"/>
            <a:ext cx="813690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a:solidFill>
                  <a:srgbClr val="FF0000"/>
                </a:solidFill>
                <a:latin typeface="Times New Roman" pitchFamily="18" charset="0"/>
                <a:cs typeface="Times New Roman" pitchFamily="18" charset="0"/>
              </a:rPr>
              <a:t>2-İyonlaşma enerjisi</a:t>
            </a:r>
          </a:p>
          <a:p>
            <a:pPr eaLnBrk="1" hangingPunct="1">
              <a:lnSpc>
                <a:spcPct val="150000"/>
              </a:lnSpc>
            </a:pPr>
            <a:r>
              <a:rPr lang="tr-TR" sz="1800" baseline="0" dirty="0">
                <a:latin typeface="Times New Roman" pitchFamily="18" charset="0"/>
                <a:cs typeface="Times New Roman" pitchFamily="18" charset="0"/>
              </a:rPr>
              <a:t>Gaz halindeki bir atomdan en dıştaki elektronu (en yüksek enerjiye sahip olan elektron) çıkarabilmek için gerekli minimum enerjiye iyonlaşma enerjisi denir. </a:t>
            </a:r>
          </a:p>
          <a:p>
            <a:pPr eaLnBrk="1" hangingPunct="1">
              <a:lnSpc>
                <a:spcPct val="150000"/>
              </a:lnSpc>
            </a:pPr>
            <a:r>
              <a:rPr lang="tr-TR" sz="1800" baseline="0" dirty="0">
                <a:latin typeface="Times New Roman" pitchFamily="18" charset="0"/>
                <a:cs typeface="Times New Roman" pitchFamily="18" charset="0"/>
              </a:rPr>
              <a:t>İyonlaşma enerjisine:</a:t>
            </a:r>
          </a:p>
          <a:p>
            <a:pPr eaLnBrk="1" hangingPunct="1">
              <a:lnSpc>
                <a:spcPct val="150000"/>
              </a:lnSpc>
            </a:pPr>
            <a:r>
              <a:rPr lang="tr-TR" sz="1800" baseline="0" dirty="0">
                <a:latin typeface="Times New Roman" pitchFamily="18" charset="0"/>
                <a:cs typeface="Times New Roman" pitchFamily="18" charset="0"/>
              </a:rPr>
              <a:t>a- atom yarıçapı  ↑ iyonlaşma enerjisi ↓</a:t>
            </a:r>
          </a:p>
          <a:p>
            <a:pPr eaLnBrk="1" hangingPunct="1">
              <a:lnSpc>
                <a:spcPct val="150000"/>
              </a:lnSpc>
            </a:pPr>
            <a:r>
              <a:rPr lang="tr-TR" sz="1800" baseline="0" dirty="0">
                <a:latin typeface="Times New Roman" pitchFamily="18" charset="0"/>
                <a:cs typeface="Times New Roman" pitchFamily="18" charset="0"/>
              </a:rPr>
              <a:t>b-etkin çekirdek yükü ↑ iyonlaşma enerjisi ↑</a:t>
            </a:r>
          </a:p>
          <a:p>
            <a:pPr eaLnBrk="1" hangingPunct="1">
              <a:lnSpc>
                <a:spcPct val="150000"/>
              </a:lnSpc>
            </a:pPr>
            <a:r>
              <a:rPr lang="tr-TR" sz="1800" baseline="0" dirty="0">
                <a:latin typeface="Times New Roman" pitchFamily="18" charset="0"/>
                <a:cs typeface="Times New Roman" pitchFamily="18" charset="0"/>
              </a:rPr>
              <a:t>c- küresel ve yarı küresel yük dağılımı ↑  iyonlaşma enerjisi ↑</a:t>
            </a:r>
          </a:p>
          <a:p>
            <a:pPr eaLnBrk="1" hangingPunct="1">
              <a:lnSpc>
                <a:spcPct val="150000"/>
              </a:lnSpc>
            </a:pPr>
            <a:endParaRPr lang="tr-TR" sz="1800" baseline="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835949"/>
            <a:ext cx="3095625"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365104"/>
            <a:ext cx="6819900"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15016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7" name="Rectangle 3"/>
          <p:cNvSpPr>
            <a:spLocks noGrp="1" noChangeArrowheads="1"/>
          </p:cNvSpPr>
          <p:nvPr>
            <p:ph type="body" idx="1"/>
          </p:nvPr>
        </p:nvSpPr>
        <p:spPr>
          <a:xfrm>
            <a:off x="959643" y="908720"/>
            <a:ext cx="7038975" cy="2109787"/>
          </a:xfrm>
        </p:spPr>
        <p:txBody>
          <a:bodyPr/>
          <a:lstStyle/>
          <a:p>
            <a:pPr>
              <a:buFontTx/>
              <a:buNone/>
              <a:tabLst>
                <a:tab pos="4514850" algn="l"/>
              </a:tabLst>
            </a:pPr>
            <a:r>
              <a:rPr lang="en-US" sz="2800" dirty="0"/>
              <a:t>Mg(g) </a:t>
            </a:r>
            <a:r>
              <a:rPr lang="en-US" sz="2800" dirty="0">
                <a:cs typeface="Times New Roman" pitchFamily="18" charset="0"/>
              </a:rPr>
              <a:t>→ Mg</a:t>
            </a:r>
            <a:r>
              <a:rPr lang="en-US" sz="2800" baseline="30000" dirty="0">
                <a:cs typeface="Times New Roman" pitchFamily="18" charset="0"/>
              </a:rPr>
              <a:t>+</a:t>
            </a:r>
            <a:r>
              <a:rPr lang="en-US" sz="2800" dirty="0">
                <a:cs typeface="Times New Roman" pitchFamily="18" charset="0"/>
              </a:rPr>
              <a:t>(g) + </a:t>
            </a:r>
            <a:r>
              <a:rPr lang="en-US" sz="2800" i="1" dirty="0">
                <a:cs typeface="Times New Roman" pitchFamily="18" charset="0"/>
              </a:rPr>
              <a:t>e</a:t>
            </a:r>
            <a:r>
              <a:rPr lang="en-US" sz="2800" baseline="30000" dirty="0">
                <a:cs typeface="Times New Roman" pitchFamily="18" charset="0"/>
              </a:rPr>
              <a:t>-	</a:t>
            </a:r>
            <a:r>
              <a:rPr lang="en-US" sz="2800" dirty="0">
                <a:cs typeface="Times New Roman" pitchFamily="18" charset="0"/>
              </a:rPr>
              <a:t>I</a:t>
            </a:r>
            <a:r>
              <a:rPr lang="en-US" sz="2800" baseline="-25000" dirty="0">
                <a:cs typeface="Times New Roman" pitchFamily="18" charset="0"/>
              </a:rPr>
              <a:t>1</a:t>
            </a:r>
            <a:r>
              <a:rPr lang="en-US" sz="2800" dirty="0">
                <a:cs typeface="Times New Roman" pitchFamily="18" charset="0"/>
              </a:rPr>
              <a:t> = 738 kJ</a:t>
            </a:r>
          </a:p>
          <a:p>
            <a:pPr>
              <a:buFontTx/>
              <a:buNone/>
              <a:tabLst>
                <a:tab pos="4514850" algn="l"/>
              </a:tabLst>
            </a:pPr>
            <a:endParaRPr lang="en-US" sz="2800" dirty="0"/>
          </a:p>
          <a:p>
            <a:pPr>
              <a:buFontTx/>
              <a:buNone/>
              <a:tabLst>
                <a:tab pos="4514850" algn="l"/>
              </a:tabLst>
            </a:pPr>
            <a:r>
              <a:rPr lang="en-US" sz="2800" dirty="0"/>
              <a:t>Mg</a:t>
            </a:r>
            <a:r>
              <a:rPr lang="en-US" sz="2800" baseline="30000" dirty="0"/>
              <a:t>+</a:t>
            </a:r>
            <a:r>
              <a:rPr lang="en-US" sz="2800" dirty="0"/>
              <a:t>(g) </a:t>
            </a:r>
            <a:r>
              <a:rPr lang="en-US" sz="2800" dirty="0">
                <a:cs typeface="Times New Roman" pitchFamily="18" charset="0"/>
              </a:rPr>
              <a:t>→ Mg</a:t>
            </a:r>
            <a:r>
              <a:rPr lang="en-US" sz="2800" baseline="30000" dirty="0">
                <a:cs typeface="Times New Roman" pitchFamily="18" charset="0"/>
              </a:rPr>
              <a:t>2+</a:t>
            </a:r>
            <a:r>
              <a:rPr lang="en-US" sz="2800" dirty="0">
                <a:cs typeface="Times New Roman" pitchFamily="18" charset="0"/>
              </a:rPr>
              <a:t>(g) + </a:t>
            </a:r>
            <a:r>
              <a:rPr lang="en-US" sz="2800" i="1" dirty="0">
                <a:cs typeface="Times New Roman" pitchFamily="18" charset="0"/>
              </a:rPr>
              <a:t>e</a:t>
            </a:r>
            <a:r>
              <a:rPr lang="en-US" sz="2800" baseline="30000" dirty="0">
                <a:cs typeface="Times New Roman" pitchFamily="18" charset="0"/>
              </a:rPr>
              <a:t>-	</a:t>
            </a:r>
            <a:r>
              <a:rPr lang="en-US" sz="2800" dirty="0">
                <a:cs typeface="Times New Roman" pitchFamily="18" charset="0"/>
              </a:rPr>
              <a:t>I</a:t>
            </a:r>
            <a:r>
              <a:rPr lang="en-US" sz="2800" baseline="-25000" dirty="0">
                <a:cs typeface="Times New Roman" pitchFamily="18" charset="0"/>
              </a:rPr>
              <a:t>2</a:t>
            </a:r>
            <a:r>
              <a:rPr lang="en-US" sz="2800" dirty="0">
                <a:cs typeface="Times New Roman" pitchFamily="18" charset="0"/>
              </a:rPr>
              <a:t> = 1451 kJ</a:t>
            </a:r>
          </a:p>
          <a:p>
            <a:pPr>
              <a:buFontTx/>
              <a:buNone/>
              <a:tabLst>
                <a:tab pos="4514850" algn="l"/>
              </a:tabLst>
            </a:pPr>
            <a:endParaRPr lang="en-US" sz="2800" dirty="0">
              <a:cs typeface="Times New Roman" pitchFamily="18" charset="0"/>
            </a:endParaRPr>
          </a:p>
        </p:txBody>
      </p:sp>
      <p:sp>
        <p:nvSpPr>
          <p:cNvPr id="523268" name="Text Box 4"/>
          <p:cNvSpPr txBox="1">
            <a:spLocks noChangeArrowheads="1"/>
          </p:cNvSpPr>
          <p:nvPr/>
        </p:nvSpPr>
        <p:spPr bwMode="auto">
          <a:xfrm>
            <a:off x="3771900" y="4419600"/>
            <a:ext cx="14144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800" baseline="0">
                <a:solidFill>
                  <a:srgbClr val="000000"/>
                </a:solidFill>
              </a:rPr>
              <a:t>I = R</a:t>
            </a:r>
            <a:r>
              <a:rPr lang="en-US" sz="2800" i="1" baseline="-25000">
                <a:solidFill>
                  <a:srgbClr val="000000"/>
                </a:solidFill>
              </a:rPr>
              <a:t>H</a:t>
            </a:r>
            <a:endParaRPr lang="en-US" sz="2800" i="1" baseline="0">
              <a:solidFill>
                <a:srgbClr val="000000"/>
              </a:solidFill>
            </a:endParaRPr>
          </a:p>
        </p:txBody>
      </p:sp>
      <p:sp>
        <p:nvSpPr>
          <p:cNvPr id="523269" name="Line 5"/>
          <p:cNvSpPr>
            <a:spLocks noChangeShapeType="1"/>
          </p:cNvSpPr>
          <p:nvPr/>
        </p:nvSpPr>
        <p:spPr bwMode="auto">
          <a:xfrm>
            <a:off x="4864100" y="4713288"/>
            <a:ext cx="5080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tr-TR" sz="2400" baseline="0">
              <a:solidFill>
                <a:srgbClr val="000000"/>
              </a:solidFill>
            </a:endParaRPr>
          </a:p>
        </p:txBody>
      </p:sp>
      <p:sp>
        <p:nvSpPr>
          <p:cNvPr id="523270" name="Text Box 6"/>
          <p:cNvSpPr txBox="1">
            <a:spLocks noChangeArrowheads="1"/>
          </p:cNvSpPr>
          <p:nvPr/>
        </p:nvSpPr>
        <p:spPr bwMode="auto">
          <a:xfrm>
            <a:off x="4897438" y="4622800"/>
            <a:ext cx="7223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800" baseline="0">
                <a:solidFill>
                  <a:srgbClr val="000000"/>
                </a:solidFill>
              </a:rPr>
              <a:t>n</a:t>
            </a:r>
            <a:r>
              <a:rPr lang="en-US" sz="2800">
                <a:solidFill>
                  <a:srgbClr val="000000"/>
                </a:solidFill>
              </a:rPr>
              <a:t>2</a:t>
            </a:r>
            <a:endParaRPr lang="en-US" sz="2800" i="1" baseline="0">
              <a:solidFill>
                <a:srgbClr val="000000"/>
              </a:solidFill>
            </a:endParaRPr>
          </a:p>
        </p:txBody>
      </p:sp>
      <p:sp>
        <p:nvSpPr>
          <p:cNvPr id="523271" name="Text Box 7"/>
          <p:cNvSpPr txBox="1">
            <a:spLocks noChangeArrowheads="1"/>
          </p:cNvSpPr>
          <p:nvPr/>
        </p:nvSpPr>
        <p:spPr bwMode="auto">
          <a:xfrm>
            <a:off x="4799013" y="4202113"/>
            <a:ext cx="8207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800" baseline="0">
                <a:solidFill>
                  <a:srgbClr val="000000"/>
                </a:solidFill>
              </a:rPr>
              <a:t>Z</a:t>
            </a:r>
            <a:r>
              <a:rPr lang="en-US" sz="2800" baseline="-25000">
                <a:solidFill>
                  <a:srgbClr val="000000"/>
                </a:solidFill>
              </a:rPr>
              <a:t>eff</a:t>
            </a:r>
            <a:r>
              <a:rPr lang="en-US" sz="2800">
                <a:solidFill>
                  <a:srgbClr val="000000"/>
                </a:solidFill>
              </a:rPr>
              <a:t>2</a:t>
            </a:r>
            <a:endParaRPr lang="en-US" sz="2800" i="1" baseline="0">
              <a:solidFill>
                <a:srgbClr val="000000"/>
              </a:solidFill>
            </a:endParaRPr>
          </a:p>
        </p:txBody>
      </p:sp>
    </p:spTree>
    <p:extLst>
      <p:ext uri="{BB962C8B-B14F-4D97-AF65-F5344CB8AC3E}">
        <p14:creationId xmlns:p14="http://schemas.microsoft.com/office/powerpoint/2010/main" val="9026625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7909" name="Picture 5" descr="FG10_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938" y="1125538"/>
            <a:ext cx="6880225" cy="5160962"/>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755576" y="476672"/>
            <a:ext cx="2884123" cy="400110"/>
          </a:xfrm>
          <a:prstGeom prst="rect">
            <a:avLst/>
          </a:prstGeom>
        </p:spPr>
        <p:txBody>
          <a:bodyPr wrap="none">
            <a:spAutoFit/>
          </a:bodyPr>
          <a:lstStyle/>
          <a:p>
            <a:r>
              <a:rPr lang="tr-TR" sz="2000" kern="0" baseline="0" dirty="0">
                <a:latin typeface="Times New Roman"/>
                <a:ea typeface="+mj-ea"/>
                <a:cs typeface="+mj-cs"/>
              </a:rPr>
              <a:t>Birinci İyonlaşma </a:t>
            </a:r>
            <a:r>
              <a:rPr lang="en-US" sz="2000" kern="0" baseline="0" dirty="0" err="1">
                <a:latin typeface="Times New Roman"/>
                <a:ea typeface="+mj-ea"/>
                <a:cs typeface="+mj-cs"/>
              </a:rPr>
              <a:t>Ener</a:t>
            </a:r>
            <a:r>
              <a:rPr lang="tr-TR" sz="2000" kern="0" baseline="0" dirty="0" err="1">
                <a:latin typeface="Times New Roman"/>
                <a:ea typeface="+mj-ea"/>
                <a:cs typeface="+mj-cs"/>
              </a:rPr>
              <a:t>jisi</a:t>
            </a:r>
            <a:endParaRPr lang="tr-TR" dirty="0"/>
          </a:p>
        </p:txBody>
      </p:sp>
    </p:spTree>
    <p:extLst>
      <p:ext uri="{BB962C8B-B14F-4D97-AF65-F5344CB8AC3E}">
        <p14:creationId xmlns:p14="http://schemas.microsoft.com/office/powerpoint/2010/main" val="14489929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a:xfrm>
            <a:off x="457200" y="236538"/>
            <a:ext cx="8077200" cy="1190625"/>
          </a:xfrm>
          <a:solidFill>
            <a:schemeClr val="bg1"/>
          </a:solidFill>
        </p:spPr>
        <p:txBody>
          <a:bodyPr/>
          <a:lstStyle/>
          <a:p>
            <a:r>
              <a:rPr lang="en-US"/>
              <a:t>Table 10.4 Ionization Energies of the Third-Period Elements (in kJ/mol)</a:t>
            </a:r>
          </a:p>
        </p:txBody>
      </p:sp>
      <p:pic>
        <p:nvPicPr>
          <p:cNvPr id="526340" name="Picture 4" descr="TB10_0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54000" y="587375"/>
            <a:ext cx="8575675" cy="3816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26375" name="Group 39"/>
          <p:cNvGrpSpPr>
            <a:grpSpLocks/>
          </p:cNvGrpSpPr>
          <p:nvPr/>
        </p:nvGrpSpPr>
        <p:grpSpPr bwMode="auto">
          <a:xfrm>
            <a:off x="665163" y="1998663"/>
            <a:ext cx="2913062" cy="3589337"/>
            <a:chOff x="419" y="1259"/>
            <a:chExt cx="1835" cy="2261"/>
          </a:xfrm>
        </p:grpSpPr>
        <p:sp>
          <p:nvSpPr>
            <p:cNvPr id="526343" name="Text Box 7"/>
            <p:cNvSpPr txBox="1">
              <a:spLocks noChangeArrowheads="1"/>
            </p:cNvSpPr>
            <p:nvPr/>
          </p:nvSpPr>
          <p:spPr bwMode="auto">
            <a:xfrm>
              <a:off x="419" y="2887"/>
              <a:ext cx="1835"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aseline="0">
                  <a:solidFill>
                    <a:srgbClr val="000000"/>
                  </a:solidFill>
                </a:rPr>
                <a:t>I</a:t>
              </a:r>
              <a:r>
                <a:rPr lang="en-US" sz="2400" baseline="-25000">
                  <a:solidFill>
                    <a:srgbClr val="000000"/>
                  </a:solidFill>
                </a:rPr>
                <a:t>2</a:t>
              </a:r>
              <a:r>
                <a:rPr lang="en-US" sz="2400" baseline="0">
                  <a:solidFill>
                    <a:srgbClr val="000000"/>
                  </a:solidFill>
                </a:rPr>
                <a:t> (Mg) vs. I</a:t>
              </a:r>
              <a:r>
                <a:rPr lang="en-US" sz="2400" baseline="-25000">
                  <a:solidFill>
                    <a:srgbClr val="000000"/>
                  </a:solidFill>
                </a:rPr>
                <a:t>3 </a:t>
              </a:r>
              <a:r>
                <a:rPr lang="en-US" sz="2400" baseline="0">
                  <a:solidFill>
                    <a:srgbClr val="000000"/>
                  </a:solidFill>
                </a:rPr>
                <a:t>(Mg)</a:t>
              </a:r>
              <a:endParaRPr lang="en-US" sz="2400" baseline="-25000">
                <a:solidFill>
                  <a:srgbClr val="000000"/>
                </a:solidFill>
              </a:endParaRPr>
            </a:p>
            <a:p>
              <a:pPr eaLnBrk="0" hangingPunct="0">
                <a:spcBef>
                  <a:spcPct val="50000"/>
                </a:spcBef>
              </a:pPr>
              <a:endParaRPr lang="en-US" sz="2400" baseline="0">
                <a:solidFill>
                  <a:srgbClr val="000000"/>
                </a:solidFill>
              </a:endParaRPr>
            </a:p>
          </p:txBody>
        </p:sp>
        <p:grpSp>
          <p:nvGrpSpPr>
            <p:cNvPr id="526352" name="Group 16"/>
            <p:cNvGrpSpPr>
              <a:grpSpLocks/>
            </p:cNvGrpSpPr>
            <p:nvPr/>
          </p:nvGrpSpPr>
          <p:grpSpPr bwMode="auto">
            <a:xfrm>
              <a:off x="1159" y="1266"/>
              <a:ext cx="547" cy="490"/>
              <a:chOff x="1138" y="1266"/>
              <a:chExt cx="590" cy="490"/>
            </a:xfrm>
          </p:grpSpPr>
          <p:sp>
            <p:nvSpPr>
              <p:cNvPr id="526346" name="Rectangle 10"/>
              <p:cNvSpPr>
                <a:spLocks noChangeArrowheads="1"/>
              </p:cNvSpPr>
              <p:nvPr/>
            </p:nvSpPr>
            <p:spPr bwMode="auto">
              <a:xfrm>
                <a:off x="1138" y="1266"/>
                <a:ext cx="590" cy="490"/>
              </a:xfrm>
              <a:prstGeom prst="rect">
                <a:avLst/>
              </a:prstGeom>
              <a:solidFill>
                <a:srgbClr val="FFFF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spcBef>
                    <a:spcPct val="50000"/>
                  </a:spcBef>
                </a:pPr>
                <a:endParaRPr lang="tr-TR" sz="2400" baseline="0">
                  <a:solidFill>
                    <a:srgbClr val="000000"/>
                  </a:solidFill>
                </a:endParaRPr>
              </a:p>
            </p:txBody>
          </p:sp>
          <p:sp>
            <p:nvSpPr>
              <p:cNvPr id="526348" name="Line 12"/>
              <p:cNvSpPr>
                <a:spLocks noChangeShapeType="1"/>
              </p:cNvSpPr>
              <p:nvPr/>
            </p:nvSpPr>
            <p:spPr bwMode="auto">
              <a:xfrm>
                <a:off x="1138" y="1499"/>
                <a:ext cx="590" cy="0"/>
              </a:xfrm>
              <a:prstGeom prst="line">
                <a:avLst/>
              </a:prstGeom>
              <a:noFill/>
              <a:ln w="25400">
                <a:solidFill>
                  <a:srgbClr val="C448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tr-TR" sz="2400" baseline="0">
                  <a:solidFill>
                    <a:srgbClr val="000000"/>
                  </a:solidFill>
                </a:endParaRPr>
              </a:p>
            </p:txBody>
          </p:sp>
        </p:grpSp>
        <p:sp>
          <p:nvSpPr>
            <p:cNvPr id="526349" name="Text Box 13"/>
            <p:cNvSpPr txBox="1">
              <a:spLocks noChangeArrowheads="1"/>
            </p:cNvSpPr>
            <p:nvPr/>
          </p:nvSpPr>
          <p:spPr bwMode="auto">
            <a:xfrm>
              <a:off x="1190" y="1489"/>
              <a:ext cx="53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1600" b="1" baseline="0">
                  <a:solidFill>
                    <a:srgbClr val="000000"/>
                  </a:solidFill>
                </a:rPr>
                <a:t>7733</a:t>
              </a:r>
            </a:p>
          </p:txBody>
        </p:sp>
        <p:sp>
          <p:nvSpPr>
            <p:cNvPr id="526347" name="Text Box 11"/>
            <p:cNvSpPr txBox="1">
              <a:spLocks noChangeArrowheads="1"/>
            </p:cNvSpPr>
            <p:nvPr/>
          </p:nvSpPr>
          <p:spPr bwMode="auto">
            <a:xfrm>
              <a:off x="1189" y="1259"/>
              <a:ext cx="53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1600" b="1" baseline="0">
                  <a:solidFill>
                    <a:srgbClr val="000000"/>
                  </a:solidFill>
                </a:rPr>
                <a:t>1451</a:t>
              </a:r>
            </a:p>
          </p:txBody>
        </p:sp>
      </p:grpSp>
      <p:grpSp>
        <p:nvGrpSpPr>
          <p:cNvPr id="526376" name="Group 40"/>
          <p:cNvGrpSpPr>
            <a:grpSpLocks/>
          </p:cNvGrpSpPr>
          <p:nvPr/>
        </p:nvGrpSpPr>
        <p:grpSpPr bwMode="auto">
          <a:xfrm>
            <a:off x="1828800" y="1628775"/>
            <a:ext cx="4662488" cy="4506913"/>
            <a:chOff x="1152" y="1026"/>
            <a:chExt cx="2937" cy="2839"/>
          </a:xfrm>
        </p:grpSpPr>
        <p:sp>
          <p:nvSpPr>
            <p:cNvPr id="526344" name="Text Box 8"/>
            <p:cNvSpPr txBox="1">
              <a:spLocks noChangeArrowheads="1"/>
            </p:cNvSpPr>
            <p:nvPr/>
          </p:nvSpPr>
          <p:spPr bwMode="auto">
            <a:xfrm>
              <a:off x="2254" y="2887"/>
              <a:ext cx="1835" cy="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aseline="0">
                  <a:solidFill>
                    <a:srgbClr val="000000"/>
                  </a:solidFill>
                </a:rPr>
                <a:t>I</a:t>
              </a:r>
              <a:r>
                <a:rPr lang="en-US" sz="2400" baseline="-25000">
                  <a:solidFill>
                    <a:srgbClr val="000000"/>
                  </a:solidFill>
                </a:rPr>
                <a:t>1</a:t>
              </a:r>
              <a:r>
                <a:rPr lang="en-US" sz="2400" baseline="0">
                  <a:solidFill>
                    <a:srgbClr val="000000"/>
                  </a:solidFill>
                </a:rPr>
                <a:t> (Mg) vs. I</a:t>
              </a:r>
              <a:r>
                <a:rPr lang="en-US" sz="2400" baseline="-25000">
                  <a:solidFill>
                    <a:srgbClr val="000000"/>
                  </a:solidFill>
                </a:rPr>
                <a:t>1</a:t>
              </a:r>
              <a:r>
                <a:rPr lang="en-US" sz="2400" baseline="0">
                  <a:solidFill>
                    <a:srgbClr val="000000"/>
                  </a:solidFill>
                </a:rPr>
                <a:t> (Al)</a:t>
              </a:r>
            </a:p>
            <a:p>
              <a:pPr eaLnBrk="0" hangingPunct="0">
                <a:spcBef>
                  <a:spcPct val="50000"/>
                </a:spcBef>
              </a:pPr>
              <a:endParaRPr lang="en-US" sz="2400" baseline="0">
                <a:solidFill>
                  <a:srgbClr val="000000"/>
                </a:solidFill>
              </a:endParaRPr>
            </a:p>
            <a:p>
              <a:pPr eaLnBrk="0" hangingPunct="0">
                <a:spcBef>
                  <a:spcPct val="50000"/>
                </a:spcBef>
              </a:pPr>
              <a:endParaRPr lang="en-US" sz="2400" baseline="0">
                <a:solidFill>
                  <a:srgbClr val="000000"/>
                </a:solidFill>
              </a:endParaRPr>
            </a:p>
          </p:txBody>
        </p:sp>
        <p:sp>
          <p:nvSpPr>
            <p:cNvPr id="526362" name="Rectangle 26"/>
            <p:cNvSpPr>
              <a:spLocks noChangeArrowheads="1"/>
            </p:cNvSpPr>
            <p:nvPr/>
          </p:nvSpPr>
          <p:spPr bwMode="auto">
            <a:xfrm>
              <a:off x="1152" y="1033"/>
              <a:ext cx="1209" cy="245"/>
            </a:xfrm>
            <a:prstGeom prst="rect">
              <a:avLst/>
            </a:prstGeom>
            <a:solidFill>
              <a:srgbClr val="FFFF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spcBef>
                  <a:spcPct val="50000"/>
                </a:spcBef>
              </a:pPr>
              <a:endParaRPr lang="tr-TR" sz="2400" baseline="0">
                <a:solidFill>
                  <a:srgbClr val="000000"/>
                </a:solidFill>
              </a:endParaRPr>
            </a:p>
          </p:txBody>
        </p:sp>
        <p:sp>
          <p:nvSpPr>
            <p:cNvPr id="526364" name="Text Box 28"/>
            <p:cNvSpPr txBox="1">
              <a:spLocks noChangeArrowheads="1"/>
            </p:cNvSpPr>
            <p:nvPr/>
          </p:nvSpPr>
          <p:spPr bwMode="auto">
            <a:xfrm>
              <a:off x="1253" y="1026"/>
              <a:ext cx="53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1600" b="1" baseline="0">
                  <a:solidFill>
                    <a:srgbClr val="000000"/>
                  </a:solidFill>
                </a:rPr>
                <a:t>737.7</a:t>
              </a:r>
            </a:p>
          </p:txBody>
        </p:sp>
        <p:sp>
          <p:nvSpPr>
            <p:cNvPr id="526365" name="Text Box 29"/>
            <p:cNvSpPr txBox="1">
              <a:spLocks noChangeArrowheads="1"/>
            </p:cNvSpPr>
            <p:nvPr/>
          </p:nvSpPr>
          <p:spPr bwMode="auto">
            <a:xfrm>
              <a:off x="1906" y="1033"/>
              <a:ext cx="53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1600" b="1" baseline="0">
                  <a:solidFill>
                    <a:srgbClr val="000000"/>
                  </a:solidFill>
                </a:rPr>
                <a:t>577.6</a:t>
              </a:r>
            </a:p>
          </p:txBody>
        </p:sp>
      </p:grpSp>
      <p:grpSp>
        <p:nvGrpSpPr>
          <p:cNvPr id="526378" name="Group 42"/>
          <p:cNvGrpSpPr>
            <a:grpSpLocks/>
          </p:cNvGrpSpPr>
          <p:nvPr/>
        </p:nvGrpSpPr>
        <p:grpSpPr bwMode="auto">
          <a:xfrm>
            <a:off x="4854575" y="1628775"/>
            <a:ext cx="3679825" cy="3959225"/>
            <a:chOff x="3058" y="1026"/>
            <a:chExt cx="2318" cy="2494"/>
          </a:xfrm>
        </p:grpSpPr>
        <p:sp>
          <p:nvSpPr>
            <p:cNvPr id="526345" name="Text Box 9"/>
            <p:cNvSpPr txBox="1">
              <a:spLocks noChangeArrowheads="1"/>
            </p:cNvSpPr>
            <p:nvPr/>
          </p:nvSpPr>
          <p:spPr bwMode="auto">
            <a:xfrm>
              <a:off x="4032" y="2887"/>
              <a:ext cx="1344"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aseline="0">
                  <a:solidFill>
                    <a:srgbClr val="000000"/>
                  </a:solidFill>
                </a:rPr>
                <a:t>I</a:t>
              </a:r>
              <a:r>
                <a:rPr lang="en-US" sz="2400" baseline="-25000">
                  <a:solidFill>
                    <a:srgbClr val="000000"/>
                  </a:solidFill>
                </a:rPr>
                <a:t>1</a:t>
              </a:r>
              <a:r>
                <a:rPr lang="en-US" sz="2400" baseline="0">
                  <a:solidFill>
                    <a:srgbClr val="000000"/>
                  </a:solidFill>
                </a:rPr>
                <a:t> (P) vs. I</a:t>
              </a:r>
              <a:r>
                <a:rPr lang="en-US" sz="2400" baseline="-25000">
                  <a:solidFill>
                    <a:srgbClr val="000000"/>
                  </a:solidFill>
                </a:rPr>
                <a:t>1</a:t>
              </a:r>
              <a:r>
                <a:rPr lang="en-US" sz="2400" baseline="0">
                  <a:solidFill>
                    <a:srgbClr val="000000"/>
                  </a:solidFill>
                </a:rPr>
                <a:t> (S)</a:t>
              </a:r>
            </a:p>
            <a:p>
              <a:pPr eaLnBrk="0" hangingPunct="0">
                <a:spcBef>
                  <a:spcPct val="50000"/>
                </a:spcBef>
              </a:pPr>
              <a:endParaRPr lang="en-US" sz="2400" baseline="0">
                <a:solidFill>
                  <a:srgbClr val="000000"/>
                </a:solidFill>
              </a:endParaRPr>
            </a:p>
          </p:txBody>
        </p:sp>
        <p:grpSp>
          <p:nvGrpSpPr>
            <p:cNvPr id="526377" name="Group 41"/>
            <p:cNvGrpSpPr>
              <a:grpSpLocks/>
            </p:cNvGrpSpPr>
            <p:nvPr/>
          </p:nvGrpSpPr>
          <p:grpSpPr bwMode="auto">
            <a:xfrm>
              <a:off x="3058" y="1026"/>
              <a:ext cx="1237" cy="245"/>
              <a:chOff x="3058" y="1026"/>
              <a:chExt cx="1237" cy="245"/>
            </a:xfrm>
          </p:grpSpPr>
          <p:sp>
            <p:nvSpPr>
              <p:cNvPr id="526368" name="Rectangle 32"/>
              <p:cNvSpPr>
                <a:spLocks noChangeArrowheads="1"/>
              </p:cNvSpPr>
              <p:nvPr/>
            </p:nvSpPr>
            <p:spPr bwMode="auto">
              <a:xfrm>
                <a:off x="3058" y="1026"/>
                <a:ext cx="1209" cy="245"/>
              </a:xfrm>
              <a:prstGeom prst="rect">
                <a:avLst/>
              </a:prstGeom>
              <a:solidFill>
                <a:srgbClr val="FFFF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spcBef>
                    <a:spcPct val="50000"/>
                  </a:spcBef>
                </a:pPr>
                <a:endParaRPr lang="tr-TR" sz="2400" baseline="0">
                  <a:solidFill>
                    <a:srgbClr val="000000"/>
                  </a:solidFill>
                </a:endParaRPr>
              </a:p>
            </p:txBody>
          </p:sp>
          <p:sp>
            <p:nvSpPr>
              <p:cNvPr id="526369" name="Text Box 33"/>
              <p:cNvSpPr txBox="1">
                <a:spLocks noChangeArrowheads="1"/>
              </p:cNvSpPr>
              <p:nvPr/>
            </p:nvSpPr>
            <p:spPr bwMode="auto">
              <a:xfrm>
                <a:off x="3131" y="1033"/>
                <a:ext cx="53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1600" b="1" baseline="0">
                    <a:solidFill>
                      <a:srgbClr val="000000"/>
                    </a:solidFill>
                  </a:rPr>
                  <a:t>1012</a:t>
                </a:r>
              </a:p>
            </p:txBody>
          </p:sp>
          <p:sp>
            <p:nvSpPr>
              <p:cNvPr id="526370" name="Text Box 34"/>
              <p:cNvSpPr txBox="1">
                <a:spLocks noChangeArrowheads="1"/>
              </p:cNvSpPr>
              <p:nvPr/>
            </p:nvSpPr>
            <p:spPr bwMode="auto">
              <a:xfrm>
                <a:off x="3756" y="1033"/>
                <a:ext cx="53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1600" b="1" baseline="0">
                    <a:solidFill>
                      <a:srgbClr val="000000"/>
                    </a:solidFill>
                  </a:rPr>
                  <a:t>999.6</a:t>
                </a:r>
              </a:p>
            </p:txBody>
          </p:sp>
        </p:grpSp>
      </p:grpSp>
    </p:spTree>
    <p:extLst>
      <p:ext uri="{BB962C8B-B14F-4D97-AF65-F5344CB8AC3E}">
        <p14:creationId xmlns:p14="http://schemas.microsoft.com/office/powerpoint/2010/main" val="1752595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63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6376"/>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2637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26378"/>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5263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315362" y="404664"/>
            <a:ext cx="8640960"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tr-TR" sz="2000" baseline="0" dirty="0">
                <a:solidFill>
                  <a:srgbClr val="FF0000"/>
                </a:solidFill>
              </a:rPr>
              <a:t>3- Elektron ilgisi enerjisi</a:t>
            </a:r>
          </a:p>
          <a:p>
            <a:pPr>
              <a:lnSpc>
                <a:spcPct val="150000"/>
              </a:lnSpc>
            </a:pPr>
            <a:r>
              <a:rPr lang="tr-TR" sz="1800" baseline="0" dirty="0"/>
              <a:t>İyonlaşma olayının aksine, gaz halindeki bir atomun bir elektronu yakalaması ile açığa çıkan enerjiye elektron ilgisi denir. </a:t>
            </a:r>
          </a:p>
          <a:p>
            <a:pPr>
              <a:lnSpc>
                <a:spcPct val="150000"/>
              </a:lnSpc>
            </a:pPr>
            <a:endParaRPr lang="tr-TR" sz="1800" baseline="0" dirty="0"/>
          </a:p>
          <a:p>
            <a:pPr>
              <a:lnSpc>
                <a:spcPct val="150000"/>
              </a:lnSpc>
            </a:pPr>
            <a:r>
              <a:rPr lang="tr-TR" sz="1800" baseline="0" dirty="0"/>
              <a:t>Atom çapı</a:t>
            </a:r>
          </a:p>
          <a:p>
            <a:pPr>
              <a:lnSpc>
                <a:spcPct val="150000"/>
              </a:lnSpc>
            </a:pPr>
            <a:r>
              <a:rPr lang="tr-TR" sz="1800" baseline="0" dirty="0"/>
              <a:t>Çekirdek yükü</a:t>
            </a:r>
          </a:p>
          <a:p>
            <a:pPr>
              <a:lnSpc>
                <a:spcPct val="150000"/>
              </a:lnSpc>
            </a:pPr>
            <a:r>
              <a:rPr lang="tr-TR" sz="1800" baseline="0" dirty="0"/>
              <a:t>Küresel yük dağılımı</a:t>
            </a:r>
          </a:p>
          <a:p>
            <a:pPr>
              <a:lnSpc>
                <a:spcPct val="150000"/>
              </a:lnSpc>
            </a:pPr>
            <a:endParaRPr lang="tr-TR" sz="1800" baseline="0" dirty="0"/>
          </a:p>
          <a:p>
            <a:pPr>
              <a:lnSpc>
                <a:spcPct val="150000"/>
              </a:lnSpc>
            </a:pPr>
            <a:endParaRPr lang="tr-TR" sz="1800" baseline="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05064"/>
            <a:ext cx="642937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7841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Veri Yer Tutucusu 3"/>
          <p:cNvSpPr>
            <a:spLocks noGrp="1"/>
          </p:cNvSpPr>
          <p:nvPr>
            <p:ph type="dt" sz="half" idx="10"/>
          </p:nvPr>
        </p:nvSpPr>
        <p:spPr/>
        <p:txBody>
          <a:bodyPr/>
          <a:lstStyle/>
          <a:p>
            <a:r>
              <a:rPr lang="en-US">
                <a:solidFill>
                  <a:srgbClr val="000000"/>
                </a:solidFill>
              </a:rPr>
              <a:t>Prentice-Hall </a:t>
            </a:r>
            <a:r>
              <a:rPr lang="en-US">
                <a:solidFill>
                  <a:srgbClr val="000000"/>
                </a:solidFill>
                <a:cs typeface="Times New Roman" pitchFamily="18" charset="0"/>
              </a:rPr>
              <a:t>© 2002</a:t>
            </a:r>
          </a:p>
        </p:txBody>
      </p:sp>
      <p:sp>
        <p:nvSpPr>
          <p:cNvPr id="7" name="Altbilgi Yer Tutucusu 4"/>
          <p:cNvSpPr>
            <a:spLocks noGrp="1"/>
          </p:cNvSpPr>
          <p:nvPr>
            <p:ph type="ftr" sz="quarter" idx="11"/>
          </p:nvPr>
        </p:nvSpPr>
        <p:spPr/>
        <p:txBody>
          <a:bodyPr/>
          <a:lstStyle/>
          <a:p>
            <a:r>
              <a:rPr lang="en-US">
                <a:solidFill>
                  <a:srgbClr val="000000"/>
                </a:solidFill>
              </a:rPr>
              <a:t>General Chemistry: Chapter 10</a:t>
            </a:r>
          </a:p>
        </p:txBody>
      </p:sp>
      <p:sp>
        <p:nvSpPr>
          <p:cNvPr id="8" name="Slayt Numarası Yer Tutucusu 5"/>
          <p:cNvSpPr>
            <a:spLocks noGrp="1"/>
          </p:cNvSpPr>
          <p:nvPr>
            <p:ph type="sldNum" sz="quarter" idx="12"/>
          </p:nvPr>
        </p:nvSpPr>
        <p:spPr/>
        <p:txBody>
          <a:bodyPr/>
          <a:lstStyle/>
          <a:p>
            <a:r>
              <a:rPr lang="en-US">
                <a:solidFill>
                  <a:srgbClr val="000000"/>
                </a:solidFill>
              </a:rPr>
              <a:t>Slide </a:t>
            </a:r>
            <a:fld id="{07B8B9B9-DEC0-4C2E-943E-631FAE562989}" type="slidenum">
              <a:rPr lang="en-US">
                <a:solidFill>
                  <a:srgbClr val="000000"/>
                </a:solidFill>
              </a:rPr>
              <a:pPr/>
              <a:t>51</a:t>
            </a:fld>
            <a:r>
              <a:rPr lang="en-US">
                <a:solidFill>
                  <a:srgbClr val="000000"/>
                </a:solidFill>
              </a:rPr>
              <a:t> of 35</a:t>
            </a:r>
          </a:p>
        </p:txBody>
      </p:sp>
      <p:sp>
        <p:nvSpPr>
          <p:cNvPr id="518148" name="Rectangle 4"/>
          <p:cNvSpPr>
            <a:spLocks noGrp="1" noChangeArrowheads="1"/>
          </p:cNvSpPr>
          <p:nvPr>
            <p:ph type="body" idx="1"/>
          </p:nvPr>
        </p:nvSpPr>
        <p:spPr>
          <a:xfrm>
            <a:off x="827584" y="1052736"/>
            <a:ext cx="7038975" cy="800100"/>
          </a:xfrm>
          <a:noFill/>
          <a:ln/>
        </p:spPr>
        <p:txBody>
          <a:bodyPr/>
          <a:lstStyle/>
          <a:p>
            <a:pPr>
              <a:buFontTx/>
              <a:buNone/>
              <a:tabLst>
                <a:tab pos="4514850" algn="l"/>
              </a:tabLst>
            </a:pPr>
            <a:r>
              <a:rPr lang="en-US" dirty="0"/>
              <a:t>F(g) + </a:t>
            </a:r>
            <a:r>
              <a:rPr lang="en-US" i="1" dirty="0"/>
              <a:t>e</a:t>
            </a:r>
            <a:r>
              <a:rPr lang="en-US" baseline="30000" dirty="0"/>
              <a:t>- </a:t>
            </a:r>
            <a:r>
              <a:rPr lang="en-US" dirty="0"/>
              <a:t>→ F</a:t>
            </a:r>
            <a:r>
              <a:rPr lang="en-US" baseline="30000" dirty="0"/>
              <a:t>-</a:t>
            </a:r>
            <a:r>
              <a:rPr lang="en-US" dirty="0"/>
              <a:t>(g) 	EA = -328 kJ</a:t>
            </a:r>
          </a:p>
          <a:p>
            <a:pPr>
              <a:buFontTx/>
              <a:buNone/>
              <a:tabLst>
                <a:tab pos="4514850" algn="l"/>
              </a:tabLst>
            </a:pPr>
            <a:endParaRPr lang="en-US" dirty="0"/>
          </a:p>
          <a:p>
            <a:pPr>
              <a:buFontTx/>
              <a:buNone/>
              <a:tabLst>
                <a:tab pos="4514850" algn="l"/>
              </a:tabLst>
            </a:pPr>
            <a:endParaRPr lang="en-US" sz="2800" dirty="0">
              <a:cs typeface="Times New Roman" pitchFamily="18" charset="0"/>
            </a:endParaRPr>
          </a:p>
        </p:txBody>
      </p:sp>
      <p:sp>
        <p:nvSpPr>
          <p:cNvPr id="518149" name="Rectangle 5"/>
          <p:cNvSpPr>
            <a:spLocks noChangeArrowheads="1"/>
          </p:cNvSpPr>
          <p:nvPr/>
        </p:nvSpPr>
        <p:spPr bwMode="auto">
          <a:xfrm>
            <a:off x="971600" y="2465066"/>
            <a:ext cx="5889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rgbClr val="FF0101"/>
              </a:buClr>
              <a:tabLst>
                <a:tab pos="4514850" algn="l"/>
              </a:tabLst>
            </a:pPr>
            <a:r>
              <a:rPr lang="en-US" sz="3200" baseline="0" dirty="0">
                <a:solidFill>
                  <a:srgbClr val="000000"/>
                </a:solidFill>
              </a:rPr>
              <a:t>F(1s</a:t>
            </a:r>
            <a:r>
              <a:rPr lang="en-US" sz="3200" dirty="0">
                <a:solidFill>
                  <a:srgbClr val="000000"/>
                </a:solidFill>
              </a:rPr>
              <a:t>2</a:t>
            </a:r>
            <a:r>
              <a:rPr lang="en-US" sz="3200" baseline="0" dirty="0">
                <a:solidFill>
                  <a:srgbClr val="000000"/>
                </a:solidFill>
              </a:rPr>
              <a:t>2s</a:t>
            </a:r>
            <a:r>
              <a:rPr lang="en-US" sz="3200" dirty="0">
                <a:solidFill>
                  <a:srgbClr val="000000"/>
                </a:solidFill>
              </a:rPr>
              <a:t>2</a:t>
            </a:r>
            <a:r>
              <a:rPr lang="en-US" sz="3200" baseline="0" dirty="0">
                <a:solidFill>
                  <a:srgbClr val="000000"/>
                </a:solidFill>
              </a:rPr>
              <a:t>2p</a:t>
            </a:r>
            <a:r>
              <a:rPr lang="en-US" sz="3200" dirty="0">
                <a:solidFill>
                  <a:srgbClr val="000000"/>
                </a:solidFill>
              </a:rPr>
              <a:t>5</a:t>
            </a:r>
            <a:r>
              <a:rPr lang="en-US" sz="3200" baseline="0" dirty="0">
                <a:solidFill>
                  <a:srgbClr val="000000"/>
                </a:solidFill>
              </a:rPr>
              <a:t>) + </a:t>
            </a:r>
            <a:r>
              <a:rPr lang="en-US" sz="3200" i="1" baseline="0" dirty="0">
                <a:solidFill>
                  <a:srgbClr val="000000"/>
                </a:solidFill>
              </a:rPr>
              <a:t>e</a:t>
            </a:r>
            <a:r>
              <a:rPr lang="en-US" sz="3200" dirty="0">
                <a:solidFill>
                  <a:srgbClr val="000000"/>
                </a:solidFill>
              </a:rPr>
              <a:t>- </a:t>
            </a:r>
            <a:r>
              <a:rPr lang="en-US" sz="3200" baseline="0" dirty="0">
                <a:solidFill>
                  <a:srgbClr val="000000"/>
                </a:solidFill>
              </a:rPr>
              <a:t>→ F</a:t>
            </a:r>
            <a:r>
              <a:rPr lang="en-US" sz="3200" dirty="0">
                <a:solidFill>
                  <a:srgbClr val="000000"/>
                </a:solidFill>
              </a:rPr>
              <a:t>-</a:t>
            </a:r>
            <a:r>
              <a:rPr lang="en-US" sz="3200" baseline="0" dirty="0">
                <a:solidFill>
                  <a:srgbClr val="000000"/>
                </a:solidFill>
              </a:rPr>
              <a:t>(1s</a:t>
            </a:r>
            <a:r>
              <a:rPr lang="en-US" sz="3200" dirty="0">
                <a:solidFill>
                  <a:srgbClr val="000000"/>
                </a:solidFill>
              </a:rPr>
              <a:t>2</a:t>
            </a:r>
            <a:r>
              <a:rPr lang="en-US" sz="3200" baseline="0" dirty="0">
                <a:solidFill>
                  <a:srgbClr val="000000"/>
                </a:solidFill>
              </a:rPr>
              <a:t>2s</a:t>
            </a:r>
            <a:r>
              <a:rPr lang="en-US" sz="3200" dirty="0">
                <a:solidFill>
                  <a:srgbClr val="000000"/>
                </a:solidFill>
              </a:rPr>
              <a:t>2</a:t>
            </a:r>
            <a:r>
              <a:rPr lang="en-US" sz="3200" baseline="0" dirty="0">
                <a:solidFill>
                  <a:srgbClr val="000000"/>
                </a:solidFill>
              </a:rPr>
              <a:t>2p</a:t>
            </a:r>
            <a:r>
              <a:rPr lang="en-US" sz="3200" dirty="0">
                <a:solidFill>
                  <a:srgbClr val="000000"/>
                </a:solidFill>
              </a:rPr>
              <a:t>5</a:t>
            </a:r>
            <a:r>
              <a:rPr lang="en-US" sz="3200" baseline="0" dirty="0">
                <a:solidFill>
                  <a:srgbClr val="000000"/>
                </a:solidFill>
              </a:rPr>
              <a:t>)</a:t>
            </a:r>
          </a:p>
        </p:txBody>
      </p:sp>
      <p:sp>
        <p:nvSpPr>
          <p:cNvPr id="518150" name="Rectangle 6"/>
          <p:cNvSpPr>
            <a:spLocks noChangeArrowheads="1"/>
          </p:cNvSpPr>
          <p:nvPr/>
        </p:nvSpPr>
        <p:spPr bwMode="auto">
          <a:xfrm>
            <a:off x="989616" y="4186956"/>
            <a:ext cx="70389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rgbClr val="FF0101"/>
              </a:buClr>
              <a:tabLst>
                <a:tab pos="4514850" algn="l"/>
              </a:tabLst>
            </a:pPr>
            <a:r>
              <a:rPr lang="en-US" sz="3200" baseline="0" dirty="0">
                <a:solidFill>
                  <a:srgbClr val="000000"/>
                </a:solidFill>
              </a:rPr>
              <a:t>Li(g) + </a:t>
            </a:r>
            <a:r>
              <a:rPr lang="en-US" sz="3200" i="1" baseline="0" dirty="0">
                <a:solidFill>
                  <a:srgbClr val="000000"/>
                </a:solidFill>
              </a:rPr>
              <a:t>e</a:t>
            </a:r>
            <a:r>
              <a:rPr lang="en-US" sz="3200" dirty="0">
                <a:solidFill>
                  <a:srgbClr val="000000"/>
                </a:solidFill>
              </a:rPr>
              <a:t>- </a:t>
            </a:r>
            <a:r>
              <a:rPr lang="en-US" sz="3200" baseline="0" dirty="0">
                <a:solidFill>
                  <a:srgbClr val="000000"/>
                </a:solidFill>
              </a:rPr>
              <a:t>→ Li</a:t>
            </a:r>
            <a:r>
              <a:rPr lang="en-US" sz="3200" dirty="0">
                <a:solidFill>
                  <a:srgbClr val="000000"/>
                </a:solidFill>
              </a:rPr>
              <a:t>-</a:t>
            </a:r>
            <a:r>
              <a:rPr lang="en-US" sz="3200" baseline="0" dirty="0">
                <a:solidFill>
                  <a:srgbClr val="000000"/>
                </a:solidFill>
              </a:rPr>
              <a:t>(g) 	EA = -59.6 kJ</a:t>
            </a:r>
          </a:p>
          <a:p>
            <a:pPr marL="342900" indent="-342900">
              <a:spcBef>
                <a:spcPct val="20000"/>
              </a:spcBef>
              <a:buClr>
                <a:srgbClr val="FF0101"/>
              </a:buClr>
              <a:tabLst>
                <a:tab pos="4514850" algn="l"/>
              </a:tabLst>
            </a:pPr>
            <a:endParaRPr lang="en-US" sz="3200" baseline="0" dirty="0">
              <a:solidFill>
                <a:srgbClr val="000000"/>
              </a:solidFill>
            </a:endParaRPr>
          </a:p>
          <a:p>
            <a:pPr marL="342900" indent="-342900">
              <a:spcBef>
                <a:spcPct val="20000"/>
              </a:spcBef>
              <a:buClr>
                <a:srgbClr val="FF0101"/>
              </a:buClr>
              <a:tabLst>
                <a:tab pos="4514850" algn="l"/>
              </a:tabLst>
            </a:pPr>
            <a:endParaRPr lang="en-US" sz="2800" baseline="0" dirty="0">
              <a:solidFill>
                <a:srgbClr val="000000"/>
              </a:solidFill>
              <a:cs typeface="Times New Roman" pitchFamily="18" charset="0"/>
            </a:endParaRPr>
          </a:p>
        </p:txBody>
      </p:sp>
    </p:spTree>
    <p:extLst>
      <p:ext uri="{BB962C8B-B14F-4D97-AF65-F5344CB8AC3E}">
        <p14:creationId xmlns:p14="http://schemas.microsoft.com/office/powerpoint/2010/main" val="8758303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9412" name="Picture 4" descr="FG10_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429389" y="1340768"/>
            <a:ext cx="6292850" cy="4719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Dikdörtgen 2"/>
          <p:cNvSpPr/>
          <p:nvPr/>
        </p:nvSpPr>
        <p:spPr>
          <a:xfrm>
            <a:off x="1403647" y="710701"/>
            <a:ext cx="4006225" cy="369332"/>
          </a:xfrm>
          <a:prstGeom prst="rect">
            <a:avLst/>
          </a:prstGeom>
        </p:spPr>
        <p:txBody>
          <a:bodyPr wrap="none">
            <a:spAutoFit/>
          </a:bodyPr>
          <a:lstStyle/>
          <a:p>
            <a:r>
              <a:rPr lang="tr-TR" sz="1800" baseline="0" dirty="0">
                <a:solidFill>
                  <a:schemeClr val="tx2"/>
                </a:solidFill>
              </a:rPr>
              <a:t>Elementlerinin Elektron İlgileri, (Birinci)</a:t>
            </a:r>
          </a:p>
        </p:txBody>
      </p:sp>
    </p:spTree>
    <p:extLst>
      <p:ext uri="{BB962C8B-B14F-4D97-AF65-F5344CB8AC3E}">
        <p14:creationId xmlns:p14="http://schemas.microsoft.com/office/powerpoint/2010/main" val="1388689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2" name="Rectangle 4"/>
          <p:cNvSpPr>
            <a:spLocks noGrp="1" noChangeArrowheads="1"/>
          </p:cNvSpPr>
          <p:nvPr>
            <p:ph type="body" idx="1"/>
          </p:nvPr>
        </p:nvSpPr>
        <p:spPr>
          <a:xfrm>
            <a:off x="1155700" y="2055813"/>
            <a:ext cx="7038975" cy="800100"/>
          </a:xfrm>
          <a:noFill/>
          <a:ln/>
        </p:spPr>
        <p:txBody>
          <a:bodyPr/>
          <a:lstStyle/>
          <a:p>
            <a:pPr>
              <a:buFontTx/>
              <a:buNone/>
              <a:tabLst>
                <a:tab pos="4514850" algn="l"/>
              </a:tabLst>
            </a:pPr>
            <a:r>
              <a:rPr lang="en-US"/>
              <a:t>O(g) + </a:t>
            </a:r>
            <a:r>
              <a:rPr lang="en-US" i="1"/>
              <a:t>e</a:t>
            </a:r>
            <a:r>
              <a:rPr lang="en-US" baseline="30000"/>
              <a:t>-</a:t>
            </a:r>
            <a:r>
              <a:rPr lang="en-US"/>
              <a:t> → O</a:t>
            </a:r>
            <a:r>
              <a:rPr lang="en-US" baseline="30000"/>
              <a:t>-</a:t>
            </a:r>
            <a:r>
              <a:rPr lang="en-US"/>
              <a:t>(g) 	EA = -141 kJ</a:t>
            </a:r>
          </a:p>
          <a:p>
            <a:pPr>
              <a:tabLst>
                <a:tab pos="4514850" algn="l"/>
              </a:tabLst>
            </a:pPr>
            <a:endParaRPr lang="en-US"/>
          </a:p>
          <a:p>
            <a:pPr>
              <a:buFontTx/>
              <a:buNone/>
              <a:tabLst>
                <a:tab pos="4514850" algn="l"/>
              </a:tabLst>
            </a:pPr>
            <a:endParaRPr lang="en-US" sz="2800">
              <a:cs typeface="Times New Roman" pitchFamily="18" charset="0"/>
            </a:endParaRPr>
          </a:p>
        </p:txBody>
      </p:sp>
      <p:sp>
        <p:nvSpPr>
          <p:cNvPr id="519173" name="Rectangle 5"/>
          <p:cNvSpPr>
            <a:spLocks noChangeArrowheads="1"/>
          </p:cNvSpPr>
          <p:nvPr/>
        </p:nvSpPr>
        <p:spPr bwMode="auto">
          <a:xfrm>
            <a:off x="1155700" y="4189413"/>
            <a:ext cx="70389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rgbClr val="FF0101"/>
              </a:buClr>
              <a:tabLst>
                <a:tab pos="4514850" algn="l"/>
              </a:tabLst>
            </a:pPr>
            <a:r>
              <a:rPr lang="en-US" sz="3200" baseline="0">
                <a:solidFill>
                  <a:srgbClr val="000000"/>
                </a:solidFill>
              </a:rPr>
              <a:t>O</a:t>
            </a:r>
            <a:r>
              <a:rPr lang="en-US" sz="3200">
                <a:solidFill>
                  <a:srgbClr val="000000"/>
                </a:solidFill>
              </a:rPr>
              <a:t>-</a:t>
            </a:r>
            <a:r>
              <a:rPr lang="en-US" sz="3200" baseline="0">
                <a:solidFill>
                  <a:srgbClr val="000000"/>
                </a:solidFill>
              </a:rPr>
              <a:t>(g) + </a:t>
            </a:r>
            <a:r>
              <a:rPr lang="en-US" sz="3200" i="1" baseline="0">
                <a:solidFill>
                  <a:srgbClr val="000000"/>
                </a:solidFill>
              </a:rPr>
              <a:t>e</a:t>
            </a:r>
            <a:r>
              <a:rPr lang="en-US" sz="3200">
                <a:solidFill>
                  <a:srgbClr val="000000"/>
                </a:solidFill>
              </a:rPr>
              <a:t>- </a:t>
            </a:r>
            <a:r>
              <a:rPr lang="en-US" sz="3200" baseline="0">
                <a:solidFill>
                  <a:srgbClr val="000000"/>
                </a:solidFill>
              </a:rPr>
              <a:t>→ O</a:t>
            </a:r>
            <a:r>
              <a:rPr lang="en-US" sz="3200">
                <a:solidFill>
                  <a:srgbClr val="000000"/>
                </a:solidFill>
              </a:rPr>
              <a:t>2-</a:t>
            </a:r>
            <a:r>
              <a:rPr lang="en-US" sz="3200" baseline="0">
                <a:solidFill>
                  <a:srgbClr val="000000"/>
                </a:solidFill>
              </a:rPr>
              <a:t>(g) 	EA = +744 kJ</a:t>
            </a:r>
          </a:p>
          <a:p>
            <a:pPr marL="342900" indent="-342900">
              <a:spcBef>
                <a:spcPct val="20000"/>
              </a:spcBef>
              <a:buClr>
                <a:srgbClr val="FF0101"/>
              </a:buClr>
              <a:tabLst>
                <a:tab pos="4514850" algn="l"/>
              </a:tabLst>
            </a:pPr>
            <a:endParaRPr lang="en-US" sz="3200" baseline="0">
              <a:solidFill>
                <a:srgbClr val="000000"/>
              </a:solidFill>
            </a:endParaRPr>
          </a:p>
          <a:p>
            <a:pPr marL="342900" indent="-342900">
              <a:spcBef>
                <a:spcPct val="20000"/>
              </a:spcBef>
              <a:buClr>
                <a:srgbClr val="FF0101"/>
              </a:buClr>
              <a:tabLst>
                <a:tab pos="4514850" algn="l"/>
              </a:tabLst>
            </a:pPr>
            <a:endParaRPr lang="en-US" sz="2800" baseline="0">
              <a:solidFill>
                <a:srgbClr val="000000"/>
              </a:solidFill>
              <a:cs typeface="Times New Roman" pitchFamily="18" charset="0"/>
            </a:endParaRPr>
          </a:p>
        </p:txBody>
      </p:sp>
      <p:sp>
        <p:nvSpPr>
          <p:cNvPr id="2" name="Dikdörtgen 1"/>
          <p:cNvSpPr/>
          <p:nvPr/>
        </p:nvSpPr>
        <p:spPr>
          <a:xfrm>
            <a:off x="827584" y="836712"/>
            <a:ext cx="2315057" cy="400110"/>
          </a:xfrm>
          <a:prstGeom prst="rect">
            <a:avLst/>
          </a:prstGeom>
        </p:spPr>
        <p:txBody>
          <a:bodyPr wrap="none">
            <a:spAutoFit/>
          </a:bodyPr>
          <a:lstStyle/>
          <a:p>
            <a:r>
              <a:rPr lang="tr-TR" sz="2000" kern="0" baseline="0" dirty="0">
                <a:solidFill>
                  <a:srgbClr val="FF0000"/>
                </a:solidFill>
                <a:latin typeface="Times New Roman"/>
                <a:ea typeface="+mj-ea"/>
                <a:cs typeface="+mj-cs"/>
              </a:rPr>
              <a:t>İkinci </a:t>
            </a:r>
            <a:r>
              <a:rPr lang="en-US" sz="2000" kern="0" baseline="0" dirty="0" err="1">
                <a:solidFill>
                  <a:srgbClr val="FF0000"/>
                </a:solidFill>
                <a:latin typeface="Times New Roman"/>
                <a:ea typeface="+mj-ea"/>
                <a:cs typeface="+mj-cs"/>
              </a:rPr>
              <a:t>Ele</a:t>
            </a:r>
            <a:r>
              <a:rPr lang="tr-TR" sz="2000" kern="0" baseline="0" dirty="0">
                <a:solidFill>
                  <a:srgbClr val="FF0000"/>
                </a:solidFill>
                <a:latin typeface="Times New Roman"/>
                <a:ea typeface="+mj-ea"/>
                <a:cs typeface="+mj-cs"/>
              </a:rPr>
              <a:t>k</a:t>
            </a:r>
            <a:r>
              <a:rPr lang="en-US" sz="2000" kern="0" baseline="0" dirty="0" err="1">
                <a:solidFill>
                  <a:srgbClr val="FF0000"/>
                </a:solidFill>
                <a:latin typeface="Times New Roman"/>
                <a:ea typeface="+mj-ea"/>
                <a:cs typeface="+mj-cs"/>
              </a:rPr>
              <a:t>tron</a:t>
            </a:r>
            <a:r>
              <a:rPr lang="en-US" sz="2000" kern="0" baseline="0" dirty="0">
                <a:solidFill>
                  <a:srgbClr val="FF0000"/>
                </a:solidFill>
                <a:latin typeface="Times New Roman"/>
                <a:ea typeface="+mj-ea"/>
                <a:cs typeface="+mj-cs"/>
              </a:rPr>
              <a:t> </a:t>
            </a:r>
            <a:r>
              <a:rPr lang="tr-TR" sz="2000" kern="0" baseline="0" dirty="0">
                <a:solidFill>
                  <a:srgbClr val="FF0000"/>
                </a:solidFill>
                <a:latin typeface="Times New Roman"/>
                <a:ea typeface="+mj-ea"/>
                <a:cs typeface="+mj-cs"/>
              </a:rPr>
              <a:t>İlgisi</a:t>
            </a:r>
            <a:endParaRPr lang="tr-TR" dirty="0">
              <a:solidFill>
                <a:srgbClr val="FF0000"/>
              </a:solidFill>
            </a:endParaRPr>
          </a:p>
        </p:txBody>
      </p:sp>
    </p:spTree>
    <p:extLst>
      <p:ext uri="{BB962C8B-B14F-4D97-AF65-F5344CB8AC3E}">
        <p14:creationId xmlns:p14="http://schemas.microsoft.com/office/powerpoint/2010/main" val="26188113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r>
              <a:rPr lang="en-US" dirty="0">
                <a:solidFill>
                  <a:srgbClr val="000000"/>
                </a:solidFill>
              </a:rPr>
              <a:t>Slide </a:t>
            </a:r>
            <a:fld id="{F15D0F0A-94CE-4136-9FCA-07738CC44EE5}" type="slidenum">
              <a:rPr lang="en-US">
                <a:solidFill>
                  <a:srgbClr val="000000"/>
                </a:solidFill>
              </a:rPr>
              <a:pPr/>
              <a:t>54</a:t>
            </a:fld>
            <a:r>
              <a:rPr lang="en-US" dirty="0">
                <a:solidFill>
                  <a:srgbClr val="000000"/>
                </a:solidFill>
              </a:rPr>
              <a:t> o 35</a:t>
            </a:r>
          </a:p>
        </p:txBody>
      </p:sp>
      <p:sp>
        <p:nvSpPr>
          <p:cNvPr id="494595" name="Rectangle 3"/>
          <p:cNvSpPr>
            <a:spLocks noGrp="1" noChangeArrowheads="1"/>
          </p:cNvSpPr>
          <p:nvPr>
            <p:ph type="body" idx="1"/>
          </p:nvPr>
        </p:nvSpPr>
        <p:spPr>
          <a:xfrm>
            <a:off x="179512" y="404664"/>
            <a:ext cx="7772400" cy="4114800"/>
          </a:xfrm>
        </p:spPr>
        <p:txBody>
          <a:bodyPr/>
          <a:lstStyle/>
          <a:p>
            <a:pPr>
              <a:lnSpc>
                <a:spcPct val="150000"/>
              </a:lnSpc>
            </a:pPr>
            <a:r>
              <a:rPr lang="tr-TR" sz="1800" dirty="0">
                <a:solidFill>
                  <a:srgbClr val="FF0000"/>
                </a:solidFill>
              </a:rPr>
              <a:t>4- Metalik özellik</a:t>
            </a:r>
          </a:p>
          <a:p>
            <a:pPr>
              <a:lnSpc>
                <a:spcPct val="150000"/>
              </a:lnSpc>
            </a:pPr>
            <a:r>
              <a:rPr lang="en-US" sz="1400" dirty="0"/>
              <a:t>Metal</a:t>
            </a:r>
            <a:r>
              <a:rPr lang="tr-TR" sz="1400" dirty="0" err="1"/>
              <a:t>ler</a:t>
            </a:r>
            <a:endParaRPr lang="en-US" sz="1400" dirty="0"/>
          </a:p>
          <a:p>
            <a:pPr lvl="1">
              <a:lnSpc>
                <a:spcPct val="150000"/>
              </a:lnSpc>
            </a:pPr>
            <a:r>
              <a:rPr lang="tr-TR" sz="1400" dirty="0"/>
              <a:t>E</a:t>
            </a:r>
            <a:r>
              <a:rPr lang="en-US" sz="1400" dirty="0"/>
              <a:t>le</a:t>
            </a:r>
            <a:r>
              <a:rPr lang="tr-TR" sz="1400" dirty="0" err="1"/>
              <a:t>ktrik</a:t>
            </a:r>
            <a:r>
              <a:rPr lang="tr-TR" sz="1400" dirty="0"/>
              <a:t> ve ısıyı iletirler.</a:t>
            </a:r>
            <a:endParaRPr lang="en-US" sz="1400" dirty="0"/>
          </a:p>
          <a:p>
            <a:pPr lvl="1">
              <a:lnSpc>
                <a:spcPct val="150000"/>
              </a:lnSpc>
            </a:pPr>
            <a:r>
              <a:rPr lang="tr-TR" sz="1400" dirty="0"/>
              <a:t>Dövülebilir, tel haline getirilebilir.</a:t>
            </a:r>
          </a:p>
          <a:p>
            <a:pPr lvl="1">
              <a:lnSpc>
                <a:spcPct val="150000"/>
              </a:lnSpc>
            </a:pPr>
            <a:r>
              <a:rPr lang="tr-TR" sz="1400" dirty="0"/>
              <a:t>Yüksek erime noktasına sahiptirler.</a:t>
            </a:r>
            <a:endParaRPr lang="en-US" sz="1400" dirty="0"/>
          </a:p>
          <a:p>
            <a:pPr>
              <a:lnSpc>
                <a:spcPct val="150000"/>
              </a:lnSpc>
            </a:pPr>
            <a:r>
              <a:rPr lang="tr-TR" sz="1400" dirty="0"/>
              <a:t>A</a:t>
            </a:r>
            <a:r>
              <a:rPr lang="en-US" sz="1400" dirty="0"/>
              <a:t>metal</a:t>
            </a:r>
            <a:r>
              <a:rPr lang="tr-TR" sz="1400" dirty="0" err="1"/>
              <a:t>ler</a:t>
            </a:r>
            <a:endParaRPr lang="en-US" sz="1400" dirty="0"/>
          </a:p>
          <a:p>
            <a:pPr lvl="1">
              <a:lnSpc>
                <a:spcPct val="150000"/>
              </a:lnSpc>
            </a:pPr>
            <a:r>
              <a:rPr lang="tr-TR" sz="1400" dirty="0"/>
              <a:t>E</a:t>
            </a:r>
            <a:r>
              <a:rPr lang="en-US" sz="1400" dirty="0"/>
              <a:t>le</a:t>
            </a:r>
            <a:r>
              <a:rPr lang="tr-TR" sz="1400" dirty="0" err="1"/>
              <a:t>ktrik</a:t>
            </a:r>
            <a:r>
              <a:rPr lang="tr-TR" sz="1400" dirty="0"/>
              <a:t> ve ısıyı iletmezler.</a:t>
            </a:r>
            <a:endParaRPr lang="en-US" sz="1400" dirty="0"/>
          </a:p>
          <a:p>
            <a:pPr lvl="1">
              <a:lnSpc>
                <a:spcPct val="150000"/>
              </a:lnSpc>
            </a:pPr>
            <a:r>
              <a:rPr lang="tr-TR" sz="1400" dirty="0"/>
              <a:t>Katı, kırılgandırlar.</a:t>
            </a:r>
            <a:endParaRPr lang="en-US" sz="1400" dirty="0"/>
          </a:p>
          <a:p>
            <a:pPr lvl="1">
              <a:lnSpc>
                <a:spcPct val="150000"/>
              </a:lnSpc>
            </a:pPr>
            <a:r>
              <a:rPr lang="tr-TR" sz="1400" dirty="0"/>
              <a:t>Bazıları oda sıcaklığında gazdır.</a:t>
            </a:r>
          </a:p>
          <a:p>
            <a:pPr lvl="1">
              <a:lnSpc>
                <a:spcPct val="150000"/>
              </a:lnSpc>
            </a:pPr>
            <a:endParaRPr lang="tr-TR" sz="1800" dirty="0"/>
          </a:p>
          <a:p>
            <a:pPr lvl="1">
              <a:lnSpc>
                <a:spcPct val="150000"/>
              </a:lnSpc>
            </a:pPr>
            <a:r>
              <a:rPr lang="tr-TR" sz="1800" dirty="0"/>
              <a:t>İyonlaşma enerjileri düşük</a:t>
            </a:r>
          </a:p>
          <a:p>
            <a:pPr lvl="1">
              <a:lnSpc>
                <a:spcPct val="150000"/>
              </a:lnSpc>
            </a:pPr>
            <a:r>
              <a:rPr lang="tr-TR" sz="1800" dirty="0"/>
              <a:t>Değerlik elektron sayısı  &lt;&lt;  değerlik </a:t>
            </a:r>
            <a:r>
              <a:rPr lang="tr-TR" sz="1800" dirty="0" err="1"/>
              <a:t>orbital</a:t>
            </a:r>
            <a:r>
              <a:rPr lang="tr-TR" sz="1800" dirty="0"/>
              <a:t> sayısı</a:t>
            </a:r>
            <a:endParaRPr lang="en-US" sz="1800" dirty="0"/>
          </a:p>
        </p:txBody>
      </p:sp>
    </p:spTree>
    <p:extLst>
      <p:ext uri="{BB962C8B-B14F-4D97-AF65-F5344CB8AC3E}">
        <p14:creationId xmlns:p14="http://schemas.microsoft.com/office/powerpoint/2010/main" val="42049067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502154"/>
            <a:ext cx="7776864" cy="938719"/>
          </a:xfrm>
          <a:prstGeom prst="rect">
            <a:avLst/>
          </a:prstGeom>
        </p:spPr>
        <p:txBody>
          <a:bodyPr wrap="square">
            <a:spAutoFit/>
          </a:bodyPr>
          <a:lstStyle/>
          <a:p>
            <a:r>
              <a:rPr lang="en-US" sz="2000" kern="0" baseline="0" dirty="0">
                <a:latin typeface="Times New Roman"/>
                <a:ea typeface="+mj-ea"/>
                <a:cs typeface="+mj-cs"/>
              </a:rPr>
              <a:t>Metal</a:t>
            </a:r>
            <a:r>
              <a:rPr lang="tr-TR" sz="2000" kern="0" baseline="0" dirty="0" err="1">
                <a:latin typeface="Times New Roman"/>
                <a:ea typeface="+mj-ea"/>
                <a:cs typeface="+mj-cs"/>
              </a:rPr>
              <a:t>ler</a:t>
            </a:r>
            <a:r>
              <a:rPr lang="en-US" sz="2000" kern="0" baseline="0" dirty="0">
                <a:latin typeface="Times New Roman"/>
                <a:ea typeface="+mj-ea"/>
                <a:cs typeface="+mj-cs"/>
              </a:rPr>
              <a:t>  </a:t>
            </a:r>
            <a:r>
              <a:rPr lang="tr-TR" sz="2000" kern="0" baseline="0" dirty="0">
                <a:latin typeface="Times New Roman"/>
                <a:ea typeface="+mj-ea"/>
                <a:cs typeface="+mj-cs"/>
              </a:rPr>
              <a:t>e</a:t>
            </a:r>
            <a:r>
              <a:rPr lang="en-US" sz="2000" kern="0" baseline="0" dirty="0">
                <a:latin typeface="Times New Roman"/>
                <a:ea typeface="+mj-ea"/>
                <a:cs typeface="+mj-cs"/>
              </a:rPr>
              <a:t>le</a:t>
            </a:r>
            <a:r>
              <a:rPr lang="tr-TR" sz="2000" kern="0" baseline="0" dirty="0">
                <a:latin typeface="Times New Roman"/>
                <a:ea typeface="+mj-ea"/>
                <a:cs typeface="+mj-cs"/>
              </a:rPr>
              <a:t>k</a:t>
            </a:r>
            <a:r>
              <a:rPr lang="en-US" sz="2000" kern="0" baseline="0" dirty="0" err="1">
                <a:latin typeface="Times New Roman"/>
                <a:ea typeface="+mj-ea"/>
                <a:cs typeface="+mj-cs"/>
              </a:rPr>
              <a:t>tron</a:t>
            </a:r>
            <a:r>
              <a:rPr lang="tr-TR" sz="2000" kern="0" baseline="0" dirty="0">
                <a:latin typeface="Times New Roman"/>
                <a:ea typeface="+mj-ea"/>
                <a:cs typeface="+mj-cs"/>
              </a:rPr>
              <a:t> verme eğilimindedir.</a:t>
            </a:r>
          </a:p>
          <a:p>
            <a:endParaRPr lang="tr-TR" sz="2000" kern="0" baseline="0" dirty="0">
              <a:latin typeface="Times New Roman"/>
              <a:ea typeface="+mj-ea"/>
              <a:cs typeface="+mj-cs"/>
            </a:endParaRPr>
          </a:p>
          <a:p>
            <a:endParaRPr lang="tr-TR" baseline="0"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455" y="1772816"/>
            <a:ext cx="6677025"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672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p:cNvSpPr/>
          <p:nvPr/>
        </p:nvSpPr>
        <p:spPr>
          <a:xfrm>
            <a:off x="395536" y="3645024"/>
            <a:ext cx="8496944" cy="1554272"/>
          </a:xfrm>
          <a:prstGeom prst="rect">
            <a:avLst/>
          </a:prstGeom>
        </p:spPr>
        <p:txBody>
          <a:bodyPr wrap="square">
            <a:spAutoFit/>
          </a:bodyPr>
          <a:lstStyle/>
          <a:p>
            <a:r>
              <a:rPr lang="tr-TR" sz="2000" kern="0" baseline="-25000" dirty="0">
                <a:latin typeface="Times New Roman"/>
                <a:ea typeface="+mj-ea"/>
                <a:cs typeface="+mj-cs"/>
              </a:rPr>
              <a:t>5</a:t>
            </a:r>
            <a:r>
              <a:rPr lang="tr-TR" sz="2000" kern="0" baseline="0" dirty="0">
                <a:latin typeface="Times New Roman"/>
                <a:ea typeface="+mj-ea"/>
                <a:cs typeface="+mj-cs"/>
              </a:rPr>
              <a:t>B : 1s</a:t>
            </a:r>
            <a:r>
              <a:rPr lang="tr-TR" sz="2000" kern="0" dirty="0">
                <a:latin typeface="Times New Roman"/>
                <a:ea typeface="+mj-ea"/>
                <a:cs typeface="+mj-cs"/>
              </a:rPr>
              <a:t>2</a:t>
            </a:r>
            <a:r>
              <a:rPr lang="tr-TR" sz="2000" kern="0" baseline="0" dirty="0">
                <a:latin typeface="Times New Roman"/>
                <a:ea typeface="+mj-ea"/>
                <a:cs typeface="+mj-cs"/>
              </a:rPr>
              <a:t> 2s</a:t>
            </a:r>
            <a:r>
              <a:rPr lang="tr-TR" sz="2000" kern="0" dirty="0">
                <a:latin typeface="Times New Roman"/>
                <a:ea typeface="+mj-ea"/>
                <a:cs typeface="+mj-cs"/>
              </a:rPr>
              <a:t>2</a:t>
            </a:r>
            <a:r>
              <a:rPr lang="tr-TR" sz="2000" kern="0" baseline="0" dirty="0">
                <a:latin typeface="Times New Roman"/>
                <a:ea typeface="+mj-ea"/>
                <a:cs typeface="+mj-cs"/>
              </a:rPr>
              <a:t> 2p</a:t>
            </a:r>
            <a:r>
              <a:rPr lang="tr-TR" sz="2000" kern="0" dirty="0">
                <a:latin typeface="Times New Roman"/>
                <a:ea typeface="+mj-ea"/>
                <a:cs typeface="+mj-cs"/>
              </a:rPr>
              <a:t>1</a:t>
            </a:r>
            <a:r>
              <a:rPr lang="tr-TR" sz="2000" kern="0" baseline="0" dirty="0">
                <a:latin typeface="Times New Roman"/>
                <a:ea typeface="+mj-ea"/>
                <a:cs typeface="+mj-cs"/>
              </a:rPr>
              <a:t>                                DES : 3     DOS : 4   (s  </a:t>
            </a:r>
            <a:r>
              <a:rPr lang="tr-TR" sz="2000" kern="0" baseline="0" dirty="0" err="1">
                <a:latin typeface="Times New Roman"/>
                <a:ea typeface="+mj-ea"/>
                <a:cs typeface="+mj-cs"/>
              </a:rPr>
              <a:t>p</a:t>
            </a:r>
            <a:r>
              <a:rPr lang="tr-TR" sz="2000" kern="0" baseline="-25000" dirty="0" err="1">
                <a:latin typeface="Times New Roman"/>
                <a:ea typeface="+mj-ea"/>
                <a:cs typeface="+mj-cs"/>
              </a:rPr>
              <a:t>x</a:t>
            </a:r>
            <a:r>
              <a:rPr lang="tr-TR" sz="2000" kern="0" baseline="0" dirty="0">
                <a:latin typeface="Times New Roman"/>
                <a:ea typeface="+mj-ea"/>
                <a:cs typeface="+mj-cs"/>
              </a:rPr>
              <a:t>  </a:t>
            </a:r>
            <a:r>
              <a:rPr lang="tr-TR" sz="2000" kern="0" baseline="0" dirty="0" err="1">
                <a:latin typeface="Times New Roman"/>
                <a:ea typeface="+mj-ea"/>
                <a:cs typeface="+mj-cs"/>
              </a:rPr>
              <a:t>p</a:t>
            </a:r>
            <a:r>
              <a:rPr lang="tr-TR" sz="2000" kern="0" baseline="-25000" dirty="0" err="1">
                <a:latin typeface="Times New Roman"/>
                <a:ea typeface="+mj-ea"/>
                <a:cs typeface="+mj-cs"/>
              </a:rPr>
              <a:t>y</a:t>
            </a:r>
            <a:r>
              <a:rPr lang="tr-TR" sz="2000" kern="0" baseline="0" dirty="0">
                <a:latin typeface="Times New Roman"/>
                <a:ea typeface="+mj-ea"/>
                <a:cs typeface="+mj-cs"/>
              </a:rPr>
              <a:t>  </a:t>
            </a:r>
            <a:r>
              <a:rPr lang="tr-TR" sz="2000" kern="0" baseline="0" dirty="0" err="1">
                <a:latin typeface="Times New Roman"/>
                <a:ea typeface="+mj-ea"/>
                <a:cs typeface="+mj-cs"/>
              </a:rPr>
              <a:t>p</a:t>
            </a:r>
            <a:r>
              <a:rPr lang="tr-TR" sz="2000" kern="0" baseline="-25000" dirty="0" err="1">
                <a:latin typeface="Times New Roman"/>
                <a:ea typeface="+mj-ea"/>
                <a:cs typeface="+mj-cs"/>
              </a:rPr>
              <a:t>z</a:t>
            </a:r>
            <a:r>
              <a:rPr lang="tr-TR" sz="2000" kern="0" baseline="0" dirty="0">
                <a:latin typeface="Times New Roman"/>
                <a:ea typeface="+mj-ea"/>
                <a:cs typeface="+mj-cs"/>
              </a:rPr>
              <a:t>)</a:t>
            </a:r>
          </a:p>
          <a:p>
            <a:endParaRPr lang="tr-TR" sz="2000" kern="0" baseline="0" dirty="0">
              <a:latin typeface="Times New Roman"/>
              <a:ea typeface="+mj-ea"/>
              <a:cs typeface="+mj-cs"/>
            </a:endParaRPr>
          </a:p>
          <a:p>
            <a:r>
              <a:rPr lang="tr-TR" sz="2000" kern="0" baseline="-25000" dirty="0">
                <a:latin typeface="Times New Roman"/>
                <a:ea typeface="+mj-ea"/>
                <a:cs typeface="+mj-cs"/>
              </a:rPr>
              <a:t>13</a:t>
            </a:r>
            <a:r>
              <a:rPr lang="tr-TR" sz="2000" kern="0" baseline="0" dirty="0">
                <a:latin typeface="Times New Roman"/>
                <a:ea typeface="+mj-ea"/>
                <a:cs typeface="+mj-cs"/>
              </a:rPr>
              <a:t>Al: </a:t>
            </a:r>
            <a:r>
              <a:rPr lang="tr-TR" sz="2000" kern="0" baseline="0" dirty="0">
                <a:latin typeface="Times New Roman"/>
              </a:rPr>
              <a:t>1s</a:t>
            </a:r>
            <a:r>
              <a:rPr lang="tr-TR" sz="2000" kern="0" dirty="0">
                <a:latin typeface="Times New Roman"/>
              </a:rPr>
              <a:t>2</a:t>
            </a:r>
            <a:r>
              <a:rPr lang="tr-TR" sz="2000" kern="0" baseline="0" dirty="0">
                <a:latin typeface="Times New Roman"/>
              </a:rPr>
              <a:t> 2s</a:t>
            </a:r>
            <a:r>
              <a:rPr lang="tr-TR" sz="2000" kern="0" dirty="0">
                <a:latin typeface="Times New Roman"/>
              </a:rPr>
              <a:t>2</a:t>
            </a:r>
            <a:r>
              <a:rPr lang="tr-TR" sz="2000" kern="0" baseline="0" dirty="0">
                <a:latin typeface="Times New Roman"/>
              </a:rPr>
              <a:t> 2p</a:t>
            </a:r>
            <a:r>
              <a:rPr lang="tr-TR" sz="2000" kern="0" dirty="0">
                <a:latin typeface="Times New Roman"/>
              </a:rPr>
              <a:t>6</a:t>
            </a:r>
            <a:r>
              <a:rPr lang="tr-TR" sz="2000" kern="0" baseline="0" dirty="0">
                <a:latin typeface="Times New Roman"/>
              </a:rPr>
              <a:t> 3s</a:t>
            </a:r>
            <a:r>
              <a:rPr lang="tr-TR" sz="2000" kern="0" dirty="0">
                <a:latin typeface="Times New Roman"/>
              </a:rPr>
              <a:t>2</a:t>
            </a:r>
            <a:r>
              <a:rPr lang="tr-TR" sz="2000" kern="0" baseline="0" dirty="0">
                <a:latin typeface="Times New Roman"/>
              </a:rPr>
              <a:t> 3p</a:t>
            </a:r>
            <a:r>
              <a:rPr lang="tr-TR" sz="2000" kern="0" dirty="0">
                <a:latin typeface="Times New Roman"/>
              </a:rPr>
              <a:t>1</a:t>
            </a:r>
            <a:r>
              <a:rPr lang="tr-TR" sz="2000" kern="0" baseline="0" dirty="0">
                <a:latin typeface="Times New Roman"/>
              </a:rPr>
              <a:t>                  DES : 3     DOS : 9  s  p(3adet) d(5 </a:t>
            </a:r>
            <a:r>
              <a:rPr lang="tr-TR" sz="2000" kern="0" baseline="0" dirty="0" err="1">
                <a:latin typeface="Times New Roman"/>
              </a:rPr>
              <a:t>adedet</a:t>
            </a:r>
            <a:r>
              <a:rPr lang="tr-TR" sz="2000" kern="0" baseline="0" dirty="0">
                <a:latin typeface="Times New Roman"/>
              </a:rPr>
              <a:t>)</a:t>
            </a:r>
            <a:endParaRPr lang="tr-TR" sz="2000" kern="0" baseline="-25000" dirty="0">
              <a:latin typeface="Times New Roman"/>
            </a:endParaRPr>
          </a:p>
          <a:p>
            <a:endParaRPr lang="tr-TR" sz="2000" kern="0" baseline="0" dirty="0">
              <a:latin typeface="Times New Roman"/>
              <a:ea typeface="+mj-ea"/>
              <a:cs typeface="+mj-cs"/>
            </a:endParaRPr>
          </a:p>
          <a:p>
            <a:endParaRPr lang="tr-TR" baseline="0"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529" y="764704"/>
            <a:ext cx="3331878"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6480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7" name="Rectangle 3"/>
          <p:cNvSpPr>
            <a:spLocks noGrp="1" noChangeArrowheads="1"/>
          </p:cNvSpPr>
          <p:nvPr>
            <p:ph type="body" idx="1"/>
          </p:nvPr>
        </p:nvSpPr>
        <p:spPr>
          <a:xfrm>
            <a:off x="395536" y="980728"/>
            <a:ext cx="8000628" cy="4532312"/>
          </a:xfrm>
        </p:spPr>
        <p:txBody>
          <a:bodyPr/>
          <a:lstStyle/>
          <a:p>
            <a:pPr marL="0" indent="0">
              <a:lnSpc>
                <a:spcPct val="150000"/>
              </a:lnSpc>
              <a:buNone/>
            </a:pPr>
            <a:r>
              <a:rPr lang="tr-TR" sz="1800" dirty="0"/>
              <a:t>Metal oksitlerin sulu çözeltileri baz, ametal oksitlerin sulu çözeltileri asidik karakterlidir.</a:t>
            </a:r>
          </a:p>
          <a:p>
            <a:pPr lvl="1">
              <a:lnSpc>
                <a:spcPct val="150000"/>
              </a:lnSpc>
              <a:buFontTx/>
              <a:buNone/>
            </a:pPr>
            <a:r>
              <a:rPr lang="en-US" sz="1800" dirty="0"/>
              <a:t>	Li</a:t>
            </a:r>
            <a:r>
              <a:rPr lang="en-US" sz="1800" baseline="-25000" dirty="0"/>
              <a:t>2</a:t>
            </a:r>
            <a:r>
              <a:rPr lang="en-US" sz="1800" dirty="0"/>
              <a:t>O(s) + H</a:t>
            </a:r>
            <a:r>
              <a:rPr lang="en-US" sz="1800" baseline="-25000" dirty="0"/>
              <a:t>2</a:t>
            </a:r>
            <a:r>
              <a:rPr lang="en-US" sz="1800" dirty="0"/>
              <a:t>O(l) </a:t>
            </a:r>
            <a:r>
              <a:rPr lang="en-US" sz="1800" dirty="0">
                <a:cs typeface="Times New Roman" pitchFamily="18" charset="0"/>
              </a:rPr>
              <a:t>→ 2 Li</a:t>
            </a:r>
            <a:r>
              <a:rPr lang="en-US" sz="1800" baseline="30000" dirty="0">
                <a:cs typeface="Times New Roman" pitchFamily="18" charset="0"/>
              </a:rPr>
              <a:t>+</a:t>
            </a:r>
            <a:r>
              <a:rPr lang="en-US" sz="1800" dirty="0">
                <a:cs typeface="Times New Roman" pitchFamily="18" charset="0"/>
              </a:rPr>
              <a:t>(</a:t>
            </a:r>
            <a:r>
              <a:rPr lang="en-US" sz="1800" dirty="0" err="1">
                <a:cs typeface="Times New Roman" pitchFamily="18" charset="0"/>
              </a:rPr>
              <a:t>aq</a:t>
            </a:r>
            <a:r>
              <a:rPr lang="en-US" sz="1800" dirty="0">
                <a:cs typeface="Times New Roman" pitchFamily="18" charset="0"/>
              </a:rPr>
              <a:t>) + 2 OH</a:t>
            </a:r>
            <a:r>
              <a:rPr lang="en-US" sz="1800" baseline="30000" dirty="0">
                <a:cs typeface="Times New Roman" pitchFamily="18" charset="0"/>
              </a:rPr>
              <a:t>-</a:t>
            </a:r>
            <a:r>
              <a:rPr lang="en-US" sz="1800" dirty="0">
                <a:cs typeface="Times New Roman" pitchFamily="18" charset="0"/>
              </a:rPr>
              <a:t>(</a:t>
            </a:r>
            <a:r>
              <a:rPr lang="en-US" sz="1800" dirty="0" err="1">
                <a:cs typeface="Times New Roman" pitchFamily="18" charset="0"/>
              </a:rPr>
              <a:t>aq</a:t>
            </a:r>
            <a:r>
              <a:rPr lang="en-US" sz="1800" dirty="0">
                <a:cs typeface="Times New Roman" pitchFamily="18" charset="0"/>
              </a:rPr>
              <a:t>)</a:t>
            </a:r>
            <a:r>
              <a:rPr lang="en-US" sz="1800" dirty="0"/>
              <a:t> </a:t>
            </a:r>
            <a:r>
              <a:rPr lang="tr-TR" sz="1800" dirty="0"/>
              <a:t>       (baz)</a:t>
            </a:r>
            <a:endParaRPr lang="en-US" sz="1800" dirty="0"/>
          </a:p>
          <a:p>
            <a:pPr lvl="1">
              <a:lnSpc>
                <a:spcPct val="150000"/>
              </a:lnSpc>
              <a:buFontTx/>
              <a:buNone/>
            </a:pPr>
            <a:endParaRPr lang="tr-TR" sz="1800" dirty="0"/>
          </a:p>
          <a:p>
            <a:pPr lvl="1">
              <a:lnSpc>
                <a:spcPct val="150000"/>
              </a:lnSpc>
              <a:buFontTx/>
              <a:buNone/>
            </a:pPr>
            <a:r>
              <a:rPr lang="en-US" sz="1800" dirty="0"/>
              <a:t>	SO</a:t>
            </a:r>
            <a:r>
              <a:rPr lang="en-US" sz="1800" baseline="-25000" dirty="0"/>
              <a:t>2</a:t>
            </a:r>
            <a:r>
              <a:rPr lang="en-US" sz="1800" dirty="0"/>
              <a:t> (g) + H</a:t>
            </a:r>
            <a:r>
              <a:rPr lang="en-US" sz="1800" baseline="-25000" dirty="0"/>
              <a:t>2</a:t>
            </a:r>
            <a:r>
              <a:rPr lang="en-US" sz="1800" dirty="0"/>
              <a:t>O(l) </a:t>
            </a:r>
            <a:r>
              <a:rPr lang="en-US" sz="1800" dirty="0">
                <a:cs typeface="Times New Roman" pitchFamily="18" charset="0"/>
              </a:rPr>
              <a:t>→  H</a:t>
            </a:r>
            <a:r>
              <a:rPr lang="en-US" sz="1800" baseline="-25000" dirty="0">
                <a:cs typeface="Times New Roman" pitchFamily="18" charset="0"/>
              </a:rPr>
              <a:t>2</a:t>
            </a:r>
            <a:r>
              <a:rPr lang="en-US" sz="1800" dirty="0">
                <a:cs typeface="Times New Roman" pitchFamily="18" charset="0"/>
              </a:rPr>
              <a:t>SO</a:t>
            </a:r>
            <a:r>
              <a:rPr lang="en-US" sz="1800" baseline="-25000" dirty="0">
                <a:cs typeface="Times New Roman" pitchFamily="18" charset="0"/>
              </a:rPr>
              <a:t>3</a:t>
            </a:r>
            <a:r>
              <a:rPr lang="en-US" sz="1800" dirty="0">
                <a:cs typeface="Times New Roman" pitchFamily="18" charset="0"/>
              </a:rPr>
              <a:t>(</a:t>
            </a:r>
            <a:r>
              <a:rPr lang="en-US" sz="1800" dirty="0" err="1">
                <a:cs typeface="Times New Roman" pitchFamily="18" charset="0"/>
              </a:rPr>
              <a:t>aq</a:t>
            </a:r>
            <a:r>
              <a:rPr lang="en-US" sz="1800" dirty="0">
                <a:cs typeface="Times New Roman" pitchFamily="18" charset="0"/>
              </a:rPr>
              <a:t>)</a:t>
            </a:r>
            <a:r>
              <a:rPr lang="en-US" sz="1800" dirty="0"/>
              <a:t> </a:t>
            </a:r>
            <a:r>
              <a:rPr lang="tr-TR" sz="1800" dirty="0"/>
              <a:t>                       (asit)</a:t>
            </a:r>
            <a:endParaRPr lang="en-US" sz="1800" dirty="0"/>
          </a:p>
          <a:p>
            <a:pPr marL="0" indent="0" eaLnBrk="0" hangingPunct="0">
              <a:lnSpc>
                <a:spcPct val="150000"/>
              </a:lnSpc>
              <a:spcBef>
                <a:spcPct val="50000"/>
              </a:spcBef>
              <a:buNone/>
            </a:pPr>
            <a:r>
              <a:rPr lang="tr-TR" sz="1800" dirty="0"/>
              <a:t>O halde asit baz karakteri metalik karakter dikkate alınarak açıklanabilir</a:t>
            </a:r>
            <a:endParaRPr lang="en-US" sz="1800" dirty="0"/>
          </a:p>
        </p:txBody>
      </p:sp>
      <p:sp>
        <p:nvSpPr>
          <p:cNvPr id="3" name="Dikdörtgen 2"/>
          <p:cNvSpPr/>
          <p:nvPr/>
        </p:nvSpPr>
        <p:spPr>
          <a:xfrm>
            <a:off x="539552" y="400948"/>
            <a:ext cx="4208588" cy="400110"/>
          </a:xfrm>
          <a:prstGeom prst="rect">
            <a:avLst/>
          </a:prstGeom>
        </p:spPr>
        <p:txBody>
          <a:bodyPr wrap="none">
            <a:spAutoFit/>
          </a:bodyPr>
          <a:lstStyle/>
          <a:p>
            <a:r>
              <a:rPr lang="tr-TR" sz="2000" baseline="0" dirty="0">
                <a:solidFill>
                  <a:srgbClr val="FF0000"/>
                </a:solidFill>
              </a:rPr>
              <a:t>5- </a:t>
            </a:r>
            <a:r>
              <a:rPr lang="en-US" sz="2000" baseline="0" dirty="0">
                <a:solidFill>
                  <a:srgbClr val="FF0000"/>
                </a:solidFill>
              </a:rPr>
              <a:t>Element O</a:t>
            </a:r>
            <a:r>
              <a:rPr lang="tr-TR" sz="2000" baseline="0" dirty="0" err="1">
                <a:solidFill>
                  <a:srgbClr val="FF0000"/>
                </a:solidFill>
              </a:rPr>
              <a:t>ksitlerin</a:t>
            </a:r>
            <a:r>
              <a:rPr lang="tr-TR" sz="2000" baseline="0" dirty="0">
                <a:solidFill>
                  <a:srgbClr val="FF0000"/>
                </a:solidFill>
              </a:rPr>
              <a:t> Asit Baz Yapıları</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5597" y="4808447"/>
            <a:ext cx="2448272" cy="1213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286606"/>
            <a:ext cx="5619750"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268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88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r>
              <a:rPr lang="en-US">
                <a:solidFill>
                  <a:srgbClr val="000000"/>
                </a:solidFill>
              </a:rPr>
              <a:t>Prentice-Hall </a:t>
            </a:r>
            <a:r>
              <a:rPr lang="en-US">
                <a:solidFill>
                  <a:srgbClr val="000000"/>
                </a:solidFill>
                <a:cs typeface="Times New Roman" pitchFamily="18" charset="0"/>
              </a:rPr>
              <a:t>© 2002</a:t>
            </a:r>
          </a:p>
        </p:txBody>
      </p:sp>
      <p:sp>
        <p:nvSpPr>
          <p:cNvPr id="5" name="Altbilgi Yer Tutucusu 4"/>
          <p:cNvSpPr>
            <a:spLocks noGrp="1"/>
          </p:cNvSpPr>
          <p:nvPr>
            <p:ph type="ftr" sz="quarter" idx="11"/>
          </p:nvPr>
        </p:nvSpPr>
        <p:spPr/>
        <p:txBody>
          <a:bodyPr/>
          <a:lstStyle/>
          <a:p>
            <a:r>
              <a:rPr lang="en-US">
                <a:solidFill>
                  <a:srgbClr val="000000"/>
                </a:solidFill>
              </a:rPr>
              <a:t>General Chemistry: Chapter 10</a:t>
            </a:r>
          </a:p>
        </p:txBody>
      </p:sp>
      <p:sp>
        <p:nvSpPr>
          <p:cNvPr id="6" name="Slayt Numarası Yer Tutucusu 5"/>
          <p:cNvSpPr>
            <a:spLocks noGrp="1"/>
          </p:cNvSpPr>
          <p:nvPr>
            <p:ph type="sldNum" sz="quarter" idx="12"/>
          </p:nvPr>
        </p:nvSpPr>
        <p:spPr/>
        <p:txBody>
          <a:bodyPr/>
          <a:lstStyle/>
          <a:p>
            <a:r>
              <a:rPr lang="en-US">
                <a:solidFill>
                  <a:srgbClr val="000000"/>
                </a:solidFill>
              </a:rPr>
              <a:t>Slide </a:t>
            </a:r>
            <a:fld id="{7947BA90-9AF9-4ACB-9590-685F9CF2B0DA}" type="slidenum">
              <a:rPr lang="en-US">
                <a:solidFill>
                  <a:srgbClr val="000000"/>
                </a:solidFill>
              </a:rPr>
              <a:pPr/>
              <a:t>58</a:t>
            </a:fld>
            <a:r>
              <a:rPr lang="en-US">
                <a:solidFill>
                  <a:srgbClr val="000000"/>
                </a:solidFill>
              </a:rPr>
              <a:t> of 35</a:t>
            </a:r>
          </a:p>
        </p:txBody>
      </p:sp>
      <p:sp>
        <p:nvSpPr>
          <p:cNvPr id="508930" name="Rectangle 2"/>
          <p:cNvSpPr>
            <a:spLocks noGrp="1" noChangeArrowheads="1"/>
          </p:cNvSpPr>
          <p:nvPr>
            <p:ph type="title"/>
          </p:nvPr>
        </p:nvSpPr>
        <p:spPr>
          <a:xfrm>
            <a:off x="457200" y="355570"/>
            <a:ext cx="8077200" cy="400110"/>
          </a:xfrm>
        </p:spPr>
        <p:txBody>
          <a:bodyPr/>
          <a:lstStyle/>
          <a:p>
            <a:r>
              <a:rPr lang="tr-TR" sz="2000" dirty="0"/>
              <a:t>E</a:t>
            </a:r>
            <a:r>
              <a:rPr lang="en-US" sz="2000" dirty="0" err="1"/>
              <a:t>lement</a:t>
            </a:r>
            <a:r>
              <a:rPr lang="tr-TR" sz="2000" dirty="0" err="1"/>
              <a:t>lerin</a:t>
            </a:r>
            <a:r>
              <a:rPr lang="tr-TR" sz="2000" dirty="0"/>
              <a:t> Periyodik Özellikleri</a:t>
            </a:r>
            <a:endParaRPr lang="en-US" sz="2000" dirty="0"/>
          </a:p>
        </p:txBody>
      </p:sp>
      <p:pic>
        <p:nvPicPr>
          <p:cNvPr id="508932" name="Picture 4" descr="FG10_11"/>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905000" y="15240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281461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20688"/>
            <a:ext cx="8568952" cy="4939814"/>
          </a:xfrm>
          <a:prstGeom prst="rect">
            <a:avLst/>
          </a:prstGeom>
        </p:spPr>
        <p:txBody>
          <a:bodyPr wrap="square">
            <a:spAutoFit/>
          </a:bodyPr>
          <a:lstStyle/>
          <a:p>
            <a:pPr>
              <a:lnSpc>
                <a:spcPct val="150000"/>
              </a:lnSpc>
            </a:pPr>
            <a:r>
              <a:rPr lang="tr-TR" baseline="0" dirty="0">
                <a:solidFill>
                  <a:prstClr val="black"/>
                </a:solidFill>
              </a:rPr>
              <a:t>Bir periyotta soldan sağa doğru gidildikçe,</a:t>
            </a:r>
          </a:p>
          <a:p>
            <a:pPr>
              <a:lnSpc>
                <a:spcPct val="150000"/>
              </a:lnSpc>
            </a:pPr>
            <a:r>
              <a:rPr lang="tr-TR" baseline="0" dirty="0">
                <a:solidFill>
                  <a:prstClr val="black"/>
                </a:solidFill>
              </a:rPr>
              <a:t>    Proton, nötron sayıları ve kütle numarası artar.</a:t>
            </a:r>
          </a:p>
          <a:p>
            <a:pPr>
              <a:lnSpc>
                <a:spcPct val="150000"/>
              </a:lnSpc>
            </a:pPr>
            <a:r>
              <a:rPr lang="tr-TR" baseline="0" dirty="0">
                <a:solidFill>
                  <a:prstClr val="black"/>
                </a:solidFill>
              </a:rPr>
              <a:t>    Atom numarası artar.</a:t>
            </a:r>
          </a:p>
          <a:p>
            <a:pPr>
              <a:lnSpc>
                <a:spcPct val="150000"/>
              </a:lnSpc>
            </a:pPr>
            <a:r>
              <a:rPr lang="tr-TR" baseline="0" dirty="0">
                <a:solidFill>
                  <a:prstClr val="black"/>
                </a:solidFill>
              </a:rPr>
              <a:t>    Değerlik elektron sayısı artar.</a:t>
            </a:r>
          </a:p>
          <a:p>
            <a:pPr>
              <a:lnSpc>
                <a:spcPct val="150000"/>
              </a:lnSpc>
            </a:pPr>
            <a:r>
              <a:rPr lang="tr-TR" baseline="0" dirty="0">
                <a:solidFill>
                  <a:prstClr val="black"/>
                </a:solidFill>
              </a:rPr>
              <a:t>    Elektron alma isteği (</a:t>
            </a:r>
            <a:r>
              <a:rPr lang="tr-TR" baseline="0" dirty="0" err="1">
                <a:solidFill>
                  <a:prstClr val="black"/>
                </a:solidFill>
              </a:rPr>
              <a:t>ametalik</a:t>
            </a:r>
            <a:r>
              <a:rPr lang="tr-TR" baseline="0" dirty="0">
                <a:solidFill>
                  <a:prstClr val="black"/>
                </a:solidFill>
              </a:rPr>
              <a:t> özellik) artar.</a:t>
            </a:r>
          </a:p>
          <a:p>
            <a:pPr>
              <a:lnSpc>
                <a:spcPct val="150000"/>
              </a:lnSpc>
            </a:pPr>
            <a:r>
              <a:rPr lang="tr-TR" baseline="0" dirty="0">
                <a:solidFill>
                  <a:prstClr val="black"/>
                </a:solidFill>
              </a:rPr>
              <a:t>    Yörünge sayısı değişmez.</a:t>
            </a:r>
          </a:p>
          <a:p>
            <a:pPr>
              <a:lnSpc>
                <a:spcPct val="150000"/>
              </a:lnSpc>
            </a:pPr>
            <a:r>
              <a:rPr lang="tr-TR" baseline="0" dirty="0">
                <a:solidFill>
                  <a:prstClr val="black"/>
                </a:solidFill>
              </a:rPr>
              <a:t>    Atom hacmi ve çapı azalır.</a:t>
            </a:r>
          </a:p>
          <a:p>
            <a:pPr>
              <a:lnSpc>
                <a:spcPct val="150000"/>
              </a:lnSpc>
            </a:pPr>
            <a:r>
              <a:rPr lang="tr-TR" baseline="0" dirty="0">
                <a:solidFill>
                  <a:prstClr val="black"/>
                </a:solidFill>
              </a:rPr>
              <a:t>Bir grupta yukarıdan aşağıya inildikçe,</a:t>
            </a:r>
          </a:p>
          <a:p>
            <a:pPr>
              <a:lnSpc>
                <a:spcPct val="150000"/>
              </a:lnSpc>
            </a:pPr>
            <a:r>
              <a:rPr lang="tr-TR" baseline="0" dirty="0">
                <a:solidFill>
                  <a:prstClr val="black"/>
                </a:solidFill>
              </a:rPr>
              <a:t>    Proton, nötron sayıları ve kütle numarası artar.</a:t>
            </a:r>
          </a:p>
          <a:p>
            <a:pPr>
              <a:lnSpc>
                <a:spcPct val="150000"/>
              </a:lnSpc>
            </a:pPr>
            <a:r>
              <a:rPr lang="tr-TR" baseline="0" dirty="0">
                <a:solidFill>
                  <a:prstClr val="black"/>
                </a:solidFill>
              </a:rPr>
              <a:t>    Atom numarası artar.</a:t>
            </a:r>
          </a:p>
          <a:p>
            <a:pPr>
              <a:lnSpc>
                <a:spcPct val="150000"/>
              </a:lnSpc>
            </a:pPr>
            <a:r>
              <a:rPr lang="tr-TR" baseline="0" dirty="0">
                <a:solidFill>
                  <a:prstClr val="black"/>
                </a:solidFill>
              </a:rPr>
              <a:t>    Değerlik elektron sayısı değişmez (Bu nedenle aynı gruptaki elementlerin kimyasal özellikleri benzerdir).</a:t>
            </a:r>
          </a:p>
          <a:p>
            <a:pPr>
              <a:lnSpc>
                <a:spcPct val="150000"/>
              </a:lnSpc>
            </a:pPr>
            <a:r>
              <a:rPr lang="tr-TR" baseline="0" dirty="0">
                <a:solidFill>
                  <a:prstClr val="black"/>
                </a:solidFill>
              </a:rPr>
              <a:t>    Elektron verme isteği (metalik karakter) artar.</a:t>
            </a:r>
          </a:p>
          <a:p>
            <a:pPr>
              <a:lnSpc>
                <a:spcPct val="150000"/>
              </a:lnSpc>
            </a:pPr>
            <a:r>
              <a:rPr lang="tr-TR" baseline="0" dirty="0">
                <a:solidFill>
                  <a:prstClr val="black"/>
                </a:solidFill>
              </a:rPr>
              <a:t>    Yörünge sayısı artar.</a:t>
            </a:r>
          </a:p>
          <a:p>
            <a:pPr>
              <a:lnSpc>
                <a:spcPct val="150000"/>
              </a:lnSpc>
            </a:pPr>
            <a:r>
              <a:rPr lang="tr-TR" baseline="0" dirty="0">
                <a:solidFill>
                  <a:prstClr val="black"/>
                </a:solidFill>
              </a:rPr>
              <a:t>    Atom hacmi ve çapı artar.</a:t>
            </a:r>
          </a:p>
        </p:txBody>
      </p:sp>
    </p:spTree>
    <p:extLst>
      <p:ext uri="{BB962C8B-B14F-4D97-AF65-F5344CB8AC3E}">
        <p14:creationId xmlns:p14="http://schemas.microsoft.com/office/powerpoint/2010/main" val="1532211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Default Design">
  <a:themeElements>
    <a:clrScheme name="">
      <a:dk1>
        <a:srgbClr val="000000"/>
      </a:dk1>
      <a:lt1>
        <a:srgbClr val="FFFFFF"/>
      </a:lt1>
      <a:dk2>
        <a:srgbClr val="FF0101"/>
      </a:dk2>
      <a:lt2>
        <a:srgbClr val="0066FF"/>
      </a:lt2>
      <a:accent1>
        <a:srgbClr val="0000FF"/>
      </a:accent1>
      <a:accent2>
        <a:srgbClr val="666633"/>
      </a:accent2>
      <a:accent3>
        <a:srgbClr val="FFFFFF"/>
      </a:accent3>
      <a:accent4>
        <a:srgbClr val="000000"/>
      </a:accent4>
      <a:accent5>
        <a:srgbClr val="AAAAFF"/>
      </a:accent5>
      <a:accent6>
        <a:srgbClr val="5C5C2D"/>
      </a:accent6>
      <a:hlink>
        <a:srgbClr val="0033CC"/>
      </a:hlink>
      <a:folHlink>
        <a:srgbClr val="9933FF"/>
      </a:folHlink>
    </a:clrScheme>
    <a:fontScheme name="Default Design">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B2B2B2"/>
        </a:lt1>
        <a:dk2>
          <a:srgbClr val="FF0101"/>
        </a:dk2>
        <a:lt2>
          <a:srgbClr val="333333"/>
        </a:lt2>
        <a:accent1>
          <a:srgbClr val="0000FF"/>
        </a:accent1>
        <a:accent2>
          <a:srgbClr val="666633"/>
        </a:accent2>
        <a:accent3>
          <a:srgbClr val="D5D5D5"/>
        </a:accent3>
        <a:accent4>
          <a:srgbClr val="000000"/>
        </a:accent4>
        <a:accent5>
          <a:srgbClr val="AAAAFF"/>
        </a:accent5>
        <a:accent6>
          <a:srgbClr val="5C5C2D"/>
        </a:accent6>
        <a:hlink>
          <a:srgbClr val="0033CC"/>
        </a:hlink>
        <a:folHlink>
          <a:srgbClr val="9933FF"/>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C0C0C0"/>
        </a:lt1>
        <a:dk2>
          <a:srgbClr val="FF0101"/>
        </a:dk2>
        <a:lt2>
          <a:srgbClr val="333333"/>
        </a:lt2>
        <a:accent1>
          <a:srgbClr val="0000FF"/>
        </a:accent1>
        <a:accent2>
          <a:srgbClr val="666633"/>
        </a:accent2>
        <a:accent3>
          <a:srgbClr val="DCDCDC"/>
        </a:accent3>
        <a:accent4>
          <a:srgbClr val="000000"/>
        </a:accent4>
        <a:accent5>
          <a:srgbClr val="AAAAFF"/>
        </a:accent5>
        <a:accent6>
          <a:srgbClr val="5C5C2D"/>
        </a:accent6>
        <a:hlink>
          <a:srgbClr val="0033CC"/>
        </a:hlink>
        <a:folHlink>
          <a:srgbClr val="9933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1564</TotalTime>
  <Words>2059</Words>
  <Application>Microsoft Office PowerPoint</Application>
  <PresentationFormat>Ekran Gösterisi (4:3)</PresentationFormat>
  <Paragraphs>270</Paragraphs>
  <Slides>59</Slides>
  <Notes>27</Notes>
  <HiddenSlides>0</HiddenSlides>
  <MMClips>0</MMClips>
  <ScaleCrop>false</ScaleCrop>
  <HeadingPairs>
    <vt:vector size="8" baseType="variant">
      <vt:variant>
        <vt:lpstr>Kullanılan Yazı Tipleri</vt:lpstr>
      </vt:variant>
      <vt:variant>
        <vt:i4>5</vt:i4>
      </vt:variant>
      <vt:variant>
        <vt:lpstr>Tema</vt:lpstr>
      </vt:variant>
      <vt:variant>
        <vt:i4>4</vt:i4>
      </vt:variant>
      <vt:variant>
        <vt:lpstr>Eklenmiş OLE Hizmet Programları</vt:lpstr>
      </vt:variant>
      <vt:variant>
        <vt:i4>1</vt:i4>
      </vt:variant>
      <vt:variant>
        <vt:lpstr>Slayt Başlıkları</vt:lpstr>
      </vt:variant>
      <vt:variant>
        <vt:i4>59</vt:i4>
      </vt:variant>
    </vt:vector>
  </HeadingPairs>
  <TitlesOfParts>
    <vt:vector size="69" baseType="lpstr">
      <vt:lpstr>Arial</vt:lpstr>
      <vt:lpstr>Calibri</vt:lpstr>
      <vt:lpstr>Constantia</vt:lpstr>
      <vt:lpstr>Times New Roman</vt:lpstr>
      <vt:lpstr>Wingdings 2</vt:lpstr>
      <vt:lpstr>Akış</vt:lpstr>
      <vt:lpstr>Default Design</vt:lpstr>
      <vt:lpstr>1_Akış</vt:lpstr>
      <vt:lpstr>1_Ofis Teması</vt:lpstr>
      <vt:lpstr>Denklem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Atom yarıçapları</vt:lpstr>
      <vt:lpstr>PowerPoint Sunusu</vt:lpstr>
      <vt:lpstr>PowerPoint Sunusu</vt:lpstr>
      <vt:lpstr>PowerPoint Sunusu</vt:lpstr>
      <vt:lpstr>PowerPoint Sunusu</vt:lpstr>
      <vt:lpstr>PowerPoint Sunusu</vt:lpstr>
      <vt:lpstr>Table 10.4 Ionization Energies of the Third-Period Elements (in kJ/mol)</vt:lpstr>
      <vt:lpstr>PowerPoint Sunusu</vt:lpstr>
      <vt:lpstr>PowerPoint Sunusu</vt:lpstr>
      <vt:lpstr>PowerPoint Sunusu</vt:lpstr>
      <vt:lpstr>PowerPoint Sunusu</vt:lpstr>
      <vt:lpstr>PowerPoint Sunusu</vt:lpstr>
      <vt:lpstr>PowerPoint Sunusu</vt:lpstr>
      <vt:lpstr>PowerPoint Sunusu</vt:lpstr>
      <vt:lpstr>PowerPoint Sunusu</vt:lpstr>
      <vt:lpstr>Elementlerin Periyodik Özellikleri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Kimyasal Kinetik</dc:title>
  <dc:creator>HASAN</dc:creator>
  <cp:lastModifiedBy>MF-Sevim</cp:lastModifiedBy>
  <cp:revision>361</cp:revision>
  <dcterms:created xsi:type="dcterms:W3CDTF">2010-01-30T12:12:07Z</dcterms:created>
  <dcterms:modified xsi:type="dcterms:W3CDTF">2019-10-22T10:16:28Z</dcterms:modified>
</cp:coreProperties>
</file>