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 id="2147483743" r:id="rId2"/>
    <p:sldMasterId id="2147483755" r:id="rId3"/>
    <p:sldMasterId id="2147483767" r:id="rId4"/>
    <p:sldMasterId id="2147483779" r:id="rId5"/>
    <p:sldMasterId id="2147483791" r:id="rId6"/>
  </p:sldMasterIdLst>
  <p:notesMasterIdLst>
    <p:notesMasterId r:id="rId57"/>
  </p:notesMasterIdLst>
  <p:sldIdLst>
    <p:sldId id="301" r:id="rId7"/>
    <p:sldId id="447" r:id="rId8"/>
    <p:sldId id="334" r:id="rId9"/>
    <p:sldId id="335" r:id="rId10"/>
    <p:sldId id="336" r:id="rId11"/>
    <p:sldId id="448" r:id="rId12"/>
    <p:sldId id="337" r:id="rId13"/>
    <p:sldId id="338" r:id="rId14"/>
    <p:sldId id="378" r:id="rId15"/>
    <p:sldId id="379" r:id="rId16"/>
    <p:sldId id="380" r:id="rId17"/>
    <p:sldId id="384" r:id="rId18"/>
    <p:sldId id="387" r:id="rId19"/>
    <p:sldId id="381" r:id="rId20"/>
    <p:sldId id="382" r:id="rId21"/>
    <p:sldId id="383" r:id="rId22"/>
    <p:sldId id="339" r:id="rId23"/>
    <p:sldId id="340" r:id="rId24"/>
    <p:sldId id="341" r:id="rId25"/>
    <p:sldId id="342" r:id="rId26"/>
    <p:sldId id="343" r:id="rId27"/>
    <p:sldId id="345" r:id="rId28"/>
    <p:sldId id="392" r:id="rId29"/>
    <p:sldId id="388" r:id="rId30"/>
    <p:sldId id="389" r:id="rId31"/>
    <p:sldId id="390" r:id="rId32"/>
    <p:sldId id="391" r:id="rId33"/>
    <p:sldId id="393" r:id="rId34"/>
    <p:sldId id="372" r:id="rId35"/>
    <p:sldId id="346" r:id="rId36"/>
    <p:sldId id="385" r:id="rId37"/>
    <p:sldId id="354" r:id="rId38"/>
    <p:sldId id="355" r:id="rId39"/>
    <p:sldId id="356" r:id="rId40"/>
    <p:sldId id="376" r:id="rId41"/>
    <p:sldId id="375" r:id="rId42"/>
    <p:sldId id="377" r:id="rId43"/>
    <p:sldId id="357" r:id="rId44"/>
    <p:sldId id="401" r:id="rId45"/>
    <p:sldId id="397" r:id="rId46"/>
    <p:sldId id="398" r:id="rId47"/>
    <p:sldId id="399" r:id="rId48"/>
    <p:sldId id="437" r:id="rId49"/>
    <p:sldId id="403" r:id="rId50"/>
    <p:sldId id="438" r:id="rId51"/>
    <p:sldId id="439" r:id="rId52"/>
    <p:sldId id="408" r:id="rId53"/>
    <p:sldId id="409" r:id="rId54"/>
    <p:sldId id="410" r:id="rId55"/>
    <p:sldId id="411" r:id="rId56"/>
  </p:sldIdLst>
  <p:sldSz cx="9144000" cy="6858000" type="screen4x3"/>
  <p:notesSz cx="6858000" cy="9144000"/>
  <p:defaultTextStyle>
    <a:defPPr>
      <a:defRPr lang="tr-TR"/>
    </a:defPPr>
    <a:lvl1pPr algn="l" rtl="0" fontAlgn="base">
      <a:spcBef>
        <a:spcPct val="0"/>
      </a:spcBef>
      <a:spcAft>
        <a:spcPct val="0"/>
      </a:spcAft>
      <a:defRPr sz="1500" kern="1200" baseline="30000">
        <a:solidFill>
          <a:schemeClr val="tx1"/>
        </a:solidFill>
        <a:latin typeface="Times New Roman" pitchFamily="18" charset="0"/>
        <a:ea typeface="+mn-ea"/>
        <a:cs typeface="+mn-cs"/>
      </a:defRPr>
    </a:lvl1pPr>
    <a:lvl2pPr marL="457200" algn="l" rtl="0" fontAlgn="base">
      <a:spcBef>
        <a:spcPct val="0"/>
      </a:spcBef>
      <a:spcAft>
        <a:spcPct val="0"/>
      </a:spcAft>
      <a:defRPr sz="1500" kern="1200" baseline="30000">
        <a:solidFill>
          <a:schemeClr val="tx1"/>
        </a:solidFill>
        <a:latin typeface="Times New Roman" pitchFamily="18" charset="0"/>
        <a:ea typeface="+mn-ea"/>
        <a:cs typeface="+mn-cs"/>
      </a:defRPr>
    </a:lvl2pPr>
    <a:lvl3pPr marL="914400" algn="l" rtl="0" fontAlgn="base">
      <a:spcBef>
        <a:spcPct val="0"/>
      </a:spcBef>
      <a:spcAft>
        <a:spcPct val="0"/>
      </a:spcAft>
      <a:defRPr sz="1500" kern="1200" baseline="30000">
        <a:solidFill>
          <a:schemeClr val="tx1"/>
        </a:solidFill>
        <a:latin typeface="Times New Roman" pitchFamily="18" charset="0"/>
        <a:ea typeface="+mn-ea"/>
        <a:cs typeface="+mn-cs"/>
      </a:defRPr>
    </a:lvl3pPr>
    <a:lvl4pPr marL="1371600" algn="l" rtl="0" fontAlgn="base">
      <a:spcBef>
        <a:spcPct val="0"/>
      </a:spcBef>
      <a:spcAft>
        <a:spcPct val="0"/>
      </a:spcAft>
      <a:defRPr sz="1500" kern="1200" baseline="30000">
        <a:solidFill>
          <a:schemeClr val="tx1"/>
        </a:solidFill>
        <a:latin typeface="Times New Roman" pitchFamily="18" charset="0"/>
        <a:ea typeface="+mn-ea"/>
        <a:cs typeface="+mn-cs"/>
      </a:defRPr>
    </a:lvl4pPr>
    <a:lvl5pPr marL="1828800" algn="l" rtl="0" fontAlgn="base">
      <a:spcBef>
        <a:spcPct val="0"/>
      </a:spcBef>
      <a:spcAft>
        <a:spcPct val="0"/>
      </a:spcAft>
      <a:defRPr sz="1500" kern="1200" baseline="30000">
        <a:solidFill>
          <a:schemeClr val="tx1"/>
        </a:solidFill>
        <a:latin typeface="Times New Roman" pitchFamily="18" charset="0"/>
        <a:ea typeface="+mn-ea"/>
        <a:cs typeface="+mn-cs"/>
      </a:defRPr>
    </a:lvl5pPr>
    <a:lvl6pPr marL="2286000" algn="l" defTabSz="914400" rtl="0" eaLnBrk="1" latinLnBrk="0" hangingPunct="1">
      <a:defRPr sz="1500" kern="1200" baseline="30000">
        <a:solidFill>
          <a:schemeClr val="tx1"/>
        </a:solidFill>
        <a:latin typeface="Times New Roman" pitchFamily="18" charset="0"/>
        <a:ea typeface="+mn-ea"/>
        <a:cs typeface="+mn-cs"/>
      </a:defRPr>
    </a:lvl6pPr>
    <a:lvl7pPr marL="2743200" algn="l" defTabSz="914400" rtl="0" eaLnBrk="1" latinLnBrk="0" hangingPunct="1">
      <a:defRPr sz="1500" kern="1200" baseline="30000">
        <a:solidFill>
          <a:schemeClr val="tx1"/>
        </a:solidFill>
        <a:latin typeface="Times New Roman" pitchFamily="18" charset="0"/>
        <a:ea typeface="+mn-ea"/>
        <a:cs typeface="+mn-cs"/>
      </a:defRPr>
    </a:lvl7pPr>
    <a:lvl8pPr marL="3200400" algn="l" defTabSz="914400" rtl="0" eaLnBrk="1" latinLnBrk="0" hangingPunct="1">
      <a:defRPr sz="1500" kern="1200" baseline="30000">
        <a:solidFill>
          <a:schemeClr val="tx1"/>
        </a:solidFill>
        <a:latin typeface="Times New Roman" pitchFamily="18" charset="0"/>
        <a:ea typeface="+mn-ea"/>
        <a:cs typeface="+mn-cs"/>
      </a:defRPr>
    </a:lvl8pPr>
    <a:lvl9pPr marL="3657600" algn="l" defTabSz="914400" rtl="0" eaLnBrk="1" latinLnBrk="0" hangingPunct="1">
      <a:defRPr sz="1500" kern="1200" baseline="300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11" autoAdjust="0"/>
    <p:restoredTop sz="94660"/>
  </p:normalViewPr>
  <p:slideViewPr>
    <p:cSldViewPr>
      <p:cViewPr varScale="1">
        <p:scale>
          <a:sx n="87" d="100"/>
          <a:sy n="87" d="100"/>
        </p:scale>
        <p:origin x="151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FF1776-6251-4576-AF94-0813713679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9EAF0546-BE65-4EC9-B905-CD95392E3188}">
      <dgm:prSet/>
      <dgm:spPr/>
      <dgm:t>
        <a:bodyPr/>
        <a:lstStyle/>
        <a:p>
          <a:pPr rtl="0"/>
          <a:r>
            <a:rPr lang="tr-TR" b="0" dirty="0"/>
            <a:t>Madde ve Işıma</a:t>
          </a:r>
        </a:p>
      </dgm:t>
    </dgm:pt>
    <dgm:pt modelId="{DBE16530-EF92-4239-AC10-59EA780DF274}" type="parTrans" cxnId="{DFC2589A-A66E-4808-AA88-B1A6E965A123}">
      <dgm:prSet/>
      <dgm:spPr/>
      <dgm:t>
        <a:bodyPr/>
        <a:lstStyle/>
        <a:p>
          <a:endParaRPr lang="tr-TR"/>
        </a:p>
      </dgm:t>
    </dgm:pt>
    <dgm:pt modelId="{A41E7DAF-1341-480B-BE0C-4FCF01EFE297}" type="sibTrans" cxnId="{DFC2589A-A66E-4808-AA88-B1A6E965A123}">
      <dgm:prSet/>
      <dgm:spPr/>
      <dgm:t>
        <a:bodyPr/>
        <a:lstStyle/>
        <a:p>
          <a:endParaRPr lang="tr-TR"/>
        </a:p>
      </dgm:t>
    </dgm:pt>
    <dgm:pt modelId="{3FE2F4CE-7C20-45CE-951D-BCC37D264DF3}" type="pres">
      <dgm:prSet presAssocID="{7AFF1776-6251-4576-AF94-081371367908}" presName="linear" presStyleCnt="0">
        <dgm:presLayoutVars>
          <dgm:animLvl val="lvl"/>
          <dgm:resizeHandles val="exact"/>
        </dgm:presLayoutVars>
      </dgm:prSet>
      <dgm:spPr/>
    </dgm:pt>
    <dgm:pt modelId="{F31B4485-F3A0-4D15-AB61-65D5E6F4BB2F}" type="pres">
      <dgm:prSet presAssocID="{9EAF0546-BE65-4EC9-B905-CD95392E3188}" presName="parentText" presStyleLbl="node1" presStyleIdx="0" presStyleCnt="1">
        <dgm:presLayoutVars>
          <dgm:chMax val="0"/>
          <dgm:bulletEnabled val="1"/>
        </dgm:presLayoutVars>
      </dgm:prSet>
      <dgm:spPr/>
    </dgm:pt>
  </dgm:ptLst>
  <dgm:cxnLst>
    <dgm:cxn modelId="{DBB8192E-094B-4A91-8A60-CECAF527BA14}" type="presOf" srcId="{9EAF0546-BE65-4EC9-B905-CD95392E3188}" destId="{F31B4485-F3A0-4D15-AB61-65D5E6F4BB2F}" srcOrd="0" destOrd="0" presId="urn:microsoft.com/office/officeart/2005/8/layout/vList2"/>
    <dgm:cxn modelId="{DFC2589A-A66E-4808-AA88-B1A6E965A123}" srcId="{7AFF1776-6251-4576-AF94-081371367908}" destId="{9EAF0546-BE65-4EC9-B905-CD95392E3188}" srcOrd="0" destOrd="0" parTransId="{DBE16530-EF92-4239-AC10-59EA780DF274}" sibTransId="{A41E7DAF-1341-480B-BE0C-4FCF01EFE297}"/>
    <dgm:cxn modelId="{0F2FCDC4-80F1-484C-8C90-4EA84F7CF05A}" type="presOf" srcId="{7AFF1776-6251-4576-AF94-081371367908}" destId="{3FE2F4CE-7C20-45CE-951D-BCC37D264DF3}" srcOrd="0" destOrd="0" presId="urn:microsoft.com/office/officeart/2005/8/layout/vList2"/>
    <dgm:cxn modelId="{0D78E400-B59D-41B1-98ED-6F32F8472628}" type="presParOf" srcId="{3FE2F4CE-7C20-45CE-951D-BCC37D264DF3}" destId="{F31B4485-F3A0-4D15-AB61-65D5E6F4BB2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FF1776-6251-4576-AF94-0813713679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9EAF0546-BE65-4EC9-B905-CD95392E3188}">
      <dgm:prSet/>
      <dgm:spPr/>
      <dgm:t>
        <a:bodyPr/>
        <a:lstStyle/>
        <a:p>
          <a:pPr rtl="0"/>
          <a:r>
            <a:rPr lang="tr-TR" dirty="0" err="1">
              <a:latin typeface="Times New Roman" pitchFamily="18" charset="0"/>
              <a:cs typeface="Times New Roman" pitchFamily="18" charset="0"/>
            </a:rPr>
            <a:t>Bohr</a:t>
          </a:r>
          <a:r>
            <a:rPr lang="tr-TR" dirty="0">
              <a:latin typeface="Times New Roman" pitchFamily="18" charset="0"/>
              <a:cs typeface="Times New Roman" pitchFamily="18" charset="0"/>
            </a:rPr>
            <a:t> atom modeli</a:t>
          </a:r>
          <a:endParaRPr lang="tr-TR" b="0" dirty="0"/>
        </a:p>
      </dgm:t>
    </dgm:pt>
    <dgm:pt modelId="{DBE16530-EF92-4239-AC10-59EA780DF274}" type="parTrans" cxnId="{DFC2589A-A66E-4808-AA88-B1A6E965A123}">
      <dgm:prSet/>
      <dgm:spPr/>
      <dgm:t>
        <a:bodyPr/>
        <a:lstStyle/>
        <a:p>
          <a:endParaRPr lang="tr-TR"/>
        </a:p>
      </dgm:t>
    </dgm:pt>
    <dgm:pt modelId="{A41E7DAF-1341-480B-BE0C-4FCF01EFE297}" type="sibTrans" cxnId="{DFC2589A-A66E-4808-AA88-B1A6E965A123}">
      <dgm:prSet/>
      <dgm:spPr/>
      <dgm:t>
        <a:bodyPr/>
        <a:lstStyle/>
        <a:p>
          <a:endParaRPr lang="tr-TR"/>
        </a:p>
      </dgm:t>
    </dgm:pt>
    <dgm:pt modelId="{3FE2F4CE-7C20-45CE-951D-BCC37D264DF3}" type="pres">
      <dgm:prSet presAssocID="{7AFF1776-6251-4576-AF94-081371367908}" presName="linear" presStyleCnt="0">
        <dgm:presLayoutVars>
          <dgm:animLvl val="lvl"/>
          <dgm:resizeHandles val="exact"/>
        </dgm:presLayoutVars>
      </dgm:prSet>
      <dgm:spPr/>
    </dgm:pt>
    <dgm:pt modelId="{F31B4485-F3A0-4D15-AB61-65D5E6F4BB2F}" type="pres">
      <dgm:prSet presAssocID="{9EAF0546-BE65-4EC9-B905-CD95392E3188}" presName="parentText" presStyleLbl="node1" presStyleIdx="0" presStyleCnt="1">
        <dgm:presLayoutVars>
          <dgm:chMax val="0"/>
          <dgm:bulletEnabled val="1"/>
        </dgm:presLayoutVars>
      </dgm:prSet>
      <dgm:spPr/>
    </dgm:pt>
  </dgm:ptLst>
  <dgm:cxnLst>
    <dgm:cxn modelId="{C9FAA438-5333-4368-AB1F-B4AFEE186DAB}" type="presOf" srcId="{9EAF0546-BE65-4EC9-B905-CD95392E3188}" destId="{F31B4485-F3A0-4D15-AB61-65D5E6F4BB2F}" srcOrd="0" destOrd="0" presId="urn:microsoft.com/office/officeart/2005/8/layout/vList2"/>
    <dgm:cxn modelId="{DFC2589A-A66E-4808-AA88-B1A6E965A123}" srcId="{7AFF1776-6251-4576-AF94-081371367908}" destId="{9EAF0546-BE65-4EC9-B905-CD95392E3188}" srcOrd="0" destOrd="0" parTransId="{DBE16530-EF92-4239-AC10-59EA780DF274}" sibTransId="{A41E7DAF-1341-480B-BE0C-4FCF01EFE297}"/>
    <dgm:cxn modelId="{661351BD-830F-432B-9CA6-8B0DCE6A2C39}" type="presOf" srcId="{7AFF1776-6251-4576-AF94-081371367908}" destId="{3FE2F4CE-7C20-45CE-951D-BCC37D264DF3}" srcOrd="0" destOrd="0" presId="urn:microsoft.com/office/officeart/2005/8/layout/vList2"/>
    <dgm:cxn modelId="{1B1FD6DF-E551-4822-9630-808AE6D8BE55}" type="presParOf" srcId="{3FE2F4CE-7C20-45CE-951D-BCC37D264DF3}" destId="{F31B4485-F3A0-4D15-AB61-65D5E6F4BB2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FF1776-6251-4576-AF94-0813713679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9EAF0546-BE65-4EC9-B905-CD95392E3188}">
      <dgm:prSet/>
      <dgm:spPr/>
      <dgm:t>
        <a:bodyPr/>
        <a:lstStyle/>
        <a:p>
          <a:pPr rtl="0"/>
          <a:r>
            <a:rPr lang="tr-TR" b="0" dirty="0" err="1">
              <a:latin typeface="Times New Roman" pitchFamily="18" charset="0"/>
              <a:cs typeface="Times New Roman" pitchFamily="18" charset="0"/>
            </a:rPr>
            <a:t>Heisenberg</a:t>
          </a:r>
          <a:r>
            <a:rPr lang="tr-TR" b="0" dirty="0">
              <a:latin typeface="Times New Roman" pitchFamily="18" charset="0"/>
              <a:cs typeface="Times New Roman" pitchFamily="18" charset="0"/>
            </a:rPr>
            <a:t> belirsizlik prensibi (1927)</a:t>
          </a:r>
        </a:p>
      </dgm:t>
    </dgm:pt>
    <dgm:pt modelId="{DBE16530-EF92-4239-AC10-59EA780DF274}" type="parTrans" cxnId="{DFC2589A-A66E-4808-AA88-B1A6E965A123}">
      <dgm:prSet/>
      <dgm:spPr/>
      <dgm:t>
        <a:bodyPr/>
        <a:lstStyle/>
        <a:p>
          <a:endParaRPr lang="tr-TR"/>
        </a:p>
      </dgm:t>
    </dgm:pt>
    <dgm:pt modelId="{A41E7DAF-1341-480B-BE0C-4FCF01EFE297}" type="sibTrans" cxnId="{DFC2589A-A66E-4808-AA88-B1A6E965A123}">
      <dgm:prSet/>
      <dgm:spPr/>
      <dgm:t>
        <a:bodyPr/>
        <a:lstStyle/>
        <a:p>
          <a:endParaRPr lang="tr-TR"/>
        </a:p>
      </dgm:t>
    </dgm:pt>
    <dgm:pt modelId="{3FE2F4CE-7C20-45CE-951D-BCC37D264DF3}" type="pres">
      <dgm:prSet presAssocID="{7AFF1776-6251-4576-AF94-081371367908}" presName="linear" presStyleCnt="0">
        <dgm:presLayoutVars>
          <dgm:animLvl val="lvl"/>
          <dgm:resizeHandles val="exact"/>
        </dgm:presLayoutVars>
      </dgm:prSet>
      <dgm:spPr/>
    </dgm:pt>
    <dgm:pt modelId="{F31B4485-F3A0-4D15-AB61-65D5E6F4BB2F}" type="pres">
      <dgm:prSet presAssocID="{9EAF0546-BE65-4EC9-B905-CD95392E3188}" presName="parentText" presStyleLbl="node1" presStyleIdx="0" presStyleCnt="1">
        <dgm:presLayoutVars>
          <dgm:chMax val="0"/>
          <dgm:bulletEnabled val="1"/>
        </dgm:presLayoutVars>
      </dgm:prSet>
      <dgm:spPr/>
    </dgm:pt>
  </dgm:ptLst>
  <dgm:cxnLst>
    <dgm:cxn modelId="{1693724B-C855-491C-8A44-059594F3B174}" type="presOf" srcId="{7AFF1776-6251-4576-AF94-081371367908}" destId="{3FE2F4CE-7C20-45CE-951D-BCC37D264DF3}" srcOrd="0" destOrd="0" presId="urn:microsoft.com/office/officeart/2005/8/layout/vList2"/>
    <dgm:cxn modelId="{DFC2589A-A66E-4808-AA88-B1A6E965A123}" srcId="{7AFF1776-6251-4576-AF94-081371367908}" destId="{9EAF0546-BE65-4EC9-B905-CD95392E3188}" srcOrd="0" destOrd="0" parTransId="{DBE16530-EF92-4239-AC10-59EA780DF274}" sibTransId="{A41E7DAF-1341-480B-BE0C-4FCF01EFE297}"/>
    <dgm:cxn modelId="{3D63B4EA-A6CA-4CAA-BA3E-D15812961293}" type="presOf" srcId="{9EAF0546-BE65-4EC9-B905-CD95392E3188}" destId="{F31B4485-F3A0-4D15-AB61-65D5E6F4BB2F}" srcOrd="0" destOrd="0" presId="urn:microsoft.com/office/officeart/2005/8/layout/vList2"/>
    <dgm:cxn modelId="{C9B74849-3E8F-4812-AB41-133508341E4E}" type="presParOf" srcId="{3FE2F4CE-7C20-45CE-951D-BCC37D264DF3}" destId="{F31B4485-F3A0-4D15-AB61-65D5E6F4BB2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FF1776-6251-4576-AF94-0813713679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9EAF0546-BE65-4EC9-B905-CD95392E3188}">
      <dgm:prSet/>
      <dgm:spPr/>
      <dgm:t>
        <a:bodyPr/>
        <a:lstStyle/>
        <a:p>
          <a:pPr rtl="0"/>
          <a:r>
            <a:rPr lang="tr-TR" dirty="0">
              <a:latin typeface="Times New Roman" pitchFamily="18" charset="0"/>
              <a:cs typeface="Times New Roman" pitchFamily="18" charset="0"/>
            </a:rPr>
            <a:t>Modern atom modeli (1926)</a:t>
          </a:r>
          <a:endParaRPr lang="tr-TR" b="0" dirty="0"/>
        </a:p>
      </dgm:t>
    </dgm:pt>
    <dgm:pt modelId="{DBE16530-EF92-4239-AC10-59EA780DF274}" type="parTrans" cxnId="{DFC2589A-A66E-4808-AA88-B1A6E965A123}">
      <dgm:prSet/>
      <dgm:spPr/>
      <dgm:t>
        <a:bodyPr/>
        <a:lstStyle/>
        <a:p>
          <a:endParaRPr lang="tr-TR"/>
        </a:p>
      </dgm:t>
    </dgm:pt>
    <dgm:pt modelId="{A41E7DAF-1341-480B-BE0C-4FCF01EFE297}" type="sibTrans" cxnId="{DFC2589A-A66E-4808-AA88-B1A6E965A123}">
      <dgm:prSet/>
      <dgm:spPr/>
      <dgm:t>
        <a:bodyPr/>
        <a:lstStyle/>
        <a:p>
          <a:endParaRPr lang="tr-TR"/>
        </a:p>
      </dgm:t>
    </dgm:pt>
    <dgm:pt modelId="{3FE2F4CE-7C20-45CE-951D-BCC37D264DF3}" type="pres">
      <dgm:prSet presAssocID="{7AFF1776-6251-4576-AF94-081371367908}" presName="linear" presStyleCnt="0">
        <dgm:presLayoutVars>
          <dgm:animLvl val="lvl"/>
          <dgm:resizeHandles val="exact"/>
        </dgm:presLayoutVars>
      </dgm:prSet>
      <dgm:spPr/>
    </dgm:pt>
    <dgm:pt modelId="{F31B4485-F3A0-4D15-AB61-65D5E6F4BB2F}" type="pres">
      <dgm:prSet presAssocID="{9EAF0546-BE65-4EC9-B905-CD95392E3188}" presName="parentText" presStyleLbl="node1" presStyleIdx="0" presStyleCnt="1">
        <dgm:presLayoutVars>
          <dgm:chMax val="0"/>
          <dgm:bulletEnabled val="1"/>
        </dgm:presLayoutVars>
      </dgm:prSet>
      <dgm:spPr/>
    </dgm:pt>
  </dgm:ptLst>
  <dgm:cxnLst>
    <dgm:cxn modelId="{CB84BF3B-E45B-478D-BBB3-1A2838C0B2EE}" type="presOf" srcId="{7AFF1776-6251-4576-AF94-081371367908}" destId="{3FE2F4CE-7C20-45CE-951D-BCC37D264DF3}" srcOrd="0" destOrd="0" presId="urn:microsoft.com/office/officeart/2005/8/layout/vList2"/>
    <dgm:cxn modelId="{5A8D5B94-A2BF-42DA-9188-76C8160A0536}" type="presOf" srcId="{9EAF0546-BE65-4EC9-B905-CD95392E3188}" destId="{F31B4485-F3A0-4D15-AB61-65D5E6F4BB2F}" srcOrd="0" destOrd="0" presId="urn:microsoft.com/office/officeart/2005/8/layout/vList2"/>
    <dgm:cxn modelId="{DFC2589A-A66E-4808-AA88-B1A6E965A123}" srcId="{7AFF1776-6251-4576-AF94-081371367908}" destId="{9EAF0546-BE65-4EC9-B905-CD95392E3188}" srcOrd="0" destOrd="0" parTransId="{DBE16530-EF92-4239-AC10-59EA780DF274}" sibTransId="{A41E7DAF-1341-480B-BE0C-4FCF01EFE297}"/>
    <dgm:cxn modelId="{D1757FD5-49FF-40DF-A09A-29FBC90411E2}" type="presParOf" srcId="{3FE2F4CE-7C20-45CE-951D-BCC37D264DF3}" destId="{F31B4485-F3A0-4D15-AB61-65D5E6F4BB2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B4485-F3A0-4D15-AB61-65D5E6F4BB2F}">
      <dsp:nvSpPr>
        <dsp:cNvPr id="0" name=""/>
        <dsp:cNvSpPr/>
      </dsp:nvSpPr>
      <dsp:spPr>
        <a:xfrm>
          <a:off x="0" y="9407"/>
          <a:ext cx="8229600" cy="6955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tr-TR" sz="2900" b="0" kern="1200" dirty="0"/>
            <a:t>Madde ve Işıma</a:t>
          </a:r>
        </a:p>
      </dsp:txBody>
      <dsp:txXfrm>
        <a:off x="33955" y="43362"/>
        <a:ext cx="8161690" cy="627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B4485-F3A0-4D15-AB61-65D5E6F4BB2F}">
      <dsp:nvSpPr>
        <dsp:cNvPr id="0" name=""/>
        <dsp:cNvSpPr/>
      </dsp:nvSpPr>
      <dsp:spPr>
        <a:xfrm>
          <a:off x="0" y="9407"/>
          <a:ext cx="8229600" cy="6955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tr-TR" sz="2900" kern="1200" dirty="0" err="1">
              <a:latin typeface="Times New Roman" pitchFamily="18" charset="0"/>
              <a:cs typeface="Times New Roman" pitchFamily="18" charset="0"/>
            </a:rPr>
            <a:t>Bohr</a:t>
          </a:r>
          <a:r>
            <a:rPr lang="tr-TR" sz="2900" kern="1200" dirty="0">
              <a:latin typeface="Times New Roman" pitchFamily="18" charset="0"/>
              <a:cs typeface="Times New Roman" pitchFamily="18" charset="0"/>
            </a:rPr>
            <a:t> atom modeli</a:t>
          </a:r>
          <a:endParaRPr lang="tr-TR" sz="2900" b="0" kern="1200" dirty="0"/>
        </a:p>
      </dsp:txBody>
      <dsp:txXfrm>
        <a:off x="33955" y="43362"/>
        <a:ext cx="8161690" cy="627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B4485-F3A0-4D15-AB61-65D5E6F4BB2F}">
      <dsp:nvSpPr>
        <dsp:cNvPr id="0" name=""/>
        <dsp:cNvSpPr/>
      </dsp:nvSpPr>
      <dsp:spPr>
        <a:xfrm>
          <a:off x="0" y="6189"/>
          <a:ext cx="8229600" cy="702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tr-TR" sz="3000" b="0" kern="1200" dirty="0" err="1">
              <a:latin typeface="Times New Roman" pitchFamily="18" charset="0"/>
              <a:cs typeface="Times New Roman" pitchFamily="18" charset="0"/>
            </a:rPr>
            <a:t>Heisenberg</a:t>
          </a:r>
          <a:r>
            <a:rPr lang="tr-TR" sz="3000" b="0" kern="1200" dirty="0">
              <a:latin typeface="Times New Roman" pitchFamily="18" charset="0"/>
              <a:cs typeface="Times New Roman" pitchFamily="18" charset="0"/>
            </a:rPr>
            <a:t> belirsizlik prensibi (1927)</a:t>
          </a:r>
        </a:p>
      </dsp:txBody>
      <dsp:txXfrm>
        <a:off x="34269" y="40458"/>
        <a:ext cx="8161062" cy="6334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B4485-F3A0-4D15-AB61-65D5E6F4BB2F}">
      <dsp:nvSpPr>
        <dsp:cNvPr id="0" name=""/>
        <dsp:cNvSpPr/>
      </dsp:nvSpPr>
      <dsp:spPr>
        <a:xfrm>
          <a:off x="0" y="9407"/>
          <a:ext cx="8229600" cy="6955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tr-TR" sz="2900" kern="1200" dirty="0">
              <a:latin typeface="Times New Roman" pitchFamily="18" charset="0"/>
              <a:cs typeface="Times New Roman" pitchFamily="18" charset="0"/>
            </a:rPr>
            <a:t>Modern atom modeli (1926)</a:t>
          </a:r>
          <a:endParaRPr lang="tr-TR" sz="2900" b="0" kern="1200" dirty="0"/>
        </a:p>
      </dsp:txBody>
      <dsp:txXfrm>
        <a:off x="33955" y="43362"/>
        <a:ext cx="8161690" cy="6276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6" Type="http://schemas.openxmlformats.org/officeDocument/2006/relationships/image" Target="../media/image54.wmf"/><Relationship Id="rId5" Type="http://schemas.openxmlformats.org/officeDocument/2006/relationships/image" Target="../media/image53.wmf"/><Relationship Id="rId4" Type="http://schemas.openxmlformats.org/officeDocument/2006/relationships/image" Target="../media/image5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image" Target="../media/image7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4DFA36-0672-4AAD-80BF-493AD16D861B}" type="datetimeFigureOut">
              <a:rPr lang="tr-TR" smtClean="0"/>
              <a:pPr/>
              <a:t>13.01.2020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53202-CA9B-429A-9E60-5EC042CC741E}" type="slidenum">
              <a:rPr lang="tr-TR" smtClean="0"/>
              <a:pPr/>
              <a:t>‹#›</a:t>
            </a:fld>
            <a:endParaRPr lang="tr-TR"/>
          </a:p>
        </p:txBody>
      </p:sp>
    </p:spTree>
    <p:extLst>
      <p:ext uri="{BB962C8B-B14F-4D97-AF65-F5344CB8AC3E}">
        <p14:creationId xmlns:p14="http://schemas.microsoft.com/office/powerpoint/2010/main" val="1934171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30" name="29 Veri Yer Tutucusu"/>
          <p:cNvSpPr>
            <a:spLocks noGrp="1"/>
          </p:cNvSpPr>
          <p:nvPr>
            <p:ph type="dt" sz="half" idx="10"/>
          </p:nvPr>
        </p:nvSpPr>
        <p:spPr/>
        <p:txBody>
          <a:bodyPr/>
          <a:lstStyle/>
          <a:p>
            <a:pPr>
              <a:defRPr/>
            </a:pPr>
            <a:endParaRPr lang="tr-TR" altLang="en-US"/>
          </a:p>
        </p:txBody>
      </p:sp>
      <p:sp>
        <p:nvSpPr>
          <p:cNvPr id="19" name="18 Altbilgi Yer Tutucusu"/>
          <p:cNvSpPr>
            <a:spLocks noGrp="1"/>
          </p:cNvSpPr>
          <p:nvPr>
            <p:ph type="ftr" sz="quarter" idx="11"/>
          </p:nvPr>
        </p:nvSpPr>
        <p:spPr/>
        <p:txBody>
          <a:bodyPr/>
          <a:lstStyle/>
          <a:p>
            <a:pPr>
              <a:defRPr/>
            </a:pPr>
            <a:endParaRPr lang="tr-TR" altLang="en-US"/>
          </a:p>
        </p:txBody>
      </p:sp>
      <p:sp>
        <p:nvSpPr>
          <p:cNvPr id="27" name="26 Slayt Numarası Yer Tutucusu"/>
          <p:cNvSpPr>
            <a:spLocks noGrp="1"/>
          </p:cNvSpPr>
          <p:nvPr>
            <p:ph type="sldNum" sz="quarter" idx="12"/>
          </p:nvPr>
        </p:nvSpPr>
        <p:spPr/>
        <p:txBody>
          <a:bodyPr/>
          <a:lstStyle/>
          <a:p>
            <a:pPr>
              <a:defRPr/>
            </a:pPr>
            <a:fld id="{54AB9545-6D3B-4F84-B924-1D90DDA6A215}" type="slidenum">
              <a:rPr lang="tr-TR" altLang="en-US" smtClean="0"/>
              <a:pPr>
                <a:defRPr/>
              </a:pPr>
              <a:t>‹#›</a:t>
            </a:fld>
            <a:endParaRPr lang="tr-TR"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534900F-14CF-44FC-BB63-84DE27168BFA}" type="slidenum">
              <a:rPr lang="tr-TR" altLang="en-US" smtClean="0"/>
              <a:pPr>
                <a:defRPr/>
              </a:pPr>
              <a:t>‹#›</a:t>
            </a:fld>
            <a:endParaRPr lang="tr-T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4D2B9F12-4AF8-4C28-9CCF-455649A083B7}" type="slidenum">
              <a:rPr lang="tr-TR" altLang="en-US" smtClean="0"/>
              <a:pPr>
                <a:defRPr/>
              </a:pPr>
              <a:t>‹#›</a:t>
            </a:fld>
            <a:endParaRPr lang="tr-TR"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E42F75A0-A46F-4A18-9756-DFA7DDE8EA9B}" type="slidenum">
              <a:rPr lang="tr-TR" altLang="en-US" smtClean="0"/>
              <a:pPr>
                <a:defRPr/>
              </a:pPr>
              <a:t>‹#›</a:t>
            </a:fld>
            <a:endParaRPr lang="tr-T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pPr>
              <a:defRPr/>
            </a:pPr>
            <a:endParaRPr lang="tr-TR" altLang="en-US"/>
          </a:p>
        </p:txBody>
      </p:sp>
      <p:sp>
        <p:nvSpPr>
          <p:cNvPr id="8" name="7 Altbilgi Yer Tutucusu"/>
          <p:cNvSpPr>
            <a:spLocks noGrp="1"/>
          </p:cNvSpPr>
          <p:nvPr>
            <p:ph type="ftr" sz="quarter" idx="11"/>
          </p:nvPr>
        </p:nvSpPr>
        <p:spPr/>
        <p:txBody>
          <a:bodyPr/>
          <a:lstStyle/>
          <a:p>
            <a:pPr>
              <a:defRPr/>
            </a:pPr>
            <a:endParaRPr lang="tr-TR" altLang="en-US"/>
          </a:p>
        </p:txBody>
      </p:sp>
      <p:sp>
        <p:nvSpPr>
          <p:cNvPr id="9" name="8 Slayt Numarası Yer Tutucusu"/>
          <p:cNvSpPr>
            <a:spLocks noGrp="1"/>
          </p:cNvSpPr>
          <p:nvPr>
            <p:ph type="sldNum" sz="quarter" idx="12"/>
          </p:nvPr>
        </p:nvSpPr>
        <p:spPr/>
        <p:txBody>
          <a:bodyPr/>
          <a:lstStyle/>
          <a:p>
            <a:pPr>
              <a:defRPr/>
            </a:pPr>
            <a:fld id="{1F270F1E-86BD-4185-A1E5-E666548434AE}" type="slidenum">
              <a:rPr lang="tr-TR" altLang="en-US" smtClean="0"/>
              <a:pPr>
                <a:defRPr/>
              </a:pPr>
              <a:t>‹#›</a:t>
            </a:fld>
            <a:endParaRPr lang="tr-T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pPr>
              <a:defRPr/>
            </a:pPr>
            <a:endParaRPr lang="tr-TR" altLang="en-US"/>
          </a:p>
        </p:txBody>
      </p:sp>
      <p:sp>
        <p:nvSpPr>
          <p:cNvPr id="4" name="3 Altbilgi Yer Tutucusu"/>
          <p:cNvSpPr>
            <a:spLocks noGrp="1"/>
          </p:cNvSpPr>
          <p:nvPr>
            <p:ph type="ftr" sz="quarter" idx="11"/>
          </p:nvPr>
        </p:nvSpPr>
        <p:spPr/>
        <p:txBody>
          <a:bodyPr/>
          <a:lstStyle/>
          <a:p>
            <a:pPr>
              <a:defRPr/>
            </a:pPr>
            <a:endParaRPr lang="tr-TR" altLang="en-US"/>
          </a:p>
        </p:txBody>
      </p:sp>
      <p:sp>
        <p:nvSpPr>
          <p:cNvPr id="5" name="4 Slayt Numarası Yer Tutucusu"/>
          <p:cNvSpPr>
            <a:spLocks noGrp="1"/>
          </p:cNvSpPr>
          <p:nvPr>
            <p:ph type="sldNum" sz="quarter" idx="12"/>
          </p:nvPr>
        </p:nvSpPr>
        <p:spPr/>
        <p:txBody>
          <a:bodyPr/>
          <a:lstStyle/>
          <a:p>
            <a:pPr>
              <a:defRPr/>
            </a:pPr>
            <a:fld id="{AA5BA631-A9FC-4957-87EF-BFDEBACE60A2}" type="slidenum">
              <a:rPr lang="tr-TR" altLang="en-US" smtClean="0"/>
              <a:pPr>
                <a:defRPr/>
              </a:pPr>
              <a:t>‹#›</a:t>
            </a:fld>
            <a:endParaRPr lang="tr-T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a:defRPr/>
            </a:pPr>
            <a:endParaRPr lang="tr-TR" altLang="en-US"/>
          </a:p>
        </p:txBody>
      </p:sp>
      <p:sp>
        <p:nvSpPr>
          <p:cNvPr id="3" name="2 Altbilgi Yer Tutucusu"/>
          <p:cNvSpPr>
            <a:spLocks noGrp="1"/>
          </p:cNvSpPr>
          <p:nvPr>
            <p:ph type="ftr" sz="quarter" idx="11"/>
          </p:nvPr>
        </p:nvSpPr>
        <p:spPr/>
        <p:txBody>
          <a:bodyPr/>
          <a:lstStyle/>
          <a:p>
            <a:pPr>
              <a:defRPr/>
            </a:pPr>
            <a:endParaRPr lang="tr-TR" altLang="en-US"/>
          </a:p>
        </p:txBody>
      </p:sp>
      <p:sp>
        <p:nvSpPr>
          <p:cNvPr id="4" name="3 Slayt Numarası Yer Tutucusu"/>
          <p:cNvSpPr>
            <a:spLocks noGrp="1"/>
          </p:cNvSpPr>
          <p:nvPr>
            <p:ph type="sldNum" sz="quarter" idx="12"/>
          </p:nvPr>
        </p:nvSpPr>
        <p:spPr/>
        <p:txBody>
          <a:bodyPr/>
          <a:lstStyle/>
          <a:p>
            <a:pPr>
              <a:defRPr/>
            </a:pPr>
            <a:fld id="{C9F2A7B4-9E82-4CE6-A993-69A2D29ED535}" type="slidenum">
              <a:rPr lang="tr-TR" altLang="en-US" smtClean="0"/>
              <a:pPr>
                <a:defRPr/>
              </a:pPr>
              <a:t>‹#›</a:t>
            </a:fld>
            <a:endParaRPr lang="tr-T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p:txBody>
          <a:bodyPr/>
          <a:lstStyle/>
          <a:p>
            <a:pPr>
              <a:defRPr/>
            </a:pPr>
            <a:fld id="{519BDC9B-2893-4D0D-A085-292A59E2CFF2}" type="slidenum">
              <a:rPr lang="tr-TR" altLang="en-US" smtClean="0"/>
              <a:pPr>
                <a:defRPr/>
              </a:pPr>
              <a:t>‹#›</a:t>
            </a:fld>
            <a:endParaRPr lang="tr-T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pPr>
              <a:defRPr/>
            </a:pPr>
            <a:endParaRPr lang="tr-TR" altLang="en-US"/>
          </a:p>
        </p:txBody>
      </p:sp>
      <p:sp>
        <p:nvSpPr>
          <p:cNvPr id="6" name="5 Altbilgi Yer Tutucusu"/>
          <p:cNvSpPr>
            <a:spLocks noGrp="1"/>
          </p:cNvSpPr>
          <p:nvPr>
            <p:ph type="ftr" sz="quarter" idx="11"/>
          </p:nvPr>
        </p:nvSpPr>
        <p:spPr/>
        <p:txBody>
          <a:bodyPr/>
          <a:lstStyle/>
          <a:p>
            <a:pPr>
              <a:defRPr/>
            </a:pPr>
            <a:endParaRPr lang="tr-TR" altLang="en-US"/>
          </a:p>
        </p:txBody>
      </p:sp>
      <p:sp>
        <p:nvSpPr>
          <p:cNvPr id="7" name="6 Slayt Numarası Yer Tutucusu"/>
          <p:cNvSpPr>
            <a:spLocks noGrp="1"/>
          </p:cNvSpPr>
          <p:nvPr>
            <p:ph type="sldNum" sz="quarter" idx="12"/>
          </p:nvPr>
        </p:nvSpPr>
        <p:spPr>
          <a:xfrm>
            <a:off x="8077200" y="6356350"/>
            <a:ext cx="609600" cy="365125"/>
          </a:xfrm>
        </p:spPr>
        <p:txBody>
          <a:bodyPr/>
          <a:lstStyle/>
          <a:p>
            <a:pPr>
              <a:defRPr/>
            </a:pPr>
            <a:fld id="{E38D7569-06EE-4583-86EB-29630A28A5EB}" type="slidenum">
              <a:rPr lang="tr-TR" altLang="en-US" smtClean="0"/>
              <a:pPr>
                <a:defRPr/>
              </a:pPr>
              <a:t>‹#›</a:t>
            </a:fld>
            <a:endParaRPr lang="tr-TR" altLang="en-US"/>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58C86410-F8DC-4A2A-8CDC-F75B9E095A29}" type="slidenum">
              <a:rPr lang="tr-TR" altLang="en-US" smtClean="0"/>
              <a:pPr>
                <a:defRPr/>
              </a:pPr>
              <a:t>‹#›</a:t>
            </a:fld>
            <a:endParaRPr lang="tr-T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pPr>
              <a:defRPr/>
            </a:pPr>
            <a:endParaRPr lang="tr-TR" altLang="en-US"/>
          </a:p>
        </p:txBody>
      </p:sp>
      <p:sp>
        <p:nvSpPr>
          <p:cNvPr id="5" name="4 Altbilgi Yer Tutucusu"/>
          <p:cNvSpPr>
            <a:spLocks noGrp="1"/>
          </p:cNvSpPr>
          <p:nvPr>
            <p:ph type="ftr" sz="quarter" idx="11"/>
          </p:nvPr>
        </p:nvSpPr>
        <p:spPr/>
        <p:txBody>
          <a:bodyPr/>
          <a:lstStyle/>
          <a:p>
            <a:pPr>
              <a:defRPr/>
            </a:pPr>
            <a:endParaRPr lang="tr-TR" altLang="en-US"/>
          </a:p>
        </p:txBody>
      </p:sp>
      <p:sp>
        <p:nvSpPr>
          <p:cNvPr id="6" name="5 Slayt Numarası Yer Tutucusu"/>
          <p:cNvSpPr>
            <a:spLocks noGrp="1"/>
          </p:cNvSpPr>
          <p:nvPr>
            <p:ph type="sldNum" sz="quarter" idx="12"/>
          </p:nvPr>
        </p:nvSpPr>
        <p:spPr/>
        <p:txBody>
          <a:bodyPr/>
          <a:lstStyle/>
          <a:p>
            <a:pPr>
              <a:defRPr/>
            </a:pPr>
            <a:fld id="{AF3F5A7E-4B98-4314-A351-EDC7B4BE3887}" type="slidenum">
              <a:rPr lang="tr-TR" altLang="en-US" smtClean="0"/>
              <a:pPr>
                <a:defRPr/>
              </a:pPr>
              <a:t>‹#›</a:t>
            </a:fld>
            <a:endParaRPr lang="tr-TR"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531753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683213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275150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901361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398641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928640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0833173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75434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708855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022519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4312440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2410290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4028711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1537988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5802133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2077049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3205780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4812576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8625204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597875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5943062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431573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2648700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850883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698671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8308125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1205842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6974731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1997471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6866800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244400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7233135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9658975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4250606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0556849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2634990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1335203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456725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2379234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184093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4922522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1078367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391118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7963714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8798272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9316277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3326905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9907648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9" name="8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7996094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8719933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4" name="3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10245173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40926660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7" name="6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33287895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7501166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A0D38D3-1A31-4E0A-A8E8-D4DC45633470}" type="datetimeFigureOut">
              <a:rPr lang="tr-TR" smtClean="0">
                <a:solidFill>
                  <a:prstClr val="black">
                    <a:tint val="75000"/>
                  </a:prstClr>
                </a:solidFill>
              </a:rPr>
              <a:pPr/>
              <a:t>13.01.2020</a:t>
            </a:fld>
            <a:endParaRPr lang="tr-TR" dirty="0">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99E27980-0D0A-4E50-AFD7-218A251AA97F}" type="slidenum">
              <a:rPr lang="tr-TR" smtClean="0">
                <a:solidFill>
                  <a:prstClr val="black">
                    <a:tint val="75000"/>
                  </a:prstClr>
                </a:solidFill>
              </a:rPr>
              <a:pPr/>
              <a:t>‹#›</a:t>
            </a:fld>
            <a:endParaRPr lang="tr-TR" dirty="0">
              <a:solidFill>
                <a:prstClr val="black">
                  <a:tint val="75000"/>
                </a:prstClr>
              </a:solidFill>
            </a:endParaRPr>
          </a:p>
        </p:txBody>
      </p:sp>
    </p:spTree>
    <p:extLst>
      <p:ext uri="{BB962C8B-B14F-4D97-AF65-F5344CB8AC3E}">
        <p14:creationId xmlns:p14="http://schemas.microsoft.com/office/powerpoint/2010/main" val="213084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tr-TR" altLang="en-US"/>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4AF80300-2D7E-4B54-95B6-15FCC3CCF562}" type="slidenum">
              <a:rPr lang="tr-TR" altLang="en-US" smtClean="0"/>
              <a:pPr>
                <a:defRPr/>
              </a:pPr>
              <a:t>‹#›</a:t>
            </a:fld>
            <a:endParaRPr lang="tr-TR" altLang="en-US"/>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500"/>
                                        <p:tgtEl>
                                          <p:spTgt spid="30">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0">
                                            <p:txEl>
                                              <p:pRg st="1" end="1"/>
                                            </p:txEl>
                                          </p:spTgt>
                                        </p:tgtEl>
                                        <p:attrNameLst>
                                          <p:attrName>style.visibility</p:attrName>
                                        </p:attrNameLst>
                                      </p:cBhvr>
                                      <p:to>
                                        <p:strVal val="visible"/>
                                      </p:to>
                                    </p:set>
                                    <p:animEffect transition="in" filter="wipe(left)">
                                      <p:cBhvr>
                                        <p:cTn id="15" dur="500"/>
                                        <p:tgtEl>
                                          <p:spTgt spid="30">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
                                            <p:txEl>
                                              <p:pRg st="2" end="2"/>
                                            </p:txEl>
                                          </p:spTgt>
                                        </p:tgtEl>
                                        <p:attrNameLst>
                                          <p:attrName>style.visibility</p:attrName>
                                        </p:attrNameLst>
                                      </p:cBhvr>
                                      <p:to>
                                        <p:strVal val="visible"/>
                                      </p:to>
                                    </p:set>
                                    <p:animEffect transition="in" filter="wipe(left)">
                                      <p:cBhvr>
                                        <p:cTn id="18" dur="500"/>
                                        <p:tgtEl>
                                          <p:spTgt spid="30">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wipe(left)">
                                      <p:cBhvr>
                                        <p:cTn id="21" dur="500"/>
                                        <p:tgtEl>
                                          <p:spTgt spid="30">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0">
                                            <p:txEl>
                                              <p:pRg st="4" end="4"/>
                                            </p:txEl>
                                          </p:spTgt>
                                        </p:tgtEl>
                                        <p:attrNameLst>
                                          <p:attrName>style.visibility</p:attrName>
                                        </p:attrNameLst>
                                      </p:cBhvr>
                                      <p:to>
                                        <p:strVal val="visible"/>
                                      </p:to>
                                    </p:set>
                                    <p:animEffect transition="in" filter="wipe(left)">
                                      <p:cBhvr>
                                        <p:cTn id="24"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bld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A0D38D3-1A31-4E0A-A8E8-D4DC45633470}" type="datetimeFigureOut">
              <a:rPr lang="tr-TR" baseline="0" smtClean="0">
                <a:solidFill>
                  <a:prstClr val="black">
                    <a:tint val="75000"/>
                  </a:prstClr>
                </a:solidFill>
                <a:latin typeface="Calibri"/>
              </a:rPr>
              <a:pPr fontAlgn="auto">
                <a:spcBef>
                  <a:spcPts val="0"/>
                </a:spcBef>
                <a:spcAft>
                  <a:spcPts val="0"/>
                </a:spcAft>
              </a:pPr>
              <a:t>13.01.2020</a:t>
            </a:fld>
            <a:endParaRPr lang="tr-TR" baseline="0" dirty="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dirty="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9E27980-0D0A-4E50-AFD7-218A251AA97F}" type="slidenum">
              <a:rPr lang="tr-TR" baseline="0" smtClean="0">
                <a:solidFill>
                  <a:prstClr val="black">
                    <a:tint val="75000"/>
                  </a:prstClr>
                </a:solidFill>
                <a:latin typeface="Calibri"/>
              </a:rPr>
              <a:pPr fontAlgn="auto">
                <a:spcBef>
                  <a:spcPts val="0"/>
                </a:spcBef>
                <a:spcAft>
                  <a:spcPts val="0"/>
                </a:spcAft>
              </a:pPr>
              <a:t>‹#›</a:t>
            </a:fld>
            <a:endParaRPr lang="tr-TR" baseline="0" dirty="0">
              <a:solidFill>
                <a:prstClr val="black">
                  <a:tint val="75000"/>
                </a:prstClr>
              </a:solidFill>
              <a:latin typeface="Calibri"/>
            </a:endParaRPr>
          </a:p>
        </p:txBody>
      </p:sp>
    </p:spTree>
    <p:extLst>
      <p:ext uri="{BB962C8B-B14F-4D97-AF65-F5344CB8AC3E}">
        <p14:creationId xmlns:p14="http://schemas.microsoft.com/office/powerpoint/2010/main" val="22714641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A0D38D3-1A31-4E0A-A8E8-D4DC45633470}" type="datetimeFigureOut">
              <a:rPr lang="tr-TR" baseline="0" smtClean="0">
                <a:solidFill>
                  <a:prstClr val="black">
                    <a:tint val="75000"/>
                  </a:prstClr>
                </a:solidFill>
                <a:latin typeface="Calibri"/>
              </a:rPr>
              <a:pPr fontAlgn="auto">
                <a:spcBef>
                  <a:spcPts val="0"/>
                </a:spcBef>
                <a:spcAft>
                  <a:spcPts val="0"/>
                </a:spcAft>
              </a:pPr>
              <a:t>13.01.2020</a:t>
            </a:fld>
            <a:endParaRPr lang="tr-TR" baseline="0" dirty="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dirty="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9E27980-0D0A-4E50-AFD7-218A251AA97F}" type="slidenum">
              <a:rPr lang="tr-TR" baseline="0" smtClean="0">
                <a:solidFill>
                  <a:prstClr val="black">
                    <a:tint val="75000"/>
                  </a:prstClr>
                </a:solidFill>
                <a:latin typeface="Calibri"/>
              </a:rPr>
              <a:pPr fontAlgn="auto">
                <a:spcBef>
                  <a:spcPts val="0"/>
                </a:spcBef>
                <a:spcAft>
                  <a:spcPts val="0"/>
                </a:spcAft>
              </a:pPr>
              <a:t>‹#›</a:t>
            </a:fld>
            <a:endParaRPr lang="tr-TR" baseline="0" dirty="0">
              <a:solidFill>
                <a:prstClr val="black">
                  <a:tint val="75000"/>
                </a:prstClr>
              </a:solidFill>
              <a:latin typeface="Calibri"/>
            </a:endParaRPr>
          </a:p>
        </p:txBody>
      </p:sp>
    </p:spTree>
    <p:extLst>
      <p:ext uri="{BB962C8B-B14F-4D97-AF65-F5344CB8AC3E}">
        <p14:creationId xmlns:p14="http://schemas.microsoft.com/office/powerpoint/2010/main" val="1730568100"/>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A0D38D3-1A31-4E0A-A8E8-D4DC45633470}" type="datetimeFigureOut">
              <a:rPr lang="tr-TR" baseline="0" smtClean="0">
                <a:solidFill>
                  <a:prstClr val="black">
                    <a:tint val="75000"/>
                  </a:prstClr>
                </a:solidFill>
                <a:latin typeface="Calibri"/>
              </a:rPr>
              <a:pPr fontAlgn="auto">
                <a:spcBef>
                  <a:spcPts val="0"/>
                </a:spcBef>
                <a:spcAft>
                  <a:spcPts val="0"/>
                </a:spcAft>
              </a:pPr>
              <a:t>13.01.2020</a:t>
            </a:fld>
            <a:endParaRPr lang="tr-TR" baseline="0" dirty="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dirty="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9E27980-0D0A-4E50-AFD7-218A251AA97F}" type="slidenum">
              <a:rPr lang="tr-TR" baseline="0" smtClean="0">
                <a:solidFill>
                  <a:prstClr val="black">
                    <a:tint val="75000"/>
                  </a:prstClr>
                </a:solidFill>
                <a:latin typeface="Calibri"/>
              </a:rPr>
              <a:pPr fontAlgn="auto">
                <a:spcBef>
                  <a:spcPts val="0"/>
                </a:spcBef>
                <a:spcAft>
                  <a:spcPts val="0"/>
                </a:spcAft>
              </a:pPr>
              <a:t>‹#›</a:t>
            </a:fld>
            <a:endParaRPr lang="tr-TR" baseline="0" dirty="0">
              <a:solidFill>
                <a:prstClr val="black">
                  <a:tint val="75000"/>
                </a:prstClr>
              </a:solidFill>
              <a:latin typeface="Calibri"/>
            </a:endParaRPr>
          </a:p>
        </p:txBody>
      </p:sp>
    </p:spTree>
    <p:extLst>
      <p:ext uri="{BB962C8B-B14F-4D97-AF65-F5344CB8AC3E}">
        <p14:creationId xmlns:p14="http://schemas.microsoft.com/office/powerpoint/2010/main" val="307832335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A0D38D3-1A31-4E0A-A8E8-D4DC45633470}" type="datetimeFigureOut">
              <a:rPr lang="tr-TR" baseline="0" smtClean="0">
                <a:solidFill>
                  <a:prstClr val="black">
                    <a:tint val="75000"/>
                  </a:prstClr>
                </a:solidFill>
                <a:latin typeface="Calibri"/>
              </a:rPr>
              <a:pPr fontAlgn="auto">
                <a:spcBef>
                  <a:spcPts val="0"/>
                </a:spcBef>
                <a:spcAft>
                  <a:spcPts val="0"/>
                </a:spcAft>
              </a:pPr>
              <a:t>13.01.2020</a:t>
            </a:fld>
            <a:endParaRPr lang="tr-TR" baseline="0" dirty="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dirty="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9E27980-0D0A-4E50-AFD7-218A251AA97F}" type="slidenum">
              <a:rPr lang="tr-TR" baseline="0" smtClean="0">
                <a:solidFill>
                  <a:prstClr val="black">
                    <a:tint val="75000"/>
                  </a:prstClr>
                </a:solidFill>
                <a:latin typeface="Calibri"/>
              </a:rPr>
              <a:pPr fontAlgn="auto">
                <a:spcBef>
                  <a:spcPts val="0"/>
                </a:spcBef>
                <a:spcAft>
                  <a:spcPts val="0"/>
                </a:spcAft>
              </a:pPr>
              <a:t>‹#›</a:t>
            </a:fld>
            <a:endParaRPr lang="tr-TR" baseline="0" dirty="0">
              <a:solidFill>
                <a:prstClr val="black">
                  <a:tint val="75000"/>
                </a:prstClr>
              </a:solidFill>
              <a:latin typeface="Calibri"/>
            </a:endParaRPr>
          </a:p>
        </p:txBody>
      </p:sp>
    </p:spTree>
    <p:extLst>
      <p:ext uri="{BB962C8B-B14F-4D97-AF65-F5344CB8AC3E}">
        <p14:creationId xmlns:p14="http://schemas.microsoft.com/office/powerpoint/2010/main" val="1367752279"/>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0A0D38D3-1A31-4E0A-A8E8-D4DC45633470}" type="datetimeFigureOut">
              <a:rPr lang="tr-TR" baseline="0" smtClean="0">
                <a:solidFill>
                  <a:prstClr val="black">
                    <a:tint val="75000"/>
                  </a:prstClr>
                </a:solidFill>
                <a:latin typeface="Calibri"/>
              </a:rPr>
              <a:pPr fontAlgn="auto">
                <a:spcBef>
                  <a:spcPts val="0"/>
                </a:spcBef>
                <a:spcAft>
                  <a:spcPts val="0"/>
                </a:spcAft>
              </a:pPr>
              <a:t>13.01.2020</a:t>
            </a:fld>
            <a:endParaRPr lang="tr-TR" baseline="0" dirty="0">
              <a:solidFill>
                <a:prstClr val="black">
                  <a:tint val="75000"/>
                </a:prstClr>
              </a:solidFill>
              <a:latin typeface="Calibri"/>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tr-TR" baseline="0" dirty="0">
              <a:solidFill>
                <a:prstClr val="black">
                  <a:tint val="75000"/>
                </a:prstClr>
              </a:solidFill>
              <a:latin typeface="Calibri"/>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9E27980-0D0A-4E50-AFD7-218A251AA97F}" type="slidenum">
              <a:rPr lang="tr-TR" baseline="0" smtClean="0">
                <a:solidFill>
                  <a:prstClr val="black">
                    <a:tint val="75000"/>
                  </a:prstClr>
                </a:solidFill>
                <a:latin typeface="Calibri"/>
              </a:rPr>
              <a:pPr fontAlgn="auto">
                <a:spcBef>
                  <a:spcPts val="0"/>
                </a:spcBef>
                <a:spcAft>
                  <a:spcPts val="0"/>
                </a:spcAft>
              </a:pPr>
              <a:t>‹#›</a:t>
            </a:fld>
            <a:endParaRPr lang="tr-TR" baseline="0" dirty="0">
              <a:solidFill>
                <a:prstClr val="black">
                  <a:tint val="75000"/>
                </a:prstClr>
              </a:solidFill>
              <a:latin typeface="Calibri"/>
            </a:endParaRPr>
          </a:p>
        </p:txBody>
      </p:sp>
    </p:spTree>
    <p:extLst>
      <p:ext uri="{BB962C8B-B14F-4D97-AF65-F5344CB8AC3E}">
        <p14:creationId xmlns:p14="http://schemas.microsoft.com/office/powerpoint/2010/main" val="420012962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tr.wikipedia.org/w/index.php?title=Dosya:Elektromanyetik_Tayf_TR.jpg&amp;filetimestamp=20080521084926"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51.wmf"/><Relationship Id="rId13"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53.wmf"/><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image" Target="../media/image50.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52.wmf"/><Relationship Id="rId4" Type="http://schemas.openxmlformats.org/officeDocument/2006/relationships/image" Target="../media/image49.wmf"/><Relationship Id="rId9" Type="http://schemas.openxmlformats.org/officeDocument/2006/relationships/oleObject" Target="../embeddings/oleObject5.bin"/><Relationship Id="rId14" Type="http://schemas.openxmlformats.org/officeDocument/2006/relationships/image" Target="../media/image54.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diagramLayout" Target="../diagrams/layout4.xml"/><Relationship Id="rId7" Type="http://schemas.openxmlformats.org/officeDocument/2006/relationships/image" Target="../media/image6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51.xml"/><Relationship Id="rId1" Type="http://schemas.openxmlformats.org/officeDocument/2006/relationships/vmlDrawing" Target="../drawings/vmlDrawing3.vml"/><Relationship Id="rId4" Type="http://schemas.openxmlformats.org/officeDocument/2006/relationships/image" Target="../media/image69.wmf"/></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2.xml"/><Relationship Id="rId1" Type="http://schemas.openxmlformats.org/officeDocument/2006/relationships/vmlDrawing" Target="../drawings/vmlDrawing4.vml"/><Relationship Id="rId6" Type="http://schemas.openxmlformats.org/officeDocument/2006/relationships/image" Target="../media/image73.wmf"/><Relationship Id="rId5" Type="http://schemas.openxmlformats.org/officeDocument/2006/relationships/oleObject" Target="../embeddings/oleObject10.bin"/><Relationship Id="rId4" Type="http://schemas.openxmlformats.org/officeDocument/2006/relationships/image" Target="../media/image72.wmf"/></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20688"/>
            <a:ext cx="8208912" cy="3046988"/>
          </a:xfrm>
          <a:prstGeom prst="rect">
            <a:avLst/>
          </a:prstGeom>
        </p:spPr>
        <p:txBody>
          <a:bodyPr wrap="square">
            <a:spAutoFit/>
          </a:bodyPr>
          <a:lstStyle/>
          <a:p>
            <a:pPr>
              <a:lnSpc>
                <a:spcPct val="150000"/>
              </a:lnSpc>
              <a:spcAft>
                <a:spcPts val="0"/>
              </a:spcAft>
            </a:pPr>
            <a:r>
              <a:rPr lang="tr-TR" sz="1600" baseline="0" dirty="0">
                <a:cs typeface="Times New Roman" pitchFamily="18" charset="0"/>
              </a:rPr>
              <a:t>2-ATOM TEORİSİ</a:t>
            </a:r>
          </a:p>
          <a:p>
            <a:pPr>
              <a:lnSpc>
                <a:spcPct val="150000"/>
              </a:lnSpc>
              <a:spcAft>
                <a:spcPts val="0"/>
              </a:spcAft>
            </a:pPr>
            <a:r>
              <a:rPr lang="tr-TR" sz="1600" baseline="0" dirty="0">
                <a:cs typeface="Times New Roman" pitchFamily="18" charset="0"/>
              </a:rPr>
              <a:t>Atomun yapısı</a:t>
            </a:r>
          </a:p>
          <a:p>
            <a:pPr>
              <a:lnSpc>
                <a:spcPct val="150000"/>
              </a:lnSpc>
              <a:spcAft>
                <a:spcPts val="0"/>
              </a:spcAft>
            </a:pPr>
            <a:r>
              <a:rPr lang="tr-TR" sz="1600" baseline="0" dirty="0">
                <a:cs typeface="Times New Roman" pitchFamily="18" charset="0"/>
              </a:rPr>
              <a:t>Elektron</a:t>
            </a:r>
          </a:p>
          <a:p>
            <a:pPr>
              <a:lnSpc>
                <a:spcPct val="150000"/>
              </a:lnSpc>
              <a:spcAft>
                <a:spcPts val="0"/>
              </a:spcAft>
            </a:pPr>
            <a:r>
              <a:rPr lang="tr-TR" sz="1600" baseline="0" dirty="0">
                <a:cs typeface="Times New Roman" pitchFamily="18" charset="0"/>
              </a:rPr>
              <a:t>Radyoaktivite</a:t>
            </a:r>
          </a:p>
          <a:p>
            <a:pPr>
              <a:lnSpc>
                <a:spcPct val="150000"/>
              </a:lnSpc>
              <a:spcAft>
                <a:spcPts val="0"/>
              </a:spcAft>
            </a:pPr>
            <a:r>
              <a:rPr lang="tr-TR" sz="1600" baseline="0" dirty="0">
                <a:cs typeface="Times New Roman" pitchFamily="18" charset="0"/>
              </a:rPr>
              <a:t>Proton ve çekirdek, nötron</a:t>
            </a:r>
          </a:p>
          <a:p>
            <a:pPr>
              <a:lnSpc>
                <a:spcPct val="150000"/>
              </a:lnSpc>
              <a:spcAft>
                <a:spcPts val="0"/>
              </a:spcAft>
            </a:pPr>
            <a:r>
              <a:rPr lang="tr-TR" sz="1600" baseline="0" dirty="0">
                <a:cs typeface="Times New Roman" pitchFamily="18" charset="0"/>
              </a:rPr>
              <a:t>Atom numarası, kütle numarası, izotoplar</a:t>
            </a:r>
          </a:p>
          <a:p>
            <a:pPr>
              <a:lnSpc>
                <a:spcPct val="150000"/>
              </a:lnSpc>
              <a:spcAft>
                <a:spcPts val="0"/>
              </a:spcAft>
            </a:pPr>
            <a:r>
              <a:rPr lang="tr-TR" sz="1600" baseline="0" dirty="0">
                <a:cs typeface="Times New Roman" pitchFamily="18" charset="0"/>
              </a:rPr>
              <a:t>Periyodik tablo</a:t>
            </a:r>
          </a:p>
          <a:p>
            <a:pPr>
              <a:lnSpc>
                <a:spcPct val="150000"/>
              </a:lnSpc>
              <a:spcAft>
                <a:spcPts val="0"/>
              </a:spcAft>
            </a:pPr>
            <a:r>
              <a:rPr lang="tr-TR" sz="1600" baseline="0" dirty="0">
                <a:cs typeface="Times New Roman" pitchFamily="18" charset="0"/>
              </a:rPr>
              <a:t>Molekül formülleri, deneysel formüller</a:t>
            </a:r>
            <a:endParaRPr lang="tr-TR" sz="1600" baseline="0" dirty="0">
              <a:ea typeface="Calibri"/>
              <a:cs typeface="Times New Roman" pitchFamily="18" charset="0"/>
            </a:endParaRPr>
          </a:p>
        </p:txBody>
      </p:sp>
      <p:pic>
        <p:nvPicPr>
          <p:cNvPr id="3" name="Picture 7" descr="Üniversite logosu - University logo"/>
          <p:cNvPicPr>
            <a:picLocks noChangeAspect="1" noChangeArrowheads="1"/>
          </p:cNvPicPr>
          <p:nvPr/>
        </p:nvPicPr>
        <p:blipFill>
          <a:blip r:embed="rId2" cstate="print"/>
          <a:srcRect/>
          <a:stretch>
            <a:fillRect/>
          </a:stretch>
        </p:blipFill>
        <p:spPr bwMode="auto">
          <a:xfrm>
            <a:off x="7286644" y="245630"/>
            <a:ext cx="1428760" cy="1420246"/>
          </a:xfrm>
          <a:prstGeom prst="rect">
            <a:avLst/>
          </a:prstGeom>
          <a:noFill/>
          <a:ln w="9525">
            <a:noFill/>
            <a:miter lim="800000"/>
            <a:headEnd/>
            <a:tailEnd/>
          </a:ln>
        </p:spPr>
      </p:pic>
      <p:pic>
        <p:nvPicPr>
          <p:cNvPr id="4" name="Resim 3"/>
          <p:cNvPicPr>
            <a:picLocks noChangeAspect="1"/>
          </p:cNvPicPr>
          <p:nvPr/>
        </p:nvPicPr>
        <p:blipFill>
          <a:blip r:embed="rId3"/>
          <a:stretch>
            <a:fillRect/>
          </a:stretch>
        </p:blipFill>
        <p:spPr>
          <a:xfrm>
            <a:off x="755576" y="4042734"/>
            <a:ext cx="1888560" cy="2146160"/>
          </a:xfrm>
          <a:prstGeom prst="rect">
            <a:avLst/>
          </a:prstGeom>
        </p:spPr>
      </p:pic>
      <p:pic>
        <p:nvPicPr>
          <p:cNvPr id="5" name="Resim 4"/>
          <p:cNvPicPr>
            <a:picLocks noChangeAspect="1"/>
          </p:cNvPicPr>
          <p:nvPr/>
        </p:nvPicPr>
        <p:blipFill>
          <a:blip r:embed="rId4"/>
          <a:stretch>
            <a:fillRect/>
          </a:stretch>
        </p:blipFill>
        <p:spPr>
          <a:xfrm>
            <a:off x="3563888" y="3892194"/>
            <a:ext cx="2260080" cy="2447240"/>
          </a:xfrm>
          <a:prstGeom prst="rect">
            <a:avLst/>
          </a:prstGeom>
        </p:spPr>
      </p:pic>
      <p:pic>
        <p:nvPicPr>
          <p:cNvPr id="6" name="Resim 5"/>
          <p:cNvPicPr>
            <a:picLocks noChangeAspect="1"/>
          </p:cNvPicPr>
          <p:nvPr/>
        </p:nvPicPr>
        <p:blipFill>
          <a:blip r:embed="rId5"/>
          <a:stretch>
            <a:fillRect/>
          </a:stretch>
        </p:blipFill>
        <p:spPr>
          <a:xfrm>
            <a:off x="6653968" y="4088708"/>
            <a:ext cx="1950480" cy="2277400"/>
          </a:xfrm>
          <a:prstGeom prst="rect">
            <a:avLst/>
          </a:prstGeom>
        </p:spPr>
      </p:pic>
    </p:spTree>
    <p:extLst>
      <p:ext uri="{BB962C8B-B14F-4D97-AF65-F5344CB8AC3E}">
        <p14:creationId xmlns:p14="http://schemas.microsoft.com/office/powerpoint/2010/main" val="3300731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79512" y="908720"/>
            <a:ext cx="8325187" cy="4752528"/>
          </a:xfrm>
          <a:prstGeom prst="rect">
            <a:avLst/>
          </a:prstGeom>
        </p:spPr>
      </p:pic>
    </p:spTree>
    <p:extLst>
      <p:ext uri="{BB962C8B-B14F-4D97-AF65-F5344CB8AC3E}">
        <p14:creationId xmlns:p14="http://schemas.microsoft.com/office/powerpoint/2010/main" val="2370505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yagram"/>
          <p:cNvGraphicFramePr/>
          <p:nvPr>
            <p:extLst>
              <p:ext uri="{D42A27DB-BD31-4B8C-83A1-F6EECF244321}">
                <p14:modId xmlns:p14="http://schemas.microsoft.com/office/powerpoint/2010/main" val="1945174557"/>
              </p:ext>
            </p:extLst>
          </p:nvPr>
        </p:nvGraphicFramePr>
        <p:xfrm>
          <a:off x="457200" y="357166"/>
          <a:ext cx="8229600"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214422"/>
            <a:ext cx="8229600" cy="5110178"/>
          </a:xfrm>
        </p:spPr>
        <p:txBody>
          <a:bodyPr>
            <a:normAutofit/>
          </a:bodyPr>
          <a:lstStyle/>
          <a:p>
            <a:pPr eaLnBrk="1" hangingPunct="1">
              <a:lnSpc>
                <a:spcPct val="150000"/>
              </a:lnSpc>
              <a:buNone/>
            </a:pPr>
            <a:r>
              <a:rPr lang="tr-TR" sz="1600" dirty="0">
                <a:latin typeface="Times New Roman" pitchFamily="18" charset="0"/>
              </a:rPr>
              <a:t>Madde ışık etkileşimi</a:t>
            </a:r>
          </a:p>
          <a:p>
            <a:pPr eaLnBrk="1" hangingPunct="1">
              <a:lnSpc>
                <a:spcPct val="150000"/>
              </a:lnSpc>
              <a:buNone/>
            </a:pPr>
            <a:r>
              <a:rPr lang="tr-TR" sz="1600" dirty="0">
                <a:latin typeface="Times New Roman" pitchFamily="18" charset="0"/>
                <a:cs typeface="Times New Roman" pitchFamily="18" charset="0"/>
              </a:rPr>
              <a:t>Elektromanyetik teori</a:t>
            </a:r>
          </a:p>
          <a:p>
            <a:pPr>
              <a:lnSpc>
                <a:spcPct val="150000"/>
              </a:lnSpc>
              <a:buNone/>
            </a:pPr>
            <a:r>
              <a:rPr lang="tr-TR" sz="1600" dirty="0">
                <a:latin typeface="Times New Roman" pitchFamily="18" charset="0"/>
                <a:cs typeface="Times New Roman" pitchFamily="18" charset="0"/>
              </a:rPr>
              <a:t>Atom spektrumlarının incelenmesi</a:t>
            </a:r>
          </a:p>
          <a:p>
            <a:pPr>
              <a:lnSpc>
                <a:spcPct val="150000"/>
              </a:lnSpc>
              <a:buNone/>
            </a:pPr>
            <a:r>
              <a:rPr lang="tr-TR" sz="1600" dirty="0">
                <a:latin typeface="Times New Roman" pitchFamily="18" charset="0"/>
                <a:cs typeface="Times New Roman" pitchFamily="18" charset="0"/>
              </a:rPr>
              <a:t>Kuantum teorisi</a:t>
            </a:r>
          </a:p>
          <a:p>
            <a:pPr eaLnBrk="1" hangingPunct="1">
              <a:lnSpc>
                <a:spcPct val="150000"/>
              </a:lnSpc>
              <a:buNone/>
            </a:pPr>
            <a:r>
              <a:rPr lang="tr-TR" sz="1600" dirty="0" err="1">
                <a:latin typeface="Times New Roman" pitchFamily="18" charset="0"/>
                <a:cs typeface="Times New Roman" pitchFamily="18" charset="0"/>
              </a:rPr>
              <a:t>Bohr</a:t>
            </a:r>
            <a:r>
              <a:rPr lang="tr-TR" sz="1600" dirty="0">
                <a:latin typeface="Times New Roman" pitchFamily="18" charset="0"/>
                <a:cs typeface="Times New Roman" pitchFamily="18" charset="0"/>
              </a:rPr>
              <a:t> atom modeli</a:t>
            </a:r>
          </a:p>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endParaRPr lang="tr-TR" sz="1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a:t>
            </a:fld>
            <a:endParaRPr lang="tr-TR" altLang="en-US"/>
          </a:p>
        </p:txBody>
      </p:sp>
    </p:spTree>
    <p:extLst>
      <p:ext uri="{BB962C8B-B14F-4D97-AF65-F5344CB8AC3E}">
        <p14:creationId xmlns:p14="http://schemas.microsoft.com/office/powerpoint/2010/main" val="2032939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title"/>
          </p:nvPr>
        </p:nvSpPr>
        <p:spPr>
          <a:xfrm>
            <a:off x="457200" y="285750"/>
            <a:ext cx="8229600" cy="571500"/>
          </a:xfrm>
        </p:spPr>
        <p:txBody>
          <a:bodyPr/>
          <a:lstStyle/>
          <a:p>
            <a:r>
              <a:rPr lang="tr-TR" sz="2000" dirty="0">
                <a:latin typeface="Times New Roman" pitchFamily="18" charset="0"/>
                <a:cs typeface="Times New Roman" pitchFamily="18" charset="0"/>
              </a:rPr>
              <a:t>Işık nedir? Nasıl oluşur?</a:t>
            </a:r>
          </a:p>
        </p:txBody>
      </p:sp>
      <p:sp>
        <p:nvSpPr>
          <p:cNvPr id="14338" name="2 İçerik Yer Tutucusu"/>
          <p:cNvSpPr>
            <a:spLocks noGrp="1"/>
          </p:cNvSpPr>
          <p:nvPr>
            <p:ph idx="1"/>
          </p:nvPr>
        </p:nvSpPr>
        <p:spPr>
          <a:xfrm>
            <a:off x="251520" y="1052736"/>
            <a:ext cx="8229600" cy="5468491"/>
          </a:xfrm>
        </p:spPr>
        <p:txBody>
          <a:bodyPr>
            <a:normAutofit/>
          </a:bodyPr>
          <a:lstStyle/>
          <a:p>
            <a:pPr>
              <a:lnSpc>
                <a:spcPct val="150000"/>
              </a:lnSpc>
              <a:buNone/>
            </a:pPr>
            <a:r>
              <a:rPr lang="tr-TR" sz="1800" dirty="0">
                <a:latin typeface="Times New Roman" pitchFamily="18" charset="0"/>
                <a:cs typeface="Times New Roman" pitchFamily="18" charset="0"/>
              </a:rPr>
              <a:t>Isıtılan bir demir metali önce kırmızı sonra sarı sonra beyaz ışık yayar.</a:t>
            </a:r>
          </a:p>
          <a:p>
            <a:pPr>
              <a:lnSpc>
                <a:spcPct val="150000"/>
              </a:lnSpc>
              <a:buNone/>
            </a:pPr>
            <a:r>
              <a:rPr lang="tr-TR" sz="1800" dirty="0">
                <a:latin typeface="Times New Roman" pitchFamily="18" charset="0"/>
                <a:cs typeface="Times New Roman" pitchFamily="18" charset="0"/>
              </a:rPr>
              <a:t>Isıtılan maddeler ışık yayar….</a:t>
            </a:r>
          </a:p>
          <a:p>
            <a:pPr>
              <a:buFont typeface="Wingdings 2" pitchFamily="18" charset="2"/>
              <a:buNone/>
            </a:pPr>
            <a:endParaRPr lang="tr-TR" sz="1800" dirty="0">
              <a:latin typeface="Times New Roman" pitchFamily="18" charset="0"/>
              <a:cs typeface="Times New Roman"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776" y="3284984"/>
            <a:ext cx="4262874"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2784" y="3492434"/>
            <a:ext cx="4192711" cy="2987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pPr>
              <a:defRPr/>
            </a:pPr>
            <a:fld id="{9953F96F-2F5A-4708-8BCB-7825D6643209}" type="slidenum">
              <a:rPr lang="tr-TR" altLang="en-US" smtClean="0"/>
              <a:pPr>
                <a:defRPr/>
              </a:pPr>
              <a:t>4</a:t>
            </a:fld>
            <a:endParaRPr lang="tr-TR" altLang="en-US"/>
          </a:p>
        </p:txBody>
      </p:sp>
    </p:spTree>
    <p:extLst>
      <p:ext uri="{BB962C8B-B14F-4D97-AF65-F5344CB8AC3E}">
        <p14:creationId xmlns:p14="http://schemas.microsoft.com/office/powerpoint/2010/main" val="3178142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285720" y="285728"/>
            <a:ext cx="8229600" cy="5715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000" b="0"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rPr>
              <a:t>Işık oluşumu (Alev deneyi)</a:t>
            </a:r>
          </a:p>
        </p:txBody>
      </p:sp>
      <p:pic>
        <p:nvPicPr>
          <p:cNvPr id="4100" name="Picture 4"/>
          <p:cNvPicPr>
            <a:picLocks noChangeAspect="1" noChangeArrowheads="1"/>
          </p:cNvPicPr>
          <p:nvPr/>
        </p:nvPicPr>
        <p:blipFill>
          <a:blip r:embed="rId2"/>
          <a:srcRect/>
          <a:stretch>
            <a:fillRect/>
          </a:stretch>
        </p:blipFill>
        <p:spPr bwMode="auto">
          <a:xfrm>
            <a:off x="2843808" y="2636912"/>
            <a:ext cx="2357454" cy="3202208"/>
          </a:xfrm>
          <a:prstGeom prst="rect">
            <a:avLst/>
          </a:prstGeom>
          <a:noFill/>
          <a:ln w="9525">
            <a:noFill/>
            <a:miter lim="800000"/>
            <a:headEnd/>
            <a:tailEnd/>
          </a:ln>
          <a:effectLst/>
        </p:spPr>
      </p:pic>
      <p:sp>
        <p:nvSpPr>
          <p:cNvPr id="4" name="7 Dikdörtgen"/>
          <p:cNvSpPr/>
          <p:nvPr/>
        </p:nvSpPr>
        <p:spPr>
          <a:xfrm>
            <a:off x="328554" y="1196752"/>
            <a:ext cx="8143932" cy="507831"/>
          </a:xfrm>
          <a:prstGeom prst="rect">
            <a:avLst/>
          </a:prstGeom>
        </p:spPr>
        <p:txBody>
          <a:bodyPr wrap="square">
            <a:spAutoFit/>
          </a:bodyPr>
          <a:lstStyle/>
          <a:p>
            <a:pPr>
              <a:lnSpc>
                <a:spcPct val="150000"/>
              </a:lnSpc>
            </a:pPr>
            <a:r>
              <a:rPr lang="tr-TR" sz="1800" baseline="0" dirty="0"/>
              <a:t>Bir elementin çözeltisi aleve tutulursa kendine has ışık oluşturur.</a:t>
            </a:r>
          </a:p>
        </p:txBody>
      </p:sp>
    </p:spTree>
    <p:extLst>
      <p:ext uri="{BB962C8B-B14F-4D97-AF65-F5344CB8AC3E}">
        <p14:creationId xmlns:p14="http://schemas.microsoft.com/office/powerpoint/2010/main" val="2147338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987824" y="620688"/>
            <a:ext cx="3106060" cy="2088232"/>
          </a:xfrm>
          <a:prstGeom prst="rect">
            <a:avLst/>
          </a:prstGeom>
        </p:spPr>
      </p:pic>
      <p:pic>
        <p:nvPicPr>
          <p:cNvPr id="3" name="Resim 2"/>
          <p:cNvPicPr>
            <a:picLocks noChangeAspect="1"/>
          </p:cNvPicPr>
          <p:nvPr/>
        </p:nvPicPr>
        <p:blipFill>
          <a:blip r:embed="rId3"/>
          <a:stretch>
            <a:fillRect/>
          </a:stretch>
        </p:blipFill>
        <p:spPr>
          <a:xfrm>
            <a:off x="971600" y="3501008"/>
            <a:ext cx="6668776" cy="2041336"/>
          </a:xfrm>
          <a:prstGeom prst="rect">
            <a:avLst/>
          </a:prstGeom>
        </p:spPr>
      </p:pic>
    </p:spTree>
    <p:extLst>
      <p:ext uri="{BB962C8B-B14F-4D97-AF65-F5344CB8AC3E}">
        <p14:creationId xmlns:p14="http://schemas.microsoft.com/office/powerpoint/2010/main" val="4011342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srcRect/>
          <a:stretch>
            <a:fillRect/>
          </a:stretch>
        </p:blipFill>
        <p:spPr bwMode="auto">
          <a:xfrm>
            <a:off x="1714480" y="1142984"/>
            <a:ext cx="1266825" cy="2714644"/>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3143240" y="1142984"/>
            <a:ext cx="1285884" cy="2723048"/>
          </a:xfrm>
          <a:prstGeom prst="rect">
            <a:avLst/>
          </a:prstGeom>
          <a:noFill/>
          <a:ln w="9525">
            <a:noFill/>
            <a:miter lim="800000"/>
            <a:headEnd/>
            <a:tailEnd/>
          </a:ln>
          <a:effectLst/>
        </p:spPr>
      </p:pic>
      <p:pic>
        <p:nvPicPr>
          <p:cNvPr id="3077" name="Picture 5"/>
          <p:cNvPicPr>
            <a:picLocks noChangeAspect="1" noChangeArrowheads="1"/>
          </p:cNvPicPr>
          <p:nvPr/>
        </p:nvPicPr>
        <p:blipFill>
          <a:blip r:embed="rId4"/>
          <a:srcRect/>
          <a:stretch>
            <a:fillRect/>
          </a:stretch>
        </p:blipFill>
        <p:spPr bwMode="auto">
          <a:xfrm>
            <a:off x="4572000" y="1142984"/>
            <a:ext cx="1291111" cy="2786082"/>
          </a:xfrm>
          <a:prstGeom prst="rect">
            <a:avLst/>
          </a:prstGeom>
          <a:noFill/>
          <a:ln w="9525">
            <a:noFill/>
            <a:miter lim="800000"/>
            <a:headEnd/>
            <a:tailEnd/>
          </a:ln>
          <a:effectLst/>
        </p:spPr>
      </p:pic>
      <p:pic>
        <p:nvPicPr>
          <p:cNvPr id="3078" name="Picture 6"/>
          <p:cNvPicPr>
            <a:picLocks noChangeAspect="1" noChangeArrowheads="1"/>
          </p:cNvPicPr>
          <p:nvPr/>
        </p:nvPicPr>
        <p:blipFill>
          <a:blip r:embed="rId5"/>
          <a:srcRect/>
          <a:stretch>
            <a:fillRect/>
          </a:stretch>
        </p:blipFill>
        <p:spPr bwMode="auto">
          <a:xfrm>
            <a:off x="6143636" y="1071546"/>
            <a:ext cx="1214446" cy="2813447"/>
          </a:xfrm>
          <a:prstGeom prst="rect">
            <a:avLst/>
          </a:prstGeom>
          <a:noFill/>
          <a:ln w="9525">
            <a:noFill/>
            <a:miter lim="800000"/>
            <a:headEnd/>
            <a:tailEnd/>
          </a:ln>
          <a:effectLst/>
        </p:spPr>
      </p:pic>
      <p:pic>
        <p:nvPicPr>
          <p:cNvPr id="3079" name="Picture 7"/>
          <p:cNvPicPr>
            <a:picLocks noChangeAspect="1" noChangeArrowheads="1"/>
          </p:cNvPicPr>
          <p:nvPr/>
        </p:nvPicPr>
        <p:blipFill>
          <a:blip r:embed="rId6"/>
          <a:srcRect/>
          <a:stretch>
            <a:fillRect/>
          </a:stretch>
        </p:blipFill>
        <p:spPr bwMode="auto">
          <a:xfrm>
            <a:off x="142844" y="1142984"/>
            <a:ext cx="1357322" cy="2714644"/>
          </a:xfrm>
          <a:prstGeom prst="rect">
            <a:avLst/>
          </a:prstGeom>
          <a:noFill/>
          <a:ln w="9525">
            <a:noFill/>
            <a:miter lim="800000"/>
            <a:headEnd/>
            <a:tailEnd/>
          </a:ln>
          <a:effectLst/>
        </p:spPr>
      </p:pic>
      <p:sp>
        <p:nvSpPr>
          <p:cNvPr id="8" name="1 Başlık"/>
          <p:cNvSpPr txBox="1">
            <a:spLocks/>
          </p:cNvSpPr>
          <p:nvPr/>
        </p:nvSpPr>
        <p:spPr>
          <a:xfrm>
            <a:off x="357158" y="4572008"/>
            <a:ext cx="8229600" cy="5715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000" b="0" i="0" u="none" strike="noStrike" kern="1200" cap="none" spc="0" normalizeH="0" baseline="0" noProof="0" dirty="0" err="1">
                <a:ln>
                  <a:noFill/>
                </a:ln>
                <a:solidFill>
                  <a:schemeClr val="tx2"/>
                </a:solidFill>
                <a:effectLst/>
                <a:uLnTx/>
                <a:uFillTx/>
                <a:latin typeface="Times New Roman" pitchFamily="18" charset="0"/>
                <a:ea typeface="+mj-ea"/>
                <a:cs typeface="Times New Roman" pitchFamily="18" charset="0"/>
              </a:rPr>
              <a:t>Ca</a:t>
            </a:r>
            <a:r>
              <a:rPr kumimoji="0" lang="tr-TR" sz="20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rPr>
              <a:t>                     </a:t>
            </a:r>
            <a:r>
              <a:rPr kumimoji="0" lang="tr-TR" sz="2000" b="0" i="0" u="none" strike="noStrike" kern="1200" cap="none" spc="0" normalizeH="0" baseline="0" noProof="0" dirty="0" err="1">
                <a:ln>
                  <a:noFill/>
                </a:ln>
                <a:solidFill>
                  <a:schemeClr val="tx2"/>
                </a:solidFill>
                <a:effectLst/>
                <a:uLnTx/>
                <a:uFillTx/>
                <a:latin typeface="Times New Roman" pitchFamily="18" charset="0"/>
                <a:ea typeface="+mj-ea"/>
                <a:cs typeface="Times New Roman" pitchFamily="18" charset="0"/>
              </a:rPr>
              <a:t>Sr</a:t>
            </a:r>
            <a:r>
              <a:rPr kumimoji="0" lang="tr-TR" sz="20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rPr>
              <a:t>                  </a:t>
            </a:r>
            <a:r>
              <a:rPr kumimoji="0" lang="tr-TR" sz="2000" b="0" i="0" u="none" strike="noStrike" kern="1200" cap="none" spc="0" normalizeH="0" baseline="0" noProof="0" dirty="0" err="1">
                <a:ln>
                  <a:noFill/>
                </a:ln>
                <a:solidFill>
                  <a:schemeClr val="tx2"/>
                </a:solidFill>
                <a:effectLst/>
                <a:uLnTx/>
                <a:uFillTx/>
                <a:latin typeface="Times New Roman" pitchFamily="18" charset="0"/>
                <a:ea typeface="+mj-ea"/>
                <a:cs typeface="Times New Roman" pitchFamily="18" charset="0"/>
              </a:rPr>
              <a:t>Na</a:t>
            </a:r>
            <a:r>
              <a:rPr kumimoji="0" lang="tr-TR" sz="20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rPr>
              <a:t>                   K                        </a:t>
            </a:r>
            <a:r>
              <a:rPr kumimoji="0" lang="tr-TR" sz="2000" b="0" i="0" u="none" strike="noStrike" kern="1200" cap="none" spc="0" normalizeH="0" baseline="0" noProof="0" dirty="0" err="1">
                <a:ln>
                  <a:noFill/>
                </a:ln>
                <a:solidFill>
                  <a:schemeClr val="tx2"/>
                </a:solidFill>
                <a:effectLst/>
                <a:uLnTx/>
                <a:uFillTx/>
                <a:latin typeface="Times New Roman" pitchFamily="18" charset="0"/>
                <a:ea typeface="+mj-ea"/>
                <a:cs typeface="Times New Roman" pitchFamily="18" charset="0"/>
              </a:rPr>
              <a:t>Cu</a:t>
            </a:r>
            <a:r>
              <a:rPr kumimoji="0" lang="tr-TR" sz="20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rPr>
              <a:t>                    </a:t>
            </a:r>
            <a:r>
              <a:rPr kumimoji="0" lang="tr-TR" sz="2000" b="0" i="0" u="none" strike="noStrike" kern="1200" cap="none" spc="0" normalizeH="0" baseline="0" noProof="0" dirty="0" err="1">
                <a:ln>
                  <a:noFill/>
                </a:ln>
                <a:solidFill>
                  <a:schemeClr val="tx2"/>
                </a:solidFill>
                <a:effectLst/>
                <a:uLnTx/>
                <a:uFillTx/>
                <a:latin typeface="Times New Roman" pitchFamily="18" charset="0"/>
                <a:ea typeface="+mj-ea"/>
                <a:cs typeface="Times New Roman" pitchFamily="18" charset="0"/>
              </a:rPr>
              <a:t>Li</a:t>
            </a:r>
            <a:endParaRPr kumimoji="0" lang="tr-TR" sz="20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endParaRPr>
          </a:p>
        </p:txBody>
      </p:sp>
      <p:pic>
        <p:nvPicPr>
          <p:cNvPr id="3080" name="Picture 8"/>
          <p:cNvPicPr>
            <a:picLocks noChangeAspect="1" noChangeArrowheads="1"/>
          </p:cNvPicPr>
          <p:nvPr/>
        </p:nvPicPr>
        <p:blipFill>
          <a:blip r:embed="rId7"/>
          <a:srcRect/>
          <a:stretch>
            <a:fillRect/>
          </a:stretch>
        </p:blipFill>
        <p:spPr bwMode="auto">
          <a:xfrm>
            <a:off x="7715272" y="1071546"/>
            <a:ext cx="1143008" cy="2796094"/>
          </a:xfrm>
          <a:prstGeom prst="rect">
            <a:avLst/>
          </a:prstGeom>
          <a:noFill/>
          <a:ln w="9525">
            <a:noFill/>
            <a:miter lim="800000"/>
            <a:headEnd/>
            <a:tailEnd/>
          </a:ln>
          <a:effectLst/>
        </p:spPr>
      </p:pic>
      <p:sp>
        <p:nvSpPr>
          <p:cNvPr id="9" name="7 Dikdörtgen"/>
          <p:cNvSpPr/>
          <p:nvPr/>
        </p:nvSpPr>
        <p:spPr>
          <a:xfrm>
            <a:off x="251520" y="404664"/>
            <a:ext cx="8143932" cy="507831"/>
          </a:xfrm>
          <a:prstGeom prst="rect">
            <a:avLst/>
          </a:prstGeom>
        </p:spPr>
        <p:txBody>
          <a:bodyPr wrap="square">
            <a:spAutoFit/>
          </a:bodyPr>
          <a:lstStyle/>
          <a:p>
            <a:pPr>
              <a:lnSpc>
                <a:spcPct val="150000"/>
              </a:lnSpc>
            </a:pPr>
            <a:r>
              <a:rPr lang="tr-TR" sz="1800" baseline="0" dirty="0"/>
              <a:t>Her elementin alev rengi farklıdır</a:t>
            </a:r>
          </a:p>
        </p:txBody>
      </p:sp>
    </p:spTree>
    <p:extLst>
      <p:ext uri="{BB962C8B-B14F-4D97-AF65-F5344CB8AC3E}">
        <p14:creationId xmlns:p14="http://schemas.microsoft.com/office/powerpoint/2010/main" val="795521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285720" y="285728"/>
            <a:ext cx="8229600" cy="5715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000" b="0" i="0" u="none" strike="noStrike" kern="1200" cap="none" spc="0" normalizeH="0" baseline="0" noProof="0" dirty="0">
                <a:ln>
                  <a:noFill/>
                </a:ln>
                <a:solidFill>
                  <a:schemeClr val="tx2"/>
                </a:solidFill>
                <a:effectLst/>
                <a:uLnTx/>
                <a:uFillTx/>
                <a:latin typeface="Times New Roman" pitchFamily="18" charset="0"/>
                <a:ea typeface="+mj-ea"/>
                <a:cs typeface="Times New Roman" pitchFamily="18" charset="0"/>
              </a:rPr>
              <a:t>Işığın özellikleri</a:t>
            </a:r>
          </a:p>
        </p:txBody>
      </p:sp>
      <p:pic>
        <p:nvPicPr>
          <p:cNvPr id="4" name="Picture 2"/>
          <p:cNvPicPr>
            <a:picLocks noChangeAspect="1" noChangeArrowheads="1"/>
          </p:cNvPicPr>
          <p:nvPr/>
        </p:nvPicPr>
        <p:blipFill>
          <a:blip r:embed="rId2" cstate="print"/>
          <a:srcRect/>
          <a:stretch>
            <a:fillRect/>
          </a:stretch>
        </p:blipFill>
        <p:spPr bwMode="auto">
          <a:xfrm>
            <a:off x="5143504" y="4572008"/>
            <a:ext cx="3181350" cy="1914525"/>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3221842" y="4291124"/>
            <a:ext cx="1571636" cy="1917331"/>
          </a:xfrm>
          <a:prstGeom prst="rect">
            <a:avLst/>
          </a:prstGeom>
          <a:noFill/>
          <a:ln w="9525">
            <a:noFill/>
            <a:miter lim="800000"/>
            <a:headEnd/>
            <a:tailEnd/>
          </a:ln>
          <a:effectLst/>
        </p:spPr>
      </p:pic>
      <p:sp>
        <p:nvSpPr>
          <p:cNvPr id="7" name="6 Dikdörtgen"/>
          <p:cNvSpPr/>
          <p:nvPr/>
        </p:nvSpPr>
        <p:spPr>
          <a:xfrm>
            <a:off x="285720" y="857232"/>
            <a:ext cx="7715304" cy="2169825"/>
          </a:xfrm>
          <a:prstGeom prst="rect">
            <a:avLst/>
          </a:prstGeom>
        </p:spPr>
        <p:txBody>
          <a:bodyPr wrap="square">
            <a:spAutoFit/>
          </a:bodyPr>
          <a:lstStyle/>
          <a:p>
            <a:pPr>
              <a:lnSpc>
                <a:spcPct val="150000"/>
              </a:lnSpc>
            </a:pPr>
            <a:r>
              <a:rPr lang="tr-TR" sz="1800" baseline="0" dirty="0"/>
              <a:t>İnsanlık tarihi boyunca gök kuşağı biliniyordu.</a:t>
            </a:r>
          </a:p>
          <a:p>
            <a:pPr>
              <a:lnSpc>
                <a:spcPct val="150000"/>
              </a:lnSpc>
            </a:pPr>
            <a:r>
              <a:rPr lang="tr-TR" sz="1800" baseline="0" dirty="0"/>
              <a:t>1666’da İngiliz bilim adamı </a:t>
            </a:r>
            <a:r>
              <a:rPr lang="tr-TR" sz="1800" baseline="0" dirty="0" err="1"/>
              <a:t>Isaac</a:t>
            </a:r>
            <a:r>
              <a:rPr lang="tr-TR" sz="1800" baseline="0" dirty="0"/>
              <a:t> Newton, beyaz ışık demetinin bir prizmadan geçirildiğinde çeşitli renklere (mor, lacivert, mavi, yeşil, sarı, turuncu ve kırmızı ) ayrıldığını gözlemiştir.</a:t>
            </a:r>
          </a:p>
          <a:p>
            <a:pPr>
              <a:lnSpc>
                <a:spcPct val="150000"/>
              </a:lnSpc>
            </a:pPr>
            <a:r>
              <a:rPr lang="tr-TR" sz="1800" baseline="0" dirty="0"/>
              <a:t>Bu renkli ışın demetleri spektrum (tayf) olarak isimlendirmiştir. </a:t>
            </a:r>
            <a:endParaRPr lang="tr-TR" sz="1800" dirty="0"/>
          </a:p>
        </p:txBody>
      </p:sp>
      <p:pic>
        <p:nvPicPr>
          <p:cNvPr id="1027" name="Picture 3"/>
          <p:cNvPicPr>
            <a:picLocks noChangeAspect="1" noChangeArrowheads="1"/>
          </p:cNvPicPr>
          <p:nvPr/>
        </p:nvPicPr>
        <p:blipFill>
          <a:blip r:embed="rId4"/>
          <a:srcRect/>
          <a:stretch>
            <a:fillRect/>
          </a:stretch>
        </p:blipFill>
        <p:spPr bwMode="auto">
          <a:xfrm>
            <a:off x="5337278" y="3117314"/>
            <a:ext cx="3627210" cy="874544"/>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428596" y="3500438"/>
            <a:ext cx="1643074" cy="2701945"/>
          </a:xfrm>
          <a:prstGeom prst="rect">
            <a:avLst/>
          </a:prstGeom>
          <a:noFill/>
          <a:ln w="9525">
            <a:noFill/>
            <a:miter lim="800000"/>
            <a:headEnd/>
            <a:tailEnd/>
          </a:ln>
          <a:effectLst/>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848" y="3053633"/>
            <a:ext cx="1567197" cy="1127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5185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5"/>
          <p:cNvSpPr txBox="1">
            <a:spLocks noChangeArrowheads="1"/>
          </p:cNvSpPr>
          <p:nvPr/>
        </p:nvSpPr>
        <p:spPr bwMode="auto">
          <a:xfrm>
            <a:off x="250825" y="549275"/>
            <a:ext cx="8424863" cy="1477328"/>
          </a:xfrm>
          <a:prstGeom prst="rect">
            <a:avLst/>
          </a:prstGeom>
          <a:noFill/>
          <a:ln w="9525">
            <a:noFill/>
            <a:miter lim="800000"/>
            <a:headEnd/>
            <a:tailEnd/>
          </a:ln>
        </p:spPr>
        <p:txBody>
          <a:bodyPr>
            <a:spAutoFit/>
          </a:bodyPr>
          <a:lstStyle/>
          <a:p>
            <a:pPr>
              <a:lnSpc>
                <a:spcPct val="150000"/>
              </a:lnSpc>
              <a:spcBef>
                <a:spcPct val="50000"/>
              </a:spcBef>
            </a:pPr>
            <a:r>
              <a:rPr lang="tr-TR" sz="1800" baseline="0" dirty="0">
                <a:solidFill>
                  <a:prstClr val="black"/>
                </a:solidFill>
              </a:rPr>
              <a:t>Işık dalgalar şeklinde yayılan enerjidir. Işık elektriksel alan ve manyetik alandan oluşan iki dalgadan oluşur. Bu nedenle ışığa elektromanyetik dalga adı verilir.</a:t>
            </a:r>
          </a:p>
          <a:p>
            <a:pPr>
              <a:lnSpc>
                <a:spcPct val="150000"/>
              </a:lnSpc>
              <a:spcBef>
                <a:spcPct val="50000"/>
              </a:spcBef>
            </a:pPr>
            <a:r>
              <a:rPr lang="tr-TR" sz="1800" baseline="0" dirty="0">
                <a:solidFill>
                  <a:prstClr val="black"/>
                </a:solidFill>
              </a:rPr>
              <a:t>E</a:t>
            </a:r>
            <a:r>
              <a:rPr lang="de-DE" sz="1800" baseline="0" dirty="0" err="1">
                <a:solidFill>
                  <a:prstClr val="black"/>
                </a:solidFill>
              </a:rPr>
              <a:t>lekt</a:t>
            </a:r>
            <a:r>
              <a:rPr lang="tr-TR" sz="1800" baseline="0" dirty="0">
                <a:solidFill>
                  <a:prstClr val="black"/>
                </a:solidFill>
              </a:rPr>
              <a:t>r</a:t>
            </a:r>
            <a:r>
              <a:rPr lang="de-DE" sz="1800" baseline="0" dirty="0" err="1">
                <a:solidFill>
                  <a:prstClr val="black"/>
                </a:solidFill>
              </a:rPr>
              <a:t>omagnetik</a:t>
            </a:r>
            <a:r>
              <a:rPr lang="de-DE" sz="1800" baseline="0" dirty="0">
                <a:solidFill>
                  <a:prstClr val="black"/>
                </a:solidFill>
              </a:rPr>
              <a:t> </a:t>
            </a:r>
            <a:r>
              <a:rPr lang="tr-TR" sz="1800" baseline="0" dirty="0">
                <a:solidFill>
                  <a:prstClr val="black"/>
                </a:solidFill>
              </a:rPr>
              <a:t>ışıma</a:t>
            </a:r>
            <a:r>
              <a:rPr lang="de-DE" sz="1800" baseline="0" dirty="0">
                <a:solidFill>
                  <a:prstClr val="black"/>
                </a:solidFill>
              </a:rPr>
              <a:t> </a:t>
            </a:r>
            <a:r>
              <a:rPr lang="tr-TR" sz="1800" baseline="0" dirty="0">
                <a:solidFill>
                  <a:prstClr val="black"/>
                </a:solidFill>
              </a:rPr>
              <a:t>sadece </a:t>
            </a:r>
            <a:r>
              <a:rPr lang="de-DE" sz="1800" baseline="0" dirty="0" err="1">
                <a:solidFill>
                  <a:prstClr val="black"/>
                </a:solidFill>
              </a:rPr>
              <a:t>elektriksel</a:t>
            </a:r>
            <a:r>
              <a:rPr lang="de-DE" sz="1800" baseline="0" dirty="0">
                <a:solidFill>
                  <a:prstClr val="black"/>
                </a:solidFill>
              </a:rPr>
              <a:t> </a:t>
            </a:r>
            <a:r>
              <a:rPr lang="de-DE" sz="1800" baseline="0" dirty="0" err="1">
                <a:solidFill>
                  <a:prstClr val="black"/>
                </a:solidFill>
              </a:rPr>
              <a:t>bileşeni</a:t>
            </a:r>
            <a:r>
              <a:rPr lang="de-DE" sz="1800" baseline="0" dirty="0">
                <a:solidFill>
                  <a:prstClr val="black"/>
                </a:solidFill>
              </a:rPr>
              <a:t> </a:t>
            </a:r>
            <a:r>
              <a:rPr lang="de-DE" sz="1800" baseline="0" dirty="0" err="1">
                <a:solidFill>
                  <a:prstClr val="black"/>
                </a:solidFill>
              </a:rPr>
              <a:t>ile</a:t>
            </a:r>
            <a:r>
              <a:rPr lang="de-DE" sz="1800" baseline="0" dirty="0">
                <a:solidFill>
                  <a:prstClr val="black"/>
                </a:solidFill>
              </a:rPr>
              <a:t> </a:t>
            </a:r>
            <a:r>
              <a:rPr lang="tr-TR" sz="1800" baseline="0" dirty="0">
                <a:solidFill>
                  <a:prstClr val="black"/>
                </a:solidFill>
              </a:rPr>
              <a:t>gösterilebilir.</a:t>
            </a:r>
            <a:r>
              <a:rPr lang="de-DE" sz="1800" baseline="0" dirty="0">
                <a:solidFill>
                  <a:prstClr val="black"/>
                </a:solidFill>
              </a:rPr>
              <a:t>         </a:t>
            </a:r>
            <a:endParaRPr lang="tr-TR" sz="1800" baseline="0" dirty="0">
              <a:solidFill>
                <a:prstClr val="black"/>
              </a:solidFill>
            </a:endParaRPr>
          </a:p>
        </p:txBody>
      </p:sp>
      <p:sp>
        <p:nvSpPr>
          <p:cNvPr id="2053" name="Rectangle 9"/>
          <p:cNvSpPr>
            <a:spLocks noChangeArrowheads="1"/>
          </p:cNvSpPr>
          <p:nvPr/>
        </p:nvSpPr>
        <p:spPr bwMode="auto">
          <a:xfrm>
            <a:off x="0" y="2586038"/>
            <a:ext cx="9144000" cy="0"/>
          </a:xfrm>
          <a:prstGeom prst="rect">
            <a:avLst/>
          </a:prstGeom>
          <a:noFill/>
          <a:ln w="9525">
            <a:noFill/>
            <a:miter lim="800000"/>
            <a:headEnd/>
            <a:tailEnd/>
          </a:ln>
        </p:spPr>
        <p:txBody>
          <a:bodyPr wrap="none" anchor="ctr">
            <a:spAutoFit/>
          </a:bodyPr>
          <a:lstStyle/>
          <a:p>
            <a:endParaRPr lang="tr-TR" baseline="0">
              <a:solidFill>
                <a:prstClr val="black"/>
              </a:solidFill>
            </a:endParaRPr>
          </a:p>
        </p:txBody>
      </p:sp>
      <p:graphicFrame>
        <p:nvGraphicFramePr>
          <p:cNvPr id="59400" name="Object 8"/>
          <p:cNvGraphicFramePr>
            <a:graphicFrameLocks noChangeAspect="1"/>
          </p:cNvGraphicFramePr>
          <p:nvPr>
            <p:extLst>
              <p:ext uri="{D42A27DB-BD31-4B8C-83A1-F6EECF244321}">
                <p14:modId xmlns:p14="http://schemas.microsoft.com/office/powerpoint/2010/main" val="342050336"/>
              </p:ext>
            </p:extLst>
          </p:nvPr>
        </p:nvGraphicFramePr>
        <p:xfrm>
          <a:off x="611560" y="3356992"/>
          <a:ext cx="4104506" cy="2365525"/>
        </p:xfrm>
        <a:graphic>
          <a:graphicData uri="http://schemas.openxmlformats.org/presentationml/2006/ole">
            <mc:AlternateContent xmlns:mc="http://schemas.openxmlformats.org/markup-compatibility/2006">
              <mc:Choice xmlns:v="urn:schemas-microsoft-com:vml" Requires="v">
                <p:oleObj spid="_x0000_s2086" r:id="rId3" imgW="3215646" imgH="1685547" progId="">
                  <p:embed/>
                </p:oleObj>
              </mc:Choice>
              <mc:Fallback>
                <p:oleObj r:id="rId3" imgW="3215646" imgH="1685547" progId="">
                  <p:embed/>
                  <p:pic>
                    <p:nvPicPr>
                      <p:cNvPr id="0"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356992"/>
                        <a:ext cx="4104506" cy="2365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4" name="Rectangle 10"/>
          <p:cNvSpPr>
            <a:spLocks noChangeArrowheads="1"/>
          </p:cNvSpPr>
          <p:nvPr/>
        </p:nvSpPr>
        <p:spPr bwMode="auto">
          <a:xfrm>
            <a:off x="0" y="4271963"/>
            <a:ext cx="9144000" cy="0"/>
          </a:xfrm>
          <a:prstGeom prst="rect">
            <a:avLst/>
          </a:prstGeom>
          <a:noFill/>
          <a:ln w="9525">
            <a:noFill/>
            <a:miter lim="800000"/>
            <a:headEnd/>
            <a:tailEnd/>
          </a:ln>
        </p:spPr>
        <p:txBody>
          <a:bodyPr wrap="none" anchor="ctr">
            <a:spAutoFit/>
          </a:bodyPr>
          <a:lstStyle/>
          <a:p>
            <a:endParaRPr lang="tr-TR" baseline="0">
              <a:solidFill>
                <a:prstClr val="black"/>
              </a:solidFill>
            </a:endParaRPr>
          </a:p>
        </p:txBody>
      </p:sp>
      <p:sp>
        <p:nvSpPr>
          <p:cNvPr id="2" name="Slayt Numarası Yer Tutucusu 1"/>
          <p:cNvSpPr>
            <a:spLocks noGrp="1"/>
          </p:cNvSpPr>
          <p:nvPr>
            <p:ph type="sldNum" sz="quarter" idx="12"/>
          </p:nvPr>
        </p:nvSpPr>
        <p:spPr/>
        <p:txBody>
          <a:bodyPr/>
          <a:lstStyle/>
          <a:p>
            <a:pPr>
              <a:defRPr/>
            </a:pPr>
            <a:fld id="{9953F96F-2F5A-4708-8BCB-7825D6643209}" type="slidenum">
              <a:rPr lang="tr-TR" altLang="en-US" smtClean="0">
                <a:solidFill>
                  <a:srgbClr val="04617B">
                    <a:shade val="90000"/>
                  </a:srgbClr>
                </a:solidFill>
              </a:rPr>
              <a:pPr>
                <a:defRPr/>
              </a:pPr>
              <a:t>9</a:t>
            </a:fld>
            <a:endParaRPr lang="tr-TR" altLang="en-US">
              <a:solidFill>
                <a:srgbClr val="04617B">
                  <a:shade val="90000"/>
                </a:srgbClr>
              </a:solidFill>
            </a:endParaRPr>
          </a:p>
        </p:txBody>
      </p:sp>
      <p:pic>
        <p:nvPicPr>
          <p:cNvPr id="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6969" y="2420888"/>
            <a:ext cx="267652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0179" y="4077072"/>
            <a:ext cx="209550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90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397"/>
                                        </p:tgtEl>
                                        <p:attrNameLst>
                                          <p:attrName>style.visibility</p:attrName>
                                        </p:attrNameLst>
                                      </p:cBhvr>
                                      <p:to>
                                        <p:strVal val="visible"/>
                                      </p:to>
                                    </p:set>
                                    <p:anim calcmode="lin" valueType="num">
                                      <p:cBhvr additive="base">
                                        <p:cTn id="7" dur="500" fill="hold"/>
                                        <p:tgtEl>
                                          <p:spTgt spid="59397"/>
                                        </p:tgtEl>
                                        <p:attrNameLst>
                                          <p:attrName>ppt_x</p:attrName>
                                        </p:attrNameLst>
                                      </p:cBhvr>
                                      <p:tavLst>
                                        <p:tav tm="0">
                                          <p:val>
                                            <p:strVal val="#ppt_x"/>
                                          </p:val>
                                        </p:tav>
                                        <p:tav tm="100000">
                                          <p:val>
                                            <p:strVal val="#ppt_x"/>
                                          </p:val>
                                        </p:tav>
                                      </p:tavLst>
                                    </p:anim>
                                    <p:anim calcmode="lin" valueType="num">
                                      <p:cBhvr additive="base">
                                        <p:cTn id="8" dur="500" fill="hold"/>
                                        <p:tgtEl>
                                          <p:spTgt spid="5939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9400"/>
                                        </p:tgtEl>
                                        <p:attrNameLst>
                                          <p:attrName>style.visibility</p:attrName>
                                        </p:attrNameLst>
                                      </p:cBhvr>
                                      <p:to>
                                        <p:strVal val="visible"/>
                                      </p:to>
                                    </p:set>
                                    <p:anim calcmode="lin" valueType="num">
                                      <p:cBhvr additive="base">
                                        <p:cTn id="13" dur="500" fill="hold"/>
                                        <p:tgtEl>
                                          <p:spTgt spid="59400"/>
                                        </p:tgtEl>
                                        <p:attrNameLst>
                                          <p:attrName>ppt_x</p:attrName>
                                        </p:attrNameLst>
                                      </p:cBhvr>
                                      <p:tavLst>
                                        <p:tav tm="0">
                                          <p:val>
                                            <p:strVal val="#ppt_x"/>
                                          </p:val>
                                        </p:tav>
                                        <p:tav tm="100000">
                                          <p:val>
                                            <p:strVal val="#ppt_x"/>
                                          </p:val>
                                        </p:tav>
                                      </p:tavLst>
                                    </p:anim>
                                    <p:anim calcmode="lin" valueType="num">
                                      <p:cBhvr additive="base">
                                        <p:cTn id="14" dur="500" fill="hold"/>
                                        <p:tgtEl>
                                          <p:spTgt spid="59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title"/>
          </p:nvPr>
        </p:nvSpPr>
        <p:spPr>
          <a:xfrm>
            <a:off x="457200" y="285750"/>
            <a:ext cx="8229600" cy="571500"/>
          </a:xfrm>
        </p:spPr>
        <p:txBody>
          <a:bodyPr>
            <a:normAutofit/>
          </a:bodyPr>
          <a:lstStyle/>
          <a:p>
            <a:r>
              <a:rPr lang="tr-TR" sz="2000" dirty="0">
                <a:latin typeface="Times New Roman" pitchFamily="18" charset="0"/>
                <a:cs typeface="Times New Roman" pitchFamily="18" charset="0"/>
              </a:rPr>
              <a:t>Elektromanyetik dalgaların tanımlanması (</a:t>
            </a:r>
            <a:r>
              <a:rPr lang="tr-TR" sz="2000" dirty="0" err="1">
                <a:latin typeface="Times New Roman" pitchFamily="18" charset="0"/>
                <a:cs typeface="Times New Roman" pitchFamily="18" charset="0"/>
              </a:rPr>
              <a:t>karakterizasyonu</a:t>
            </a:r>
            <a:r>
              <a:rPr lang="tr-TR" sz="2000" dirty="0">
                <a:latin typeface="Times New Roman" pitchFamily="18" charset="0"/>
                <a:cs typeface="Times New Roman" pitchFamily="18" charset="0"/>
              </a:rPr>
              <a:t>) (ışınlar)</a:t>
            </a:r>
          </a:p>
        </p:txBody>
      </p:sp>
      <p:sp>
        <p:nvSpPr>
          <p:cNvPr id="14338" name="2 İçerik Yer Tutucusu"/>
          <p:cNvSpPr>
            <a:spLocks noGrp="1"/>
          </p:cNvSpPr>
          <p:nvPr>
            <p:ph idx="1"/>
          </p:nvPr>
        </p:nvSpPr>
        <p:spPr>
          <a:xfrm>
            <a:off x="457200" y="1000125"/>
            <a:ext cx="8686800" cy="5324475"/>
          </a:xfrm>
        </p:spPr>
        <p:txBody>
          <a:bodyPr>
            <a:normAutofit/>
          </a:bodyPr>
          <a:lstStyle/>
          <a:p>
            <a:pPr marL="0" indent="0" algn="just">
              <a:lnSpc>
                <a:spcPct val="150000"/>
              </a:lnSpc>
              <a:buFont typeface="Wingdings" pitchFamily="2" charset="2"/>
              <a:buNone/>
            </a:pPr>
            <a:r>
              <a:rPr lang="tr-TR" sz="1800" dirty="0">
                <a:latin typeface="Times New Roman" pitchFamily="18" charset="0"/>
                <a:cs typeface="Times New Roman" pitchFamily="18" charset="0"/>
              </a:rPr>
              <a:t>Elektromanyetik dalgaları tanımlamak ve onların özelliklerini belirlemek için dalga parametreleri adı verilen büyüklükler kullanılır. Bunlar;</a:t>
            </a:r>
          </a:p>
          <a:p>
            <a:pPr marL="0" indent="0" algn="just">
              <a:lnSpc>
                <a:spcPct val="150000"/>
              </a:lnSpc>
              <a:buFont typeface="Wingdings" pitchFamily="2" charset="2"/>
              <a:buNone/>
            </a:pPr>
            <a:r>
              <a:rPr lang="tr-TR" sz="1800" dirty="0" err="1">
                <a:solidFill>
                  <a:srgbClr val="FF0000"/>
                </a:solidFill>
                <a:latin typeface="Times New Roman" pitchFamily="18" charset="0"/>
                <a:cs typeface="Times New Roman" pitchFamily="18" charset="0"/>
              </a:rPr>
              <a:t>Dalgaboyu</a:t>
            </a:r>
            <a:r>
              <a:rPr lang="en-US" sz="1800" dirty="0">
                <a:solidFill>
                  <a:srgbClr val="FF0000"/>
                </a:solidFill>
                <a:latin typeface="Times New Roman" pitchFamily="18" charset="0"/>
                <a:cs typeface="Times New Roman" pitchFamily="18" charset="0"/>
              </a:rPr>
              <a:t> (</a:t>
            </a:r>
            <a:r>
              <a:rPr lang="el-GR" sz="1800" dirty="0">
                <a:solidFill>
                  <a:srgbClr val="FF0000"/>
                </a:solidFill>
                <a:latin typeface="Times New Roman" pitchFamily="18" charset="0"/>
                <a:cs typeface="Times New Roman" pitchFamily="18" charset="0"/>
              </a:rPr>
              <a:t>λ</a:t>
            </a:r>
            <a:r>
              <a:rPr lang="en-US" sz="1800" dirty="0">
                <a:solidFill>
                  <a:srgbClr val="FF0000"/>
                </a:solidFill>
                <a:latin typeface="Times New Roman" pitchFamily="18" charset="0"/>
                <a:cs typeface="Times New Roman" pitchFamily="18" charset="0"/>
              </a:rPr>
              <a:t>):</a:t>
            </a:r>
            <a:r>
              <a:rPr lang="en-US" sz="1800" dirty="0">
                <a:latin typeface="Times New Roman" pitchFamily="18" charset="0"/>
                <a:cs typeface="Times New Roman" pitchFamily="18" charset="0"/>
              </a:rPr>
              <a:t>  </a:t>
            </a:r>
            <a:r>
              <a:rPr lang="tr-TR" sz="1800" dirty="0">
                <a:latin typeface="Times New Roman" pitchFamily="18" charset="0"/>
                <a:cs typeface="Times New Roman" pitchFamily="18" charset="0"/>
              </a:rPr>
              <a:t>İki tepe noktası arasındaki mesafedir</a:t>
            </a:r>
            <a:r>
              <a:rPr lang="en-US" sz="1800" dirty="0">
                <a:latin typeface="Times New Roman" pitchFamily="18" charset="0"/>
                <a:cs typeface="Times New Roman" pitchFamily="18" charset="0"/>
              </a:rPr>
              <a:t>.</a:t>
            </a:r>
            <a:r>
              <a:rPr lang="tr-TR" sz="1800" dirty="0">
                <a:latin typeface="Times New Roman" pitchFamily="18" charset="0"/>
                <a:cs typeface="Times New Roman" pitchFamily="18" charset="0"/>
              </a:rPr>
              <a:t> Birimi (m)</a:t>
            </a:r>
          </a:p>
          <a:p>
            <a:pPr marL="0" indent="0">
              <a:lnSpc>
                <a:spcPct val="150000"/>
              </a:lnSpc>
              <a:buNone/>
            </a:pPr>
            <a:r>
              <a:rPr lang="tr-TR" sz="1800" dirty="0">
                <a:solidFill>
                  <a:srgbClr val="FF0000"/>
                </a:solidFill>
                <a:latin typeface="Times New Roman" pitchFamily="18" charset="0"/>
                <a:cs typeface="Times New Roman" pitchFamily="18" charset="0"/>
              </a:rPr>
              <a:t>Dalga sayısı</a:t>
            </a:r>
            <a:r>
              <a:rPr lang="en-US" sz="1800" dirty="0">
                <a:solidFill>
                  <a:srgbClr val="FF0000"/>
                </a:solidFill>
                <a:latin typeface="Times New Roman" pitchFamily="18" charset="0"/>
                <a:cs typeface="Times New Roman" pitchFamily="18" charset="0"/>
              </a:rPr>
              <a:t> (</a:t>
            </a:r>
            <a:r>
              <a:rPr lang="el-GR" sz="1800" strike="sngStrike" dirty="0">
                <a:solidFill>
                  <a:srgbClr val="FF0000"/>
                </a:solidFill>
                <a:latin typeface="Times New Roman" pitchFamily="18" charset="0"/>
                <a:cs typeface="Times New Roman" pitchFamily="18" charset="0"/>
              </a:rPr>
              <a:t>ν</a:t>
            </a:r>
            <a:r>
              <a:rPr lang="en-US" sz="1800" dirty="0">
                <a:solidFill>
                  <a:srgbClr val="FF0000"/>
                </a:solidFill>
                <a:latin typeface="Times New Roman" pitchFamily="18" charset="0"/>
                <a:cs typeface="Times New Roman" pitchFamily="18" charset="0"/>
              </a:rPr>
              <a:t>):</a:t>
            </a:r>
            <a:r>
              <a:rPr lang="en-US" sz="1800" dirty="0">
                <a:latin typeface="Times New Roman" pitchFamily="18" charset="0"/>
                <a:cs typeface="Times New Roman" pitchFamily="18" charset="0"/>
              </a:rPr>
              <a:t>  </a:t>
            </a:r>
            <a:r>
              <a:rPr lang="tr-TR" sz="1800" dirty="0">
                <a:latin typeface="Times New Roman" pitchFamily="18" charset="0"/>
                <a:cs typeface="Times New Roman" pitchFamily="18" charset="0"/>
              </a:rPr>
              <a:t>Birim uzunluktaki dalga sayısı</a:t>
            </a:r>
            <a:r>
              <a:rPr lang="en-US" sz="1800" dirty="0">
                <a:latin typeface="Times New Roman" pitchFamily="18" charset="0"/>
                <a:cs typeface="Times New Roman" pitchFamily="18" charset="0"/>
              </a:rPr>
              <a:t>.</a:t>
            </a:r>
            <a:r>
              <a:rPr lang="tr-TR" sz="1800" dirty="0">
                <a:latin typeface="Times New Roman" pitchFamily="18" charset="0"/>
                <a:cs typeface="Times New Roman" pitchFamily="18" charset="0"/>
              </a:rPr>
              <a:t> Birimi (m</a:t>
            </a:r>
            <a:r>
              <a:rPr lang="tr-TR" sz="1800" baseline="30000" dirty="0">
                <a:latin typeface="Times New Roman" pitchFamily="18" charset="0"/>
                <a:cs typeface="Times New Roman" pitchFamily="18" charset="0"/>
              </a:rPr>
              <a:t>-1</a:t>
            </a:r>
            <a:r>
              <a:rPr lang="tr-TR" sz="1800" dirty="0">
                <a:latin typeface="Times New Roman" pitchFamily="18" charset="0"/>
                <a:cs typeface="Times New Roman" pitchFamily="18" charset="0"/>
              </a:rPr>
              <a:t>)</a:t>
            </a:r>
          </a:p>
          <a:p>
            <a:pPr marL="0" indent="0">
              <a:lnSpc>
                <a:spcPct val="150000"/>
              </a:lnSpc>
              <a:buFont typeface="Wingdings" pitchFamily="2" charset="2"/>
              <a:buNone/>
            </a:pPr>
            <a:r>
              <a:rPr lang="en-US" sz="1800" dirty="0" err="1">
                <a:solidFill>
                  <a:srgbClr val="FF0000"/>
                </a:solidFill>
                <a:latin typeface="Times New Roman" pitchFamily="18" charset="0"/>
                <a:cs typeface="Times New Roman" pitchFamily="18" charset="0"/>
              </a:rPr>
              <a:t>Fre</a:t>
            </a:r>
            <a:r>
              <a:rPr lang="tr-TR" sz="1800" dirty="0" err="1">
                <a:solidFill>
                  <a:srgbClr val="FF0000"/>
                </a:solidFill>
                <a:latin typeface="Times New Roman" pitchFamily="18" charset="0"/>
                <a:cs typeface="Times New Roman" pitchFamily="18" charset="0"/>
              </a:rPr>
              <a:t>kans</a:t>
            </a:r>
            <a:r>
              <a:rPr lang="en-US" sz="1800" dirty="0">
                <a:solidFill>
                  <a:srgbClr val="FF0000"/>
                </a:solidFill>
                <a:latin typeface="Times New Roman" pitchFamily="18" charset="0"/>
                <a:cs typeface="Times New Roman" pitchFamily="18" charset="0"/>
              </a:rPr>
              <a:t> (</a:t>
            </a:r>
            <a:r>
              <a:rPr lang="el-GR" sz="1800" dirty="0">
                <a:solidFill>
                  <a:srgbClr val="FF0000"/>
                </a:solidFill>
                <a:latin typeface="Times New Roman" pitchFamily="18" charset="0"/>
                <a:cs typeface="Times New Roman" pitchFamily="18" charset="0"/>
              </a:rPr>
              <a:t>ν</a:t>
            </a:r>
            <a:r>
              <a:rPr lang="en-US" sz="1800" dirty="0">
                <a:solidFill>
                  <a:srgbClr val="FF0000"/>
                </a:solidFill>
                <a:latin typeface="Times New Roman" pitchFamily="18" charset="0"/>
                <a:cs typeface="Times New Roman" pitchFamily="18" charset="0"/>
              </a:rPr>
              <a:t>):</a:t>
            </a:r>
            <a:r>
              <a:rPr lang="en-US" sz="1800" dirty="0">
                <a:latin typeface="Times New Roman" pitchFamily="18" charset="0"/>
                <a:cs typeface="Times New Roman" pitchFamily="18" charset="0"/>
              </a:rPr>
              <a:t>  </a:t>
            </a:r>
            <a:r>
              <a:rPr lang="tr-TR" sz="1800" dirty="0">
                <a:latin typeface="Times New Roman" pitchFamily="18" charset="0"/>
                <a:cs typeface="Times New Roman" pitchFamily="18" charset="0"/>
              </a:rPr>
              <a:t>Bir saniyede belirli bir noktadan geçen dalga sayısıdır. (s</a:t>
            </a:r>
            <a:r>
              <a:rPr lang="tr-TR" sz="1800" baseline="30000" dirty="0">
                <a:latin typeface="Times New Roman" pitchFamily="18" charset="0"/>
                <a:cs typeface="Times New Roman" pitchFamily="18" charset="0"/>
              </a:rPr>
              <a:t>-1 </a:t>
            </a:r>
            <a:r>
              <a:rPr lang="tr-TR" sz="1800" dirty="0">
                <a:latin typeface="Times New Roman" pitchFamily="18" charset="0"/>
                <a:cs typeface="Times New Roman" pitchFamily="18" charset="0"/>
              </a:rPr>
              <a:t> , Hz)</a:t>
            </a:r>
          </a:p>
          <a:p>
            <a:pPr marL="0" indent="0">
              <a:lnSpc>
                <a:spcPct val="150000"/>
              </a:lnSpc>
              <a:buFont typeface="Wingdings" pitchFamily="2" charset="2"/>
              <a:buNone/>
            </a:pPr>
            <a:r>
              <a:rPr lang="tr-TR" sz="1800" dirty="0">
                <a:solidFill>
                  <a:srgbClr val="FF0000"/>
                </a:solidFill>
                <a:latin typeface="Times New Roman" pitchFamily="18" charset="0"/>
                <a:cs typeface="Times New Roman" pitchFamily="18" charset="0"/>
              </a:rPr>
              <a:t>Genlik (A) </a:t>
            </a:r>
            <a:r>
              <a:rPr lang="tr-TR" sz="1800" dirty="0">
                <a:latin typeface="Times New Roman" pitchFamily="18" charset="0"/>
                <a:cs typeface="Times New Roman" pitchFamily="18" charset="0"/>
              </a:rPr>
              <a:t>: Elektrik vektörünün en uzun olduğu uzaklık.</a:t>
            </a:r>
          </a:p>
          <a:p>
            <a:pPr marL="0" indent="0">
              <a:lnSpc>
                <a:spcPct val="150000"/>
              </a:lnSpc>
              <a:buFont typeface="Wingdings" pitchFamily="2" charset="2"/>
              <a:buNone/>
            </a:pPr>
            <a:r>
              <a:rPr lang="tr-TR" sz="1800" dirty="0">
                <a:solidFill>
                  <a:srgbClr val="FF0000"/>
                </a:solidFill>
                <a:latin typeface="Times New Roman" pitchFamily="18" charset="0"/>
                <a:cs typeface="Times New Roman" pitchFamily="18" charset="0"/>
              </a:rPr>
              <a:t>Periyot (p) : </a:t>
            </a:r>
            <a:r>
              <a:rPr lang="de-DE" sz="1800" dirty="0" err="1">
                <a:latin typeface="Times New Roman" pitchFamily="18" charset="0"/>
                <a:cs typeface="Times New Roman" pitchFamily="18" charset="0"/>
              </a:rPr>
              <a:t>Dalga</a:t>
            </a:r>
            <a:r>
              <a:rPr lang="de-DE" sz="1800" dirty="0">
                <a:latin typeface="Times New Roman" pitchFamily="18" charset="0"/>
                <a:cs typeface="Times New Roman" pitchFamily="18" charset="0"/>
              </a:rPr>
              <a:t> </a:t>
            </a:r>
            <a:r>
              <a:rPr lang="de-DE" sz="1800" dirty="0" err="1">
                <a:latin typeface="Times New Roman" pitchFamily="18" charset="0"/>
                <a:cs typeface="Times New Roman" pitchFamily="18" charset="0"/>
              </a:rPr>
              <a:t>hareketinin</a:t>
            </a:r>
            <a:r>
              <a:rPr lang="de-DE" sz="1800" dirty="0">
                <a:latin typeface="Times New Roman" pitchFamily="18" charset="0"/>
                <a:cs typeface="Times New Roman" pitchFamily="18" charset="0"/>
              </a:rPr>
              <a:t> </a:t>
            </a:r>
            <a:r>
              <a:rPr lang="tr-TR" sz="1800" dirty="0">
                <a:latin typeface="Times New Roman" pitchFamily="18" charset="0"/>
                <a:cs typeface="Times New Roman" pitchFamily="18" charset="0"/>
              </a:rPr>
              <a:t>oluşması için</a:t>
            </a:r>
            <a:r>
              <a:rPr lang="de-DE" sz="1800" dirty="0">
                <a:latin typeface="Times New Roman" pitchFamily="18" charset="0"/>
                <a:cs typeface="Times New Roman" pitchFamily="18" charset="0"/>
              </a:rPr>
              <a:t> </a:t>
            </a:r>
            <a:r>
              <a:rPr lang="de-DE" sz="1800" dirty="0" err="1">
                <a:latin typeface="Times New Roman" pitchFamily="18" charset="0"/>
                <a:cs typeface="Times New Roman" pitchFamily="18" charset="0"/>
              </a:rPr>
              <a:t>gerekli</a:t>
            </a:r>
            <a:r>
              <a:rPr lang="de-DE" sz="1800" dirty="0">
                <a:latin typeface="Times New Roman" pitchFamily="18" charset="0"/>
                <a:cs typeface="Times New Roman" pitchFamily="18" charset="0"/>
              </a:rPr>
              <a:t> </a:t>
            </a:r>
            <a:r>
              <a:rPr lang="de-DE" sz="1800" dirty="0" err="1">
                <a:latin typeface="Times New Roman" pitchFamily="18" charset="0"/>
                <a:cs typeface="Times New Roman" pitchFamily="18" charset="0"/>
              </a:rPr>
              <a:t>olan</a:t>
            </a:r>
            <a:r>
              <a:rPr lang="de-DE" sz="1800" dirty="0">
                <a:latin typeface="Times New Roman" pitchFamily="18" charset="0"/>
                <a:cs typeface="Times New Roman" pitchFamily="18" charset="0"/>
              </a:rPr>
              <a:t> </a:t>
            </a:r>
            <a:r>
              <a:rPr lang="de-DE" sz="1800" dirty="0" err="1">
                <a:latin typeface="Times New Roman" pitchFamily="18" charset="0"/>
                <a:cs typeface="Times New Roman" pitchFamily="18" charset="0"/>
              </a:rPr>
              <a:t>zamandır</a:t>
            </a:r>
            <a:r>
              <a:rPr lang="de-DE" sz="1800" dirty="0">
                <a:latin typeface="Times New Roman" pitchFamily="18" charset="0"/>
                <a:cs typeface="Times New Roman" pitchFamily="18" charset="0"/>
              </a:rPr>
              <a:t>. </a:t>
            </a:r>
            <a:r>
              <a:rPr lang="de-DE" sz="1800" dirty="0" err="1">
                <a:latin typeface="Times New Roman" pitchFamily="18" charset="0"/>
                <a:cs typeface="Times New Roman" pitchFamily="18" charset="0"/>
              </a:rPr>
              <a:t>Birimi</a:t>
            </a:r>
            <a:r>
              <a:rPr lang="de-DE" sz="1800" dirty="0">
                <a:latin typeface="Times New Roman" pitchFamily="18" charset="0"/>
                <a:cs typeface="Times New Roman" pitchFamily="18" charset="0"/>
              </a:rPr>
              <a:t> </a:t>
            </a:r>
            <a:r>
              <a:rPr lang="de-DE" sz="1800" dirty="0" err="1">
                <a:latin typeface="Times New Roman" pitchFamily="18" charset="0"/>
                <a:cs typeface="Times New Roman" pitchFamily="18" charset="0"/>
              </a:rPr>
              <a:t>saniyedir</a:t>
            </a:r>
            <a:r>
              <a:rPr lang="tr-TR" sz="1800" dirty="0">
                <a:latin typeface="Times New Roman" pitchFamily="18" charset="0"/>
                <a:cs typeface="Times New Roman" pitchFamily="18" charset="0"/>
              </a:rPr>
              <a:t> </a:t>
            </a:r>
            <a:r>
              <a:rPr lang="tr-TR" sz="1800" b="1" dirty="0">
                <a:latin typeface="Times New Roman" pitchFamily="18" charset="0"/>
                <a:cs typeface="Times New Roman" pitchFamily="18" charset="0"/>
              </a:rPr>
              <a:t>(s)</a:t>
            </a:r>
            <a:r>
              <a:rPr lang="de-DE" sz="1800" b="1" dirty="0">
                <a:latin typeface="Times New Roman" pitchFamily="18" charset="0"/>
                <a:cs typeface="Times New Roman" pitchFamily="18" charset="0"/>
              </a:rPr>
              <a:t>.</a:t>
            </a:r>
            <a:endParaRPr lang="tr-TR" sz="1800" dirty="0">
              <a:latin typeface="Times New Roman" pitchFamily="18" charset="0"/>
              <a:cs typeface="Times New Roman" pitchFamily="18" charset="0"/>
            </a:endParaRPr>
          </a:p>
          <a:p>
            <a:pPr marL="0" indent="0">
              <a:lnSpc>
                <a:spcPct val="150000"/>
              </a:lnSpc>
              <a:buFont typeface="Wingdings" pitchFamily="2" charset="2"/>
              <a:buNone/>
            </a:pPr>
            <a:r>
              <a:rPr lang="tr-TR" sz="1800" dirty="0">
                <a:solidFill>
                  <a:srgbClr val="FF0000"/>
                </a:solidFill>
                <a:latin typeface="Times New Roman" pitchFamily="18" charset="0"/>
                <a:cs typeface="Times New Roman" pitchFamily="18" charset="0"/>
              </a:rPr>
              <a:t>Hız (c): </a:t>
            </a:r>
            <a:r>
              <a:rPr lang="tr-TR" sz="1800" dirty="0">
                <a:latin typeface="Times New Roman" pitchFamily="18" charset="0"/>
                <a:cs typeface="Times New Roman" pitchFamily="18" charset="0"/>
              </a:rPr>
              <a:t>Elektromanyetik dalgaların boşluktaki hızları aynıdır ve ışık hızı olarak bilinir </a:t>
            </a:r>
            <a:endParaRPr lang="en-US" sz="1800" dirty="0">
              <a:latin typeface="Times New Roman" pitchFamily="18" charset="0"/>
              <a:cs typeface="Times New Roman" pitchFamily="18" charset="0"/>
            </a:endParaRPr>
          </a:p>
          <a:p>
            <a:pPr>
              <a:buFont typeface="Wingdings 2" pitchFamily="18" charset="2"/>
              <a:buNone/>
            </a:pPr>
            <a:r>
              <a:rPr lang="tr-TR" sz="2000" dirty="0">
                <a:latin typeface="Times New Roman" pitchFamily="18" charset="0"/>
                <a:cs typeface="Times New Roman" pitchFamily="18" charset="0"/>
              </a:rPr>
              <a:t>c = 3 x 10 </a:t>
            </a:r>
            <a:r>
              <a:rPr lang="tr-TR" sz="2000" baseline="30000" dirty="0">
                <a:latin typeface="Times New Roman" pitchFamily="18" charset="0"/>
                <a:cs typeface="Times New Roman" pitchFamily="18" charset="0"/>
              </a:rPr>
              <a:t>8</a:t>
            </a:r>
            <a:r>
              <a:rPr lang="tr-TR" sz="2000" dirty="0">
                <a:latin typeface="Times New Roman" pitchFamily="18" charset="0"/>
                <a:cs typeface="Times New Roman" pitchFamily="18" charset="0"/>
              </a:rPr>
              <a:t> m/s</a:t>
            </a:r>
          </a:p>
          <a:p>
            <a:pPr>
              <a:buNone/>
            </a:pPr>
            <a:r>
              <a:rPr lang="tr-TR" sz="2000" dirty="0">
                <a:solidFill>
                  <a:srgbClr val="FF0000"/>
                </a:solidFill>
                <a:latin typeface="Times New Roman" pitchFamily="18" charset="0"/>
                <a:cs typeface="Times New Roman" pitchFamily="18" charset="0"/>
              </a:rPr>
              <a:t>Enerjisi:</a:t>
            </a:r>
            <a:r>
              <a:rPr lang="tr-TR" sz="2000" dirty="0">
                <a:latin typeface="Times New Roman" pitchFamily="18" charset="0"/>
                <a:cs typeface="Times New Roman" pitchFamily="18" charset="0"/>
              </a:rPr>
              <a:t>  E= h</a:t>
            </a:r>
            <a:r>
              <a:rPr lang="el-GR" sz="2000" dirty="0">
                <a:solidFill>
                  <a:srgbClr val="FF0000"/>
                </a:solidFill>
                <a:latin typeface="Times New Roman" pitchFamily="18" charset="0"/>
                <a:cs typeface="Times New Roman" pitchFamily="18" charset="0"/>
              </a:rPr>
              <a:t> </a:t>
            </a:r>
            <a:r>
              <a:rPr lang="el-GR" sz="2000" dirty="0">
                <a:latin typeface="Times New Roman" pitchFamily="18" charset="0"/>
                <a:cs typeface="Times New Roman" pitchFamily="18" charset="0"/>
              </a:rPr>
              <a:t>ν</a:t>
            </a:r>
            <a:endParaRPr lang="tr-TR" sz="2000" dirty="0">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9953F96F-2F5A-4708-8BCB-7825D6643209}" type="slidenum">
              <a:rPr lang="tr-TR" altLang="en-US" smtClean="0">
                <a:solidFill>
                  <a:srgbClr val="04617B">
                    <a:shade val="90000"/>
                  </a:srgbClr>
                </a:solidFill>
              </a:rPr>
              <a:pPr>
                <a:defRPr/>
              </a:pPr>
              <a:t>10</a:t>
            </a:fld>
            <a:endParaRPr lang="tr-TR" altLang="en-US">
              <a:solidFill>
                <a:srgbClr val="04617B">
                  <a:shade val="90000"/>
                </a:srgbClr>
              </a:solidFill>
            </a:endParaRPr>
          </a:p>
        </p:txBody>
      </p:sp>
    </p:spTree>
    <p:extLst>
      <p:ext uri="{BB962C8B-B14F-4D97-AF65-F5344CB8AC3E}">
        <p14:creationId xmlns:p14="http://schemas.microsoft.com/office/powerpoint/2010/main" val="299724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title"/>
          </p:nvPr>
        </p:nvSpPr>
        <p:spPr>
          <a:xfrm>
            <a:off x="457200" y="285750"/>
            <a:ext cx="8229600" cy="571500"/>
          </a:xfrm>
        </p:spPr>
        <p:txBody>
          <a:bodyPr/>
          <a:lstStyle/>
          <a:p>
            <a:r>
              <a:rPr lang="tr-TR" sz="2000" dirty="0">
                <a:latin typeface="Times New Roman" pitchFamily="18" charset="0"/>
                <a:cs typeface="Times New Roman" pitchFamily="18" charset="0"/>
              </a:rPr>
              <a:t>Dalga parametreleri arasındaki ilişki</a:t>
            </a:r>
          </a:p>
        </p:txBody>
      </p:sp>
      <p:sp>
        <p:nvSpPr>
          <p:cNvPr id="14338" name="2 İçerik Yer Tutucusu"/>
          <p:cNvSpPr>
            <a:spLocks noGrp="1"/>
          </p:cNvSpPr>
          <p:nvPr>
            <p:ph idx="1"/>
          </p:nvPr>
        </p:nvSpPr>
        <p:spPr>
          <a:xfrm>
            <a:off x="457200" y="1000125"/>
            <a:ext cx="8229600" cy="5324475"/>
          </a:xfrm>
        </p:spPr>
        <p:txBody>
          <a:bodyPr/>
          <a:lstStyle/>
          <a:p>
            <a:pPr marL="0" indent="0" algn="just">
              <a:lnSpc>
                <a:spcPct val="150000"/>
              </a:lnSpc>
              <a:buFont typeface="Wingdings" pitchFamily="2" charset="2"/>
              <a:buNone/>
            </a:pPr>
            <a:r>
              <a:rPr lang="el-GR" sz="2000" dirty="0">
                <a:latin typeface="Times New Roman" pitchFamily="18" charset="0"/>
                <a:cs typeface="Times New Roman" pitchFamily="18" charset="0"/>
              </a:rPr>
              <a:t>ν</a:t>
            </a:r>
            <a:r>
              <a:rPr lang="tr-TR" sz="2000" dirty="0">
                <a:latin typeface="Times New Roman" pitchFamily="18" charset="0"/>
                <a:cs typeface="Times New Roman" pitchFamily="18" charset="0"/>
              </a:rPr>
              <a:t> = c / </a:t>
            </a:r>
            <a:r>
              <a:rPr lang="el-GR" sz="2000" dirty="0">
                <a:latin typeface="Times New Roman" pitchFamily="18" charset="0"/>
                <a:cs typeface="Times New Roman" pitchFamily="18" charset="0"/>
              </a:rPr>
              <a:t>λ</a:t>
            </a:r>
            <a:endParaRPr lang="tr-TR" sz="2000" dirty="0">
              <a:latin typeface="Times New Roman" pitchFamily="18" charset="0"/>
              <a:cs typeface="Times New Roman" pitchFamily="18" charset="0"/>
            </a:endParaRPr>
          </a:p>
          <a:p>
            <a:pPr marL="0" indent="0" algn="just">
              <a:lnSpc>
                <a:spcPct val="150000"/>
              </a:lnSpc>
              <a:buFont typeface="Wingdings" pitchFamily="2" charset="2"/>
              <a:buNone/>
            </a:pPr>
            <a:r>
              <a:rPr lang="el-GR" sz="2000" strike="sngStrike" dirty="0">
                <a:latin typeface="Times New Roman" pitchFamily="18" charset="0"/>
                <a:cs typeface="Times New Roman" pitchFamily="18" charset="0"/>
              </a:rPr>
              <a:t>ν</a:t>
            </a:r>
            <a:r>
              <a:rPr lang="tr-TR" sz="2000" dirty="0">
                <a:latin typeface="Times New Roman" pitchFamily="18" charset="0"/>
                <a:cs typeface="Times New Roman" pitchFamily="18" charset="0"/>
              </a:rPr>
              <a:t>  =  1 / </a:t>
            </a:r>
            <a:r>
              <a:rPr lang="el-GR" sz="2000" dirty="0">
                <a:latin typeface="Times New Roman" pitchFamily="18" charset="0"/>
                <a:cs typeface="Times New Roman" pitchFamily="18" charset="0"/>
              </a:rPr>
              <a:t>λ</a:t>
            </a:r>
            <a:endParaRPr lang="tr-TR" sz="2000" dirty="0">
              <a:latin typeface="Times New Roman" pitchFamily="18" charset="0"/>
              <a:cs typeface="Times New Roman" pitchFamily="18" charset="0"/>
            </a:endParaRPr>
          </a:p>
          <a:p>
            <a:pPr marL="0" indent="0" algn="just">
              <a:lnSpc>
                <a:spcPct val="150000"/>
              </a:lnSpc>
              <a:buNone/>
            </a:pPr>
            <a:r>
              <a:rPr lang="tr-TR" sz="2000" dirty="0">
                <a:latin typeface="Times New Roman" pitchFamily="18" charset="0"/>
                <a:cs typeface="Times New Roman" pitchFamily="18" charset="0"/>
              </a:rPr>
              <a:t>E = h</a:t>
            </a:r>
            <a:r>
              <a:rPr lang="el-GR" sz="2000" dirty="0">
                <a:latin typeface="Times New Roman" pitchFamily="18" charset="0"/>
                <a:cs typeface="Times New Roman" pitchFamily="18" charset="0"/>
              </a:rPr>
              <a:t> ν</a:t>
            </a:r>
            <a:endParaRPr lang="tr-TR" sz="2000" dirty="0">
              <a:latin typeface="Times New Roman" pitchFamily="18" charset="0"/>
              <a:cs typeface="Times New Roman" pitchFamily="18" charset="0"/>
            </a:endParaRPr>
          </a:p>
          <a:p>
            <a:pPr marL="0" indent="0" algn="just">
              <a:lnSpc>
                <a:spcPct val="150000"/>
              </a:lnSpc>
              <a:buNone/>
            </a:pPr>
            <a:r>
              <a:rPr lang="tr-TR" sz="2000" dirty="0">
                <a:latin typeface="Times New Roman" pitchFamily="18" charset="0"/>
                <a:cs typeface="Times New Roman" pitchFamily="18" charset="0"/>
              </a:rPr>
              <a:t>E = mc</a:t>
            </a:r>
            <a:r>
              <a:rPr lang="tr-TR" sz="2000" baseline="30000" dirty="0">
                <a:latin typeface="Times New Roman" pitchFamily="18" charset="0"/>
                <a:cs typeface="Times New Roman" pitchFamily="18" charset="0"/>
              </a:rPr>
              <a:t>2</a:t>
            </a:r>
            <a:r>
              <a:rPr lang="tr-TR" sz="2000" dirty="0">
                <a:latin typeface="Times New Roman" pitchFamily="18" charset="0"/>
                <a:cs typeface="Times New Roman" pitchFamily="18" charset="0"/>
              </a:rPr>
              <a:t>  </a:t>
            </a:r>
          </a:p>
          <a:p>
            <a:pPr marL="0" indent="0" algn="just">
              <a:lnSpc>
                <a:spcPct val="150000"/>
              </a:lnSpc>
              <a:buNone/>
            </a:pPr>
            <a:r>
              <a:rPr lang="tr-TR" sz="1800" dirty="0">
                <a:latin typeface="Times New Roman" pitchFamily="18" charset="0"/>
                <a:cs typeface="Times New Roman" pitchFamily="18" charset="0"/>
              </a:rPr>
              <a:t> h</a:t>
            </a:r>
            <a:r>
              <a:rPr lang="el-GR" sz="1800" dirty="0">
                <a:latin typeface="Times New Roman" pitchFamily="18" charset="0"/>
                <a:cs typeface="Times New Roman" pitchFamily="18" charset="0"/>
              </a:rPr>
              <a:t> ν</a:t>
            </a:r>
            <a:r>
              <a:rPr lang="tr-TR" sz="1800" dirty="0">
                <a:latin typeface="Times New Roman" pitchFamily="18" charset="0"/>
                <a:cs typeface="Times New Roman" pitchFamily="18" charset="0"/>
              </a:rPr>
              <a:t> =h c/</a:t>
            </a:r>
            <a:r>
              <a:rPr lang="el-GR" sz="1800" dirty="0">
                <a:latin typeface="Times New Roman" pitchFamily="18" charset="0"/>
                <a:cs typeface="Times New Roman" pitchFamily="18" charset="0"/>
              </a:rPr>
              <a:t>λ</a:t>
            </a:r>
            <a:r>
              <a:rPr lang="tr-TR" sz="1800" dirty="0">
                <a:latin typeface="Times New Roman" pitchFamily="18" charset="0"/>
                <a:cs typeface="Times New Roman" pitchFamily="18" charset="0"/>
              </a:rPr>
              <a:t> = mc</a:t>
            </a:r>
            <a:r>
              <a:rPr lang="tr-TR" sz="1800" baseline="30000" dirty="0">
                <a:latin typeface="Times New Roman" pitchFamily="18" charset="0"/>
                <a:cs typeface="Times New Roman" pitchFamily="18" charset="0"/>
              </a:rPr>
              <a:t>2 </a:t>
            </a:r>
            <a:r>
              <a:rPr lang="tr-TR" sz="1800" dirty="0">
                <a:latin typeface="Times New Roman" pitchFamily="18" charset="0"/>
                <a:cs typeface="Times New Roman" pitchFamily="18" charset="0"/>
              </a:rPr>
              <a:t> = h/mc</a:t>
            </a:r>
          </a:p>
          <a:p>
            <a:pPr marL="0" indent="0" algn="just">
              <a:lnSpc>
                <a:spcPct val="150000"/>
              </a:lnSpc>
              <a:buNone/>
            </a:pPr>
            <a:endParaRPr lang="tr-TR" sz="1800" baseline="30000" dirty="0">
              <a:latin typeface="Times New Roman" pitchFamily="18" charset="0"/>
              <a:cs typeface="Times New Roman" pitchFamily="18" charset="0"/>
            </a:endParaRPr>
          </a:p>
          <a:p>
            <a:pPr marL="0" indent="0" algn="just">
              <a:lnSpc>
                <a:spcPct val="150000"/>
              </a:lnSpc>
              <a:buFont typeface="Wingdings" pitchFamily="2" charset="2"/>
              <a:buNone/>
            </a:pPr>
            <a:endParaRPr lang="tr-TR" sz="2000" dirty="0">
              <a:solidFill>
                <a:srgbClr val="FF0000"/>
              </a:solidFill>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pPr>
              <a:defRPr/>
            </a:pPr>
            <a:fld id="{9953F96F-2F5A-4708-8BCB-7825D6643209}" type="slidenum">
              <a:rPr lang="tr-TR" altLang="en-US" smtClean="0">
                <a:solidFill>
                  <a:srgbClr val="04617B">
                    <a:shade val="90000"/>
                  </a:srgbClr>
                </a:solidFill>
              </a:rPr>
              <a:pPr>
                <a:defRPr/>
              </a:pPr>
              <a:t>11</a:t>
            </a:fld>
            <a:endParaRPr lang="tr-TR" altLang="en-US">
              <a:solidFill>
                <a:srgbClr val="04617B">
                  <a:shade val="90000"/>
                </a:srgbClr>
              </a:solidFill>
            </a:endParaRPr>
          </a:p>
        </p:txBody>
      </p:sp>
      <p:pic>
        <p:nvPicPr>
          <p:cNvPr id="99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340768"/>
            <a:ext cx="8763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3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6960" y="1455068"/>
            <a:ext cx="86677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33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6696" y="4973600"/>
            <a:ext cx="19050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323528" y="4367325"/>
            <a:ext cx="4950296" cy="1938992"/>
          </a:xfrm>
          <a:prstGeom prst="rect">
            <a:avLst/>
          </a:prstGeom>
        </p:spPr>
        <p:txBody>
          <a:bodyPr wrap="square">
            <a:spAutoFit/>
          </a:bodyPr>
          <a:lstStyle/>
          <a:p>
            <a:pPr>
              <a:lnSpc>
                <a:spcPct val="150000"/>
              </a:lnSpc>
            </a:pPr>
            <a:r>
              <a:rPr lang="el-GR" sz="2000" baseline="0" dirty="0">
                <a:solidFill>
                  <a:prstClr val="black"/>
                </a:solidFill>
              </a:rPr>
              <a:t>λ:  </a:t>
            </a:r>
            <a:r>
              <a:rPr lang="tr-TR" sz="2000" baseline="0" dirty="0">
                <a:solidFill>
                  <a:prstClr val="black"/>
                </a:solidFill>
              </a:rPr>
              <a:t>taneciğin dalga boyu </a:t>
            </a:r>
          </a:p>
          <a:p>
            <a:pPr>
              <a:lnSpc>
                <a:spcPct val="150000"/>
              </a:lnSpc>
            </a:pPr>
            <a:r>
              <a:rPr lang="tr-TR" sz="2000" baseline="0" dirty="0">
                <a:solidFill>
                  <a:prstClr val="black"/>
                </a:solidFill>
              </a:rPr>
              <a:t> h: Planck sabiti </a:t>
            </a:r>
          </a:p>
          <a:p>
            <a:pPr>
              <a:lnSpc>
                <a:spcPct val="150000"/>
              </a:lnSpc>
            </a:pPr>
            <a:r>
              <a:rPr lang="tr-TR" sz="2000" baseline="0" dirty="0">
                <a:solidFill>
                  <a:prstClr val="black"/>
                </a:solidFill>
              </a:rPr>
              <a:t> m: taneciğin kütlesi </a:t>
            </a:r>
          </a:p>
          <a:p>
            <a:pPr>
              <a:lnSpc>
                <a:spcPct val="150000"/>
              </a:lnSpc>
            </a:pPr>
            <a:r>
              <a:rPr lang="tr-TR" sz="2000" baseline="0" dirty="0">
                <a:solidFill>
                  <a:prstClr val="black"/>
                </a:solidFill>
              </a:rPr>
              <a:t>v: taneciğin hızı </a:t>
            </a:r>
          </a:p>
        </p:txBody>
      </p:sp>
    </p:spTree>
    <p:extLst>
      <p:ext uri="{BB962C8B-B14F-4D97-AF65-F5344CB8AC3E}">
        <p14:creationId xmlns:p14="http://schemas.microsoft.com/office/powerpoint/2010/main" val="1608707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511" y="1052736"/>
            <a:ext cx="8286750" cy="341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474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052736"/>
            <a:ext cx="8726266"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2349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403449" y="406838"/>
            <a:ext cx="8229600" cy="406946"/>
          </a:xfrm>
          <a:prstGeom prst="rect">
            <a:avLst/>
          </a:prstGeom>
        </p:spPr>
        <p:txBody>
          <a:bodyPr>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tr-TR" sz="2000" baseline="0">
                <a:solidFill>
                  <a:srgbClr val="04617B"/>
                </a:solidFill>
                <a:latin typeface="Times New Roman" pitchFamily="18" charset="0"/>
                <a:cs typeface="Times New Roman" pitchFamily="18" charset="0"/>
              </a:rPr>
              <a:t>Elektromanyetik dalgaların sınıflandırılması (elektromanyetik spektrum)</a:t>
            </a:r>
            <a:endParaRPr lang="tr-TR" sz="2000" baseline="0" dirty="0">
              <a:solidFill>
                <a:srgbClr val="04617B"/>
              </a:solidFill>
              <a:latin typeface="Times New Roman" pitchFamily="18" charset="0"/>
              <a:cs typeface="Times New Roman" pitchFamily="18" charset="0"/>
            </a:endParaRPr>
          </a:p>
        </p:txBody>
      </p:sp>
      <p:pic>
        <p:nvPicPr>
          <p:cNvPr id="983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4" y="1556792"/>
            <a:ext cx="8877300"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yt Numarası Yer Tutucusu 1"/>
          <p:cNvSpPr>
            <a:spLocks noGrp="1"/>
          </p:cNvSpPr>
          <p:nvPr>
            <p:ph type="sldNum" sz="quarter" idx="12"/>
          </p:nvPr>
        </p:nvSpPr>
        <p:spPr/>
        <p:txBody>
          <a:bodyPr/>
          <a:lstStyle/>
          <a:p>
            <a:pPr>
              <a:defRPr/>
            </a:pPr>
            <a:fld id="{C6E5D087-CD44-4D08-B207-8C45F2B5F19A}" type="slidenum">
              <a:rPr lang="tr-TR" altLang="en-US" smtClean="0">
                <a:solidFill>
                  <a:srgbClr val="04617B">
                    <a:shade val="90000"/>
                  </a:srgbClr>
                </a:solidFill>
              </a:rPr>
              <a:pPr>
                <a:defRPr/>
              </a:pPr>
              <a:t>14</a:t>
            </a:fld>
            <a:endParaRPr lang="tr-TR" altLang="en-US">
              <a:solidFill>
                <a:srgbClr val="04617B">
                  <a:shade val="90000"/>
                </a:srgbClr>
              </a:solidFill>
            </a:endParaRPr>
          </a:p>
        </p:txBody>
      </p:sp>
    </p:spTree>
    <p:extLst>
      <p:ext uri="{BB962C8B-B14F-4D97-AF65-F5344CB8AC3E}">
        <p14:creationId xmlns:p14="http://schemas.microsoft.com/office/powerpoint/2010/main" val="2103673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9953F96F-2F5A-4708-8BCB-7825D6643209}" type="slidenum">
              <a:rPr lang="tr-TR" altLang="en-US" smtClean="0">
                <a:solidFill>
                  <a:srgbClr val="04617B">
                    <a:shade val="90000"/>
                  </a:srgbClr>
                </a:solidFill>
              </a:rPr>
              <a:pPr>
                <a:defRPr/>
              </a:pPr>
              <a:t>15</a:t>
            </a:fld>
            <a:endParaRPr lang="tr-TR" altLang="en-US">
              <a:solidFill>
                <a:srgbClr val="04617B">
                  <a:shade val="90000"/>
                </a:srgbClr>
              </a:solidFill>
            </a:endParaRPr>
          </a:p>
        </p:txBody>
      </p:sp>
      <p:pic>
        <p:nvPicPr>
          <p:cNvPr id="5" name="Resim 4" descr="http://upload.wikimedia.org/wikipedia/tr/thumb/c/cb/Elektromanyetik_Tayf_TR.jpg/450px-Elektromanyetik_Tayf_TR.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83703" y="67429"/>
            <a:ext cx="4286250" cy="6810375"/>
          </a:xfrm>
          <a:prstGeom prst="rect">
            <a:avLst/>
          </a:prstGeom>
          <a:noFill/>
          <a:ln>
            <a:noFill/>
          </a:ln>
        </p:spPr>
      </p:pic>
    </p:spTree>
    <p:extLst>
      <p:ext uri="{BB962C8B-B14F-4D97-AF65-F5344CB8AC3E}">
        <p14:creationId xmlns:p14="http://schemas.microsoft.com/office/powerpoint/2010/main" val="175870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539551" y="764704"/>
            <a:ext cx="7727687" cy="5184576"/>
          </a:xfrm>
          <a:prstGeom prst="rect">
            <a:avLst/>
          </a:prstGeom>
          <a:noFill/>
          <a:ln w="9525">
            <a:noFill/>
            <a:miter lim="800000"/>
            <a:headEnd/>
            <a:tailEnd/>
          </a:ln>
          <a:effectLst/>
        </p:spPr>
      </p:pic>
    </p:spTree>
    <p:extLst>
      <p:ext uri="{BB962C8B-B14F-4D97-AF65-F5344CB8AC3E}">
        <p14:creationId xmlns:p14="http://schemas.microsoft.com/office/powerpoint/2010/main" val="1720889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Dikdörtgen"/>
          <p:cNvSpPr/>
          <p:nvPr/>
        </p:nvSpPr>
        <p:spPr>
          <a:xfrm>
            <a:off x="428596" y="571480"/>
            <a:ext cx="8143932" cy="458074"/>
          </a:xfrm>
          <a:prstGeom prst="rect">
            <a:avLst/>
          </a:prstGeom>
        </p:spPr>
        <p:txBody>
          <a:bodyPr wrap="square">
            <a:spAutoFit/>
          </a:bodyPr>
          <a:lstStyle/>
          <a:p>
            <a:pPr>
              <a:lnSpc>
                <a:spcPct val="150000"/>
              </a:lnSpc>
            </a:pPr>
            <a:r>
              <a:rPr lang="tr-TR" sz="1800" baseline="0" dirty="0"/>
              <a:t>Spektrumların ayrıntılı yapısı</a:t>
            </a:r>
            <a:endParaRPr lang="tr-TR" sz="1800" dirty="0"/>
          </a:p>
        </p:txBody>
      </p:sp>
      <p:sp>
        <p:nvSpPr>
          <p:cNvPr id="4" name="11 Dikdörtgen"/>
          <p:cNvSpPr/>
          <p:nvPr/>
        </p:nvSpPr>
        <p:spPr>
          <a:xfrm>
            <a:off x="264576" y="1340768"/>
            <a:ext cx="8555896" cy="1754326"/>
          </a:xfrm>
          <a:prstGeom prst="rect">
            <a:avLst/>
          </a:prstGeom>
        </p:spPr>
        <p:txBody>
          <a:bodyPr wrap="square">
            <a:spAutoFit/>
          </a:bodyPr>
          <a:lstStyle/>
          <a:p>
            <a:pPr>
              <a:lnSpc>
                <a:spcPct val="150000"/>
              </a:lnSpc>
            </a:pPr>
            <a:r>
              <a:rPr lang="tr-TR" sz="1800" baseline="0" dirty="0"/>
              <a:t> 1. Kesintisiz-(sürekli spektrum) tüm dalga boyları görülebilir  </a:t>
            </a:r>
          </a:p>
          <a:p>
            <a:pPr>
              <a:lnSpc>
                <a:spcPct val="150000"/>
              </a:lnSpc>
            </a:pPr>
            <a:r>
              <a:rPr lang="tr-TR" sz="1800" baseline="0" dirty="0"/>
              <a:t>Isıtılan katı cisimlerin verdiği ışık (siyah cisim ışıması)</a:t>
            </a:r>
          </a:p>
          <a:p>
            <a:pPr>
              <a:lnSpc>
                <a:spcPct val="150000"/>
              </a:lnSpc>
            </a:pPr>
            <a:endParaRPr lang="tr-TR" sz="1800" baseline="0" dirty="0"/>
          </a:p>
          <a:p>
            <a:pPr>
              <a:lnSpc>
                <a:spcPct val="150000"/>
              </a:lnSpc>
            </a:pPr>
            <a:r>
              <a:rPr lang="tr-TR" sz="1800" baseline="0" dirty="0"/>
              <a:t>Beyaz ışık prizmadan geçirildiğinde gözlenir.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766045"/>
            <a:ext cx="3027415" cy="2306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344" y="3766045"/>
            <a:ext cx="4124325"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0344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1 Dikdörtgen"/>
          <p:cNvSpPr/>
          <p:nvPr/>
        </p:nvSpPr>
        <p:spPr>
          <a:xfrm>
            <a:off x="432335" y="764704"/>
            <a:ext cx="8124681" cy="2169825"/>
          </a:xfrm>
          <a:prstGeom prst="rect">
            <a:avLst/>
          </a:prstGeom>
        </p:spPr>
        <p:txBody>
          <a:bodyPr wrap="square">
            <a:spAutoFit/>
          </a:bodyPr>
          <a:lstStyle/>
          <a:p>
            <a:pPr>
              <a:lnSpc>
                <a:spcPct val="150000"/>
              </a:lnSpc>
            </a:pPr>
            <a:r>
              <a:rPr lang="tr-TR" sz="1800" baseline="0" dirty="0"/>
              <a:t>2. Parlak çizgili (emisyon) (çok özel bazı dalga boylarının görüldüğü tayf )</a:t>
            </a:r>
          </a:p>
          <a:p>
            <a:pPr>
              <a:lnSpc>
                <a:spcPct val="150000"/>
              </a:lnSpc>
            </a:pPr>
            <a:endParaRPr lang="tr-TR" sz="1800" baseline="0" dirty="0"/>
          </a:p>
          <a:p>
            <a:pPr>
              <a:lnSpc>
                <a:spcPct val="150000"/>
              </a:lnSpc>
            </a:pPr>
            <a:r>
              <a:rPr lang="tr-TR" sz="1800" baseline="0" dirty="0"/>
              <a:t>Bir elementin yaydığı ışık prizmadan geçirilirse o elemente has emisyon spektrumu oluşur.	</a:t>
            </a:r>
          </a:p>
          <a:p>
            <a:pPr>
              <a:lnSpc>
                <a:spcPct val="150000"/>
              </a:lnSpc>
            </a:pPr>
            <a:endParaRPr lang="tr-TR" sz="1800" baseline="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408" y="3140968"/>
            <a:ext cx="3219450"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335" y="4365104"/>
            <a:ext cx="6038850"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081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Dikdörtgen"/>
          <p:cNvSpPr/>
          <p:nvPr/>
        </p:nvSpPr>
        <p:spPr>
          <a:xfrm>
            <a:off x="467543" y="515890"/>
            <a:ext cx="7954441" cy="1754326"/>
          </a:xfrm>
          <a:prstGeom prst="rect">
            <a:avLst/>
          </a:prstGeom>
        </p:spPr>
        <p:txBody>
          <a:bodyPr wrap="square">
            <a:spAutoFit/>
          </a:bodyPr>
          <a:lstStyle/>
          <a:p>
            <a:pPr>
              <a:lnSpc>
                <a:spcPct val="150000"/>
              </a:lnSpc>
            </a:pPr>
            <a:r>
              <a:rPr lang="tr-TR" sz="1800" baseline="0" dirty="0"/>
              <a:t>3. Karanlık çizgili (</a:t>
            </a:r>
            <a:r>
              <a:rPr lang="tr-TR" sz="1800" baseline="0" dirty="0" err="1"/>
              <a:t>absorpsiyon</a:t>
            </a:r>
            <a:r>
              <a:rPr lang="tr-TR" sz="1800" baseline="0" dirty="0"/>
              <a:t>) (çok özel bazı dalga boylarının eksik olduğu tayf) 	</a:t>
            </a:r>
          </a:p>
          <a:p>
            <a:pPr>
              <a:lnSpc>
                <a:spcPct val="150000"/>
              </a:lnSpc>
            </a:pPr>
            <a:r>
              <a:rPr lang="tr-TR" sz="1800" baseline="0" dirty="0"/>
              <a:t>Işık kaynağı önüne atomlar bulunan bir hücre yerleştirilirse </a:t>
            </a:r>
            <a:r>
              <a:rPr lang="tr-TR" sz="1800" baseline="0" dirty="0" err="1"/>
              <a:t>absorpsiyon</a:t>
            </a:r>
            <a:r>
              <a:rPr lang="tr-TR" sz="1800" baseline="0" dirty="0"/>
              <a:t> spektrumu oluşur.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119" y="2420888"/>
            <a:ext cx="49434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725144"/>
            <a:ext cx="569595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8606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196752"/>
            <a:ext cx="7261878"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2530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Dikdörtgen"/>
          <p:cNvSpPr/>
          <p:nvPr/>
        </p:nvSpPr>
        <p:spPr>
          <a:xfrm>
            <a:off x="251520" y="508080"/>
            <a:ext cx="7992888" cy="458074"/>
          </a:xfrm>
          <a:prstGeom prst="rect">
            <a:avLst/>
          </a:prstGeom>
        </p:spPr>
        <p:txBody>
          <a:bodyPr wrap="square">
            <a:spAutoFit/>
          </a:bodyPr>
          <a:lstStyle/>
          <a:p>
            <a:pPr>
              <a:lnSpc>
                <a:spcPct val="150000"/>
              </a:lnSpc>
            </a:pPr>
            <a:r>
              <a:rPr lang="tr-TR" sz="1800" baseline="0" dirty="0"/>
              <a:t>Bir elementin </a:t>
            </a:r>
            <a:r>
              <a:rPr lang="tr-TR" sz="1800" baseline="0" dirty="0" err="1"/>
              <a:t>absorpsiyon</a:t>
            </a:r>
            <a:r>
              <a:rPr lang="tr-TR" sz="1800" baseline="0" dirty="0"/>
              <a:t> ve emisyon spektrum hatları çakışır.</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343392"/>
            <a:ext cx="7275212" cy="101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331204"/>
            <a:ext cx="7275212" cy="1097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2435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Dikdörtgen"/>
          <p:cNvSpPr/>
          <p:nvPr/>
        </p:nvSpPr>
        <p:spPr>
          <a:xfrm>
            <a:off x="251520" y="508080"/>
            <a:ext cx="8424936" cy="923330"/>
          </a:xfrm>
          <a:prstGeom prst="rect">
            <a:avLst/>
          </a:prstGeom>
        </p:spPr>
        <p:txBody>
          <a:bodyPr wrap="square">
            <a:spAutoFit/>
          </a:bodyPr>
          <a:lstStyle/>
          <a:p>
            <a:pPr>
              <a:lnSpc>
                <a:spcPct val="150000"/>
              </a:lnSpc>
            </a:pPr>
            <a:r>
              <a:rPr lang="tr-TR" sz="1800" baseline="0" dirty="0"/>
              <a:t>Her elementin atom spektrumu farklıdır.</a:t>
            </a:r>
          </a:p>
          <a:p>
            <a:pPr>
              <a:lnSpc>
                <a:spcPct val="150000"/>
              </a:lnSpc>
            </a:pPr>
            <a:r>
              <a:rPr lang="tr-TR" sz="1800" baseline="0" dirty="0"/>
              <a:t>Siyah cisim ışıması ve atomik spektrumlar</a:t>
            </a:r>
          </a:p>
        </p:txBody>
      </p:sp>
      <p:pic>
        <p:nvPicPr>
          <p:cNvPr id="10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846908"/>
            <a:ext cx="5472608" cy="4289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6192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79512" y="404664"/>
            <a:ext cx="8424936" cy="5262979"/>
          </a:xfrm>
          <a:prstGeom prst="rect">
            <a:avLst/>
          </a:prstGeom>
        </p:spPr>
        <p:txBody>
          <a:bodyPr wrap="square">
            <a:spAutoFit/>
          </a:bodyPr>
          <a:lstStyle/>
          <a:p>
            <a:r>
              <a:rPr lang="tr-TR" sz="1800" baseline="0" dirty="0" err="1">
                <a:solidFill>
                  <a:prstClr val="black"/>
                </a:solidFill>
              </a:rPr>
              <a:t>Balmer</a:t>
            </a:r>
            <a:r>
              <a:rPr lang="tr-TR" sz="1800" baseline="0" dirty="0">
                <a:solidFill>
                  <a:prstClr val="black"/>
                </a:solidFill>
              </a:rPr>
              <a:t> formülü</a:t>
            </a:r>
          </a:p>
          <a:p>
            <a:endParaRPr lang="tr-TR" sz="1800" baseline="0" dirty="0">
              <a:solidFill>
                <a:prstClr val="black"/>
              </a:solidFill>
            </a:endParaRPr>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endParaRPr lang="tr-TR" baseline="0" dirty="0"/>
          </a:p>
          <a:p>
            <a:r>
              <a:rPr lang="tr-TR" sz="2000" baseline="0" dirty="0" err="1"/>
              <a:t>Rydberg</a:t>
            </a:r>
            <a:r>
              <a:rPr lang="tr-TR" sz="2000" baseline="0" dirty="0"/>
              <a:t> sabiti : 10973732 m</a:t>
            </a:r>
            <a:r>
              <a:rPr lang="tr-TR" sz="2000" dirty="0"/>
              <a:t>-1</a:t>
            </a:r>
          </a:p>
          <a:p>
            <a:endParaRPr lang="tr-TR" sz="2000" baseline="0" dirty="0"/>
          </a:p>
          <a:p>
            <a:r>
              <a:rPr lang="tr-TR" sz="2000" baseline="0" dirty="0" err="1"/>
              <a:t>Rydberg</a:t>
            </a:r>
            <a:r>
              <a:rPr lang="tr-TR" sz="2000" baseline="0"/>
              <a:t> sabiti : 109737,32 cm</a:t>
            </a:r>
            <a:r>
              <a:rPr lang="tr-TR" sz="2000"/>
              <a:t>-1</a:t>
            </a:r>
          </a:p>
          <a:p>
            <a:endParaRPr lang="tr-TR" sz="2000" baseline="0" dirty="0"/>
          </a:p>
          <a:p>
            <a:endParaRPr lang="tr-T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40" y="1268760"/>
            <a:ext cx="2933700"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253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48680"/>
            <a:ext cx="84201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405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620688"/>
            <a:ext cx="8305800" cy="474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838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20688"/>
            <a:ext cx="465772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972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3" y="692696"/>
            <a:ext cx="8486775"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583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357166"/>
            <a:ext cx="8643998" cy="5632311"/>
          </a:xfrm>
          <a:prstGeom prst="rect">
            <a:avLst/>
          </a:prstGeom>
          <a:noFill/>
        </p:spPr>
        <p:txBody>
          <a:bodyPr wrap="square" rtlCol="0">
            <a:spAutoFit/>
          </a:bodyPr>
          <a:lstStyle/>
          <a:p>
            <a:pPr algn="just" fontAlgn="auto">
              <a:spcBef>
                <a:spcPts val="0"/>
              </a:spcBef>
              <a:spcAft>
                <a:spcPts val="0"/>
              </a:spcAft>
            </a:pPr>
            <a:r>
              <a:rPr lang="tr-TR" sz="2400" b="1" baseline="0" dirty="0">
                <a:solidFill>
                  <a:prstClr val="black"/>
                </a:solidFill>
                <a:cs typeface="Times New Roman" pitchFamily="18" charset="0"/>
              </a:rPr>
              <a:t>Örnek</a:t>
            </a:r>
            <a:r>
              <a:rPr lang="tr-TR" sz="2400" baseline="0" dirty="0">
                <a:solidFill>
                  <a:prstClr val="black"/>
                </a:solidFill>
                <a:cs typeface="Times New Roman" pitchFamily="18" charset="0"/>
              </a:rPr>
              <a:t>: Hidrojen spektrumunda n=3 enerji seviyesinden n=2 seviyesine olan elektron geçişini temsil eden çizginin frekansı ve dalga boyunu hesaplayınız.</a:t>
            </a: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r>
              <a:rPr lang="tr-TR" sz="2400" b="1" baseline="0" dirty="0">
                <a:solidFill>
                  <a:prstClr val="black"/>
                </a:solidFill>
                <a:cs typeface="Times New Roman" pitchFamily="18" charset="0"/>
              </a:rPr>
              <a:t>Çözüm</a:t>
            </a:r>
            <a:r>
              <a:rPr lang="tr-TR" sz="2400" baseline="0" dirty="0">
                <a:solidFill>
                  <a:prstClr val="black"/>
                </a:solidFill>
                <a:cs typeface="Times New Roman" pitchFamily="18" charset="0"/>
              </a:rPr>
              <a:t>: Daha önce verilen frekans formülü kullanarak bu hesaplama  yapılabilir.</a:t>
            </a: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r>
              <a:rPr lang="tr-TR" sz="2400" baseline="0" dirty="0">
                <a:solidFill>
                  <a:prstClr val="black"/>
                </a:solidFill>
                <a:cs typeface="Times New Roman" pitchFamily="18" charset="0"/>
              </a:rPr>
              <a:t>		olduğundan 		  </a:t>
            </a:r>
            <a:r>
              <a:rPr lang="tr-TR" sz="2400" baseline="0" dirty="0">
                <a:solidFill>
                  <a:prstClr val="black"/>
                </a:solidFill>
                <a:cs typeface="Times New Roman" pitchFamily="18" charset="0"/>
                <a:sym typeface="Symbol"/>
              </a:rPr>
              <a:t> </a:t>
            </a: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p:txBody>
      </p:sp>
      <p:graphicFrame>
        <p:nvGraphicFramePr>
          <p:cNvPr id="71682" name="Object 2"/>
          <p:cNvGraphicFramePr>
            <a:graphicFrameLocks noChangeAspect="1"/>
          </p:cNvGraphicFramePr>
          <p:nvPr/>
        </p:nvGraphicFramePr>
        <p:xfrm>
          <a:off x="1785918" y="2285992"/>
          <a:ext cx="3444875" cy="955675"/>
        </p:xfrm>
        <a:graphic>
          <a:graphicData uri="http://schemas.openxmlformats.org/presentationml/2006/ole">
            <mc:AlternateContent xmlns:mc="http://schemas.openxmlformats.org/markup-compatibility/2006">
              <mc:Choice xmlns:v="urn:schemas-microsoft-com:vml" Requires="v">
                <p:oleObj spid="_x0000_s3194" name="Denklem" r:id="rId3" imgW="1739900" imgH="482600" progId="Equation.3">
                  <p:embed/>
                </p:oleObj>
              </mc:Choice>
              <mc:Fallback>
                <p:oleObj name="Denklem" r:id="rId3" imgW="1739900" imgH="482600" progId="Equation.3">
                  <p:embed/>
                  <p:pic>
                    <p:nvPicPr>
                      <p:cNvPr id="0" name="Picture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5918" y="2285992"/>
                        <a:ext cx="3444875" cy="955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3" name="Object 3"/>
          <p:cNvGraphicFramePr>
            <a:graphicFrameLocks noChangeAspect="1"/>
          </p:cNvGraphicFramePr>
          <p:nvPr/>
        </p:nvGraphicFramePr>
        <p:xfrm>
          <a:off x="1811338" y="3163888"/>
          <a:ext cx="3394075" cy="1004887"/>
        </p:xfrm>
        <a:graphic>
          <a:graphicData uri="http://schemas.openxmlformats.org/presentationml/2006/ole">
            <mc:AlternateContent xmlns:mc="http://schemas.openxmlformats.org/markup-compatibility/2006">
              <mc:Choice xmlns:v="urn:schemas-microsoft-com:vml" Requires="v">
                <p:oleObj spid="_x0000_s3195" name="Denklem" r:id="rId5" imgW="1714500" imgH="508000" progId="Equation.3">
                  <p:embed/>
                </p:oleObj>
              </mc:Choice>
              <mc:Fallback>
                <p:oleObj name="Denklem" r:id="rId5" imgW="1714500" imgH="508000" progId="Equation.3">
                  <p:embed/>
                  <p:pic>
                    <p:nvPicPr>
                      <p:cNvPr id="0" name="Picture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1338" y="3163888"/>
                        <a:ext cx="3394075" cy="1004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4" name="Object 4"/>
          <p:cNvGraphicFramePr>
            <a:graphicFrameLocks noChangeAspect="1"/>
          </p:cNvGraphicFramePr>
          <p:nvPr/>
        </p:nvGraphicFramePr>
        <p:xfrm>
          <a:off x="1773248" y="4357688"/>
          <a:ext cx="4298950" cy="401637"/>
        </p:xfrm>
        <a:graphic>
          <a:graphicData uri="http://schemas.openxmlformats.org/presentationml/2006/ole">
            <mc:AlternateContent xmlns:mc="http://schemas.openxmlformats.org/markup-compatibility/2006">
              <mc:Choice xmlns:v="urn:schemas-microsoft-com:vml" Requires="v">
                <p:oleObj spid="_x0000_s3196" name="Denklem" r:id="rId7" imgW="2171700" imgH="203200" progId="Equation.3">
                  <p:embed/>
                </p:oleObj>
              </mc:Choice>
              <mc:Fallback>
                <p:oleObj name="Denklem" r:id="rId7" imgW="2171700" imgH="203200" progId="Equation.3">
                  <p:embed/>
                  <p:pic>
                    <p:nvPicPr>
                      <p:cNvPr id="0" name="Picture 5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3248" y="4357688"/>
                        <a:ext cx="4298950" cy="401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5" name="Object 5"/>
          <p:cNvGraphicFramePr>
            <a:graphicFrameLocks noChangeAspect="1"/>
          </p:cNvGraphicFramePr>
          <p:nvPr/>
        </p:nvGraphicFramePr>
        <p:xfrm>
          <a:off x="1071538" y="5000636"/>
          <a:ext cx="839788" cy="839787"/>
        </p:xfrm>
        <a:graphic>
          <a:graphicData uri="http://schemas.openxmlformats.org/presentationml/2006/ole">
            <mc:AlternateContent xmlns:mc="http://schemas.openxmlformats.org/markup-compatibility/2006">
              <mc:Choice xmlns:v="urn:schemas-microsoft-com:vml" Requires="v">
                <p:oleObj spid="_x0000_s3197" name="Denklem" r:id="rId9" imgW="393529" imgH="393529" progId="Equation.3">
                  <p:embed/>
                </p:oleObj>
              </mc:Choice>
              <mc:Fallback>
                <p:oleObj name="Denklem" r:id="rId9" imgW="393529" imgH="393529" progId="Equation.3">
                  <p:embed/>
                  <p:pic>
                    <p:nvPicPr>
                      <p:cNvPr id="0" name="Picture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1538" y="5000636"/>
                        <a:ext cx="839788" cy="839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6" name="Object 6"/>
          <p:cNvGraphicFramePr>
            <a:graphicFrameLocks noChangeAspect="1"/>
          </p:cNvGraphicFramePr>
          <p:nvPr/>
        </p:nvGraphicFramePr>
        <p:xfrm>
          <a:off x="3875089" y="4929198"/>
          <a:ext cx="839787" cy="839788"/>
        </p:xfrm>
        <a:graphic>
          <a:graphicData uri="http://schemas.openxmlformats.org/presentationml/2006/ole">
            <mc:AlternateContent xmlns:mc="http://schemas.openxmlformats.org/markup-compatibility/2006">
              <mc:Choice xmlns:v="urn:schemas-microsoft-com:vml" Requires="v">
                <p:oleObj spid="_x0000_s3198" name="Denklem" r:id="rId11" imgW="393529" imgH="393529" progId="Equation.3">
                  <p:embed/>
                </p:oleObj>
              </mc:Choice>
              <mc:Fallback>
                <p:oleObj name="Denklem" r:id="rId11" imgW="393529" imgH="393529" progId="Equation.3">
                  <p:embed/>
                  <p:pic>
                    <p:nvPicPr>
                      <p:cNvPr id="0" name="Picture 5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75089" y="4929198"/>
                        <a:ext cx="839787" cy="839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7" name="Object 7"/>
          <p:cNvGraphicFramePr>
            <a:graphicFrameLocks noChangeAspect="1"/>
          </p:cNvGraphicFramePr>
          <p:nvPr/>
        </p:nvGraphicFramePr>
        <p:xfrm>
          <a:off x="857224" y="5735163"/>
          <a:ext cx="6799262" cy="893763"/>
        </p:xfrm>
        <a:graphic>
          <a:graphicData uri="http://schemas.openxmlformats.org/presentationml/2006/ole">
            <mc:AlternateContent xmlns:mc="http://schemas.openxmlformats.org/markup-compatibility/2006">
              <mc:Choice xmlns:v="urn:schemas-microsoft-com:vml" Requires="v">
                <p:oleObj spid="_x0000_s3199" name="Denklem" r:id="rId13" imgW="3187700" imgH="419100" progId="Equation.3">
                  <p:embed/>
                </p:oleObj>
              </mc:Choice>
              <mc:Fallback>
                <p:oleObj name="Denklem" r:id="rId13" imgW="3187700" imgH="419100" progId="Equation.3">
                  <p:embed/>
                  <p:pic>
                    <p:nvPicPr>
                      <p:cNvPr id="0" name="Picture 5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7224" y="5735163"/>
                        <a:ext cx="6799262" cy="893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02226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909766"/>
            <a:ext cx="8784975" cy="5632311"/>
          </a:xfrm>
          <a:prstGeom prst="rect">
            <a:avLst/>
          </a:prstGeom>
        </p:spPr>
        <p:txBody>
          <a:bodyPr wrap="square">
            <a:spAutoFit/>
          </a:bodyPr>
          <a:lstStyle/>
          <a:p>
            <a:pPr>
              <a:lnSpc>
                <a:spcPct val="150000"/>
              </a:lnSpc>
            </a:pPr>
            <a:r>
              <a:rPr lang="tr-TR" baseline="0" dirty="0"/>
              <a:t>1913 yılında </a:t>
            </a:r>
            <a:r>
              <a:rPr lang="tr-TR" baseline="0" dirty="0" err="1"/>
              <a:t>Niels</a:t>
            </a:r>
            <a:r>
              <a:rPr lang="tr-TR" baseline="0" dirty="0"/>
              <a:t> </a:t>
            </a:r>
            <a:r>
              <a:rPr lang="tr-TR" baseline="0" dirty="0" err="1"/>
              <a:t>Bohr</a:t>
            </a:r>
            <a:r>
              <a:rPr lang="tr-TR" baseline="0" dirty="0"/>
              <a:t>, hidrojen atomunun spektrum çizgilerini ve Planck'ın kuantum kuramını kullanarak </a:t>
            </a:r>
            <a:r>
              <a:rPr lang="tr-TR" baseline="0" dirty="0" err="1"/>
              <a:t>Bohr</a:t>
            </a:r>
            <a:r>
              <a:rPr lang="tr-TR" baseline="0" dirty="0"/>
              <a:t> kuramını ileri sürdü. Bu bilgiler ışığında </a:t>
            </a:r>
            <a:r>
              <a:rPr lang="tr-TR" baseline="0" dirty="0" err="1"/>
              <a:t>Bohr</a:t>
            </a:r>
            <a:r>
              <a:rPr lang="tr-TR" baseline="0" dirty="0"/>
              <a:t> varsayımları (postulatları) şöyle özetlenebilir:</a:t>
            </a:r>
          </a:p>
          <a:p>
            <a:pPr>
              <a:lnSpc>
                <a:spcPct val="150000"/>
              </a:lnSpc>
            </a:pPr>
            <a:endParaRPr lang="tr-TR" baseline="0" dirty="0"/>
          </a:p>
          <a:p>
            <a:pPr>
              <a:lnSpc>
                <a:spcPct val="150000"/>
              </a:lnSpc>
            </a:pPr>
            <a:r>
              <a:rPr lang="tr-TR" baseline="0" dirty="0"/>
              <a:t>1. Bir atomdaki elektronlar çekirdekten belli uzaklıktaki yörüngelerde hareket eder ve bu yörüngelerdeki </a:t>
            </a:r>
            <a:r>
              <a:rPr lang="tr-TR" baseline="0" dirty="0" err="1"/>
              <a:t>açısal</a:t>
            </a:r>
            <a:r>
              <a:rPr lang="tr-TR" baseline="0" dirty="0"/>
              <a:t> momentumu H/2pi'nin tam katlarıdır. Her kararlı hâlin sabit bir enerjisi vardır.</a:t>
            </a:r>
          </a:p>
          <a:p>
            <a:pPr>
              <a:lnSpc>
                <a:spcPct val="150000"/>
              </a:lnSpc>
            </a:pPr>
            <a:endParaRPr lang="tr-TR" baseline="0" dirty="0"/>
          </a:p>
          <a:p>
            <a:pPr>
              <a:lnSpc>
                <a:spcPct val="150000"/>
              </a:lnSpc>
            </a:pPr>
            <a:r>
              <a:rPr lang="tr-TR" baseline="0" dirty="0"/>
              <a:t>2. Herhangi bir kararlı enerji seviyesinde elektron dairesel bir yörüngede hareket eder. Bu yörüngelere enerji düzeyleri veya kabukları denir.</a:t>
            </a:r>
          </a:p>
          <a:p>
            <a:pPr>
              <a:lnSpc>
                <a:spcPct val="150000"/>
              </a:lnSpc>
            </a:pPr>
            <a:endParaRPr lang="tr-TR" baseline="0" dirty="0"/>
          </a:p>
          <a:p>
            <a:pPr>
              <a:lnSpc>
                <a:spcPct val="150000"/>
              </a:lnSpc>
            </a:pPr>
            <a:r>
              <a:rPr lang="tr-TR" baseline="0" dirty="0"/>
              <a:t>3. Elektron kararlı hâllerden birinde bulunurken atom ışık (radyasyon) yayınlamaz. Ancak, yüksek enerji düzeyinden daha düşük enerji düzeyine geçtiğinde, seviyeler arasındaki enerji farkına eşit bir ışık </a:t>
            </a:r>
            <a:r>
              <a:rPr lang="tr-TR" baseline="0" dirty="0" err="1"/>
              <a:t>kuantı</a:t>
            </a:r>
            <a:r>
              <a:rPr lang="tr-TR" baseline="0" dirty="0"/>
              <a:t> yayınlar. Burada E = </a:t>
            </a:r>
            <a:r>
              <a:rPr lang="tr-TR" baseline="0" dirty="0" err="1"/>
              <a:t>Eson-Eilk</a:t>
            </a:r>
            <a:r>
              <a:rPr lang="tr-TR" baseline="0" dirty="0"/>
              <a:t> bağıntısı geçerlidir.</a:t>
            </a:r>
          </a:p>
          <a:p>
            <a:pPr>
              <a:lnSpc>
                <a:spcPct val="150000"/>
              </a:lnSpc>
            </a:pPr>
            <a:endParaRPr lang="tr-TR" baseline="0" dirty="0"/>
          </a:p>
          <a:p>
            <a:pPr>
              <a:lnSpc>
                <a:spcPct val="150000"/>
              </a:lnSpc>
            </a:pPr>
            <a:r>
              <a:rPr lang="tr-TR" baseline="0" dirty="0"/>
              <a:t>4. Elektron hareketinin mümkün olduğu kararlı seviyeler, K, L, M, N, O gibi harflerle veya en düşük enerji düzeyi 1 olmak üzere, her enerji düzeyi + bir tam sayı ile belirlenir ve genel olarak "n" İle gösterilir, (n: 1,2,3 ...¥)</a:t>
            </a:r>
          </a:p>
        </p:txBody>
      </p:sp>
      <p:grpSp>
        <p:nvGrpSpPr>
          <p:cNvPr id="5" name="Grup 4"/>
          <p:cNvGrpSpPr/>
          <p:nvPr/>
        </p:nvGrpSpPr>
        <p:grpSpPr>
          <a:xfrm>
            <a:off x="374848" y="68489"/>
            <a:ext cx="8229600" cy="695565"/>
            <a:chOff x="0" y="9407"/>
            <a:chExt cx="8229600" cy="695565"/>
          </a:xfrm>
        </p:grpSpPr>
        <p:sp>
          <p:nvSpPr>
            <p:cNvPr id="6" name="Yuvarlatılmış Dikdörtgen 5"/>
            <p:cNvSpPr/>
            <p:nvPr/>
          </p:nvSpPr>
          <p:spPr>
            <a:xfrm>
              <a:off x="0" y="9407"/>
              <a:ext cx="8229600" cy="695565"/>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Yuvarlatılmış Dikdörtgen 4"/>
            <p:cNvSpPr/>
            <p:nvPr/>
          </p:nvSpPr>
          <p:spPr>
            <a:xfrm>
              <a:off x="33955" y="43362"/>
              <a:ext cx="8161690" cy="6276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tr-TR" sz="2900" b="0" kern="1200" baseline="0" dirty="0" err="1"/>
                <a:t>Bohr</a:t>
              </a:r>
              <a:r>
                <a:rPr lang="tr-TR" sz="2900" b="0" kern="1200" baseline="0" dirty="0"/>
                <a:t> Atom teorisi</a:t>
              </a:r>
            </a:p>
          </p:txBody>
        </p:sp>
      </p:grpSp>
    </p:spTree>
    <p:extLst>
      <p:ext uri="{BB962C8B-B14F-4D97-AF65-F5344CB8AC3E}">
        <p14:creationId xmlns:p14="http://schemas.microsoft.com/office/powerpoint/2010/main" val="3764016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06228"/>
            <a:ext cx="6804248" cy="4848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788" y="2924944"/>
            <a:ext cx="1628775"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1 Dikdörtgen"/>
          <p:cNvSpPr/>
          <p:nvPr/>
        </p:nvSpPr>
        <p:spPr>
          <a:xfrm>
            <a:off x="231763" y="332656"/>
            <a:ext cx="8424936" cy="873572"/>
          </a:xfrm>
          <a:prstGeom prst="rect">
            <a:avLst/>
          </a:prstGeom>
        </p:spPr>
        <p:txBody>
          <a:bodyPr wrap="square">
            <a:spAutoFit/>
          </a:bodyPr>
          <a:lstStyle/>
          <a:p>
            <a:pPr>
              <a:lnSpc>
                <a:spcPct val="150000"/>
              </a:lnSpc>
            </a:pPr>
            <a:r>
              <a:rPr lang="tr-TR" sz="1800" baseline="0" dirty="0"/>
              <a:t>Atom spektrumlarındaki çizgilerin uzaklıkları (ışığın dalga boyu) arasında bir düzenlilik vardır. Bu düzenlilik </a:t>
            </a:r>
            <a:r>
              <a:rPr lang="tr-TR" sz="1800" baseline="0" dirty="0" err="1"/>
              <a:t>Balmer</a:t>
            </a:r>
            <a:r>
              <a:rPr lang="tr-TR" sz="1800" baseline="0" dirty="0"/>
              <a:t> formülü ile verilir.</a:t>
            </a:r>
          </a:p>
        </p:txBody>
      </p:sp>
    </p:spTree>
    <p:extLst>
      <p:ext uri="{BB962C8B-B14F-4D97-AF65-F5344CB8AC3E}">
        <p14:creationId xmlns:p14="http://schemas.microsoft.com/office/powerpoint/2010/main" val="2524184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http://astronomy.nmsu.edu/tharriso/ast110/1322_0607.jpg"/>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92696"/>
            <a:ext cx="6264696" cy="5472608"/>
          </a:xfrm>
          <a:prstGeom prst="rect">
            <a:avLst/>
          </a:prstGeom>
          <a:noFill/>
          <a:ln>
            <a:noFill/>
          </a:ln>
        </p:spPr>
      </p:pic>
    </p:spTree>
    <p:extLst>
      <p:ext uri="{BB962C8B-B14F-4D97-AF65-F5344CB8AC3E}">
        <p14:creationId xmlns:p14="http://schemas.microsoft.com/office/powerpoint/2010/main" val="2042410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yagram"/>
          <p:cNvGraphicFramePr/>
          <p:nvPr>
            <p:extLst>
              <p:ext uri="{D42A27DB-BD31-4B8C-83A1-F6EECF244321}">
                <p14:modId xmlns:p14="http://schemas.microsoft.com/office/powerpoint/2010/main" val="4052632786"/>
              </p:ext>
            </p:extLst>
          </p:nvPr>
        </p:nvGraphicFramePr>
        <p:xfrm>
          <a:off x="457200" y="357166"/>
          <a:ext cx="8229600"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214422"/>
            <a:ext cx="8229600" cy="5110178"/>
          </a:xfrm>
        </p:spPr>
        <p:txBody>
          <a:bodyPr>
            <a:normAutofit/>
          </a:bodyPr>
          <a:lstStyle/>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endParaRPr lang="tr-TR" sz="1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32</a:t>
            </a:fld>
            <a:endParaRPr lang="tr-TR" altLang="en-US"/>
          </a:p>
        </p:txBody>
      </p:sp>
      <p:pic>
        <p:nvPicPr>
          <p:cNvPr id="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592" y="2204864"/>
            <a:ext cx="4124014" cy="3301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1836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22" y="260648"/>
            <a:ext cx="338124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data:image/jpeg;base64,/9j/4AAQSkZJRgABAQAAAQABAAD/2wCEAAkGBhQSEBUQEBQTFBAWFhQRFhAWFRIUFhUWFBgWFxYWExUXGyYeFxomGRUWHy8gIycpLCwsFR8xNTEqNScsLioBCQoKBQUFDQUFDSkYEhgpKSkpKSkpKSkpKSkpKSkpKSkpKSkpKSkpKSkpKSkpKSkpKSkpKSkpKSkpKSkpKSkpKf/AABEIAOMA3gMBIgACEQEDEQH/xAAbAAEBAQADAQEAAAAAAAAAAAAABQQBAgMGB//EAEUQAAIBAgQEAwUEBgcHBQAAAAECAwARBBIhMQUTIkEyUWEGIzNxgRRCUpEkU2Jyc6FDgpKjsrPwBxY0Y4OiwQhUsbTT/8QAFAEBAAAAAAAAAAAAAAAAAAAAAP/EABQRAQAAAAAAAAAAAAAAAAAAAAD/2gAMAwEAAhEDEQA/AP3GlKUClKUClKUClKUClKUClKUChpXx3+0D2jxcCxQ8OgE2Imfl5zdlgvoruo7Gz2LHKOWb32oPLDrxCNJyGdy0uKaKNo1JjUYw8sZmbrVoWYgHKAoUC1q+q4WZDHeYBXJc5RbpUscikjQsEygkaE3tpWX2a4IcNDlkkeadzzJp3JJklIUMwB0RbKAqiwCqB6mtQKUpQKUpQKUpQKUpQKUpQKUpQKUpQKUpQKUpQKUrBiuMxxtyzdpTqIUBd7XAzFR4VuR1NYa70G+sGPxrhhFEqtKwZrsSFRVsMzWBJ1IAUb66ixNeH6TLty8Ouh199LvrcAhENvV96ncX9nwpGIdpMRlDJIkjXUwsVLkRoAl1yhtFuQCNbig9cR7T/Z2KzmF/2YZAZRfYfZ26mJYEAKWJNuneu7e3WEGhkYHTpaKdTqA1irIDex2qvgcNGiDkqiodQEVVUg63AXTvf6172oPnz7SPMgOHgxAU/wBK8QAAsCCsbMpe4Oh231Nsp98NjhENYcTqbtIYw7FjYZmEZJPYaCwAAAAFWqUExvaKFb5zIgAuS8OIjFvPM6AWHfy71ownFYpTaKSOQjcI6ORa2+Um24/MVrtWTGcKil+LHG9tQWVWIPmCdQdtvKg10qUeCFbmCaWPeyE82PtbokuQBbZGXc11+3TxXMsQlQX95BctYAHqhc5r76IznTagr0rNg+Ixy35bAlTZl1DKfJ1Oqn0IFaaBSlKBSlfKe174lkL4FmYpFiwyIT1vZEVVYbSqxZl9UZdLkgPq6V+fviccIZIVXFGcPiZeZZrcrKhRI2bpaQrIci62eM3tarPDJijKq/bWiIlRTOk7MGzx5cxZcwXVrNJra9zQfT0r4HAtPFhF0xrTPDOj642bLOUUwkGcBlHQ3UBlVm3F71zw77VHiTn+2zExkNuqIyiHpAnBhkFy9pEIY9Vw1r0H3tKUoFKUoFZsbj0iALm1zlUAFmZrE5UVQWdrAmwBOhrPjeInNyogGm0JUtYIpIBeQjbfRd27aAle2D4UFPMkPMnKhWlNx8xGhJEa+g3sLljrQZhh5p/GWgiII5aN71r2sWkHw9L9Ka6jq7V5wYgIWiwcKsqsQ7lxHGr6MwJAZ3fquTlI7E3uBbqZ7OEfZ0X7y3R/4ikiQ/Vwx+ooOrcaaP8A4mIxpcDnI3NjF7+M5QyAW1ZlCi+rVTjkDAEWKkXBGoIOxB7iu9S29msP1e6QBiSwUFQxO5KqQCT301oOOAZQJUj+EkrrHa+W1lZlU9wsjSLpoMtha1hVrzggCKFQBVAChQAAANAABsAO1elApSlApSlApSlBjxvCklIZgQ6+GRSVdQbXCupBANtRse4NZRipYb84c2L9cinOtzYCSIXuALXddNzlUC9VqUHnBOrqGQhlIuGBBBB7gjQivSpWI4YyEyYaysdWhN+XJpta9o2JsM4B9Q3bonE+eTDFmQpZZmIs0ZIuEG4zkWa+oCkHW63D3xUxlblRkhQRzJAbWtvGpH3iNCR4Qb72rdFEFUKoAUAAAaAAbADyrrh8OqKFUWUCwH+t69aBauLVzSg4tXNqUoFKUoFTsbjWLcmH4hF2Yg5Y1uBmJtYta+VO9uwBNenEsWUCqgzSsbKl7eWZm/ZUG5+gGpAPfAYERr+J2szyWAZ2sAWb6AC2wAAGgFBzgcCsS5V1J1ZjbM7WALuQBdjYa+nkAK01g4zizHGCgvIzJEgsSM0jBQSAQSqgljqNEOorwHs6jaytLK/42kkW3iHSqMqpoxHSBpvfegrVG4gPs8hxQtymss67Wtos2ndRo3mttRk15bBTQkGFzLHfWGZmLAXJPLm1a+osHzDptdb3Hji8VJiFMHIljDjJI8hisqODnyFHbO5F1FrgE3O1iF6lTMTxgZuXErSyjQgaIh0+LKRlS1wcur21Cmuo4XLJrPMQCPhQ5olFwN5AeaxBvqGQG+q0GnF8XiisJZEQnZWYBj8lOp+lZxx4Nblw4hybf0LxjUE+KfIO3n3FasBwuKEEQxogNr5VC5iBYFiNWNu5ua1WoJo4pKTYYWX5s+GA+XTKTQcUk2OFmv6PhSPpeUH+XaqVKCX/ALxIPiJNFtfPDLlF9NZFUpvp4v8A5F9mExySrmidHXfMjKw/NdK0VgxfBIpGzsg5mnvVLJJpt7xCGt6XtQb6VIfDTxao/PT9XJZZBubJKoAbsAHFzuXrVg+LJISmqygXaJxlcW0Jt95b6Zlup7E0G2lKwYzGEtyovibljqsYPdh3J7L3t5UHGLxRZjFFow8cmhEYPax0LkG4B0AIJ0sG6S8GAAaI8uVRYPoSwuWyy3uXUsxJ73JIIJvWzB4QRoFXbe51JJ1LMe5JJJPrXvQZOHY7mLquSRel4zfpYbgEgZl8mtYixFa6mcSwbAiaIDnLpbbmr1Hls3bU3BOx9Cb68FjVlQOhupH1BGhBHZgQQQdQQQaDRSlKBSlKBXnPMEUuxsqgsT5AC5J+lelSuIjnSLh9MgAllBFwy6iOM+jOCx30iIIs1BnwWPysZsQjJzLBHPgSPdI37xub3bMLZjbMbKKuA0ZQRY6jyqaeHNFrhyAveAkiP/pkAmI+gBX0BN6DtxyM8sOty0TrNlAuWCHqW3clCwHqRW6KUMAykEEAgjYg6gisuH4qrtkIKSgXMT2DWH3hrZl/aW4+teHBHCwnsqvOo7AIk0qrqewVRr5CgoTzqilnIVQLliQAAO5J2FSkWTEG4LRYfyAKyyjSxJOsKeIWtnOhumx5w8ZxLCVvgCzRKfvncSsL7WPSrDS2bfLlsUHjhcIsahEUKgFgoH+vzr2pSgUpSgUpSgUpSgVlx/DUlAzDqW5VwSroTpdGGo/8971qrFjMYbiOOxlIvr4VXUZ3t2vsN2IsLWJUJk/EpImEDsGZrBcRlsFUlhedQbK3TYHpV2awC2tVjB4QRrYXN9STqzMd2Y9yf9aWrpFw5QhRuvPcuXAbOSLEuNjppbYAACwFZYJjA6wuS0TdMUhNyCALRSMxJZjZirHcAg6gFwq0oKUCpUvuJw/9FMwV/EcstrIw7KGChTt1ZO5N6teWJw4kQowurAgj0NB60qfwfEllKPfmRkxMTa7W8L6fiUq31I7VQoFKUoOksoUFmIAAJJOgAG5NYeCw9JlYWklPNa4sQD8ND6qmVfmD5muON9SpD+tcIf3B1yX9Cisv9cVRAoOaUpQeGLwSyCzi9jcHUEEbFWFip9Qb1848TA/ZeqXCxhDIQt3IIJWGRRpKCLO2SzWKgqwcmvoOJYzlRl7XI0VfxMxCov1YqPrXXheA5UYUkM56nksAXc6s5+Z/IWHag9sLilkXNGQynuP5g+R8wdRXtWCfhd2MkbGOQ7soBD+kqHR/now7Ea1C4r/tBgwU8WHx55Ty5ssos0Nl+8zE5kBJA1XQ31IGag+spXRJQQCNQRcEagg9xbesXEOJZbIil5W8KXyi34naxyL62JJ0ANBtllCgsxAUAksSAABuSTsKmn2hQ/BSWfS+aNOgjtllkKxtf0Y1ynBA/ViW5z3zBSPdIRqOXFqLjszZm1OttKp2oJy43EHUQKBro0wDW9QisB56E11biUy+LDFhYn3UsTHTsRIU/lf6VUtSgmx8fjzBHDxOSFCyqUuxJCqjnockjQKxOtUq8sRhldSjqrIRYqwDKR5EHQiouKjfDkfZuvMT+hs2hsLMYnPwrdJN7p2srNchSxuNy2RBeU+Fb2FhuzkbIL6n6C5rvgcHkuSczsczva2Y2tt2AAsB2A76k5uBlWUvcmQm0hZSjB1+6UbVAL6Daxvds2Y06BXjjMIsqNG4DIwsVPcH5bfOvalBO4TO3VFKbyR6ZvxoSckmw3A1FtGVgNAKo1K4ypTLiV3iuXH4oTYydtSAocDuVt3qotBzSlKCVjVMc8cw8D+4kAtbW5iY99Humn67Xa4qCsnFsIZYXjU5WI6XtfK41RvowB+lenD8WJYkkAtmUHL+E21U+oNwfUUGilKUEy2fF/w4f5zP/wCBAf7XprTqZwhQZMRJYdUuUN5iJEQ+ujq4/PzqnQKUpQSsZ7zERxg9MQM7jTUsGjiB9Pit84xVWpvCep55PxSlR8olWP8Axq5+vpaqVArFxXg0OJjMWIijljP3XUMPmL7H1GtbaUH4N/tu4dJgcPhsNhXxC4B2lJhLs0SMuTJGrEZgvjYIzEaGw0q3/wCnaeZsNieZdoQ8Sxu2p0Vs6BjrlXoIXYF2tua/Q0wy4meUyKrxRfo6owDIzEI8jFWFjboQeRR/M1Xw+HWNQkaqqKLBFAVQPIAaCg9KUrLjuJJCuZydTZVVWd2PkiKCzH5Cg1UqTFjsQ/UuHVV7CWbK/wBVjjkA7fev6CvPE8YmiBaTDOwAJvA4m7bFWCPcnTRWHc27BoxvG40kGHDKcSwzph8wDstyM9twgIN2t2O50r3wWCy3Zzmka2Z/leyqPuqL6D5k3JJr5L2U9igcQ3FsVIs+OluUZCTDAhBURwfisvTnIuddASSfuKCTxTDFG+0xC7gZXjH9KgN7b+NdSp9SPvVRw2IV1DobqwDBvMHY161K4cOVM8GgRrzxgC1gSOavrZzmv/zgLaahVpSlB1kS4tpbyNTuBdKGH9SxhGt+lQrR3Pc8po7+t6p1LiJTGMv3ZYg4/ehfK1/mssQ/q0FSlKUCpfBbq08RvZJny7eGQLLpbsDIw2Hh+pqVNi6cY/7cKEfOJ3DX+kqW+v1ClSlKCdwIe7Y+c2IP99JVGp3Afgn+LiP8+WqNApSuDQTfZ0foyMSSXzSk6amV2kJFu3Xp6WqnU72d/wCEw/8ABh/y1qjQK6u4AudtyfTvXas+P+E/7j/4TQY/ZlP0WJj4nXntuOqYmVtyT4nNVKzcM+BF/DT/AAitNB1eQAXO3nUrgkPM/S5F95IDkDDWOFjdEAPhLKEZh+LQ3yi3t7RH9En/AIM3+W1UFoOaWqfxwzclvs2Xm2Nr38jbLpve2+lbIA2UZ7Zu+W9vpfWgktCMNOGUqsWIYqybe/Iurr5ZlQqw7tkO5Ym0Knce+EPPm4e3z50e1UaBU3igtLA435hjPqro9x/aVD/V9apVO454E/FzsPbz0lQtb+oHv6X7UFEUrgVzQKm8Q0nw7ebSR+vVGz2+Xur/ADAqlU3ivxcN/Gb/AOviKClSgpQKmzqPtkRsL8nEC/fx4bvVKpePt9pw9r5/fbX8GTqv6ZzFv3y0FSlBSgncC+Gw8psQP76SqNTeE6POnYS5gPSREY2+blzfzJqlQKUpQTfZ0AYZEAtkBiIGwMbMhUegKkaaaVSqbwnpeePsJM6/KVVc/wB4ZPy871SoFdZEuLHY6EeYrtSgmezbn7LEpvmReS1yT1QkxNqdT1Ide9U6lYV+ViHiN8sl5kNtMwyrKt+2pRrd87eWlWg6SxhgQdQQQR5g7ipfCsXkP2SS4eNQEJsBLELhWTzIC2YWFiL2syk16y4/hqTKFkW4BzggsrKwBAZHUhkaxIuCDqfOg1VwTUtMBiE0TEKy9ubFnfta7xul++4vrv3PWXg8soyzzkx63jhUwBgezPnZ7W/Cy317aUHVnOInVVPuYWLO3Z5QCqxg9wlyzeTCOxuGC2RXnh8OsahI1VUUWCqAqgDsANAK9KBUzibZpYEG+dpSfJY0YX/tOg+pqkTUvh9pZ5J9Cig4eM3uCFN5WHYXcBO/wL31tQVRSlKBU3iGs+HXyaWX16Y2S/y97b5kVSqXGubGM33Yogg1PimbM2m20Ueuvi7a3CmK5pSgVMmYfbIh35OINv6+GF6p1MhF8Y5ueiGNQOwMjyFvnpGn5fOgp0pSgls2TF6ke9isPnA19PO4mPyyeulSpvHOlUm/VOJD+6QUk/JHZvPpqkKBSlKCTjF5eJjlAFpB9nc99A0kR21F+Ytv+aDVas3EMHzYyl7E6hu6sCGVh5kMAfpXXhuLMiBiLMLq6/hdSVdR5i4Nj3Fj3oNdKUoMXFOH81LKckgIdJBurrqDpa47EX1VmHenD8fnBVhllQ5XjuDlOtiPNWAup7g62IIG2sWP4YHIkU5Jl8MgHb8LgEZ0Pdb+osbEBtrqXFS4eNZDkxQ5T7B7kwudfDIQMpsvhax10vvWXivslHiMQuJY2dBAF6FOXkYhcR0k6jMUCm3agvM4G+lFe+1YuMcIXERcp2dRcNdCoOn7wI/lXfhXDRBEsSlmVb2LEFtSTqQAO/lQOG8WixAZoHDqrtEWXbOmjAHY2PcaVsqZw/ArhhMxfpklkxDM1lCl7aX2sLbnzrzHEHnIGGFotzimBAtoRyUI95cE9RsoNj16rQd+IYoyN9nhJDH4kg/okIOxvpIfujX8RFt9+Gw6oiogAVQFA8gBYCvLAcPWJMi/Mkm7Mx8TOx8TE7mtVApSlB1dwBc6Dz8vnU7gRzRmb9cxnH7rACO//TVK68ZbmZcMt/eH3hH3YV8exBGbRAR+MnsaqAUHNKUoOCam8GOYzSH78z21v0x2hH5mMtb9qtHFcXy4mf7wFlF7ZnbpRR6liAN9Tsa78PwvLiSMG+VVW/nYAE/Xf60GilKUHWSMMCrAFSCCDqCDoQRWHg0hyGJyS8Tcokm5awBVj6lCpPqT5VQqVjkMUqzjwm0MovbQt7t7d8rMR20kJv00FWlKUCpOLUwS88fDfKkupAW2iS220vlb0ynZKrVwygixFx5UAGuakQN9lIjf/hycschPwyb2jk0HTsFa+twp1sWrA0HNKUoOkkQYEMAQdCCAQQexB3qX/u6i/AaSDyET2QaEdMLhohv2XsKr0oJpwM4N1xF97iSFGHoRkKEH6neuBw6c+LEuDe5EccKi19AM6uRppqT9Kp0oJkPs9EGDyAzSCxEkzGUgjugbpjP7gWqQFc0oFKUoFeGMxSxoXc2Uak6n5AAakk2AA3vXfEYhUUu5CoNSxIAA8yTtUzDxnEOJXBESnNFG2hJ/WyKRcG5IVTsOo9RGUPfhWGexlmAE0liV3yKLlIwe+UMbnuxY6XtVClKBSleGNxaxRtI5sigsxsToASdBvttQYcW3MxCQixEf6Q+ux1WJSPVsz384fnaqKw8Jw7hS8oAlkOdwDmC3sFQHyVQB6kE963UClKUCvLEYcOpRhdWBUg9wRYj8q9aUEvhmIZWaCQksmqObkyR2FmJO7Kelj55TpnFVKxcSwHMAZLLKhLxvbZrWIOnhYXU97HSxAI7cPxwkUmxVlOR0O6ON1PnoQQdiGB2NBrpSlB1kjDAqwBBBBBFwQdwR3FSuXJhvDmlw+gy6tLENAMveVALnu/lm0Ar1wRQeOExqSqHiZXQ6hlIIP1Fe9TsRwnqMkLGKU2zMoBV7W+IhFm2tcWa2zCvJeIyxaYiMsNPfQhnF9jeLWRfPTOLXuRQVq4zVmwfFIpb8p1e2jBSCVO1mG6nQ71I4v7JriMSuJLWdBhwoyg5eTiFxDZTfTOEyG3Y99qD6C9A1YONcHGJi5TMyC4bMoiY6ekqOv8r124VwzkQrCrFgt+phGCbktqI1Ve9tANvrQccM45DiC4hfMYzlbpdbXFwRmAzKRqGFwexNb6wcN4YITI5OaWVg8j2tchQoCi5yoFUALfsTqSSWL43FG2QteW1+SgMkpHpGl2+trUG+smN4mkQGa5ZrhIwLu5AJsi9zp8h3IrG0uIluEAw6a+8ezykajojHSh8JBYt5FK14LhaRszi7SN4pGJZz6XPhH7K2HpQZ4sHJKwknsApzRwCxynWzyMPE9joB0rf7xAYUwK5pQKUpQKkyXnnyC/JhYMx1GeUAFVHmqhsx/ay/hYV6cRxpJ5EJ96RctoeUhzDmEEEE3UhV7keQa2zC4ZY0CKNAO+pPcknuSbknuTQeormlKBSlKBSlKBWHG4ElhLFZZQLG/hkW9yj+XezWJUnuCQd1KDLgMeJFuLhgcrobZkewJRraXFxtcEEEEgg1qrDjuHFmEkTZJgLX+66gg5JF7j13W5sdTfjA8TzEpIOXMN4yb3H4o20zp6j6hTpQb6UpQK4K1zSgy4zhcUvxY0fsCyqxHyJFx9KyjgIF8kk6A9hNIwG+wkLBd9hYbeQqpSgmjhUn/usR/Zwn/wCFcHhLnfE4gjy/R1v9VhB/I9qp0oJR9nY2vzTLLe9xJLKym9hbl5gmw/D3Pma34fBpGMsaIi/hVVUfkBXtSg4ArmlKBSlcFrUHNYOIcQykRxjNM2oXYBb2Lueyg/U7DWumIxzSExYfxXyvNpkjuDqtxaRxp07C+pGx98Dw5YgbasxzM5sWdjfVjYeegFgBoABYUHGAwHLBJOZ2szyHdmta9vujyA0H5k7KUoFKUoFKUoFKUoFKUoFZcdw9JVyut9bg3Ksp2zIw1VtdwQa1UoJLSzw+IGeP8aWEqj9qPaTzupB18Omu3CcQjlBaNgwBsbbq3dWB1VvQ2IrQRWPGcJSRg9ssg0EqEo4A1tmXUrf7puvmKDbSpRjxMezLOmpytaKXtoGUZG76FV7a0HtAi/GSWE6XzxsVFzbWWPNGNSPvUFWleGGx0cgvG6uNroysP+0+oqDxqPGnFI2Hdlw6/Z80Y5FnJxCifMXGcAYcswykXIFrnQh9LSpntBBO8GXCPkmupzcxI9O/U+HmH/Z9RXfgsMywIuJbNOM2Zs6yX6iR1LDED022jX67kN965r5X2L4bJC+JZ4XhjldZVSR4pHDkESKpidl5IshUnKxLPmGxN7FcXhi+JIiGxNmYA6eS7n6UGyuCaltxotpBDM5va7KYFHqTKAxH7qtQ4KeT4suRdRyodCQfxTMM17d0CHXfvQe+O4skdlJJkILLCozSOF3yoNSNRroBcXIrP9kmm+ORHH+pRiWPf3kotYfsp5aswNq24Ph0cQIjRVzG7EDVza2Z23dvUkmtNB5YfDLGoRFVEUBQqgKoA7ADQCvWlKBSlKBSlKBSlKBSlKBSlKBSlKBSlKBXGWlKDHieDQSNmkhidvxMiE7W3IvtpWWXgca2ymYaWsMRiQLC1tOZSlB8/wC1OLkwojaCSVSxZTmkklFtDtIWA+YrZwBTPh1llkmLsXuRNMg0dgLKjADQDYUpQVo+AQsLuJHublXmnkU22uruQRoNLVrwnDYovhRxx7DoRU0G3hFKUGnKK5pSgUpSgUpSgUpSgUpSgUpSg//Z"/>
          <p:cNvSpPr>
            <a:spLocks noChangeAspect="1" noChangeArrowheads="1"/>
          </p:cNvSpPr>
          <p:nvPr/>
        </p:nvSpPr>
        <p:spPr bwMode="auto">
          <a:xfrm>
            <a:off x="155575" y="-1036638"/>
            <a:ext cx="2114550" cy="2162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619720"/>
            <a:ext cx="2114550"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4056012"/>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5802" y="3573016"/>
            <a:ext cx="5482350" cy="3109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3643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yagram"/>
          <p:cNvGraphicFramePr/>
          <p:nvPr>
            <p:extLst>
              <p:ext uri="{D42A27DB-BD31-4B8C-83A1-F6EECF244321}">
                <p14:modId xmlns:p14="http://schemas.microsoft.com/office/powerpoint/2010/main" val="726417335"/>
              </p:ext>
            </p:extLst>
          </p:nvPr>
        </p:nvGraphicFramePr>
        <p:xfrm>
          <a:off x="457200" y="357166"/>
          <a:ext cx="8229600"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214422"/>
            <a:ext cx="8229600" cy="5643578"/>
          </a:xfrm>
        </p:spPr>
        <p:txBody>
          <a:bodyPr>
            <a:normAutofit/>
          </a:bodyPr>
          <a:lstStyle/>
          <a:p>
            <a:pPr eaLnBrk="1" hangingPunct="1">
              <a:lnSpc>
                <a:spcPct val="150000"/>
              </a:lnSpc>
              <a:buNone/>
            </a:pPr>
            <a:endParaRPr lang="tr-TR" sz="1400" dirty="0">
              <a:latin typeface="Times New Roman" pitchFamily="18" charset="0"/>
              <a:cs typeface="Times New Roman" pitchFamily="18" charset="0"/>
            </a:endParaRPr>
          </a:p>
          <a:p>
            <a:pPr>
              <a:lnSpc>
                <a:spcPct val="150000"/>
              </a:lnSpc>
            </a:pPr>
            <a:r>
              <a:rPr lang="tr-TR" sz="2100" dirty="0">
                <a:latin typeface="Times New Roman" pitchFamily="18" charset="0"/>
                <a:cs typeface="Times New Roman" pitchFamily="18" charset="0"/>
              </a:rPr>
              <a:t>Bir parçacığın momentumu ve konumu aynı anda tam doğrulukla ölçülemez (momentum değişimi = kütle değişimi x hız değişimi). </a:t>
            </a:r>
          </a:p>
          <a:p>
            <a:pPr>
              <a:lnSpc>
                <a:spcPct val="150000"/>
              </a:lnSpc>
            </a:pPr>
            <a:r>
              <a:rPr lang="tr-TR" sz="2100" dirty="0">
                <a:latin typeface="Times New Roman" pitchFamily="18" charset="0"/>
                <a:cs typeface="Times New Roman" pitchFamily="18" charset="0"/>
              </a:rPr>
              <a:t>Bir parçacığın konumu ne denli doğrulukla ölçülürse (yani konumunun belirsizliği ne denli küçük olursa), buna karşılık momentumunun belirsizliği aynı oranda büyük olur. Tersine, momentumdaki belirsizlik küçüldükçe, aynı oranda konumunun belirsizliği büyür..</a:t>
            </a: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endParaRPr lang="tr-TR" sz="1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34</a:t>
            </a:fld>
            <a:endParaRPr lang="tr-TR" altLang="en-US"/>
          </a:p>
        </p:txBody>
      </p:sp>
    </p:spTree>
    <p:extLst>
      <p:ext uri="{BB962C8B-B14F-4D97-AF65-F5344CB8AC3E}">
        <p14:creationId xmlns:p14="http://schemas.microsoft.com/office/powerpoint/2010/main" val="1359756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20688"/>
            <a:ext cx="6983534"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4758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692696"/>
            <a:ext cx="7992888" cy="2516073"/>
          </a:xfrm>
          <a:prstGeom prst="rect">
            <a:avLst/>
          </a:prstGeom>
        </p:spPr>
        <p:txBody>
          <a:bodyPr wrap="square">
            <a:spAutoFit/>
          </a:bodyPr>
          <a:lstStyle/>
          <a:p>
            <a:pPr>
              <a:lnSpc>
                <a:spcPct val="150000"/>
              </a:lnSpc>
            </a:pPr>
            <a:r>
              <a:rPr lang="tr-TR" sz="2100" baseline="0" dirty="0">
                <a:solidFill>
                  <a:prstClr val="black"/>
                </a:solidFill>
                <a:cs typeface="Times New Roman" pitchFamily="18" charset="0"/>
              </a:rPr>
              <a:t>Güneş ışınları dünyaya 8,5 dakikada gelir.</a:t>
            </a:r>
          </a:p>
          <a:p>
            <a:pPr>
              <a:lnSpc>
                <a:spcPct val="150000"/>
              </a:lnSpc>
            </a:pPr>
            <a:r>
              <a:rPr lang="tr-TR" sz="2100" baseline="0" dirty="0">
                <a:solidFill>
                  <a:prstClr val="black"/>
                </a:solidFill>
                <a:cs typeface="Times New Roman" pitchFamily="18" charset="0"/>
              </a:rPr>
              <a:t>Güneşte olan bir olayı bu süreden önce ölçemeyiz. (öğrenemeyiz)</a:t>
            </a:r>
          </a:p>
          <a:p>
            <a:pPr>
              <a:lnSpc>
                <a:spcPct val="150000"/>
              </a:lnSpc>
            </a:pPr>
            <a:endParaRPr lang="tr-TR" sz="2100" baseline="0" dirty="0">
              <a:solidFill>
                <a:prstClr val="black"/>
              </a:solidFill>
              <a:cs typeface="Times New Roman" pitchFamily="18" charset="0"/>
            </a:endParaRPr>
          </a:p>
          <a:p>
            <a:pPr>
              <a:lnSpc>
                <a:spcPct val="150000"/>
              </a:lnSpc>
            </a:pPr>
            <a:r>
              <a:rPr lang="tr-TR" sz="2100" baseline="0" dirty="0">
                <a:solidFill>
                  <a:prstClr val="black"/>
                </a:solidFill>
                <a:cs typeface="Times New Roman" pitchFamily="18" charset="0"/>
              </a:rPr>
              <a:t>Güneşte olan bir olayı gözlediğimizde en az 8,5 dakikalık bir hata yaparız.</a:t>
            </a:r>
          </a:p>
        </p:txBody>
      </p:sp>
      <p:sp>
        <p:nvSpPr>
          <p:cNvPr id="6" name="AutoShape 2" descr="data:image/jpeg;base64,/9j/4AAQSkZJRgABAQAAAQABAAD/2wCEAAkGBxQTEhUUExQWFRUXGBoaGBgYGBocHBgcHBwXHBocFxgZHCggHx8lHBgVITEhJSkrLi4uGh8zODMsNygtLisBCgoKDg0OGhAQGzQkHyQsLCwsLCwsLCwsLCwsLCwsLCw0LCwsLCw0LCwsLCwsLCwsLCwsLCwsLCw0LCwsLCwsLP/AABEIALIBGwMBIgACEQEDEQH/xAAcAAABBQEBAQAAAAAAAAAAAAAAAQIDBAUGBwj/xABKEAABAgMFBQUFBgIIBQMFAAABAhEAAyEEEjFBUQVhcYHwEyIykaFCUrHB0QYjYnLh8YKSBxQVM0NTorJzg5OzwjTS0yREVGOj/8QAGgEBAQADAQEAAAAAAAAAAAAAAAECAwUEBv/EAC8RAAICAQIEBAYDAAMBAAAAAAABAhEDITEEEkHwUXGRsQUiMoGh0RNhwTPh8RT/2gAMAwEAAhEDEQA/APEXggMOQgnD9BxMZEGxIiWcSWGp+WvWEK6Rh3jrkOAz5+UMWompLwA/tAPDQ+8ceWnx3xGYSFeAB4IVCCcP24nLqsPon8R/0/U+nOKBqJZPDU0A5/KH3kj8R1OHIYnn5QxaycTw05DAQsuUTuGZNAOfy9IARaycT1uEOlyieGpoBzPw9IcFJTh3jqcOQxPPyiOYsnE4eQ4ZAdNAEjpT+M73CfqfThDVzSqhOGAFAOQYCI4lRZiwJZIOBOfAAOeIHOBCJ4llyVKDgUzJLAcVEt6w8zEDwpvHVbeiRTzKoimTSo94k/LgMh5QBKEoTiorOiaD+Yh/JPOENrUPAAj8uPNRN715RAeuv3gVCy0KowZddekJAM4AUGBJrE0ixrUHCTd9491P8xZPrEgsyE+KaOEsFZ8+6n/UYtEsqDrowRbE2UPDLUo6rXT+WWAf9RhRtFQ8CZctsLqEuN4Wp1esKQIZFlmTD3ELV+VJP+0GLCtkzfaAR/xFoQfJagfSIJttmLHfmLWNFKUfQxAOsPnDQal9WzgPFPkp3XlL/wC2hUKmyyc7SngmXMPxCYz3px3wEt+5ha8BRomRZv8APm8pH1nQgl2c/wCNO/6A/wDnjPJy+sD5BvMwteAo00yLKf8A7iaOMj6ToebDZyO7bEj80qaPO6FRlbh8YNwf4xb/AK9/2KNYbFCh3LTZVbu1KP8AvITCr+zNqZ0yTMGsopm/9pRpGPuDfD4QqCQXS4OoNR9IWvAaj58hUsstKkq0UCkjkoQiUHUxp2f7TWpIu9uqYn3ZrTE8LswECJ/7eSamxWInM9nNHoiYE+QhURbMyyCWlbz0qUlj3EllYFnOVWpjFdcwncNBh+vHGGEQRgUIIHiREt6mg1Py16qIAYA8epfYb7LWWfZlqnFIZJx+uTR5iZjUTTU5n6DcPWBFoWElIUoJOKQSx4jCNuOag7as15IuSpOh09XeKUl0hRCWwIdgfLP1jqNlfYa0WiSqYjRwCPnlHLiWE1VQ+6MeenNzuj0LYH9JyrNZTJTJdZDAlro3nPe0YxrqJ81fKeekJTj3lDLADjgT6DjFizWNc1nIGQoX5JSMPKGTZCggTFVKyW1rV49G/o02WJhvMDVnjVKdLQ3RjbOCmbNlpVcXNKVfiQU/HKIrXssyyLyhdOCtdwA/bfHsX9MewpcqxyZiADP7UJTQE95KiQH/ACgvk0eTbdnMiXKJvKSBeO9tTxMYwneolGjO7YJ8Ar7xqeQwHJzviFSiakuc3zh6JROUE2QpLXkkaU+cbLMaIxAYDFgWU0vkIBwd3PBI7x9Bvi0CAxJJsylAkCgzLBI4qLDTOHichPhS/wCJbHyR4RzvRHNnqUXUSeJw3D6CLoQmEuWnxKK9yAw/mUPgkwC2N4EpRva8r+ZbkH8oEVcD1+8KAx6/eFih0yapRdRKjqSSfM1hg66MCeusYBn1+sQoDAwZdfLjA1OvnC6D5/SAEOUKRl9OcG/5QAeu4QADX5wr5/OB/IbxA/6ZwAdYwNkPjB8eECVDdAClPLlCXMv3hwPluOPVOqQ7iO6S2DcK8jxaAIlDiBvrCM/CLKAwcO7AhgWoHVwZwNDXjCLkPkHyA9rAd2pdyFZfQAVwdPWHADQ8ofNkkb01YNWhaoBN2tKwxOGHo8QDIVIegDndDkS3rgMz1nuhxmUZNBmczx3bhTjAAwToo+g46/DjhDFqJNYbE/ZhPjxyTn/Fpwx4YxQMlyydwGJOH77hWH9qB4KH3jjybDlXfDJky9jlgBgOA63wxoECHSkklgHfLr9ofLk0vKN1J5kt7oz44CBc+l1Iup0xf8xz+G6BTYlWiSpCZcwh04HEaYjH4cY1Ps/t82NRUmelYPs3T6XSGjjmgfrrGMHFPQqZ1n2m+3M61kOfC4TRgl8bidSwqXMcxIBUqtczviJonsoPiwAxUcOG87hWKo0qQu3qdn9kNhdsoEh3wj0+1/0foNjmCYkOpJujO8fDzdo5T+jvbyJYT4Kav8BHbfa37cypVnMwl8kjw3j7qEvjqrIPHMyz+alv0Ojjh8qdadT52nzOyUpKAAUkpKsVUJBY+z/CH3xVVWuvXTwq5jkk4kknia9AQ3rr9Y6vTU5unQDrAeusYUdfvDkp66rEsqVjTAR1+0WJcjLryh6LM8YPIjcsEmVc+vlCAU6EaibCdIkRYKYfKMP/AKIm5cDkZjth9PrA+P1jVVZynBKeYvf7nENM2YMFKSNE9weSWjNZYs1S4XIt0UEWZamZCiNQlR+USjZ07HspnKWr6QTZizitR1dRiuU9PlGxNM0Sg1uTqsE0Yy1jX7s/SK6qGrPpUNEkuapPhKhoyvWkWE7VnD/GmEaKJUDuuqcHyi6GOpTA6EBP6AxeFvei5Mldck9mRzlFNeIMPTLs6/DMXJUcpvfQf40AKH8h4woWZzczuyhUqOIL7zlwizbdnTJTFae6rwqSQpCuC0uDwdxoIqnfXhEaopKJgbBiHYtSoOOZLsxJpEiFDuuHDh6gOEioIS6hQ+POuhat6/KHImEO1XDYYcNDTLJ4AmBKQQQxapHdIpdul2BBBBLO4L6xZ7BZwlBQ1N7KjVWDTCtaRHJmFRST3++HQpY7wYMK4UQQVA4FIpnsbOSTLBTaJ8sEqZKJUxaQLxwU4fWAObmLJ+QGA4DrfCIQSWA63/XCHS5T1NAMSfhvO6FmTqXU0T6nj9MB6wA7tAjwlz72n5X/AN2OjRC8I/XXxiSVKKiw46ADUnIb4AYEvQVODdfCJykIxZStMQOOp3CmukBmBIZGOasCdyRiE+p3YRBAg6ZMKi5qT11lDeutYH66+EDQKHXWsKA/XXkIdKlEmnMmgA3nIfGJDOCaI5rwJ/L7qfU+kAHZhHiqr3QaD85H+0eYiOZOKscsGoBwGAEMA064QP11jAE1mtK5ZdC1J3pJHXOEtFoXMN5a1LVg6lFR4OanhETdfWDrrSJSLYddaQo0PX1hOPXAZxNJlvw1/X5QbLFW6Eloyi/Z7GTlFmw2C8QAHfCOi2ZYkgEnL1LGkc/iOKUNjucF8Oc9ZbFPZ2wSWKmApTB4vKsEtPhAd8x8Xi9KvOWDuKFLjUtueGyrKyu8oPUk/Q0fi8cmWecm239jv4+Hx41SRT7MhqBjmKD6ROhKQNC+f60i5aLJQXS6XdQfCg+b4xSZSD3QcHNGrm1a0OMYqfMtDcKdnX6908ABg/6ecU7VsZ/CxfyfjF2VMvBn4h21wiY0I0dnD/PGlIqyTi9GYSxxktUcpOsq07t10fSM+dNWMbh4y5Z+KY7W0y0qo+XP1w4Ri2qzrQaKPI05iOlw/GN6SZxuM+GRq4I502ke1KlK3gFBPKWpKebQ4dgqjzJJ5TE/+KgP5otWhQ9uWhQ1SLihwKKeaTEAsAmf3CipX+Utgvggii+AZR92OrCXMtD5zNieN0yKfs5YTfF2ZLHtyy6R+cNeT/EBFP1+PLSJrNPXLXelqUhY0od4bTUGNKXJRah92kS7QB4E0RO/IPZmfgHdVkxoc6vY1FHZ+0Zkl7hBSfHLUApCx+NJoeOIyaLk2xInIVNswIKATNs5LlIHtyyarRqD3k5uO9GSfhyES2W0rlrTMlqKVpLpIox3DMboifRiiHhXdlAfTQfONnbdnQtCLXJSEomEpmIFEypwDkAH2FDvJ07wyjHduB0g1QQqVXSCwbQ57i1fhFySgkOJwSDk6w2tEoIHKKQGWEAO89c4xKOnTSdwGAGA61xMRv118IclJOAflFqz2BRcqSoJGJar6JGavhF1YIJMm85NEjEnLSmZ0H6mFnTQe6nup0zJ1Ucz6DziedImKZpagkYAAsOeZOZ/QRF/Ul+6rygXlZA3XWcEWJuz5qU3lS1pTheKFAcHIaK7dD5QID9fTfEsmS4vE3UjE410Tqr4QS5dLyvDhvUdE/M5b8C2bNfGgFABgkaD6wAsya4YUSMBv1Uc1dUwiM7+uMJ1w/WF59fWADr9/pB69eghW3db2hOuPGADr9oOutYchJUQB3iabzwia+EeHxe8ME7kan8XlqQDsbvi8Xu5/wAWnAV4RaskkqPTDgIpSUuevWN7ZMt1DQZmPPxE+WJ0OAwrJNWdBsWQEYipZzpjhGhY0PMIDMquIGDg4/DGK0glV1IGbM+e8Y5xbkyJhl4OlCsDRtSfSPm8srbbe59jGKiqR01jsssIUSnIXiAMhlz+MYW003SQEqCCMVBzqCNOO+Ols9pDCS2IqWy+MUtvFafGTdA7t0VxGGWEczDOSya9TTCT5qZziFlRJNKe8/w+HHGJZ6TdBWDdxf3sNc9+hiWySHmFAARUEOK4jUHI4PHRK2QFyUEC9XvJqD+4j1ZM0YNGyWRRqzhDJdTJBZ8qmmjYxcsqmZKk1xBOdS7jz8ot7U2MqWSoJN0cBpvdt8UEJfvVCuIq5YHBhHp51kjaZkmnqiW0ovKLUwBBpQvlv+UPsuy+2SogilWz/hHGnKIJck1YuBjpl3i/PDTjEQtCkm8hTVo30aFSqosr2MTaOzqkAscnoCdHyPGm8RzdolEEgghQLMaEEZbi8dltiZeBJxOPGMTaMvtZIm+3LUJaz7ySD2ajvF1SCdAiO7wM3KGu5818WwqM7XUgSf60hT/+plpvA5zkJDqChnMSASDioAvUB8lKjRQLEHEYg5EHKJrNaVSpiJqaKQoKHEH5t6xa+0FkTLtM1KPATeRuQsBaBpQKSI6L1VnB2dE22B2suXa0jvLJlz2A/vUh7/8AzEm9T2guMfPjz/SNfY5vWa2S8fu0TRxlzEpOH4Zq4yDgMfhCXiEbv2THaKm2VTtaJagl8pqAVyla4pKeCzGCDT6R0uwdmkSF2xJ78qYAmvhLJVeDY1VwpGHakZ1riOYjDnT+XwMuRrUrEYU84cTv68obdphnn1uieUKDD0jJKzEWzod1KJSgYkYk+6n8R9ISdbFE0JAFAASw3DU6mGWifeLMyRRI0HzUcz0In6+USykwta/eV/MfIRcse3Z8sgpmKoc6g7ozX6+UD9fKFltnX7S/pEtU+yLsqxLuLa8oJ7xYuwq3OOVlSw15XhFN6j7qfmchyBJEq870SA6joNBvOHRgnzrxFGADJD+EfXfnAxoSbMKi5IGTCgSNBDK9ZQg6+sKP2+sCigdaQNugDQhI6ziAOv1MOQCSAHJJYDU6Q3md/wBItqHZpb21j+RJGHFQx3HeWqINmLCQUpIJwWoZ/hRu358MYZaHOjY1oBqfSEQgkgAVJYBhjEs5Q8IqkYn31a8MW3Oc4oHysWGG8VO8x1ew7Ogy1knvd26NS4fkBe9I5eTKameeNN3XCOu2XIaWg6nzrHM4+VR3Povg0Lk3/RPKUUqSr3ahhvoY05u05kwJDNg5BPeNeQxaIJiKs97AcBppiRnlvhkuSQCGJII8mOflHGlyy1aPoaN3ZFvlrBRMWQAKGlMqPucxLtO093uqK0ioNCGFHq1aHCMKRLSWyIYZB+B4P5xNZ5JJc4AZ4Md2bVL7t8eaWGKlzfgw5Vdlu0zwWmMErY1ScWST8m8ol2dtWakK75U9WL78DwbnGOpZLB8MHyy4AYeUWLNJI7yiAAanUHF2+MZSxR5aZXFVTLW0tpTJtFKBYFu76HP2S/DfFBUgXkqfuKfLA6HnhEkpIJLOW93OgBF44Zvxi5/VmAugDDunIi9gc8cYtqGiCSWiIZU6WSqWReTedOTUcguN3KsVdqTUFrgAHecY8OhE1us5vKKXdgCRRycf33b4VdiKWcOHyAYgVpxI9YsXFNSsyRkWmzG650/WvrGQB9za9OzR59tKb0vesdbbkgIGDksDTTJm0bnHJ7TPZ2dvanrCv+XLvBP8y1K/6cdj4ZNyt+f6OR8WrkXn/wBnMTY1PtMhrQEnFEmzpOdUyJb+tIh2VYxOnolqLId5hc92WkFUwvuSFekbH2aRLtm0Jk2cAUntJtwuXbwobMB000S0dpfT30PlJ6MztgumTbV5CQEc5k2UPgFHlGMcBh1w4R0O0Jt9cwYBSjQBhR2puyjJtloQq4EoSi4kBRHtFIqrDM15xjzXoKND7KFa7TLs4V93NWlMxP4R4jhQhIVWMm0zQVLIJuubo0D09I2fsweyRabUf8OUZcs//tnOhLcEdorlGC9MT1z4xWklfUW9hCKChz+W6JQpvZPrEahVnOn1zgof2/WJdAQnr5wP+n1hS+/rKCv1+kQBX6fWHS0KJASHJLAa74Y3W6LIFxD+1MFPwoqCf4qjgDrFQG2hY8KS6Rn76s1cMhu3kxDz9YToQU8oAcOPH6Q4DoPAE8N/T7oG1bqukANKt+OEIDx3QFWb1ML50gCxY0Cq1B0oYsfaUfCnhQk7kqiBaiSSalRcl+f6xZtYuply919WOKwCPJFzmVRUfput0VkLKO6gq9pbpTj4faPN7r/mhtnQKqIogPxUaAedeAMSbQpMKBhLFzmnxGmq7x5w0paSn8S1H+UJA/3LgETWOp1JjuNizEmWlJxBpurX0jidn+I7kqPkkn5RubKnkuPSOVx+NyR9J8JyJOvE6a+EkuHDZvR/KrnKJbQwAdhUYEuBoH3DH6xQlqKiaMCXZjQHTgxHCLVtmJmJ7tLrOGy1wemDUjiuOqO+aVq2CQhKgtJWS/ZpqQDhhmA+6EkoIlAJCnOPmQQ+P7Q6x2lBBZRdnKihizEYviQzctI0tl2plMKpqXY4Cj88yKx5JzmlT1o1NyS11KQ2Oq5eZg+dcwe8c8IrbQkpQgPRy5YCo3DAV5tzjsrZbUJSoF/C+rK0A3Rym2bSjsrl0OXINBUh6esYYsk5SV+JhiySluiLYMpIN5QvFld2oIUGbAVoD6x01otQmoYousaABOmoGOMcpsy0lisFsAoVc0xTveOm2RZ0qSVlQfHi2eLZROJtSbYzJfU+hqyNkyiihZd3H5v5Rj26zgd0g0wLbi7DmYLTtO4VBykajFhSjDExQl7WSqYlCpgdIdWRFM9Sxw3xhiw5MlOKPOm8Tuct9r7/AAZk+xuBeJAa8ojEJ0AwJNQNSdxjmNq7OvIVap/cTe7OVKSckABnyAw1Jc8eu2lbUd1YuhCS4DMSQGBLYnHD5xyW27c9nAUAhBmqMoHxKSXvFh7IV7WZLDAx9HwbklyQXm/1/S/O/geLj53FSlv0XfX/AM8TnDauzlTUy01m3UlV6qUAupIp7Srjl8Es1TDPs9Z1rnpurMtKAVTJgPglpqtRbdQDMkCIVvMUJcsFS1EAACpJwAGsXdpzEyJZskohRJBtExJopQwlo1Qg5+0quAEdzFfL83Q+byVehQt1tvKWUghJUbt7xM9HIzZnbOKiQSwDknJnO4Ab/pA/EARv7FT/AFaX/XZjFZJTZUn2ljGaQfZl5aqbSMkrMWJ9oyJKJViSQ8p1zzrOUKj/AJaWTxvRgg1elOhjCrKiST3lKLk4kvqdTjDTo0G7YSAOxNPTn1viWZZ1IN1YuqpRQYhw4cNoQYZJlX1BIo5ADkAcyWA5xet1sVNmKXMWgrLOQk4gAZBssqRiUziOt8Ddb4D8PjB+5gCayyQpTFwkC8s6AfM4DeRDZ04rUVMHOAGAAoANwDDlEx7soNjNLn8qSQPNV7+QRWJxrFIHQhUjf4d/T8sobTyiWUh0swckNVjgWxo2L8ohRVhiQdWIDjBwCzZVxrWEtEopoaGlDjgDwaoaHzEkMSmikkgVZnULwatCDiThpSI5o7wDYMMmwDszCAGPXhp1rEtkkX1oR760jzIEQg0Pyi9sQf8A1Mj/AIiG43g3q0ZLVkexDbZ1+ZMWM1KI3AmgfhDtnJBnSgcCtL54qAisnD6w+VNKSlQxSQRlUFxSF9QLOWSpZOJJJ83NIszayJR0XMSf/wCZ+fpBteWEz1t4VKvJ3pX3ksPyqEO2aL4XINCtignATEvdByAUCpPEpOUWtWhfUSwTgmYknw4K/KoFKm3sTGvYEGXMKTUg45EZEbiCCOMYCXBYgggsxxcYgvWN3Z1pCkhMwsU0Qtnuj3VAVKdGqMnFI8+aKlFo6PBZOTIpHTTbQSQaBgEmjYZnfXGL8gAi8UgqvAs3iGB+L8oxgtTICkhhQLTVK+ChQnHfWsaKe9UvRn3s4qH4R87nwuGj0PrseWOSNouypgWtwi6cxWooA/4hWJV7UVL8JdXdADMx/EScsee6KE20XgQlrtKhNaYA+tYgCMbwLZBi5z144x5/4k/q9DNpM0ZFsJ8aheV3rxDly47rUyxh82Q6kBSnFPu+8XowLmgOPlGTPtV1bpUcAn4P6/SLuzFGZ3QCQ7lnIwNFEgtGX8Et4oxcopWxtsloMxkC6kYtkcMyS2D84mkTVXe6Sz6HeQR9Iln2dDArUEqd+6HIIyd7vrlDFbQ7o7JISKuSXIYN4hwyrQRsWHRc7/19+bRq/ltVFX7d+Vlok+33Sck+M/meiRvxOhjF2nsoCeqcokFTMPZbUAh8Mz6xoIkFRv3rrMCqt0kfiepwoHNIrbR2siW3Zi8sCi1CqfyA4ep4R6MUZLSHyxfq+/tH7nnnGLknLVr0T/z8v7EFvnpkpaaAo4iUddZheifw4ndjHF26dMtM4AAzJiyyQkV3BIFAAMhQARd7KZPKlOEoSe/NWWQl9VYlRySHUdIp2vaSJaVSrM6UqDTJyg0yaMwB7CD7oqaXicB2eHwqEfBe/fojg8fxPPKlq/bv1ZJNtCbKky5Kgu0KBEycC6ZYOMuSrUiil8k0cnBI3MNYU78PjGtsvZKSjt7Qoy7MCQG8c5QxRKBxOq8E+kevfQ5WwbF2clQM+eSmzSyxyVMViJUt/aOJPsiukVdr7SVPmdotISGCZaE0TLQnwpSMkj1JJzMLtfahnlLpEuWgXZUpPhlp+JJNSo1UfSlUbzp+kG+iCENOJ9IC4o79YNCpxFHUcAMf3izMs0yWpcpUsiZmlSTfSwvUzFMd0YFFtCkpEtKUETUlXalTFKiFd1k4MAK61xERWhBlqKFouqSWIOIObxZkykKQLqxLWhClKKiT2i73dTLagIS2lQYkCZUzvzbQe0VVX3RNTvesUGX+8OlIUogDFRAHOg9TDSTXrrKLmyw0wqp92hS+YSbv+spgtQxm0VgzFMe6nuJ4JF0HmA/OKwyHXTQmUOOfW6G4Ec8ImUCyaFsBQsSwvVP8NN8QZa4/KLtks98pBC7pWUkoAUS4DBKHAvUOJrTSIAUopvrAYFd2gF0gG8UkOS3ho7M9YhtEq7MKWLpoXILEBlVFMXh3ZKMpKghN0Lu3qOpRF5iHc0FKZwy1N2hZJTUsivdr4a1phWAIhh9Imsk/s5ktfuKSpvyqf5RFu+EAw0+MUFvaln7OfMQMLxu70mqT/KUmKg0z9Y1J6e2kBY/vJICJgGJl+wvk9w7rkZfx0+piy3IjTlJ7eUEis6UCweq5VSQNVIJJbNJPuxm4/L9B84dLmEEKSWUkgggkMRgQRnGkVSrRUlMmccSWTLm7y392o/yn8MXcbCC0InBppuTRQTS5SvQTmq/4w+8HGEnWeZKa+lgfCoEFKt6VjungIqWyyTJRCZqCk4h8G1QcFcQ4h9it0yW4lrKQcUmqT+dJdJ5iJJJ6MzxycXaNTZ20VyyVJUU0qxx468DHQ7N21epMSn8zN53CI5eXtJKvHIlnfLKpZ4sCUf6YtSbXZw1J6f4kK/8ABMeXLh5lSff30Orw3Gcr1XfnudjKnJbuy8Me+QG5v16y3pbHuOTqVXa+TZ4COase2ZKTRc8jQplt/ujS/tyRTuzDuvJAzxASY588GVPp6L9HWx8TimtG/Vr3kWFzi5IQnGhCATzK7xwbAwpmrmm6o3qhk1LYYAFhFNW2UXnEuX/FeV8SB6Q2ZtpSqX7oPspoD/CnGDjLaUvTb817G5SjvFLzbV/i/c112G6/aTLpoQMTlghNakNUCJZc2SCrsxfUp3UqvDuhwXfMxnoUUAFQCAR45rSxr3QrvH+EGMu17ckpoHmn8IMtHNX94oDgiJDh8j2Vf2/1XsvuasnFYo/VK/6W3fnL7Gra7UuYSkJ7RYZgA7AanwpTwYcIwrVPky6zFdsv/LlnuD880Y8EaeIRmbR27MmC4SEy/wDLli6niQPEd6nMZMyZkaR78PDxhq9X4vv39DlcTx7muWOi8F37epa2ntNc4gLPdT4EJDIQD7qRTnicyYogEkBrxNAB8m+EaNh2MtaO0mFMiR/mzCQDqJYHemHckcWic7WRIF2xpKSQyrQtu1Vr2YDiUMfC6t+Uezl6s48pXsPTs+XZe9ah2k2l2zAs2htCh4Rn2Y7xo92MvaW0Fz135hdTAJSKJQkYJQkUSBkkRWJOIPEnHnCCuFOvSDfRGKQFTY1Pwgbz0OUALUx6y04xoStmTQuSJJEybNAUhMtV5aXJACmFFUfcNKxiUqyVKAJAJWghV5/CHAwbG8U1eLdsmKTOmL/rAXOfxy3IWVUUymFGJGDF2hqDJM4JVflygGUzKW4TVsnUsY4B90JL2kQiXLCZZEsrLFNFFYZ11qRkdwxgCGclIly7qFBZKry/ZVgwTwBrERWCSWzyAA5BsIWdaVkIQSSEBk7gSSW5k1hoIz9AIAYoYRdsQ+6tCvwpT/MtJ+CD5xSao5Resf8A6ee3vSviv9Isd/X2IyiXYZQHPrOEVlDszziFEOGnQiVarxBcqUWDNkyQMPJt2+IRhrFuyCYu7LSWdaWchIv9673iwSaqxIgAnpllSQm8jupC71WWKLIAq2bY4xFPLgd5yHDM3dDXTzc41HOLUlS5yglKAuapallZLqUWdSS5YuxOpffDFWkqSsApRLKxMuDBy47gOgURU5CAKhwfD4wPmKQ6ckJUoJN8OWUzOMixw54Q3DfAE9itapSxMQwbEEOFA0KVDNJDiLtqsCVpM6zvcFZkr25XzVL0VlnqcvhXfElmnqQoLlqKVJLhQLEcDGSfRkaI8ePpCk6+f0jVNskTv79JlLP+LKAuqOsyTQcSgjgYRWwppBVJKLQlv8IuR+aUWWP5YvL4ai/ErWTaU2Wm6lToP+GsBSOJQsFL78YnVbJCv7yz3dVSVlD/AMKwseTRnTEFJKVApVm7gjiDWGg5vwiczFGn2NlUS06cj80pKvVMz/xhwscjK1pGjypo+AMZdcHqes4HzpTDDrfFteHfqNfE2E2aQMbW7e7JmH/c0OQuyihmT16XZaEeqpij6RiOwxHXLjDr1ccPlGLp9O/U2RySXU2v7Skpe7Zyo6zpqjn7ssI+MCvtHNA+7KZII/wkJSf5wL3+qMiy2dUx0y0LWrRIJPkBGkPs9PAHa9nZxrOWlB/kJMzyTBRb2/Bf5fEozrQpSiSSSc1F30qeUQ9pSpjU7GyIYrmzbQph3ZSezS//ABJgveSIU7fVLpZ5cuzD3kgqmt/xVuofw3YvIlv3/hi8jYsrYU26FzimzIOCppIKh+CWAZiuQbeIUW2zyf7iX2yx/jTwGH5JAdO91lXARkTZqlKKlErUcVKLk8SfnDFFji+kLS2MdXuWLZbZk9d6atUxeqjloBkNBQRXva1+XWkCxyEKxIcDif11iAQuMfKHIQCQ5upeubDMtiWicJQlCCUrUtSiahkFIp3cyXBcv61iSahKEomhcpSlLJ7IAquBJ7t4qBoai69QzxAOXKeQop7Ps0zCAshpq6U7rlgBVhRzm1G2m0oJlmSjsAlKQpSVKUVFmUsuaE17oYRIuztZ+0XJrMWRLmX2Hda8lMsaFw+FWyiG0TUlSr4AZN1AlABJIYOXFQQ5JxJaAJrJZxMnK7AfdoBW81QSbiWe8oa4MNRxigVkpuAm695t7M5HCEe8AHYB2GVWdt9B5CG8KAdVgACshWHi7v5frDXenr9YclA18m+ZgBmY5Rf2a5k2hP4ErH8K0g+ijFBRjR2EfvwhRYTQqWf4wQnyUUmMo799SS2M16QqsiYUpIJSQxFDq46MNAprnGJRRjTCFlpq1KlnOAhMRwgxw6EAaEuzrWoWZCZcxd83VIuuotgJjgFNKdCGotaUCSUAonS1KKlPQ1FxgTRu8MNMYZYZksBd8KK7v3ZSWZTipbGkLKt11ZWlCASm7dZ01ABop6584At7TkJmTCszZKe0QqbdS4CVVPZs3iLUyrGWqUpIBUkhCvCSCymobpzY+UT2GzoWoJXMEruk3lAkXg7J7tQCGrlFzYmzDar6TNSgy5aloSt2UE1UAR4aB3gDKG7CEocaQrZ+QgJ94QAF8TXSFSpi4cK10hu9674UuMn61ig05e37Q10ze0TmJoTMHlMBpwhTtZKvHZbOreErR/25gHpGUdG8oGBpF5mSka/9fs2JsTHdOmD4vC/1yzf/AIav+uv/ANsY9Cdw61gS1S58v1hzPtIUaytoyX7tjlUzXMnK+ExIg/t1QHck2aW2BElKiOcy8YyQzHHTrygGFBn18oczFGnaPtBaVpZU+Y3upJSnP2UsPSM3J2zNTygq2QrwhDgHL1Py1iNt7hIVWAr5dNAcmHXTQDCgzz63RPNsxCEqKkqvVZJcpYsyhgCaYPApArAOcKUiSzSFrpLQpRAfugktmaDKNZVjXYypFos6SZqBddSSU1xSpJN1T0184zCezCVfeCYXNQwKCKEE1L1yaIB2z5coqHbLUEEGqEhSnGDJKhnmWhqQpZRLQFEuwSC95RJYtgCxAppGl/YqpSJVonXVSFKQVoQsdpcUxqMnDjHHSGztoyVWhU2VLVZ0pH3aZRqFCiSSr16MAVrTInKJlLP9ylXdKh3AKkCtanAQs+WjsJSxNdbqSUMBcSDQgg1dycBjGe+tTCrTrhl+0ASWoovfdpUAwa8bxdheIYDEud0RuM6nrHWBJywHXTQhph5/SABQ97y6ygd8cPhw1gBbGu7TnApOZwy6ygAI0w1+sKlt/XKNX7PbAn2tbSgEy0+OYqiEDMqJxLZfKOhA2LK+7V/WJ6k0VNRRKzmUi8KPQcMTic1jbV7eZHKtDiwKGAFiCKGlecJBGBTT+0yWtU5qfeH6xmoHe5wQRlP635kj9KETjCj2YSCMCgBQx3OxUA7ItTgFnUHGBdFRv3wkEUHHTEC5KLBzeffUYxDLUSQ5fLlpBBBdAdRZrKg7LnLKElYmIZV0Xh94BjjgSI5mWHJeCCKtwMSK84EYwQRiB8msSpQK0EEEbI7EY26K0HTw64GwEEEVEGTAwp1hEJNBxPyhYIwluZIRqcz8ollju8/pBBEjuGRDDmPnEkgY8ISCEd0GRRo7UWSouSbvdTXAaDQboIIIFAinM/KJFDvAZUggggNQKGEQKHlBBBdALNFTCjwnjBBDqwJKFYROfAwQQQPS/wCkYdns6xol9xCiLyUd1Ku6/eSKGta5x57IQLooPKCCPTm/5fsjXD6T/9k="/>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933056"/>
            <a:ext cx="332005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9717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692696"/>
            <a:ext cx="7992888" cy="3000821"/>
          </a:xfrm>
          <a:prstGeom prst="rect">
            <a:avLst/>
          </a:prstGeom>
        </p:spPr>
        <p:txBody>
          <a:bodyPr wrap="square">
            <a:spAutoFit/>
          </a:bodyPr>
          <a:lstStyle/>
          <a:p>
            <a:pPr>
              <a:lnSpc>
                <a:spcPct val="150000"/>
              </a:lnSpc>
            </a:pPr>
            <a:r>
              <a:rPr lang="tr-TR" sz="2100" baseline="0" dirty="0" err="1">
                <a:solidFill>
                  <a:prstClr val="black"/>
                </a:solidFill>
                <a:cs typeface="Times New Roman" pitchFamily="18" charset="0"/>
              </a:rPr>
              <a:t>Heisenberg</a:t>
            </a:r>
            <a:r>
              <a:rPr lang="tr-TR" sz="2100" baseline="0" dirty="0">
                <a:solidFill>
                  <a:prstClr val="black"/>
                </a:solidFill>
                <a:cs typeface="Times New Roman" pitchFamily="18" charset="0"/>
              </a:rPr>
              <a:t>’ e göre elektronun yerini </a:t>
            </a:r>
            <a:r>
              <a:rPr lang="tr-TR" sz="2100" baseline="0" dirty="0" err="1">
                <a:solidFill>
                  <a:prstClr val="black"/>
                </a:solidFill>
                <a:cs typeface="Times New Roman" pitchFamily="18" charset="0"/>
              </a:rPr>
              <a:t>plank</a:t>
            </a:r>
            <a:r>
              <a:rPr lang="tr-TR" sz="2100" baseline="0" dirty="0">
                <a:solidFill>
                  <a:prstClr val="black"/>
                </a:solidFill>
                <a:cs typeface="Times New Roman" pitchFamily="18" charset="0"/>
              </a:rPr>
              <a:t> sabiti kadar bir hata olmadan belirleyemeyiz..</a:t>
            </a:r>
          </a:p>
          <a:p>
            <a:pPr>
              <a:lnSpc>
                <a:spcPct val="150000"/>
              </a:lnSpc>
            </a:pPr>
            <a:endParaRPr lang="tr-TR" sz="2100" baseline="0" dirty="0">
              <a:solidFill>
                <a:prstClr val="black"/>
              </a:solidFill>
              <a:cs typeface="Times New Roman" pitchFamily="18" charset="0"/>
            </a:endParaRPr>
          </a:p>
          <a:p>
            <a:pPr>
              <a:lnSpc>
                <a:spcPct val="150000"/>
              </a:lnSpc>
            </a:pPr>
            <a:r>
              <a:rPr lang="tr-TR" sz="2100" baseline="0" dirty="0" err="1">
                <a:solidFill>
                  <a:prstClr val="black"/>
                </a:solidFill>
                <a:cs typeface="Times New Roman" pitchFamily="18" charset="0"/>
              </a:rPr>
              <a:t>Bohr</a:t>
            </a:r>
            <a:r>
              <a:rPr lang="tr-TR" sz="2100" baseline="0" dirty="0">
                <a:solidFill>
                  <a:prstClr val="black"/>
                </a:solidFill>
                <a:cs typeface="Times New Roman" pitchFamily="18" charset="0"/>
              </a:rPr>
              <a:t> atom teorisine göre çizilen yörüngelerin anlamı yoktur. </a:t>
            </a:r>
          </a:p>
          <a:p>
            <a:pPr>
              <a:lnSpc>
                <a:spcPct val="150000"/>
              </a:lnSpc>
            </a:pPr>
            <a:r>
              <a:rPr lang="tr-TR" sz="2100" baseline="0" dirty="0">
                <a:solidFill>
                  <a:prstClr val="black"/>
                </a:solidFill>
                <a:cs typeface="Times New Roman" pitchFamily="18" charset="0"/>
              </a:rPr>
              <a:t>Yörünge (</a:t>
            </a:r>
            <a:r>
              <a:rPr lang="tr-TR" sz="2100" baseline="0" dirty="0" err="1">
                <a:solidFill>
                  <a:prstClr val="black"/>
                </a:solidFill>
                <a:cs typeface="Times New Roman" pitchFamily="18" charset="0"/>
              </a:rPr>
              <a:t>orbit</a:t>
            </a:r>
            <a:r>
              <a:rPr lang="tr-TR" sz="2100" baseline="0" dirty="0">
                <a:solidFill>
                  <a:prstClr val="black"/>
                </a:solidFill>
                <a:cs typeface="Times New Roman" pitchFamily="18" charset="0"/>
              </a:rPr>
              <a:t>) yerine daha geniş </a:t>
            </a:r>
            <a:r>
              <a:rPr lang="tr-TR" sz="2100" baseline="0" dirty="0" err="1">
                <a:solidFill>
                  <a:prstClr val="black"/>
                </a:solidFill>
                <a:cs typeface="Times New Roman" pitchFamily="18" charset="0"/>
              </a:rPr>
              <a:t>yörüngemsi</a:t>
            </a:r>
            <a:r>
              <a:rPr lang="tr-TR" sz="2100" baseline="0" dirty="0">
                <a:solidFill>
                  <a:prstClr val="black"/>
                </a:solidFill>
                <a:cs typeface="Times New Roman" pitchFamily="18" charset="0"/>
              </a:rPr>
              <a:t> (</a:t>
            </a:r>
            <a:r>
              <a:rPr lang="tr-TR" sz="2100" baseline="0" dirty="0" err="1">
                <a:solidFill>
                  <a:prstClr val="black"/>
                </a:solidFill>
                <a:cs typeface="Times New Roman" pitchFamily="18" charset="0"/>
              </a:rPr>
              <a:t>orbital</a:t>
            </a:r>
            <a:r>
              <a:rPr lang="tr-TR" sz="2100" baseline="0" dirty="0">
                <a:solidFill>
                  <a:prstClr val="black"/>
                </a:solidFill>
                <a:cs typeface="Times New Roman" pitchFamily="18" charset="0"/>
              </a:rPr>
              <a:t>) kavramı kullanılmalıdır.</a:t>
            </a:r>
          </a:p>
        </p:txBody>
      </p:sp>
      <p:sp>
        <p:nvSpPr>
          <p:cNvPr id="6" name="AutoShape 2" descr="data:image/jpeg;base64,/9j/4AAQSkZJRgABAQAAAQABAAD/2wCEAAkGBxQTEhUUExQWFRUXGBoaGBgYGBocHBgcHBwXHBocFxgZHCggHx8lHBgVITEhJSkrLi4uGh8zODMsNygtLisBCgoKDg0OGhAQGzQkHyQsLCwsLCwsLCwsLCwsLCwsLCw0LCwsLCw0LCwsLCwsLCwsLCwsLCwsLCw0LCwsLCwsLP/AABEIALIBGwMBIgACEQEDEQH/xAAcAAABBQEBAQAAAAAAAAAAAAAAAQIDBAUGBwj/xABKEAABAgMFBQUFBgIIBQMFAAABAhEAAyEEEjFBUQVhcYHwEyIykaFCUrHB0QYjYnLh8YKSBxQVM0NTorJzg5OzwjTS0yREVGOj/8QAGgEBAQADAQEAAAAAAAAAAAAAAAECAwUEBv/EAC8RAAICAQIEBAYDAAMBAAAAAAABAhEDITEEEkHwUXGRsQUiMoGh0RNhwTPh8RT/2gAMAwEAAhEDEQA/APEXggMOQgnD9BxMZEGxIiWcSWGp+WvWEK6Rh3jrkOAz5+UMWompLwA/tAPDQ+8ceWnx3xGYSFeAB4IVCCcP24nLqsPon8R/0/U+nOKBqJZPDU0A5/KH3kj8R1OHIYnn5QxaycTw05DAQsuUTuGZNAOfy9IARaycT1uEOlyieGpoBzPw9IcFJTh3jqcOQxPPyiOYsnE4eQ4ZAdNAEjpT+M73CfqfThDVzSqhOGAFAOQYCI4lRZiwJZIOBOfAAOeIHOBCJ4llyVKDgUzJLAcVEt6w8zEDwpvHVbeiRTzKoimTSo94k/LgMh5QBKEoTiorOiaD+Yh/JPOENrUPAAj8uPNRN715RAeuv3gVCy0KowZddekJAM4AUGBJrE0ixrUHCTd9491P8xZPrEgsyE+KaOEsFZ8+6n/UYtEsqDrowRbE2UPDLUo6rXT+WWAf9RhRtFQ8CZctsLqEuN4Wp1esKQIZFlmTD3ELV+VJP+0GLCtkzfaAR/xFoQfJagfSIJttmLHfmLWNFKUfQxAOsPnDQal9WzgPFPkp3XlL/wC2hUKmyyc7SngmXMPxCYz3px3wEt+5ha8BRomRZv8APm8pH1nQgl2c/wCNO/6A/wDnjPJy+sD5BvMwteAo00yLKf8A7iaOMj6ToebDZyO7bEj80qaPO6FRlbh8YNwf4xb/AK9/2KNYbFCh3LTZVbu1KP8AvITCr+zNqZ0yTMGsopm/9pRpGPuDfD4QqCQXS4OoNR9IWvAaj58hUsstKkq0UCkjkoQiUHUxp2f7TWpIu9uqYn3ZrTE8LswECJ/7eSamxWInM9nNHoiYE+QhURbMyyCWlbz0qUlj3EllYFnOVWpjFdcwncNBh+vHGGEQRgUIIHiREt6mg1Py16qIAYA8epfYb7LWWfZlqnFIZJx+uTR5iZjUTTU5n6DcPWBFoWElIUoJOKQSx4jCNuOag7as15IuSpOh09XeKUl0hRCWwIdgfLP1jqNlfYa0WiSqYjRwCPnlHLiWE1VQ+6MeenNzuj0LYH9JyrNZTJTJdZDAlro3nPe0YxrqJ81fKeekJTj3lDLADjgT6DjFizWNc1nIGQoX5JSMPKGTZCggTFVKyW1rV49G/o02WJhvMDVnjVKdLQ3RjbOCmbNlpVcXNKVfiQU/HKIrXssyyLyhdOCtdwA/bfHsX9MewpcqxyZiADP7UJTQE95KiQH/ACgvk0eTbdnMiXKJvKSBeO9tTxMYwneolGjO7YJ8Ar7xqeQwHJzviFSiakuc3zh6JROUE2QpLXkkaU+cbLMaIxAYDFgWU0vkIBwd3PBI7x9Bvi0CAxJJsylAkCgzLBI4qLDTOHichPhS/wCJbHyR4RzvRHNnqUXUSeJw3D6CLoQmEuWnxKK9yAw/mUPgkwC2N4EpRva8r+ZbkH8oEVcD1+8KAx6/eFih0yapRdRKjqSSfM1hg66MCeusYBn1+sQoDAwZdfLjA1OvnC6D5/SAEOUKRl9OcG/5QAeu4QADX5wr5/OB/IbxA/6ZwAdYwNkPjB8eECVDdAClPLlCXMv3hwPluOPVOqQ7iO6S2DcK8jxaAIlDiBvrCM/CLKAwcO7AhgWoHVwZwNDXjCLkPkHyA9rAd2pdyFZfQAVwdPWHADQ8ofNkkb01YNWhaoBN2tKwxOGHo8QDIVIegDndDkS3rgMz1nuhxmUZNBmczx3bhTjAAwToo+g46/DjhDFqJNYbE/ZhPjxyTn/Fpwx4YxQMlyydwGJOH77hWH9qB4KH3jjybDlXfDJky9jlgBgOA63wxoECHSkklgHfLr9ofLk0vKN1J5kt7oz44CBc+l1Iup0xf8xz+G6BTYlWiSpCZcwh04HEaYjH4cY1Ps/t82NRUmelYPs3T6XSGjjmgfrrGMHFPQqZ1n2m+3M61kOfC4TRgl8bidSwqXMcxIBUqtczviJonsoPiwAxUcOG87hWKo0qQu3qdn9kNhdsoEh3wj0+1/0foNjmCYkOpJujO8fDzdo5T+jvbyJYT4Kav8BHbfa37cypVnMwl8kjw3j7qEvjqrIPHMyz+alv0Ojjh8qdadT52nzOyUpKAAUkpKsVUJBY+z/CH3xVVWuvXTwq5jkk4kknia9AQ3rr9Y6vTU5unQDrAeusYUdfvDkp66rEsqVjTAR1+0WJcjLryh6LM8YPIjcsEmVc+vlCAU6EaibCdIkRYKYfKMP/AKIm5cDkZjth9PrA+P1jVVZynBKeYvf7nENM2YMFKSNE9weSWjNZYs1S4XIt0UEWZamZCiNQlR+USjZ07HspnKWr6QTZizitR1dRiuU9PlGxNM0Sg1uTqsE0Yy1jX7s/SK6qGrPpUNEkuapPhKhoyvWkWE7VnD/GmEaKJUDuuqcHyi6GOpTA6EBP6AxeFvei5Mldck9mRzlFNeIMPTLs6/DMXJUcpvfQf40AKH8h4woWZzczuyhUqOIL7zlwizbdnTJTFae6rwqSQpCuC0uDwdxoIqnfXhEaopKJgbBiHYtSoOOZLsxJpEiFDuuHDh6gOEioIS6hQ+POuhat6/KHImEO1XDYYcNDTLJ4AmBKQQQxapHdIpdul2BBBBLO4L6xZ7BZwlBQ1N7KjVWDTCtaRHJmFRST3++HQpY7wYMK4UQQVA4FIpnsbOSTLBTaJ8sEqZKJUxaQLxwU4fWAObmLJ+QGA4DrfCIQSWA63/XCHS5T1NAMSfhvO6FmTqXU0T6nj9MB6wA7tAjwlz72n5X/AN2OjRC8I/XXxiSVKKiw46ADUnIb4AYEvQVODdfCJykIxZStMQOOp3CmukBmBIZGOasCdyRiE+p3YRBAg6ZMKi5qT11lDeutYH66+EDQKHXWsKA/XXkIdKlEmnMmgA3nIfGJDOCaI5rwJ/L7qfU+kAHZhHiqr3QaD85H+0eYiOZOKscsGoBwGAEMA064QP11jAE1mtK5ZdC1J3pJHXOEtFoXMN5a1LVg6lFR4OanhETdfWDrrSJSLYddaQo0PX1hOPXAZxNJlvw1/X5QbLFW6Eloyi/Z7GTlFmw2C8QAHfCOi2ZYkgEnL1LGkc/iOKUNjucF8Oc9ZbFPZ2wSWKmApTB4vKsEtPhAd8x8Xi9KvOWDuKFLjUtueGyrKyu8oPUk/Q0fi8cmWecm239jv4+Hx41SRT7MhqBjmKD6ROhKQNC+f60i5aLJQXS6XdQfCg+b4xSZSD3QcHNGrm1a0OMYqfMtDcKdnX6908ABg/6ecU7VsZ/CxfyfjF2VMvBn4h21wiY0I0dnD/PGlIqyTi9GYSxxktUcpOsq07t10fSM+dNWMbh4y5Z+KY7W0y0qo+XP1w4Ri2qzrQaKPI05iOlw/GN6SZxuM+GRq4I502ke1KlK3gFBPKWpKebQ4dgqjzJJ5TE/+KgP5otWhQ9uWhQ1SLihwKKeaTEAsAmf3CipX+Utgvggii+AZR92OrCXMtD5zNieN0yKfs5YTfF2ZLHtyy6R+cNeT/EBFP1+PLSJrNPXLXelqUhY0od4bTUGNKXJRah92kS7QB4E0RO/IPZmfgHdVkxoc6vY1FHZ+0Zkl7hBSfHLUApCx+NJoeOIyaLk2xInIVNswIKATNs5LlIHtyyarRqD3k5uO9GSfhyES2W0rlrTMlqKVpLpIox3DMboifRiiHhXdlAfTQfONnbdnQtCLXJSEomEpmIFEypwDkAH2FDvJ07wyjHduB0g1QQqVXSCwbQ57i1fhFySgkOJwSDk6w2tEoIHKKQGWEAO89c4xKOnTSdwGAGA61xMRv118IclJOAflFqz2BRcqSoJGJar6JGavhF1YIJMm85NEjEnLSmZ0H6mFnTQe6nup0zJ1Ucz6DziedImKZpagkYAAsOeZOZ/QRF/Ul+6rygXlZA3XWcEWJuz5qU3lS1pTheKFAcHIaK7dD5QID9fTfEsmS4vE3UjE410Tqr4QS5dLyvDhvUdE/M5b8C2bNfGgFABgkaD6wAsya4YUSMBv1Uc1dUwiM7+uMJ1w/WF59fWADr9/pB69eghW3db2hOuPGADr9oOutYchJUQB3iabzwia+EeHxe8ME7kan8XlqQDsbvi8Xu5/wAWnAV4RaskkqPTDgIpSUuevWN7ZMt1DQZmPPxE+WJ0OAwrJNWdBsWQEYipZzpjhGhY0PMIDMquIGDg4/DGK0glV1IGbM+e8Y5xbkyJhl4OlCsDRtSfSPm8srbbe59jGKiqR01jsssIUSnIXiAMhlz+MYW003SQEqCCMVBzqCNOO+Ols9pDCS2IqWy+MUtvFafGTdA7t0VxGGWEczDOSya9TTCT5qZziFlRJNKe8/w+HHGJZ6TdBWDdxf3sNc9+hiWySHmFAARUEOK4jUHI4PHRK2QFyUEC9XvJqD+4j1ZM0YNGyWRRqzhDJdTJBZ8qmmjYxcsqmZKk1xBOdS7jz8ot7U2MqWSoJN0cBpvdt8UEJfvVCuIq5YHBhHp51kjaZkmnqiW0ovKLUwBBpQvlv+UPsuy+2SogilWz/hHGnKIJck1YuBjpl3i/PDTjEQtCkm8hTVo30aFSqosr2MTaOzqkAscnoCdHyPGm8RzdolEEgghQLMaEEZbi8dltiZeBJxOPGMTaMvtZIm+3LUJaz7ySD2ajvF1SCdAiO7wM3KGu5818WwqM7XUgSf60hT/+plpvA5zkJDqChnMSASDioAvUB8lKjRQLEHEYg5EHKJrNaVSpiJqaKQoKHEH5t6xa+0FkTLtM1KPATeRuQsBaBpQKSI6L1VnB2dE22B2suXa0jvLJlz2A/vUh7/8AzEm9T2guMfPjz/SNfY5vWa2S8fu0TRxlzEpOH4Zq4yDgMfhCXiEbv2THaKm2VTtaJagl8pqAVyla4pKeCzGCDT6R0uwdmkSF2xJ78qYAmvhLJVeDY1VwpGHakZ1riOYjDnT+XwMuRrUrEYU84cTv68obdphnn1uieUKDD0jJKzEWzod1KJSgYkYk+6n8R9ISdbFE0JAFAASw3DU6mGWifeLMyRRI0HzUcz0In6+USykwta/eV/MfIRcse3Z8sgpmKoc6g7ozX6+UD9fKFltnX7S/pEtU+yLsqxLuLa8oJ7xYuwq3OOVlSw15XhFN6j7qfmchyBJEq870SA6joNBvOHRgnzrxFGADJD+EfXfnAxoSbMKi5IGTCgSNBDK9ZQg6+sKP2+sCigdaQNugDQhI6ziAOv1MOQCSAHJJYDU6Q3md/wBItqHZpb21j+RJGHFQx3HeWqINmLCQUpIJwWoZ/hRu358MYZaHOjY1oBqfSEQgkgAVJYBhjEs5Q8IqkYn31a8MW3Oc4oHysWGG8VO8x1ew7Ogy1knvd26NS4fkBe9I5eTKameeNN3XCOu2XIaWg6nzrHM4+VR3Povg0Lk3/RPKUUqSr3ahhvoY05u05kwJDNg5BPeNeQxaIJiKs97AcBppiRnlvhkuSQCGJII8mOflHGlyy1aPoaN3ZFvlrBRMWQAKGlMqPucxLtO093uqK0ioNCGFHq1aHCMKRLSWyIYZB+B4P5xNZ5JJc4AZ4Md2bVL7t8eaWGKlzfgw5Vdlu0zwWmMErY1ScWST8m8ol2dtWakK75U9WL78DwbnGOpZLB8MHyy4AYeUWLNJI7yiAAanUHF2+MZSxR5aZXFVTLW0tpTJtFKBYFu76HP2S/DfFBUgXkqfuKfLA6HnhEkpIJLOW93OgBF44Zvxi5/VmAugDDunIi9gc8cYtqGiCSWiIZU6WSqWReTedOTUcguN3KsVdqTUFrgAHecY8OhE1us5vKKXdgCRRycf33b4VdiKWcOHyAYgVpxI9YsXFNSsyRkWmzG650/WvrGQB9za9OzR59tKb0vesdbbkgIGDksDTTJm0bnHJ7TPZ2dvanrCv+XLvBP8y1K/6cdj4ZNyt+f6OR8WrkXn/wBnMTY1PtMhrQEnFEmzpOdUyJb+tIh2VYxOnolqLId5hc92WkFUwvuSFekbH2aRLtm0Jk2cAUntJtwuXbwobMB000S0dpfT30PlJ6MztgumTbV5CQEc5k2UPgFHlGMcBh1w4R0O0Jt9cwYBSjQBhR2puyjJtloQq4EoSi4kBRHtFIqrDM15xjzXoKND7KFa7TLs4V93NWlMxP4R4jhQhIVWMm0zQVLIJuubo0D09I2fsweyRabUf8OUZcs//tnOhLcEdorlGC9MT1z4xWklfUW9hCKChz+W6JQpvZPrEahVnOn1zgof2/WJdAQnr5wP+n1hS+/rKCv1+kQBX6fWHS0KJASHJLAa74Y3W6LIFxD+1MFPwoqCf4qjgDrFQG2hY8KS6Rn76s1cMhu3kxDz9YToQU8oAcOPH6Q4DoPAE8N/T7oG1bqukANKt+OEIDx3QFWb1ML50gCxY0Cq1B0oYsfaUfCnhQk7kqiBaiSSalRcl+f6xZtYuply919WOKwCPJFzmVRUfput0VkLKO6gq9pbpTj4faPN7r/mhtnQKqIogPxUaAedeAMSbQpMKBhLFzmnxGmq7x5w0paSn8S1H+UJA/3LgETWOp1JjuNizEmWlJxBpurX0jidn+I7kqPkkn5RubKnkuPSOVx+NyR9J8JyJOvE6a+EkuHDZvR/KrnKJbQwAdhUYEuBoH3DH6xQlqKiaMCXZjQHTgxHCLVtmJmJ7tLrOGy1wemDUjiuOqO+aVq2CQhKgtJWS/ZpqQDhhmA+6EkoIlAJCnOPmQQ+P7Q6x2lBBZRdnKihizEYviQzctI0tl2plMKpqXY4Cj88yKx5JzmlT1o1NyS11KQ2Oq5eZg+dcwe8c8IrbQkpQgPRy5YCo3DAV5tzjsrZbUJSoF/C+rK0A3Rym2bSjsrl0OXINBUh6esYYsk5SV+JhiySluiLYMpIN5QvFld2oIUGbAVoD6x01otQmoYousaABOmoGOMcpsy0lisFsAoVc0xTveOm2RZ0qSVlQfHi2eLZROJtSbYzJfU+hqyNkyiihZd3H5v5Rj26zgd0g0wLbi7DmYLTtO4VBykajFhSjDExQl7WSqYlCpgdIdWRFM9Sxw3xhiw5MlOKPOm8Tuct9r7/AAZk+xuBeJAa8ojEJ0AwJNQNSdxjmNq7OvIVap/cTe7OVKSckABnyAw1Jc8eu2lbUd1YuhCS4DMSQGBLYnHD5xyW27c9nAUAhBmqMoHxKSXvFh7IV7WZLDAx9HwbklyQXm/1/S/O/geLj53FSlv0XfX/AM8TnDauzlTUy01m3UlV6qUAupIp7Srjl8Es1TDPs9Z1rnpurMtKAVTJgPglpqtRbdQDMkCIVvMUJcsFS1EAACpJwAGsXdpzEyJZskohRJBtExJopQwlo1Qg5+0quAEdzFfL83Q+byVehQt1tvKWUghJUbt7xM9HIzZnbOKiQSwDknJnO4Ab/pA/EARv7FT/AFaX/XZjFZJTZUn2ljGaQfZl5aqbSMkrMWJ9oyJKJViSQ8p1zzrOUKj/AJaWTxvRgg1elOhjCrKiST3lKLk4kvqdTjDTo0G7YSAOxNPTn1viWZZ1IN1YuqpRQYhw4cNoQYZJlX1BIo5ADkAcyWA5xet1sVNmKXMWgrLOQk4gAZBssqRiUziOt8Ddb4D8PjB+5gCayyQpTFwkC8s6AfM4DeRDZ04rUVMHOAGAAoANwDDlEx7soNjNLn8qSQPNV7+QRWJxrFIHQhUjf4d/T8sobTyiWUh0swckNVjgWxo2L8ohRVhiQdWIDjBwCzZVxrWEtEopoaGlDjgDwaoaHzEkMSmikkgVZnULwatCDiThpSI5o7wDYMMmwDszCAGPXhp1rEtkkX1oR760jzIEQg0Pyi9sQf8A1Mj/AIiG43g3q0ZLVkexDbZ1+ZMWM1KI3AmgfhDtnJBnSgcCtL54qAisnD6w+VNKSlQxSQRlUFxSF9QLOWSpZOJJJ83NIszayJR0XMSf/wCZ+fpBteWEz1t4VKvJ3pX3ksPyqEO2aL4XINCtignATEvdByAUCpPEpOUWtWhfUSwTgmYknw4K/KoFKm3sTGvYEGXMKTUg45EZEbiCCOMYCXBYgggsxxcYgvWN3Z1pCkhMwsU0Qtnuj3VAVKdGqMnFI8+aKlFo6PBZOTIpHTTbQSQaBgEmjYZnfXGL8gAi8UgqvAs3iGB+L8oxgtTICkhhQLTVK+ChQnHfWsaKe9UvRn3s4qH4R87nwuGj0PrseWOSNouypgWtwi6cxWooA/4hWJV7UVL8JdXdADMx/EScsee6KE20XgQlrtKhNaYA+tYgCMbwLZBi5z144x5/4k/q9DNpM0ZFsJ8aheV3rxDly47rUyxh82Q6kBSnFPu+8XowLmgOPlGTPtV1bpUcAn4P6/SLuzFGZ3QCQ7lnIwNFEgtGX8Et4oxcopWxtsloMxkC6kYtkcMyS2D84mkTVXe6Sz6HeQR9Iln2dDArUEqd+6HIIyd7vrlDFbQ7o7JISKuSXIYN4hwyrQRsWHRc7/19+bRq/ltVFX7d+Vlok+33Sck+M/meiRvxOhjF2nsoCeqcokFTMPZbUAh8Mz6xoIkFRv3rrMCqt0kfiepwoHNIrbR2siW3Zi8sCi1CqfyA4ep4R6MUZLSHyxfq+/tH7nnnGLknLVr0T/z8v7EFvnpkpaaAo4iUddZheifw4ndjHF26dMtM4AAzJiyyQkV3BIFAAMhQARd7KZPKlOEoSe/NWWQl9VYlRySHUdIp2vaSJaVSrM6UqDTJyg0yaMwB7CD7oqaXicB2eHwqEfBe/fojg8fxPPKlq/bv1ZJNtCbKky5Kgu0KBEycC6ZYOMuSrUiil8k0cnBI3MNYU78PjGtsvZKSjt7Qoy7MCQG8c5QxRKBxOq8E+kevfQ5WwbF2clQM+eSmzSyxyVMViJUt/aOJPsiukVdr7SVPmdotISGCZaE0TLQnwpSMkj1JJzMLtfahnlLpEuWgXZUpPhlp+JJNSo1UfSlUbzp+kG+iCENOJ9IC4o79YNCpxFHUcAMf3izMs0yWpcpUsiZmlSTfSwvUzFMd0YFFtCkpEtKUETUlXalTFKiFd1k4MAK61xERWhBlqKFouqSWIOIObxZkykKQLqxLWhClKKiT2i73dTLagIS2lQYkCZUzvzbQe0VVX3RNTvesUGX+8OlIUogDFRAHOg9TDSTXrrKLmyw0wqp92hS+YSbv+spgtQxm0VgzFMe6nuJ4JF0HmA/OKwyHXTQmUOOfW6G4Ec8ImUCyaFsBQsSwvVP8NN8QZa4/KLtks98pBC7pWUkoAUS4DBKHAvUOJrTSIAUopvrAYFd2gF0gG8UkOS3ho7M9YhtEq7MKWLpoXILEBlVFMXh3ZKMpKghN0Lu3qOpRF5iHc0FKZwy1N2hZJTUsivdr4a1phWAIhh9Imsk/s5ktfuKSpvyqf5RFu+EAw0+MUFvaln7OfMQMLxu70mqT/KUmKg0z9Y1J6e2kBY/vJICJgGJl+wvk9w7rkZfx0+piy3IjTlJ7eUEis6UCweq5VSQNVIJJbNJPuxm4/L9B84dLmEEKSWUkgggkMRgQRnGkVSrRUlMmccSWTLm7y392o/yn8MXcbCC0InBppuTRQTS5SvQTmq/4w+8HGEnWeZKa+lgfCoEFKt6VjungIqWyyTJRCZqCk4h8G1QcFcQ4h9it0yW4lrKQcUmqT+dJdJ5iJJJ6MzxycXaNTZ20VyyVJUU0qxx468DHQ7N21epMSn8zN53CI5eXtJKvHIlnfLKpZ4sCUf6YtSbXZw1J6f4kK/8ABMeXLh5lSff30Orw3Gcr1XfnudjKnJbuy8Me+QG5v16y3pbHuOTqVXa+TZ4COase2ZKTRc8jQplt/ujS/tyRTuzDuvJAzxASY588GVPp6L9HWx8TimtG/Vr3kWFzi5IQnGhCATzK7xwbAwpmrmm6o3qhk1LYYAFhFNW2UXnEuX/FeV8SB6Q2ZtpSqX7oPspoD/CnGDjLaUvTb817G5SjvFLzbV/i/c112G6/aTLpoQMTlghNakNUCJZc2SCrsxfUp3UqvDuhwXfMxnoUUAFQCAR45rSxr3QrvH+EGMu17ckpoHmn8IMtHNX94oDgiJDh8j2Vf2/1XsvuasnFYo/VK/6W3fnL7Gra7UuYSkJ7RYZgA7AanwpTwYcIwrVPky6zFdsv/LlnuD880Y8EaeIRmbR27MmC4SEy/wDLli6niQPEd6nMZMyZkaR78PDxhq9X4vv39DlcTx7muWOi8F37epa2ntNc4gLPdT4EJDIQD7qRTnicyYogEkBrxNAB8m+EaNh2MtaO0mFMiR/mzCQDqJYHemHckcWic7WRIF2xpKSQyrQtu1Vr2YDiUMfC6t+Uezl6s48pXsPTs+XZe9ah2k2l2zAs2htCh4Rn2Y7xo92MvaW0Fz135hdTAJSKJQkYJQkUSBkkRWJOIPEnHnCCuFOvSDfRGKQFTY1Pwgbz0OUALUx6y04xoStmTQuSJJEybNAUhMtV5aXJACmFFUfcNKxiUqyVKAJAJWghV5/CHAwbG8U1eLdsmKTOmL/rAXOfxy3IWVUUymFGJGDF2hqDJM4JVflygGUzKW4TVsnUsY4B90JL2kQiXLCZZEsrLFNFFYZ11qRkdwxgCGclIly7qFBZKry/ZVgwTwBrERWCSWzyAA5BsIWdaVkIQSSEBk7gSSW5k1hoIz9AIAYoYRdsQ+6tCvwpT/MtJ+CD5xSao5Resf8A6ee3vSviv9Isd/X2IyiXYZQHPrOEVlDszziFEOGnQiVarxBcqUWDNkyQMPJt2+IRhrFuyCYu7LSWdaWchIv9673iwSaqxIgAnpllSQm8jupC71WWKLIAq2bY4xFPLgd5yHDM3dDXTzc41HOLUlS5yglKAuapallZLqUWdSS5YuxOpffDFWkqSsApRLKxMuDBy47gOgURU5CAKhwfD4wPmKQ6ckJUoJN8OWUzOMixw54Q3DfAE9itapSxMQwbEEOFA0KVDNJDiLtqsCVpM6zvcFZkr25XzVL0VlnqcvhXfElmnqQoLlqKVJLhQLEcDGSfRkaI8ePpCk6+f0jVNskTv79JlLP+LKAuqOsyTQcSgjgYRWwppBVJKLQlv8IuR+aUWWP5YvL4ai/ErWTaU2Wm6lToP+GsBSOJQsFL78YnVbJCv7yz3dVSVlD/AMKwseTRnTEFJKVApVm7gjiDWGg5vwiczFGn2NlUS06cj80pKvVMz/xhwscjK1pGjypo+AMZdcHqes4HzpTDDrfFteHfqNfE2E2aQMbW7e7JmH/c0OQuyihmT16XZaEeqpij6RiOwxHXLjDr1ccPlGLp9O/U2RySXU2v7Skpe7Zyo6zpqjn7ssI+MCvtHNA+7KZII/wkJSf5wL3+qMiy2dUx0y0LWrRIJPkBGkPs9PAHa9nZxrOWlB/kJMzyTBRb2/Bf5fEozrQpSiSSSc1F30qeUQ9pSpjU7GyIYrmzbQph3ZSezS//ABJgveSIU7fVLpZ5cuzD3kgqmt/xVuofw3YvIlv3/hi8jYsrYU26FzimzIOCppIKh+CWAZiuQbeIUW2zyf7iX2yx/jTwGH5JAdO91lXARkTZqlKKlErUcVKLk8SfnDFFji+kLS2MdXuWLZbZk9d6atUxeqjloBkNBQRXva1+XWkCxyEKxIcDif11iAQuMfKHIQCQ5upeubDMtiWicJQlCCUrUtSiahkFIp3cyXBcv61iSahKEomhcpSlLJ7IAquBJ7t4qBoai69QzxAOXKeQop7Ps0zCAshpq6U7rlgBVhRzm1G2m0oJlmSjsAlKQpSVKUVFmUsuaE17oYRIuztZ+0XJrMWRLmX2Hda8lMsaFw+FWyiG0TUlSr4AZN1AlABJIYOXFQQ5JxJaAJrJZxMnK7AfdoBW81QSbiWe8oa4MNRxigVkpuAm695t7M5HCEe8AHYB2GVWdt9B5CG8KAdVgACshWHi7v5frDXenr9YclA18m+ZgBmY5Rf2a5k2hP4ErH8K0g+ijFBRjR2EfvwhRYTQqWf4wQnyUUmMo799SS2M16QqsiYUpIJSQxFDq46MNAprnGJRRjTCFlpq1KlnOAhMRwgxw6EAaEuzrWoWZCZcxd83VIuuotgJjgFNKdCGotaUCSUAonS1KKlPQ1FxgTRu8MNMYZYZksBd8KK7v3ZSWZTipbGkLKt11ZWlCASm7dZ01ABop6584At7TkJmTCszZKe0QqbdS4CVVPZs3iLUyrGWqUpIBUkhCvCSCymobpzY+UT2GzoWoJXMEruk3lAkXg7J7tQCGrlFzYmzDar6TNSgy5aloSt2UE1UAR4aB3gDKG7CEocaQrZ+QgJ94QAF8TXSFSpi4cK10hu9674UuMn61ig05e37Q10ze0TmJoTMHlMBpwhTtZKvHZbOreErR/25gHpGUdG8oGBpF5mSka/9fs2JsTHdOmD4vC/1yzf/AIav+uv/ANsY9Cdw61gS1S58v1hzPtIUaytoyX7tjlUzXMnK+ExIg/t1QHck2aW2BElKiOcy8YyQzHHTrygGFBn18oczFGnaPtBaVpZU+Y3upJSnP2UsPSM3J2zNTygq2QrwhDgHL1Py1iNt7hIVWAr5dNAcmHXTQDCgzz63RPNsxCEqKkqvVZJcpYsyhgCaYPApArAOcKUiSzSFrpLQpRAfugktmaDKNZVjXYypFos6SZqBddSSU1xSpJN1T0184zCezCVfeCYXNQwKCKEE1L1yaIB2z5coqHbLUEEGqEhSnGDJKhnmWhqQpZRLQFEuwSC95RJYtgCxAppGl/YqpSJVonXVSFKQVoQsdpcUxqMnDjHHSGztoyVWhU2VLVZ0pH3aZRqFCiSSr16MAVrTInKJlLP9ylXdKh3AKkCtanAQs+WjsJSxNdbqSUMBcSDQgg1dycBjGe+tTCrTrhl+0ASWoovfdpUAwa8bxdheIYDEud0RuM6nrHWBJywHXTQhph5/SABQ97y6ygd8cPhw1gBbGu7TnApOZwy6ygAI0w1+sKlt/XKNX7PbAn2tbSgEy0+OYqiEDMqJxLZfKOhA2LK+7V/WJ6k0VNRRKzmUi8KPQcMTic1jbV7eZHKtDiwKGAFiCKGlecJBGBTT+0yWtU5qfeH6xmoHe5wQRlP635kj9KETjCj2YSCMCgBQx3OxUA7ItTgFnUHGBdFRv3wkEUHHTEC5KLBzeffUYxDLUSQ5fLlpBBBdAdRZrKg7LnLKElYmIZV0Xh94BjjgSI5mWHJeCCKtwMSK84EYwQRiB8msSpQK0EEEbI7EY26K0HTw64GwEEEVEGTAwp1hEJNBxPyhYIwluZIRqcz8ollju8/pBBEjuGRDDmPnEkgY8ISCEd0GRRo7UWSouSbvdTXAaDQboIIIFAinM/KJFDvAZUggggNQKGEQKHlBBBdALNFTCjwnjBBDqwJKFYROfAwQQQPS/wCkYdns6xol9xCiLyUd1Ku6/eSKGta5x57IQLooPKCCPTm/5fsjXD6T/9k="/>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solidFill>
                <a:prstClr val="black"/>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1094" y="3933056"/>
            <a:ext cx="4095322" cy="2666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035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yagram"/>
          <p:cNvGraphicFramePr/>
          <p:nvPr>
            <p:extLst>
              <p:ext uri="{D42A27DB-BD31-4B8C-83A1-F6EECF244321}">
                <p14:modId xmlns:p14="http://schemas.microsoft.com/office/powerpoint/2010/main" val="2012787996"/>
              </p:ext>
            </p:extLst>
          </p:nvPr>
        </p:nvGraphicFramePr>
        <p:xfrm>
          <a:off x="457200" y="357166"/>
          <a:ext cx="8229600"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İçerik Yer Tutucusu"/>
          <p:cNvSpPr>
            <a:spLocks noGrp="1"/>
          </p:cNvSpPr>
          <p:nvPr>
            <p:ph idx="1"/>
          </p:nvPr>
        </p:nvSpPr>
        <p:spPr>
          <a:xfrm>
            <a:off x="457200" y="1214422"/>
            <a:ext cx="8229600" cy="5110178"/>
          </a:xfrm>
        </p:spPr>
        <p:txBody>
          <a:bodyPr>
            <a:normAutofit/>
          </a:bodyPr>
          <a:lstStyle/>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pPr eaLnBrk="1" hangingPunct="1">
              <a:lnSpc>
                <a:spcPct val="150000"/>
              </a:lnSpc>
              <a:buNone/>
            </a:pPr>
            <a:endParaRPr lang="tr-TR" sz="1400" dirty="0">
              <a:latin typeface="Times New Roman" pitchFamily="18" charset="0"/>
              <a:cs typeface="Times New Roman" pitchFamily="18" charset="0"/>
            </a:endParaRPr>
          </a:p>
          <a:p>
            <a:endParaRPr lang="tr-TR" sz="1400" dirty="0">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pPr>
              <a:defRPr/>
            </a:pPr>
            <a:fld id="{5534900F-14CF-44FC-BB63-84DE27168BFA}" type="slidenum">
              <a:rPr lang="tr-TR" altLang="en-US" smtClean="0"/>
              <a:pPr>
                <a:defRPr/>
              </a:pPr>
              <a:t>38</a:t>
            </a:fld>
            <a:endParaRPr lang="tr-TR" altLang="en-US"/>
          </a:p>
        </p:txBody>
      </p:sp>
      <p:pic>
        <p:nvPicPr>
          <p:cNvPr id="71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584" y="1772816"/>
            <a:ext cx="3412824" cy="232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1822" y="3205893"/>
            <a:ext cx="4054228" cy="253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7606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548680"/>
            <a:ext cx="8640960" cy="5324535"/>
          </a:xfrm>
          <a:prstGeom prst="rect">
            <a:avLst/>
          </a:prstGeom>
        </p:spPr>
        <p:txBody>
          <a:bodyPr wrap="square">
            <a:spAutoFit/>
          </a:bodyPr>
          <a:lstStyle/>
          <a:p>
            <a:pPr lvl="0" algn="just" fontAlgn="auto">
              <a:spcBef>
                <a:spcPts val="0"/>
              </a:spcBef>
              <a:spcAft>
                <a:spcPts val="0"/>
              </a:spcAft>
            </a:pPr>
            <a:r>
              <a:rPr lang="tr-TR" sz="2000" baseline="0" dirty="0">
                <a:solidFill>
                  <a:prstClr val="black"/>
                </a:solidFill>
                <a:cs typeface="Times New Roman" pitchFamily="18" charset="0"/>
              </a:rPr>
              <a:t>Elektron ve proton keşfedildikten ve yük ve kütleleri hesaplandıktan sonra, o tarihlerde bilinen bazı atomların kütlelerinin elektron ve protona dayalı olarak hesaplanmasına çalışıldı. Fakat hiçbir zaman elektron ve protonların toplamı atom kütlesini vermedi.</a:t>
            </a:r>
          </a:p>
          <a:p>
            <a:pPr lvl="0" algn="just" fontAlgn="auto">
              <a:spcBef>
                <a:spcPts val="0"/>
              </a:spcBef>
              <a:spcAft>
                <a:spcPts val="0"/>
              </a:spcAft>
            </a:pPr>
            <a:endParaRPr lang="tr-TR" sz="2000" baseline="0" dirty="0">
              <a:solidFill>
                <a:prstClr val="black"/>
              </a:solidFill>
              <a:cs typeface="Times New Roman" pitchFamily="18" charset="0"/>
            </a:endParaRPr>
          </a:p>
          <a:p>
            <a:pPr lvl="0" algn="just" fontAlgn="auto">
              <a:spcBef>
                <a:spcPts val="0"/>
              </a:spcBef>
              <a:spcAft>
                <a:spcPts val="0"/>
              </a:spcAft>
            </a:pPr>
            <a:r>
              <a:rPr lang="tr-TR" sz="2000" baseline="0" dirty="0">
                <a:solidFill>
                  <a:prstClr val="black"/>
                </a:solidFill>
                <a:cs typeface="Times New Roman" pitchFamily="18" charset="0"/>
              </a:rPr>
              <a:t>		elektron + proton ≠ atom kütlesi</a:t>
            </a:r>
          </a:p>
          <a:p>
            <a:pPr lvl="0" algn="just" fontAlgn="auto">
              <a:spcBef>
                <a:spcPts val="0"/>
              </a:spcBef>
              <a:spcAft>
                <a:spcPts val="0"/>
              </a:spcAft>
            </a:pPr>
            <a:endParaRPr lang="tr-TR" sz="2000" baseline="0" dirty="0">
              <a:solidFill>
                <a:prstClr val="black"/>
              </a:solidFill>
              <a:cs typeface="Times New Roman" pitchFamily="18" charset="0"/>
            </a:endParaRPr>
          </a:p>
          <a:p>
            <a:pPr lvl="0" algn="just" fontAlgn="auto">
              <a:spcBef>
                <a:spcPts val="0"/>
              </a:spcBef>
              <a:spcAft>
                <a:spcPts val="0"/>
              </a:spcAft>
            </a:pPr>
            <a:r>
              <a:rPr lang="tr-TR" sz="2000" baseline="0" dirty="0">
                <a:solidFill>
                  <a:prstClr val="black"/>
                </a:solidFill>
                <a:cs typeface="Times New Roman" pitchFamily="18" charset="0"/>
              </a:rPr>
              <a:t>1920 yılında Ernest Rutherford atomda yüksüz bir taneciğin var olması gerektiğini savundu. 1932 yılında James </a:t>
            </a:r>
            <a:r>
              <a:rPr lang="tr-TR" sz="2000" baseline="0" dirty="0" err="1">
                <a:solidFill>
                  <a:prstClr val="black"/>
                </a:solidFill>
                <a:cs typeface="Times New Roman" pitchFamily="18" charset="0"/>
              </a:rPr>
              <a:t>Chadwick</a:t>
            </a:r>
            <a:r>
              <a:rPr lang="tr-TR" sz="2000" baseline="0" dirty="0">
                <a:solidFill>
                  <a:prstClr val="black"/>
                </a:solidFill>
                <a:cs typeface="Times New Roman" pitchFamily="18" charset="0"/>
              </a:rPr>
              <a:t> incelediği nükleer tepkimeler sırasında yüksüz nötronun varlığını keşfetti ve kütlesini hesapladı.  Bu kütle protondan biraz daha ağırdı. </a:t>
            </a:r>
          </a:p>
          <a:p>
            <a:pPr lvl="0" algn="just" fontAlgn="auto">
              <a:spcBef>
                <a:spcPts val="0"/>
              </a:spcBef>
              <a:spcAft>
                <a:spcPts val="0"/>
              </a:spcAft>
            </a:pPr>
            <a:endParaRPr lang="tr-TR" sz="2000" baseline="0" dirty="0">
              <a:solidFill>
                <a:prstClr val="black"/>
              </a:solidFill>
              <a:cs typeface="Times New Roman" pitchFamily="18" charset="0"/>
            </a:endParaRPr>
          </a:p>
          <a:p>
            <a:pPr lvl="0" algn="just" fontAlgn="auto">
              <a:spcBef>
                <a:spcPts val="0"/>
              </a:spcBef>
              <a:spcAft>
                <a:spcPts val="0"/>
              </a:spcAft>
            </a:pPr>
            <a:r>
              <a:rPr lang="tr-TR" sz="2000" baseline="0" dirty="0">
                <a:solidFill>
                  <a:prstClr val="black"/>
                </a:solidFill>
                <a:cs typeface="Times New Roman" pitchFamily="18" charset="0"/>
              </a:rPr>
              <a:t>		m = 1.6749x10</a:t>
            </a:r>
            <a:r>
              <a:rPr lang="tr-TR" sz="2000" dirty="0">
                <a:solidFill>
                  <a:prstClr val="black"/>
                </a:solidFill>
                <a:cs typeface="Times New Roman" pitchFamily="18" charset="0"/>
              </a:rPr>
              <a:t>-24 </a:t>
            </a:r>
            <a:r>
              <a:rPr lang="tr-TR" sz="2000" baseline="0" dirty="0">
                <a:solidFill>
                  <a:prstClr val="black"/>
                </a:solidFill>
                <a:cs typeface="Times New Roman" pitchFamily="18" charset="0"/>
              </a:rPr>
              <a:t>g</a:t>
            </a:r>
          </a:p>
          <a:p>
            <a:pPr lvl="0" algn="just" fontAlgn="auto">
              <a:spcBef>
                <a:spcPts val="0"/>
              </a:spcBef>
              <a:spcAft>
                <a:spcPts val="0"/>
              </a:spcAft>
            </a:pPr>
            <a:endParaRPr lang="tr-TR" sz="2000" baseline="0" dirty="0">
              <a:solidFill>
                <a:prstClr val="black"/>
              </a:solidFill>
              <a:cs typeface="Times New Roman" pitchFamily="18" charset="0"/>
            </a:endParaRPr>
          </a:p>
          <a:p>
            <a:pPr lvl="0" algn="just" fontAlgn="auto">
              <a:spcBef>
                <a:spcPts val="0"/>
              </a:spcBef>
              <a:spcAft>
                <a:spcPts val="0"/>
              </a:spcAft>
            </a:pPr>
            <a:r>
              <a:rPr lang="tr-TR" sz="2000" baseline="0" dirty="0">
                <a:solidFill>
                  <a:prstClr val="black"/>
                </a:solidFill>
                <a:cs typeface="Times New Roman" pitchFamily="18" charset="0"/>
              </a:rPr>
              <a:t>Böylelikle maddenin atomlardan yapıldığı, atomun ise proton, nötron ve elektronlardan meydana geldiği bulunmuştur. Ayrıca atomu meydana getiren her bir parçacığın yükü ve kütlesi de hesaplanmıştır.</a:t>
            </a:r>
          </a:p>
        </p:txBody>
      </p:sp>
    </p:spTree>
    <p:extLst>
      <p:ext uri="{BB962C8B-B14F-4D97-AF65-F5344CB8AC3E}">
        <p14:creationId xmlns:p14="http://schemas.microsoft.com/office/powerpoint/2010/main" val="1223474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B7DC6CF0-F0BD-43F1-932E-9381100C0803}" type="slidenum">
              <a:rPr lang="tr-TR" smtClean="0">
                <a:solidFill>
                  <a:prstClr val="black">
                    <a:tint val="75000"/>
                  </a:prstClr>
                </a:solidFill>
              </a:rPr>
              <a:pPr/>
              <a:t>40</a:t>
            </a:fld>
            <a:endParaRPr lang="tr-TR" dirty="0">
              <a:solidFill>
                <a:prstClr val="black">
                  <a:tint val="75000"/>
                </a:prstClr>
              </a:solidFill>
            </a:endParaRPr>
          </a:p>
        </p:txBody>
      </p:sp>
      <p:graphicFrame>
        <p:nvGraphicFramePr>
          <p:cNvPr id="4" name="3 Tablo"/>
          <p:cNvGraphicFramePr>
            <a:graphicFrameLocks noGrp="1"/>
          </p:cNvGraphicFramePr>
          <p:nvPr/>
        </p:nvGraphicFramePr>
        <p:xfrm>
          <a:off x="642910" y="357166"/>
          <a:ext cx="7858180" cy="1428760"/>
        </p:xfrm>
        <a:graphic>
          <a:graphicData uri="http://schemas.openxmlformats.org/drawingml/2006/table">
            <a:tbl>
              <a:tblPr firstRow="1" bandRow="1">
                <a:tableStyleId>{5C22544A-7EE6-4342-B048-85BDC9FD1C3A}</a:tableStyleId>
              </a:tblPr>
              <a:tblGrid>
                <a:gridCol w="2298123">
                  <a:extLst>
                    <a:ext uri="{9D8B030D-6E8A-4147-A177-3AD203B41FA5}">
                      <a16:colId xmlns:a16="http://schemas.microsoft.com/office/drawing/2014/main" val="20000"/>
                    </a:ext>
                  </a:extLst>
                </a:gridCol>
                <a:gridCol w="1830605">
                  <a:extLst>
                    <a:ext uri="{9D8B030D-6E8A-4147-A177-3AD203B41FA5}">
                      <a16:colId xmlns:a16="http://schemas.microsoft.com/office/drawing/2014/main" val="20001"/>
                    </a:ext>
                  </a:extLst>
                </a:gridCol>
                <a:gridCol w="1858759">
                  <a:extLst>
                    <a:ext uri="{9D8B030D-6E8A-4147-A177-3AD203B41FA5}">
                      <a16:colId xmlns:a16="http://schemas.microsoft.com/office/drawing/2014/main" val="20002"/>
                    </a:ext>
                  </a:extLst>
                </a:gridCol>
                <a:gridCol w="1870693">
                  <a:extLst>
                    <a:ext uri="{9D8B030D-6E8A-4147-A177-3AD203B41FA5}">
                      <a16:colId xmlns:a16="http://schemas.microsoft.com/office/drawing/2014/main" val="20003"/>
                    </a:ext>
                  </a:extLst>
                </a:gridCol>
              </a:tblGrid>
              <a:tr h="442366">
                <a:tc>
                  <a:txBody>
                    <a:bodyPr/>
                    <a:lstStyle/>
                    <a:p>
                      <a:r>
                        <a:rPr lang="tr-TR" dirty="0"/>
                        <a:t>Parçacık</a:t>
                      </a:r>
                    </a:p>
                  </a:txBody>
                  <a:tcPr/>
                </a:tc>
                <a:tc>
                  <a:txBody>
                    <a:bodyPr/>
                    <a:lstStyle/>
                    <a:p>
                      <a:pPr algn="ctr"/>
                      <a:r>
                        <a:rPr lang="tr-TR" dirty="0"/>
                        <a:t>Kütle (gram)</a:t>
                      </a:r>
                    </a:p>
                  </a:txBody>
                  <a:tcPr/>
                </a:tc>
                <a:tc>
                  <a:txBody>
                    <a:bodyPr/>
                    <a:lstStyle/>
                    <a:p>
                      <a:pPr algn="ctr"/>
                      <a:r>
                        <a:rPr lang="tr-TR" dirty="0"/>
                        <a:t>Kütle (akb)</a:t>
                      </a:r>
                    </a:p>
                  </a:txBody>
                  <a:tcPr/>
                </a:tc>
                <a:tc>
                  <a:txBody>
                    <a:bodyPr/>
                    <a:lstStyle/>
                    <a:p>
                      <a:pPr algn="ctr"/>
                      <a:r>
                        <a:rPr lang="tr-TR" dirty="0"/>
                        <a:t>Bağıl</a:t>
                      </a:r>
                      <a:r>
                        <a:rPr lang="tr-TR" baseline="0" dirty="0"/>
                        <a:t> yük</a:t>
                      </a:r>
                      <a:endParaRPr lang="tr-TR" dirty="0"/>
                    </a:p>
                  </a:txBody>
                  <a:tcPr/>
                </a:tc>
                <a:extLst>
                  <a:ext uri="{0D108BD9-81ED-4DB2-BD59-A6C34878D82A}">
                    <a16:rowId xmlns:a16="http://schemas.microsoft.com/office/drawing/2014/main" val="10000"/>
                  </a:ext>
                </a:extLst>
              </a:tr>
              <a:tr h="986394">
                <a:tc>
                  <a:txBody>
                    <a:bodyPr/>
                    <a:lstStyle/>
                    <a:p>
                      <a:r>
                        <a:rPr lang="tr-TR" dirty="0"/>
                        <a:t>Elektron (e veya e</a:t>
                      </a:r>
                      <a:r>
                        <a:rPr lang="tr-TR" baseline="30000" dirty="0"/>
                        <a:t>-</a:t>
                      </a:r>
                      <a:r>
                        <a:rPr lang="tr-TR" baseline="0" dirty="0"/>
                        <a:t>)</a:t>
                      </a:r>
                    </a:p>
                    <a:p>
                      <a:r>
                        <a:rPr lang="tr-TR" baseline="0" dirty="0"/>
                        <a:t>Proton (p veya  p</a:t>
                      </a:r>
                      <a:r>
                        <a:rPr lang="tr-TR" baseline="30000" dirty="0"/>
                        <a:t>+</a:t>
                      </a:r>
                      <a:r>
                        <a:rPr lang="tr-TR" baseline="0" dirty="0"/>
                        <a:t>)</a:t>
                      </a:r>
                    </a:p>
                    <a:p>
                      <a:r>
                        <a:rPr lang="tr-TR" baseline="0" dirty="0"/>
                        <a:t>Nötron (n veya n</a:t>
                      </a:r>
                      <a:r>
                        <a:rPr lang="tr-TR" baseline="30000" dirty="0"/>
                        <a:t>0</a:t>
                      </a:r>
                      <a:r>
                        <a:rPr lang="tr-TR" baseline="0" dirty="0"/>
                        <a:t>)</a:t>
                      </a:r>
                      <a:endParaRPr lang="tr-TR" dirty="0"/>
                    </a:p>
                  </a:txBody>
                  <a:tcPr/>
                </a:tc>
                <a:tc>
                  <a:txBody>
                    <a:bodyPr/>
                    <a:lstStyle/>
                    <a:p>
                      <a:pPr algn="ctr"/>
                      <a:r>
                        <a:rPr lang="tr-TR" sz="1800" dirty="0">
                          <a:latin typeface="Times New Roman" pitchFamily="18" charset="0"/>
                          <a:cs typeface="Times New Roman" pitchFamily="18" charset="0"/>
                        </a:rPr>
                        <a:t>9.1096x10</a:t>
                      </a:r>
                      <a:r>
                        <a:rPr lang="tr-TR" sz="1800" baseline="30000" dirty="0">
                          <a:latin typeface="Times New Roman" pitchFamily="18" charset="0"/>
                          <a:cs typeface="Times New Roman" pitchFamily="18" charset="0"/>
                        </a:rPr>
                        <a:t>-28</a:t>
                      </a:r>
                      <a:endParaRPr lang="tr-TR" sz="1800" baseline="0" dirty="0">
                        <a:latin typeface="Times New Roman" pitchFamily="18" charset="0"/>
                        <a:cs typeface="Times New Roman" pitchFamily="18" charset="0"/>
                      </a:endParaRPr>
                    </a:p>
                    <a:p>
                      <a:pPr algn="ctr"/>
                      <a:r>
                        <a:rPr lang="tr-TR" sz="1800" baseline="0" dirty="0">
                          <a:latin typeface="Times New Roman" pitchFamily="18" charset="0"/>
                          <a:cs typeface="Times New Roman" pitchFamily="18" charset="0"/>
                        </a:rPr>
                        <a:t>1.6726x10</a:t>
                      </a:r>
                      <a:r>
                        <a:rPr lang="tr-TR" sz="1800" baseline="30000" dirty="0">
                          <a:latin typeface="Times New Roman" pitchFamily="18" charset="0"/>
                          <a:cs typeface="Times New Roman" pitchFamily="18" charset="0"/>
                        </a:rPr>
                        <a:t>-24</a:t>
                      </a:r>
                      <a:endParaRPr lang="tr-TR" sz="1800" baseline="0" dirty="0">
                        <a:latin typeface="Times New Roman" pitchFamily="18" charset="0"/>
                        <a:cs typeface="Times New Roman" pitchFamily="18" charset="0"/>
                      </a:endParaRPr>
                    </a:p>
                    <a:p>
                      <a:pPr algn="ctr"/>
                      <a:r>
                        <a:rPr lang="tr-TR" sz="1800" baseline="0">
                          <a:latin typeface="Times New Roman" pitchFamily="18" charset="0"/>
                          <a:cs typeface="Times New Roman" pitchFamily="18" charset="0"/>
                        </a:rPr>
                        <a:t>1.6749x10</a:t>
                      </a:r>
                      <a:r>
                        <a:rPr lang="tr-TR" sz="1800" baseline="30000">
                          <a:latin typeface="Times New Roman" pitchFamily="18" charset="0"/>
                          <a:cs typeface="Times New Roman" pitchFamily="18" charset="0"/>
                        </a:rPr>
                        <a:t>-24</a:t>
                      </a:r>
                      <a:endParaRPr lang="tr-TR" dirty="0"/>
                    </a:p>
                  </a:txBody>
                  <a:tcPr/>
                </a:tc>
                <a:tc>
                  <a:txBody>
                    <a:bodyPr/>
                    <a:lstStyle/>
                    <a:p>
                      <a:pPr algn="ctr"/>
                      <a:r>
                        <a:rPr lang="tr-TR" dirty="0"/>
                        <a:t>0.00054859</a:t>
                      </a:r>
                    </a:p>
                    <a:p>
                      <a:pPr algn="ctr"/>
                      <a:r>
                        <a:rPr lang="tr-TR" dirty="0"/>
                        <a:t>1.007277</a:t>
                      </a:r>
                    </a:p>
                    <a:p>
                      <a:pPr algn="ctr"/>
                      <a:r>
                        <a:rPr lang="tr-TR" dirty="0"/>
                        <a:t>1.008665</a:t>
                      </a:r>
                    </a:p>
                  </a:txBody>
                  <a:tcPr/>
                </a:tc>
                <a:tc>
                  <a:txBody>
                    <a:bodyPr/>
                    <a:lstStyle/>
                    <a:p>
                      <a:pPr algn="ctr"/>
                      <a:r>
                        <a:rPr lang="tr-TR" dirty="0"/>
                        <a:t>1-</a:t>
                      </a:r>
                    </a:p>
                    <a:p>
                      <a:pPr algn="ctr"/>
                      <a:r>
                        <a:rPr lang="tr-TR" dirty="0"/>
                        <a:t>1+</a:t>
                      </a:r>
                    </a:p>
                    <a:p>
                      <a:pPr algn="ctr"/>
                      <a:r>
                        <a:rPr lang="tr-TR" dirty="0"/>
                        <a:t>0</a:t>
                      </a:r>
                    </a:p>
                  </a:txBody>
                  <a:tcPr/>
                </a:tc>
                <a:extLst>
                  <a:ext uri="{0D108BD9-81ED-4DB2-BD59-A6C34878D82A}">
                    <a16:rowId xmlns:a16="http://schemas.microsoft.com/office/drawing/2014/main" val="10001"/>
                  </a:ext>
                </a:extLst>
              </a:tr>
            </a:tbl>
          </a:graphicData>
        </a:graphic>
      </p:graphicFrame>
      <p:sp>
        <p:nvSpPr>
          <p:cNvPr id="5" name="4 Metin kutusu"/>
          <p:cNvSpPr txBox="1"/>
          <p:nvPr/>
        </p:nvSpPr>
        <p:spPr>
          <a:xfrm>
            <a:off x="240254" y="2000240"/>
            <a:ext cx="8643966" cy="369332"/>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1800" baseline="0" dirty="0">
                <a:solidFill>
                  <a:prstClr val="black"/>
                </a:solidFill>
                <a:latin typeface="Calibri"/>
              </a:rPr>
              <a:t>Akb (birleştirilmiş atomik kütle birimi) bir </a:t>
            </a:r>
            <a:r>
              <a:rPr lang="tr-TR" sz="1800" dirty="0">
                <a:solidFill>
                  <a:prstClr val="black"/>
                </a:solidFill>
                <a:latin typeface="Calibri"/>
              </a:rPr>
              <a:t>12</a:t>
            </a:r>
            <a:r>
              <a:rPr lang="tr-TR" sz="1800" baseline="0" dirty="0">
                <a:solidFill>
                  <a:prstClr val="black"/>
                </a:solidFill>
                <a:latin typeface="Calibri"/>
              </a:rPr>
              <a:t>C atomunun kütlesinin 1/12 sine denir. </a:t>
            </a:r>
          </a:p>
        </p:txBody>
      </p:sp>
    </p:spTree>
    <p:extLst>
      <p:ext uri="{BB962C8B-B14F-4D97-AF65-F5344CB8AC3E}">
        <p14:creationId xmlns:p14="http://schemas.microsoft.com/office/powerpoint/2010/main" val="61332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Dikdörtgen"/>
          <p:cNvSpPr/>
          <p:nvPr/>
        </p:nvSpPr>
        <p:spPr>
          <a:xfrm>
            <a:off x="2315218" y="5944496"/>
            <a:ext cx="2928958" cy="64294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dirty="0">
              <a:solidFill>
                <a:prstClr val="white"/>
              </a:solidFill>
            </a:endParaRPr>
          </a:p>
        </p:txBody>
      </p:sp>
      <p:sp>
        <p:nvSpPr>
          <p:cNvPr id="10" name="9 Dikdörtgen"/>
          <p:cNvSpPr/>
          <p:nvPr/>
        </p:nvSpPr>
        <p:spPr>
          <a:xfrm>
            <a:off x="2857488" y="1500174"/>
            <a:ext cx="1500198" cy="92869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tr-TR" sz="1800" baseline="0" dirty="0">
              <a:solidFill>
                <a:prstClr val="white"/>
              </a:solidFill>
            </a:endParaRPr>
          </a:p>
        </p:txBody>
      </p:sp>
      <p:sp>
        <p:nvSpPr>
          <p:cNvPr id="3" name="2 Başlık"/>
          <p:cNvSpPr>
            <a:spLocks noGrp="1"/>
          </p:cNvSpPr>
          <p:nvPr>
            <p:ph type="title"/>
          </p:nvPr>
        </p:nvSpPr>
        <p:spPr>
          <a:xfrm>
            <a:off x="457200" y="-298746"/>
            <a:ext cx="8229600" cy="1143000"/>
          </a:xfrm>
        </p:spPr>
        <p:txBody>
          <a:bodyPr>
            <a:normAutofit/>
          </a:bodyPr>
          <a:lstStyle/>
          <a:p>
            <a:r>
              <a:rPr lang="tr-TR" sz="2800" b="1" dirty="0"/>
              <a:t>Atom simgeleri</a:t>
            </a:r>
          </a:p>
        </p:txBody>
      </p:sp>
      <p:sp>
        <p:nvSpPr>
          <p:cNvPr id="2" name="1 Slayt Numarası Yer Tutucusu"/>
          <p:cNvSpPr>
            <a:spLocks noGrp="1"/>
          </p:cNvSpPr>
          <p:nvPr>
            <p:ph type="sldNum" sz="quarter" idx="12"/>
          </p:nvPr>
        </p:nvSpPr>
        <p:spPr/>
        <p:txBody>
          <a:bodyPr/>
          <a:lstStyle/>
          <a:p>
            <a:fld id="{B7DC6CF0-F0BD-43F1-932E-9381100C0803}" type="slidenum">
              <a:rPr lang="tr-TR" smtClean="0">
                <a:solidFill>
                  <a:prstClr val="black">
                    <a:tint val="75000"/>
                  </a:prstClr>
                </a:solidFill>
              </a:rPr>
              <a:pPr/>
              <a:t>41</a:t>
            </a:fld>
            <a:endParaRPr lang="tr-TR" dirty="0">
              <a:solidFill>
                <a:prstClr val="black">
                  <a:tint val="75000"/>
                </a:prstClr>
              </a:solidFill>
            </a:endParaRPr>
          </a:p>
        </p:txBody>
      </p:sp>
      <p:sp>
        <p:nvSpPr>
          <p:cNvPr id="5" name="4 Metin kutusu"/>
          <p:cNvSpPr txBox="1"/>
          <p:nvPr/>
        </p:nvSpPr>
        <p:spPr>
          <a:xfrm>
            <a:off x="285720" y="560706"/>
            <a:ext cx="8572560" cy="6186309"/>
          </a:xfrm>
          <a:prstGeom prst="rect">
            <a:avLst/>
          </a:prstGeom>
          <a:noFill/>
          <a:ln w="38100">
            <a:solidFill>
              <a:srgbClr val="FF0000"/>
            </a:solidFill>
          </a:ln>
        </p:spPr>
        <p:txBody>
          <a:bodyPr wrap="square" rtlCol="0">
            <a:spAutoFit/>
          </a:bodyPr>
          <a:lstStyle/>
          <a:p>
            <a:pPr algn="just" fontAlgn="auto">
              <a:spcBef>
                <a:spcPts val="0"/>
              </a:spcBef>
              <a:spcAft>
                <a:spcPts val="0"/>
              </a:spcAft>
            </a:pPr>
            <a:r>
              <a:rPr lang="tr-TR" sz="2400" baseline="0" dirty="0">
                <a:solidFill>
                  <a:prstClr val="black"/>
                </a:solidFill>
                <a:cs typeface="Times New Roman" pitchFamily="18" charset="0"/>
              </a:rPr>
              <a:t>Bir atomu tanımlayan iki sayı vardır. Bu sayılar </a:t>
            </a:r>
            <a:r>
              <a:rPr lang="tr-TR" sz="2400" b="1" baseline="0" dirty="0">
                <a:solidFill>
                  <a:prstClr val="black"/>
                </a:solidFill>
                <a:cs typeface="Times New Roman" pitchFamily="18" charset="0"/>
              </a:rPr>
              <a:t>atom numarası </a:t>
            </a:r>
            <a:r>
              <a:rPr lang="tr-TR" sz="2400" baseline="0" dirty="0">
                <a:solidFill>
                  <a:prstClr val="black"/>
                </a:solidFill>
                <a:cs typeface="Times New Roman" pitchFamily="18" charset="0"/>
              </a:rPr>
              <a:t>(</a:t>
            </a:r>
            <a:r>
              <a:rPr lang="tr-TR" sz="2400" b="1" baseline="0" dirty="0">
                <a:solidFill>
                  <a:prstClr val="black"/>
                </a:solidFill>
                <a:cs typeface="Times New Roman" pitchFamily="18" charset="0"/>
              </a:rPr>
              <a:t>Z</a:t>
            </a:r>
            <a:r>
              <a:rPr lang="tr-TR" sz="2400" baseline="0" dirty="0">
                <a:solidFill>
                  <a:prstClr val="black"/>
                </a:solidFill>
                <a:cs typeface="Times New Roman" pitchFamily="18" charset="0"/>
              </a:rPr>
              <a:t>)</a:t>
            </a:r>
            <a:r>
              <a:rPr lang="tr-TR" sz="2400" b="1" baseline="0" dirty="0">
                <a:solidFill>
                  <a:prstClr val="black"/>
                </a:solidFill>
                <a:cs typeface="Times New Roman" pitchFamily="18" charset="0"/>
              </a:rPr>
              <a:t> </a:t>
            </a:r>
            <a:r>
              <a:rPr lang="tr-TR" sz="2400" baseline="0" dirty="0">
                <a:solidFill>
                  <a:prstClr val="black"/>
                </a:solidFill>
                <a:cs typeface="Times New Roman" pitchFamily="18" charset="0"/>
              </a:rPr>
              <a:t>ve </a:t>
            </a:r>
            <a:r>
              <a:rPr lang="tr-TR" sz="2400" b="1" baseline="0" dirty="0">
                <a:solidFill>
                  <a:prstClr val="black"/>
                </a:solidFill>
                <a:cs typeface="Times New Roman" pitchFamily="18" charset="0"/>
              </a:rPr>
              <a:t>kütle numarası</a:t>
            </a:r>
            <a:r>
              <a:rPr lang="tr-TR" sz="2400" baseline="0" dirty="0">
                <a:solidFill>
                  <a:prstClr val="black"/>
                </a:solidFill>
                <a:cs typeface="Times New Roman" pitchFamily="18" charset="0"/>
              </a:rPr>
              <a:t>dır (</a:t>
            </a:r>
            <a:r>
              <a:rPr lang="tr-TR" sz="2400" b="1" baseline="0" dirty="0">
                <a:solidFill>
                  <a:prstClr val="black"/>
                </a:solidFill>
                <a:cs typeface="Times New Roman" pitchFamily="18" charset="0"/>
              </a:rPr>
              <a:t>A</a:t>
            </a:r>
            <a:r>
              <a:rPr lang="tr-TR" sz="2400" baseline="0" dirty="0">
                <a:solidFill>
                  <a:prstClr val="black"/>
                </a:solidFill>
                <a:cs typeface="Times New Roman" pitchFamily="18" charset="0"/>
              </a:rPr>
              <a:t>). </a:t>
            </a:r>
          </a:p>
          <a:p>
            <a:pPr algn="just" fontAlgn="auto">
              <a:spcBef>
                <a:spcPts val="0"/>
              </a:spcBef>
              <a:spcAft>
                <a:spcPts val="0"/>
              </a:spcAft>
            </a:pPr>
            <a:endParaRPr lang="tr-TR" sz="2400" i="1" baseline="0" dirty="0">
              <a:solidFill>
                <a:prstClr val="black"/>
              </a:solidFill>
              <a:cs typeface="Times New Roman" pitchFamily="18" charset="0"/>
            </a:endParaRPr>
          </a:p>
          <a:p>
            <a:pPr algn="just" fontAlgn="auto">
              <a:spcBef>
                <a:spcPts val="0"/>
              </a:spcBef>
              <a:spcAft>
                <a:spcPts val="0"/>
              </a:spcAft>
            </a:pPr>
            <a:r>
              <a:rPr lang="tr-TR" sz="2400" i="1" baseline="0" dirty="0">
                <a:solidFill>
                  <a:prstClr val="black"/>
                </a:solidFill>
                <a:cs typeface="Times New Roman" pitchFamily="18" charset="0"/>
              </a:rPr>
              <a:t>		                Simge</a:t>
            </a: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1000" b="1" baseline="0" dirty="0">
              <a:solidFill>
                <a:prstClr val="black"/>
              </a:solidFill>
              <a:cs typeface="Times New Roman" pitchFamily="18" charset="0"/>
            </a:endParaRPr>
          </a:p>
          <a:p>
            <a:pPr algn="just" fontAlgn="auto">
              <a:spcBef>
                <a:spcPts val="0"/>
              </a:spcBef>
              <a:spcAft>
                <a:spcPts val="0"/>
              </a:spcAft>
            </a:pPr>
            <a:r>
              <a:rPr lang="tr-TR" sz="2400" b="1" baseline="0" dirty="0">
                <a:solidFill>
                  <a:prstClr val="black"/>
                </a:solidFill>
                <a:cs typeface="Times New Roman" pitchFamily="18" charset="0"/>
              </a:rPr>
              <a:t>Atom numarası (</a:t>
            </a:r>
            <a:r>
              <a:rPr lang="tr-TR" sz="2400" baseline="0" dirty="0">
                <a:solidFill>
                  <a:prstClr val="black"/>
                </a:solidFill>
                <a:cs typeface="Times New Roman" pitchFamily="18" charset="0"/>
              </a:rPr>
              <a:t>Z), atom çekirdeğinde bulunan protonların sayısını gösterir. Nötral bir atomda proton sayısı çekirdek etrafında bulunan elektronların sayısına eşit olduğundan, atom numarası aynı zamanda nötral atomun elektron sayısına da eşittir.</a:t>
            </a:r>
          </a:p>
          <a:p>
            <a:pPr algn="just" fontAlgn="auto">
              <a:spcBef>
                <a:spcPts val="0"/>
              </a:spcBef>
              <a:spcAft>
                <a:spcPts val="0"/>
              </a:spcAft>
            </a:pPr>
            <a:endParaRPr lang="tr-TR" sz="1200" baseline="0" dirty="0">
              <a:solidFill>
                <a:prstClr val="black"/>
              </a:solidFill>
              <a:cs typeface="Times New Roman" pitchFamily="18" charset="0"/>
            </a:endParaRPr>
          </a:p>
          <a:p>
            <a:pPr algn="just" fontAlgn="auto">
              <a:spcBef>
                <a:spcPts val="0"/>
              </a:spcBef>
              <a:spcAft>
                <a:spcPts val="0"/>
              </a:spcAft>
            </a:pPr>
            <a:r>
              <a:rPr lang="tr-TR" sz="2400" b="1" baseline="0" dirty="0">
                <a:solidFill>
                  <a:prstClr val="black"/>
                </a:solidFill>
                <a:cs typeface="Times New Roman" pitchFamily="18" charset="0"/>
              </a:rPr>
              <a:t>Kütle numarası </a:t>
            </a:r>
            <a:r>
              <a:rPr lang="tr-TR" sz="2400" baseline="0" dirty="0">
                <a:solidFill>
                  <a:prstClr val="black"/>
                </a:solidFill>
                <a:cs typeface="Times New Roman" pitchFamily="18" charset="0"/>
              </a:rPr>
              <a:t>(A), atom çekirdeğinde bulunan proton ve nötronların (nükleonların) toplam sayısını gösteren bir sayıdır.</a:t>
            </a:r>
          </a:p>
          <a:p>
            <a:pPr algn="just" fontAlgn="auto">
              <a:spcBef>
                <a:spcPts val="0"/>
              </a:spcBef>
              <a:spcAft>
                <a:spcPts val="0"/>
              </a:spcAft>
            </a:pPr>
            <a:endParaRPr lang="tr-TR" sz="1200" baseline="0" dirty="0">
              <a:solidFill>
                <a:prstClr val="black"/>
              </a:solidFill>
              <a:cs typeface="Times New Roman" pitchFamily="18" charset="0"/>
            </a:endParaRPr>
          </a:p>
          <a:p>
            <a:pPr algn="just" fontAlgn="auto">
              <a:spcBef>
                <a:spcPts val="0"/>
              </a:spcBef>
              <a:spcAft>
                <a:spcPts val="0"/>
              </a:spcAft>
            </a:pPr>
            <a:r>
              <a:rPr lang="tr-TR" sz="2400" baseline="0" dirty="0">
                <a:solidFill>
                  <a:prstClr val="black"/>
                </a:solidFill>
                <a:cs typeface="Times New Roman" pitchFamily="18" charset="0"/>
              </a:rPr>
              <a:t>Bir atomda bulunan </a:t>
            </a:r>
            <a:r>
              <a:rPr lang="tr-TR" sz="2400" b="1" baseline="0" dirty="0">
                <a:solidFill>
                  <a:prstClr val="black"/>
                </a:solidFill>
                <a:cs typeface="Times New Roman" pitchFamily="18" charset="0"/>
              </a:rPr>
              <a:t>nötronların sayısı </a:t>
            </a:r>
            <a:r>
              <a:rPr lang="tr-TR" sz="2400" baseline="0" dirty="0">
                <a:solidFill>
                  <a:prstClr val="black"/>
                </a:solidFill>
                <a:cs typeface="Times New Roman" pitchFamily="18" charset="0"/>
              </a:rPr>
              <a:t>ise kütle numarasından atom numarasının çıkarılmasıyla bulunur.</a:t>
            </a:r>
          </a:p>
          <a:p>
            <a:pPr algn="just" fontAlgn="auto">
              <a:spcBef>
                <a:spcPts val="0"/>
              </a:spcBef>
              <a:spcAft>
                <a:spcPts val="0"/>
              </a:spcAft>
            </a:pPr>
            <a:endParaRPr lang="tr-TR" sz="1200" baseline="0" dirty="0">
              <a:solidFill>
                <a:prstClr val="black"/>
              </a:solidFill>
              <a:cs typeface="Times New Roman" pitchFamily="18" charset="0"/>
            </a:endParaRPr>
          </a:p>
          <a:p>
            <a:pPr algn="just" fontAlgn="auto">
              <a:spcBef>
                <a:spcPts val="0"/>
              </a:spcBef>
              <a:spcAft>
                <a:spcPts val="0"/>
              </a:spcAft>
            </a:pPr>
            <a:r>
              <a:rPr lang="tr-TR" sz="2400" baseline="0" dirty="0">
                <a:solidFill>
                  <a:prstClr val="black"/>
                </a:solidFill>
                <a:cs typeface="Times New Roman" pitchFamily="18" charset="0"/>
              </a:rPr>
              <a:t>		    Nötron sayısı = A – Z </a:t>
            </a:r>
          </a:p>
        </p:txBody>
      </p:sp>
      <p:sp>
        <p:nvSpPr>
          <p:cNvPr id="7" name="6 Metin kutusu"/>
          <p:cNvSpPr txBox="1"/>
          <p:nvPr/>
        </p:nvSpPr>
        <p:spPr>
          <a:xfrm>
            <a:off x="3071802" y="1477020"/>
            <a:ext cx="571504" cy="523220"/>
          </a:xfrm>
          <a:prstGeom prst="rect">
            <a:avLst/>
          </a:prstGeom>
          <a:noFill/>
        </p:spPr>
        <p:txBody>
          <a:bodyPr wrap="square" rtlCol="0">
            <a:spAutoFit/>
          </a:bodyPr>
          <a:lstStyle/>
          <a:p>
            <a:pPr fontAlgn="auto">
              <a:spcBef>
                <a:spcPts val="0"/>
              </a:spcBef>
              <a:spcAft>
                <a:spcPts val="0"/>
              </a:spcAft>
            </a:pPr>
            <a:r>
              <a:rPr lang="tr-TR" sz="2800" baseline="0" dirty="0">
                <a:solidFill>
                  <a:prstClr val="black"/>
                </a:solidFill>
                <a:cs typeface="Times New Roman" pitchFamily="18" charset="0"/>
              </a:rPr>
              <a:t>A</a:t>
            </a:r>
          </a:p>
        </p:txBody>
      </p:sp>
      <p:sp>
        <p:nvSpPr>
          <p:cNvPr id="8" name="7 Metin kutusu"/>
          <p:cNvSpPr txBox="1"/>
          <p:nvPr/>
        </p:nvSpPr>
        <p:spPr>
          <a:xfrm>
            <a:off x="3085870" y="1905648"/>
            <a:ext cx="571504" cy="523220"/>
          </a:xfrm>
          <a:prstGeom prst="rect">
            <a:avLst/>
          </a:prstGeom>
          <a:noFill/>
        </p:spPr>
        <p:txBody>
          <a:bodyPr wrap="square" rtlCol="0">
            <a:spAutoFit/>
          </a:bodyPr>
          <a:lstStyle/>
          <a:p>
            <a:pPr fontAlgn="auto">
              <a:spcBef>
                <a:spcPts val="0"/>
              </a:spcBef>
              <a:spcAft>
                <a:spcPts val="0"/>
              </a:spcAft>
            </a:pPr>
            <a:r>
              <a:rPr lang="tr-TR" sz="2800" baseline="0" dirty="0">
                <a:solidFill>
                  <a:prstClr val="black"/>
                </a:solidFill>
                <a:cs typeface="Times New Roman" pitchFamily="18" charset="0"/>
              </a:rPr>
              <a:t>Z</a:t>
            </a:r>
          </a:p>
        </p:txBody>
      </p:sp>
    </p:spTree>
    <p:extLst>
      <p:ext uri="{BB962C8B-B14F-4D97-AF65-F5344CB8AC3E}">
        <p14:creationId xmlns:p14="http://schemas.microsoft.com/office/powerpoint/2010/main" val="1023310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857224" y="500042"/>
            <a:ext cx="7474298" cy="2562237"/>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785786" y="3260467"/>
            <a:ext cx="7858180" cy="2570955"/>
          </a:xfrm>
          <a:prstGeom prst="rect">
            <a:avLst/>
          </a:prstGeom>
          <a:noFill/>
          <a:ln w="9525">
            <a:noFill/>
            <a:miter lim="800000"/>
            <a:headEnd/>
            <a:tailEnd/>
          </a:ln>
          <a:effectLst/>
        </p:spPr>
      </p:pic>
    </p:spTree>
    <p:extLst>
      <p:ext uri="{BB962C8B-B14F-4D97-AF65-F5344CB8AC3E}">
        <p14:creationId xmlns:p14="http://schemas.microsoft.com/office/powerpoint/2010/main" val="2154562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88640"/>
            <a:ext cx="8568952" cy="3416320"/>
          </a:xfrm>
          <a:prstGeom prst="rect">
            <a:avLst/>
          </a:prstGeom>
        </p:spPr>
        <p:txBody>
          <a:bodyPr wrap="square">
            <a:spAutoFit/>
          </a:bodyPr>
          <a:lstStyle/>
          <a:p>
            <a:pPr lvl="0" algn="just" fontAlgn="auto">
              <a:spcBef>
                <a:spcPts val="0"/>
              </a:spcBef>
              <a:spcAft>
                <a:spcPts val="0"/>
              </a:spcAft>
            </a:pPr>
            <a:r>
              <a:rPr lang="tr-TR" sz="2400" baseline="0" dirty="0">
                <a:solidFill>
                  <a:srgbClr val="FF0000"/>
                </a:solidFill>
                <a:cs typeface="Times New Roman" pitchFamily="18" charset="0"/>
              </a:rPr>
              <a:t>İzotop atom: </a:t>
            </a:r>
            <a:r>
              <a:rPr lang="tr-TR" sz="2400" baseline="0" dirty="0">
                <a:solidFill>
                  <a:prstClr val="black"/>
                </a:solidFill>
                <a:cs typeface="Times New Roman" pitchFamily="18" charset="0"/>
              </a:rPr>
              <a:t>Atom numaraları aynı fakat kütle numaraları farklı olan atomlara kimyada </a:t>
            </a:r>
            <a:r>
              <a:rPr lang="tr-TR" sz="2400" b="1" baseline="0" dirty="0">
                <a:solidFill>
                  <a:prstClr val="black"/>
                </a:solidFill>
                <a:cs typeface="Times New Roman" pitchFamily="18" charset="0"/>
              </a:rPr>
              <a:t>izotop</a:t>
            </a:r>
            <a:r>
              <a:rPr lang="tr-TR" sz="2400" baseline="0" dirty="0">
                <a:solidFill>
                  <a:prstClr val="black"/>
                </a:solidFill>
                <a:cs typeface="Times New Roman" pitchFamily="18" charset="0"/>
              </a:rPr>
              <a:t> adı verilir.</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Örneğin doğada klorun iki izotopuna rastlanır. Bunlar </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		17 proton  17 elektron  18 nötron</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		17 proton  17 elektron   20 nötron</a:t>
            </a:r>
          </a:p>
          <a:p>
            <a:pPr lvl="0" algn="just" fontAlgn="auto">
              <a:spcBef>
                <a:spcPts val="0"/>
              </a:spcBef>
              <a:spcAft>
                <a:spcPts val="0"/>
              </a:spcAft>
            </a:pPr>
            <a:endParaRPr lang="tr-TR" sz="2400" baseline="0" dirty="0">
              <a:solidFill>
                <a:prstClr val="black"/>
              </a:solidFill>
              <a:cs typeface="Times New Roman" pitchFamily="18" charset="0"/>
            </a:endParaRPr>
          </a:p>
        </p:txBody>
      </p:sp>
      <p:graphicFrame>
        <p:nvGraphicFramePr>
          <p:cNvPr id="3" name="Nesne 2"/>
          <p:cNvGraphicFramePr>
            <a:graphicFrameLocks noChangeAspect="1"/>
          </p:cNvGraphicFramePr>
          <p:nvPr>
            <p:extLst>
              <p:ext uri="{D42A27DB-BD31-4B8C-83A1-F6EECF244321}">
                <p14:modId xmlns:p14="http://schemas.microsoft.com/office/powerpoint/2010/main" val="3258457264"/>
              </p:ext>
            </p:extLst>
          </p:nvPr>
        </p:nvGraphicFramePr>
        <p:xfrm>
          <a:off x="899592" y="3717032"/>
          <a:ext cx="2274540" cy="720080"/>
        </p:xfrm>
        <a:graphic>
          <a:graphicData uri="http://schemas.openxmlformats.org/presentationml/2006/ole">
            <mc:AlternateContent xmlns:mc="http://schemas.openxmlformats.org/markup-compatibility/2006">
              <mc:Choice xmlns:v="urn:schemas-microsoft-com:vml" Requires="v">
                <p:oleObj spid="_x0000_s5137" name="Denklem" r:id="rId3" imgW="761669" imgH="241195" progId="Equation.3">
                  <p:embed/>
                </p:oleObj>
              </mc:Choice>
              <mc:Fallback>
                <p:oleObj name="Denklem" r:id="rId3" imgW="761669" imgH="241195"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3717032"/>
                        <a:ext cx="2274540"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44693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a:srcRect t="984" b="2303"/>
          <a:stretch>
            <a:fillRect/>
          </a:stretch>
        </p:blipFill>
        <p:spPr bwMode="auto">
          <a:xfrm>
            <a:off x="214282" y="642918"/>
            <a:ext cx="8763023" cy="6000792"/>
          </a:xfrm>
          <a:prstGeom prst="rect">
            <a:avLst/>
          </a:prstGeom>
          <a:noFill/>
          <a:ln w="9525">
            <a:noFill/>
            <a:miter lim="800000"/>
            <a:headEnd/>
            <a:tailEnd/>
          </a:ln>
          <a:effectLst/>
        </p:spPr>
      </p:pic>
      <p:sp>
        <p:nvSpPr>
          <p:cNvPr id="3" name="2 Metin kutusu"/>
          <p:cNvSpPr txBox="1"/>
          <p:nvPr/>
        </p:nvSpPr>
        <p:spPr>
          <a:xfrm>
            <a:off x="2714612" y="214290"/>
            <a:ext cx="3929090" cy="523220"/>
          </a:xfrm>
          <a:prstGeom prst="rect">
            <a:avLst/>
          </a:prstGeom>
          <a:noFill/>
        </p:spPr>
        <p:txBody>
          <a:bodyPr wrap="square" rtlCol="0">
            <a:spAutoFit/>
          </a:bodyPr>
          <a:lstStyle/>
          <a:p>
            <a:pPr fontAlgn="auto">
              <a:spcBef>
                <a:spcPts val="0"/>
              </a:spcBef>
              <a:spcAft>
                <a:spcPts val="0"/>
              </a:spcAft>
            </a:pPr>
            <a:r>
              <a:rPr lang="tr-TR" sz="2800" b="1" baseline="0" dirty="0">
                <a:solidFill>
                  <a:prstClr val="black"/>
                </a:solidFill>
                <a:cs typeface="Times New Roman" pitchFamily="18" charset="0"/>
              </a:rPr>
              <a:t>Karbonun izotopları</a:t>
            </a:r>
          </a:p>
        </p:txBody>
      </p:sp>
      <p:sp>
        <p:nvSpPr>
          <p:cNvPr id="4" name="3 Metin kutusu"/>
          <p:cNvSpPr txBox="1"/>
          <p:nvPr/>
        </p:nvSpPr>
        <p:spPr>
          <a:xfrm>
            <a:off x="1214414" y="4357694"/>
            <a:ext cx="1857388" cy="1200329"/>
          </a:xfrm>
          <a:prstGeom prst="rect">
            <a:avLst/>
          </a:prstGeom>
          <a:solidFill>
            <a:schemeClr val="bg1"/>
          </a:solidFill>
        </p:spPr>
        <p:txBody>
          <a:bodyPr wrap="square" rtlCol="0">
            <a:spAutoFit/>
          </a:bodyPr>
          <a:lstStyle/>
          <a:p>
            <a:pPr algn="ctr" fontAlgn="auto">
              <a:spcBef>
                <a:spcPts val="0"/>
              </a:spcBef>
              <a:spcAft>
                <a:spcPts val="0"/>
              </a:spcAft>
            </a:pPr>
            <a:r>
              <a:rPr lang="tr-TR" sz="2400" b="1" dirty="0">
                <a:solidFill>
                  <a:prstClr val="black"/>
                </a:solidFill>
                <a:cs typeface="Times New Roman" pitchFamily="18" charset="0"/>
              </a:rPr>
              <a:t>12</a:t>
            </a:r>
            <a:r>
              <a:rPr lang="tr-TR" sz="2400" b="1" baseline="-25000" dirty="0">
                <a:solidFill>
                  <a:prstClr val="black"/>
                </a:solidFill>
                <a:cs typeface="Times New Roman" pitchFamily="18" charset="0"/>
              </a:rPr>
              <a:t>6</a:t>
            </a:r>
            <a:r>
              <a:rPr lang="tr-TR" sz="2400" b="1" baseline="0" dirty="0">
                <a:solidFill>
                  <a:prstClr val="black"/>
                </a:solidFill>
                <a:cs typeface="Times New Roman" pitchFamily="18" charset="0"/>
              </a:rPr>
              <a:t>C</a:t>
            </a:r>
          </a:p>
          <a:p>
            <a:pPr algn="ctr" fontAlgn="auto">
              <a:spcBef>
                <a:spcPts val="0"/>
              </a:spcBef>
              <a:spcAft>
                <a:spcPts val="0"/>
              </a:spcAft>
            </a:pPr>
            <a:r>
              <a:rPr lang="tr-TR" sz="1600" b="1" baseline="0" dirty="0">
                <a:solidFill>
                  <a:prstClr val="black"/>
                </a:solidFill>
                <a:cs typeface="Times New Roman" pitchFamily="18" charset="0"/>
              </a:rPr>
              <a:t>6 elektron 6 proton 6 nötron</a:t>
            </a:r>
          </a:p>
          <a:p>
            <a:pPr algn="ctr" fontAlgn="auto">
              <a:spcBef>
                <a:spcPts val="0"/>
              </a:spcBef>
              <a:spcAft>
                <a:spcPts val="0"/>
              </a:spcAft>
            </a:pPr>
            <a:r>
              <a:rPr lang="tr-TR" sz="1600" b="1" baseline="0" dirty="0">
                <a:solidFill>
                  <a:prstClr val="black"/>
                </a:solidFill>
                <a:cs typeface="Times New Roman" pitchFamily="18" charset="0"/>
              </a:rPr>
              <a:t>Kararlı</a:t>
            </a:r>
          </a:p>
        </p:txBody>
      </p:sp>
      <p:sp>
        <p:nvSpPr>
          <p:cNvPr id="6" name="5 Metin kutusu"/>
          <p:cNvSpPr txBox="1"/>
          <p:nvPr/>
        </p:nvSpPr>
        <p:spPr>
          <a:xfrm>
            <a:off x="6786578" y="4344423"/>
            <a:ext cx="1785950" cy="830997"/>
          </a:xfrm>
          <a:prstGeom prst="rect">
            <a:avLst/>
          </a:prstGeom>
          <a:solidFill>
            <a:schemeClr val="bg1"/>
          </a:solidFill>
        </p:spPr>
        <p:txBody>
          <a:bodyPr wrap="square" rtlCol="0">
            <a:spAutoFit/>
          </a:bodyPr>
          <a:lstStyle/>
          <a:p>
            <a:pPr algn="ctr" fontAlgn="auto">
              <a:spcBef>
                <a:spcPts val="0"/>
              </a:spcBef>
              <a:spcAft>
                <a:spcPts val="0"/>
              </a:spcAft>
            </a:pPr>
            <a:r>
              <a:rPr lang="tr-TR" sz="1600" b="1" baseline="0" dirty="0">
                <a:solidFill>
                  <a:prstClr val="black"/>
                </a:solidFill>
                <a:cs typeface="Times New Roman" pitchFamily="18" charset="0"/>
              </a:rPr>
              <a:t>Karbon 14</a:t>
            </a:r>
          </a:p>
          <a:p>
            <a:pPr algn="ctr" fontAlgn="auto">
              <a:spcBef>
                <a:spcPts val="0"/>
              </a:spcBef>
              <a:spcAft>
                <a:spcPts val="0"/>
              </a:spcAft>
            </a:pPr>
            <a:r>
              <a:rPr lang="tr-TR" sz="1600" b="1" baseline="0" dirty="0">
                <a:solidFill>
                  <a:prstClr val="black"/>
                </a:solidFill>
                <a:cs typeface="Times New Roman" pitchFamily="18" charset="0"/>
              </a:rPr>
              <a:t>Kararsız</a:t>
            </a:r>
          </a:p>
          <a:p>
            <a:pPr algn="ctr" fontAlgn="auto">
              <a:spcBef>
                <a:spcPts val="0"/>
              </a:spcBef>
              <a:spcAft>
                <a:spcPts val="0"/>
              </a:spcAft>
            </a:pPr>
            <a:r>
              <a:rPr lang="tr-TR" sz="1600" b="1" baseline="0" dirty="0">
                <a:solidFill>
                  <a:prstClr val="black"/>
                </a:solidFill>
                <a:cs typeface="Times New Roman" pitchFamily="18" charset="0"/>
              </a:rPr>
              <a:t>Radyoaktif</a:t>
            </a:r>
          </a:p>
        </p:txBody>
      </p:sp>
      <p:sp>
        <p:nvSpPr>
          <p:cNvPr id="7" name="6 Metin kutusu"/>
          <p:cNvSpPr txBox="1"/>
          <p:nvPr/>
        </p:nvSpPr>
        <p:spPr>
          <a:xfrm>
            <a:off x="3714744" y="5000636"/>
            <a:ext cx="1857388" cy="1200329"/>
          </a:xfrm>
          <a:prstGeom prst="rect">
            <a:avLst/>
          </a:prstGeom>
          <a:solidFill>
            <a:schemeClr val="bg1"/>
          </a:solidFill>
        </p:spPr>
        <p:txBody>
          <a:bodyPr wrap="square" rtlCol="0">
            <a:spAutoFit/>
          </a:bodyPr>
          <a:lstStyle/>
          <a:p>
            <a:pPr algn="ctr" fontAlgn="auto">
              <a:spcBef>
                <a:spcPts val="0"/>
              </a:spcBef>
              <a:spcAft>
                <a:spcPts val="0"/>
              </a:spcAft>
            </a:pPr>
            <a:r>
              <a:rPr lang="tr-TR" sz="2400" b="1" dirty="0">
                <a:solidFill>
                  <a:prstClr val="black"/>
                </a:solidFill>
                <a:cs typeface="Times New Roman" pitchFamily="18" charset="0"/>
              </a:rPr>
              <a:t>13</a:t>
            </a:r>
            <a:r>
              <a:rPr lang="tr-TR" sz="2400" b="1" baseline="-25000" dirty="0">
                <a:solidFill>
                  <a:prstClr val="black"/>
                </a:solidFill>
                <a:cs typeface="Times New Roman" pitchFamily="18" charset="0"/>
              </a:rPr>
              <a:t>6</a:t>
            </a:r>
            <a:r>
              <a:rPr lang="tr-TR" sz="2400" b="1" baseline="0" dirty="0">
                <a:solidFill>
                  <a:prstClr val="black"/>
                </a:solidFill>
                <a:cs typeface="Times New Roman" pitchFamily="18" charset="0"/>
              </a:rPr>
              <a:t>C</a:t>
            </a:r>
          </a:p>
          <a:p>
            <a:pPr algn="ctr" fontAlgn="auto">
              <a:spcBef>
                <a:spcPts val="0"/>
              </a:spcBef>
              <a:spcAft>
                <a:spcPts val="0"/>
              </a:spcAft>
            </a:pPr>
            <a:r>
              <a:rPr lang="tr-TR" sz="1600" b="1" baseline="0" dirty="0">
                <a:solidFill>
                  <a:prstClr val="black"/>
                </a:solidFill>
                <a:cs typeface="Times New Roman" pitchFamily="18" charset="0"/>
              </a:rPr>
              <a:t>6 elektron 6 proton 7 nötron</a:t>
            </a:r>
          </a:p>
          <a:p>
            <a:pPr algn="ctr" fontAlgn="auto">
              <a:spcBef>
                <a:spcPts val="0"/>
              </a:spcBef>
              <a:spcAft>
                <a:spcPts val="0"/>
              </a:spcAft>
            </a:pPr>
            <a:r>
              <a:rPr lang="tr-TR" sz="1600" b="1" baseline="0" dirty="0">
                <a:solidFill>
                  <a:prstClr val="black"/>
                </a:solidFill>
                <a:cs typeface="Times New Roman" pitchFamily="18" charset="0"/>
              </a:rPr>
              <a:t>Kararlı</a:t>
            </a:r>
          </a:p>
        </p:txBody>
      </p:sp>
      <p:sp>
        <p:nvSpPr>
          <p:cNvPr id="8" name="7 Metin kutusu"/>
          <p:cNvSpPr txBox="1"/>
          <p:nvPr/>
        </p:nvSpPr>
        <p:spPr>
          <a:xfrm>
            <a:off x="6357950" y="4429132"/>
            <a:ext cx="2643206" cy="1200329"/>
          </a:xfrm>
          <a:prstGeom prst="rect">
            <a:avLst/>
          </a:prstGeom>
          <a:solidFill>
            <a:schemeClr val="bg1"/>
          </a:solidFill>
        </p:spPr>
        <p:txBody>
          <a:bodyPr wrap="square" rtlCol="0">
            <a:spAutoFit/>
          </a:bodyPr>
          <a:lstStyle/>
          <a:p>
            <a:pPr algn="ctr" fontAlgn="auto">
              <a:spcBef>
                <a:spcPts val="0"/>
              </a:spcBef>
              <a:spcAft>
                <a:spcPts val="0"/>
              </a:spcAft>
            </a:pPr>
            <a:r>
              <a:rPr lang="tr-TR" sz="2400" b="1" dirty="0">
                <a:solidFill>
                  <a:prstClr val="black"/>
                </a:solidFill>
                <a:cs typeface="Times New Roman" pitchFamily="18" charset="0"/>
              </a:rPr>
              <a:t>14</a:t>
            </a:r>
            <a:r>
              <a:rPr lang="tr-TR" sz="2400" b="1" baseline="-25000" dirty="0">
                <a:solidFill>
                  <a:prstClr val="black"/>
                </a:solidFill>
                <a:cs typeface="Times New Roman" pitchFamily="18" charset="0"/>
              </a:rPr>
              <a:t>6</a:t>
            </a:r>
            <a:r>
              <a:rPr lang="tr-TR" sz="2400" b="1" baseline="0" dirty="0">
                <a:solidFill>
                  <a:prstClr val="black"/>
                </a:solidFill>
                <a:cs typeface="Times New Roman" pitchFamily="18" charset="0"/>
              </a:rPr>
              <a:t>C</a:t>
            </a:r>
          </a:p>
          <a:p>
            <a:pPr algn="ctr" fontAlgn="auto">
              <a:spcBef>
                <a:spcPts val="0"/>
              </a:spcBef>
              <a:spcAft>
                <a:spcPts val="0"/>
              </a:spcAft>
            </a:pPr>
            <a:r>
              <a:rPr lang="tr-TR" sz="1600" b="1" baseline="0" dirty="0">
                <a:solidFill>
                  <a:prstClr val="black"/>
                </a:solidFill>
                <a:cs typeface="Times New Roman" pitchFamily="18" charset="0"/>
              </a:rPr>
              <a:t>6 elektron 6 proton </a:t>
            </a:r>
          </a:p>
          <a:p>
            <a:pPr algn="ctr" fontAlgn="auto">
              <a:spcBef>
                <a:spcPts val="0"/>
              </a:spcBef>
              <a:spcAft>
                <a:spcPts val="0"/>
              </a:spcAft>
            </a:pPr>
            <a:r>
              <a:rPr lang="tr-TR" sz="1600" b="1" baseline="0" dirty="0">
                <a:solidFill>
                  <a:prstClr val="black"/>
                </a:solidFill>
                <a:cs typeface="Times New Roman" pitchFamily="18" charset="0"/>
              </a:rPr>
              <a:t>8 nötron</a:t>
            </a:r>
          </a:p>
          <a:p>
            <a:pPr algn="ctr" fontAlgn="auto">
              <a:spcBef>
                <a:spcPts val="0"/>
              </a:spcBef>
              <a:spcAft>
                <a:spcPts val="0"/>
              </a:spcAft>
            </a:pPr>
            <a:r>
              <a:rPr lang="tr-TR" sz="1600" b="1" baseline="0" dirty="0">
                <a:solidFill>
                  <a:prstClr val="black"/>
                </a:solidFill>
                <a:cs typeface="Times New Roman" pitchFamily="18" charset="0"/>
              </a:rPr>
              <a:t>Kararsız radyoaktif</a:t>
            </a:r>
          </a:p>
        </p:txBody>
      </p:sp>
      <p:sp>
        <p:nvSpPr>
          <p:cNvPr id="9" name="8 Metin kutusu"/>
          <p:cNvSpPr txBox="1"/>
          <p:nvPr/>
        </p:nvSpPr>
        <p:spPr>
          <a:xfrm>
            <a:off x="785786" y="6225592"/>
            <a:ext cx="857256" cy="369332"/>
          </a:xfrm>
          <a:prstGeom prst="rect">
            <a:avLst/>
          </a:prstGeom>
          <a:solidFill>
            <a:schemeClr val="bg1"/>
          </a:solidFill>
        </p:spPr>
        <p:txBody>
          <a:bodyPr wrap="square" rtlCol="0">
            <a:spAutoFit/>
          </a:bodyPr>
          <a:lstStyle/>
          <a:p>
            <a:pPr fontAlgn="auto">
              <a:spcBef>
                <a:spcPts val="0"/>
              </a:spcBef>
              <a:spcAft>
                <a:spcPts val="0"/>
              </a:spcAft>
            </a:pPr>
            <a:r>
              <a:rPr lang="tr-TR" sz="1800" b="1" baseline="0" dirty="0">
                <a:solidFill>
                  <a:prstClr val="black"/>
                </a:solidFill>
                <a:cs typeface="Times New Roman" pitchFamily="18" charset="0"/>
              </a:rPr>
              <a:t>Proton</a:t>
            </a:r>
          </a:p>
        </p:txBody>
      </p:sp>
      <p:sp>
        <p:nvSpPr>
          <p:cNvPr id="10" name="9 Metin kutusu"/>
          <p:cNvSpPr txBox="1"/>
          <p:nvPr/>
        </p:nvSpPr>
        <p:spPr>
          <a:xfrm>
            <a:off x="2571736" y="6215082"/>
            <a:ext cx="1000132" cy="369332"/>
          </a:xfrm>
          <a:prstGeom prst="rect">
            <a:avLst/>
          </a:prstGeom>
          <a:solidFill>
            <a:schemeClr val="bg1"/>
          </a:solidFill>
        </p:spPr>
        <p:txBody>
          <a:bodyPr wrap="square" rtlCol="0">
            <a:spAutoFit/>
          </a:bodyPr>
          <a:lstStyle/>
          <a:p>
            <a:pPr fontAlgn="auto">
              <a:spcBef>
                <a:spcPts val="0"/>
              </a:spcBef>
              <a:spcAft>
                <a:spcPts val="0"/>
              </a:spcAft>
            </a:pPr>
            <a:r>
              <a:rPr lang="tr-TR" sz="1800" b="1" baseline="0" dirty="0">
                <a:solidFill>
                  <a:prstClr val="black"/>
                </a:solidFill>
                <a:cs typeface="Times New Roman" pitchFamily="18" charset="0"/>
              </a:rPr>
              <a:t>Nötron</a:t>
            </a:r>
          </a:p>
        </p:txBody>
      </p:sp>
      <p:sp>
        <p:nvSpPr>
          <p:cNvPr id="11" name="10 Metin kutusu"/>
          <p:cNvSpPr txBox="1"/>
          <p:nvPr/>
        </p:nvSpPr>
        <p:spPr>
          <a:xfrm>
            <a:off x="4214810" y="6215082"/>
            <a:ext cx="1071570" cy="369332"/>
          </a:xfrm>
          <a:prstGeom prst="rect">
            <a:avLst/>
          </a:prstGeom>
          <a:solidFill>
            <a:schemeClr val="bg1"/>
          </a:solidFill>
        </p:spPr>
        <p:txBody>
          <a:bodyPr wrap="square" rtlCol="0">
            <a:spAutoFit/>
          </a:bodyPr>
          <a:lstStyle/>
          <a:p>
            <a:pPr fontAlgn="auto">
              <a:spcBef>
                <a:spcPts val="0"/>
              </a:spcBef>
              <a:spcAft>
                <a:spcPts val="0"/>
              </a:spcAft>
            </a:pPr>
            <a:r>
              <a:rPr lang="tr-TR" sz="1800" b="1" baseline="0" dirty="0">
                <a:solidFill>
                  <a:prstClr val="black"/>
                </a:solidFill>
                <a:cs typeface="Times New Roman" pitchFamily="18" charset="0"/>
              </a:rPr>
              <a:t>Elektron</a:t>
            </a:r>
          </a:p>
        </p:txBody>
      </p:sp>
    </p:spTree>
    <p:extLst>
      <p:ext uri="{BB962C8B-B14F-4D97-AF65-F5344CB8AC3E}">
        <p14:creationId xmlns:p14="http://schemas.microsoft.com/office/powerpoint/2010/main" val="1270736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3557" y="188640"/>
            <a:ext cx="8712968" cy="6740307"/>
          </a:xfrm>
          <a:prstGeom prst="rect">
            <a:avLst/>
          </a:prstGeom>
        </p:spPr>
        <p:txBody>
          <a:bodyPr wrap="square">
            <a:spAutoFit/>
          </a:bodyPr>
          <a:lstStyle/>
          <a:p>
            <a:pPr lvl="0" algn="just" fontAlgn="auto">
              <a:spcBef>
                <a:spcPts val="0"/>
              </a:spcBef>
              <a:spcAft>
                <a:spcPts val="0"/>
              </a:spcAft>
            </a:pPr>
            <a:r>
              <a:rPr lang="tr-TR" sz="2400" baseline="0" dirty="0">
                <a:solidFill>
                  <a:prstClr val="black"/>
                </a:solidFill>
                <a:cs typeface="Times New Roman" pitchFamily="18" charset="0"/>
              </a:rPr>
              <a:t>Atomlar çok küçük parçacıklardır ve tek tek ölçülemezler, tartılamazlar. Bu nedenle atomik kütle birimi tanımlanmıştır. </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Buna göre       izotopunun kütlesi keyfi olarak 12 alınmış ve 1 </a:t>
            </a:r>
            <a:r>
              <a:rPr lang="tr-TR" sz="2400" baseline="0" dirty="0" err="1">
                <a:solidFill>
                  <a:prstClr val="black"/>
                </a:solidFill>
                <a:cs typeface="Times New Roman" pitchFamily="18" charset="0"/>
              </a:rPr>
              <a:t>akb</a:t>
            </a:r>
            <a:r>
              <a:rPr lang="tr-TR" sz="2400" baseline="0" dirty="0">
                <a:solidFill>
                  <a:prstClr val="black"/>
                </a:solidFill>
                <a:cs typeface="Times New Roman" pitchFamily="18" charset="0"/>
              </a:rPr>
              <a:t>,        atomunun kütlesinin </a:t>
            </a:r>
            <a:r>
              <a:rPr lang="tr-TR" sz="2400" baseline="0" dirty="0" err="1">
                <a:solidFill>
                  <a:prstClr val="black"/>
                </a:solidFill>
                <a:cs typeface="Times New Roman" pitchFamily="18" charset="0"/>
              </a:rPr>
              <a:t>onikide</a:t>
            </a:r>
            <a:r>
              <a:rPr lang="tr-TR" sz="2400" baseline="0" dirty="0">
                <a:solidFill>
                  <a:prstClr val="black"/>
                </a:solidFill>
                <a:cs typeface="Times New Roman" pitchFamily="18" charset="0"/>
              </a:rPr>
              <a:t> biri  olarak tanımlanmıştır. </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Buna göre protonun kütlesi 1.007277 </a:t>
            </a:r>
            <a:r>
              <a:rPr lang="tr-TR" sz="2400" baseline="0" dirty="0" err="1">
                <a:solidFill>
                  <a:prstClr val="black"/>
                </a:solidFill>
                <a:cs typeface="Times New Roman" pitchFamily="18" charset="0"/>
              </a:rPr>
              <a:t>akb</a:t>
            </a:r>
            <a:r>
              <a:rPr lang="tr-TR" sz="2400" baseline="0" dirty="0">
                <a:solidFill>
                  <a:prstClr val="black"/>
                </a:solidFill>
                <a:cs typeface="Times New Roman" pitchFamily="18" charset="0"/>
              </a:rPr>
              <a:t>, </a:t>
            </a:r>
          </a:p>
          <a:p>
            <a:pPr lvl="0" algn="just" fontAlgn="auto">
              <a:spcBef>
                <a:spcPts val="0"/>
              </a:spcBef>
              <a:spcAft>
                <a:spcPts val="0"/>
              </a:spcAft>
            </a:pPr>
            <a:r>
              <a:rPr lang="tr-TR" sz="2400" baseline="0" dirty="0">
                <a:solidFill>
                  <a:prstClr val="black"/>
                </a:solidFill>
                <a:cs typeface="Times New Roman" pitchFamily="18" charset="0"/>
              </a:rPr>
              <a:t>nötronun kütlesi ise 1.008665 </a:t>
            </a:r>
            <a:r>
              <a:rPr lang="tr-TR" sz="2400" baseline="0" dirty="0" err="1">
                <a:solidFill>
                  <a:prstClr val="black"/>
                </a:solidFill>
                <a:cs typeface="Times New Roman" pitchFamily="18" charset="0"/>
              </a:rPr>
              <a:t>akb</a:t>
            </a:r>
            <a:r>
              <a:rPr lang="tr-TR" sz="2400" baseline="0" dirty="0">
                <a:solidFill>
                  <a:prstClr val="black"/>
                </a:solidFill>
                <a:cs typeface="Times New Roman" pitchFamily="18" charset="0"/>
              </a:rPr>
              <a:t> olarak bulunur. </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Bir atomun kütlesi bu taneciklerin kütleleri toplamından  hesaplanamaz. </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Hidrojen hariç çekirdekte bulunan taneciklerin kütleleri toplamı daima o çekirdeğin gerçek kütlesinden büyük bulunur. Bunun nedeni atomik yapı oluşurken bir miktar kütlenin bağlanma enerjisi şeklinde enerjiye dönüşmüş olmasıdır.</a:t>
            </a:r>
          </a:p>
          <a:p>
            <a:pPr lvl="0" algn="just" fontAlgn="auto">
              <a:spcBef>
                <a:spcPts val="0"/>
              </a:spcBef>
              <a:spcAft>
                <a:spcPts val="0"/>
              </a:spcAft>
            </a:pPr>
            <a:endParaRPr lang="tr-TR" sz="2400" baseline="0" dirty="0">
              <a:solidFill>
                <a:prstClr val="black"/>
              </a:solidFill>
              <a:cs typeface="Times New Roman" pitchFamily="18" charset="0"/>
            </a:endParaRPr>
          </a:p>
          <a:p>
            <a:pPr lvl="0" algn="just" fontAlgn="auto">
              <a:spcBef>
                <a:spcPts val="0"/>
              </a:spcBef>
              <a:spcAft>
                <a:spcPts val="0"/>
              </a:spcAft>
            </a:pPr>
            <a:r>
              <a:rPr lang="tr-TR" sz="2400" baseline="0" dirty="0">
                <a:solidFill>
                  <a:prstClr val="black"/>
                </a:solidFill>
                <a:cs typeface="Times New Roman" pitchFamily="18" charset="0"/>
              </a:rPr>
              <a:t>	Kütle ile enerji arasında  E=mc</a:t>
            </a:r>
            <a:r>
              <a:rPr lang="tr-TR" sz="2400" dirty="0">
                <a:solidFill>
                  <a:prstClr val="black"/>
                </a:solidFill>
                <a:cs typeface="Times New Roman" pitchFamily="18" charset="0"/>
              </a:rPr>
              <a:t>2</a:t>
            </a:r>
            <a:r>
              <a:rPr lang="tr-TR" sz="2400" baseline="0" dirty="0">
                <a:solidFill>
                  <a:prstClr val="black"/>
                </a:solidFill>
                <a:cs typeface="Times New Roman" pitchFamily="18" charset="0"/>
              </a:rPr>
              <a:t>  ilişkisi mevcuttur.</a:t>
            </a:r>
            <a:endParaRPr lang="tr-TR"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268760"/>
            <a:ext cx="552450"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0217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568952" cy="1938992"/>
          </a:xfrm>
          <a:prstGeom prst="rect">
            <a:avLst/>
          </a:prstGeom>
        </p:spPr>
        <p:txBody>
          <a:bodyPr wrap="square">
            <a:spAutoFit/>
          </a:bodyPr>
          <a:lstStyle/>
          <a:p>
            <a:pPr lvl="0" algn="just" fontAlgn="auto">
              <a:spcBef>
                <a:spcPts val="0"/>
              </a:spcBef>
              <a:spcAft>
                <a:spcPts val="0"/>
              </a:spcAft>
            </a:pPr>
            <a:r>
              <a:rPr lang="tr-TR" sz="2400" b="1" baseline="0" dirty="0">
                <a:solidFill>
                  <a:srgbClr val="FF0000"/>
                </a:solidFill>
                <a:cs typeface="Times New Roman" pitchFamily="18" charset="0"/>
              </a:rPr>
              <a:t>Atom kütlesi: </a:t>
            </a:r>
            <a:r>
              <a:rPr lang="tr-TR" sz="2400" b="1" baseline="0" dirty="0">
                <a:solidFill>
                  <a:prstClr val="black"/>
                </a:solidFill>
                <a:cs typeface="Times New Roman" pitchFamily="18" charset="0"/>
              </a:rPr>
              <a:t>Bir atomun izotoplarının kütleleri ve bağıl bollukları kullanılarak atomun ortalama kütlesinin hesaplanması gereklidir</a:t>
            </a:r>
            <a:r>
              <a:rPr lang="tr-TR" sz="2400" baseline="0" dirty="0">
                <a:solidFill>
                  <a:prstClr val="black"/>
                </a:solidFill>
                <a:cs typeface="Times New Roman" pitchFamily="18" charset="0"/>
              </a:rPr>
              <a:t>. Bu ağırlıklı ortalama, her izotopun atom kütlesi ile doğal karışımında bulunduğu yüzdenin çarpılması ve her izotop için bulunan bu değerlerin toplanmasıyla bulunur.  </a:t>
            </a:r>
          </a:p>
        </p:txBody>
      </p:sp>
    </p:spTree>
    <p:extLst>
      <p:ext uri="{BB962C8B-B14F-4D97-AF65-F5344CB8AC3E}">
        <p14:creationId xmlns:p14="http://schemas.microsoft.com/office/powerpoint/2010/main" val="3936785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97232" y="2611384"/>
            <a:ext cx="8858280" cy="461665"/>
          </a:xfrm>
          <a:prstGeom prst="rect">
            <a:avLst/>
          </a:prstGeom>
          <a:noFill/>
        </p:spPr>
        <p:txBody>
          <a:bodyPr wrap="square" rtlCol="0">
            <a:spAutoFit/>
          </a:bodyPr>
          <a:lstStyle/>
          <a:p>
            <a:pPr fontAlgn="auto">
              <a:spcBef>
                <a:spcPts val="0"/>
              </a:spcBef>
              <a:spcAft>
                <a:spcPts val="0"/>
              </a:spcAft>
            </a:pPr>
            <a:r>
              <a:rPr lang="en-US" sz="2400" baseline="0" dirty="0">
                <a:solidFill>
                  <a:prstClr val="black"/>
                </a:solidFill>
                <a:cs typeface="Times New Roman" pitchFamily="18" charset="0"/>
              </a:rPr>
              <a:t>Atom</a:t>
            </a:r>
            <a:r>
              <a:rPr lang="tr-TR" sz="2400" baseline="0" dirty="0">
                <a:solidFill>
                  <a:prstClr val="black"/>
                </a:solidFill>
                <a:cs typeface="Times New Roman" pitchFamily="18" charset="0"/>
              </a:rPr>
              <a:t> kütlesi = (         kütlesi x % Bolluk) + (          kütlesi x % Bolluk) </a:t>
            </a:r>
          </a:p>
        </p:txBody>
      </p:sp>
      <p:graphicFrame>
        <p:nvGraphicFramePr>
          <p:cNvPr id="5122" name="Object 2"/>
          <p:cNvGraphicFramePr>
            <a:graphicFrameLocks noChangeAspect="1"/>
          </p:cNvGraphicFramePr>
          <p:nvPr/>
        </p:nvGraphicFramePr>
        <p:xfrm>
          <a:off x="2275840" y="2571744"/>
          <a:ext cx="665162" cy="620713"/>
        </p:xfrm>
        <a:graphic>
          <a:graphicData uri="http://schemas.openxmlformats.org/presentationml/2006/ole">
            <mc:AlternateContent xmlns:mc="http://schemas.openxmlformats.org/markup-compatibility/2006">
              <mc:Choice xmlns:v="urn:schemas-microsoft-com:vml" Requires="v">
                <p:oleObj spid="_x0000_s8222" name="Denklem" r:id="rId3" imgW="291973" imgH="241195" progId="Equation.3">
                  <p:embed/>
                </p:oleObj>
              </mc:Choice>
              <mc:Fallback>
                <p:oleObj name="Denklem" r:id="rId3" imgW="291973" imgH="241195" progId="Equation.3">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5840" y="2571744"/>
                        <a:ext cx="665162" cy="620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3" name="Object 3"/>
          <p:cNvGraphicFramePr>
            <a:graphicFrameLocks noChangeAspect="1"/>
          </p:cNvGraphicFramePr>
          <p:nvPr/>
        </p:nvGraphicFramePr>
        <p:xfrm>
          <a:off x="5767448" y="2544550"/>
          <a:ext cx="693738" cy="620712"/>
        </p:xfrm>
        <a:graphic>
          <a:graphicData uri="http://schemas.openxmlformats.org/presentationml/2006/ole">
            <mc:AlternateContent xmlns:mc="http://schemas.openxmlformats.org/markup-compatibility/2006">
              <mc:Choice xmlns:v="urn:schemas-microsoft-com:vml" Requires="v">
                <p:oleObj spid="_x0000_s8223" name="Denklem" r:id="rId5" imgW="304668" imgH="241195" progId="Equation.3">
                  <p:embed/>
                </p:oleObj>
              </mc:Choice>
              <mc:Fallback>
                <p:oleObj name="Denklem" r:id="rId5" imgW="304668" imgH="241195" progId="Equation.3">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7448" y="2544550"/>
                        <a:ext cx="693738" cy="620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5 Metin kutusu"/>
          <p:cNvSpPr txBox="1"/>
          <p:nvPr/>
        </p:nvSpPr>
        <p:spPr>
          <a:xfrm>
            <a:off x="194930" y="3297331"/>
            <a:ext cx="8501122" cy="461665"/>
          </a:xfrm>
          <a:prstGeom prst="rect">
            <a:avLst/>
          </a:prstGeom>
          <a:noFill/>
        </p:spPr>
        <p:txBody>
          <a:bodyPr wrap="square" rtlCol="0">
            <a:spAutoFit/>
          </a:bodyPr>
          <a:lstStyle/>
          <a:p>
            <a:pPr fontAlgn="auto">
              <a:spcBef>
                <a:spcPts val="0"/>
              </a:spcBef>
              <a:spcAft>
                <a:spcPts val="0"/>
              </a:spcAft>
            </a:pPr>
            <a:r>
              <a:rPr lang="tr-TR" sz="2400" baseline="0" dirty="0">
                <a:solidFill>
                  <a:prstClr val="black"/>
                </a:solidFill>
                <a:cs typeface="Times New Roman" pitchFamily="18" charset="0"/>
              </a:rPr>
              <a:t>Klorun atom ağırlığı = (0.7553 x 34.97)  +  (0.2447 x 36.95) </a:t>
            </a:r>
          </a:p>
        </p:txBody>
      </p:sp>
      <p:sp>
        <p:nvSpPr>
          <p:cNvPr id="7" name="6 Dikdörtgen"/>
          <p:cNvSpPr/>
          <p:nvPr/>
        </p:nvSpPr>
        <p:spPr>
          <a:xfrm>
            <a:off x="205074" y="4000504"/>
            <a:ext cx="4328429" cy="461665"/>
          </a:xfrm>
          <a:prstGeom prst="rect">
            <a:avLst/>
          </a:prstGeom>
        </p:spPr>
        <p:txBody>
          <a:bodyPr wrap="none">
            <a:spAutoFit/>
          </a:bodyPr>
          <a:lstStyle/>
          <a:p>
            <a:pPr fontAlgn="auto">
              <a:spcBef>
                <a:spcPts val="0"/>
              </a:spcBef>
              <a:spcAft>
                <a:spcPts val="0"/>
              </a:spcAft>
            </a:pPr>
            <a:r>
              <a:rPr lang="tr-TR" sz="2400" baseline="0" dirty="0">
                <a:solidFill>
                  <a:prstClr val="black"/>
                </a:solidFill>
                <a:cs typeface="Times New Roman" pitchFamily="18" charset="0"/>
              </a:rPr>
              <a:t>Klorun atom ağırlığı = 35.45 akb.</a:t>
            </a:r>
            <a:endParaRPr lang="tr-TR" sz="2400" baseline="0" dirty="0">
              <a:solidFill>
                <a:prstClr val="black"/>
              </a:solidFill>
              <a:latin typeface="Calibri"/>
            </a:endParaRPr>
          </a:p>
        </p:txBody>
      </p:sp>
    </p:spTree>
    <p:extLst>
      <p:ext uri="{BB962C8B-B14F-4D97-AF65-F5344CB8AC3E}">
        <p14:creationId xmlns:p14="http://schemas.microsoft.com/office/powerpoint/2010/main" val="3108535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233765" y="714356"/>
            <a:ext cx="8624515" cy="4000528"/>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32" y="5143512"/>
            <a:ext cx="9082593" cy="785818"/>
          </a:xfrm>
          <a:prstGeom prst="rect">
            <a:avLst/>
          </a:prstGeom>
          <a:noFill/>
          <a:ln w="9525">
            <a:noFill/>
            <a:miter lim="800000"/>
            <a:headEnd/>
            <a:tailEnd/>
          </a:ln>
          <a:effectLst/>
        </p:spPr>
      </p:pic>
    </p:spTree>
    <p:extLst>
      <p:ext uri="{BB962C8B-B14F-4D97-AF65-F5344CB8AC3E}">
        <p14:creationId xmlns:p14="http://schemas.microsoft.com/office/powerpoint/2010/main" val="3821738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57158" y="500042"/>
            <a:ext cx="8358246" cy="3416320"/>
          </a:xfrm>
          <a:prstGeom prst="rect">
            <a:avLst/>
          </a:prstGeom>
          <a:noFill/>
        </p:spPr>
        <p:txBody>
          <a:bodyPr wrap="square" rtlCol="0">
            <a:spAutoFit/>
          </a:bodyPr>
          <a:lstStyle/>
          <a:p>
            <a:pPr algn="just" fontAlgn="auto">
              <a:spcBef>
                <a:spcPts val="0"/>
              </a:spcBef>
              <a:spcAft>
                <a:spcPts val="0"/>
              </a:spcAft>
            </a:pPr>
            <a:r>
              <a:rPr lang="tr-TR" sz="2400" b="1" baseline="0" dirty="0">
                <a:solidFill>
                  <a:prstClr val="black"/>
                </a:solidFill>
                <a:cs typeface="Times New Roman" pitchFamily="18" charset="0"/>
              </a:rPr>
              <a:t>Örnek</a:t>
            </a:r>
            <a:r>
              <a:rPr lang="tr-TR" sz="2400" baseline="0" dirty="0">
                <a:solidFill>
                  <a:prstClr val="black"/>
                </a:solidFill>
                <a:cs typeface="Times New Roman" pitchFamily="18" charset="0"/>
              </a:rPr>
              <a:t>: Bakır metalinin iki doğal izotopu vardır.  Bunlardan Cu-63 izotopu doğada %69.17 oranında bulunup kütlesi 62.94 akb dir.  Cu-65 izotopu ise doğada %30.83 oranında bulunup kütlesi ise 64.93 akb dir. Bakırın atom ağırlığını bulunuz ve periyodik cetvelden cevabınızı kontrol ediniz.</a:t>
            </a: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r>
              <a:rPr lang="tr-TR" sz="2400" b="1" baseline="0" dirty="0">
                <a:solidFill>
                  <a:prstClr val="black"/>
                </a:solidFill>
                <a:cs typeface="Times New Roman" pitchFamily="18" charset="0"/>
              </a:rPr>
              <a:t>Çözüm</a:t>
            </a:r>
            <a:r>
              <a:rPr lang="tr-TR" sz="2400" baseline="0" dirty="0">
                <a:solidFill>
                  <a:prstClr val="black"/>
                </a:solidFill>
                <a:cs typeface="Times New Roman" pitchFamily="18" charset="0"/>
              </a:rPr>
              <a:t>: Daha önce gösterdiğimiz çözüm burada aynen geçerlidir.</a:t>
            </a: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p:txBody>
      </p:sp>
      <p:sp>
        <p:nvSpPr>
          <p:cNvPr id="4" name="3 Metin kutusu"/>
          <p:cNvSpPr txBox="1"/>
          <p:nvPr/>
        </p:nvSpPr>
        <p:spPr>
          <a:xfrm>
            <a:off x="342410" y="3297331"/>
            <a:ext cx="8501122" cy="461665"/>
          </a:xfrm>
          <a:prstGeom prst="rect">
            <a:avLst/>
          </a:prstGeom>
          <a:noFill/>
        </p:spPr>
        <p:txBody>
          <a:bodyPr wrap="square" rtlCol="0">
            <a:spAutoFit/>
          </a:bodyPr>
          <a:lstStyle/>
          <a:p>
            <a:pPr fontAlgn="auto">
              <a:spcBef>
                <a:spcPts val="0"/>
              </a:spcBef>
              <a:spcAft>
                <a:spcPts val="0"/>
              </a:spcAft>
            </a:pPr>
            <a:r>
              <a:rPr lang="tr-TR" sz="2400" baseline="0" dirty="0">
                <a:solidFill>
                  <a:prstClr val="black"/>
                </a:solidFill>
                <a:cs typeface="Times New Roman" pitchFamily="18" charset="0"/>
              </a:rPr>
              <a:t>Bakırın atom ağırlığı = (0.6917 x 62.94)  +  (0.3083 x 64.93) </a:t>
            </a:r>
          </a:p>
        </p:txBody>
      </p:sp>
      <p:sp>
        <p:nvSpPr>
          <p:cNvPr id="5" name="4 Metin kutusu"/>
          <p:cNvSpPr txBox="1"/>
          <p:nvPr/>
        </p:nvSpPr>
        <p:spPr>
          <a:xfrm>
            <a:off x="357158" y="4038905"/>
            <a:ext cx="8501122" cy="461665"/>
          </a:xfrm>
          <a:prstGeom prst="rect">
            <a:avLst/>
          </a:prstGeom>
          <a:noFill/>
        </p:spPr>
        <p:txBody>
          <a:bodyPr wrap="square" rtlCol="0">
            <a:spAutoFit/>
          </a:bodyPr>
          <a:lstStyle/>
          <a:p>
            <a:pPr fontAlgn="auto">
              <a:spcBef>
                <a:spcPts val="0"/>
              </a:spcBef>
              <a:spcAft>
                <a:spcPts val="0"/>
              </a:spcAft>
            </a:pPr>
            <a:r>
              <a:rPr lang="tr-TR" sz="2400" baseline="0" dirty="0">
                <a:solidFill>
                  <a:prstClr val="black"/>
                </a:solidFill>
                <a:cs typeface="Times New Roman" pitchFamily="18" charset="0"/>
              </a:rPr>
              <a:t>Bakırın atom ağırlığı = 63.55 akb</a:t>
            </a:r>
          </a:p>
        </p:txBody>
      </p:sp>
      <p:sp>
        <p:nvSpPr>
          <p:cNvPr id="6" name="5 Metin kutusu"/>
          <p:cNvSpPr txBox="1"/>
          <p:nvPr/>
        </p:nvSpPr>
        <p:spPr>
          <a:xfrm>
            <a:off x="357158" y="4753285"/>
            <a:ext cx="8501122" cy="1569660"/>
          </a:xfrm>
          <a:prstGeom prst="rect">
            <a:avLst/>
          </a:prstGeom>
          <a:noFill/>
        </p:spPr>
        <p:txBody>
          <a:bodyPr wrap="square" rtlCol="0">
            <a:spAutoFit/>
          </a:bodyPr>
          <a:lstStyle/>
          <a:p>
            <a:pPr fontAlgn="auto">
              <a:spcBef>
                <a:spcPts val="0"/>
              </a:spcBef>
              <a:spcAft>
                <a:spcPts val="0"/>
              </a:spcAft>
            </a:pPr>
            <a:r>
              <a:rPr lang="tr-TR" sz="2400" baseline="0" dirty="0">
                <a:solidFill>
                  <a:prstClr val="black"/>
                </a:solidFill>
                <a:cs typeface="Times New Roman" pitchFamily="18" charset="0"/>
              </a:rPr>
              <a:t>Periyodik cetvelden bulunan bakırın atom ağırlığı = 63.546 akb</a:t>
            </a:r>
          </a:p>
          <a:p>
            <a:pPr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r>
              <a:rPr lang="tr-TR" sz="2400" baseline="0" dirty="0">
                <a:solidFill>
                  <a:prstClr val="black"/>
                </a:solidFill>
                <a:cs typeface="Times New Roman" pitchFamily="18" charset="0"/>
              </a:rPr>
              <a:t>Periyodik cetvelde bulunan atom ağırlıkları da doğal izotoplar dikkate alınarak bulunmuş ağırlıklardır.</a:t>
            </a:r>
          </a:p>
        </p:txBody>
      </p:sp>
    </p:spTree>
    <p:extLst>
      <p:ext uri="{BB962C8B-B14F-4D97-AF65-F5344CB8AC3E}">
        <p14:creationId xmlns:p14="http://schemas.microsoft.com/office/powerpoint/2010/main" val="39721153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57158" y="428604"/>
            <a:ext cx="8501122" cy="3600986"/>
          </a:xfrm>
          <a:prstGeom prst="rect">
            <a:avLst/>
          </a:prstGeom>
          <a:noFill/>
        </p:spPr>
        <p:txBody>
          <a:bodyPr wrap="square" rtlCol="0">
            <a:spAutoFit/>
          </a:bodyPr>
          <a:lstStyle/>
          <a:p>
            <a:pPr algn="just" fontAlgn="auto">
              <a:spcBef>
                <a:spcPts val="0"/>
              </a:spcBef>
              <a:spcAft>
                <a:spcPts val="0"/>
              </a:spcAft>
            </a:pPr>
            <a:r>
              <a:rPr lang="tr-TR" sz="2400" b="1" baseline="0" dirty="0">
                <a:solidFill>
                  <a:prstClr val="black"/>
                </a:solidFill>
                <a:cs typeface="Times New Roman" pitchFamily="18" charset="0"/>
              </a:rPr>
              <a:t>Örnek</a:t>
            </a:r>
            <a:r>
              <a:rPr lang="tr-TR" sz="2400" baseline="0" dirty="0">
                <a:solidFill>
                  <a:prstClr val="black"/>
                </a:solidFill>
                <a:cs typeface="Times New Roman" pitchFamily="18" charset="0"/>
              </a:rPr>
              <a:t>: Karbon doğada C-12 ve C-13 izotoplarının bir karışımı halinde bulunur. Tanıma göre C-12 izotopunun kütlesi tam 12 akb, C-13 izotopunun kütlesi ise 13.003 akb dir. Karbonun atom ağırlığı 12.011 akb olduğuna göre her bir izotopun doğada bulunma % nedir?</a:t>
            </a: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r>
              <a:rPr lang="tr-TR" sz="2400" b="1" baseline="0" dirty="0">
                <a:solidFill>
                  <a:prstClr val="black"/>
                </a:solidFill>
                <a:cs typeface="Times New Roman" pitchFamily="18" charset="0"/>
              </a:rPr>
              <a:t>Çözüm</a:t>
            </a:r>
            <a:r>
              <a:rPr lang="tr-TR" sz="2400" baseline="0" dirty="0">
                <a:solidFill>
                  <a:prstClr val="black"/>
                </a:solidFill>
                <a:cs typeface="Times New Roman" pitchFamily="18" charset="0"/>
              </a:rPr>
              <a:t>: Bir önceki örneğe benzer bir biçimde çözülebilir.</a:t>
            </a:r>
          </a:p>
          <a:p>
            <a:pPr algn="just" fontAlgn="auto">
              <a:spcBef>
                <a:spcPts val="0"/>
              </a:spcBef>
              <a:spcAft>
                <a:spcPts val="0"/>
              </a:spcAft>
            </a:pPr>
            <a:endParaRPr lang="tr-TR" sz="1200" baseline="0" dirty="0">
              <a:solidFill>
                <a:prstClr val="black"/>
              </a:solidFill>
              <a:cs typeface="Times New Roman" pitchFamily="18" charset="0"/>
            </a:endParaRPr>
          </a:p>
          <a:p>
            <a:pPr algn="just" fontAlgn="auto">
              <a:spcBef>
                <a:spcPts val="0"/>
              </a:spcBef>
              <a:spcAft>
                <a:spcPts val="0"/>
              </a:spcAft>
            </a:pPr>
            <a:endParaRPr lang="tr-TR" sz="2400" baseline="0" dirty="0">
              <a:solidFill>
                <a:prstClr val="black"/>
              </a:solidFill>
              <a:cs typeface="Times New Roman" pitchFamily="18" charset="0"/>
            </a:endParaRPr>
          </a:p>
          <a:p>
            <a:pPr algn="just" fontAlgn="auto">
              <a:spcBef>
                <a:spcPts val="0"/>
              </a:spcBef>
              <a:spcAft>
                <a:spcPts val="0"/>
              </a:spcAft>
            </a:pPr>
            <a:r>
              <a:rPr lang="tr-TR" sz="2400" baseline="0" dirty="0">
                <a:solidFill>
                  <a:prstClr val="black"/>
                </a:solidFill>
                <a:cs typeface="Times New Roman" pitchFamily="18" charset="0"/>
              </a:rPr>
              <a:t> </a:t>
            </a:r>
          </a:p>
        </p:txBody>
      </p:sp>
      <p:sp>
        <p:nvSpPr>
          <p:cNvPr id="3" name="2 Metin kutusu"/>
          <p:cNvSpPr txBox="1"/>
          <p:nvPr/>
        </p:nvSpPr>
        <p:spPr>
          <a:xfrm>
            <a:off x="342410" y="3297331"/>
            <a:ext cx="8501122" cy="461665"/>
          </a:xfrm>
          <a:prstGeom prst="rect">
            <a:avLst/>
          </a:prstGeom>
          <a:noFill/>
        </p:spPr>
        <p:txBody>
          <a:bodyPr wrap="square" rtlCol="0">
            <a:spAutoFit/>
          </a:bodyPr>
          <a:lstStyle/>
          <a:p>
            <a:pPr fontAlgn="auto">
              <a:spcBef>
                <a:spcPts val="0"/>
              </a:spcBef>
              <a:spcAft>
                <a:spcPts val="0"/>
              </a:spcAft>
            </a:pPr>
            <a:r>
              <a:rPr lang="tr-TR" sz="2400" baseline="0" dirty="0">
                <a:solidFill>
                  <a:prstClr val="black"/>
                </a:solidFill>
                <a:cs typeface="Times New Roman" pitchFamily="18" charset="0"/>
              </a:rPr>
              <a:t>12.011= (x  . 12.00)  +  (1 - x). 13.003 </a:t>
            </a:r>
          </a:p>
        </p:txBody>
      </p:sp>
      <p:sp>
        <p:nvSpPr>
          <p:cNvPr id="4" name="3 Metin kutusu"/>
          <p:cNvSpPr txBox="1"/>
          <p:nvPr/>
        </p:nvSpPr>
        <p:spPr>
          <a:xfrm>
            <a:off x="357158" y="3896029"/>
            <a:ext cx="8501122" cy="2677656"/>
          </a:xfrm>
          <a:prstGeom prst="rect">
            <a:avLst/>
          </a:prstGeom>
          <a:noFill/>
        </p:spPr>
        <p:txBody>
          <a:bodyPr wrap="square" rtlCol="0">
            <a:spAutoFit/>
          </a:bodyPr>
          <a:lstStyle/>
          <a:p>
            <a:pPr fontAlgn="auto">
              <a:spcBef>
                <a:spcPts val="0"/>
              </a:spcBef>
              <a:spcAft>
                <a:spcPts val="0"/>
              </a:spcAft>
            </a:pPr>
            <a:r>
              <a:rPr lang="tr-TR" sz="2400" baseline="0" dirty="0">
                <a:solidFill>
                  <a:prstClr val="black"/>
                </a:solidFill>
                <a:cs typeface="Times New Roman" pitchFamily="18" charset="0"/>
              </a:rPr>
              <a:t>12.011=  12.000x  +  13.003 - 13.003x	Buradan x çekilirse,</a:t>
            </a:r>
          </a:p>
          <a:p>
            <a:pPr fontAlgn="auto">
              <a:spcBef>
                <a:spcPts val="0"/>
              </a:spcBef>
              <a:spcAft>
                <a:spcPts val="0"/>
              </a:spcAft>
            </a:pPr>
            <a:endParaRPr lang="tr-TR" sz="1200" baseline="0" dirty="0">
              <a:solidFill>
                <a:prstClr val="black"/>
              </a:solidFill>
              <a:cs typeface="Times New Roman" pitchFamily="18" charset="0"/>
            </a:endParaRPr>
          </a:p>
          <a:p>
            <a:pPr fontAlgn="auto">
              <a:spcBef>
                <a:spcPts val="0"/>
              </a:spcBef>
              <a:spcAft>
                <a:spcPts val="0"/>
              </a:spcAft>
            </a:pPr>
            <a:r>
              <a:rPr lang="tr-TR" sz="2400" baseline="0">
                <a:solidFill>
                  <a:prstClr val="black"/>
                </a:solidFill>
                <a:cs typeface="Times New Roman" pitchFamily="18" charset="0"/>
              </a:rPr>
              <a:t>-1.003x </a:t>
            </a:r>
            <a:r>
              <a:rPr lang="tr-TR" sz="2400" baseline="0" dirty="0">
                <a:solidFill>
                  <a:prstClr val="black"/>
                </a:solidFill>
                <a:cs typeface="Times New Roman" pitchFamily="18" charset="0"/>
              </a:rPr>
              <a:t>= -0.992</a:t>
            </a:r>
          </a:p>
          <a:p>
            <a:pPr fontAlgn="auto">
              <a:spcBef>
                <a:spcPts val="0"/>
              </a:spcBef>
              <a:spcAft>
                <a:spcPts val="0"/>
              </a:spcAft>
            </a:pPr>
            <a:endParaRPr lang="tr-TR" sz="1200" baseline="0" dirty="0">
              <a:solidFill>
                <a:prstClr val="black"/>
              </a:solidFill>
              <a:cs typeface="Times New Roman" pitchFamily="18" charset="0"/>
            </a:endParaRPr>
          </a:p>
          <a:p>
            <a:pPr fontAlgn="auto">
              <a:spcBef>
                <a:spcPts val="0"/>
              </a:spcBef>
              <a:spcAft>
                <a:spcPts val="0"/>
              </a:spcAft>
            </a:pPr>
            <a:r>
              <a:rPr lang="tr-TR" sz="2400" baseline="0" dirty="0">
                <a:solidFill>
                  <a:prstClr val="black"/>
                </a:solidFill>
                <a:cs typeface="Times New Roman" pitchFamily="18" charset="0"/>
              </a:rPr>
              <a:t>x = 0.989 </a:t>
            </a:r>
            <a:r>
              <a:rPr lang="tr-TR" sz="2400" baseline="0" dirty="0">
                <a:solidFill>
                  <a:prstClr val="black"/>
                </a:solidFill>
                <a:cs typeface="Times New Roman" pitchFamily="18" charset="0"/>
                <a:sym typeface="Symbol"/>
              </a:rPr>
              <a:t> % 98.9</a:t>
            </a:r>
          </a:p>
          <a:p>
            <a:pPr fontAlgn="auto">
              <a:spcBef>
                <a:spcPts val="0"/>
              </a:spcBef>
              <a:spcAft>
                <a:spcPts val="0"/>
              </a:spcAft>
            </a:pPr>
            <a:endParaRPr lang="tr-TR" sz="1200" baseline="0" dirty="0">
              <a:solidFill>
                <a:prstClr val="black"/>
              </a:solidFill>
              <a:cs typeface="Times New Roman" pitchFamily="18" charset="0"/>
              <a:sym typeface="Symbol"/>
            </a:endParaRPr>
          </a:p>
          <a:p>
            <a:pPr fontAlgn="auto">
              <a:spcBef>
                <a:spcPts val="0"/>
              </a:spcBef>
              <a:spcAft>
                <a:spcPts val="0"/>
              </a:spcAft>
            </a:pPr>
            <a:r>
              <a:rPr lang="tr-TR" sz="2400" baseline="0" dirty="0">
                <a:solidFill>
                  <a:prstClr val="black"/>
                </a:solidFill>
                <a:cs typeface="Times New Roman" pitchFamily="18" charset="0"/>
                <a:sym typeface="Symbol"/>
              </a:rPr>
              <a:t>Yani C-12 izotopu doğada %98.9, C-13 izotopu 100-98.9 = % 1.1</a:t>
            </a:r>
          </a:p>
          <a:p>
            <a:pPr fontAlgn="auto">
              <a:spcBef>
                <a:spcPts val="0"/>
              </a:spcBef>
              <a:spcAft>
                <a:spcPts val="0"/>
              </a:spcAft>
            </a:pPr>
            <a:endParaRPr lang="tr-TR" sz="1200" baseline="0" dirty="0">
              <a:solidFill>
                <a:prstClr val="black"/>
              </a:solidFill>
              <a:cs typeface="Times New Roman" pitchFamily="18" charset="0"/>
              <a:sym typeface="Symbol"/>
            </a:endParaRPr>
          </a:p>
          <a:p>
            <a:pPr fontAlgn="auto">
              <a:spcBef>
                <a:spcPts val="0"/>
              </a:spcBef>
              <a:spcAft>
                <a:spcPts val="0"/>
              </a:spcAft>
            </a:pPr>
            <a:r>
              <a:rPr lang="tr-TR" sz="2400" baseline="0" dirty="0">
                <a:solidFill>
                  <a:prstClr val="black"/>
                </a:solidFill>
                <a:cs typeface="Times New Roman" pitchFamily="18" charset="0"/>
                <a:sym typeface="Symbol"/>
              </a:rPr>
              <a:t>Oranında bulunurlar. </a:t>
            </a:r>
            <a:endParaRPr lang="tr-TR" sz="2400" baseline="0" dirty="0">
              <a:solidFill>
                <a:prstClr val="black"/>
              </a:solidFill>
              <a:cs typeface="Times New Roman" pitchFamily="18" charset="0"/>
            </a:endParaRPr>
          </a:p>
        </p:txBody>
      </p:sp>
    </p:spTree>
    <p:extLst>
      <p:ext uri="{BB962C8B-B14F-4D97-AF65-F5344CB8AC3E}">
        <p14:creationId xmlns:p14="http://schemas.microsoft.com/office/powerpoint/2010/main" val="1519839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1733</TotalTime>
  <Words>1637</Words>
  <Application>Microsoft Office PowerPoint</Application>
  <PresentationFormat>Ekran Gösterisi (4:3)</PresentationFormat>
  <Paragraphs>242</Paragraphs>
  <Slides>50</Slides>
  <Notes>0</Notes>
  <HiddenSlides>0</HiddenSlides>
  <MMClips>0</MMClips>
  <ScaleCrop>false</ScaleCrop>
  <HeadingPairs>
    <vt:vector size="8" baseType="variant">
      <vt:variant>
        <vt:lpstr>Kullanılan Yazı Tipleri</vt:lpstr>
      </vt:variant>
      <vt:variant>
        <vt:i4>6</vt:i4>
      </vt:variant>
      <vt:variant>
        <vt:lpstr>Tema</vt:lpstr>
      </vt:variant>
      <vt:variant>
        <vt:i4>6</vt:i4>
      </vt:variant>
      <vt:variant>
        <vt:lpstr>Eklenmiş OLE Hizmet Programları</vt:lpstr>
      </vt:variant>
      <vt:variant>
        <vt:i4>1</vt:i4>
      </vt:variant>
      <vt:variant>
        <vt:lpstr>Slayt Başlıkları</vt:lpstr>
      </vt:variant>
      <vt:variant>
        <vt:i4>50</vt:i4>
      </vt:variant>
    </vt:vector>
  </HeadingPairs>
  <TitlesOfParts>
    <vt:vector size="63" baseType="lpstr">
      <vt:lpstr>Arial</vt:lpstr>
      <vt:lpstr>Calibri</vt:lpstr>
      <vt:lpstr>Constantia</vt:lpstr>
      <vt:lpstr>Times New Roman</vt:lpstr>
      <vt:lpstr>Wingdings</vt:lpstr>
      <vt:lpstr>Wingdings 2</vt:lpstr>
      <vt:lpstr>Akış</vt:lpstr>
      <vt:lpstr>Ofis Teması</vt:lpstr>
      <vt:lpstr>1_Ofis Teması</vt:lpstr>
      <vt:lpstr>2_Ofis Teması</vt:lpstr>
      <vt:lpstr>3_Ofis Teması</vt:lpstr>
      <vt:lpstr>4_Ofis Teması</vt:lpstr>
      <vt:lpstr>Denklem</vt:lpstr>
      <vt:lpstr>PowerPoint Sunusu</vt:lpstr>
      <vt:lpstr>PowerPoint Sunusu</vt:lpstr>
      <vt:lpstr>PowerPoint Sunusu</vt:lpstr>
      <vt:lpstr>Işık nedir? Nasıl oluşur?</vt:lpstr>
      <vt:lpstr>PowerPoint Sunusu</vt:lpstr>
      <vt:lpstr>PowerPoint Sunusu</vt:lpstr>
      <vt:lpstr>PowerPoint Sunusu</vt:lpstr>
      <vt:lpstr>PowerPoint Sunusu</vt:lpstr>
      <vt:lpstr>PowerPoint Sunusu</vt:lpstr>
      <vt:lpstr>Elektromanyetik dalgaların tanımlanması (karakterizasyonu) (ışınlar)</vt:lpstr>
      <vt:lpstr>Dalga parametreleri arasındaki ilişki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Atom simgeleri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Kimyasal Kinetik</dc:title>
  <dc:creator>HASAN</dc:creator>
  <cp:lastModifiedBy>MF-Sevim</cp:lastModifiedBy>
  <cp:revision>327</cp:revision>
  <dcterms:created xsi:type="dcterms:W3CDTF">2010-01-30T12:12:07Z</dcterms:created>
  <dcterms:modified xsi:type="dcterms:W3CDTF">2020-01-13T08:58:28Z</dcterms:modified>
</cp:coreProperties>
</file>