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307" r:id="rId3"/>
    <p:sldId id="303" r:id="rId4"/>
    <p:sldId id="258" r:id="rId5"/>
    <p:sldId id="263" r:id="rId6"/>
    <p:sldId id="287" r:id="rId7"/>
    <p:sldId id="306" r:id="rId8"/>
    <p:sldId id="304" r:id="rId9"/>
    <p:sldId id="308" r:id="rId10"/>
    <p:sldId id="288" r:id="rId11"/>
    <p:sldId id="298" r:id="rId12"/>
    <p:sldId id="282" r:id="rId13"/>
    <p:sldId id="278" r:id="rId14"/>
    <p:sldId id="290" r:id="rId15"/>
    <p:sldId id="260" r:id="rId16"/>
    <p:sldId id="280" r:id="rId17"/>
    <p:sldId id="285" r:id="rId18"/>
    <p:sldId id="299" r:id="rId19"/>
    <p:sldId id="289" r:id="rId20"/>
    <p:sldId id="284" r:id="rId21"/>
    <p:sldId id="264" r:id="rId22"/>
    <p:sldId id="292" r:id="rId23"/>
    <p:sldId id="262" r:id="rId24"/>
    <p:sldId id="286" r:id="rId25"/>
    <p:sldId id="301" r:id="rId26"/>
    <p:sldId id="295" r:id="rId27"/>
    <p:sldId id="257" r:id="rId28"/>
    <p:sldId id="313" r:id="rId29"/>
    <p:sldId id="268" r:id="rId3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65362" autoAdjust="0"/>
  </p:normalViewPr>
  <p:slideViewPr>
    <p:cSldViewPr>
      <p:cViewPr varScale="1">
        <p:scale>
          <a:sx n="75" d="100"/>
          <a:sy n="75" d="100"/>
        </p:scale>
        <p:origin x="-266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9A3567-87A2-4E9B-B3DE-C66FF2758C21}" type="datetimeFigureOut">
              <a:rPr lang="tr-TR" smtClean="0"/>
              <a:pPr/>
              <a:t>19/03/2020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AA88FE-F240-4037-8C50-4CF6E58E8CE5}" type="slidenum">
              <a:rPr lang="tr-TR" smtClean="0"/>
              <a:pPr/>
              <a:t>‹#›</a:t>
            </a:fld>
            <a:endParaRPr lang="tr-TR"/>
          </a:p>
        </p:txBody>
      </p:sp>
    </p:spTree>
    <p:extLst>
      <p:ext uri="{BB962C8B-B14F-4D97-AF65-F5344CB8AC3E}">
        <p14:creationId xmlns:p14="http://schemas.microsoft.com/office/powerpoint/2010/main" val="593171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smtClean="0">
                <a:ln>
                  <a:noFill/>
                </a:ln>
                <a:solidFill>
                  <a:schemeClr val="tx1"/>
                </a:solidFill>
                <a:effectLst/>
                <a:latin typeface="Arial" pitchFamily="34" charset="0"/>
                <a:cs typeface="Arial" pitchFamily="34" charset="0"/>
              </a:rPr>
              <a:t>DNA bu görevi şu sırayla gerçekleşir.</a:t>
            </a:r>
            <a:r>
              <a:rPr kumimoji="0" lang="tr-TR" sz="12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lang="tr-TR" dirty="0" smtClean="0"/>
              <a:t>Genetik  şifrenin (kalıtsal bilginin) aktarım yönü:</a:t>
            </a:r>
          </a:p>
          <a:p>
            <a:pPr marL="0" marR="0" lvl="0" indent="0" algn="l" defTabSz="914400" rtl="0" eaLnBrk="1" fontAlgn="base" latinLnBrk="0" hangingPunct="1">
              <a:lnSpc>
                <a:spcPct val="100000"/>
              </a:lnSpc>
              <a:spcBef>
                <a:spcPct val="0"/>
              </a:spcBef>
              <a:spcAft>
                <a:spcPct val="0"/>
              </a:spcAft>
              <a:buClrTx/>
              <a:buSzTx/>
              <a:buFontTx/>
              <a:buNone/>
              <a:tabLst/>
            </a:pPr>
            <a:r>
              <a:rPr lang="tr-TR" dirty="0" smtClean="0"/>
              <a:t> DNA...............&gt; m-RNA............&gt;Protein    şeklinde gerçekleşir </a:t>
            </a:r>
            <a:r>
              <a:rPr kumimoji="0" lang="tr-TR" sz="1200" b="0" i="0" u="none" strike="noStrike" cap="none" normalizeH="0" baseline="0" dirty="0" smtClean="0">
                <a:ln>
                  <a:noFill/>
                </a:ln>
                <a:solidFill>
                  <a:schemeClr val="tx1"/>
                </a:solidFill>
                <a:effectLst/>
                <a:latin typeface="Arial" pitchFamily="34" charset="0"/>
                <a:cs typeface="Arial" pitchFamily="34" charset="0"/>
              </a:rPr>
              <a:t/>
            </a:r>
            <a:br>
              <a:rPr kumimoji="0" lang="tr-TR" sz="1200" b="0" i="0" u="none" strike="noStrike" cap="none" normalizeH="0" baseline="0" dirty="0" smtClean="0">
                <a:ln>
                  <a:noFill/>
                </a:ln>
                <a:solidFill>
                  <a:schemeClr val="tx1"/>
                </a:solidFill>
                <a:effectLst/>
                <a:latin typeface="Arial" pitchFamily="34" charset="0"/>
                <a:cs typeface="Arial" pitchFamily="34" charset="0"/>
              </a:rPr>
            </a:br>
            <a:r>
              <a:rPr kumimoji="0" lang="tr-TR" sz="1200" b="0" i="0" u="none" strike="noStrike" cap="none" normalizeH="0" baseline="0" dirty="0" smtClean="0">
                <a:ln>
                  <a:noFill/>
                </a:ln>
                <a:solidFill>
                  <a:schemeClr val="tx1"/>
                </a:solidFill>
                <a:effectLst/>
                <a:latin typeface="Arial" pitchFamily="34" charset="0"/>
                <a:cs typeface="Arial" pitchFamily="34" charset="0"/>
              </a:rPr>
              <a:t> DNA dan protein sentezine doğru gerçekleşen olaylar tersinir değildir , </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Arial" pitchFamily="34" charset="0"/>
                <a:cs typeface="Arial" pitchFamily="34" charset="0"/>
              </a:rPr>
              <a:t>yani DNA dan protein sentezlenir ancak   proteinden  DNA</a:t>
            </a:r>
            <a:endParaRPr lang="tr-TR" dirty="0"/>
          </a:p>
        </p:txBody>
      </p:sp>
      <p:sp>
        <p:nvSpPr>
          <p:cNvPr id="4" name="3 Slayt Numarası Yer Tutucusu"/>
          <p:cNvSpPr>
            <a:spLocks noGrp="1"/>
          </p:cNvSpPr>
          <p:nvPr>
            <p:ph type="sldNum" sz="quarter" idx="10"/>
          </p:nvPr>
        </p:nvSpPr>
        <p:spPr/>
        <p:txBody>
          <a:bodyPr/>
          <a:lstStyle/>
          <a:p>
            <a:fld id="{54AA88FE-F240-4037-8C50-4CF6E58E8CE5}" type="slidenum">
              <a:rPr lang="tr-TR" smtClean="0"/>
              <a:pPr/>
              <a:t>4</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54AA88FE-F240-4037-8C50-4CF6E58E8CE5}" type="slidenum">
              <a:rPr lang="tr-TR" smtClean="0"/>
              <a:pPr/>
              <a:t>5</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Bir </a:t>
            </a:r>
            <a:r>
              <a:rPr lang="tr-TR" dirty="0" err="1" smtClean="0"/>
              <a:t>aa’di</a:t>
            </a:r>
            <a:r>
              <a:rPr lang="tr-TR" dirty="0" smtClean="0"/>
              <a:t> kodlayan 3 </a:t>
            </a:r>
            <a:r>
              <a:rPr lang="tr-TR" dirty="0" err="1" smtClean="0"/>
              <a:t>bç</a:t>
            </a:r>
            <a:r>
              <a:rPr lang="tr-TR" baseline="0" dirty="0" smtClean="0"/>
              <a:t> </a:t>
            </a:r>
            <a:r>
              <a:rPr lang="tr-TR" baseline="0" dirty="0" err="1" smtClean="0"/>
              <a:t>nükleik</a:t>
            </a:r>
            <a:r>
              <a:rPr lang="tr-TR" baseline="0" dirty="0" smtClean="0"/>
              <a:t> asit dizisi. </a:t>
            </a:r>
            <a:r>
              <a:rPr lang="tr-TR" dirty="0" err="1" smtClean="0"/>
              <a:t>mRNA’da</a:t>
            </a:r>
            <a:r>
              <a:rPr lang="tr-TR" dirty="0" smtClean="0"/>
              <a:t> 4 farklı nükleotid, 20 farklı </a:t>
            </a:r>
            <a:r>
              <a:rPr lang="tr-TR" dirty="0" err="1" smtClean="0"/>
              <a:t>aa</a:t>
            </a:r>
            <a:r>
              <a:rPr lang="tr-TR" dirty="0" smtClean="0"/>
              <a:t> bulunur. Nükleotid üçlemelerinde 64 farklı kod olup bunlarda 61 tanesi</a:t>
            </a:r>
            <a:r>
              <a:rPr lang="tr-TR" baseline="0" dirty="0" smtClean="0"/>
              <a:t> 20 farklı </a:t>
            </a:r>
            <a:r>
              <a:rPr lang="tr-TR" baseline="0" dirty="0" err="1" smtClean="0"/>
              <a:t>aa</a:t>
            </a:r>
            <a:r>
              <a:rPr lang="tr-TR" baseline="0" dirty="0" smtClean="0"/>
              <a:t>. Kodlar. Üç tanesi sonlandırma </a:t>
            </a:r>
            <a:r>
              <a:rPr lang="tr-TR" baseline="0" dirty="0" err="1" smtClean="0"/>
              <a:t>kodonu</a:t>
            </a:r>
            <a:r>
              <a:rPr lang="tr-TR" baseline="0" dirty="0" smtClean="0"/>
              <a:t> karşılığıdır.  Bazı </a:t>
            </a:r>
            <a:r>
              <a:rPr lang="tr-TR" baseline="0" dirty="0" err="1" smtClean="0"/>
              <a:t>aa</a:t>
            </a:r>
            <a:r>
              <a:rPr lang="tr-TR" baseline="0" dirty="0" smtClean="0"/>
              <a:t> için 6 tane t RNA var iken bazıları için daha az. Bazı </a:t>
            </a:r>
            <a:r>
              <a:rPr lang="tr-TR" baseline="0" dirty="0" err="1" smtClean="0"/>
              <a:t>aa</a:t>
            </a:r>
            <a:r>
              <a:rPr lang="tr-TR" baseline="0" dirty="0" smtClean="0"/>
              <a:t> </a:t>
            </a:r>
            <a:r>
              <a:rPr lang="tr-TR" baseline="0" dirty="0" err="1" smtClean="0"/>
              <a:t>lerin</a:t>
            </a:r>
            <a:r>
              <a:rPr lang="tr-TR" baseline="0" dirty="0" smtClean="0"/>
              <a:t> birden fazla </a:t>
            </a:r>
            <a:r>
              <a:rPr lang="tr-TR" baseline="0" dirty="0" err="1" smtClean="0"/>
              <a:t>tRNA’sı</a:t>
            </a:r>
            <a:r>
              <a:rPr lang="tr-TR" baseline="0" dirty="0" smtClean="0"/>
              <a:t> vardır. 3. pozisyondaki baz eşleşmesi </a:t>
            </a:r>
            <a:r>
              <a:rPr lang="tr-TR" baseline="0" dirty="0" err="1" smtClean="0"/>
              <a:t>tolere</a:t>
            </a:r>
            <a:r>
              <a:rPr lang="tr-TR" baseline="0" dirty="0" smtClean="0"/>
              <a:t> edilebilir, oynaktır. </a:t>
            </a:r>
          </a:p>
          <a:p>
            <a:endParaRPr lang="tr-TR" baseline="0" dirty="0" smtClean="0"/>
          </a:p>
          <a:p>
            <a:r>
              <a:rPr lang="tr-TR" baseline="0" dirty="0" err="1" smtClean="0"/>
              <a:t>Prokaryotlarda</a:t>
            </a:r>
            <a:r>
              <a:rPr lang="tr-TR" baseline="0" dirty="0" smtClean="0"/>
              <a:t>: 61 </a:t>
            </a:r>
            <a:r>
              <a:rPr lang="tr-TR" baseline="0" dirty="0" err="1" smtClean="0"/>
              <a:t>kodon</a:t>
            </a:r>
            <a:r>
              <a:rPr lang="tr-TR" baseline="0" dirty="0" smtClean="0"/>
              <a:t> 31 çeşit </a:t>
            </a:r>
            <a:r>
              <a:rPr lang="tr-TR" baseline="0" dirty="0" err="1" smtClean="0"/>
              <a:t>tRNA</a:t>
            </a:r>
            <a:r>
              <a:rPr lang="tr-TR" baseline="0" dirty="0" smtClean="0"/>
              <a:t> molekülü 20 </a:t>
            </a:r>
            <a:r>
              <a:rPr lang="tr-TR" baseline="0" dirty="0" err="1" smtClean="0"/>
              <a:t>aa</a:t>
            </a:r>
            <a:r>
              <a:rPr lang="tr-TR" baseline="0" dirty="0" smtClean="0"/>
              <a:t> kodlar.</a:t>
            </a:r>
          </a:p>
          <a:p>
            <a:pPr marL="0" marR="0" indent="0" algn="l" defTabSz="914400" rtl="0" eaLnBrk="1" fontAlgn="auto" latinLnBrk="0" hangingPunct="1">
              <a:lnSpc>
                <a:spcPct val="100000"/>
              </a:lnSpc>
              <a:spcBef>
                <a:spcPts val="0"/>
              </a:spcBef>
              <a:spcAft>
                <a:spcPts val="0"/>
              </a:spcAft>
              <a:buClrTx/>
              <a:buSzTx/>
              <a:buFontTx/>
              <a:buNone/>
              <a:tabLst/>
              <a:defRPr/>
            </a:pPr>
            <a:r>
              <a:rPr lang="tr-TR" baseline="0" dirty="0" err="1" smtClean="0"/>
              <a:t>Örokaryotlarda</a:t>
            </a:r>
            <a:r>
              <a:rPr lang="tr-TR" baseline="0" dirty="0" smtClean="0"/>
              <a:t>: 61 </a:t>
            </a:r>
            <a:r>
              <a:rPr lang="tr-TR" baseline="0" dirty="0" err="1" smtClean="0"/>
              <a:t>kodon</a:t>
            </a:r>
            <a:r>
              <a:rPr lang="tr-TR" baseline="0" dirty="0" smtClean="0"/>
              <a:t> 48 çeşit , 497 </a:t>
            </a:r>
            <a:r>
              <a:rPr lang="tr-TR" baseline="0" dirty="0" err="1" smtClean="0"/>
              <a:t>tRNA</a:t>
            </a:r>
            <a:r>
              <a:rPr lang="tr-TR" baseline="0" dirty="0" smtClean="0"/>
              <a:t> geni </a:t>
            </a:r>
            <a:r>
              <a:rPr lang="tr-TR" baseline="0" dirty="0" err="1" smtClean="0"/>
              <a:t>tRNA</a:t>
            </a:r>
            <a:r>
              <a:rPr lang="tr-TR" baseline="0" dirty="0" smtClean="0"/>
              <a:t> molekülü 20 </a:t>
            </a:r>
            <a:r>
              <a:rPr lang="tr-TR" baseline="0" dirty="0" err="1" smtClean="0"/>
              <a:t>aa</a:t>
            </a:r>
            <a:r>
              <a:rPr lang="tr-TR" baseline="0" dirty="0" smtClean="0"/>
              <a:t> kodlar.</a:t>
            </a:r>
          </a:p>
          <a:p>
            <a:endParaRPr lang="tr-TR" dirty="0"/>
          </a:p>
        </p:txBody>
      </p:sp>
      <p:sp>
        <p:nvSpPr>
          <p:cNvPr id="4" name="3 Slayt Numarası Yer Tutucusu"/>
          <p:cNvSpPr>
            <a:spLocks noGrp="1"/>
          </p:cNvSpPr>
          <p:nvPr>
            <p:ph type="sldNum" sz="quarter" idx="10"/>
          </p:nvPr>
        </p:nvSpPr>
        <p:spPr/>
        <p:txBody>
          <a:bodyPr/>
          <a:lstStyle/>
          <a:p>
            <a:fld id="{54AA88FE-F240-4037-8C50-4CF6E58E8CE5}" type="slidenum">
              <a:rPr lang="tr-TR" smtClean="0"/>
              <a:pPr/>
              <a:t>6</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Bu tablo genetik kodun önemli özelliklerini içermektedir.</a:t>
            </a:r>
            <a:r>
              <a:rPr lang="tr-TR" baseline="0" dirty="0" smtClean="0"/>
              <a:t> </a:t>
            </a:r>
            <a:r>
              <a:rPr lang="en-US" dirty="0" smtClean="0"/>
              <a:t>64 </a:t>
            </a:r>
            <a:r>
              <a:rPr lang="tr-TR" dirty="0" smtClean="0"/>
              <a:t>3’lü </a:t>
            </a:r>
            <a:r>
              <a:rPr lang="tr-TR" dirty="0" err="1" smtClean="0"/>
              <a:t>kodon</a:t>
            </a:r>
            <a:r>
              <a:rPr lang="tr-TR" dirty="0" smtClean="0"/>
              <a:t> var,</a:t>
            </a:r>
            <a:r>
              <a:rPr lang="tr-TR" baseline="0" dirty="0" smtClean="0"/>
              <a:t> tümü protein sentezinde kullanılır ve 3’ü durdurucu </a:t>
            </a:r>
            <a:r>
              <a:rPr lang="tr-TR" baseline="0" dirty="0" err="1" smtClean="0"/>
              <a:t>kodonlar</a:t>
            </a:r>
            <a:r>
              <a:rPr lang="tr-TR" baseline="0" dirty="0" smtClean="0"/>
              <a:t>. </a:t>
            </a:r>
            <a:r>
              <a:rPr lang="en-US" dirty="0" smtClean="0"/>
              <a:t> AUG </a:t>
            </a:r>
            <a:r>
              <a:rPr lang="en-US" dirty="0" err="1" smtClean="0"/>
              <a:t>methionine</a:t>
            </a:r>
            <a:r>
              <a:rPr lang="en-US" dirty="0" smtClean="0"/>
              <a:t> </a:t>
            </a:r>
            <a:r>
              <a:rPr lang="tr-TR" dirty="0" err="1" smtClean="0"/>
              <a:t>kodonu</a:t>
            </a:r>
            <a:r>
              <a:rPr lang="tr-TR" dirty="0" smtClean="0"/>
              <a:t> hem başlangıç </a:t>
            </a:r>
            <a:r>
              <a:rPr lang="tr-TR" dirty="0" err="1" smtClean="0"/>
              <a:t>kodonu</a:t>
            </a:r>
            <a:r>
              <a:rPr lang="tr-TR" dirty="0" smtClean="0"/>
              <a:t> hem de met sentezi için kullanılır. Sadece </a:t>
            </a:r>
            <a:r>
              <a:rPr lang="en-US" dirty="0" err="1" smtClean="0"/>
              <a:t>Methionine</a:t>
            </a:r>
            <a:r>
              <a:rPr lang="en-US" dirty="0" smtClean="0"/>
              <a:t> and tryptophan</a:t>
            </a:r>
            <a:r>
              <a:rPr lang="tr-TR" baseline="0" dirty="0" smtClean="0"/>
              <a:t> tek </a:t>
            </a:r>
            <a:r>
              <a:rPr lang="tr-TR" baseline="0" dirty="0" err="1" smtClean="0"/>
              <a:t>kodon</a:t>
            </a:r>
            <a:r>
              <a:rPr lang="tr-TR" baseline="0" dirty="0" smtClean="0"/>
              <a:t> tarafından kodlanır. Bunların dışındakilerin hepsi 2/daha fazla </a:t>
            </a:r>
            <a:r>
              <a:rPr lang="tr-TR" baseline="0" dirty="0" err="1" smtClean="0"/>
              <a:t>kodona</a:t>
            </a:r>
            <a:r>
              <a:rPr lang="tr-TR" baseline="0" dirty="0" smtClean="0"/>
              <a:t> sahiptir. Buna </a:t>
            </a:r>
            <a:r>
              <a:rPr lang="tr-TR" baseline="0" dirty="0" err="1" smtClean="0"/>
              <a:t>kodon</a:t>
            </a:r>
            <a:r>
              <a:rPr lang="tr-TR" baseline="0" dirty="0" smtClean="0"/>
              <a:t> dejenerasyonu denir. </a:t>
            </a:r>
          </a:p>
          <a:p>
            <a:endParaRPr lang="tr-TR" dirty="0" smtClean="0"/>
          </a:p>
          <a:p>
            <a:pPr>
              <a:lnSpc>
                <a:spcPct val="90000"/>
              </a:lnSpc>
              <a:buClr>
                <a:srgbClr val="339933"/>
              </a:buClr>
            </a:pPr>
            <a:r>
              <a:rPr lang="tr-TR" dirty="0" smtClean="0">
                <a:solidFill>
                  <a:srgbClr val="000000"/>
                </a:solidFill>
              </a:rPr>
              <a:t>Eğer her anti </a:t>
            </a:r>
            <a:r>
              <a:rPr lang="tr-TR" dirty="0" err="1" smtClean="0">
                <a:solidFill>
                  <a:srgbClr val="000000"/>
                </a:solidFill>
              </a:rPr>
              <a:t>kodon</a:t>
            </a:r>
            <a:r>
              <a:rPr lang="tr-TR" dirty="0" smtClean="0">
                <a:solidFill>
                  <a:srgbClr val="000000"/>
                </a:solidFill>
              </a:rPr>
              <a:t> her </a:t>
            </a:r>
            <a:r>
              <a:rPr lang="tr-TR" dirty="0" err="1" smtClean="0">
                <a:solidFill>
                  <a:srgbClr val="000000"/>
                </a:solidFill>
              </a:rPr>
              <a:t>kodon</a:t>
            </a:r>
            <a:r>
              <a:rPr lang="tr-TR" dirty="0" smtClean="0">
                <a:solidFill>
                  <a:srgbClr val="000000"/>
                </a:solidFill>
              </a:rPr>
              <a:t> ile tam</a:t>
            </a:r>
            <a:r>
              <a:rPr lang="tr-TR" baseline="0" dirty="0" smtClean="0">
                <a:solidFill>
                  <a:srgbClr val="000000"/>
                </a:solidFill>
              </a:rPr>
              <a:t> </a:t>
            </a:r>
            <a:r>
              <a:rPr lang="tr-TR" baseline="0" dirty="0" err="1" smtClean="0">
                <a:solidFill>
                  <a:srgbClr val="000000"/>
                </a:solidFill>
              </a:rPr>
              <a:t>olararak</a:t>
            </a:r>
            <a:r>
              <a:rPr lang="tr-TR" baseline="0" dirty="0" smtClean="0">
                <a:solidFill>
                  <a:srgbClr val="000000"/>
                </a:solidFill>
              </a:rPr>
              <a:t> eşleşseydi 61 </a:t>
            </a:r>
            <a:r>
              <a:rPr lang="tr-TR" baseline="0" dirty="0" err="1" smtClean="0">
                <a:solidFill>
                  <a:srgbClr val="000000"/>
                </a:solidFill>
              </a:rPr>
              <a:t>tRNA</a:t>
            </a:r>
            <a:r>
              <a:rPr lang="tr-TR" baseline="0" dirty="0" smtClean="0">
                <a:solidFill>
                  <a:srgbClr val="000000"/>
                </a:solidFill>
              </a:rPr>
              <a:t> olması beklenirdi. Halbuki bu sayı yaklaşık 45. </a:t>
            </a:r>
            <a:endParaRPr lang="en-US" dirty="0" smtClean="0">
              <a:solidFill>
                <a:srgbClr val="000000"/>
              </a:solidFill>
            </a:endParaRPr>
          </a:p>
          <a:p>
            <a:pPr>
              <a:lnSpc>
                <a:spcPct val="90000"/>
              </a:lnSpc>
              <a:buClr>
                <a:srgbClr val="339933"/>
              </a:buClr>
            </a:pPr>
            <a:r>
              <a:rPr lang="tr-TR" dirty="0" smtClean="0">
                <a:solidFill>
                  <a:srgbClr val="000000"/>
                </a:solidFill>
              </a:rPr>
              <a:t>Bazı</a:t>
            </a:r>
            <a:r>
              <a:rPr lang="tr-TR" baseline="0" dirty="0" smtClean="0">
                <a:solidFill>
                  <a:srgbClr val="000000"/>
                </a:solidFill>
              </a:rPr>
              <a:t> </a:t>
            </a:r>
            <a:r>
              <a:rPr lang="en-US" dirty="0" err="1" smtClean="0">
                <a:solidFill>
                  <a:srgbClr val="000000"/>
                </a:solidFill>
              </a:rPr>
              <a:t>tRNA</a:t>
            </a:r>
            <a:r>
              <a:rPr lang="tr-TR" dirty="0" err="1" smtClean="0">
                <a:solidFill>
                  <a:srgbClr val="000000"/>
                </a:solidFill>
              </a:rPr>
              <a:t>ların</a:t>
            </a:r>
            <a:r>
              <a:rPr lang="tr-TR" baseline="0" dirty="0" smtClean="0">
                <a:solidFill>
                  <a:srgbClr val="000000"/>
                </a:solidFill>
              </a:rPr>
              <a:t> anti </a:t>
            </a:r>
            <a:r>
              <a:rPr lang="tr-TR" baseline="0" dirty="0" err="1" smtClean="0">
                <a:solidFill>
                  <a:srgbClr val="000000"/>
                </a:solidFill>
              </a:rPr>
              <a:t>kodonları</a:t>
            </a:r>
            <a:r>
              <a:rPr lang="tr-TR" baseline="0" dirty="0" smtClean="0">
                <a:solidFill>
                  <a:srgbClr val="000000"/>
                </a:solidFill>
              </a:rPr>
              <a:t> birden fazla </a:t>
            </a:r>
            <a:r>
              <a:rPr lang="tr-TR" baseline="0" dirty="0" err="1" smtClean="0">
                <a:solidFill>
                  <a:srgbClr val="000000"/>
                </a:solidFill>
              </a:rPr>
              <a:t>kodonu</a:t>
            </a:r>
            <a:r>
              <a:rPr lang="tr-TR" baseline="0" dirty="0" smtClean="0">
                <a:solidFill>
                  <a:srgbClr val="000000"/>
                </a:solidFill>
              </a:rPr>
              <a:t> tanıyabilir. </a:t>
            </a:r>
            <a:r>
              <a:rPr lang="en-US" dirty="0" smtClean="0">
                <a:solidFill>
                  <a:srgbClr val="000000"/>
                </a:solidFill>
              </a:rPr>
              <a:t> The </a:t>
            </a:r>
            <a:r>
              <a:rPr lang="en-US" dirty="0" err="1" smtClean="0">
                <a:solidFill>
                  <a:srgbClr val="000000"/>
                </a:solidFill>
              </a:rPr>
              <a:t>anticodons</a:t>
            </a:r>
            <a:r>
              <a:rPr lang="en-US" dirty="0" smtClean="0">
                <a:solidFill>
                  <a:srgbClr val="000000"/>
                </a:solidFill>
              </a:rPr>
              <a:t> of recognize more than one </a:t>
            </a:r>
            <a:r>
              <a:rPr lang="en-US" dirty="0" err="1" smtClean="0">
                <a:solidFill>
                  <a:srgbClr val="000000"/>
                </a:solidFill>
              </a:rPr>
              <a:t>codon</a:t>
            </a:r>
            <a:r>
              <a:rPr lang="en-US" dirty="0" smtClean="0">
                <a:solidFill>
                  <a:srgbClr val="000000"/>
                </a:solidFill>
              </a:rPr>
              <a:t>.</a:t>
            </a:r>
          </a:p>
          <a:p>
            <a:pPr>
              <a:lnSpc>
                <a:spcPct val="90000"/>
              </a:lnSpc>
              <a:buClr>
                <a:srgbClr val="339933"/>
              </a:buClr>
            </a:pPr>
            <a:endParaRPr lang="en-US" dirty="0" smtClean="0">
              <a:solidFill>
                <a:srgbClr val="000000"/>
              </a:solidFill>
            </a:endParaRPr>
          </a:p>
          <a:p>
            <a:pPr lvl="1">
              <a:lnSpc>
                <a:spcPct val="90000"/>
              </a:lnSpc>
              <a:buClr>
                <a:srgbClr val="339933"/>
              </a:buClr>
            </a:pPr>
            <a:r>
              <a:rPr lang="en-US" dirty="0" smtClean="0">
                <a:solidFill>
                  <a:srgbClr val="000000"/>
                </a:solidFill>
              </a:rPr>
              <a:t>At the wobble position, U on the </a:t>
            </a:r>
            <a:r>
              <a:rPr lang="en-US" dirty="0" err="1" smtClean="0">
                <a:solidFill>
                  <a:srgbClr val="000000"/>
                </a:solidFill>
              </a:rPr>
              <a:t>anticodon</a:t>
            </a:r>
            <a:r>
              <a:rPr lang="en-US" dirty="0" smtClean="0">
                <a:solidFill>
                  <a:srgbClr val="000000"/>
                </a:solidFill>
              </a:rPr>
              <a:t> can bind with A or G in the third position of a </a:t>
            </a:r>
            <a:r>
              <a:rPr lang="en-US" dirty="0" err="1" smtClean="0">
                <a:solidFill>
                  <a:srgbClr val="000000"/>
                </a:solidFill>
              </a:rPr>
              <a:t>codon</a:t>
            </a:r>
            <a:r>
              <a:rPr lang="en-US" dirty="0" smtClean="0">
                <a:solidFill>
                  <a:srgbClr val="000000"/>
                </a:solidFill>
              </a:rPr>
              <a:t>.</a:t>
            </a:r>
          </a:p>
          <a:p>
            <a:pPr lvl="1">
              <a:lnSpc>
                <a:spcPct val="90000"/>
              </a:lnSpc>
              <a:buClr>
                <a:srgbClr val="339933"/>
              </a:buClr>
            </a:pPr>
            <a:r>
              <a:rPr lang="en-US" dirty="0" smtClean="0">
                <a:solidFill>
                  <a:srgbClr val="000000"/>
                </a:solidFill>
              </a:rPr>
              <a:t>Some </a:t>
            </a:r>
            <a:r>
              <a:rPr lang="en-US" dirty="0" err="1" smtClean="0">
                <a:solidFill>
                  <a:srgbClr val="000000"/>
                </a:solidFill>
              </a:rPr>
              <a:t>tRNA</a:t>
            </a:r>
            <a:r>
              <a:rPr lang="en-US" dirty="0" smtClean="0">
                <a:solidFill>
                  <a:srgbClr val="000000"/>
                </a:solidFill>
              </a:rPr>
              <a:t> </a:t>
            </a:r>
            <a:r>
              <a:rPr lang="en-US" dirty="0" err="1" smtClean="0">
                <a:solidFill>
                  <a:srgbClr val="000000"/>
                </a:solidFill>
              </a:rPr>
              <a:t>anticodons</a:t>
            </a:r>
            <a:r>
              <a:rPr lang="en-US" dirty="0" smtClean="0">
                <a:solidFill>
                  <a:srgbClr val="000000"/>
                </a:solidFill>
              </a:rPr>
              <a:t> include a modified form of adenine, </a:t>
            </a:r>
            <a:r>
              <a:rPr lang="en-US" dirty="0" err="1" smtClean="0">
                <a:solidFill>
                  <a:srgbClr val="000000"/>
                </a:solidFill>
              </a:rPr>
              <a:t>inosine</a:t>
            </a:r>
            <a:r>
              <a:rPr lang="en-US" dirty="0" smtClean="0">
                <a:solidFill>
                  <a:srgbClr val="000000"/>
                </a:solidFill>
              </a:rPr>
              <a:t>, which can hydrogen bond with U, C, or A on the </a:t>
            </a:r>
            <a:r>
              <a:rPr lang="en-US" dirty="0" err="1" smtClean="0">
                <a:solidFill>
                  <a:srgbClr val="000000"/>
                </a:solidFill>
              </a:rPr>
              <a:t>codon</a:t>
            </a:r>
            <a:r>
              <a:rPr lang="en-US" dirty="0" smtClean="0">
                <a:solidFill>
                  <a:srgbClr val="000000"/>
                </a:solidFill>
              </a:rPr>
              <a:t>.</a:t>
            </a:r>
          </a:p>
          <a:p>
            <a:endParaRPr lang="tr-TR" dirty="0"/>
          </a:p>
        </p:txBody>
      </p:sp>
      <p:sp>
        <p:nvSpPr>
          <p:cNvPr id="4" name="3 Slayt Numarası Yer Tutucusu"/>
          <p:cNvSpPr>
            <a:spLocks noGrp="1"/>
          </p:cNvSpPr>
          <p:nvPr>
            <p:ph type="sldNum" sz="quarter" idx="10"/>
          </p:nvPr>
        </p:nvSpPr>
        <p:spPr/>
        <p:txBody>
          <a:bodyPr/>
          <a:lstStyle/>
          <a:p>
            <a:fld id="{54AA88FE-F240-4037-8C50-4CF6E58E8CE5}" type="slidenum">
              <a:rPr lang="tr-TR" smtClean="0"/>
              <a:pPr/>
              <a:t>7</a:t>
            </a:fld>
            <a:endParaRPr 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a:lnSpc>
                <a:spcPct val="90000"/>
              </a:lnSpc>
              <a:buClr>
                <a:srgbClr val="339933"/>
              </a:buClr>
            </a:pPr>
            <a:r>
              <a:rPr lang="tr-TR" dirty="0" smtClean="0">
                <a:solidFill>
                  <a:srgbClr val="000000"/>
                </a:solidFill>
              </a:rPr>
              <a:t>Eğer her </a:t>
            </a:r>
            <a:r>
              <a:rPr lang="tr-TR" dirty="0" err="1" smtClean="0">
                <a:solidFill>
                  <a:srgbClr val="000000"/>
                </a:solidFill>
              </a:rPr>
              <a:t>antikodon</a:t>
            </a:r>
            <a:r>
              <a:rPr lang="tr-TR" dirty="0" smtClean="0">
                <a:solidFill>
                  <a:srgbClr val="000000"/>
                </a:solidFill>
              </a:rPr>
              <a:t>, her </a:t>
            </a:r>
            <a:r>
              <a:rPr lang="tr-TR" dirty="0" err="1" smtClean="0">
                <a:solidFill>
                  <a:srgbClr val="000000"/>
                </a:solidFill>
              </a:rPr>
              <a:t>kodon</a:t>
            </a:r>
            <a:r>
              <a:rPr lang="tr-TR" dirty="0" smtClean="0">
                <a:solidFill>
                  <a:srgbClr val="000000"/>
                </a:solidFill>
              </a:rPr>
              <a:t> ile tam</a:t>
            </a:r>
            <a:r>
              <a:rPr lang="tr-TR" baseline="0" dirty="0" smtClean="0">
                <a:solidFill>
                  <a:srgbClr val="000000"/>
                </a:solidFill>
              </a:rPr>
              <a:t> olarak eşleşseydi 61 </a:t>
            </a:r>
            <a:r>
              <a:rPr lang="tr-TR" baseline="0" dirty="0" err="1" smtClean="0">
                <a:solidFill>
                  <a:srgbClr val="000000"/>
                </a:solidFill>
              </a:rPr>
              <a:t>tRNA</a:t>
            </a:r>
            <a:r>
              <a:rPr lang="tr-TR" baseline="0" dirty="0" smtClean="0">
                <a:solidFill>
                  <a:srgbClr val="000000"/>
                </a:solidFill>
              </a:rPr>
              <a:t> olması beklenirdi. Halbuki bu sayı yaklaşık 45. </a:t>
            </a:r>
            <a:endParaRPr lang="en-US" dirty="0" smtClean="0">
              <a:solidFill>
                <a:srgbClr val="000000"/>
              </a:solidFill>
            </a:endParaRPr>
          </a:p>
          <a:p>
            <a:pPr>
              <a:lnSpc>
                <a:spcPct val="90000"/>
              </a:lnSpc>
              <a:buClr>
                <a:srgbClr val="339933"/>
              </a:buClr>
            </a:pPr>
            <a:r>
              <a:rPr lang="tr-TR" dirty="0" smtClean="0">
                <a:solidFill>
                  <a:srgbClr val="000000"/>
                </a:solidFill>
              </a:rPr>
              <a:t>Bazı</a:t>
            </a:r>
            <a:r>
              <a:rPr lang="tr-TR" baseline="0" dirty="0" smtClean="0">
                <a:solidFill>
                  <a:srgbClr val="000000"/>
                </a:solidFill>
              </a:rPr>
              <a:t> </a:t>
            </a:r>
            <a:r>
              <a:rPr lang="en-US" dirty="0" err="1" smtClean="0">
                <a:solidFill>
                  <a:srgbClr val="000000"/>
                </a:solidFill>
              </a:rPr>
              <a:t>tRNA</a:t>
            </a:r>
            <a:r>
              <a:rPr lang="tr-TR" dirty="0" err="1" smtClean="0">
                <a:solidFill>
                  <a:srgbClr val="000000"/>
                </a:solidFill>
              </a:rPr>
              <a:t>ların</a:t>
            </a:r>
            <a:r>
              <a:rPr lang="tr-TR" baseline="0" dirty="0" smtClean="0">
                <a:solidFill>
                  <a:srgbClr val="000000"/>
                </a:solidFill>
              </a:rPr>
              <a:t> anti </a:t>
            </a:r>
            <a:r>
              <a:rPr lang="tr-TR" baseline="0" dirty="0" err="1" smtClean="0">
                <a:solidFill>
                  <a:srgbClr val="000000"/>
                </a:solidFill>
              </a:rPr>
              <a:t>kodonları</a:t>
            </a:r>
            <a:r>
              <a:rPr lang="tr-TR" baseline="0" dirty="0" smtClean="0">
                <a:solidFill>
                  <a:srgbClr val="000000"/>
                </a:solidFill>
              </a:rPr>
              <a:t> birden fazla </a:t>
            </a:r>
            <a:r>
              <a:rPr lang="tr-TR" baseline="0" dirty="0" err="1" smtClean="0">
                <a:solidFill>
                  <a:srgbClr val="000000"/>
                </a:solidFill>
              </a:rPr>
              <a:t>kodonu</a:t>
            </a:r>
            <a:r>
              <a:rPr lang="tr-TR" baseline="0" dirty="0" smtClean="0">
                <a:solidFill>
                  <a:srgbClr val="000000"/>
                </a:solidFill>
              </a:rPr>
              <a:t> tanıyabilir. </a:t>
            </a:r>
            <a:r>
              <a:rPr lang="en-US" dirty="0" smtClean="0">
                <a:solidFill>
                  <a:srgbClr val="000000"/>
                </a:solidFill>
              </a:rPr>
              <a:t> </a:t>
            </a:r>
            <a:r>
              <a:rPr lang="tr-TR" dirty="0" smtClean="0">
                <a:solidFill>
                  <a:srgbClr val="000000"/>
                </a:solidFill>
              </a:rPr>
              <a:t>Çünkü,</a:t>
            </a:r>
            <a:r>
              <a:rPr lang="tr-TR" baseline="0" dirty="0" smtClean="0">
                <a:solidFill>
                  <a:srgbClr val="000000"/>
                </a:solidFill>
              </a:rPr>
              <a:t> </a:t>
            </a:r>
            <a:r>
              <a:rPr lang="tr-TR" baseline="0" dirty="0" err="1" smtClean="0">
                <a:solidFill>
                  <a:srgbClr val="000000"/>
                </a:solidFill>
              </a:rPr>
              <a:t>kodon</a:t>
            </a:r>
            <a:r>
              <a:rPr lang="tr-TR" baseline="0" dirty="0" smtClean="0">
                <a:solidFill>
                  <a:srgbClr val="000000"/>
                </a:solidFill>
              </a:rPr>
              <a:t> </a:t>
            </a:r>
            <a:r>
              <a:rPr lang="tr-TR" baseline="0" dirty="0" err="1" smtClean="0">
                <a:solidFill>
                  <a:srgbClr val="000000"/>
                </a:solidFill>
              </a:rPr>
              <a:t>antikodon</a:t>
            </a:r>
            <a:r>
              <a:rPr lang="tr-TR" baseline="0" dirty="0" smtClean="0">
                <a:solidFill>
                  <a:srgbClr val="000000"/>
                </a:solidFill>
              </a:rPr>
              <a:t> eşleşmesindeki bağlar AU CG arasındaki bağlardan daha gevşektir. Özellikle </a:t>
            </a:r>
            <a:r>
              <a:rPr lang="tr-TR" baseline="0" dirty="0" err="1" smtClean="0">
                <a:solidFill>
                  <a:srgbClr val="000000"/>
                </a:solidFill>
              </a:rPr>
              <a:t>kodonun</a:t>
            </a:r>
            <a:r>
              <a:rPr lang="tr-TR" baseline="0" dirty="0" smtClean="0">
                <a:solidFill>
                  <a:srgbClr val="000000"/>
                </a:solidFill>
              </a:rPr>
              <a:t> 3. </a:t>
            </a:r>
            <a:endParaRPr lang="en-US" dirty="0" smtClean="0">
              <a:solidFill>
                <a:srgbClr val="000000"/>
              </a:solidFill>
            </a:endParaRPr>
          </a:p>
          <a:p>
            <a:pPr>
              <a:lnSpc>
                <a:spcPct val="90000"/>
              </a:lnSpc>
              <a:buClr>
                <a:srgbClr val="339933"/>
              </a:buClr>
            </a:pPr>
            <a:r>
              <a:rPr lang="tr-TR" dirty="0" smtClean="0">
                <a:solidFill>
                  <a:srgbClr val="000000"/>
                </a:solidFill>
              </a:rPr>
              <a:t>Bazı </a:t>
            </a:r>
            <a:r>
              <a:rPr lang="tr-TR" dirty="0" err="1" smtClean="0">
                <a:solidFill>
                  <a:srgbClr val="000000"/>
                </a:solidFill>
              </a:rPr>
              <a:t>antikodonun</a:t>
            </a:r>
            <a:r>
              <a:rPr lang="tr-TR" baseline="0" dirty="0" smtClean="0">
                <a:solidFill>
                  <a:srgbClr val="000000"/>
                </a:solidFill>
              </a:rPr>
              <a:t> 1. bazı arasındaki bağ gevşektir (</a:t>
            </a:r>
            <a:r>
              <a:rPr lang="tr-TR" baseline="0" dirty="0" err="1" smtClean="0">
                <a:solidFill>
                  <a:srgbClr val="000000"/>
                </a:solidFill>
              </a:rPr>
              <a:t>woble</a:t>
            </a:r>
            <a:r>
              <a:rPr lang="tr-TR" baseline="0" dirty="0" smtClean="0">
                <a:solidFill>
                  <a:srgbClr val="000000"/>
                </a:solidFill>
              </a:rPr>
              <a:t>)</a:t>
            </a:r>
            <a:endParaRPr lang="en-US" dirty="0" smtClean="0">
              <a:solidFill>
                <a:srgbClr val="000000"/>
              </a:solidFill>
            </a:endParaRPr>
          </a:p>
          <a:p>
            <a:pPr lvl="1">
              <a:lnSpc>
                <a:spcPct val="90000"/>
              </a:lnSpc>
              <a:buClr>
                <a:srgbClr val="339933"/>
              </a:buClr>
            </a:pPr>
            <a:r>
              <a:rPr lang="tr-TR" dirty="0" smtClean="0">
                <a:solidFill>
                  <a:srgbClr val="000000"/>
                </a:solidFill>
              </a:rPr>
              <a:t>W</a:t>
            </a:r>
            <a:r>
              <a:rPr lang="en-US" dirty="0" err="1" smtClean="0">
                <a:solidFill>
                  <a:srgbClr val="000000"/>
                </a:solidFill>
              </a:rPr>
              <a:t>obble</a:t>
            </a:r>
            <a:r>
              <a:rPr lang="en-US" dirty="0" smtClean="0">
                <a:solidFill>
                  <a:srgbClr val="000000"/>
                </a:solidFill>
              </a:rPr>
              <a:t> </a:t>
            </a:r>
            <a:r>
              <a:rPr lang="en-US" dirty="0" err="1" smtClean="0">
                <a:solidFill>
                  <a:srgbClr val="000000"/>
                </a:solidFill>
              </a:rPr>
              <a:t>po</a:t>
            </a:r>
            <a:r>
              <a:rPr lang="tr-TR" dirty="0" smtClean="0">
                <a:solidFill>
                  <a:srgbClr val="000000"/>
                </a:solidFill>
              </a:rPr>
              <a:t>z</a:t>
            </a:r>
            <a:r>
              <a:rPr lang="en-US" dirty="0" err="1" smtClean="0">
                <a:solidFill>
                  <a:srgbClr val="000000"/>
                </a:solidFill>
              </a:rPr>
              <a:t>i</a:t>
            </a:r>
            <a:r>
              <a:rPr lang="tr-TR" dirty="0" err="1" smtClean="0">
                <a:solidFill>
                  <a:srgbClr val="000000"/>
                </a:solidFill>
              </a:rPr>
              <a:t>syonundaki</a:t>
            </a:r>
            <a:r>
              <a:rPr lang="en-US" dirty="0" smtClean="0">
                <a:solidFill>
                  <a:srgbClr val="000000"/>
                </a:solidFill>
              </a:rPr>
              <a:t>, </a:t>
            </a:r>
            <a:r>
              <a:rPr lang="en-US" dirty="0" err="1" smtClean="0">
                <a:solidFill>
                  <a:srgbClr val="000000"/>
                </a:solidFill>
              </a:rPr>
              <a:t>anticodon</a:t>
            </a:r>
            <a:r>
              <a:rPr lang="tr-TR" dirty="0" smtClean="0">
                <a:solidFill>
                  <a:srgbClr val="000000"/>
                </a:solidFill>
              </a:rPr>
              <a:t> üzerindeki</a:t>
            </a:r>
            <a:r>
              <a:rPr lang="en-US" dirty="0" smtClean="0">
                <a:solidFill>
                  <a:srgbClr val="000000"/>
                </a:solidFill>
              </a:rPr>
              <a:t> U</a:t>
            </a:r>
            <a:r>
              <a:rPr lang="tr-TR" dirty="0" smtClean="0">
                <a:solidFill>
                  <a:srgbClr val="000000"/>
                </a:solidFill>
              </a:rPr>
              <a:t>, </a:t>
            </a:r>
            <a:r>
              <a:rPr lang="tr-TR" dirty="0" err="1" smtClean="0">
                <a:solidFill>
                  <a:srgbClr val="000000"/>
                </a:solidFill>
              </a:rPr>
              <a:t>kodonun</a:t>
            </a:r>
            <a:r>
              <a:rPr lang="tr-TR" dirty="0" smtClean="0">
                <a:solidFill>
                  <a:srgbClr val="000000"/>
                </a:solidFill>
              </a:rPr>
              <a:t> 3. pozisyonundaki </a:t>
            </a:r>
            <a:r>
              <a:rPr lang="en-US" dirty="0" smtClean="0">
                <a:solidFill>
                  <a:srgbClr val="000000"/>
                </a:solidFill>
              </a:rPr>
              <a:t> A </a:t>
            </a:r>
            <a:r>
              <a:rPr lang="tr-TR" dirty="0" smtClean="0">
                <a:solidFill>
                  <a:srgbClr val="000000"/>
                </a:solidFill>
              </a:rPr>
              <a:t>ya da </a:t>
            </a:r>
            <a:r>
              <a:rPr lang="en-US" dirty="0" smtClean="0">
                <a:solidFill>
                  <a:srgbClr val="000000"/>
                </a:solidFill>
              </a:rPr>
              <a:t>G</a:t>
            </a:r>
            <a:r>
              <a:rPr lang="tr-TR" dirty="0" smtClean="0">
                <a:solidFill>
                  <a:srgbClr val="000000"/>
                </a:solidFill>
              </a:rPr>
              <a:t>’ye bağlanabilir. </a:t>
            </a:r>
            <a:endParaRPr lang="en-US" dirty="0" smtClean="0">
              <a:solidFill>
                <a:srgbClr val="000000"/>
              </a:solidFill>
            </a:endParaRPr>
          </a:p>
          <a:p>
            <a:pPr lvl="1">
              <a:lnSpc>
                <a:spcPct val="90000"/>
              </a:lnSpc>
              <a:buClr>
                <a:srgbClr val="339933"/>
              </a:buClr>
            </a:pPr>
            <a:r>
              <a:rPr lang="tr-TR" dirty="0" smtClean="0">
                <a:solidFill>
                  <a:srgbClr val="000000"/>
                </a:solidFill>
              </a:rPr>
              <a:t>Bazı</a:t>
            </a:r>
            <a:r>
              <a:rPr lang="en-US" dirty="0" smtClean="0">
                <a:solidFill>
                  <a:srgbClr val="000000"/>
                </a:solidFill>
              </a:rPr>
              <a:t> </a:t>
            </a:r>
            <a:r>
              <a:rPr lang="en-US" dirty="0" err="1" smtClean="0">
                <a:solidFill>
                  <a:srgbClr val="000000"/>
                </a:solidFill>
              </a:rPr>
              <a:t>tRNA</a:t>
            </a:r>
            <a:r>
              <a:rPr lang="en-US" dirty="0" smtClean="0">
                <a:solidFill>
                  <a:srgbClr val="000000"/>
                </a:solidFill>
              </a:rPr>
              <a:t> </a:t>
            </a:r>
            <a:r>
              <a:rPr lang="en-US" dirty="0" err="1" smtClean="0">
                <a:solidFill>
                  <a:srgbClr val="000000"/>
                </a:solidFill>
              </a:rPr>
              <a:t>anticodon</a:t>
            </a:r>
            <a:r>
              <a:rPr lang="tr-TR" dirty="0" err="1" smtClean="0">
                <a:solidFill>
                  <a:srgbClr val="000000"/>
                </a:solidFill>
              </a:rPr>
              <a:t>ları</a:t>
            </a:r>
            <a:r>
              <a:rPr lang="tr-TR" dirty="0" smtClean="0">
                <a:solidFill>
                  <a:srgbClr val="000000"/>
                </a:solidFill>
              </a:rPr>
              <a:t>  </a:t>
            </a:r>
            <a:r>
              <a:rPr lang="tr-TR" dirty="0" err="1" smtClean="0">
                <a:solidFill>
                  <a:srgbClr val="000000"/>
                </a:solidFill>
              </a:rPr>
              <a:t>modifiye</a:t>
            </a:r>
            <a:r>
              <a:rPr lang="tr-TR" dirty="0" smtClean="0">
                <a:solidFill>
                  <a:srgbClr val="000000"/>
                </a:solidFill>
              </a:rPr>
              <a:t> olmuş </a:t>
            </a:r>
            <a:r>
              <a:rPr lang="en-US" dirty="0" err="1" smtClean="0">
                <a:solidFill>
                  <a:srgbClr val="000000"/>
                </a:solidFill>
              </a:rPr>
              <a:t>adenin</a:t>
            </a:r>
            <a:r>
              <a:rPr lang="tr-TR" dirty="0" smtClean="0">
                <a:solidFill>
                  <a:srgbClr val="000000"/>
                </a:solidFill>
              </a:rPr>
              <a:t> olan </a:t>
            </a:r>
            <a:r>
              <a:rPr lang="en-US" dirty="0" smtClean="0">
                <a:solidFill>
                  <a:srgbClr val="000000"/>
                </a:solidFill>
              </a:rPr>
              <a:t> </a:t>
            </a:r>
            <a:r>
              <a:rPr lang="en-US" dirty="0" err="1" smtClean="0">
                <a:solidFill>
                  <a:srgbClr val="000000"/>
                </a:solidFill>
              </a:rPr>
              <a:t>inosine</a:t>
            </a:r>
            <a:r>
              <a:rPr lang="tr-TR" dirty="0" smtClean="0">
                <a:solidFill>
                  <a:srgbClr val="000000"/>
                </a:solidFill>
              </a:rPr>
              <a:t> içerir</a:t>
            </a:r>
            <a:r>
              <a:rPr lang="en-US" dirty="0" smtClean="0">
                <a:solidFill>
                  <a:srgbClr val="000000"/>
                </a:solidFill>
              </a:rPr>
              <a:t>, </a:t>
            </a:r>
            <a:r>
              <a:rPr lang="en-US" dirty="0" err="1" smtClean="0">
                <a:solidFill>
                  <a:srgbClr val="000000"/>
                </a:solidFill>
              </a:rPr>
              <a:t>codon</a:t>
            </a:r>
            <a:r>
              <a:rPr lang="tr-TR" dirty="0" smtClean="0">
                <a:solidFill>
                  <a:srgbClr val="000000"/>
                </a:solidFill>
              </a:rPr>
              <a:t> üzeride yer alan </a:t>
            </a:r>
            <a:r>
              <a:rPr lang="en-US" dirty="0" smtClean="0">
                <a:solidFill>
                  <a:srgbClr val="000000"/>
                </a:solidFill>
              </a:rPr>
              <a:t>U, C, or A</a:t>
            </a:r>
            <a:r>
              <a:rPr lang="tr-TR" dirty="0" smtClean="0">
                <a:solidFill>
                  <a:srgbClr val="000000"/>
                </a:solidFill>
              </a:rPr>
              <a:t> ile Hidrojen bağı kurabilir</a:t>
            </a:r>
            <a:r>
              <a:rPr lang="en-US" dirty="0" smtClean="0">
                <a:solidFill>
                  <a:srgbClr val="000000"/>
                </a:solidFill>
              </a:rPr>
              <a:t>.</a:t>
            </a:r>
          </a:p>
          <a:p>
            <a:endParaRPr lang="tr-TR" dirty="0"/>
          </a:p>
        </p:txBody>
      </p:sp>
      <p:sp>
        <p:nvSpPr>
          <p:cNvPr id="4" name="3 Slayt Numarası Yer Tutucusu"/>
          <p:cNvSpPr>
            <a:spLocks noGrp="1"/>
          </p:cNvSpPr>
          <p:nvPr>
            <p:ph type="sldNum" sz="quarter" idx="10"/>
          </p:nvPr>
        </p:nvSpPr>
        <p:spPr/>
        <p:txBody>
          <a:bodyPr/>
          <a:lstStyle/>
          <a:p>
            <a:fld id="{54AA88FE-F240-4037-8C50-4CF6E58E8CE5}" type="slidenum">
              <a:rPr lang="tr-TR" smtClean="0"/>
              <a:pPr/>
              <a:t>8</a:t>
            </a:fld>
            <a:endParaRPr 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5"/>
          <p:cNvSpPr>
            <a:spLocks noGrp="1" noChangeArrowheads="1"/>
          </p:cNvSpPr>
          <p:nvPr>
            <p:ph type="sldNum" sz="quarter" idx="5"/>
          </p:nvPr>
        </p:nvSpPr>
        <p:spPr>
          <a:noFill/>
        </p:spPr>
        <p:txBody>
          <a:bodyPr/>
          <a:lstStyle/>
          <a:p>
            <a:fld id="{F0472AF0-84E8-47F7-BAA4-FA3FD7BE21DC}" type="slidenum">
              <a:rPr lang="en-US" smtClean="0"/>
              <a:pPr/>
              <a:t>9</a:t>
            </a:fld>
            <a:endParaRPr lang="en-US" smtClean="0"/>
          </a:p>
        </p:txBody>
      </p:sp>
      <p:sp>
        <p:nvSpPr>
          <p:cNvPr id="75779" name="Rectangle 2"/>
          <p:cNvSpPr>
            <a:spLocks noGrp="1" noRot="1" noChangeAspect="1" noChangeArrowheads="1" noTextEdit="1"/>
          </p:cNvSpPr>
          <p:nvPr>
            <p:ph type="sldImg"/>
          </p:nvPr>
        </p:nvSpPr>
        <p:spPr>
          <a:ln cap="flat"/>
        </p:spPr>
      </p:sp>
      <p:sp>
        <p:nvSpPr>
          <p:cNvPr id="75780" name="Rectangle 3"/>
          <p:cNvSpPr>
            <a:spLocks noGrp="1" noChangeArrowheads="1"/>
          </p:cNvSpPr>
          <p:nvPr>
            <p:ph type="body" idx="1"/>
          </p:nvPr>
        </p:nvSpPr>
        <p:spPr>
          <a:noFill/>
          <a:ln/>
        </p:spPr>
        <p:txBody>
          <a:bodyPr lIns="92795" rIns="92795"/>
          <a:lstStyle/>
          <a:p>
            <a:pPr>
              <a:lnSpc>
                <a:spcPct val="90000"/>
              </a:lnSpc>
              <a:buClr>
                <a:srgbClr val="339933"/>
              </a:buClr>
            </a:pPr>
            <a:r>
              <a:rPr lang="tr-TR" dirty="0" smtClean="0">
                <a:solidFill>
                  <a:srgbClr val="000000"/>
                </a:solidFill>
              </a:rPr>
              <a:t>Eğer her </a:t>
            </a:r>
            <a:r>
              <a:rPr lang="tr-TR" dirty="0" err="1" smtClean="0">
                <a:solidFill>
                  <a:srgbClr val="000000"/>
                </a:solidFill>
              </a:rPr>
              <a:t>antikodon</a:t>
            </a:r>
            <a:r>
              <a:rPr lang="tr-TR" dirty="0" smtClean="0">
                <a:solidFill>
                  <a:srgbClr val="000000"/>
                </a:solidFill>
              </a:rPr>
              <a:t> her </a:t>
            </a:r>
            <a:r>
              <a:rPr lang="tr-TR" dirty="0" err="1" smtClean="0">
                <a:solidFill>
                  <a:srgbClr val="000000"/>
                </a:solidFill>
              </a:rPr>
              <a:t>kodon</a:t>
            </a:r>
            <a:r>
              <a:rPr lang="tr-TR" dirty="0" smtClean="0">
                <a:solidFill>
                  <a:srgbClr val="000000"/>
                </a:solidFill>
              </a:rPr>
              <a:t> ile tam</a:t>
            </a:r>
            <a:r>
              <a:rPr lang="tr-TR" baseline="0" dirty="0" smtClean="0">
                <a:solidFill>
                  <a:srgbClr val="000000"/>
                </a:solidFill>
              </a:rPr>
              <a:t> olarak eşleşseydi 61 </a:t>
            </a:r>
            <a:r>
              <a:rPr lang="tr-TR" baseline="0" dirty="0" err="1" smtClean="0">
                <a:solidFill>
                  <a:srgbClr val="000000"/>
                </a:solidFill>
              </a:rPr>
              <a:t>tRNA</a:t>
            </a:r>
            <a:r>
              <a:rPr lang="tr-TR" baseline="0" dirty="0" smtClean="0">
                <a:solidFill>
                  <a:srgbClr val="000000"/>
                </a:solidFill>
              </a:rPr>
              <a:t> olması beklenirdi. Halbuki bu sayı yaklaşık 45. </a:t>
            </a:r>
            <a:endParaRPr lang="en-US" dirty="0" smtClean="0">
              <a:solidFill>
                <a:srgbClr val="000000"/>
              </a:solidFill>
            </a:endParaRPr>
          </a:p>
          <a:p>
            <a:pPr>
              <a:lnSpc>
                <a:spcPct val="90000"/>
              </a:lnSpc>
              <a:buClr>
                <a:srgbClr val="339933"/>
              </a:buClr>
            </a:pPr>
            <a:r>
              <a:rPr lang="tr-TR" dirty="0" smtClean="0">
                <a:solidFill>
                  <a:srgbClr val="000000"/>
                </a:solidFill>
              </a:rPr>
              <a:t>Bazı</a:t>
            </a:r>
            <a:r>
              <a:rPr lang="tr-TR" baseline="0" dirty="0" smtClean="0">
                <a:solidFill>
                  <a:srgbClr val="000000"/>
                </a:solidFill>
              </a:rPr>
              <a:t> </a:t>
            </a:r>
            <a:r>
              <a:rPr lang="en-US" dirty="0" err="1" smtClean="0">
                <a:solidFill>
                  <a:srgbClr val="000000"/>
                </a:solidFill>
              </a:rPr>
              <a:t>tRNA</a:t>
            </a:r>
            <a:r>
              <a:rPr lang="tr-TR" dirty="0" err="1" smtClean="0">
                <a:solidFill>
                  <a:srgbClr val="000000"/>
                </a:solidFill>
              </a:rPr>
              <a:t>ların</a:t>
            </a:r>
            <a:r>
              <a:rPr lang="tr-TR" baseline="0" dirty="0" smtClean="0">
                <a:solidFill>
                  <a:srgbClr val="000000"/>
                </a:solidFill>
              </a:rPr>
              <a:t> anti </a:t>
            </a:r>
            <a:r>
              <a:rPr lang="tr-TR" baseline="0" dirty="0" err="1" smtClean="0">
                <a:solidFill>
                  <a:srgbClr val="000000"/>
                </a:solidFill>
              </a:rPr>
              <a:t>kodonları</a:t>
            </a:r>
            <a:r>
              <a:rPr lang="tr-TR" baseline="0" dirty="0" smtClean="0">
                <a:solidFill>
                  <a:srgbClr val="000000"/>
                </a:solidFill>
              </a:rPr>
              <a:t> birden fazla </a:t>
            </a:r>
            <a:r>
              <a:rPr lang="tr-TR" baseline="0" dirty="0" err="1" smtClean="0">
                <a:solidFill>
                  <a:srgbClr val="000000"/>
                </a:solidFill>
              </a:rPr>
              <a:t>kodonu</a:t>
            </a:r>
            <a:r>
              <a:rPr lang="tr-TR" baseline="0" dirty="0" smtClean="0">
                <a:solidFill>
                  <a:srgbClr val="000000"/>
                </a:solidFill>
              </a:rPr>
              <a:t> tanıyabilir. </a:t>
            </a:r>
            <a:r>
              <a:rPr lang="en-US" dirty="0" smtClean="0">
                <a:solidFill>
                  <a:srgbClr val="000000"/>
                </a:solidFill>
              </a:rPr>
              <a:t> </a:t>
            </a:r>
            <a:r>
              <a:rPr lang="tr-TR" dirty="0" smtClean="0">
                <a:solidFill>
                  <a:srgbClr val="000000"/>
                </a:solidFill>
              </a:rPr>
              <a:t>Bu mümkündür çünkü</a:t>
            </a:r>
            <a:r>
              <a:rPr lang="tr-TR" baseline="0" dirty="0" smtClean="0">
                <a:solidFill>
                  <a:srgbClr val="000000"/>
                </a:solidFill>
              </a:rPr>
              <a:t> </a:t>
            </a:r>
            <a:r>
              <a:rPr lang="tr-TR" baseline="0" dirty="0" err="1" smtClean="0">
                <a:solidFill>
                  <a:srgbClr val="000000"/>
                </a:solidFill>
              </a:rPr>
              <a:t>kodon</a:t>
            </a:r>
            <a:r>
              <a:rPr lang="tr-TR" baseline="0" dirty="0" smtClean="0">
                <a:solidFill>
                  <a:srgbClr val="000000"/>
                </a:solidFill>
              </a:rPr>
              <a:t> ve </a:t>
            </a:r>
            <a:r>
              <a:rPr lang="tr-TR" baseline="0" dirty="0" err="1" smtClean="0">
                <a:solidFill>
                  <a:srgbClr val="000000"/>
                </a:solidFill>
              </a:rPr>
              <a:t>antikodon</a:t>
            </a:r>
            <a:r>
              <a:rPr lang="tr-TR" baseline="0" dirty="0" smtClean="0">
                <a:solidFill>
                  <a:srgbClr val="000000"/>
                </a:solidFill>
              </a:rPr>
              <a:t> arasındaki 3. baz </a:t>
            </a:r>
            <a:r>
              <a:rPr lang="tr-TR" baseline="0" dirty="0" err="1" smtClean="0">
                <a:solidFill>
                  <a:srgbClr val="000000"/>
                </a:solidFill>
              </a:rPr>
              <a:t>arasondaki</a:t>
            </a:r>
            <a:r>
              <a:rPr lang="tr-TR" baseline="0" dirty="0" smtClean="0">
                <a:solidFill>
                  <a:srgbClr val="000000"/>
                </a:solidFill>
              </a:rPr>
              <a:t> bağ gevşektir, oynak (</a:t>
            </a:r>
            <a:r>
              <a:rPr lang="tr-TR" baseline="0" dirty="0" err="1" smtClean="0">
                <a:solidFill>
                  <a:srgbClr val="000000"/>
                </a:solidFill>
              </a:rPr>
              <a:t>wobble</a:t>
            </a:r>
            <a:r>
              <a:rPr lang="tr-TR" baseline="0" dirty="0" smtClean="0">
                <a:solidFill>
                  <a:srgbClr val="000000"/>
                </a:solidFill>
              </a:rPr>
              <a:t> hipotezi)</a:t>
            </a:r>
          </a:p>
          <a:p>
            <a:pPr>
              <a:lnSpc>
                <a:spcPct val="90000"/>
              </a:lnSpc>
              <a:buClr>
                <a:srgbClr val="339933"/>
              </a:buClr>
            </a:pPr>
            <a:r>
              <a:rPr lang="tr-TR" baseline="0" dirty="0" err="1" smtClean="0">
                <a:solidFill>
                  <a:srgbClr val="000000"/>
                </a:solidFill>
              </a:rPr>
              <a:t>Wobble</a:t>
            </a:r>
            <a:r>
              <a:rPr lang="tr-TR" baseline="0" dirty="0" smtClean="0">
                <a:solidFill>
                  <a:srgbClr val="000000"/>
                </a:solidFill>
              </a:rPr>
              <a:t> pozisyonunda yer alan </a:t>
            </a:r>
            <a:r>
              <a:rPr lang="tr-TR" baseline="0" dirty="0" err="1" smtClean="0">
                <a:solidFill>
                  <a:srgbClr val="000000"/>
                </a:solidFill>
              </a:rPr>
              <a:t>antikodonda</a:t>
            </a:r>
            <a:r>
              <a:rPr lang="tr-TR" baseline="0" dirty="0" smtClean="0">
                <a:solidFill>
                  <a:srgbClr val="000000"/>
                </a:solidFill>
              </a:rPr>
              <a:t> yer alan U, </a:t>
            </a:r>
            <a:r>
              <a:rPr lang="tr-TR" baseline="0" dirty="0" err="1" smtClean="0">
                <a:solidFill>
                  <a:srgbClr val="000000"/>
                </a:solidFill>
              </a:rPr>
              <a:t>kodonun</a:t>
            </a:r>
            <a:r>
              <a:rPr lang="tr-TR" baseline="0" dirty="0" smtClean="0">
                <a:solidFill>
                  <a:srgbClr val="000000"/>
                </a:solidFill>
              </a:rPr>
              <a:t> 3. pozisyonun  hem </a:t>
            </a:r>
            <a:r>
              <a:rPr lang="en-US" dirty="0" smtClean="0">
                <a:solidFill>
                  <a:srgbClr val="000000"/>
                </a:solidFill>
              </a:rPr>
              <a:t> A </a:t>
            </a:r>
            <a:r>
              <a:rPr lang="tr-TR" dirty="0" smtClean="0">
                <a:solidFill>
                  <a:srgbClr val="000000"/>
                </a:solidFill>
              </a:rPr>
              <a:t>hem</a:t>
            </a:r>
            <a:r>
              <a:rPr lang="tr-TR" baseline="0" dirty="0" smtClean="0">
                <a:solidFill>
                  <a:srgbClr val="000000"/>
                </a:solidFill>
              </a:rPr>
              <a:t> de </a:t>
            </a:r>
            <a:r>
              <a:rPr lang="en-US" dirty="0" smtClean="0">
                <a:solidFill>
                  <a:srgbClr val="000000"/>
                </a:solidFill>
              </a:rPr>
              <a:t>G</a:t>
            </a:r>
            <a:r>
              <a:rPr lang="tr-TR" dirty="0" smtClean="0">
                <a:solidFill>
                  <a:srgbClr val="000000"/>
                </a:solidFill>
              </a:rPr>
              <a:t> ile eşleşebilir. </a:t>
            </a:r>
            <a:r>
              <a:rPr lang="en-US" dirty="0" smtClean="0">
                <a:solidFill>
                  <a:srgbClr val="000000"/>
                </a:solidFill>
              </a:rPr>
              <a:t> </a:t>
            </a:r>
            <a:endParaRPr lang="tr-TR" dirty="0" smtClean="0">
              <a:solidFill>
                <a:srgbClr val="000000"/>
              </a:solidFill>
            </a:endParaRPr>
          </a:p>
          <a:p>
            <a:pPr>
              <a:lnSpc>
                <a:spcPct val="90000"/>
              </a:lnSpc>
              <a:buClr>
                <a:srgbClr val="339933"/>
              </a:buClr>
            </a:pPr>
            <a:r>
              <a:rPr lang="tr-TR" dirty="0" smtClean="0">
                <a:solidFill>
                  <a:srgbClr val="000000"/>
                </a:solidFill>
              </a:rPr>
              <a:t>Bazı </a:t>
            </a:r>
            <a:r>
              <a:rPr lang="en-US" dirty="0" smtClean="0">
                <a:solidFill>
                  <a:srgbClr val="000000"/>
                </a:solidFill>
              </a:rPr>
              <a:t> </a:t>
            </a:r>
            <a:r>
              <a:rPr lang="en-US" dirty="0" err="1" smtClean="0">
                <a:solidFill>
                  <a:srgbClr val="000000"/>
                </a:solidFill>
              </a:rPr>
              <a:t>tRNA</a:t>
            </a:r>
            <a:r>
              <a:rPr lang="en-US" dirty="0" smtClean="0">
                <a:solidFill>
                  <a:srgbClr val="000000"/>
                </a:solidFill>
              </a:rPr>
              <a:t> anti</a:t>
            </a:r>
            <a:r>
              <a:rPr lang="tr-TR" dirty="0" smtClean="0">
                <a:solidFill>
                  <a:srgbClr val="000000"/>
                </a:solidFill>
              </a:rPr>
              <a:t>k</a:t>
            </a:r>
            <a:r>
              <a:rPr lang="en-US" dirty="0" err="1" smtClean="0">
                <a:solidFill>
                  <a:srgbClr val="000000"/>
                </a:solidFill>
              </a:rPr>
              <a:t>odon</a:t>
            </a:r>
            <a:r>
              <a:rPr lang="tr-TR" dirty="0" err="1" smtClean="0">
                <a:solidFill>
                  <a:srgbClr val="000000"/>
                </a:solidFill>
              </a:rPr>
              <a:t>ları</a:t>
            </a:r>
            <a:r>
              <a:rPr lang="tr-TR" dirty="0" smtClean="0">
                <a:solidFill>
                  <a:srgbClr val="000000"/>
                </a:solidFill>
              </a:rPr>
              <a:t> </a:t>
            </a:r>
            <a:r>
              <a:rPr lang="en-US" dirty="0" err="1" smtClean="0">
                <a:solidFill>
                  <a:srgbClr val="000000"/>
                </a:solidFill>
              </a:rPr>
              <a:t>adenin</a:t>
            </a:r>
            <a:r>
              <a:rPr lang="tr-TR" dirty="0" smtClean="0">
                <a:solidFill>
                  <a:srgbClr val="000000"/>
                </a:solidFill>
              </a:rPr>
              <a:t>in </a:t>
            </a:r>
            <a:r>
              <a:rPr lang="tr-TR" dirty="0" err="1" smtClean="0">
                <a:solidFill>
                  <a:srgbClr val="000000"/>
                </a:solidFill>
              </a:rPr>
              <a:t>modifiye</a:t>
            </a:r>
            <a:r>
              <a:rPr lang="tr-TR" dirty="0" smtClean="0">
                <a:solidFill>
                  <a:srgbClr val="000000"/>
                </a:solidFill>
              </a:rPr>
              <a:t> formu olan </a:t>
            </a:r>
            <a:r>
              <a:rPr lang="en-US" dirty="0" err="1" smtClean="0">
                <a:solidFill>
                  <a:srgbClr val="000000"/>
                </a:solidFill>
              </a:rPr>
              <a:t>inosin</a:t>
            </a:r>
            <a:r>
              <a:rPr lang="tr-TR" dirty="0" smtClean="0">
                <a:solidFill>
                  <a:srgbClr val="000000"/>
                </a:solidFill>
              </a:rPr>
              <a:t>i</a:t>
            </a:r>
            <a:r>
              <a:rPr lang="tr-TR" baseline="0" dirty="0" smtClean="0">
                <a:solidFill>
                  <a:srgbClr val="000000"/>
                </a:solidFill>
              </a:rPr>
              <a:t> barındırabilir. </a:t>
            </a:r>
            <a:r>
              <a:rPr lang="tr-TR" baseline="0" dirty="0" err="1" smtClean="0">
                <a:solidFill>
                  <a:srgbClr val="000000"/>
                </a:solidFill>
              </a:rPr>
              <a:t>İnozin</a:t>
            </a:r>
            <a:r>
              <a:rPr lang="tr-TR" baseline="0" dirty="0" smtClean="0">
                <a:solidFill>
                  <a:srgbClr val="000000"/>
                </a:solidFill>
              </a:rPr>
              <a:t> </a:t>
            </a:r>
            <a:r>
              <a:rPr lang="tr-TR" baseline="0" dirty="0" err="1" smtClean="0">
                <a:solidFill>
                  <a:srgbClr val="000000"/>
                </a:solidFill>
              </a:rPr>
              <a:t>kodonun</a:t>
            </a:r>
            <a:r>
              <a:rPr lang="tr-TR" baseline="0" dirty="0" smtClean="0">
                <a:solidFill>
                  <a:srgbClr val="000000"/>
                </a:solidFill>
              </a:rPr>
              <a:t> 3. pozisyonunda yer alan </a:t>
            </a:r>
            <a:r>
              <a:rPr lang="en-US" dirty="0" smtClean="0">
                <a:solidFill>
                  <a:srgbClr val="000000"/>
                </a:solidFill>
              </a:rPr>
              <a:t> U, C, </a:t>
            </a:r>
            <a:r>
              <a:rPr lang="tr-TR" dirty="0" smtClean="0">
                <a:solidFill>
                  <a:srgbClr val="000000"/>
                </a:solidFill>
              </a:rPr>
              <a:t>veya</a:t>
            </a:r>
            <a:r>
              <a:rPr lang="en-US" dirty="0" smtClean="0">
                <a:solidFill>
                  <a:srgbClr val="000000"/>
                </a:solidFill>
              </a:rPr>
              <a:t> A</a:t>
            </a:r>
            <a:r>
              <a:rPr lang="tr-TR" dirty="0" smtClean="0">
                <a:solidFill>
                  <a:srgbClr val="000000"/>
                </a:solidFill>
              </a:rPr>
              <a:t> ile hidrojen bağı yapabilir. </a:t>
            </a:r>
            <a:endParaRPr lang="tr-TR" dirty="0" smtClean="0"/>
          </a:p>
          <a:p>
            <a:endParaRPr lang="tr-TR" dirty="0" smtClean="0">
              <a:solidFill>
                <a:schemeClr val="tx1"/>
              </a:solidFill>
            </a:endParaRPr>
          </a:p>
          <a:p>
            <a:r>
              <a:rPr lang="tr-TR" dirty="0" smtClean="0">
                <a:solidFill>
                  <a:srgbClr val="000000"/>
                </a:solidFill>
              </a:rPr>
              <a:t> </a:t>
            </a:r>
            <a:r>
              <a:rPr lang="tr-TR" dirty="0" err="1" smtClean="0">
                <a:solidFill>
                  <a:srgbClr val="000000"/>
                </a:solidFill>
              </a:rPr>
              <a:t>Kodon</a:t>
            </a:r>
            <a:r>
              <a:rPr lang="tr-TR" dirty="0" smtClean="0">
                <a:solidFill>
                  <a:srgbClr val="000000"/>
                </a:solidFill>
              </a:rPr>
              <a:t>-</a:t>
            </a:r>
            <a:r>
              <a:rPr lang="tr-TR" dirty="0" err="1" smtClean="0">
                <a:solidFill>
                  <a:srgbClr val="000000"/>
                </a:solidFill>
              </a:rPr>
              <a:t>Antikodon</a:t>
            </a:r>
            <a:r>
              <a:rPr lang="tr-TR" dirty="0" smtClean="0">
                <a:solidFill>
                  <a:srgbClr val="000000"/>
                </a:solidFill>
              </a:rPr>
              <a:t> etkileşimleri</a:t>
            </a:r>
            <a:r>
              <a:rPr lang="tr-TR" baseline="0" dirty="0" smtClean="0">
                <a:solidFill>
                  <a:srgbClr val="000000"/>
                </a:solidFill>
              </a:rPr>
              <a:t> </a:t>
            </a:r>
            <a:r>
              <a:rPr lang="tr-TR" baseline="0" dirty="0" err="1" smtClean="0">
                <a:solidFill>
                  <a:srgbClr val="000000"/>
                </a:solidFill>
              </a:rPr>
              <a:t>kodonun</a:t>
            </a:r>
            <a:r>
              <a:rPr lang="tr-TR" baseline="0" dirty="0" smtClean="0">
                <a:solidFill>
                  <a:srgbClr val="000000"/>
                </a:solidFill>
              </a:rPr>
              <a:t> 3. pozisyonunda (</a:t>
            </a:r>
            <a:r>
              <a:rPr lang="tr-TR" baseline="0" dirty="0" err="1" smtClean="0">
                <a:solidFill>
                  <a:srgbClr val="000000"/>
                </a:solidFill>
              </a:rPr>
              <a:t>antikodonun</a:t>
            </a:r>
            <a:r>
              <a:rPr lang="tr-TR" baseline="0" dirty="0" smtClean="0">
                <a:solidFill>
                  <a:srgbClr val="000000"/>
                </a:solidFill>
              </a:rPr>
              <a:t> 1. pozisyonunda) </a:t>
            </a:r>
            <a:r>
              <a:rPr lang="tr-TR" baseline="0" dirty="0" err="1" smtClean="0">
                <a:solidFill>
                  <a:srgbClr val="000000"/>
                </a:solidFill>
              </a:rPr>
              <a:t>gevşak</a:t>
            </a:r>
            <a:r>
              <a:rPr lang="tr-TR" baseline="0" dirty="0" smtClean="0">
                <a:solidFill>
                  <a:srgbClr val="000000"/>
                </a:solidFill>
              </a:rPr>
              <a:t> eşleşmenin bulunması, tek </a:t>
            </a:r>
            <a:r>
              <a:rPr lang="tr-TR" baseline="0" dirty="0" err="1" smtClean="0">
                <a:solidFill>
                  <a:srgbClr val="000000"/>
                </a:solidFill>
              </a:rPr>
              <a:t>tRNA’nın</a:t>
            </a:r>
            <a:r>
              <a:rPr lang="tr-TR" baseline="0" dirty="0" smtClean="0">
                <a:solidFill>
                  <a:srgbClr val="000000"/>
                </a:solidFill>
              </a:rPr>
              <a:t> iki yada 3 </a:t>
            </a:r>
            <a:r>
              <a:rPr lang="tr-TR" baseline="0" dirty="0" err="1" smtClean="0">
                <a:solidFill>
                  <a:srgbClr val="000000"/>
                </a:solidFill>
              </a:rPr>
              <a:t>kodonun</a:t>
            </a:r>
            <a:r>
              <a:rPr lang="tr-TR" baseline="0" dirty="0" smtClean="0">
                <a:solidFill>
                  <a:srgbClr val="000000"/>
                </a:solidFill>
              </a:rPr>
              <a:t> tanımasını sağlar. </a:t>
            </a:r>
            <a:endParaRPr lang="tr-TR" dirty="0" smtClean="0"/>
          </a:p>
          <a:p>
            <a:endParaRPr lang="tr-TR"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tRNA</a:t>
            </a:r>
            <a:r>
              <a:rPr lang="tr-TR" dirty="0" smtClean="0"/>
              <a:t>: </a:t>
            </a:r>
            <a:r>
              <a:rPr lang="tr-TR" dirty="0" err="1" smtClean="0"/>
              <a:t>aa’leri</a:t>
            </a:r>
            <a:r>
              <a:rPr lang="tr-TR" dirty="0" smtClean="0"/>
              <a:t>  </a:t>
            </a:r>
            <a:r>
              <a:rPr lang="tr-TR" dirty="0" err="1" smtClean="0"/>
              <a:t>mRNA’daki</a:t>
            </a:r>
            <a:r>
              <a:rPr lang="tr-TR" dirty="0" smtClean="0"/>
              <a:t> </a:t>
            </a:r>
            <a:r>
              <a:rPr lang="tr-TR" dirty="0" err="1" smtClean="0"/>
              <a:t>kodonlar</a:t>
            </a:r>
            <a:r>
              <a:rPr lang="tr-TR" dirty="0" smtClean="0"/>
              <a:t> ile eşleştirir. </a:t>
            </a:r>
            <a:r>
              <a:rPr lang="tr-TR" baseline="0" dirty="0" smtClean="0"/>
              <a:t>3’lü nükleotid grupları doğrudan  </a:t>
            </a:r>
            <a:r>
              <a:rPr lang="tr-TR" baseline="0" dirty="0" err="1" smtClean="0"/>
              <a:t>aalere</a:t>
            </a:r>
            <a:r>
              <a:rPr lang="tr-TR" baseline="0" dirty="0" smtClean="0"/>
              <a:t> bağlanamaz. Bu nedenle hem </a:t>
            </a:r>
            <a:r>
              <a:rPr lang="tr-TR" baseline="0" dirty="0" err="1" smtClean="0"/>
              <a:t>kodonu</a:t>
            </a:r>
            <a:r>
              <a:rPr lang="tr-TR" baseline="0" dirty="0" smtClean="0"/>
              <a:t> tanıyan hem de </a:t>
            </a:r>
            <a:r>
              <a:rPr lang="tr-TR" baseline="0" dirty="0" err="1" smtClean="0"/>
              <a:t>aalere</a:t>
            </a:r>
            <a:r>
              <a:rPr lang="tr-TR" baseline="0" dirty="0" smtClean="0"/>
              <a:t> bağlanan bir moleküle gereksinim vardır. Bu uyarlayıcılar 80 </a:t>
            </a:r>
            <a:r>
              <a:rPr lang="tr-TR" baseline="0" dirty="0" err="1" smtClean="0"/>
              <a:t>nt</a:t>
            </a:r>
            <a:r>
              <a:rPr lang="tr-TR" baseline="0" dirty="0" smtClean="0"/>
              <a:t> uzunluğundaki </a:t>
            </a:r>
            <a:r>
              <a:rPr lang="tr-TR" baseline="0" dirty="0" err="1" smtClean="0"/>
              <a:t>tRNA’lardır</a:t>
            </a:r>
            <a:r>
              <a:rPr lang="tr-TR" baseline="0" dirty="0" smtClean="0"/>
              <a:t>. </a:t>
            </a:r>
            <a:r>
              <a:rPr lang="tr-TR" baseline="0" dirty="0" err="1" smtClean="0"/>
              <a:t>tRNA’lar</a:t>
            </a:r>
            <a:r>
              <a:rPr lang="tr-TR" baseline="0" dirty="0" smtClean="0"/>
              <a:t> katlanabilir. Tüm RNA molekülleri bir takım kimyasal değişimler geçirir. Her 1/10’den biri A, C, G ve U değişikliğe  uğramış halidir.</a:t>
            </a:r>
          </a:p>
          <a:p>
            <a:r>
              <a:rPr lang="en-US" dirty="0" err="1" smtClean="0"/>
              <a:t>tRNA</a:t>
            </a:r>
            <a:r>
              <a:rPr lang="tr-TR" dirty="0" smtClean="0"/>
              <a:t>,</a:t>
            </a:r>
            <a:r>
              <a:rPr lang="tr-TR" baseline="0" dirty="0" smtClean="0"/>
              <a:t> protein sentezinde </a:t>
            </a:r>
            <a:r>
              <a:rPr lang="en-US" dirty="0" smtClean="0"/>
              <a:t> “adaptor” molecule</a:t>
            </a:r>
          </a:p>
          <a:p>
            <a:pPr lvl="1">
              <a:buFontTx/>
              <a:buChar char="•"/>
            </a:pPr>
            <a:r>
              <a:rPr lang="tr-TR" dirty="0" smtClean="0"/>
              <a:t>Alıcı</a:t>
            </a:r>
            <a:r>
              <a:rPr lang="tr-TR" baseline="0" dirty="0" smtClean="0"/>
              <a:t> kol</a:t>
            </a:r>
            <a:endParaRPr lang="en-US" dirty="0" smtClean="0"/>
          </a:p>
          <a:p>
            <a:pPr lvl="2">
              <a:buFontTx/>
              <a:buChar char="•"/>
            </a:pPr>
            <a:r>
              <a:rPr lang="en-US" dirty="0" smtClean="0"/>
              <a:t> CCA-3’ terminus to which amino acid is coupled</a:t>
            </a:r>
          </a:p>
          <a:p>
            <a:pPr lvl="2">
              <a:buFontTx/>
              <a:buChar char="•"/>
            </a:pPr>
            <a:r>
              <a:rPr lang="en-US" dirty="0" smtClean="0"/>
              <a:t> carries amino acid on terminal adenosine</a:t>
            </a:r>
            <a:endParaRPr lang="tr-TR" dirty="0" smtClean="0"/>
          </a:p>
          <a:p>
            <a:pPr lvl="2">
              <a:buFontTx/>
              <a:buChar char="•"/>
            </a:pPr>
            <a:endParaRPr lang="tr-TR" sz="2600" dirty="0" smtClean="0"/>
          </a:p>
          <a:p>
            <a:pPr>
              <a:lnSpc>
                <a:spcPct val="90000"/>
              </a:lnSpc>
              <a:buClr>
                <a:srgbClr val="339933"/>
              </a:buClr>
            </a:pPr>
            <a:r>
              <a:rPr lang="en-US" dirty="0" smtClean="0">
                <a:solidFill>
                  <a:srgbClr val="000000"/>
                </a:solidFill>
              </a:rPr>
              <a:t>A </a:t>
            </a:r>
            <a:r>
              <a:rPr lang="en-US" dirty="0" err="1" smtClean="0">
                <a:solidFill>
                  <a:srgbClr val="000000"/>
                </a:solidFill>
              </a:rPr>
              <a:t>tRNA</a:t>
            </a:r>
            <a:r>
              <a:rPr lang="en-US" dirty="0" smtClean="0">
                <a:solidFill>
                  <a:srgbClr val="000000"/>
                </a:solidFill>
              </a:rPr>
              <a:t> molecule consists of a strand of about 80 nucleotides that folds back on itself to form a three-dimensional structure.</a:t>
            </a:r>
          </a:p>
          <a:p>
            <a:pPr lvl="1">
              <a:lnSpc>
                <a:spcPct val="90000"/>
              </a:lnSpc>
              <a:buClr>
                <a:srgbClr val="339933"/>
              </a:buClr>
            </a:pPr>
            <a:r>
              <a:rPr lang="en-US" dirty="0" smtClean="0">
                <a:solidFill>
                  <a:srgbClr val="000000"/>
                </a:solidFill>
              </a:rPr>
              <a:t>It includes a loop containing the </a:t>
            </a:r>
            <a:r>
              <a:rPr lang="en-US" dirty="0" err="1" smtClean="0">
                <a:solidFill>
                  <a:srgbClr val="000000"/>
                </a:solidFill>
              </a:rPr>
              <a:t>anticodon</a:t>
            </a:r>
            <a:r>
              <a:rPr lang="en-US" dirty="0" smtClean="0">
                <a:solidFill>
                  <a:srgbClr val="000000"/>
                </a:solidFill>
              </a:rPr>
              <a:t> and an attachment site at the 3’ end for an amino acid.</a:t>
            </a:r>
          </a:p>
          <a:p>
            <a:pPr lvl="2">
              <a:buFontTx/>
              <a:buChar char="•"/>
            </a:pPr>
            <a:endParaRPr lang="tr-TR" sz="2600" dirty="0" smtClean="0"/>
          </a:p>
          <a:p>
            <a:pPr lvl="2">
              <a:buFontTx/>
              <a:buChar char="•"/>
            </a:pPr>
            <a:endParaRPr lang="en-US" sz="2600" dirty="0" smtClean="0"/>
          </a:p>
          <a:p>
            <a:endParaRPr lang="tr-TR" dirty="0"/>
          </a:p>
        </p:txBody>
      </p:sp>
      <p:sp>
        <p:nvSpPr>
          <p:cNvPr id="4" name="3 Slayt Numarası Yer Tutucusu"/>
          <p:cNvSpPr>
            <a:spLocks noGrp="1"/>
          </p:cNvSpPr>
          <p:nvPr>
            <p:ph type="sldNum" sz="quarter" idx="10"/>
          </p:nvPr>
        </p:nvSpPr>
        <p:spPr/>
        <p:txBody>
          <a:bodyPr/>
          <a:lstStyle/>
          <a:p>
            <a:fld id="{54AA88FE-F240-4037-8C50-4CF6E58E8CE5}" type="slidenum">
              <a:rPr lang="tr-TR" smtClean="0"/>
              <a:pPr/>
              <a:t>10</a:t>
            </a:fld>
            <a:endParaRPr lang="tr-T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err="1" smtClean="0">
                <a:solidFill>
                  <a:srgbClr val="006600"/>
                </a:solidFill>
              </a:rPr>
              <a:t>Prokaryotik</a:t>
            </a:r>
            <a:r>
              <a:rPr lang="tr-TR" dirty="0" smtClean="0">
                <a:solidFill>
                  <a:srgbClr val="006600"/>
                </a:solidFill>
              </a:rPr>
              <a:t> ve </a:t>
            </a:r>
            <a:r>
              <a:rPr lang="tr-TR" dirty="0" err="1" smtClean="0">
                <a:solidFill>
                  <a:srgbClr val="006600"/>
                </a:solidFill>
              </a:rPr>
              <a:t>Ökaryotik</a:t>
            </a:r>
            <a:r>
              <a:rPr lang="tr-TR" dirty="0" smtClean="0">
                <a:solidFill>
                  <a:srgbClr val="006600"/>
                </a:solidFill>
              </a:rPr>
              <a:t> Ribozomlar birbirine çok </a:t>
            </a:r>
            <a:r>
              <a:rPr lang="tr-TR" smtClean="0">
                <a:solidFill>
                  <a:srgbClr val="006600"/>
                </a:solidFill>
              </a:rPr>
              <a:t>benzemesine rağmen </a:t>
            </a:r>
            <a:r>
              <a:rPr lang="en-US" smtClean="0">
                <a:solidFill>
                  <a:srgbClr val="000000"/>
                </a:solidFill>
              </a:rPr>
              <a:t>While </a:t>
            </a:r>
            <a:r>
              <a:rPr lang="en-US" dirty="0" smtClean="0">
                <a:solidFill>
                  <a:srgbClr val="000000"/>
                </a:solidFill>
              </a:rPr>
              <a:t>very similar in structure and function, prokaryotic and eukaryotic </a:t>
            </a:r>
            <a:r>
              <a:rPr lang="en-US" dirty="0" err="1" smtClean="0">
                <a:solidFill>
                  <a:srgbClr val="000000"/>
                </a:solidFill>
              </a:rPr>
              <a:t>ribosomes</a:t>
            </a:r>
            <a:r>
              <a:rPr lang="en-US" dirty="0" smtClean="0">
                <a:solidFill>
                  <a:srgbClr val="000000"/>
                </a:solidFill>
              </a:rPr>
              <a:t> have enough differences that certain antibiotic drugs (like tetracycline) can paralyze prokaryotic </a:t>
            </a:r>
            <a:r>
              <a:rPr lang="en-US" dirty="0" err="1" smtClean="0">
                <a:solidFill>
                  <a:srgbClr val="000000"/>
                </a:solidFill>
              </a:rPr>
              <a:t>ribosomes</a:t>
            </a:r>
            <a:r>
              <a:rPr lang="en-US" dirty="0" smtClean="0">
                <a:solidFill>
                  <a:srgbClr val="000000"/>
                </a:solidFill>
              </a:rPr>
              <a:t> without inhibiting eukaryotic </a:t>
            </a:r>
            <a:r>
              <a:rPr lang="en-US" dirty="0" err="1" smtClean="0">
                <a:solidFill>
                  <a:srgbClr val="000000"/>
                </a:solidFill>
              </a:rPr>
              <a:t>ribosomes</a:t>
            </a:r>
            <a:r>
              <a:rPr lang="en-US" dirty="0" smtClean="0">
                <a:solidFill>
                  <a:srgbClr val="000000"/>
                </a:solidFill>
              </a:rPr>
              <a:t>.</a:t>
            </a:r>
          </a:p>
          <a:p>
            <a:endParaRPr lang="tr-TR" dirty="0"/>
          </a:p>
        </p:txBody>
      </p:sp>
      <p:sp>
        <p:nvSpPr>
          <p:cNvPr id="4" name="3 Slayt Numarası Yer Tutucusu"/>
          <p:cNvSpPr>
            <a:spLocks noGrp="1"/>
          </p:cNvSpPr>
          <p:nvPr>
            <p:ph type="sldNum" sz="quarter" idx="10"/>
          </p:nvPr>
        </p:nvSpPr>
        <p:spPr/>
        <p:txBody>
          <a:bodyPr/>
          <a:lstStyle/>
          <a:p>
            <a:fld id="{54AA88FE-F240-4037-8C50-4CF6E58E8CE5}" type="slidenum">
              <a:rPr lang="tr-TR" smtClean="0"/>
              <a:pPr/>
              <a:t>11</a:t>
            </a:fld>
            <a:endParaRPr lang="tr-T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RNA’lar çekirdekten çıkmadan önce kovalan değişikliğe</a:t>
            </a:r>
            <a:r>
              <a:rPr lang="tr-TR" baseline="0" dirty="0" smtClean="0"/>
              <a:t> uğrarlar. </a:t>
            </a:r>
          </a:p>
          <a:p>
            <a:r>
              <a:rPr lang="tr-TR" baseline="0" dirty="0" err="1" smtClean="0"/>
              <a:t>tRNA’lar</a:t>
            </a:r>
            <a:r>
              <a:rPr lang="tr-TR" baseline="0" dirty="0" smtClean="0"/>
              <a:t>, RNA </a:t>
            </a:r>
            <a:r>
              <a:rPr lang="tr-TR" baseline="0" dirty="0" err="1" smtClean="0"/>
              <a:t>polimeraz</a:t>
            </a:r>
            <a:r>
              <a:rPr lang="tr-TR" baseline="0" dirty="0" smtClean="0"/>
              <a:t> 3 tarafından sentezlenir. Olgun </a:t>
            </a:r>
            <a:r>
              <a:rPr lang="tr-TR" baseline="0" dirty="0" err="1" smtClean="0"/>
              <a:t>tRNA</a:t>
            </a:r>
            <a:r>
              <a:rPr lang="tr-TR" baseline="0" dirty="0" smtClean="0"/>
              <a:t> molekülleri oluşturacak şekilde budanır, bazılarında </a:t>
            </a:r>
            <a:r>
              <a:rPr lang="tr-TR" baseline="0" dirty="0" err="1" smtClean="0"/>
              <a:t>intronlar</a:t>
            </a:r>
            <a:r>
              <a:rPr lang="tr-TR" baseline="0" dirty="0" smtClean="0"/>
              <a:t> bulunur, katlanır. </a:t>
            </a:r>
          </a:p>
          <a:p>
            <a:pPr>
              <a:buClr>
                <a:srgbClr val="339933"/>
              </a:buClr>
            </a:pPr>
            <a:r>
              <a:rPr lang="en-US" dirty="0" smtClean="0">
                <a:solidFill>
                  <a:srgbClr val="000000"/>
                </a:solidFill>
              </a:rPr>
              <a:t>After </a:t>
            </a:r>
            <a:r>
              <a:rPr lang="en-US" dirty="0" err="1" smtClean="0">
                <a:solidFill>
                  <a:srgbClr val="000000"/>
                </a:solidFill>
              </a:rPr>
              <a:t>rRNA</a:t>
            </a:r>
            <a:r>
              <a:rPr lang="en-US" dirty="0" smtClean="0">
                <a:solidFill>
                  <a:srgbClr val="000000"/>
                </a:solidFill>
              </a:rPr>
              <a:t> genes are transcribed to </a:t>
            </a:r>
            <a:r>
              <a:rPr lang="en-US" dirty="0" err="1" smtClean="0">
                <a:solidFill>
                  <a:srgbClr val="000000"/>
                </a:solidFill>
              </a:rPr>
              <a:t>rRNA</a:t>
            </a:r>
            <a:r>
              <a:rPr lang="en-US" dirty="0" smtClean="0">
                <a:solidFill>
                  <a:srgbClr val="000000"/>
                </a:solidFill>
              </a:rPr>
              <a:t> in the nucleus, the </a:t>
            </a:r>
            <a:r>
              <a:rPr lang="en-US" dirty="0" err="1" smtClean="0">
                <a:solidFill>
                  <a:srgbClr val="000000"/>
                </a:solidFill>
              </a:rPr>
              <a:t>rRNA</a:t>
            </a:r>
            <a:r>
              <a:rPr lang="en-US" dirty="0" smtClean="0">
                <a:solidFill>
                  <a:srgbClr val="000000"/>
                </a:solidFill>
              </a:rPr>
              <a:t> and proteins form the subunits in the nucleolus.</a:t>
            </a:r>
          </a:p>
          <a:p>
            <a:pPr>
              <a:buClr>
                <a:srgbClr val="339933"/>
              </a:buClr>
            </a:pPr>
            <a:r>
              <a:rPr lang="tr-TR" dirty="0" smtClean="0">
                <a:solidFill>
                  <a:srgbClr val="000000"/>
                </a:solidFill>
              </a:rPr>
              <a:t>Büyük</a:t>
            </a:r>
            <a:r>
              <a:rPr lang="tr-TR" baseline="0" dirty="0" smtClean="0">
                <a:solidFill>
                  <a:srgbClr val="000000"/>
                </a:solidFill>
              </a:rPr>
              <a:t> ve küçük </a:t>
            </a:r>
            <a:r>
              <a:rPr lang="tr-TR" baseline="0" dirty="0" err="1" smtClean="0">
                <a:solidFill>
                  <a:srgbClr val="000000"/>
                </a:solidFill>
              </a:rPr>
              <a:t>altüniteler</a:t>
            </a:r>
            <a:r>
              <a:rPr lang="tr-TR" baseline="0" dirty="0" smtClean="0">
                <a:solidFill>
                  <a:srgbClr val="000000"/>
                </a:solidFill>
              </a:rPr>
              <a:t> sadece </a:t>
            </a:r>
            <a:r>
              <a:rPr lang="en-US" dirty="0" smtClean="0">
                <a:solidFill>
                  <a:srgbClr val="000000"/>
                </a:solidFill>
              </a:rPr>
              <a:t>mRNA mole</a:t>
            </a:r>
            <a:r>
              <a:rPr lang="tr-TR" dirty="0" smtClean="0">
                <a:solidFill>
                  <a:srgbClr val="000000"/>
                </a:solidFill>
              </a:rPr>
              <a:t>külüne yerleştikleri zaman işlevsel</a:t>
            </a:r>
            <a:r>
              <a:rPr lang="tr-TR" baseline="0" dirty="0" smtClean="0">
                <a:solidFill>
                  <a:srgbClr val="000000"/>
                </a:solidFill>
              </a:rPr>
              <a:t> bir ribozom oluşturur. </a:t>
            </a:r>
            <a:endParaRPr lang="en-US" dirty="0" smtClean="0">
              <a:solidFill>
                <a:srgbClr val="000000"/>
              </a:solidFill>
            </a:endParaRPr>
          </a:p>
          <a:p>
            <a:endParaRPr lang="tr-TR" dirty="0"/>
          </a:p>
        </p:txBody>
      </p:sp>
      <p:sp>
        <p:nvSpPr>
          <p:cNvPr id="4" name="3 Slayt Numarası Yer Tutucusu"/>
          <p:cNvSpPr>
            <a:spLocks noGrp="1"/>
          </p:cNvSpPr>
          <p:nvPr>
            <p:ph type="sldNum" sz="quarter" idx="10"/>
          </p:nvPr>
        </p:nvSpPr>
        <p:spPr/>
        <p:txBody>
          <a:bodyPr/>
          <a:lstStyle/>
          <a:p>
            <a:fld id="{54AA88FE-F240-4037-8C50-4CF6E58E8CE5}" type="slidenum">
              <a:rPr lang="tr-TR" smtClean="0"/>
              <a:pPr/>
              <a:t>12</a:t>
            </a:fld>
            <a:endParaRPr 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54AA88FE-F240-4037-8C50-4CF6E58E8CE5}" type="slidenum">
              <a:rPr lang="tr-TR" smtClean="0"/>
              <a:pPr/>
              <a:t>13</a:t>
            </a:fld>
            <a:endParaRPr lang="tr-T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Toplam 20 </a:t>
            </a:r>
            <a:r>
              <a:rPr lang="tr-TR" dirty="0" err="1" smtClean="0"/>
              <a:t>sentetaz</a:t>
            </a:r>
            <a:r>
              <a:rPr lang="tr-TR" dirty="0" smtClean="0"/>
              <a:t> var.</a:t>
            </a:r>
          </a:p>
          <a:p>
            <a:endParaRPr lang="tr-TR" dirty="0" smtClean="0"/>
          </a:p>
          <a:p>
            <a:r>
              <a:rPr lang="en-US" sz="2600" dirty="0" err="1" smtClean="0"/>
              <a:t>Aa</a:t>
            </a:r>
            <a:r>
              <a:rPr lang="tr-TR" sz="2600" dirty="0" smtClean="0"/>
              <a:t> aktivasyonu ve </a:t>
            </a:r>
            <a:r>
              <a:rPr lang="en-US" sz="2600" dirty="0" err="1" smtClean="0"/>
              <a:t>aminoa</a:t>
            </a:r>
            <a:r>
              <a:rPr lang="tr-TR" sz="2600" dirty="0" smtClean="0"/>
              <a:t>si</a:t>
            </a:r>
            <a:r>
              <a:rPr lang="en-US" sz="2600" dirty="0" smtClean="0"/>
              <a:t>l </a:t>
            </a:r>
            <a:r>
              <a:rPr lang="en-US" sz="2600" dirty="0" err="1" smtClean="0"/>
              <a:t>tRNA</a:t>
            </a:r>
            <a:r>
              <a:rPr lang="en-US" sz="2600" dirty="0" smtClean="0"/>
              <a:t> s</a:t>
            </a:r>
            <a:r>
              <a:rPr lang="tr-TR" sz="2600" dirty="0" err="1" smtClean="0"/>
              <a:t>entetaz</a:t>
            </a:r>
            <a:endParaRPr lang="en-US" sz="2600" dirty="0" smtClean="0"/>
          </a:p>
          <a:p>
            <a:pPr lvl="1">
              <a:buFontTx/>
              <a:buChar char="•"/>
            </a:pPr>
            <a:endParaRPr lang="en-US" dirty="0" smtClean="0"/>
          </a:p>
          <a:p>
            <a:pPr lvl="1">
              <a:buFontTx/>
              <a:buChar char="•"/>
            </a:pPr>
            <a:r>
              <a:rPr lang="en-US" dirty="0" smtClean="0"/>
              <a:t> </a:t>
            </a:r>
            <a:r>
              <a:rPr lang="en-US" dirty="0" err="1" smtClean="0"/>
              <a:t>aminoa</a:t>
            </a:r>
            <a:r>
              <a:rPr lang="tr-TR" dirty="0" smtClean="0"/>
              <a:t>sil</a:t>
            </a:r>
            <a:r>
              <a:rPr lang="en-US" dirty="0" smtClean="0"/>
              <a:t> </a:t>
            </a:r>
            <a:r>
              <a:rPr lang="en-US" dirty="0" err="1" smtClean="0"/>
              <a:t>tRNA</a:t>
            </a:r>
            <a:r>
              <a:rPr lang="en-US" dirty="0" smtClean="0"/>
              <a:t> s</a:t>
            </a:r>
            <a:r>
              <a:rPr lang="tr-TR" smtClean="0"/>
              <a:t>entetazlar,</a:t>
            </a:r>
            <a:r>
              <a:rPr lang="tr-TR" baseline="0" smtClean="0"/>
              <a:t> </a:t>
            </a:r>
            <a:r>
              <a:rPr lang="tr-TR" baseline="0" dirty="0" err="1" smtClean="0"/>
              <a:t>tRNA’nın</a:t>
            </a:r>
            <a:r>
              <a:rPr lang="tr-TR" baseline="0" dirty="0" smtClean="0"/>
              <a:t> </a:t>
            </a:r>
            <a:r>
              <a:rPr lang="tr-TR" baseline="0" dirty="0" err="1" smtClean="0"/>
              <a:t>aa</a:t>
            </a:r>
            <a:r>
              <a:rPr lang="tr-TR" baseline="0" dirty="0" smtClean="0"/>
              <a:t> ile aktivasyon/yüklenmesini sağlayan </a:t>
            </a:r>
            <a:r>
              <a:rPr lang="tr-TR" baseline="0" dirty="0" err="1" smtClean="0"/>
              <a:t>nz</a:t>
            </a:r>
            <a:r>
              <a:rPr lang="tr-TR" baseline="0" dirty="0" smtClean="0"/>
              <a:t>.</a:t>
            </a:r>
          </a:p>
          <a:p>
            <a:pPr lvl="1">
              <a:buFontTx/>
              <a:buChar char="•"/>
            </a:pPr>
            <a:r>
              <a:rPr lang="en-US" dirty="0" smtClean="0"/>
              <a:t> 20 amino acids</a:t>
            </a:r>
          </a:p>
          <a:p>
            <a:pPr lvl="1">
              <a:buFontTx/>
              <a:buChar char="•"/>
            </a:pPr>
            <a:r>
              <a:rPr lang="en-US" dirty="0" smtClean="0"/>
              <a:t> </a:t>
            </a:r>
            <a:r>
              <a:rPr lang="tr-TR" dirty="0" smtClean="0"/>
              <a:t>Her </a:t>
            </a:r>
            <a:r>
              <a:rPr lang="tr-TR" dirty="0" err="1" smtClean="0"/>
              <a:t>aa</a:t>
            </a:r>
            <a:r>
              <a:rPr lang="tr-TR" dirty="0" smtClean="0"/>
              <a:t> için</a:t>
            </a:r>
            <a:r>
              <a:rPr lang="tr-TR" baseline="0" dirty="0" smtClean="0"/>
              <a:t> bir </a:t>
            </a:r>
            <a:r>
              <a:rPr lang="en-US" dirty="0" err="1" smtClean="0"/>
              <a:t>aminoa</a:t>
            </a:r>
            <a:r>
              <a:rPr lang="tr-TR" dirty="0" smtClean="0"/>
              <a:t>sil </a:t>
            </a:r>
            <a:r>
              <a:rPr lang="en-US" dirty="0" err="1" smtClean="0"/>
              <a:t>tRNA</a:t>
            </a:r>
            <a:r>
              <a:rPr lang="en-US" dirty="0" smtClean="0"/>
              <a:t> s</a:t>
            </a:r>
            <a:r>
              <a:rPr lang="tr-TR" dirty="0" err="1" smtClean="0"/>
              <a:t>entetaz</a:t>
            </a:r>
            <a:r>
              <a:rPr lang="tr-TR" dirty="0" smtClean="0"/>
              <a:t> var</a:t>
            </a:r>
          </a:p>
          <a:p>
            <a:pPr lvl="1">
              <a:buFontTx/>
              <a:buChar char="•"/>
            </a:pPr>
            <a:r>
              <a:rPr lang="en-US" dirty="0" smtClean="0"/>
              <a:t> </a:t>
            </a:r>
            <a:r>
              <a:rPr lang="tr-TR" dirty="0" smtClean="0"/>
              <a:t>her</a:t>
            </a:r>
            <a:r>
              <a:rPr lang="tr-TR" baseline="0" dirty="0" smtClean="0"/>
              <a:t> </a:t>
            </a:r>
            <a:r>
              <a:rPr lang="tr-TR" baseline="0" dirty="0" err="1" smtClean="0"/>
              <a:t>aa</a:t>
            </a:r>
            <a:r>
              <a:rPr lang="tr-TR" baseline="0" dirty="0" smtClean="0"/>
              <a:t> için birkaç </a:t>
            </a:r>
            <a:r>
              <a:rPr lang="en-US" dirty="0" smtClean="0"/>
              <a:t> “</a:t>
            </a:r>
            <a:r>
              <a:rPr lang="en-US" dirty="0" err="1" smtClean="0"/>
              <a:t>isoacceptor</a:t>
            </a:r>
            <a:r>
              <a:rPr lang="en-US" dirty="0" smtClean="0"/>
              <a:t>” </a:t>
            </a:r>
            <a:r>
              <a:rPr lang="en-US" dirty="0" err="1" smtClean="0"/>
              <a:t>tRNAs</a:t>
            </a:r>
            <a:r>
              <a:rPr lang="tr-TR" dirty="0" smtClean="0"/>
              <a:t> olabilir</a:t>
            </a:r>
            <a:endParaRPr lang="en-US" dirty="0" smtClean="0"/>
          </a:p>
          <a:p>
            <a:pPr lvl="1">
              <a:buFontTx/>
              <a:buChar char="•"/>
            </a:pPr>
            <a:r>
              <a:rPr lang="en-US" dirty="0" smtClean="0"/>
              <a:t> </a:t>
            </a:r>
            <a:r>
              <a:rPr lang="tr-TR" dirty="0" smtClean="0"/>
              <a:t>tüm </a:t>
            </a:r>
            <a:r>
              <a:rPr lang="tr-TR" dirty="0" err="1" smtClean="0"/>
              <a:t>izoacceptörler</a:t>
            </a:r>
            <a:r>
              <a:rPr lang="tr-TR" dirty="0" smtClean="0"/>
              <a:t> aynı </a:t>
            </a:r>
            <a:r>
              <a:rPr lang="tr-TR" dirty="0" err="1" smtClean="0"/>
              <a:t>tRNA</a:t>
            </a:r>
            <a:r>
              <a:rPr lang="tr-TR" dirty="0" smtClean="0"/>
              <a:t> </a:t>
            </a:r>
            <a:r>
              <a:rPr lang="tr-TR" dirty="0" err="1" smtClean="0"/>
              <a:t>sentetazı</a:t>
            </a:r>
            <a:r>
              <a:rPr lang="tr-TR" dirty="0" smtClean="0"/>
              <a:t> kullanır.</a:t>
            </a:r>
            <a:endParaRPr lang="en-US" dirty="0" smtClean="0"/>
          </a:p>
          <a:p>
            <a:pPr lvl="1"/>
            <a:endParaRPr lang="en-US" dirty="0" smtClean="0"/>
          </a:p>
          <a:p>
            <a:pPr lvl="1"/>
            <a:endParaRPr lang="en-US" dirty="0" smtClean="0"/>
          </a:p>
          <a:p>
            <a:pPr lvl="1">
              <a:buFontTx/>
              <a:buChar char="•"/>
            </a:pPr>
            <a:r>
              <a:rPr lang="en-US" dirty="0" smtClean="0"/>
              <a:t> </a:t>
            </a:r>
            <a:r>
              <a:rPr lang="tr-TR" dirty="0" smtClean="0"/>
              <a:t>her</a:t>
            </a:r>
            <a:r>
              <a:rPr lang="tr-TR" baseline="0" dirty="0" smtClean="0"/>
              <a:t> </a:t>
            </a:r>
            <a:r>
              <a:rPr lang="tr-TR" baseline="0" dirty="0" err="1" smtClean="0"/>
              <a:t>aminoasil</a:t>
            </a:r>
            <a:r>
              <a:rPr lang="tr-TR" baseline="0" dirty="0" smtClean="0"/>
              <a:t> </a:t>
            </a:r>
            <a:r>
              <a:rPr lang="tr-TR" baseline="0" dirty="0" err="1" smtClean="0"/>
              <a:t>tRNA</a:t>
            </a:r>
            <a:r>
              <a:rPr lang="tr-TR" baseline="0" dirty="0" smtClean="0"/>
              <a:t> </a:t>
            </a:r>
            <a:r>
              <a:rPr lang="tr-TR" baseline="0" dirty="0" err="1" smtClean="0"/>
              <a:t>sentetaz</a:t>
            </a:r>
            <a:endParaRPr lang="en-US" dirty="0" smtClean="0"/>
          </a:p>
          <a:p>
            <a:pPr lvl="2">
              <a:buFontTx/>
              <a:buChar char="•"/>
            </a:pPr>
            <a:r>
              <a:rPr lang="en-US" dirty="0" smtClean="0"/>
              <a:t> amino acid</a:t>
            </a:r>
          </a:p>
          <a:p>
            <a:pPr lvl="2">
              <a:buFontTx/>
              <a:buChar char="•"/>
            </a:pPr>
            <a:r>
              <a:rPr lang="en-US" dirty="0" smtClean="0"/>
              <a:t> ATP</a:t>
            </a:r>
          </a:p>
          <a:p>
            <a:pPr lvl="2">
              <a:buFontTx/>
              <a:buChar char="•"/>
            </a:pPr>
            <a:r>
              <a:rPr lang="en-US" dirty="0" smtClean="0"/>
              <a:t> </a:t>
            </a:r>
            <a:r>
              <a:rPr lang="en-US" dirty="0" err="1" smtClean="0"/>
              <a:t>isoacceptor</a:t>
            </a:r>
            <a:r>
              <a:rPr lang="en-US" dirty="0" smtClean="0"/>
              <a:t> </a:t>
            </a:r>
            <a:r>
              <a:rPr lang="en-US" dirty="0" err="1" smtClean="0"/>
              <a:t>tRNA</a:t>
            </a:r>
            <a:r>
              <a:rPr lang="tr-TR" dirty="0" smtClean="0"/>
              <a:t>’</a:t>
            </a:r>
            <a:r>
              <a:rPr lang="tr-TR" dirty="0" err="1" smtClean="0"/>
              <a:t>lara</a:t>
            </a:r>
            <a:r>
              <a:rPr lang="tr-TR" dirty="0" smtClean="0"/>
              <a:t> bağlanır.</a:t>
            </a:r>
            <a:r>
              <a:rPr lang="tr-TR" baseline="0" dirty="0" smtClean="0"/>
              <a:t> </a:t>
            </a:r>
          </a:p>
          <a:p>
            <a:pPr lvl="2">
              <a:buFontTx/>
              <a:buNone/>
            </a:pPr>
            <a:r>
              <a:rPr lang="tr-TR" dirty="0" smtClean="0"/>
              <a:t>İlk</a:t>
            </a:r>
            <a:r>
              <a:rPr lang="tr-TR" baseline="0" dirty="0" smtClean="0"/>
              <a:t> basamak</a:t>
            </a:r>
            <a:r>
              <a:rPr lang="en-US" dirty="0" smtClean="0"/>
              <a:t>, a</a:t>
            </a:r>
            <a:r>
              <a:rPr lang="tr-TR" dirty="0" smtClean="0"/>
              <a:t>a</a:t>
            </a:r>
            <a:r>
              <a:rPr lang="tr-TR" baseline="0" dirty="0" smtClean="0"/>
              <a:t> aktivasyonu</a:t>
            </a:r>
            <a:r>
              <a:rPr lang="en-US" dirty="0" smtClean="0"/>
              <a:t>, </a:t>
            </a:r>
            <a:r>
              <a:rPr lang="tr-TR" dirty="0" err="1" smtClean="0"/>
              <a:t>adenile</a:t>
            </a:r>
            <a:r>
              <a:rPr lang="tr-TR" dirty="0" smtClean="0"/>
              <a:t> olan </a:t>
            </a:r>
            <a:r>
              <a:rPr lang="tr-TR" dirty="0" err="1" smtClean="0"/>
              <a:t>aa</a:t>
            </a:r>
            <a:r>
              <a:rPr lang="tr-TR" dirty="0" smtClean="0"/>
              <a:t> üretimini sağlar</a:t>
            </a:r>
            <a:r>
              <a:rPr lang="en-US" dirty="0" smtClean="0"/>
              <a:t>.  ATP</a:t>
            </a:r>
            <a:r>
              <a:rPr lang="tr-TR" dirty="0" smtClean="0"/>
              <a:t> </a:t>
            </a:r>
            <a:r>
              <a:rPr lang="tr-TR" dirty="0" err="1" smtClean="0"/>
              <a:t>hidroloze</a:t>
            </a:r>
            <a:r>
              <a:rPr lang="tr-TR" dirty="0" smtClean="0"/>
              <a:t> olur ve </a:t>
            </a:r>
            <a:r>
              <a:rPr lang="en-US" dirty="0" err="1" smtClean="0"/>
              <a:t>Ppi</a:t>
            </a:r>
            <a:r>
              <a:rPr lang="tr-TR" dirty="0" smtClean="0"/>
              <a:t> oluşur.</a:t>
            </a:r>
            <a:r>
              <a:rPr lang="en-US" dirty="0" smtClean="0"/>
              <a:t>  </a:t>
            </a:r>
            <a:r>
              <a:rPr lang="tr-TR" dirty="0" smtClean="0"/>
              <a:t>İkinci aşamada</a:t>
            </a:r>
            <a:r>
              <a:rPr lang="en-US" dirty="0" smtClean="0"/>
              <a:t>, </a:t>
            </a:r>
            <a:r>
              <a:rPr lang="tr-TR" dirty="0" smtClean="0"/>
              <a:t>aktive olana </a:t>
            </a:r>
            <a:r>
              <a:rPr lang="tr-TR" dirty="0" err="1" smtClean="0"/>
              <a:t>aa</a:t>
            </a:r>
            <a:r>
              <a:rPr lang="tr-TR" dirty="0" smtClean="0"/>
              <a:t> </a:t>
            </a:r>
            <a:r>
              <a:rPr lang="en-US" dirty="0" err="1" smtClean="0"/>
              <a:t>tRNA</a:t>
            </a:r>
            <a:r>
              <a:rPr lang="tr-TR" dirty="0" err="1" smtClean="0"/>
              <a:t>nın</a:t>
            </a:r>
            <a:r>
              <a:rPr lang="tr-TR" dirty="0" smtClean="0"/>
              <a:t> yüklenmesi</a:t>
            </a:r>
            <a:r>
              <a:rPr lang="tr-TR" baseline="0" dirty="0" smtClean="0"/>
              <a:t> için kullanılır. </a:t>
            </a:r>
            <a:r>
              <a:rPr lang="en-US" dirty="0" err="1" smtClean="0"/>
              <a:t>aa</a:t>
            </a:r>
            <a:r>
              <a:rPr lang="tr-TR" dirty="0" smtClean="0"/>
              <a:t> terminal </a:t>
            </a:r>
            <a:r>
              <a:rPr lang="tr-TR" dirty="0" err="1" smtClean="0"/>
              <a:t>adenozindeki</a:t>
            </a:r>
            <a:r>
              <a:rPr lang="tr-TR" dirty="0" smtClean="0"/>
              <a:t> 3’ OH uca transfer edilir ve </a:t>
            </a:r>
            <a:r>
              <a:rPr lang="en-US" dirty="0" smtClean="0"/>
              <a:t> AMP </a:t>
            </a:r>
            <a:r>
              <a:rPr lang="tr-TR" dirty="0" smtClean="0"/>
              <a:t>serbestlenir. </a:t>
            </a:r>
            <a:r>
              <a:rPr lang="tr-TR" dirty="0" err="1" smtClean="0"/>
              <a:t>ATP’nin</a:t>
            </a:r>
            <a:r>
              <a:rPr lang="tr-TR" dirty="0" smtClean="0"/>
              <a:t> hidrolizi ile elde edilen ve </a:t>
            </a:r>
            <a:r>
              <a:rPr lang="tr-TR" dirty="0" err="1" smtClean="0"/>
              <a:t>tRNA’nın</a:t>
            </a:r>
            <a:r>
              <a:rPr lang="tr-TR" dirty="0" smtClean="0"/>
              <a:t> yüklenmesinde kullanılan enerji daha sonra protein sentezinde </a:t>
            </a:r>
            <a:r>
              <a:rPr lang="tr-TR" dirty="0" err="1" smtClean="0"/>
              <a:t>peptid</a:t>
            </a:r>
            <a:r>
              <a:rPr lang="tr-TR" dirty="0" smtClean="0"/>
              <a:t> bağın oluşumu için kullanılır. </a:t>
            </a:r>
            <a:endParaRPr lang="tr-TR" baseline="0" dirty="0" smtClean="0"/>
          </a:p>
        </p:txBody>
      </p:sp>
      <p:sp>
        <p:nvSpPr>
          <p:cNvPr id="4" name="3 Slayt Numarası Yer Tutucusu"/>
          <p:cNvSpPr>
            <a:spLocks noGrp="1"/>
          </p:cNvSpPr>
          <p:nvPr>
            <p:ph type="sldNum" sz="quarter" idx="10"/>
          </p:nvPr>
        </p:nvSpPr>
        <p:spPr/>
        <p:txBody>
          <a:bodyPr/>
          <a:lstStyle/>
          <a:p>
            <a:fld id="{54AA88FE-F240-4037-8C50-4CF6E58E8CE5}" type="slidenum">
              <a:rPr lang="tr-TR" smtClean="0"/>
              <a:pPr/>
              <a:t>15</a:t>
            </a:fld>
            <a:endParaRPr lang="tr-T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a:lnSpc>
                <a:spcPct val="90000"/>
              </a:lnSpc>
              <a:buClr>
                <a:srgbClr val="339933"/>
              </a:buClr>
            </a:pPr>
            <a:r>
              <a:rPr lang="en-US" dirty="0" err="1" smtClean="0">
                <a:solidFill>
                  <a:srgbClr val="000000"/>
                </a:solidFill>
              </a:rPr>
              <a:t>Ribo</a:t>
            </a:r>
            <a:r>
              <a:rPr lang="tr-TR" dirty="0" smtClean="0">
                <a:solidFill>
                  <a:srgbClr val="000000"/>
                </a:solidFill>
              </a:rPr>
              <a:t>z</a:t>
            </a:r>
            <a:r>
              <a:rPr lang="en-US" dirty="0" err="1" smtClean="0">
                <a:solidFill>
                  <a:srgbClr val="000000"/>
                </a:solidFill>
              </a:rPr>
              <a:t>omes</a:t>
            </a:r>
            <a:r>
              <a:rPr lang="en-US" dirty="0" smtClean="0">
                <a:solidFill>
                  <a:srgbClr val="000000"/>
                </a:solidFill>
              </a:rPr>
              <a:t> </a:t>
            </a:r>
            <a:r>
              <a:rPr lang="en-US" dirty="0" err="1" smtClean="0">
                <a:solidFill>
                  <a:srgbClr val="000000"/>
                </a:solidFill>
              </a:rPr>
              <a:t>tRNA</a:t>
            </a:r>
            <a:r>
              <a:rPr lang="en-US" dirty="0" smtClean="0">
                <a:solidFill>
                  <a:srgbClr val="000000"/>
                </a:solidFill>
              </a:rPr>
              <a:t> anti</a:t>
            </a:r>
            <a:r>
              <a:rPr lang="tr-TR" dirty="0" smtClean="0">
                <a:solidFill>
                  <a:srgbClr val="000000"/>
                </a:solidFill>
              </a:rPr>
              <a:t>k</a:t>
            </a:r>
            <a:r>
              <a:rPr lang="en-US" dirty="0" err="1" smtClean="0">
                <a:solidFill>
                  <a:srgbClr val="000000"/>
                </a:solidFill>
              </a:rPr>
              <a:t>odon</a:t>
            </a:r>
            <a:r>
              <a:rPr lang="tr-TR" dirty="0" err="1" smtClean="0">
                <a:solidFill>
                  <a:srgbClr val="000000"/>
                </a:solidFill>
              </a:rPr>
              <a:t>ları</a:t>
            </a:r>
            <a:r>
              <a:rPr lang="tr-TR" dirty="0" smtClean="0">
                <a:solidFill>
                  <a:srgbClr val="000000"/>
                </a:solidFill>
              </a:rPr>
              <a:t> ile </a:t>
            </a:r>
            <a:r>
              <a:rPr lang="en-US" dirty="0" smtClean="0">
                <a:solidFill>
                  <a:srgbClr val="000000"/>
                </a:solidFill>
              </a:rPr>
              <a:t>mRNA </a:t>
            </a:r>
            <a:r>
              <a:rPr lang="tr-TR" dirty="0" smtClean="0">
                <a:solidFill>
                  <a:srgbClr val="000000"/>
                </a:solidFill>
              </a:rPr>
              <a:t>k</a:t>
            </a:r>
            <a:r>
              <a:rPr lang="en-US" dirty="0" err="1" smtClean="0">
                <a:solidFill>
                  <a:srgbClr val="000000"/>
                </a:solidFill>
              </a:rPr>
              <a:t>odon</a:t>
            </a:r>
            <a:r>
              <a:rPr lang="tr-TR" dirty="0" err="1" smtClean="0">
                <a:solidFill>
                  <a:srgbClr val="000000"/>
                </a:solidFill>
              </a:rPr>
              <a:t>larını</a:t>
            </a:r>
            <a:r>
              <a:rPr lang="tr-TR" baseline="0" dirty="0" smtClean="0">
                <a:solidFill>
                  <a:srgbClr val="000000"/>
                </a:solidFill>
              </a:rPr>
              <a:t> eşleştirir</a:t>
            </a:r>
            <a:r>
              <a:rPr lang="en-US" dirty="0" smtClean="0">
                <a:solidFill>
                  <a:srgbClr val="000000"/>
                </a:solidFill>
              </a:rPr>
              <a:t>.</a:t>
            </a:r>
            <a:endParaRPr lang="tr-TR" dirty="0" smtClean="0">
              <a:solidFill>
                <a:srgbClr val="000000"/>
              </a:solidFill>
            </a:endParaRPr>
          </a:p>
          <a:p>
            <a:pPr>
              <a:lnSpc>
                <a:spcPct val="90000"/>
              </a:lnSpc>
              <a:buClr>
                <a:srgbClr val="339933"/>
              </a:buClr>
            </a:pPr>
            <a:r>
              <a:rPr lang="tr-TR" dirty="0" smtClean="0">
                <a:solidFill>
                  <a:srgbClr val="000000"/>
                </a:solidFill>
              </a:rPr>
              <a:t>Ribozomlar </a:t>
            </a:r>
            <a:r>
              <a:rPr lang="tr-TR" dirty="0" err="1" smtClean="0">
                <a:solidFill>
                  <a:srgbClr val="000000"/>
                </a:solidFill>
              </a:rPr>
              <a:t>peptit</a:t>
            </a:r>
            <a:r>
              <a:rPr lang="tr-TR" dirty="0" smtClean="0">
                <a:solidFill>
                  <a:srgbClr val="000000"/>
                </a:solidFill>
              </a:rPr>
              <a:t> bağı olumunu </a:t>
            </a:r>
            <a:r>
              <a:rPr lang="tr-TR" dirty="0" err="1" smtClean="0">
                <a:solidFill>
                  <a:srgbClr val="000000"/>
                </a:solidFill>
              </a:rPr>
              <a:t>katlizler</a:t>
            </a:r>
            <a:endParaRPr lang="tr-TR" dirty="0" smtClean="0">
              <a:solidFill>
                <a:srgbClr val="000000"/>
              </a:solidFill>
            </a:endParaRPr>
          </a:p>
          <a:p>
            <a:pPr>
              <a:lnSpc>
                <a:spcPct val="90000"/>
              </a:lnSpc>
              <a:buClr>
                <a:srgbClr val="339933"/>
              </a:buClr>
            </a:pPr>
            <a:r>
              <a:rPr lang="tr-TR" dirty="0" smtClean="0">
                <a:solidFill>
                  <a:srgbClr val="000000"/>
                </a:solidFill>
              </a:rPr>
              <a:t>Her ribozomun küçük ve büyük alt ünitesi vardır. </a:t>
            </a:r>
          </a:p>
          <a:p>
            <a:pPr>
              <a:lnSpc>
                <a:spcPct val="90000"/>
              </a:lnSpc>
              <a:buClr>
                <a:srgbClr val="339933"/>
              </a:buClr>
            </a:pPr>
            <a:r>
              <a:rPr lang="tr-TR" dirty="0" err="1" smtClean="0">
                <a:solidFill>
                  <a:srgbClr val="000000"/>
                </a:solidFill>
              </a:rPr>
              <a:t>rRNA</a:t>
            </a:r>
            <a:r>
              <a:rPr lang="tr-TR" dirty="0" smtClean="0">
                <a:solidFill>
                  <a:srgbClr val="000000"/>
                </a:solidFill>
              </a:rPr>
              <a:t> ve proteinlerden oluşur. </a:t>
            </a:r>
          </a:p>
          <a:p>
            <a:pPr>
              <a:lnSpc>
                <a:spcPct val="90000"/>
              </a:lnSpc>
              <a:buClr>
                <a:srgbClr val="339933"/>
              </a:buClr>
            </a:pPr>
            <a:r>
              <a:rPr lang="tr-TR" dirty="0" smtClean="0">
                <a:solidFill>
                  <a:srgbClr val="000000"/>
                </a:solidFill>
              </a:rPr>
              <a:t>Her ribozom elçi RNA ve 3 </a:t>
            </a:r>
            <a:r>
              <a:rPr lang="tr-TR" dirty="0" err="1" smtClean="0">
                <a:solidFill>
                  <a:srgbClr val="000000"/>
                </a:solidFill>
              </a:rPr>
              <a:t>tRNA</a:t>
            </a:r>
            <a:r>
              <a:rPr lang="tr-TR" dirty="0" smtClean="0">
                <a:solidFill>
                  <a:srgbClr val="000000"/>
                </a:solidFill>
              </a:rPr>
              <a:t> molekülünün bağlanma bölgesine sahiptir.</a:t>
            </a:r>
          </a:p>
          <a:p>
            <a:pPr>
              <a:lnSpc>
                <a:spcPct val="90000"/>
              </a:lnSpc>
              <a:buClr>
                <a:srgbClr val="339933"/>
              </a:buClr>
            </a:pPr>
            <a:r>
              <a:rPr lang="tr-TR" dirty="0" smtClean="0">
                <a:solidFill>
                  <a:srgbClr val="000000"/>
                </a:solidFill>
              </a:rPr>
              <a:t>P</a:t>
            </a:r>
            <a:r>
              <a:rPr lang="tr-TR" baseline="0" dirty="0" smtClean="0">
                <a:solidFill>
                  <a:srgbClr val="000000"/>
                </a:solidFill>
              </a:rPr>
              <a:t> bölgesi büyüyen </a:t>
            </a:r>
            <a:r>
              <a:rPr lang="tr-TR" baseline="0" dirty="0" err="1" smtClean="0">
                <a:solidFill>
                  <a:srgbClr val="000000"/>
                </a:solidFill>
              </a:rPr>
              <a:t>polipeptit</a:t>
            </a:r>
            <a:r>
              <a:rPr lang="tr-TR" baseline="0" dirty="0" smtClean="0">
                <a:solidFill>
                  <a:srgbClr val="000000"/>
                </a:solidFill>
              </a:rPr>
              <a:t> zincirini taşıyan </a:t>
            </a:r>
            <a:r>
              <a:rPr lang="tr-TR" baseline="0" dirty="0" err="1" smtClean="0">
                <a:solidFill>
                  <a:srgbClr val="000000"/>
                </a:solidFill>
              </a:rPr>
              <a:t>tRNA’yı</a:t>
            </a:r>
            <a:r>
              <a:rPr lang="tr-TR" baseline="0" dirty="0" smtClean="0">
                <a:solidFill>
                  <a:srgbClr val="000000"/>
                </a:solidFill>
              </a:rPr>
              <a:t> barındırır</a:t>
            </a:r>
          </a:p>
          <a:p>
            <a:pPr>
              <a:lnSpc>
                <a:spcPct val="90000"/>
              </a:lnSpc>
              <a:buClr>
                <a:srgbClr val="339933"/>
              </a:buClr>
            </a:pPr>
            <a:r>
              <a:rPr lang="tr-TR" baseline="0" dirty="0" smtClean="0">
                <a:solidFill>
                  <a:srgbClr val="000000"/>
                </a:solidFill>
              </a:rPr>
              <a:t>A bölgesi sonraki </a:t>
            </a:r>
            <a:r>
              <a:rPr lang="tr-TR" baseline="0" dirty="0" err="1" smtClean="0">
                <a:solidFill>
                  <a:srgbClr val="000000"/>
                </a:solidFill>
              </a:rPr>
              <a:t>aa</a:t>
            </a:r>
            <a:r>
              <a:rPr lang="tr-TR" baseline="0" dirty="0" smtClean="0">
                <a:solidFill>
                  <a:srgbClr val="000000"/>
                </a:solidFill>
              </a:rPr>
              <a:t> taşıyan </a:t>
            </a:r>
            <a:r>
              <a:rPr lang="tr-TR" baseline="0" dirty="0" err="1" smtClean="0">
                <a:solidFill>
                  <a:srgbClr val="000000"/>
                </a:solidFill>
              </a:rPr>
              <a:t>tRNA</a:t>
            </a:r>
            <a:r>
              <a:rPr lang="tr-TR" baseline="0" dirty="0" smtClean="0">
                <a:solidFill>
                  <a:srgbClr val="000000"/>
                </a:solidFill>
              </a:rPr>
              <a:t> molekülünü </a:t>
            </a:r>
            <a:r>
              <a:rPr lang="tr-TR" baseline="0" dirty="0" err="1" smtClean="0">
                <a:solidFill>
                  <a:srgbClr val="000000"/>
                </a:solidFill>
              </a:rPr>
              <a:t>barınıdırır</a:t>
            </a:r>
            <a:r>
              <a:rPr lang="tr-TR" baseline="0" dirty="0" smtClean="0">
                <a:solidFill>
                  <a:srgbClr val="000000"/>
                </a:solidFill>
              </a:rPr>
              <a:t> </a:t>
            </a:r>
          </a:p>
          <a:p>
            <a:pPr lvl="1">
              <a:buClr>
                <a:srgbClr val="339933"/>
              </a:buClr>
            </a:pPr>
            <a:r>
              <a:rPr lang="tr-TR" dirty="0" smtClean="0">
                <a:solidFill>
                  <a:srgbClr val="000000"/>
                </a:solidFill>
              </a:rPr>
              <a:t>Boşalan </a:t>
            </a:r>
            <a:r>
              <a:rPr lang="tr-TR" dirty="0" err="1" smtClean="0">
                <a:solidFill>
                  <a:srgbClr val="000000"/>
                </a:solidFill>
              </a:rPr>
              <a:t>tRNA</a:t>
            </a:r>
            <a:r>
              <a:rPr lang="tr-TR" baseline="0" dirty="0" smtClean="0">
                <a:solidFill>
                  <a:srgbClr val="000000"/>
                </a:solidFill>
              </a:rPr>
              <a:t> E </a:t>
            </a:r>
            <a:r>
              <a:rPr lang="tr-TR" baseline="0" dirty="0" err="1" smtClean="0">
                <a:solidFill>
                  <a:srgbClr val="000000"/>
                </a:solidFill>
              </a:rPr>
              <a:t>bölgesineden</a:t>
            </a:r>
            <a:r>
              <a:rPr lang="tr-TR" baseline="0" dirty="0" smtClean="0">
                <a:solidFill>
                  <a:srgbClr val="000000"/>
                </a:solidFill>
              </a:rPr>
              <a:t> ayrılır.   </a:t>
            </a:r>
            <a:r>
              <a:rPr lang="en-US" dirty="0" smtClean="0">
                <a:solidFill>
                  <a:srgbClr val="000000"/>
                </a:solidFill>
              </a:rPr>
              <a:t>Discharged </a:t>
            </a:r>
            <a:r>
              <a:rPr lang="en-US" dirty="0" err="1" smtClean="0">
                <a:solidFill>
                  <a:srgbClr val="000000"/>
                </a:solidFill>
              </a:rPr>
              <a:t>tRNAs</a:t>
            </a:r>
            <a:r>
              <a:rPr lang="en-US" dirty="0" smtClean="0">
                <a:solidFill>
                  <a:srgbClr val="000000"/>
                </a:solidFill>
              </a:rPr>
              <a:t> leave the ribosome at the </a:t>
            </a:r>
            <a:r>
              <a:rPr lang="en-US" b="1" dirty="0" smtClean="0">
                <a:solidFill>
                  <a:srgbClr val="000000"/>
                </a:solidFill>
              </a:rPr>
              <a:t>E site</a:t>
            </a:r>
            <a:r>
              <a:rPr lang="en-US" dirty="0" smtClean="0">
                <a:solidFill>
                  <a:srgbClr val="000000"/>
                </a:solidFill>
              </a:rPr>
              <a:t>.</a:t>
            </a:r>
            <a:endParaRPr lang="tr-TR" dirty="0" smtClean="0">
              <a:solidFill>
                <a:srgbClr val="000000"/>
              </a:solidFill>
            </a:endParaRPr>
          </a:p>
          <a:p>
            <a:pPr lvl="1">
              <a:buClr>
                <a:srgbClr val="339933"/>
              </a:buClr>
            </a:pPr>
            <a:endParaRPr lang="tr-TR" dirty="0" smtClean="0">
              <a:solidFill>
                <a:srgbClr val="000000"/>
              </a:solidFill>
            </a:endParaRPr>
          </a:p>
          <a:p>
            <a:pPr>
              <a:buNone/>
            </a:pPr>
            <a:r>
              <a:rPr lang="it-IT" dirty="0" smtClean="0"/>
              <a:t>d. tRNA aminoasidini mRNA uzerindeki</a:t>
            </a:r>
            <a:r>
              <a:rPr lang="tr-TR" dirty="0" smtClean="0"/>
              <a:t> </a:t>
            </a:r>
            <a:r>
              <a:rPr lang="tr-TR" dirty="0" err="1" smtClean="0"/>
              <a:t>kodonlara</a:t>
            </a:r>
            <a:r>
              <a:rPr lang="tr-TR" dirty="0" smtClean="0"/>
              <a:t> </a:t>
            </a:r>
            <a:r>
              <a:rPr lang="tr-TR" dirty="0" err="1" smtClean="0"/>
              <a:t>komplementer</a:t>
            </a:r>
            <a:r>
              <a:rPr lang="tr-TR" dirty="0" smtClean="0"/>
              <a:t> </a:t>
            </a:r>
            <a:r>
              <a:rPr lang="tr-TR" dirty="0" err="1" smtClean="0"/>
              <a:t>antikodonları</a:t>
            </a:r>
            <a:r>
              <a:rPr lang="tr-TR" dirty="0" smtClean="0"/>
              <a:t> ile getirir.</a:t>
            </a:r>
          </a:p>
          <a:p>
            <a:pPr>
              <a:buNone/>
            </a:pPr>
            <a:r>
              <a:rPr lang="nn-NO" dirty="0" smtClean="0"/>
              <a:t>e. Đki aminoasit arasında peptid bağı</a:t>
            </a:r>
            <a:r>
              <a:rPr lang="tr-TR" dirty="0" smtClean="0"/>
              <a:t> </a:t>
            </a:r>
            <a:r>
              <a:rPr lang="tr-TR" dirty="0" err="1" smtClean="0"/>
              <a:t>olusur</a:t>
            </a:r>
            <a:r>
              <a:rPr lang="tr-TR" dirty="0" smtClean="0"/>
              <a:t>.</a:t>
            </a:r>
          </a:p>
          <a:p>
            <a:pPr>
              <a:buNone/>
            </a:pPr>
            <a:r>
              <a:rPr lang="tr-TR" dirty="0" smtClean="0"/>
              <a:t>f. </a:t>
            </a:r>
            <a:r>
              <a:rPr lang="tr-TR" dirty="0" err="1" smtClean="0"/>
              <a:t>tRNA</a:t>
            </a:r>
            <a:r>
              <a:rPr lang="tr-TR" dirty="0" smtClean="0"/>
              <a:t> </a:t>
            </a:r>
            <a:r>
              <a:rPr lang="tr-TR" dirty="0" err="1" smtClean="0"/>
              <a:t>kodonları</a:t>
            </a:r>
            <a:r>
              <a:rPr lang="tr-TR" dirty="0" smtClean="0"/>
              <a:t> takip ederek uygun aminoasitleri </a:t>
            </a:r>
            <a:r>
              <a:rPr lang="tr-TR" dirty="0" err="1" smtClean="0"/>
              <a:t>getirdikce</a:t>
            </a:r>
            <a:r>
              <a:rPr lang="tr-TR" dirty="0" smtClean="0"/>
              <a:t> </a:t>
            </a:r>
            <a:r>
              <a:rPr lang="tr-TR" dirty="0" err="1" smtClean="0"/>
              <a:t>polipeptid</a:t>
            </a:r>
            <a:r>
              <a:rPr lang="tr-TR" dirty="0" smtClean="0"/>
              <a:t> zincir uzar.</a:t>
            </a:r>
          </a:p>
          <a:p>
            <a:pPr lvl="1">
              <a:buClr>
                <a:srgbClr val="339933"/>
              </a:buClr>
            </a:pPr>
            <a:endParaRPr lang="tr-TR" dirty="0" smtClean="0">
              <a:solidFill>
                <a:srgbClr val="000000"/>
              </a:solidFill>
            </a:endParaRPr>
          </a:p>
        </p:txBody>
      </p:sp>
      <p:sp>
        <p:nvSpPr>
          <p:cNvPr id="4" name="3 Slayt Numarası Yer Tutucusu"/>
          <p:cNvSpPr>
            <a:spLocks noGrp="1"/>
          </p:cNvSpPr>
          <p:nvPr>
            <p:ph type="sldNum" sz="quarter" idx="10"/>
          </p:nvPr>
        </p:nvSpPr>
        <p:spPr/>
        <p:txBody>
          <a:bodyPr/>
          <a:lstStyle/>
          <a:p>
            <a:fld id="{54AA88FE-F240-4037-8C50-4CF6E58E8CE5}" type="slidenum">
              <a:rPr lang="tr-TR" smtClean="0"/>
              <a:pPr/>
              <a:t>17</a:t>
            </a:fld>
            <a:endParaRPr lang="tr-T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54AA88FE-F240-4037-8C50-4CF6E58E8CE5}" type="slidenum">
              <a:rPr lang="tr-TR" smtClean="0"/>
              <a:pPr/>
              <a:t>18</a:t>
            </a:fld>
            <a:endParaRPr lang="tr-T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Aaler</a:t>
            </a:r>
            <a:r>
              <a:rPr lang="tr-TR" dirty="0" smtClean="0"/>
              <a:t> uzamakta olan </a:t>
            </a:r>
            <a:r>
              <a:rPr lang="tr-TR" dirty="0" err="1" smtClean="0"/>
              <a:t>polipeptit</a:t>
            </a:r>
            <a:r>
              <a:rPr lang="tr-TR" dirty="0" smtClean="0"/>
              <a:t> zincirinin C ucuna eklenir. </a:t>
            </a:r>
          </a:p>
          <a:p>
            <a:r>
              <a:rPr lang="tr-TR" dirty="0" err="1" smtClean="0"/>
              <a:t>mRNA</a:t>
            </a:r>
            <a:r>
              <a:rPr lang="tr-TR" dirty="0" smtClean="0"/>
              <a:t> çevrimi AUG </a:t>
            </a:r>
            <a:r>
              <a:rPr lang="tr-TR" dirty="0" err="1" smtClean="0"/>
              <a:t>kodonu</a:t>
            </a:r>
            <a:r>
              <a:rPr lang="tr-TR" dirty="0" smtClean="0"/>
              <a:t> ile başlar. Bu nedenle tüm proteinlerin ilk sentezlenen</a:t>
            </a:r>
            <a:r>
              <a:rPr lang="tr-TR" baseline="0" dirty="0" smtClean="0"/>
              <a:t> N ucundaki ilk </a:t>
            </a:r>
            <a:r>
              <a:rPr lang="tr-TR" baseline="0" dirty="0" err="1" smtClean="0"/>
              <a:t>aa</a:t>
            </a:r>
            <a:r>
              <a:rPr lang="tr-TR" baseline="0" dirty="0" smtClean="0"/>
              <a:t> </a:t>
            </a:r>
            <a:r>
              <a:rPr lang="tr-TR" baseline="0" dirty="0" err="1" smtClean="0"/>
              <a:t>formil</a:t>
            </a:r>
            <a:r>
              <a:rPr lang="tr-TR" baseline="0" dirty="0" smtClean="0"/>
              <a:t> met.</a:t>
            </a:r>
            <a:r>
              <a:rPr lang="tr-TR" baseline="0" dirty="0" err="1" smtClean="0"/>
              <a:t>dir</a:t>
            </a:r>
            <a:r>
              <a:rPr lang="tr-TR" baseline="0" dirty="0" smtClean="0"/>
              <a:t>. Bu met. Daha sonra </a:t>
            </a:r>
            <a:r>
              <a:rPr lang="tr-TR" baseline="0" dirty="0" err="1" smtClean="0"/>
              <a:t>proteaz</a:t>
            </a:r>
            <a:r>
              <a:rPr lang="tr-TR" baseline="0" dirty="0" smtClean="0"/>
              <a:t> ile kesilir. Başlatıcı </a:t>
            </a:r>
            <a:r>
              <a:rPr lang="tr-TR" baseline="0" dirty="0" err="1" smtClean="0"/>
              <a:t>tRNA</a:t>
            </a:r>
            <a:r>
              <a:rPr lang="tr-TR" baseline="0" dirty="0" smtClean="0"/>
              <a:t> met taşıyan </a:t>
            </a:r>
            <a:r>
              <a:rPr lang="tr-TR" baseline="0" dirty="0" err="1" smtClean="0"/>
              <a:t>tRNA’dan</a:t>
            </a:r>
            <a:r>
              <a:rPr lang="tr-TR" baseline="0" dirty="0" smtClean="0"/>
              <a:t> farklıdır. </a:t>
            </a:r>
          </a:p>
          <a:p>
            <a:pPr marL="228600" indent="-228600">
              <a:buAutoNum type="arabicPeriod"/>
            </a:pPr>
            <a:r>
              <a:rPr lang="tr-TR" baseline="0" dirty="0" smtClean="0"/>
              <a:t>Ö başlatıcı </a:t>
            </a:r>
            <a:r>
              <a:rPr lang="tr-TR" baseline="0" dirty="0" err="1" smtClean="0"/>
              <a:t>tRNA</a:t>
            </a:r>
            <a:r>
              <a:rPr lang="tr-TR" baseline="0" dirty="0" smtClean="0"/>
              <a:t> başlangıç etmeni </a:t>
            </a:r>
            <a:r>
              <a:rPr lang="tr-TR" baseline="0" dirty="0" err="1" smtClean="0"/>
              <a:t>eIF</a:t>
            </a:r>
            <a:r>
              <a:rPr lang="tr-TR" baseline="0" dirty="0" smtClean="0"/>
              <a:t> olarak adlandırılan proteinlerle birlikte küçük alt birime bağlanır. </a:t>
            </a:r>
          </a:p>
          <a:p>
            <a:pPr marL="228600" indent="-228600">
              <a:buAutoNum type="arabicPeriod"/>
            </a:pPr>
            <a:r>
              <a:rPr lang="tr-TR" baseline="0" dirty="0" smtClean="0"/>
              <a:t>Küçük ribozom </a:t>
            </a:r>
            <a:r>
              <a:rPr lang="tr-TR" baseline="0" dirty="0" err="1" smtClean="0"/>
              <a:t>altbirimi</a:t>
            </a:r>
            <a:r>
              <a:rPr lang="tr-TR" baseline="0" dirty="0" smtClean="0"/>
              <a:t> 5’ başlık yapısını tanır. </a:t>
            </a:r>
          </a:p>
          <a:p>
            <a:pPr marL="228600" indent="-228600">
              <a:buAutoNum type="arabicPeriod"/>
            </a:pPr>
            <a:r>
              <a:rPr lang="tr-TR" baseline="0" dirty="0" smtClean="0"/>
              <a:t>Küçük ribozom </a:t>
            </a:r>
            <a:r>
              <a:rPr lang="tr-TR" baseline="0" dirty="0" err="1" smtClean="0"/>
              <a:t>altbirimi</a:t>
            </a:r>
            <a:r>
              <a:rPr lang="tr-TR" baseline="0" dirty="0" smtClean="0"/>
              <a:t>  ilk </a:t>
            </a:r>
            <a:r>
              <a:rPr lang="tr-TR" baseline="0" dirty="0" err="1" smtClean="0"/>
              <a:t>AUG’yi</a:t>
            </a:r>
            <a:r>
              <a:rPr lang="tr-TR" baseline="0" dirty="0" smtClean="0"/>
              <a:t> buluncaya kadar </a:t>
            </a:r>
            <a:r>
              <a:rPr lang="tr-TR" baseline="0" dirty="0" err="1" smtClean="0"/>
              <a:t>mRNA’yı</a:t>
            </a:r>
            <a:r>
              <a:rPr lang="tr-TR" baseline="0" dirty="0" smtClean="0"/>
              <a:t> tarar.</a:t>
            </a:r>
          </a:p>
          <a:p>
            <a:pPr marL="228600" indent="-228600">
              <a:buAutoNum type="arabicPeriod"/>
            </a:pPr>
            <a:r>
              <a:rPr lang="tr-TR" baseline="0" dirty="0" smtClean="0"/>
              <a:t>Daha sonra büyük alt birimle bağlanır. </a:t>
            </a:r>
          </a:p>
          <a:p>
            <a:pPr>
              <a:lnSpc>
                <a:spcPct val="90000"/>
              </a:lnSpc>
              <a:buClr>
                <a:srgbClr val="339933"/>
              </a:buClr>
            </a:pPr>
            <a:r>
              <a:rPr lang="en-US" b="1" dirty="0" smtClean="0">
                <a:solidFill>
                  <a:srgbClr val="000000"/>
                </a:solidFill>
              </a:rPr>
              <a:t>Initiation</a:t>
            </a:r>
            <a:r>
              <a:rPr lang="en-US" dirty="0" smtClean="0">
                <a:solidFill>
                  <a:srgbClr val="000000"/>
                </a:solidFill>
              </a:rPr>
              <a:t> brings together mRNA, a </a:t>
            </a:r>
            <a:r>
              <a:rPr lang="en-US" dirty="0" err="1" smtClean="0">
                <a:solidFill>
                  <a:srgbClr val="000000"/>
                </a:solidFill>
              </a:rPr>
              <a:t>tRNA</a:t>
            </a:r>
            <a:r>
              <a:rPr lang="en-US" dirty="0" smtClean="0">
                <a:solidFill>
                  <a:srgbClr val="000000"/>
                </a:solidFill>
              </a:rPr>
              <a:t> with the first amino acid, and the two ribosomal subunits.</a:t>
            </a:r>
          </a:p>
          <a:p>
            <a:pPr lvl="1">
              <a:lnSpc>
                <a:spcPct val="90000"/>
              </a:lnSpc>
              <a:buClr>
                <a:srgbClr val="339933"/>
              </a:buClr>
            </a:pPr>
            <a:r>
              <a:rPr lang="en-US" dirty="0" smtClean="0">
                <a:solidFill>
                  <a:srgbClr val="000000"/>
                </a:solidFill>
              </a:rPr>
              <a:t>First, a small ribosomal subunit binds with mRNA and a special initiator </a:t>
            </a:r>
            <a:r>
              <a:rPr lang="en-US" dirty="0" err="1" smtClean="0">
                <a:solidFill>
                  <a:srgbClr val="000000"/>
                </a:solidFill>
              </a:rPr>
              <a:t>tRNA</a:t>
            </a:r>
            <a:r>
              <a:rPr lang="en-US" dirty="0" smtClean="0">
                <a:solidFill>
                  <a:srgbClr val="000000"/>
                </a:solidFill>
              </a:rPr>
              <a:t>, which carries </a:t>
            </a:r>
            <a:r>
              <a:rPr lang="en-US" dirty="0" err="1" smtClean="0">
                <a:solidFill>
                  <a:srgbClr val="000000"/>
                </a:solidFill>
              </a:rPr>
              <a:t>methionine</a:t>
            </a:r>
            <a:r>
              <a:rPr lang="en-US" dirty="0" smtClean="0">
                <a:solidFill>
                  <a:srgbClr val="000000"/>
                </a:solidFill>
              </a:rPr>
              <a:t> and attaches to the start </a:t>
            </a:r>
            <a:r>
              <a:rPr lang="en-US" dirty="0" err="1" smtClean="0">
                <a:solidFill>
                  <a:srgbClr val="000000"/>
                </a:solidFill>
              </a:rPr>
              <a:t>codon</a:t>
            </a:r>
            <a:r>
              <a:rPr lang="en-US" dirty="0" smtClean="0">
                <a:solidFill>
                  <a:srgbClr val="000000"/>
                </a:solidFill>
              </a:rPr>
              <a:t>.</a:t>
            </a:r>
          </a:p>
          <a:p>
            <a:pPr lvl="1">
              <a:lnSpc>
                <a:spcPct val="90000"/>
              </a:lnSpc>
              <a:buClr>
                <a:srgbClr val="339933"/>
              </a:buClr>
            </a:pPr>
            <a:r>
              <a:rPr lang="en-US" i="1" dirty="0" smtClean="0">
                <a:solidFill>
                  <a:srgbClr val="000000"/>
                </a:solidFill>
              </a:rPr>
              <a:t>Initiation factors</a:t>
            </a:r>
            <a:r>
              <a:rPr lang="en-US" dirty="0" smtClean="0">
                <a:solidFill>
                  <a:srgbClr val="000000"/>
                </a:solidFill>
              </a:rPr>
              <a:t> bring in the large subunit such that the initiator </a:t>
            </a:r>
            <a:r>
              <a:rPr lang="en-US" dirty="0" err="1" smtClean="0">
                <a:solidFill>
                  <a:srgbClr val="000000"/>
                </a:solidFill>
              </a:rPr>
              <a:t>tRNA</a:t>
            </a:r>
            <a:r>
              <a:rPr lang="en-US" dirty="0" smtClean="0">
                <a:solidFill>
                  <a:srgbClr val="000000"/>
                </a:solidFill>
              </a:rPr>
              <a:t> occupies the P site. </a:t>
            </a:r>
          </a:p>
          <a:p>
            <a:pPr marL="228600" indent="-228600">
              <a:buAutoNum type="arabicPeriod"/>
            </a:pPr>
            <a:endParaRPr lang="tr-TR" baseline="0" dirty="0" smtClean="0"/>
          </a:p>
          <a:p>
            <a:pPr marL="228600" indent="-228600">
              <a:buNone/>
            </a:pPr>
            <a:endParaRPr lang="tr-TR" baseline="0" dirty="0" smtClean="0"/>
          </a:p>
          <a:p>
            <a:pPr marL="228600" indent="-228600">
              <a:buAutoNum type="arabicPeriod"/>
            </a:pPr>
            <a:endParaRPr lang="tr-TR" dirty="0"/>
          </a:p>
        </p:txBody>
      </p:sp>
      <p:sp>
        <p:nvSpPr>
          <p:cNvPr id="4" name="3 Slayt Numarası Yer Tutucusu"/>
          <p:cNvSpPr>
            <a:spLocks noGrp="1"/>
          </p:cNvSpPr>
          <p:nvPr>
            <p:ph type="sldNum" sz="quarter" idx="10"/>
          </p:nvPr>
        </p:nvSpPr>
        <p:spPr/>
        <p:txBody>
          <a:bodyPr/>
          <a:lstStyle/>
          <a:p>
            <a:fld id="{54AA88FE-F240-4037-8C50-4CF6E58E8CE5}" type="slidenum">
              <a:rPr lang="tr-TR" smtClean="0"/>
              <a:pPr/>
              <a:t>19</a:t>
            </a:fld>
            <a:endParaRPr lang="tr-T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a:buClr>
                <a:srgbClr val="339933"/>
              </a:buClr>
            </a:pPr>
            <a:r>
              <a:rPr lang="en-US" b="1" dirty="0" smtClean="0">
                <a:solidFill>
                  <a:srgbClr val="000000"/>
                </a:solidFill>
              </a:rPr>
              <a:t>Elongation</a:t>
            </a:r>
            <a:r>
              <a:rPr lang="en-US" dirty="0" smtClean="0">
                <a:solidFill>
                  <a:srgbClr val="000000"/>
                </a:solidFill>
              </a:rPr>
              <a:t> consists of a series of three step</a:t>
            </a:r>
            <a:br>
              <a:rPr lang="en-US" dirty="0" smtClean="0">
                <a:solidFill>
                  <a:srgbClr val="000000"/>
                </a:solidFill>
              </a:rPr>
            </a:br>
            <a:r>
              <a:rPr lang="en-US" dirty="0" smtClean="0">
                <a:solidFill>
                  <a:srgbClr val="000000"/>
                </a:solidFill>
              </a:rPr>
              <a:t>cycles as each amino acid is added to the proceeding one.</a:t>
            </a:r>
          </a:p>
          <a:p>
            <a:pPr>
              <a:buClr>
                <a:srgbClr val="339933"/>
              </a:buClr>
            </a:pPr>
            <a:r>
              <a:rPr lang="en-US" dirty="0" smtClean="0">
                <a:solidFill>
                  <a:srgbClr val="000000"/>
                </a:solidFill>
              </a:rPr>
              <a:t>During </a:t>
            </a:r>
            <a:r>
              <a:rPr lang="en-US" b="1" dirty="0" err="1" smtClean="0">
                <a:solidFill>
                  <a:srgbClr val="000000"/>
                </a:solidFill>
              </a:rPr>
              <a:t>codon</a:t>
            </a:r>
            <a:r>
              <a:rPr lang="en-US" b="1" dirty="0" smtClean="0">
                <a:solidFill>
                  <a:srgbClr val="000000"/>
                </a:solidFill>
              </a:rPr>
              <a:t> recognition</a:t>
            </a:r>
            <a:r>
              <a:rPr lang="en-US" dirty="0" smtClean="0">
                <a:solidFill>
                  <a:srgbClr val="000000"/>
                </a:solidFill>
              </a:rPr>
              <a:t>, an </a:t>
            </a:r>
            <a:r>
              <a:rPr lang="en-US" i="1" dirty="0" smtClean="0">
                <a:solidFill>
                  <a:srgbClr val="000000"/>
                </a:solidFill>
              </a:rPr>
              <a:t>elongation factor</a:t>
            </a:r>
            <a:r>
              <a:rPr lang="en-US" dirty="0" smtClean="0">
                <a:solidFill>
                  <a:srgbClr val="000000"/>
                </a:solidFill>
              </a:rPr>
              <a:t> assists hydrogen bonding between the mRNA </a:t>
            </a:r>
            <a:r>
              <a:rPr lang="en-US" dirty="0" err="1" smtClean="0">
                <a:solidFill>
                  <a:srgbClr val="000000"/>
                </a:solidFill>
              </a:rPr>
              <a:t>codon</a:t>
            </a:r>
            <a:r>
              <a:rPr lang="en-US" dirty="0" smtClean="0">
                <a:solidFill>
                  <a:srgbClr val="000000"/>
                </a:solidFill>
              </a:rPr>
              <a:t> under the A site with the </a:t>
            </a:r>
            <a:r>
              <a:rPr lang="en-US" dirty="0" err="1" smtClean="0">
                <a:solidFill>
                  <a:srgbClr val="000000"/>
                </a:solidFill>
              </a:rPr>
              <a:t>corresonding</a:t>
            </a:r>
            <a:r>
              <a:rPr lang="en-US" dirty="0" smtClean="0">
                <a:solidFill>
                  <a:srgbClr val="000000"/>
                </a:solidFill>
              </a:rPr>
              <a:t> </a:t>
            </a:r>
            <a:r>
              <a:rPr lang="en-US" dirty="0" err="1" smtClean="0">
                <a:solidFill>
                  <a:srgbClr val="000000"/>
                </a:solidFill>
              </a:rPr>
              <a:t>anticodon</a:t>
            </a:r>
            <a:r>
              <a:rPr lang="en-US" dirty="0" smtClean="0">
                <a:solidFill>
                  <a:srgbClr val="000000"/>
                </a:solidFill>
              </a:rPr>
              <a:t> of </a:t>
            </a:r>
            <a:r>
              <a:rPr lang="en-US" dirty="0" err="1" smtClean="0">
                <a:solidFill>
                  <a:srgbClr val="000000"/>
                </a:solidFill>
              </a:rPr>
              <a:t>tRNA</a:t>
            </a:r>
            <a:r>
              <a:rPr lang="en-US" dirty="0" smtClean="0">
                <a:solidFill>
                  <a:srgbClr val="000000"/>
                </a:solidFill>
              </a:rPr>
              <a:t> carrying the appropriate</a:t>
            </a:r>
            <a:br>
              <a:rPr lang="en-US" dirty="0" smtClean="0">
                <a:solidFill>
                  <a:srgbClr val="000000"/>
                </a:solidFill>
              </a:rPr>
            </a:br>
            <a:r>
              <a:rPr lang="en-US" dirty="0" smtClean="0">
                <a:solidFill>
                  <a:srgbClr val="000000"/>
                </a:solidFill>
              </a:rPr>
              <a:t>amino acid.</a:t>
            </a:r>
          </a:p>
          <a:p>
            <a:pPr lvl="1">
              <a:buClr>
                <a:srgbClr val="339933"/>
              </a:buClr>
            </a:pPr>
            <a:r>
              <a:rPr lang="en-US" dirty="0" smtClean="0">
                <a:solidFill>
                  <a:srgbClr val="000000"/>
                </a:solidFill>
              </a:rPr>
              <a:t>This step requires the hydrolysis of two GTP. </a:t>
            </a:r>
            <a:endParaRPr lang="tr-TR" dirty="0" smtClean="0">
              <a:solidFill>
                <a:srgbClr val="000000"/>
              </a:solidFill>
            </a:endParaRPr>
          </a:p>
          <a:p>
            <a:pPr marL="457200" marR="0" lvl="1" indent="0" algn="l" defTabSz="914400" rtl="0" eaLnBrk="1" fontAlgn="auto" latinLnBrk="0" hangingPunct="1">
              <a:lnSpc>
                <a:spcPct val="100000"/>
              </a:lnSpc>
              <a:spcBef>
                <a:spcPts val="0"/>
              </a:spcBef>
              <a:spcAft>
                <a:spcPts val="0"/>
              </a:spcAft>
              <a:buClr>
                <a:srgbClr val="339933"/>
              </a:buClr>
              <a:buSzTx/>
              <a:buFontTx/>
              <a:buNone/>
              <a:tabLst/>
              <a:defRPr/>
            </a:pPr>
            <a:r>
              <a:rPr lang="en-US" dirty="0" smtClean="0">
                <a:solidFill>
                  <a:srgbClr val="000000"/>
                </a:solidFill>
              </a:rPr>
              <a:t>The three steps of elongation continue </a:t>
            </a:r>
            <a:r>
              <a:rPr lang="en-US" dirty="0" err="1" smtClean="0">
                <a:solidFill>
                  <a:srgbClr val="000000"/>
                </a:solidFill>
              </a:rPr>
              <a:t>codon</a:t>
            </a:r>
            <a:r>
              <a:rPr lang="en-US" dirty="0" smtClean="0">
                <a:solidFill>
                  <a:srgbClr val="000000"/>
                </a:solidFill>
              </a:rPr>
              <a:t> by </a:t>
            </a:r>
            <a:r>
              <a:rPr lang="en-US" dirty="0" err="1" smtClean="0">
                <a:solidFill>
                  <a:srgbClr val="000000"/>
                </a:solidFill>
              </a:rPr>
              <a:t>codon</a:t>
            </a:r>
            <a:r>
              <a:rPr lang="en-US" dirty="0" smtClean="0">
                <a:solidFill>
                  <a:srgbClr val="000000"/>
                </a:solidFill>
              </a:rPr>
              <a:t> to add amino acids until the polypeptide chain is completed. </a:t>
            </a:r>
          </a:p>
          <a:p>
            <a:pPr lvl="1">
              <a:buClr>
                <a:srgbClr val="339933"/>
              </a:buClr>
            </a:pPr>
            <a:endParaRPr lang="en-US" dirty="0" smtClean="0">
              <a:solidFill>
                <a:srgbClr val="000000"/>
              </a:solidFill>
            </a:endParaRPr>
          </a:p>
          <a:p>
            <a:endParaRPr lang="tr-TR" dirty="0"/>
          </a:p>
        </p:txBody>
      </p:sp>
      <p:sp>
        <p:nvSpPr>
          <p:cNvPr id="4" name="3 Slayt Numarası Yer Tutucusu"/>
          <p:cNvSpPr>
            <a:spLocks noGrp="1"/>
          </p:cNvSpPr>
          <p:nvPr>
            <p:ph type="sldNum" sz="quarter" idx="10"/>
          </p:nvPr>
        </p:nvSpPr>
        <p:spPr/>
        <p:txBody>
          <a:bodyPr/>
          <a:lstStyle/>
          <a:p>
            <a:fld id="{54AA88FE-F240-4037-8C50-4CF6E58E8CE5}" type="slidenum">
              <a:rPr lang="tr-TR" smtClean="0"/>
              <a:pPr/>
              <a:t>21</a:t>
            </a:fld>
            <a:endParaRPr lang="tr-T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a:buClr>
                <a:srgbClr val="339933"/>
              </a:buClr>
            </a:pPr>
            <a:r>
              <a:rPr lang="en-US" b="1" dirty="0" smtClean="0">
                <a:solidFill>
                  <a:srgbClr val="000000"/>
                </a:solidFill>
              </a:rPr>
              <a:t>Termination</a:t>
            </a:r>
            <a:r>
              <a:rPr lang="en-US" dirty="0" smtClean="0">
                <a:solidFill>
                  <a:srgbClr val="000000"/>
                </a:solidFill>
              </a:rPr>
              <a:t> occurs when one of the three stop </a:t>
            </a:r>
            <a:r>
              <a:rPr lang="en-US" dirty="0" err="1" smtClean="0">
                <a:solidFill>
                  <a:srgbClr val="000000"/>
                </a:solidFill>
              </a:rPr>
              <a:t>codons</a:t>
            </a:r>
            <a:r>
              <a:rPr lang="en-US" dirty="0" smtClean="0">
                <a:solidFill>
                  <a:srgbClr val="000000"/>
                </a:solidFill>
              </a:rPr>
              <a:t> reaches the A site.</a:t>
            </a:r>
          </a:p>
          <a:p>
            <a:pPr>
              <a:buClr>
                <a:srgbClr val="339933"/>
              </a:buClr>
            </a:pPr>
            <a:r>
              <a:rPr lang="en-US" dirty="0" smtClean="0">
                <a:solidFill>
                  <a:srgbClr val="000000"/>
                </a:solidFill>
              </a:rPr>
              <a:t>A </a:t>
            </a:r>
            <a:r>
              <a:rPr lang="en-US" i="1" dirty="0" smtClean="0">
                <a:solidFill>
                  <a:srgbClr val="000000"/>
                </a:solidFill>
              </a:rPr>
              <a:t>release factor</a:t>
            </a:r>
            <a:r>
              <a:rPr lang="en-US" dirty="0" smtClean="0">
                <a:solidFill>
                  <a:srgbClr val="000000"/>
                </a:solidFill>
              </a:rPr>
              <a:t> binds to the stop </a:t>
            </a:r>
            <a:r>
              <a:rPr lang="en-US" dirty="0" err="1" smtClean="0">
                <a:solidFill>
                  <a:srgbClr val="000000"/>
                </a:solidFill>
              </a:rPr>
              <a:t>codon</a:t>
            </a:r>
            <a:r>
              <a:rPr lang="en-US" dirty="0" smtClean="0">
                <a:solidFill>
                  <a:srgbClr val="000000"/>
                </a:solidFill>
              </a:rPr>
              <a:t> and hydrolyzes the bond between the polypeptide and its </a:t>
            </a:r>
            <a:r>
              <a:rPr lang="en-US" dirty="0" err="1" smtClean="0">
                <a:solidFill>
                  <a:srgbClr val="000000"/>
                </a:solidFill>
              </a:rPr>
              <a:t>tRNA</a:t>
            </a:r>
            <a:r>
              <a:rPr lang="en-US" dirty="0" smtClean="0">
                <a:solidFill>
                  <a:srgbClr val="000000"/>
                </a:solidFill>
              </a:rPr>
              <a:t> in the P site.</a:t>
            </a:r>
          </a:p>
          <a:p>
            <a:pPr>
              <a:buClr>
                <a:srgbClr val="339933"/>
              </a:buClr>
            </a:pPr>
            <a:r>
              <a:rPr lang="en-US" dirty="0" smtClean="0">
                <a:solidFill>
                  <a:srgbClr val="000000"/>
                </a:solidFill>
              </a:rPr>
              <a:t>This frees the polypeptide and the translation complex disassembles. </a:t>
            </a:r>
          </a:p>
          <a:p>
            <a:endParaRPr lang="tr-TR" dirty="0"/>
          </a:p>
        </p:txBody>
      </p:sp>
      <p:sp>
        <p:nvSpPr>
          <p:cNvPr id="4" name="3 Slayt Numarası Yer Tutucusu"/>
          <p:cNvSpPr>
            <a:spLocks noGrp="1"/>
          </p:cNvSpPr>
          <p:nvPr>
            <p:ph type="sldNum" sz="quarter" idx="10"/>
          </p:nvPr>
        </p:nvSpPr>
        <p:spPr/>
        <p:txBody>
          <a:bodyPr/>
          <a:lstStyle/>
          <a:p>
            <a:fld id="{54AA88FE-F240-4037-8C50-4CF6E58E8CE5}" type="slidenum">
              <a:rPr lang="tr-TR" smtClean="0"/>
              <a:pPr/>
              <a:t>22</a:t>
            </a:fld>
            <a:endParaRPr lang="tr-T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tr-TR" dirty="0" err="1" smtClean="0"/>
              <a:t>Translasyon</a:t>
            </a:r>
            <a:r>
              <a:rPr lang="tr-TR" baseline="0" dirty="0" smtClean="0"/>
              <a:t> yapan </a:t>
            </a:r>
            <a:r>
              <a:rPr lang="en-US" dirty="0" smtClean="0"/>
              <a:t>mRNA</a:t>
            </a:r>
            <a:r>
              <a:rPr lang="tr-TR" dirty="0" smtClean="0"/>
              <a:t>’ya </a:t>
            </a:r>
            <a:r>
              <a:rPr lang="tr-TR" dirty="0" err="1" smtClean="0"/>
              <a:t>polizom</a:t>
            </a:r>
            <a:r>
              <a:rPr lang="tr-TR" dirty="0" smtClean="0"/>
              <a:t> denir,</a:t>
            </a:r>
            <a:r>
              <a:rPr lang="tr-TR" baseline="0" dirty="0" smtClean="0"/>
              <a:t> üzerinde </a:t>
            </a:r>
            <a:r>
              <a:rPr lang="en-US" dirty="0" smtClean="0"/>
              <a:t> -</a:t>
            </a:r>
            <a:r>
              <a:rPr lang="tr-TR" dirty="0" smtClean="0"/>
              <a:t>belirli</a:t>
            </a:r>
            <a:r>
              <a:rPr lang="tr-TR" baseline="0" dirty="0" smtClean="0"/>
              <a:t> sayıda ribozom bulunur</a:t>
            </a:r>
            <a:r>
              <a:rPr lang="en-US" dirty="0" smtClean="0"/>
              <a:t>.  Protein s</a:t>
            </a:r>
            <a:r>
              <a:rPr lang="tr-TR" dirty="0" err="1" smtClean="0"/>
              <a:t>entezi</a:t>
            </a:r>
            <a:r>
              <a:rPr lang="tr-TR" dirty="0" smtClean="0"/>
              <a:t> </a:t>
            </a:r>
            <a:r>
              <a:rPr lang="en-US" dirty="0" smtClean="0"/>
              <a:t>5' </a:t>
            </a:r>
            <a:r>
              <a:rPr lang="tr-TR" dirty="0" smtClean="0"/>
              <a:t>uçta </a:t>
            </a:r>
            <a:r>
              <a:rPr lang="tr-TR" dirty="0" err="1" smtClean="0"/>
              <a:t>prokaryot</a:t>
            </a:r>
            <a:r>
              <a:rPr lang="tr-TR" dirty="0" smtClean="0"/>
              <a:t> ve </a:t>
            </a:r>
            <a:r>
              <a:rPr lang="tr-TR" dirty="0" err="1" smtClean="0"/>
              <a:t>ökaryotlarda</a:t>
            </a:r>
            <a:r>
              <a:rPr lang="tr-TR" dirty="0" smtClean="0"/>
              <a:t> </a:t>
            </a:r>
            <a:r>
              <a:rPr lang="tr-TR" dirty="0" err="1" smtClean="0"/>
              <a:t>ribozomal</a:t>
            </a:r>
            <a:r>
              <a:rPr lang="tr-TR" dirty="0" smtClean="0"/>
              <a:t> alt ünitelerin bağlanmasıyla</a:t>
            </a:r>
            <a:r>
              <a:rPr lang="tr-TR" baseline="0" dirty="0" smtClean="0"/>
              <a:t> başlar. </a:t>
            </a:r>
            <a:r>
              <a:rPr lang="en-US" dirty="0" smtClean="0"/>
              <a:t>  In eukaryotes, </a:t>
            </a:r>
            <a:r>
              <a:rPr lang="tr-TR" dirty="0" smtClean="0"/>
              <a:t>alt</a:t>
            </a:r>
            <a:r>
              <a:rPr lang="tr-TR" baseline="0" dirty="0" smtClean="0"/>
              <a:t> ünite </a:t>
            </a:r>
            <a:r>
              <a:rPr lang="en-US" dirty="0" smtClean="0"/>
              <a:t> 5' </a:t>
            </a:r>
            <a:r>
              <a:rPr lang="tr-TR" dirty="0" smtClean="0"/>
              <a:t>başlık yapısına bağlanır.</a:t>
            </a:r>
            <a:r>
              <a:rPr lang="en-US" dirty="0" smtClean="0"/>
              <a:t> </a:t>
            </a:r>
            <a:r>
              <a:rPr lang="tr-TR" dirty="0" err="1" smtClean="0"/>
              <a:t>Prokaryotlarda</a:t>
            </a:r>
            <a:r>
              <a:rPr lang="tr-TR" dirty="0" smtClean="0"/>
              <a:t> ise alt üniteler </a:t>
            </a:r>
            <a:r>
              <a:rPr lang="en-US" dirty="0" smtClean="0"/>
              <a:t>AUG</a:t>
            </a:r>
            <a:r>
              <a:rPr lang="tr-TR" dirty="0" smtClean="0"/>
              <a:t> başlangıç </a:t>
            </a:r>
            <a:r>
              <a:rPr lang="tr-TR" dirty="0" err="1" smtClean="0"/>
              <a:t>kodonunda</a:t>
            </a:r>
            <a:r>
              <a:rPr lang="tr-TR" baseline="0" dirty="0" smtClean="0"/>
              <a:t> birleşir.</a:t>
            </a:r>
            <a:r>
              <a:rPr lang="en-US" dirty="0" smtClean="0"/>
              <a:t> Translation then proceeds down the mRNA in a 5' to 3' direction until the </a:t>
            </a:r>
            <a:r>
              <a:rPr lang="en-US" dirty="0" err="1" smtClean="0"/>
              <a:t>ribosomes</a:t>
            </a:r>
            <a:r>
              <a:rPr lang="en-US" dirty="0" smtClean="0"/>
              <a:t> reach the termination </a:t>
            </a:r>
            <a:r>
              <a:rPr lang="en-US" dirty="0" err="1" smtClean="0"/>
              <a:t>codon</a:t>
            </a:r>
            <a:r>
              <a:rPr lang="en-US" dirty="0" smtClean="0"/>
              <a:t> (here shown as UGA).  At this point, the completed protein is released from the ribosome and the subunits dissociate.  Protein synthesis starts at the amino (N) terminus and proceeds to the carboxyl (C) terminus.</a:t>
            </a:r>
            <a:endParaRPr lang="tr-T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tr-TR" dirty="0" smtClean="0"/>
          </a:p>
          <a:p>
            <a:pPr>
              <a:buClr>
                <a:srgbClr val="339933"/>
              </a:buClr>
            </a:pPr>
            <a:r>
              <a:rPr lang="en-US" dirty="0" smtClean="0">
                <a:solidFill>
                  <a:srgbClr val="000000"/>
                </a:solidFill>
              </a:rPr>
              <a:t>After binding, the SRP leaves and protein synthesis resumes with the growing polypeptide snaking across the membrane into the </a:t>
            </a:r>
            <a:r>
              <a:rPr lang="en-US" dirty="0" err="1" smtClean="0">
                <a:solidFill>
                  <a:srgbClr val="000000"/>
                </a:solidFill>
              </a:rPr>
              <a:t>cisternal</a:t>
            </a:r>
            <a:r>
              <a:rPr lang="en-US" dirty="0" smtClean="0">
                <a:solidFill>
                  <a:srgbClr val="000000"/>
                </a:solidFill>
              </a:rPr>
              <a:t> space via a protein pore.</a:t>
            </a:r>
          </a:p>
          <a:p>
            <a:pPr lvl="1">
              <a:buClr>
                <a:srgbClr val="339933"/>
              </a:buClr>
            </a:pPr>
            <a:r>
              <a:rPr lang="en-US" dirty="0" smtClean="0">
                <a:solidFill>
                  <a:srgbClr val="000000"/>
                </a:solidFill>
              </a:rPr>
              <a:t>An enzyme usually cleaves the signal polypeptide.</a:t>
            </a:r>
          </a:p>
          <a:p>
            <a:pPr>
              <a:buClr>
                <a:srgbClr val="339933"/>
              </a:buClr>
            </a:pPr>
            <a:r>
              <a:rPr lang="en-US" dirty="0" err="1" smtClean="0">
                <a:solidFill>
                  <a:srgbClr val="000000"/>
                </a:solidFill>
              </a:rPr>
              <a:t>Secretory</a:t>
            </a:r>
            <a:r>
              <a:rPr lang="en-US" dirty="0" smtClean="0">
                <a:solidFill>
                  <a:srgbClr val="000000"/>
                </a:solidFill>
              </a:rPr>
              <a:t> proteins are released entirely into the </a:t>
            </a:r>
            <a:r>
              <a:rPr lang="en-US" dirty="0" err="1" smtClean="0">
                <a:solidFill>
                  <a:srgbClr val="000000"/>
                </a:solidFill>
              </a:rPr>
              <a:t>cisternal</a:t>
            </a:r>
            <a:r>
              <a:rPr lang="en-US" dirty="0" smtClean="0">
                <a:solidFill>
                  <a:srgbClr val="000000"/>
                </a:solidFill>
              </a:rPr>
              <a:t> space, but membrane proteins remain partially embedded in the ER membrane.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a:buClr>
                <a:srgbClr val="339933"/>
              </a:buClr>
            </a:pPr>
            <a:r>
              <a:rPr lang="en-US" dirty="0" smtClean="0">
                <a:solidFill>
                  <a:srgbClr val="000000"/>
                </a:solidFill>
              </a:rPr>
              <a:t>Other kinds of signal peptides are used to target polypeptides to mitochondria, chloroplasts, the nucleus, and other organelles that are not part of the </a:t>
            </a:r>
            <a:r>
              <a:rPr lang="en-US" dirty="0" err="1" smtClean="0">
                <a:solidFill>
                  <a:srgbClr val="000000"/>
                </a:solidFill>
              </a:rPr>
              <a:t>endomembrane</a:t>
            </a:r>
            <a:r>
              <a:rPr lang="en-US" dirty="0" smtClean="0">
                <a:solidFill>
                  <a:srgbClr val="000000"/>
                </a:solidFill>
              </a:rPr>
              <a:t> system.</a:t>
            </a:r>
          </a:p>
          <a:p>
            <a:pPr lvl="1">
              <a:buClr>
                <a:srgbClr val="339933"/>
              </a:buClr>
            </a:pPr>
            <a:r>
              <a:rPr lang="en-US" dirty="0" smtClean="0">
                <a:solidFill>
                  <a:srgbClr val="000000"/>
                </a:solidFill>
              </a:rPr>
              <a:t>In these cases, translation is completed in the </a:t>
            </a:r>
            <a:r>
              <a:rPr lang="en-US" dirty="0" err="1" smtClean="0">
                <a:solidFill>
                  <a:srgbClr val="000000"/>
                </a:solidFill>
              </a:rPr>
              <a:t>cytosol</a:t>
            </a:r>
            <a:r>
              <a:rPr lang="en-US" dirty="0" smtClean="0">
                <a:solidFill>
                  <a:srgbClr val="000000"/>
                </a:solidFill>
              </a:rPr>
              <a:t> before the polypeptide is imported into the organelle.</a:t>
            </a:r>
          </a:p>
          <a:p>
            <a:pPr lvl="1">
              <a:buClr>
                <a:srgbClr val="339933"/>
              </a:buClr>
            </a:pPr>
            <a:r>
              <a:rPr lang="en-US" dirty="0" smtClean="0">
                <a:solidFill>
                  <a:srgbClr val="000000"/>
                </a:solidFill>
              </a:rPr>
              <a:t>While the mechanisms of translocation vary, each of these polypeptides has a “postal” code that ensures its delivery to the correct cellular location.</a:t>
            </a:r>
          </a:p>
          <a:p>
            <a:endParaRPr lang="tr-TR" dirty="0" smtClean="0"/>
          </a:p>
          <a:p>
            <a:endParaRPr lang="tr-TR" dirty="0" smtClean="0"/>
          </a:p>
          <a:p>
            <a:r>
              <a:rPr lang="tr-TR" dirty="0" smtClean="0"/>
              <a:t>Bakteri </a:t>
            </a:r>
            <a:r>
              <a:rPr lang="tr-TR" dirty="0" err="1" smtClean="0"/>
              <a:t>mRNAsı</a:t>
            </a:r>
            <a:r>
              <a:rPr lang="tr-TR" baseline="0" dirty="0" smtClean="0"/>
              <a:t> işlenmeye gerek duymaz. Sentez boyunca ribozomlara açıktır. Ribozom bakterilerin serbest uçlarına bağlanır. Daha yazılım tamamlanmadan çevrim başlar. </a:t>
            </a:r>
            <a:endParaRPr lang="tr-TR" dirty="0" smtClean="0"/>
          </a:p>
          <a:p>
            <a:r>
              <a:rPr lang="tr-TR" dirty="0" smtClean="0"/>
              <a:t>Birçok protein</a:t>
            </a:r>
            <a:r>
              <a:rPr lang="tr-TR" baseline="0" dirty="0" smtClean="0"/>
              <a:t> molekülünün sentezi 20 sn ile birkaç </a:t>
            </a:r>
            <a:r>
              <a:rPr lang="tr-TR" baseline="0" dirty="0" err="1" smtClean="0"/>
              <a:t>dk</a:t>
            </a:r>
            <a:r>
              <a:rPr lang="tr-TR" baseline="0" dirty="0" smtClean="0"/>
              <a:t> arasında yer alır. </a:t>
            </a:r>
          </a:p>
          <a:p>
            <a:r>
              <a:rPr lang="tr-TR" baseline="0" dirty="0" smtClean="0"/>
              <a:t>Sentez birden fazla noktada başlar.</a:t>
            </a:r>
          </a:p>
          <a:p>
            <a:r>
              <a:rPr lang="tr-TR" dirty="0" smtClean="0"/>
              <a:t>Bir ribozom</a:t>
            </a:r>
            <a:r>
              <a:rPr lang="tr-TR" baseline="0" dirty="0" smtClean="0"/>
              <a:t> yeterli </a:t>
            </a:r>
            <a:r>
              <a:rPr lang="tr-TR" baseline="0" dirty="0" err="1" smtClean="0"/>
              <a:t>nükteid</a:t>
            </a:r>
            <a:r>
              <a:rPr lang="tr-TR" baseline="0" dirty="0" smtClean="0"/>
              <a:t> dizisini çevirip yolu açtığı zaman </a:t>
            </a:r>
            <a:r>
              <a:rPr lang="tr-TR" baseline="0" dirty="0" err="1" smtClean="0"/>
              <a:t>mRNA’nın</a:t>
            </a:r>
            <a:r>
              <a:rPr lang="tr-TR" baseline="0" dirty="0" smtClean="0"/>
              <a:t> 5’ ucuna diğeri bağlanır (80 </a:t>
            </a:r>
            <a:r>
              <a:rPr lang="tr-TR" baseline="0" dirty="0" err="1" smtClean="0"/>
              <a:t>nt</a:t>
            </a:r>
            <a:r>
              <a:rPr lang="tr-TR" baseline="0" dirty="0" smtClean="0"/>
              <a:t> aralıklarla).</a:t>
            </a:r>
          </a:p>
          <a:p>
            <a:r>
              <a:rPr lang="tr-TR" baseline="0" dirty="0" smtClean="0"/>
              <a:t>Hem bakteriler hem </a:t>
            </a:r>
            <a:r>
              <a:rPr lang="tr-TR" baseline="0" dirty="0" err="1" smtClean="0"/>
              <a:t>ökaryotlar</a:t>
            </a:r>
            <a:r>
              <a:rPr lang="tr-TR" baseline="0" dirty="0" smtClean="0"/>
              <a:t> </a:t>
            </a:r>
            <a:r>
              <a:rPr lang="tr-TR" baseline="0" dirty="0" err="1" smtClean="0"/>
              <a:t>poliribozomları</a:t>
            </a:r>
            <a:r>
              <a:rPr lang="tr-TR" baseline="0" dirty="0" smtClean="0"/>
              <a:t> kullanır.</a:t>
            </a:r>
          </a:p>
          <a:p>
            <a:pPr>
              <a:buClr>
                <a:srgbClr val="339933"/>
              </a:buClr>
            </a:pPr>
            <a:r>
              <a:rPr lang="en-US" sz="1200" dirty="0" smtClean="0">
                <a:solidFill>
                  <a:srgbClr val="000000"/>
                </a:solidFill>
              </a:rPr>
              <a:t>Typically a single mRNA is used to make many copies of a polypeptide simultaneously.</a:t>
            </a:r>
          </a:p>
          <a:p>
            <a:pPr>
              <a:buClr>
                <a:srgbClr val="339933"/>
              </a:buClr>
            </a:pPr>
            <a:r>
              <a:rPr lang="en-US" sz="1200" dirty="0" smtClean="0">
                <a:solidFill>
                  <a:srgbClr val="000000"/>
                </a:solidFill>
              </a:rPr>
              <a:t>Multiple </a:t>
            </a:r>
            <a:r>
              <a:rPr lang="en-US" sz="1200" dirty="0" err="1" smtClean="0">
                <a:solidFill>
                  <a:srgbClr val="000000"/>
                </a:solidFill>
              </a:rPr>
              <a:t>ribosomes</a:t>
            </a:r>
            <a:r>
              <a:rPr lang="en-US" sz="1200" dirty="0" smtClean="0">
                <a:solidFill>
                  <a:srgbClr val="000000"/>
                </a:solidFill>
              </a:rPr>
              <a:t>, </a:t>
            </a:r>
            <a:r>
              <a:rPr lang="en-US" sz="1200" b="1" dirty="0" err="1" smtClean="0">
                <a:solidFill>
                  <a:srgbClr val="000000"/>
                </a:solidFill>
              </a:rPr>
              <a:t>polyribosomes</a:t>
            </a:r>
            <a:r>
              <a:rPr lang="en-US" sz="1200" dirty="0" smtClean="0">
                <a:solidFill>
                  <a:srgbClr val="000000"/>
                </a:solidFill>
              </a:rPr>
              <a:t>, may trail along the same mRNA.</a:t>
            </a:r>
          </a:p>
          <a:p>
            <a:pPr>
              <a:buClr>
                <a:srgbClr val="339933"/>
              </a:buClr>
            </a:pPr>
            <a:r>
              <a:rPr lang="en-US" sz="1200" dirty="0" smtClean="0">
                <a:solidFill>
                  <a:srgbClr val="000000"/>
                </a:solidFill>
              </a:rPr>
              <a:t>A ribosome requires less than a minute to translate an average-sized mRNA into a polypeptide. </a:t>
            </a:r>
          </a:p>
          <a:p>
            <a:endParaRPr lang="tr-TR" baseline="0" dirty="0" smtClean="0"/>
          </a:p>
          <a:p>
            <a:pPr>
              <a:buClr>
                <a:srgbClr val="339933"/>
              </a:buClr>
            </a:pPr>
            <a:r>
              <a:rPr lang="en-US" dirty="0" smtClean="0">
                <a:solidFill>
                  <a:srgbClr val="000000"/>
                </a:solidFill>
              </a:rPr>
              <a:t>Two populations of </a:t>
            </a:r>
            <a:r>
              <a:rPr lang="en-US" dirty="0" err="1" smtClean="0">
                <a:solidFill>
                  <a:srgbClr val="000000"/>
                </a:solidFill>
              </a:rPr>
              <a:t>ribosomes</a:t>
            </a:r>
            <a:r>
              <a:rPr lang="en-US" dirty="0" smtClean="0">
                <a:solidFill>
                  <a:srgbClr val="000000"/>
                </a:solidFill>
              </a:rPr>
              <a:t>, free and bound, are active participants in protein synthesis.</a:t>
            </a:r>
          </a:p>
          <a:p>
            <a:pPr>
              <a:buClr>
                <a:srgbClr val="339933"/>
              </a:buClr>
            </a:pPr>
            <a:r>
              <a:rPr lang="en-US" dirty="0" smtClean="0">
                <a:solidFill>
                  <a:srgbClr val="000000"/>
                </a:solidFill>
              </a:rPr>
              <a:t>Free </a:t>
            </a:r>
            <a:r>
              <a:rPr lang="en-US" dirty="0" err="1" smtClean="0">
                <a:solidFill>
                  <a:srgbClr val="000000"/>
                </a:solidFill>
              </a:rPr>
              <a:t>ribosomes</a:t>
            </a:r>
            <a:r>
              <a:rPr lang="en-US" dirty="0" smtClean="0">
                <a:solidFill>
                  <a:srgbClr val="000000"/>
                </a:solidFill>
              </a:rPr>
              <a:t> are suspended in the </a:t>
            </a:r>
            <a:r>
              <a:rPr lang="en-US" dirty="0" err="1" smtClean="0">
                <a:solidFill>
                  <a:srgbClr val="000000"/>
                </a:solidFill>
              </a:rPr>
              <a:t>cytosol</a:t>
            </a:r>
            <a:r>
              <a:rPr lang="en-US" dirty="0" smtClean="0">
                <a:solidFill>
                  <a:srgbClr val="000000"/>
                </a:solidFill>
              </a:rPr>
              <a:t> and synthesize proteins that reside in the </a:t>
            </a:r>
            <a:r>
              <a:rPr lang="en-US" dirty="0" err="1" smtClean="0">
                <a:solidFill>
                  <a:srgbClr val="000000"/>
                </a:solidFill>
              </a:rPr>
              <a:t>cytosol</a:t>
            </a:r>
            <a:r>
              <a:rPr lang="en-US" dirty="0" smtClean="0">
                <a:solidFill>
                  <a:srgbClr val="000000"/>
                </a:solidFill>
              </a:rPr>
              <a:t>.</a:t>
            </a:r>
          </a:p>
          <a:p>
            <a:pPr>
              <a:buClr>
                <a:srgbClr val="339933"/>
              </a:buClr>
            </a:pPr>
            <a:r>
              <a:rPr lang="en-US" dirty="0" smtClean="0">
                <a:solidFill>
                  <a:srgbClr val="000000"/>
                </a:solidFill>
              </a:rPr>
              <a:t>Bound </a:t>
            </a:r>
            <a:r>
              <a:rPr lang="en-US" dirty="0" err="1" smtClean="0">
                <a:solidFill>
                  <a:srgbClr val="000000"/>
                </a:solidFill>
              </a:rPr>
              <a:t>ribosomes</a:t>
            </a:r>
            <a:r>
              <a:rPr lang="en-US" dirty="0" smtClean="0">
                <a:solidFill>
                  <a:srgbClr val="000000"/>
                </a:solidFill>
              </a:rPr>
              <a:t> are attached to the </a:t>
            </a:r>
            <a:r>
              <a:rPr lang="en-US" dirty="0" err="1" smtClean="0">
                <a:solidFill>
                  <a:srgbClr val="000000"/>
                </a:solidFill>
              </a:rPr>
              <a:t>cytosolic</a:t>
            </a:r>
            <a:r>
              <a:rPr lang="en-US" dirty="0" smtClean="0">
                <a:solidFill>
                  <a:srgbClr val="000000"/>
                </a:solidFill>
              </a:rPr>
              <a:t> side of the endoplasmic reticulum.</a:t>
            </a:r>
          </a:p>
          <a:p>
            <a:pPr lvl="1">
              <a:buClr>
                <a:srgbClr val="339933"/>
              </a:buClr>
            </a:pPr>
            <a:r>
              <a:rPr lang="en-US" dirty="0" smtClean="0">
                <a:solidFill>
                  <a:srgbClr val="000000"/>
                </a:solidFill>
              </a:rPr>
              <a:t>They synthesize proteins of the </a:t>
            </a:r>
            <a:r>
              <a:rPr lang="en-US" dirty="0" err="1" smtClean="0">
                <a:solidFill>
                  <a:srgbClr val="000000"/>
                </a:solidFill>
              </a:rPr>
              <a:t>endomembrane</a:t>
            </a:r>
            <a:r>
              <a:rPr lang="en-US" dirty="0" smtClean="0">
                <a:solidFill>
                  <a:srgbClr val="000000"/>
                </a:solidFill>
              </a:rPr>
              <a:t> system as well as proteins secreted from the cell.</a:t>
            </a:r>
            <a:endParaRPr lang="tr-TR" dirty="0" smtClean="0">
              <a:solidFill>
                <a:srgbClr val="000000"/>
              </a:solidFill>
            </a:endParaRPr>
          </a:p>
          <a:p>
            <a:endParaRPr lang="tr-TR" dirty="0" smtClean="0">
              <a:solidFill>
                <a:srgbClr val="000000"/>
              </a:solidFill>
            </a:endParaRPr>
          </a:p>
          <a:p>
            <a:pPr>
              <a:buClr>
                <a:srgbClr val="339933"/>
              </a:buClr>
            </a:pPr>
            <a:r>
              <a:rPr lang="en-US" dirty="0" smtClean="0">
                <a:solidFill>
                  <a:srgbClr val="000000"/>
                </a:solidFill>
              </a:rPr>
              <a:t>While bound and free </a:t>
            </a:r>
            <a:r>
              <a:rPr lang="en-US" dirty="0" err="1" smtClean="0">
                <a:solidFill>
                  <a:srgbClr val="000000"/>
                </a:solidFill>
              </a:rPr>
              <a:t>ribosomes</a:t>
            </a:r>
            <a:r>
              <a:rPr lang="en-US" dirty="0" smtClean="0">
                <a:solidFill>
                  <a:srgbClr val="000000"/>
                </a:solidFill>
              </a:rPr>
              <a:t> are identical in structure, their location depends on the type of protein that they are synthesizing.</a:t>
            </a:r>
          </a:p>
          <a:p>
            <a:pPr>
              <a:buClr>
                <a:srgbClr val="339933"/>
              </a:buClr>
            </a:pPr>
            <a:r>
              <a:rPr lang="en-US" dirty="0" smtClean="0">
                <a:solidFill>
                  <a:srgbClr val="000000"/>
                </a:solidFill>
              </a:rPr>
              <a:t>Translation in all </a:t>
            </a:r>
            <a:r>
              <a:rPr lang="en-US" dirty="0" err="1" smtClean="0">
                <a:solidFill>
                  <a:srgbClr val="000000"/>
                </a:solidFill>
              </a:rPr>
              <a:t>ribosomes</a:t>
            </a:r>
            <a:r>
              <a:rPr lang="en-US" dirty="0" smtClean="0">
                <a:solidFill>
                  <a:srgbClr val="000000"/>
                </a:solidFill>
              </a:rPr>
              <a:t> begins in the </a:t>
            </a:r>
            <a:r>
              <a:rPr lang="en-US" dirty="0" err="1" smtClean="0">
                <a:solidFill>
                  <a:srgbClr val="000000"/>
                </a:solidFill>
              </a:rPr>
              <a:t>cytosol</a:t>
            </a:r>
            <a:r>
              <a:rPr lang="en-US" dirty="0" smtClean="0">
                <a:solidFill>
                  <a:srgbClr val="000000"/>
                </a:solidFill>
              </a:rPr>
              <a:t>, but a polypeptide destined for the </a:t>
            </a:r>
            <a:r>
              <a:rPr lang="en-US" dirty="0" err="1" smtClean="0">
                <a:solidFill>
                  <a:srgbClr val="000000"/>
                </a:solidFill>
              </a:rPr>
              <a:t>endomembrane</a:t>
            </a:r>
            <a:r>
              <a:rPr lang="en-US" dirty="0" smtClean="0">
                <a:solidFill>
                  <a:srgbClr val="000000"/>
                </a:solidFill>
              </a:rPr>
              <a:t> system or for export has a specific </a:t>
            </a:r>
            <a:r>
              <a:rPr lang="en-US" b="1" dirty="0" smtClean="0">
                <a:solidFill>
                  <a:srgbClr val="000000"/>
                </a:solidFill>
              </a:rPr>
              <a:t>signal peptide</a:t>
            </a:r>
            <a:r>
              <a:rPr lang="en-US" dirty="0" smtClean="0">
                <a:solidFill>
                  <a:srgbClr val="000000"/>
                </a:solidFill>
              </a:rPr>
              <a:t> region at or near the leading end.</a:t>
            </a:r>
          </a:p>
          <a:p>
            <a:pPr lvl="1">
              <a:buClr>
                <a:srgbClr val="339933"/>
              </a:buClr>
            </a:pPr>
            <a:r>
              <a:rPr lang="en-US" dirty="0" smtClean="0">
                <a:solidFill>
                  <a:srgbClr val="000000"/>
                </a:solidFill>
              </a:rPr>
              <a:t>This consists of a sequence of about 20 amino acids.    </a:t>
            </a:r>
          </a:p>
          <a:p>
            <a:pPr>
              <a:buClr>
                <a:srgbClr val="339933"/>
              </a:buClr>
            </a:pPr>
            <a:r>
              <a:rPr lang="en-US" dirty="0" smtClean="0">
                <a:solidFill>
                  <a:srgbClr val="000000"/>
                </a:solidFill>
              </a:rPr>
              <a:t>A </a:t>
            </a:r>
            <a:r>
              <a:rPr lang="en-US" b="1" dirty="0" smtClean="0">
                <a:solidFill>
                  <a:srgbClr val="000000"/>
                </a:solidFill>
              </a:rPr>
              <a:t>signal recognition particle</a:t>
            </a:r>
            <a:r>
              <a:rPr lang="en-US" dirty="0" smtClean="0">
                <a:solidFill>
                  <a:srgbClr val="000000"/>
                </a:solidFill>
              </a:rPr>
              <a:t> (</a:t>
            </a:r>
            <a:r>
              <a:rPr lang="en-US" b="1" dirty="0" smtClean="0">
                <a:solidFill>
                  <a:srgbClr val="000000"/>
                </a:solidFill>
              </a:rPr>
              <a:t>SRP</a:t>
            </a:r>
            <a:r>
              <a:rPr lang="en-US" dirty="0" smtClean="0">
                <a:solidFill>
                  <a:srgbClr val="000000"/>
                </a:solidFill>
              </a:rPr>
              <a:t>) binds to the signal peptide and attaches it and its ribosome to a receptor protein in the ER membrane.</a:t>
            </a:r>
          </a:p>
          <a:p>
            <a:pPr lvl="1">
              <a:buClr>
                <a:srgbClr val="339933"/>
              </a:buClr>
            </a:pPr>
            <a:r>
              <a:rPr lang="en-US" dirty="0" smtClean="0">
                <a:solidFill>
                  <a:srgbClr val="000000"/>
                </a:solidFill>
              </a:rPr>
              <a:t>The SRP consists of a protein-RNA complex.</a:t>
            </a:r>
            <a:endParaRPr lang="tr-TR" dirty="0" smtClean="0"/>
          </a:p>
          <a:p>
            <a:endParaRPr lang="tr-TR" dirty="0"/>
          </a:p>
        </p:txBody>
      </p:sp>
      <p:sp>
        <p:nvSpPr>
          <p:cNvPr id="4" name="3 Slayt Numarası Yer Tutucusu"/>
          <p:cNvSpPr>
            <a:spLocks noGrp="1"/>
          </p:cNvSpPr>
          <p:nvPr>
            <p:ph type="sldNum" sz="quarter" idx="10"/>
          </p:nvPr>
        </p:nvSpPr>
        <p:spPr/>
        <p:txBody>
          <a:bodyPr/>
          <a:lstStyle/>
          <a:p>
            <a:fld id="{54AA88FE-F240-4037-8C50-4CF6E58E8CE5}" type="slidenum">
              <a:rPr lang="tr-TR" smtClean="0"/>
              <a:pPr/>
              <a:t>24</a:t>
            </a:fld>
            <a:endParaRPr lang="tr-T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err="1" smtClean="0"/>
              <a:t>Polipeptid</a:t>
            </a:r>
            <a:r>
              <a:rPr lang="tr-TR" dirty="0" smtClean="0"/>
              <a:t> sentezlenirken katlanmaya başlar. Moleküler </a:t>
            </a:r>
            <a:r>
              <a:rPr lang="tr-TR" dirty="0" err="1" smtClean="0"/>
              <a:t>şaperonlar</a:t>
            </a:r>
            <a:r>
              <a:rPr lang="tr-TR" dirty="0" smtClean="0"/>
              <a:t> sayesinde.</a:t>
            </a:r>
          </a:p>
          <a:p>
            <a:r>
              <a:rPr lang="tr-TR" dirty="0" err="1" smtClean="0"/>
              <a:t>Proteozomlar</a:t>
            </a:r>
            <a:r>
              <a:rPr lang="tr-TR" dirty="0" smtClean="0"/>
              <a:t>, hücre içindeki proteinlerin %1’ini</a:t>
            </a:r>
            <a:r>
              <a:rPr lang="tr-TR" baseline="0" dirty="0" smtClean="0"/>
              <a:t> oluşturan ATP ile çalışan </a:t>
            </a:r>
            <a:r>
              <a:rPr lang="tr-TR" baseline="0" dirty="0" err="1" smtClean="0"/>
              <a:t>proteazlardır</a:t>
            </a:r>
            <a:r>
              <a:rPr lang="tr-TR" baseline="0" dirty="0" smtClean="0"/>
              <a:t>. </a:t>
            </a:r>
          </a:p>
          <a:p>
            <a:r>
              <a:rPr lang="tr-TR" baseline="0" dirty="0" err="1" smtClean="0"/>
              <a:t>Ubikitin</a:t>
            </a:r>
            <a:r>
              <a:rPr lang="tr-TR" baseline="0" dirty="0" smtClean="0"/>
              <a:t> ile işaretlenen proteinler </a:t>
            </a:r>
            <a:r>
              <a:rPr lang="tr-TR" baseline="0" dirty="0" err="1" smtClean="0"/>
              <a:t>proteozomlar</a:t>
            </a:r>
            <a:r>
              <a:rPr lang="tr-TR" baseline="0" dirty="0" smtClean="0"/>
              <a:t> tarafından parçalanır. </a:t>
            </a:r>
          </a:p>
          <a:p>
            <a:endParaRPr lang="tr-TR" baseline="0" dirty="0" smtClean="0"/>
          </a:p>
          <a:p>
            <a:r>
              <a:rPr lang="tr-TR" baseline="0" dirty="0" err="1" smtClean="0"/>
              <a:t>Peptidil</a:t>
            </a:r>
            <a:r>
              <a:rPr lang="tr-TR" baseline="0" dirty="0" smtClean="0"/>
              <a:t> </a:t>
            </a:r>
            <a:r>
              <a:rPr lang="tr-TR" baseline="0" dirty="0" err="1" smtClean="0"/>
              <a:t>transferaz</a:t>
            </a:r>
            <a:r>
              <a:rPr lang="tr-TR" baseline="0" dirty="0" smtClean="0"/>
              <a:t> </a:t>
            </a:r>
            <a:r>
              <a:rPr lang="tr-TR" baseline="0" dirty="0" err="1" smtClean="0"/>
              <a:t>aa</a:t>
            </a:r>
            <a:r>
              <a:rPr lang="tr-TR" baseline="0" dirty="0" smtClean="0"/>
              <a:t> birbirine bağlar</a:t>
            </a:r>
            <a:endParaRPr lang="tr-TR" dirty="0"/>
          </a:p>
        </p:txBody>
      </p:sp>
      <p:sp>
        <p:nvSpPr>
          <p:cNvPr id="4" name="3 Slayt Numarası Yer Tutucusu"/>
          <p:cNvSpPr>
            <a:spLocks noGrp="1"/>
          </p:cNvSpPr>
          <p:nvPr>
            <p:ph type="sldNum" sz="quarter" idx="10"/>
          </p:nvPr>
        </p:nvSpPr>
        <p:spPr/>
        <p:txBody>
          <a:bodyPr/>
          <a:lstStyle/>
          <a:p>
            <a:fld id="{54AA88FE-F240-4037-8C50-4CF6E58E8CE5}" type="slidenum">
              <a:rPr lang="tr-TR" smtClean="0"/>
              <a:pPr/>
              <a:t>25</a:t>
            </a:fld>
            <a:endParaRPr lang="tr-T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Prokaryotik</a:t>
            </a:r>
            <a:r>
              <a:rPr lang="tr-TR" dirty="0" smtClean="0"/>
              <a:t> </a:t>
            </a:r>
            <a:r>
              <a:rPr lang="tr-TR" dirty="0" err="1" smtClean="0"/>
              <a:t>mRNA</a:t>
            </a:r>
            <a:r>
              <a:rPr lang="tr-TR" dirty="0" smtClean="0"/>
              <a:t> </a:t>
            </a:r>
            <a:r>
              <a:rPr lang="tr-TR" dirty="0" err="1" smtClean="0"/>
              <a:t>polisistronik</a:t>
            </a:r>
            <a:r>
              <a:rPr lang="tr-TR" baseline="0" dirty="0" err="1" smtClean="0"/>
              <a:t>tir</a:t>
            </a:r>
            <a:r>
              <a:rPr lang="tr-TR" baseline="0" dirty="0" smtClean="0"/>
              <a:t>. E </a:t>
            </a:r>
            <a:r>
              <a:rPr lang="tr-TR" baseline="0" dirty="0" err="1" smtClean="0"/>
              <a:t>mRNA’dan</a:t>
            </a:r>
            <a:r>
              <a:rPr lang="tr-TR" baseline="0" dirty="0" smtClean="0"/>
              <a:t> tek </a:t>
            </a:r>
            <a:r>
              <a:rPr lang="tr-TR" baseline="0" dirty="0" err="1" smtClean="0"/>
              <a:t>mRNA’dan</a:t>
            </a:r>
            <a:r>
              <a:rPr lang="tr-TR" baseline="0" dirty="0" smtClean="0"/>
              <a:t> tek protein sentezlenir.</a:t>
            </a:r>
          </a:p>
          <a:p>
            <a:r>
              <a:rPr lang="tr-TR" dirty="0" smtClean="0"/>
              <a:t>Bakteri </a:t>
            </a:r>
            <a:r>
              <a:rPr lang="tr-TR" dirty="0" err="1" smtClean="0"/>
              <a:t>mRNAsı</a:t>
            </a:r>
            <a:r>
              <a:rPr lang="tr-TR" baseline="0" dirty="0" smtClean="0"/>
              <a:t> işlenmeye gerek duymaz. Sentez boyunca ribozomlara açıktır. Ribozom bakterilerin serbest uçlarına bağlanır. Daha yazılım tamamlanmadan çevrim başlar. </a:t>
            </a:r>
            <a:endParaRPr lang="tr-TR" dirty="0" smtClean="0"/>
          </a:p>
          <a:p>
            <a:r>
              <a:rPr lang="tr-TR" dirty="0" smtClean="0"/>
              <a:t>Bir ribozom</a:t>
            </a:r>
            <a:r>
              <a:rPr lang="tr-TR" baseline="0" dirty="0" smtClean="0"/>
              <a:t> yeterli nükleotid dizisini çevirip yolu açtığı zaman </a:t>
            </a:r>
            <a:r>
              <a:rPr lang="tr-TR" baseline="0" dirty="0" err="1" smtClean="0"/>
              <a:t>mRNA’nın</a:t>
            </a:r>
            <a:r>
              <a:rPr lang="tr-TR" baseline="0" dirty="0" smtClean="0"/>
              <a:t> 5’ ucuna diğeri bağlanır (80 </a:t>
            </a:r>
            <a:r>
              <a:rPr lang="tr-TR" baseline="0" dirty="0" err="1" smtClean="0"/>
              <a:t>nt</a:t>
            </a:r>
            <a:r>
              <a:rPr lang="tr-TR" baseline="0" dirty="0" smtClean="0"/>
              <a:t> aralıklarla).</a:t>
            </a:r>
          </a:p>
          <a:p>
            <a:endParaRPr lang="tr-TR" dirty="0" smtClean="0"/>
          </a:p>
          <a:p>
            <a:pPr>
              <a:buClr>
                <a:srgbClr val="339933"/>
              </a:buClr>
            </a:pPr>
            <a:r>
              <a:rPr lang="en-US" dirty="0" smtClean="0">
                <a:solidFill>
                  <a:srgbClr val="000000"/>
                </a:solidFill>
              </a:rPr>
              <a:t>In one big differences, prokaryotes can transcribe and translate the same gene simultaneously.</a:t>
            </a:r>
          </a:p>
          <a:p>
            <a:pPr>
              <a:buClr>
                <a:srgbClr val="339933"/>
              </a:buClr>
            </a:pPr>
            <a:r>
              <a:rPr lang="en-US" dirty="0" smtClean="0">
                <a:solidFill>
                  <a:srgbClr val="000000"/>
                </a:solidFill>
              </a:rPr>
              <a:t>The new protein quickly diffuses to its operating site. </a:t>
            </a:r>
          </a:p>
          <a:p>
            <a:pPr>
              <a:buClr>
                <a:srgbClr val="339933"/>
              </a:buClr>
            </a:pPr>
            <a:r>
              <a:rPr lang="en-US" dirty="0" smtClean="0">
                <a:solidFill>
                  <a:srgbClr val="000000"/>
                </a:solidFill>
              </a:rPr>
              <a:t>In eukaryotes, the nuclear envelope segregates transcription from translation.</a:t>
            </a:r>
          </a:p>
          <a:p>
            <a:pPr>
              <a:buClr>
                <a:srgbClr val="339933"/>
              </a:buClr>
            </a:pPr>
            <a:r>
              <a:rPr lang="en-US" dirty="0" smtClean="0">
                <a:solidFill>
                  <a:srgbClr val="000000"/>
                </a:solidFill>
              </a:rPr>
              <a:t>In addition, extensive RNA processing is inserted between these processes.</a:t>
            </a:r>
          </a:p>
          <a:p>
            <a:pPr lvl="1">
              <a:buClr>
                <a:srgbClr val="339933"/>
              </a:buClr>
            </a:pPr>
            <a:r>
              <a:rPr lang="en-US" dirty="0" smtClean="0">
                <a:solidFill>
                  <a:srgbClr val="000000"/>
                </a:solidFill>
              </a:rPr>
              <a:t>This provides additional steps whose regulation helps coordinate the elaborate activities of a eukaryotic cell. </a:t>
            </a:r>
          </a:p>
          <a:p>
            <a:pPr>
              <a:buClr>
                <a:srgbClr val="339933"/>
              </a:buClr>
            </a:pPr>
            <a:r>
              <a:rPr lang="en-US" dirty="0" smtClean="0">
                <a:solidFill>
                  <a:srgbClr val="000000"/>
                </a:solidFill>
              </a:rPr>
              <a:t>In addition, eukaryotic cells have complicated mechanisms for targeting proteins to the appropriate organelle.</a:t>
            </a:r>
          </a:p>
          <a:p>
            <a:endParaRPr lang="tr-TR" dirty="0" smtClean="0"/>
          </a:p>
          <a:p>
            <a:pPr>
              <a:buClr>
                <a:srgbClr val="339933"/>
              </a:buClr>
            </a:pPr>
            <a:r>
              <a:rPr lang="en-US" dirty="0" smtClean="0">
                <a:solidFill>
                  <a:srgbClr val="000000"/>
                </a:solidFill>
              </a:rPr>
              <a:t>Although bacteria and eukaryotes carry out transcription and translation in very similar ways, they do have differences in cellular machinery and</a:t>
            </a:r>
            <a:br>
              <a:rPr lang="en-US" dirty="0" smtClean="0">
                <a:solidFill>
                  <a:srgbClr val="000000"/>
                </a:solidFill>
              </a:rPr>
            </a:br>
            <a:r>
              <a:rPr lang="en-US" dirty="0" smtClean="0">
                <a:solidFill>
                  <a:srgbClr val="000000"/>
                </a:solidFill>
              </a:rPr>
              <a:t>in details of the processes.</a:t>
            </a:r>
          </a:p>
          <a:p>
            <a:pPr lvl="1">
              <a:buClr>
                <a:srgbClr val="339933"/>
              </a:buClr>
            </a:pPr>
            <a:r>
              <a:rPr lang="en-US" dirty="0" smtClean="0">
                <a:solidFill>
                  <a:srgbClr val="000000"/>
                </a:solidFill>
              </a:rPr>
              <a:t>Eukaryotic RNA polymerases differ from those of prokaryotes and require transcription factors.</a:t>
            </a:r>
          </a:p>
          <a:p>
            <a:pPr lvl="1">
              <a:buClr>
                <a:srgbClr val="339933"/>
              </a:buClr>
            </a:pPr>
            <a:r>
              <a:rPr lang="en-US" dirty="0" smtClean="0">
                <a:solidFill>
                  <a:srgbClr val="000000"/>
                </a:solidFill>
              </a:rPr>
              <a:t>They differ in how transcription is terminated.</a:t>
            </a:r>
          </a:p>
          <a:p>
            <a:pPr lvl="1">
              <a:buClr>
                <a:srgbClr val="339933"/>
              </a:buClr>
            </a:pPr>
            <a:r>
              <a:rPr lang="en-US" dirty="0" smtClean="0">
                <a:solidFill>
                  <a:srgbClr val="000000"/>
                </a:solidFill>
              </a:rPr>
              <a:t>Their </a:t>
            </a:r>
            <a:r>
              <a:rPr lang="en-US" dirty="0" err="1" smtClean="0">
                <a:solidFill>
                  <a:srgbClr val="000000"/>
                </a:solidFill>
              </a:rPr>
              <a:t>ribosomes</a:t>
            </a:r>
            <a:r>
              <a:rPr lang="en-US" dirty="0" smtClean="0">
                <a:solidFill>
                  <a:srgbClr val="000000"/>
                </a:solidFill>
              </a:rPr>
              <a:t> are also different.</a:t>
            </a:r>
          </a:p>
          <a:p>
            <a:endParaRPr lang="tr-TR" dirty="0"/>
          </a:p>
        </p:txBody>
      </p:sp>
      <p:sp>
        <p:nvSpPr>
          <p:cNvPr id="4" name="3 Slayt Numarası Yer Tutucusu"/>
          <p:cNvSpPr>
            <a:spLocks noGrp="1"/>
          </p:cNvSpPr>
          <p:nvPr>
            <p:ph type="sldNum" sz="quarter" idx="10"/>
          </p:nvPr>
        </p:nvSpPr>
        <p:spPr/>
        <p:txBody>
          <a:bodyPr/>
          <a:lstStyle/>
          <a:p>
            <a:fld id="{54AA88FE-F240-4037-8C50-4CF6E58E8CE5}" type="slidenum">
              <a:rPr lang="tr-TR" smtClean="0"/>
              <a:pPr/>
              <a:t>26</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0A5B43F6-05F0-4DDF-BFA1-E28F997692F6}" type="datetime1">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0EF8D8B-02E5-4248-B638-E171B4376A0A}"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B69BFDAA-F7CC-4BC6-9385-20AC5704AD03}" type="datetime1">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0EF8D8B-02E5-4248-B638-E171B4376A0A}"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0CE39AD9-9267-42B3-9E5F-5DE09AE727AE}" type="datetime1">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0EF8D8B-02E5-4248-B638-E171B4376A0A}"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672CFF97-6583-4536-B1F9-89854554C052}" type="datetime1">
              <a:rPr lang="tr-TR" smtClean="0"/>
              <a:pPr/>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0EF8D8B-02E5-4248-B638-E171B4376A0A}"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58722843-F4F6-4EA5-9F54-CD0F66E97F91}" type="datetime1">
              <a:rPr lang="tr-TR" smtClean="0"/>
              <a:pPr/>
              <a:t>19/03/2020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50EF8D8B-02E5-4248-B638-E171B4376A0A}"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0F2709B2-EB47-464E-8AC7-0F2B376CC2C7}" type="datetime1">
              <a:rPr lang="tr-TR" smtClean="0"/>
              <a:pPr/>
              <a:t>19/03/2020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50EF8D8B-02E5-4248-B638-E171B4376A0A}"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897C636-CB8F-46F8-B18A-FCB25263C97F}" type="datetime1">
              <a:rPr lang="tr-TR" smtClean="0"/>
              <a:pPr/>
              <a:t>19/03/2020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50EF8D8B-02E5-4248-B638-E171B4376A0A}"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5AE26FE3-B3D9-4B74-9F8D-463F92D4C2DB}" type="datetime1">
              <a:rPr lang="tr-TR" smtClean="0"/>
              <a:pPr/>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0EF8D8B-02E5-4248-B638-E171B4376A0A}"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3C2DF2A8-BF22-4CFF-96DD-0C5437DF3D91}" type="datetime1">
              <a:rPr lang="tr-TR" smtClean="0"/>
              <a:pPr/>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0EF8D8B-02E5-4248-B638-E171B4376A0A}"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94D7C149-A1BB-4FCD-8A95-F96684B7EF60}" type="datetime1">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0EF8D8B-02E5-4248-B638-E171B4376A0A}"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00F4960-D812-476A-A380-B125B227910C}" type="datetime1">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0EF8D8B-02E5-4248-B638-E171B4376A0A}"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94D17B-5B8C-457A-AD3C-DCD81B628797}" type="datetime1">
              <a:rPr lang="tr-TR" smtClean="0"/>
              <a:pPr/>
              <a:t>19/03/2020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EF8D8B-02E5-4248-B638-E171B4376A0A}"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upload.wikimedia.org/wikipedia/tr/4/44/Polipeptidin_serbest_kalmas%C4%B1.jp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upload.wikimedia.org/wikipedia/tr/1/14/Sinyal_Tan%C4%B1ma_Tanecikleri.jpg" TargetMode="External"/><Relationship Id="rId5" Type="http://schemas.openxmlformats.org/officeDocument/2006/relationships/image" Target="../media/image21.jpeg"/><Relationship Id="rId4" Type="http://schemas.openxmlformats.org/officeDocument/2006/relationships/hyperlink" Target="http://upload.wikimedia.org/wikipedia/tr/0/03/Poliribozom.jpg"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a:bodyPr>
          <a:lstStyle/>
          <a:p>
            <a:r>
              <a:rPr lang="tr-TR" sz="6600" dirty="0" smtClean="0">
                <a:solidFill>
                  <a:srgbClr val="006600"/>
                </a:solidFill>
              </a:rPr>
              <a:t>PROTEİN SENTEZİ</a:t>
            </a:r>
            <a:endParaRPr lang="tr-TR" sz="6600" dirty="0">
              <a:solidFill>
                <a:srgbClr val="006600"/>
              </a:solidFill>
            </a:endParaRPr>
          </a:p>
        </p:txBody>
      </p:sp>
      <p:sp>
        <p:nvSpPr>
          <p:cNvPr id="3" name="2 Alt Başlık"/>
          <p:cNvSpPr>
            <a:spLocks noGrp="1"/>
          </p:cNvSpPr>
          <p:nvPr>
            <p:ph type="subTitle" idx="1"/>
          </p:nvPr>
        </p:nvSpPr>
        <p:spPr>
          <a:xfrm>
            <a:off x="1907704" y="4071942"/>
            <a:ext cx="5400600" cy="1566858"/>
          </a:xfrm>
        </p:spPr>
        <p:txBody>
          <a:bodyPr/>
          <a:lstStyle/>
          <a:p>
            <a:r>
              <a:rPr lang="tr-TR" smtClean="0">
                <a:solidFill>
                  <a:srgbClr val="006600"/>
                </a:solidFill>
              </a:rPr>
              <a:t>Doç</a:t>
            </a:r>
            <a:r>
              <a:rPr lang="tr-TR" dirty="0" smtClean="0">
                <a:solidFill>
                  <a:srgbClr val="006600"/>
                </a:solidFill>
              </a:rPr>
              <a:t>. Dr. Sezgin Güneş</a:t>
            </a:r>
            <a:endParaRPr lang="tr-TR" dirty="0">
              <a:solidFill>
                <a:srgbClr val="006600"/>
              </a:solidFill>
            </a:endParaRPr>
          </a:p>
        </p:txBody>
      </p:sp>
      <p:sp>
        <p:nvSpPr>
          <p:cNvPr id="4" name="3 Veri Yer Tutucusu"/>
          <p:cNvSpPr>
            <a:spLocks noGrp="1"/>
          </p:cNvSpPr>
          <p:nvPr>
            <p:ph type="dt" sz="half" idx="10"/>
          </p:nvPr>
        </p:nvSpPr>
        <p:spPr/>
        <p:txBody>
          <a:bodyPr/>
          <a:lstStyle/>
          <a:p>
            <a:fld id="{C8BB9223-F747-4DBE-B309-1590596E6676}" type="datetime1">
              <a:rPr lang="tr-TR" smtClean="0"/>
              <a:pPr/>
              <a:t>19/03/2020</a:t>
            </a:fld>
            <a:endParaRPr lang="tr-TR"/>
          </a:p>
        </p:txBody>
      </p:sp>
      <p:sp>
        <p:nvSpPr>
          <p:cNvPr id="5" name="4 Slayt Numarası Yer Tutucusu"/>
          <p:cNvSpPr>
            <a:spLocks noGrp="1"/>
          </p:cNvSpPr>
          <p:nvPr>
            <p:ph type="sldNum" sz="quarter" idx="12"/>
          </p:nvPr>
        </p:nvSpPr>
        <p:spPr/>
        <p:txBody>
          <a:bodyPr/>
          <a:lstStyle/>
          <a:p>
            <a:fld id="{50EF8D8B-02E5-4248-B638-E171B4376A0A}" type="slidenum">
              <a:rPr lang="tr-TR" smtClean="0"/>
              <a:pPr/>
              <a:t>1</a:t>
            </a:fld>
            <a:endParaRPr lang="tr-T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71600" y="274638"/>
            <a:ext cx="7715200" cy="1143000"/>
          </a:xfrm>
        </p:spPr>
        <p:txBody>
          <a:bodyPr/>
          <a:lstStyle/>
          <a:p>
            <a:pPr algn="l"/>
            <a:r>
              <a:rPr lang="tr-TR" dirty="0" smtClean="0">
                <a:solidFill>
                  <a:srgbClr val="006600"/>
                </a:solidFill>
              </a:rPr>
              <a:t>Hedefler</a:t>
            </a:r>
            <a:endParaRPr lang="tr-TR" dirty="0"/>
          </a:p>
        </p:txBody>
      </p:sp>
      <p:sp>
        <p:nvSpPr>
          <p:cNvPr id="3" name="2 İçerik Yer Tutucusu"/>
          <p:cNvSpPr>
            <a:spLocks noGrp="1"/>
          </p:cNvSpPr>
          <p:nvPr>
            <p:ph idx="1"/>
          </p:nvPr>
        </p:nvSpPr>
        <p:spPr/>
        <p:txBody>
          <a:bodyPr/>
          <a:lstStyle/>
          <a:p>
            <a:pPr>
              <a:buClr>
                <a:srgbClr val="006600"/>
              </a:buClr>
              <a:buFont typeface="Wingdings" pitchFamily="2" charset="2"/>
              <a:buChar char="§"/>
            </a:pPr>
            <a:r>
              <a:rPr lang="tr-TR" dirty="0" smtClean="0"/>
              <a:t>Protein sentezinin nasıl gerçekleştiğini açıklayabilmeli</a:t>
            </a:r>
          </a:p>
          <a:p>
            <a:pPr>
              <a:buClr>
                <a:srgbClr val="006600"/>
              </a:buClr>
              <a:buFont typeface="Wingdings" pitchFamily="2" charset="2"/>
              <a:buChar char="§"/>
            </a:pPr>
            <a:r>
              <a:rPr lang="tr-TR" dirty="0" smtClean="0"/>
              <a:t>Protein sentezinin basamaklarını sayabilmeli</a:t>
            </a:r>
          </a:p>
          <a:p>
            <a:pPr>
              <a:buClr>
                <a:srgbClr val="006600"/>
              </a:buClr>
              <a:buFont typeface="Wingdings" pitchFamily="2" charset="2"/>
              <a:buChar char="§"/>
            </a:pPr>
            <a:r>
              <a:rPr lang="tr-TR" dirty="0" smtClean="0"/>
              <a:t>Protein sentezinde görev alan proteinlerin temel sınıflarını bilmeli		</a:t>
            </a:r>
          </a:p>
          <a:p>
            <a:endParaRPr lang="tr-TR" dirty="0"/>
          </a:p>
        </p:txBody>
      </p:sp>
      <p:sp>
        <p:nvSpPr>
          <p:cNvPr id="4" name="Line 4"/>
          <p:cNvSpPr>
            <a:spLocks noChangeShapeType="1"/>
          </p:cNvSpPr>
          <p:nvPr/>
        </p:nvSpPr>
        <p:spPr bwMode="auto">
          <a:xfrm>
            <a:off x="971600" y="1628800"/>
            <a:ext cx="7315200" cy="1588"/>
          </a:xfrm>
          <a:prstGeom prst="line">
            <a:avLst/>
          </a:prstGeom>
          <a:noFill/>
          <a:ln w="38100">
            <a:solidFill>
              <a:srgbClr val="339933"/>
            </a:solidFill>
            <a:round/>
            <a:headEnd/>
            <a:tailEnd/>
          </a:ln>
        </p:spPr>
        <p:txBody>
          <a:bodyPr wrap="none" anchor="ctr"/>
          <a:lstStyle/>
          <a:p>
            <a:endParaRPr lang="tr-TR"/>
          </a:p>
        </p:txBody>
      </p:sp>
      <p:sp>
        <p:nvSpPr>
          <p:cNvPr id="5" name="4 Veri Yer Tutucusu"/>
          <p:cNvSpPr>
            <a:spLocks noGrp="1"/>
          </p:cNvSpPr>
          <p:nvPr>
            <p:ph type="dt" sz="half" idx="10"/>
          </p:nvPr>
        </p:nvSpPr>
        <p:spPr/>
        <p:txBody>
          <a:bodyPr/>
          <a:lstStyle/>
          <a:p>
            <a:fld id="{CCCBF566-C6FE-42BC-AC8F-285E5417D73B}" type="datetime1">
              <a:rPr lang="tr-TR" smtClean="0"/>
              <a:pPr/>
              <a:t>19/03/2020</a:t>
            </a:fld>
            <a:endParaRPr lang="tr-TR"/>
          </a:p>
        </p:txBody>
      </p:sp>
      <p:sp>
        <p:nvSpPr>
          <p:cNvPr id="6" name="5 Slayt Numarası Yer Tutucusu"/>
          <p:cNvSpPr>
            <a:spLocks noGrp="1"/>
          </p:cNvSpPr>
          <p:nvPr>
            <p:ph type="sldNum" sz="quarter" idx="12"/>
          </p:nvPr>
        </p:nvSpPr>
        <p:spPr/>
        <p:txBody>
          <a:bodyPr/>
          <a:lstStyle/>
          <a:p>
            <a:fld id="{50EF8D8B-02E5-4248-B638-E171B4376A0A}" type="slidenum">
              <a:rPr lang="tr-TR" smtClean="0"/>
              <a:pPr/>
              <a:t>2</a:t>
            </a:fld>
            <a:endParaRPr 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14400" y="332656"/>
            <a:ext cx="8229600" cy="1143000"/>
          </a:xfrm>
        </p:spPr>
        <p:txBody>
          <a:bodyPr/>
          <a:lstStyle/>
          <a:p>
            <a:pPr algn="l"/>
            <a:r>
              <a:rPr lang="tr-TR" dirty="0" smtClean="0">
                <a:solidFill>
                  <a:srgbClr val="006600"/>
                </a:solidFill>
              </a:rPr>
              <a:t>Bugün</a:t>
            </a:r>
            <a:endParaRPr lang="tr-TR" dirty="0">
              <a:solidFill>
                <a:srgbClr val="006600"/>
              </a:solidFill>
            </a:endParaRPr>
          </a:p>
        </p:txBody>
      </p:sp>
      <p:sp>
        <p:nvSpPr>
          <p:cNvPr id="3" name="2 İçerik Yer Tutucusu"/>
          <p:cNvSpPr>
            <a:spLocks noGrp="1"/>
          </p:cNvSpPr>
          <p:nvPr>
            <p:ph idx="1"/>
          </p:nvPr>
        </p:nvSpPr>
        <p:spPr>
          <a:xfrm>
            <a:off x="457200" y="1844824"/>
            <a:ext cx="8229600" cy="4281339"/>
          </a:xfrm>
        </p:spPr>
        <p:txBody>
          <a:bodyPr>
            <a:normAutofit fontScale="92500" lnSpcReduction="10000"/>
          </a:bodyPr>
          <a:lstStyle/>
          <a:p>
            <a:pPr lvl="1">
              <a:buClr>
                <a:srgbClr val="006600"/>
              </a:buClr>
              <a:buFont typeface="Wingdings" pitchFamily="2" charset="2"/>
              <a:buChar char="§"/>
            </a:pPr>
            <a:r>
              <a:rPr lang="tr-TR" dirty="0" err="1" smtClean="0"/>
              <a:t>Translasyon</a:t>
            </a:r>
            <a:r>
              <a:rPr lang="tr-TR" dirty="0" smtClean="0"/>
              <a:t> tanımı</a:t>
            </a:r>
            <a:endParaRPr lang="en-US" dirty="0" smtClean="0"/>
          </a:p>
          <a:p>
            <a:pPr lvl="1">
              <a:buClr>
                <a:srgbClr val="006600"/>
              </a:buClr>
              <a:buFont typeface="Wingdings" pitchFamily="2" charset="2"/>
              <a:buChar char="§"/>
            </a:pPr>
            <a:r>
              <a:rPr lang="en-US" dirty="0" smtClean="0"/>
              <a:t> </a:t>
            </a:r>
            <a:r>
              <a:rPr lang="tr-TR" dirty="0" smtClean="0"/>
              <a:t>Protein sentezinin girdileri</a:t>
            </a:r>
            <a:endParaRPr lang="en-US" dirty="0" smtClean="0"/>
          </a:p>
          <a:p>
            <a:pPr lvl="2">
              <a:buClr>
                <a:srgbClr val="006600"/>
              </a:buClr>
              <a:buFont typeface="Wingdings" pitchFamily="2" charset="2"/>
              <a:buChar char="§"/>
            </a:pPr>
            <a:r>
              <a:rPr lang="en-US" dirty="0" smtClean="0"/>
              <a:t> mRNA</a:t>
            </a:r>
          </a:p>
          <a:p>
            <a:pPr lvl="2">
              <a:buClr>
                <a:srgbClr val="006600"/>
              </a:buClr>
              <a:buFont typeface="Wingdings" pitchFamily="2" charset="2"/>
              <a:buChar char="§"/>
            </a:pPr>
            <a:r>
              <a:rPr lang="en-US" dirty="0" smtClean="0"/>
              <a:t> </a:t>
            </a:r>
            <a:r>
              <a:rPr lang="en-US" dirty="0" err="1" smtClean="0"/>
              <a:t>ribo</a:t>
            </a:r>
            <a:r>
              <a:rPr lang="tr-TR" dirty="0" smtClean="0"/>
              <a:t>z</a:t>
            </a:r>
            <a:r>
              <a:rPr lang="en-US" dirty="0" err="1" smtClean="0"/>
              <a:t>om</a:t>
            </a:r>
            <a:r>
              <a:rPr lang="tr-TR" dirty="0" err="1" smtClean="0"/>
              <a:t>lar</a:t>
            </a:r>
            <a:endParaRPr lang="en-US" dirty="0" smtClean="0"/>
          </a:p>
          <a:p>
            <a:pPr lvl="2">
              <a:buClr>
                <a:srgbClr val="006600"/>
              </a:buClr>
              <a:buFont typeface="Wingdings" pitchFamily="2" charset="2"/>
              <a:buChar char="§"/>
            </a:pPr>
            <a:r>
              <a:rPr lang="en-US" dirty="0" smtClean="0"/>
              <a:t> </a:t>
            </a:r>
            <a:r>
              <a:rPr lang="tr-TR" dirty="0" smtClean="0"/>
              <a:t>başlangıç faktörleri</a:t>
            </a:r>
            <a:endParaRPr lang="en-US" dirty="0" smtClean="0"/>
          </a:p>
          <a:p>
            <a:pPr lvl="2">
              <a:buClr>
                <a:srgbClr val="006600"/>
              </a:buClr>
              <a:buFont typeface="Wingdings" pitchFamily="2" charset="2"/>
              <a:buChar char="§"/>
            </a:pPr>
            <a:r>
              <a:rPr lang="en-US" dirty="0" smtClean="0"/>
              <a:t> </a:t>
            </a:r>
            <a:r>
              <a:rPr lang="tr-TR" dirty="0" smtClean="0"/>
              <a:t>uzama ve sonlandırma faktörleri</a:t>
            </a:r>
            <a:endParaRPr lang="en-US" dirty="0" smtClean="0"/>
          </a:p>
          <a:p>
            <a:pPr lvl="2">
              <a:buClr>
                <a:srgbClr val="006600"/>
              </a:buClr>
              <a:buFont typeface="Wingdings" pitchFamily="2" charset="2"/>
              <a:buChar char="§"/>
            </a:pPr>
            <a:r>
              <a:rPr lang="en-US" dirty="0" smtClean="0"/>
              <a:t> GTP</a:t>
            </a:r>
          </a:p>
          <a:p>
            <a:pPr lvl="2">
              <a:buClr>
                <a:srgbClr val="006600"/>
              </a:buClr>
              <a:buFont typeface="Wingdings" pitchFamily="2" charset="2"/>
              <a:buChar char="§"/>
            </a:pPr>
            <a:r>
              <a:rPr lang="en-US" dirty="0" smtClean="0"/>
              <a:t> amino</a:t>
            </a:r>
            <a:r>
              <a:rPr lang="tr-TR" dirty="0" err="1" smtClean="0"/>
              <a:t>açil</a:t>
            </a:r>
            <a:r>
              <a:rPr lang="en-US" dirty="0" smtClean="0"/>
              <a:t> </a:t>
            </a:r>
            <a:r>
              <a:rPr lang="en-US" dirty="0" err="1" smtClean="0"/>
              <a:t>tRNA</a:t>
            </a:r>
            <a:r>
              <a:rPr lang="tr-TR" dirty="0" err="1" smtClean="0"/>
              <a:t>lar</a:t>
            </a:r>
            <a:endParaRPr lang="en-US" dirty="0" smtClean="0"/>
          </a:p>
          <a:p>
            <a:pPr lvl="3">
              <a:buClr>
                <a:srgbClr val="006600"/>
              </a:buClr>
              <a:buFont typeface="Wingdings" pitchFamily="2" charset="2"/>
              <a:buChar char="§"/>
            </a:pPr>
            <a:r>
              <a:rPr lang="en-US" dirty="0" smtClean="0"/>
              <a:t> a</a:t>
            </a:r>
            <a:r>
              <a:rPr lang="tr-TR" dirty="0" smtClean="0"/>
              <a:t>a</a:t>
            </a:r>
            <a:endParaRPr lang="en-US" dirty="0" smtClean="0"/>
          </a:p>
          <a:p>
            <a:pPr lvl="3">
              <a:buClr>
                <a:srgbClr val="006600"/>
              </a:buClr>
              <a:buFont typeface="Wingdings" pitchFamily="2" charset="2"/>
              <a:buChar char="§"/>
            </a:pPr>
            <a:r>
              <a:rPr lang="en-US" dirty="0" smtClean="0"/>
              <a:t> </a:t>
            </a:r>
            <a:r>
              <a:rPr lang="en-US" dirty="0" err="1" smtClean="0"/>
              <a:t>aminoa</a:t>
            </a:r>
            <a:r>
              <a:rPr lang="tr-TR" dirty="0" err="1" smtClean="0"/>
              <a:t>çi</a:t>
            </a:r>
            <a:r>
              <a:rPr lang="en-US" dirty="0" smtClean="0"/>
              <a:t>l </a:t>
            </a:r>
            <a:r>
              <a:rPr lang="en-US" dirty="0" err="1" smtClean="0"/>
              <a:t>tRNA</a:t>
            </a:r>
            <a:r>
              <a:rPr lang="en-US" dirty="0" smtClean="0"/>
              <a:t> s</a:t>
            </a:r>
            <a:r>
              <a:rPr lang="tr-TR" dirty="0" err="1" smtClean="0"/>
              <a:t>entetazlar</a:t>
            </a:r>
            <a:endParaRPr lang="en-US" dirty="0" smtClean="0"/>
          </a:p>
          <a:p>
            <a:pPr lvl="3">
              <a:buClr>
                <a:srgbClr val="006600"/>
              </a:buClr>
              <a:buFont typeface="Wingdings" pitchFamily="2" charset="2"/>
              <a:buChar char="§"/>
            </a:pPr>
            <a:r>
              <a:rPr lang="en-US" dirty="0" smtClean="0"/>
              <a:t> ATP</a:t>
            </a:r>
          </a:p>
          <a:p>
            <a:endParaRPr lang="tr-TR" dirty="0"/>
          </a:p>
        </p:txBody>
      </p:sp>
      <p:sp>
        <p:nvSpPr>
          <p:cNvPr id="4" name="Line 4"/>
          <p:cNvSpPr>
            <a:spLocks noChangeShapeType="1"/>
          </p:cNvSpPr>
          <p:nvPr/>
        </p:nvSpPr>
        <p:spPr bwMode="auto">
          <a:xfrm>
            <a:off x="971600" y="1628800"/>
            <a:ext cx="7315200" cy="1588"/>
          </a:xfrm>
          <a:prstGeom prst="line">
            <a:avLst/>
          </a:prstGeom>
          <a:noFill/>
          <a:ln w="38100">
            <a:solidFill>
              <a:srgbClr val="339933"/>
            </a:solidFill>
            <a:round/>
            <a:headEnd/>
            <a:tailEnd/>
          </a:ln>
        </p:spPr>
        <p:txBody>
          <a:bodyPr wrap="none" anchor="ctr"/>
          <a:lstStyle/>
          <a:p>
            <a:endParaRPr lang="tr-TR"/>
          </a:p>
        </p:txBody>
      </p:sp>
      <p:sp>
        <p:nvSpPr>
          <p:cNvPr id="5" name="4 Veri Yer Tutucusu"/>
          <p:cNvSpPr>
            <a:spLocks noGrp="1"/>
          </p:cNvSpPr>
          <p:nvPr>
            <p:ph type="dt" sz="half" idx="10"/>
          </p:nvPr>
        </p:nvSpPr>
        <p:spPr/>
        <p:txBody>
          <a:bodyPr/>
          <a:lstStyle/>
          <a:p>
            <a:fld id="{64C4F0C4-0D78-4332-A722-EB3BF9CB7476}" type="datetime1">
              <a:rPr lang="tr-TR" smtClean="0"/>
              <a:pPr/>
              <a:t>19/03/2020</a:t>
            </a:fld>
            <a:endParaRPr lang="tr-TR"/>
          </a:p>
        </p:txBody>
      </p:sp>
      <p:sp>
        <p:nvSpPr>
          <p:cNvPr id="6" name="5 Slayt Numarası Yer Tutucusu"/>
          <p:cNvSpPr>
            <a:spLocks noGrp="1"/>
          </p:cNvSpPr>
          <p:nvPr>
            <p:ph type="sldNum" sz="quarter" idx="12"/>
          </p:nvPr>
        </p:nvSpPr>
        <p:spPr/>
        <p:txBody>
          <a:bodyPr/>
          <a:lstStyle/>
          <a:p>
            <a:fld id="{50EF8D8B-02E5-4248-B638-E171B4376A0A}" type="slidenum">
              <a:rPr lang="tr-TR" smtClean="0"/>
              <a:pPr/>
              <a:t>3</a:t>
            </a:fld>
            <a:endParaRPr lang="tr-T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000232" y="571480"/>
            <a:ext cx="5143536" cy="1000124"/>
          </a:xfrm>
        </p:spPr>
        <p:txBody>
          <a:bodyPr/>
          <a:lstStyle/>
          <a:p>
            <a:r>
              <a:rPr lang="tr-TR" dirty="0" smtClean="0">
                <a:solidFill>
                  <a:srgbClr val="006600"/>
                </a:solidFill>
              </a:rPr>
              <a:t>Santral Dogma</a:t>
            </a:r>
            <a:endParaRPr lang="tr-TR" dirty="0">
              <a:solidFill>
                <a:srgbClr val="006600"/>
              </a:solidFill>
            </a:endParaRPr>
          </a:p>
        </p:txBody>
      </p:sp>
      <p:sp>
        <p:nvSpPr>
          <p:cNvPr id="6145" name="Rectangle 1"/>
          <p:cNvSpPr>
            <a:spLocks noChangeArrowheads="1"/>
          </p:cNvSpPr>
          <p:nvPr/>
        </p:nvSpPr>
        <p:spPr bwMode="auto">
          <a:xfrm>
            <a:off x="0" y="0"/>
            <a:ext cx="312906"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smtClean="0">
                <a:ln>
                  <a:noFill/>
                </a:ln>
                <a:solidFill>
                  <a:schemeClr val="tx1"/>
                </a:solidFill>
                <a:effectLst/>
                <a:latin typeface="Arial" pitchFamily="34" charset="0"/>
                <a:cs typeface="Arial" pitchFamily="34" charset="0"/>
              </a:rPr>
              <a:t>  </a:t>
            </a:r>
            <a:r>
              <a:rPr kumimoji="0" lang="tr-TR" sz="22000" b="0" i="0" u="none" strike="noStrike" cap="none" normalizeH="0" baseline="0" dirty="0" smtClean="0">
                <a:ln>
                  <a:noFill/>
                </a:ln>
                <a:solidFill>
                  <a:schemeClr val="tx1"/>
                </a:solidFill>
                <a:effectLst/>
                <a:latin typeface="Arial" pitchFamily="34" charset="0"/>
                <a:cs typeface="Arial" pitchFamily="34" charset="0"/>
              </a:rPr>
              <a:t/>
            </a:r>
            <a:br>
              <a:rPr kumimoji="0" lang="tr-TR" sz="22000" b="0" i="0" u="none" strike="noStrike" cap="none" normalizeH="0" baseline="0" dirty="0" smtClean="0">
                <a:ln>
                  <a:noFill/>
                </a:ln>
                <a:solidFill>
                  <a:schemeClr val="tx1"/>
                </a:solidFill>
                <a:effectLst/>
                <a:latin typeface="Arial" pitchFamily="34" charset="0"/>
                <a:cs typeface="Arial" pitchFamily="34" charset="0"/>
              </a:rPr>
            </a:b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Line 4"/>
          <p:cNvSpPr>
            <a:spLocks noChangeShapeType="1"/>
          </p:cNvSpPr>
          <p:nvPr/>
        </p:nvSpPr>
        <p:spPr bwMode="auto">
          <a:xfrm>
            <a:off x="971600" y="1628800"/>
            <a:ext cx="7315200" cy="1588"/>
          </a:xfrm>
          <a:prstGeom prst="line">
            <a:avLst/>
          </a:prstGeom>
          <a:noFill/>
          <a:ln w="38100">
            <a:solidFill>
              <a:srgbClr val="339933"/>
            </a:solidFill>
            <a:round/>
            <a:headEnd/>
            <a:tailEnd/>
          </a:ln>
        </p:spPr>
        <p:txBody>
          <a:bodyPr wrap="none" anchor="ctr"/>
          <a:lstStyle/>
          <a:p>
            <a:endParaRPr lang="tr-TR"/>
          </a:p>
        </p:txBody>
      </p:sp>
      <p:pic>
        <p:nvPicPr>
          <p:cNvPr id="3" name="Picture 2"/>
          <p:cNvPicPr>
            <a:picLocks noGrp="1" noChangeAspect="1" noChangeArrowheads="1"/>
          </p:cNvPicPr>
          <p:nvPr>
            <p:ph idx="1"/>
          </p:nvPr>
        </p:nvPicPr>
        <p:blipFill>
          <a:blip r:embed="rId3" cstate="print"/>
          <a:srcRect/>
          <a:stretch>
            <a:fillRect/>
          </a:stretch>
        </p:blipFill>
        <p:spPr bwMode="auto">
          <a:xfrm>
            <a:off x="1085850" y="1988839"/>
            <a:ext cx="6972300" cy="4103191"/>
          </a:xfrm>
          <a:prstGeom prst="rect">
            <a:avLst/>
          </a:prstGeom>
          <a:noFill/>
          <a:ln w="9525">
            <a:noFill/>
            <a:miter lim="800000"/>
            <a:headEnd/>
            <a:tailEnd/>
          </a:ln>
        </p:spPr>
      </p:pic>
      <p:sp>
        <p:nvSpPr>
          <p:cNvPr id="6" name="5 Veri Yer Tutucusu"/>
          <p:cNvSpPr>
            <a:spLocks noGrp="1"/>
          </p:cNvSpPr>
          <p:nvPr>
            <p:ph type="dt" sz="half" idx="10"/>
          </p:nvPr>
        </p:nvSpPr>
        <p:spPr/>
        <p:txBody>
          <a:bodyPr/>
          <a:lstStyle/>
          <a:p>
            <a:fld id="{38F972B9-8BBC-4132-9907-63CCC9647914}" type="datetime1">
              <a:rPr lang="tr-TR" smtClean="0"/>
              <a:pPr/>
              <a:t>19/03/2020</a:t>
            </a:fld>
            <a:endParaRPr lang="tr-TR"/>
          </a:p>
        </p:txBody>
      </p:sp>
      <p:sp>
        <p:nvSpPr>
          <p:cNvPr id="7" name="6 Slayt Numarası Yer Tutucusu"/>
          <p:cNvSpPr>
            <a:spLocks noGrp="1"/>
          </p:cNvSpPr>
          <p:nvPr>
            <p:ph type="sldNum" sz="quarter" idx="12"/>
          </p:nvPr>
        </p:nvSpPr>
        <p:spPr/>
        <p:txBody>
          <a:bodyPr/>
          <a:lstStyle/>
          <a:p>
            <a:fld id="{50EF8D8B-02E5-4248-B638-E171B4376A0A}" type="slidenum">
              <a:rPr lang="tr-TR" smtClean="0"/>
              <a:pPr/>
              <a:t>4</a:t>
            </a:fld>
            <a:endParaRPr lang="tr-T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500042"/>
            <a:ext cx="8229600" cy="1143000"/>
          </a:xfrm>
        </p:spPr>
        <p:txBody>
          <a:bodyPr>
            <a:normAutofit fontScale="90000"/>
          </a:bodyPr>
          <a:lstStyle/>
          <a:p>
            <a:r>
              <a:rPr lang="tr-TR" dirty="0" err="1" smtClean="0">
                <a:solidFill>
                  <a:srgbClr val="006600"/>
                </a:solidFill>
              </a:rPr>
              <a:t>Translasyon</a:t>
            </a:r>
            <a:r>
              <a:rPr lang="tr-TR" dirty="0" smtClean="0">
                <a:solidFill>
                  <a:srgbClr val="006600"/>
                </a:solidFill>
              </a:rPr>
              <a:t> </a:t>
            </a:r>
            <a:br>
              <a:rPr lang="tr-TR" dirty="0" smtClean="0">
                <a:solidFill>
                  <a:srgbClr val="006600"/>
                </a:solidFill>
              </a:rPr>
            </a:br>
            <a:endParaRPr lang="tr-TR" dirty="0">
              <a:solidFill>
                <a:srgbClr val="006600"/>
              </a:solidFill>
            </a:endParaRPr>
          </a:p>
        </p:txBody>
      </p:sp>
      <p:sp>
        <p:nvSpPr>
          <p:cNvPr id="3" name="2 İçerik Yer Tutucusu"/>
          <p:cNvSpPr>
            <a:spLocks noGrp="1"/>
          </p:cNvSpPr>
          <p:nvPr>
            <p:ph idx="1"/>
          </p:nvPr>
        </p:nvSpPr>
        <p:spPr>
          <a:xfrm>
            <a:off x="457200" y="1916832"/>
            <a:ext cx="8229600" cy="4209331"/>
          </a:xfrm>
        </p:spPr>
        <p:txBody>
          <a:bodyPr/>
          <a:lstStyle/>
          <a:p>
            <a:pPr>
              <a:buClr>
                <a:srgbClr val="006600"/>
              </a:buClr>
              <a:buFont typeface="Wingdings" pitchFamily="2" charset="2"/>
              <a:buChar char="§"/>
            </a:pPr>
            <a:r>
              <a:rPr lang="tr-TR" dirty="0" smtClean="0">
                <a:solidFill>
                  <a:srgbClr val="006600"/>
                </a:solidFill>
              </a:rPr>
              <a:t>	</a:t>
            </a:r>
            <a:r>
              <a:rPr lang="tr-TR" sz="2800" dirty="0" smtClean="0">
                <a:latin typeface="+mj-lt"/>
              </a:rPr>
              <a:t> </a:t>
            </a:r>
            <a:r>
              <a:rPr lang="tr-TR" sz="2800" dirty="0" err="1" smtClean="0"/>
              <a:t>mRNA</a:t>
            </a:r>
            <a:r>
              <a:rPr lang="tr-TR" sz="2800" dirty="0" smtClean="0"/>
              <a:t> nükleotid dizilimi bir </a:t>
            </a:r>
            <a:r>
              <a:rPr lang="tr-TR" sz="2800" dirty="0" err="1" smtClean="0"/>
              <a:t>polipeptidin</a:t>
            </a:r>
            <a:r>
              <a:rPr lang="tr-TR" sz="2800" dirty="0" smtClean="0"/>
              <a:t> aminoasit dizilimine çevrilir</a:t>
            </a:r>
            <a:endParaRPr lang="tr-TR" sz="2800" dirty="0" smtClean="0">
              <a:latin typeface="+mj-lt"/>
            </a:endParaRPr>
          </a:p>
          <a:p>
            <a:pPr marL="342900" lvl="1" indent="-342900">
              <a:buClr>
                <a:srgbClr val="006600"/>
              </a:buClr>
              <a:buFont typeface="Wingdings" pitchFamily="2" charset="2"/>
              <a:buChar char="§"/>
            </a:pPr>
            <a:r>
              <a:rPr lang="tr-TR" dirty="0" smtClean="0">
                <a:latin typeface="+mj-lt"/>
              </a:rPr>
              <a:t>	Gen ifadesinin son basamağı</a:t>
            </a:r>
            <a:endParaRPr lang="en-US" dirty="0" smtClean="0">
              <a:latin typeface="+mj-lt"/>
            </a:endParaRPr>
          </a:p>
          <a:p>
            <a:pPr>
              <a:buNone/>
            </a:pPr>
            <a:endParaRPr lang="tr-TR" dirty="0"/>
          </a:p>
        </p:txBody>
      </p:sp>
      <p:sp>
        <p:nvSpPr>
          <p:cNvPr id="5" name="Line 4"/>
          <p:cNvSpPr>
            <a:spLocks noChangeShapeType="1"/>
          </p:cNvSpPr>
          <p:nvPr/>
        </p:nvSpPr>
        <p:spPr bwMode="auto">
          <a:xfrm>
            <a:off x="971600" y="1628800"/>
            <a:ext cx="7315200" cy="1588"/>
          </a:xfrm>
          <a:prstGeom prst="line">
            <a:avLst/>
          </a:prstGeom>
          <a:noFill/>
          <a:ln w="38100">
            <a:solidFill>
              <a:srgbClr val="339933"/>
            </a:solidFill>
            <a:round/>
            <a:headEnd/>
            <a:tailEnd/>
          </a:ln>
        </p:spPr>
        <p:txBody>
          <a:bodyPr wrap="none" anchor="ctr"/>
          <a:lstStyle/>
          <a:p>
            <a:endParaRPr lang="tr-TR"/>
          </a:p>
        </p:txBody>
      </p:sp>
      <p:sp>
        <p:nvSpPr>
          <p:cNvPr id="6" name="5 Veri Yer Tutucusu"/>
          <p:cNvSpPr>
            <a:spLocks noGrp="1"/>
          </p:cNvSpPr>
          <p:nvPr>
            <p:ph type="dt" sz="half" idx="10"/>
          </p:nvPr>
        </p:nvSpPr>
        <p:spPr/>
        <p:txBody>
          <a:bodyPr/>
          <a:lstStyle/>
          <a:p>
            <a:fld id="{3D8BFAD8-4C0C-48A7-8116-14676B6F1B98}" type="datetime1">
              <a:rPr lang="tr-TR" smtClean="0"/>
              <a:pPr/>
              <a:t>19/03/2020</a:t>
            </a:fld>
            <a:endParaRPr lang="tr-TR"/>
          </a:p>
        </p:txBody>
      </p:sp>
      <p:sp>
        <p:nvSpPr>
          <p:cNvPr id="7" name="6 Slayt Numarası Yer Tutucusu"/>
          <p:cNvSpPr>
            <a:spLocks noGrp="1"/>
          </p:cNvSpPr>
          <p:nvPr>
            <p:ph type="sldNum" sz="quarter" idx="12"/>
          </p:nvPr>
        </p:nvSpPr>
        <p:spPr/>
        <p:txBody>
          <a:bodyPr/>
          <a:lstStyle/>
          <a:p>
            <a:fld id="{50EF8D8B-02E5-4248-B638-E171B4376A0A}" type="slidenum">
              <a:rPr lang="tr-TR" smtClean="0"/>
              <a:pPr/>
              <a:t>5</a:t>
            </a:fld>
            <a:endParaRPr lang="tr-T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654032"/>
          </a:xfrm>
        </p:spPr>
        <p:txBody>
          <a:bodyPr>
            <a:normAutofit fontScale="90000"/>
          </a:bodyPr>
          <a:lstStyle/>
          <a:p>
            <a:r>
              <a:rPr lang="tr-TR" dirty="0" smtClean="0">
                <a:solidFill>
                  <a:srgbClr val="006600"/>
                </a:solidFill>
              </a:rPr>
              <a:t>Genetik Kod</a:t>
            </a:r>
            <a:endParaRPr lang="tr-TR" dirty="0">
              <a:solidFill>
                <a:srgbClr val="006600"/>
              </a:solidFill>
            </a:endParaRPr>
          </a:p>
        </p:txBody>
      </p:sp>
      <p:sp>
        <p:nvSpPr>
          <p:cNvPr id="6" name="5 İçerik Yer Tutucusu"/>
          <p:cNvSpPr>
            <a:spLocks noGrp="1"/>
          </p:cNvSpPr>
          <p:nvPr>
            <p:ph idx="1"/>
          </p:nvPr>
        </p:nvSpPr>
        <p:spPr>
          <a:xfrm>
            <a:off x="1043608" y="1600201"/>
            <a:ext cx="7643192" cy="748679"/>
          </a:xfrm>
        </p:spPr>
        <p:txBody>
          <a:bodyPr>
            <a:normAutofit/>
          </a:bodyPr>
          <a:lstStyle/>
          <a:p>
            <a:pPr>
              <a:buClr>
                <a:srgbClr val="006600"/>
              </a:buClr>
              <a:buFont typeface="Wingdings" pitchFamily="2" charset="2"/>
              <a:buChar char="§"/>
            </a:pPr>
            <a:r>
              <a:rPr lang="tr-TR" sz="1800" dirty="0" smtClean="0"/>
              <a:t>Kod sorunu</a:t>
            </a:r>
            <a:r>
              <a:rPr lang="en-US" sz="1800" dirty="0" smtClean="0"/>
              <a:t>:  RNA</a:t>
            </a:r>
            <a:r>
              <a:rPr lang="tr-TR" sz="1800" dirty="0" smtClean="0"/>
              <a:t>’da </a:t>
            </a:r>
            <a:r>
              <a:rPr lang="en-US" sz="1800" dirty="0" smtClean="0"/>
              <a:t>4 n</a:t>
            </a:r>
            <a:r>
              <a:rPr lang="tr-TR" sz="1800" dirty="0" err="1" smtClean="0"/>
              <a:t>ük</a:t>
            </a:r>
            <a:r>
              <a:rPr lang="en-US" sz="1800" dirty="0" err="1" smtClean="0"/>
              <a:t>leotid</a:t>
            </a:r>
            <a:r>
              <a:rPr lang="en-US" sz="1800" dirty="0" smtClean="0"/>
              <a:t> </a:t>
            </a:r>
            <a:r>
              <a:rPr lang="tr-TR" sz="1800" dirty="0" smtClean="0"/>
              <a:t>var ancak </a:t>
            </a:r>
            <a:r>
              <a:rPr lang="en-US" sz="1800" dirty="0" smtClean="0"/>
              <a:t> protein</a:t>
            </a:r>
            <a:r>
              <a:rPr lang="tr-TR" sz="1800" dirty="0" err="1" smtClean="0"/>
              <a:t>lerde</a:t>
            </a:r>
            <a:r>
              <a:rPr lang="tr-TR" sz="1800" dirty="0" smtClean="0"/>
              <a:t> </a:t>
            </a:r>
            <a:r>
              <a:rPr lang="en-US" sz="1800" dirty="0" smtClean="0"/>
              <a:t>20 a</a:t>
            </a:r>
            <a:r>
              <a:rPr lang="tr-TR" sz="1800" dirty="0" smtClean="0"/>
              <a:t>a var</a:t>
            </a:r>
            <a:endParaRPr lang="en-US" sz="1800" dirty="0" smtClean="0"/>
          </a:p>
          <a:p>
            <a:endParaRPr lang="tr-TR" dirty="0"/>
          </a:p>
        </p:txBody>
      </p:sp>
      <p:sp>
        <p:nvSpPr>
          <p:cNvPr id="7" name="6 Dikdörtgen"/>
          <p:cNvSpPr/>
          <p:nvPr/>
        </p:nvSpPr>
        <p:spPr>
          <a:xfrm>
            <a:off x="1043608" y="2420888"/>
            <a:ext cx="5616624" cy="369332"/>
          </a:xfrm>
          <a:prstGeom prst="rect">
            <a:avLst/>
          </a:prstGeom>
        </p:spPr>
        <p:txBody>
          <a:bodyPr wrap="square">
            <a:spAutoFit/>
          </a:bodyPr>
          <a:lstStyle/>
          <a:p>
            <a:pPr>
              <a:buClr>
                <a:srgbClr val="006600"/>
              </a:buClr>
              <a:buFont typeface="Wingdings" pitchFamily="2" charset="2"/>
              <a:buChar char="§"/>
            </a:pPr>
            <a:r>
              <a:rPr lang="tr-TR" dirty="0" smtClean="0"/>
              <a:t>    Bazlar 3’lü gruplar halinde okunur</a:t>
            </a:r>
            <a:r>
              <a:rPr lang="en-US" dirty="0" smtClean="0"/>
              <a:t> </a:t>
            </a:r>
            <a:endParaRPr lang="en-US" dirty="0"/>
          </a:p>
        </p:txBody>
      </p:sp>
      <p:sp>
        <p:nvSpPr>
          <p:cNvPr id="9" name="8 Dikdörtgen"/>
          <p:cNvSpPr/>
          <p:nvPr/>
        </p:nvSpPr>
        <p:spPr>
          <a:xfrm>
            <a:off x="2051720" y="2708920"/>
            <a:ext cx="5832648" cy="369332"/>
          </a:xfrm>
          <a:prstGeom prst="rect">
            <a:avLst/>
          </a:prstGeom>
        </p:spPr>
        <p:txBody>
          <a:bodyPr wrap="square">
            <a:spAutoFit/>
          </a:bodyPr>
          <a:lstStyle/>
          <a:p>
            <a:r>
              <a:rPr lang="en-US" b="1" dirty="0" smtClean="0"/>
              <a:t>         (4</a:t>
            </a:r>
            <a:r>
              <a:rPr lang="en-US" b="1" baseline="30000" dirty="0" smtClean="0"/>
              <a:t>3</a:t>
            </a:r>
            <a:r>
              <a:rPr lang="en-US" b="1" dirty="0" smtClean="0"/>
              <a:t> = 64) </a:t>
            </a:r>
            <a:endParaRPr lang="en-US" b="1" dirty="0"/>
          </a:p>
        </p:txBody>
      </p:sp>
      <p:sp>
        <p:nvSpPr>
          <p:cNvPr id="10" name="9 Dikdörtgen"/>
          <p:cNvSpPr/>
          <p:nvPr/>
        </p:nvSpPr>
        <p:spPr>
          <a:xfrm>
            <a:off x="1043608" y="3068959"/>
            <a:ext cx="7776864" cy="923330"/>
          </a:xfrm>
          <a:prstGeom prst="rect">
            <a:avLst/>
          </a:prstGeom>
        </p:spPr>
        <p:txBody>
          <a:bodyPr wrap="square">
            <a:spAutoFit/>
          </a:bodyPr>
          <a:lstStyle/>
          <a:p>
            <a:pPr>
              <a:buClr>
                <a:srgbClr val="006600"/>
              </a:buClr>
              <a:buFont typeface="Wingdings" pitchFamily="2" charset="2"/>
              <a:buChar char="§"/>
            </a:pPr>
            <a:r>
              <a:rPr lang="tr-TR" dirty="0" smtClean="0"/>
              <a:t>     Tüm </a:t>
            </a:r>
            <a:r>
              <a:rPr lang="tr-TR" dirty="0" err="1" smtClean="0"/>
              <a:t>kodonlar</a:t>
            </a:r>
            <a:r>
              <a:rPr lang="tr-TR" dirty="0" smtClean="0"/>
              <a:t> protein sentezinde kullanılır </a:t>
            </a:r>
            <a:r>
              <a:rPr lang="en-US" dirty="0" smtClean="0"/>
              <a:t/>
            </a:r>
            <a:br>
              <a:rPr lang="en-US" dirty="0" smtClean="0"/>
            </a:br>
            <a:r>
              <a:rPr lang="en-US" dirty="0" smtClean="0"/>
              <a:t>	- 20 a</a:t>
            </a:r>
            <a:r>
              <a:rPr lang="tr-TR" dirty="0" smtClean="0"/>
              <a:t>a</a:t>
            </a:r>
            <a:r>
              <a:rPr lang="en-US" dirty="0" smtClean="0"/>
              <a:t/>
            </a:r>
            <a:br>
              <a:rPr lang="en-US" dirty="0" smtClean="0"/>
            </a:br>
            <a:r>
              <a:rPr lang="en-US" dirty="0" smtClean="0"/>
              <a:t>	- 3 </a:t>
            </a:r>
            <a:r>
              <a:rPr lang="tr-TR" dirty="0" smtClean="0"/>
              <a:t>durdurucu </a:t>
            </a:r>
            <a:r>
              <a:rPr lang="tr-TR" dirty="0" err="1" smtClean="0"/>
              <a:t>kodon</a:t>
            </a:r>
            <a:endParaRPr lang="en-US" dirty="0"/>
          </a:p>
        </p:txBody>
      </p:sp>
      <p:sp>
        <p:nvSpPr>
          <p:cNvPr id="11" name="10 Dikdörtgen"/>
          <p:cNvSpPr/>
          <p:nvPr/>
        </p:nvSpPr>
        <p:spPr>
          <a:xfrm>
            <a:off x="1043608" y="4077072"/>
            <a:ext cx="8100392" cy="369332"/>
          </a:xfrm>
          <a:prstGeom prst="rect">
            <a:avLst/>
          </a:prstGeom>
        </p:spPr>
        <p:txBody>
          <a:bodyPr wrap="square">
            <a:spAutoFit/>
          </a:bodyPr>
          <a:lstStyle/>
          <a:p>
            <a:pPr>
              <a:buClr>
                <a:srgbClr val="006600"/>
              </a:buClr>
              <a:buFont typeface="Wingdings" pitchFamily="2" charset="2"/>
              <a:buChar char="§"/>
            </a:pPr>
            <a:r>
              <a:rPr lang="tr-TR" dirty="0" smtClean="0"/>
              <a:t>    </a:t>
            </a:r>
            <a:r>
              <a:rPr lang="en-US" dirty="0" smtClean="0"/>
              <a:t>AUG (met</a:t>
            </a:r>
            <a:r>
              <a:rPr lang="tr-TR" dirty="0" err="1" smtClean="0"/>
              <a:t>iyonin</a:t>
            </a:r>
            <a:r>
              <a:rPr lang="en-US" dirty="0" smtClean="0"/>
              <a:t>)</a:t>
            </a:r>
            <a:r>
              <a:rPr lang="tr-TR" dirty="0" smtClean="0"/>
              <a:t> başlangıç </a:t>
            </a:r>
            <a:r>
              <a:rPr lang="tr-TR" dirty="0" err="1" smtClean="0"/>
              <a:t>kodonu</a:t>
            </a:r>
            <a:r>
              <a:rPr lang="tr-TR" dirty="0" smtClean="0"/>
              <a:t> </a:t>
            </a:r>
            <a:endParaRPr lang="en-US" dirty="0"/>
          </a:p>
        </p:txBody>
      </p:sp>
      <p:sp>
        <p:nvSpPr>
          <p:cNvPr id="12" name="11 Dikdörtgen"/>
          <p:cNvSpPr/>
          <p:nvPr/>
        </p:nvSpPr>
        <p:spPr>
          <a:xfrm>
            <a:off x="1043608" y="4509120"/>
            <a:ext cx="8100392" cy="369332"/>
          </a:xfrm>
          <a:prstGeom prst="rect">
            <a:avLst/>
          </a:prstGeom>
        </p:spPr>
        <p:txBody>
          <a:bodyPr wrap="square">
            <a:spAutoFit/>
          </a:bodyPr>
          <a:lstStyle/>
          <a:p>
            <a:pPr>
              <a:buClr>
                <a:srgbClr val="006600"/>
              </a:buClr>
              <a:buFont typeface="Wingdings" pitchFamily="2" charset="2"/>
              <a:buChar char="§"/>
            </a:pPr>
            <a:r>
              <a:rPr lang="tr-TR" dirty="0" smtClean="0"/>
              <a:t>    Kod çakışmaz ve noktalama işaretleri içermez</a:t>
            </a:r>
            <a:endParaRPr lang="en-US" dirty="0"/>
          </a:p>
        </p:txBody>
      </p:sp>
      <p:sp>
        <p:nvSpPr>
          <p:cNvPr id="13" name="12 Dikdörtgen"/>
          <p:cNvSpPr/>
          <p:nvPr/>
        </p:nvSpPr>
        <p:spPr>
          <a:xfrm>
            <a:off x="1043608" y="5085184"/>
            <a:ext cx="8100392" cy="369332"/>
          </a:xfrm>
          <a:prstGeom prst="rect">
            <a:avLst/>
          </a:prstGeom>
        </p:spPr>
        <p:txBody>
          <a:bodyPr wrap="square">
            <a:spAutoFit/>
          </a:bodyPr>
          <a:lstStyle/>
          <a:p>
            <a:pPr>
              <a:buClr>
                <a:srgbClr val="006600"/>
              </a:buClr>
              <a:buFont typeface="Wingdings" pitchFamily="2" charset="2"/>
              <a:buChar char="§"/>
            </a:pPr>
            <a:r>
              <a:rPr lang="tr-TR" dirty="0" smtClean="0"/>
              <a:t>    K</a:t>
            </a:r>
            <a:r>
              <a:rPr lang="en-US" dirty="0" err="1" smtClean="0"/>
              <a:t>od</a:t>
            </a:r>
            <a:r>
              <a:rPr lang="tr-TR" dirty="0" smtClean="0"/>
              <a:t> evrenseldir</a:t>
            </a:r>
            <a:endParaRPr lang="en-US" dirty="0"/>
          </a:p>
        </p:txBody>
      </p:sp>
      <p:sp>
        <p:nvSpPr>
          <p:cNvPr id="14" name="13 Dikdörtgen"/>
          <p:cNvSpPr/>
          <p:nvPr/>
        </p:nvSpPr>
        <p:spPr>
          <a:xfrm>
            <a:off x="1043608" y="5445224"/>
            <a:ext cx="7488832" cy="369332"/>
          </a:xfrm>
          <a:prstGeom prst="rect">
            <a:avLst/>
          </a:prstGeom>
        </p:spPr>
        <p:txBody>
          <a:bodyPr wrap="square">
            <a:spAutoFit/>
          </a:bodyPr>
          <a:lstStyle/>
          <a:p>
            <a:pPr>
              <a:buClr>
                <a:srgbClr val="006600"/>
              </a:buClr>
              <a:buFont typeface="Wingdings" pitchFamily="2" charset="2"/>
              <a:buChar char="§"/>
            </a:pPr>
            <a:r>
              <a:rPr lang="tr-TR" dirty="0" smtClean="0"/>
              <a:t>   Kod</a:t>
            </a:r>
            <a:r>
              <a:rPr lang="en-US" dirty="0" smtClean="0"/>
              <a:t> </a:t>
            </a:r>
            <a:r>
              <a:rPr lang="tr-TR" dirty="0" smtClean="0"/>
              <a:t>dejeneredir</a:t>
            </a:r>
            <a:r>
              <a:rPr lang="en-US" dirty="0" smtClean="0"/>
              <a:t>: </a:t>
            </a:r>
            <a:r>
              <a:rPr lang="tr-TR" dirty="0" smtClean="0"/>
              <a:t>her </a:t>
            </a:r>
            <a:r>
              <a:rPr lang="tr-TR" dirty="0" err="1" smtClean="0"/>
              <a:t>aa</a:t>
            </a:r>
            <a:r>
              <a:rPr lang="tr-TR" dirty="0" smtClean="0"/>
              <a:t> en az bir </a:t>
            </a:r>
            <a:r>
              <a:rPr lang="tr-TR" dirty="0" err="1" smtClean="0"/>
              <a:t>kodonla</a:t>
            </a:r>
            <a:r>
              <a:rPr lang="tr-TR" dirty="0" smtClean="0"/>
              <a:t> temsil edilir</a:t>
            </a:r>
            <a:endParaRPr lang="tr-TR" dirty="0"/>
          </a:p>
        </p:txBody>
      </p:sp>
      <p:sp>
        <p:nvSpPr>
          <p:cNvPr id="15" name="14 Dikdörtgen"/>
          <p:cNvSpPr/>
          <p:nvPr/>
        </p:nvSpPr>
        <p:spPr>
          <a:xfrm>
            <a:off x="179512" y="5229200"/>
            <a:ext cx="917848" cy="923330"/>
          </a:xfrm>
          <a:prstGeom prst="rect">
            <a:avLst/>
          </a:prstGeom>
        </p:spPr>
        <p:txBody>
          <a:bodyPr wrap="square">
            <a:spAutoFit/>
          </a:bodyPr>
          <a:lstStyle/>
          <a:p>
            <a:r>
              <a:rPr lang="en-US" b="1" dirty="0" smtClean="0">
                <a:solidFill>
                  <a:srgbClr val="808080"/>
                </a:solidFill>
                <a:ea typeface="MS Mincho" pitchFamily="49" charset="-128"/>
              </a:rPr>
              <a:t>DNA </a:t>
            </a:r>
            <a:endParaRPr lang="en-US" b="1" dirty="0" smtClean="0">
              <a:solidFill>
                <a:srgbClr val="808080"/>
              </a:solidFill>
              <a:cs typeface="Courier New" pitchFamily="49" charset="0"/>
            </a:endParaRPr>
          </a:p>
          <a:p>
            <a:r>
              <a:rPr lang="en-US" b="1" dirty="0" smtClean="0">
                <a:solidFill>
                  <a:srgbClr val="808080"/>
                </a:solidFill>
                <a:ea typeface="MS Mincho" pitchFamily="49" charset="-128"/>
              </a:rPr>
              <a:t>RNA  </a:t>
            </a:r>
            <a:endParaRPr lang="tr-TR" b="1" dirty="0" smtClean="0">
              <a:solidFill>
                <a:srgbClr val="808080"/>
              </a:solidFill>
              <a:ea typeface="MS Mincho" pitchFamily="49" charset="-128"/>
            </a:endParaRPr>
          </a:p>
          <a:p>
            <a:r>
              <a:rPr lang="tr-TR" b="1" dirty="0" smtClean="0">
                <a:solidFill>
                  <a:srgbClr val="808080"/>
                </a:solidFill>
                <a:ea typeface="MS Mincho" pitchFamily="49" charset="-128"/>
              </a:rPr>
              <a:t>Protein</a:t>
            </a:r>
            <a:endParaRPr lang="en-US" b="1" dirty="0" smtClean="0">
              <a:solidFill>
                <a:srgbClr val="808080"/>
              </a:solidFill>
              <a:ea typeface="MS Mincho" pitchFamily="49" charset="-128"/>
            </a:endParaRPr>
          </a:p>
        </p:txBody>
      </p:sp>
      <p:sp>
        <p:nvSpPr>
          <p:cNvPr id="16" name="Line 4"/>
          <p:cNvSpPr>
            <a:spLocks noChangeShapeType="1"/>
          </p:cNvSpPr>
          <p:nvPr/>
        </p:nvSpPr>
        <p:spPr bwMode="auto">
          <a:xfrm>
            <a:off x="1043608" y="1268760"/>
            <a:ext cx="7272808" cy="0"/>
          </a:xfrm>
          <a:prstGeom prst="line">
            <a:avLst/>
          </a:prstGeom>
          <a:noFill/>
          <a:ln w="38100">
            <a:solidFill>
              <a:srgbClr val="339933"/>
            </a:solidFill>
            <a:round/>
            <a:headEnd/>
            <a:tailEnd/>
          </a:ln>
        </p:spPr>
        <p:txBody>
          <a:bodyPr wrap="none" anchor="ctr"/>
          <a:lstStyle/>
          <a:p>
            <a:endParaRPr lang="tr-TR"/>
          </a:p>
        </p:txBody>
      </p:sp>
      <p:sp>
        <p:nvSpPr>
          <p:cNvPr id="17" name="16 Veri Yer Tutucusu"/>
          <p:cNvSpPr>
            <a:spLocks noGrp="1"/>
          </p:cNvSpPr>
          <p:nvPr>
            <p:ph type="dt" sz="half" idx="10"/>
          </p:nvPr>
        </p:nvSpPr>
        <p:spPr/>
        <p:txBody>
          <a:bodyPr/>
          <a:lstStyle/>
          <a:p>
            <a:fld id="{585FA835-1C88-4A7D-B433-AB781681BA6B}" type="datetime1">
              <a:rPr lang="tr-TR" smtClean="0"/>
              <a:pPr/>
              <a:t>19/03/2020</a:t>
            </a:fld>
            <a:endParaRPr lang="tr-TR"/>
          </a:p>
        </p:txBody>
      </p:sp>
      <p:sp>
        <p:nvSpPr>
          <p:cNvPr id="18" name="17 Slayt Numarası Yer Tutucusu"/>
          <p:cNvSpPr>
            <a:spLocks noGrp="1"/>
          </p:cNvSpPr>
          <p:nvPr>
            <p:ph type="sldNum" sz="quarter" idx="12"/>
          </p:nvPr>
        </p:nvSpPr>
        <p:spPr/>
        <p:txBody>
          <a:bodyPr/>
          <a:lstStyle/>
          <a:p>
            <a:fld id="{50EF8D8B-02E5-4248-B638-E171B4376A0A}" type="slidenum">
              <a:rPr lang="tr-TR" smtClean="0"/>
              <a:pPr/>
              <a:t>6</a:t>
            </a:fld>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ox(i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ox(i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ox(i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ox(i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ox(in)">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ox(in)">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ox(i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P spid="9" grpId="0"/>
      <p:bldP spid="10" grpId="0"/>
      <p:bldP spid="11" grpId="0"/>
      <p:bldP spid="12"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4048" y="274638"/>
            <a:ext cx="3682752" cy="1143000"/>
          </a:xfrm>
        </p:spPr>
        <p:txBody>
          <a:bodyPr>
            <a:normAutofit/>
          </a:bodyPr>
          <a:lstStyle/>
          <a:p>
            <a:r>
              <a:rPr lang="tr-TR" sz="3600" dirty="0" smtClean="0">
                <a:solidFill>
                  <a:srgbClr val="006600"/>
                </a:solidFill>
              </a:rPr>
              <a:t>Sınav?</a:t>
            </a:r>
            <a:endParaRPr lang="tr-TR" sz="3600" dirty="0">
              <a:solidFill>
                <a:srgbClr val="006600"/>
              </a:solidFill>
            </a:endParaRPr>
          </a:p>
        </p:txBody>
      </p:sp>
      <p:sp>
        <p:nvSpPr>
          <p:cNvPr id="3" name="2 İçerik Yer Tutucusu"/>
          <p:cNvSpPr>
            <a:spLocks noGrp="1"/>
          </p:cNvSpPr>
          <p:nvPr>
            <p:ph idx="1"/>
          </p:nvPr>
        </p:nvSpPr>
        <p:spPr>
          <a:xfrm>
            <a:off x="5004048" y="1600201"/>
            <a:ext cx="3682752" cy="676671"/>
          </a:xfrm>
        </p:spPr>
        <p:txBody>
          <a:bodyPr>
            <a:normAutofit/>
          </a:bodyPr>
          <a:lstStyle/>
          <a:p>
            <a:pPr>
              <a:buNone/>
            </a:pPr>
            <a:r>
              <a:rPr lang="en-US" sz="1800" dirty="0" smtClean="0">
                <a:solidFill>
                  <a:schemeClr val="tx2"/>
                </a:solidFill>
              </a:rPr>
              <a:t>1.</a:t>
            </a:r>
            <a:r>
              <a:rPr lang="tr-TR" sz="1800" dirty="0" smtClean="0">
                <a:solidFill>
                  <a:schemeClr val="tx2"/>
                </a:solidFill>
              </a:rPr>
              <a:t> </a:t>
            </a:r>
            <a:r>
              <a:rPr lang="tr-TR" sz="1800" dirty="0" smtClean="0"/>
              <a:t>Hangi </a:t>
            </a:r>
            <a:r>
              <a:rPr lang="tr-TR" sz="1800" dirty="0" err="1" smtClean="0"/>
              <a:t>aa’ler</a:t>
            </a:r>
            <a:r>
              <a:rPr lang="tr-TR" sz="1800" dirty="0" smtClean="0"/>
              <a:t> tek </a:t>
            </a:r>
            <a:r>
              <a:rPr lang="tr-TR" sz="1800" dirty="0" err="1" smtClean="0"/>
              <a:t>kodonla</a:t>
            </a:r>
            <a:r>
              <a:rPr lang="tr-TR" sz="1800" dirty="0" smtClean="0"/>
              <a:t> kodlanır</a:t>
            </a:r>
            <a:r>
              <a:rPr lang="en-US" sz="1800" dirty="0" smtClean="0"/>
              <a:t>?   </a:t>
            </a:r>
          </a:p>
          <a:p>
            <a:endParaRPr lang="tr-TR" dirty="0"/>
          </a:p>
        </p:txBody>
      </p:sp>
      <p:pic>
        <p:nvPicPr>
          <p:cNvPr id="4" name="Picture 2" descr="http://hyperphysics.phy-astr.gsu.edu/‌hbase/organic/imgorg/gencode.gif"/>
          <p:cNvPicPr>
            <a:picLocks noChangeAspect="1" noChangeArrowheads="1"/>
          </p:cNvPicPr>
          <p:nvPr/>
        </p:nvPicPr>
        <p:blipFill>
          <a:blip r:embed="rId3" cstate="print"/>
          <a:srcRect/>
          <a:stretch>
            <a:fillRect/>
          </a:stretch>
        </p:blipFill>
        <p:spPr bwMode="auto">
          <a:xfrm>
            <a:off x="683568" y="620688"/>
            <a:ext cx="3929090" cy="5328592"/>
          </a:xfrm>
          <a:prstGeom prst="rect">
            <a:avLst/>
          </a:prstGeom>
          <a:noFill/>
        </p:spPr>
      </p:pic>
      <p:sp>
        <p:nvSpPr>
          <p:cNvPr id="5" name="4 Dikdörtgen"/>
          <p:cNvSpPr/>
          <p:nvPr/>
        </p:nvSpPr>
        <p:spPr>
          <a:xfrm>
            <a:off x="5292080" y="3861048"/>
            <a:ext cx="3096344" cy="646331"/>
          </a:xfrm>
          <a:prstGeom prst="rect">
            <a:avLst/>
          </a:prstGeom>
        </p:spPr>
        <p:txBody>
          <a:bodyPr wrap="square">
            <a:spAutoFit/>
          </a:bodyPr>
          <a:lstStyle/>
          <a:p>
            <a:r>
              <a:rPr lang="tr-TR" dirty="0" smtClean="0">
                <a:solidFill>
                  <a:schemeClr val="folHlink"/>
                </a:solidFill>
              </a:rPr>
              <a:t>beş</a:t>
            </a:r>
            <a:r>
              <a:rPr lang="en-US" dirty="0" smtClean="0">
                <a:solidFill>
                  <a:schemeClr val="folHlink"/>
                </a:solidFill>
              </a:rPr>
              <a:t>: </a:t>
            </a:r>
            <a:r>
              <a:rPr lang="en-US" dirty="0" err="1" smtClean="0">
                <a:solidFill>
                  <a:schemeClr val="folHlink"/>
                </a:solidFill>
              </a:rPr>
              <a:t>prolin</a:t>
            </a:r>
            <a:r>
              <a:rPr lang="en-US" dirty="0" smtClean="0">
                <a:solidFill>
                  <a:schemeClr val="folHlink"/>
                </a:solidFill>
              </a:rPr>
              <a:t>, </a:t>
            </a:r>
            <a:r>
              <a:rPr lang="en-US" dirty="0" err="1" smtClean="0">
                <a:solidFill>
                  <a:schemeClr val="folHlink"/>
                </a:solidFill>
              </a:rPr>
              <a:t>threonin</a:t>
            </a:r>
            <a:r>
              <a:rPr lang="en-US" dirty="0" smtClean="0">
                <a:solidFill>
                  <a:schemeClr val="folHlink"/>
                </a:solidFill>
              </a:rPr>
              <a:t>,</a:t>
            </a:r>
            <a:r>
              <a:rPr lang="tr-TR" dirty="0" smtClean="0">
                <a:solidFill>
                  <a:schemeClr val="folHlink"/>
                </a:solidFill>
              </a:rPr>
              <a:t> </a:t>
            </a:r>
            <a:r>
              <a:rPr lang="en-US" dirty="0" err="1" smtClean="0">
                <a:solidFill>
                  <a:schemeClr val="folHlink"/>
                </a:solidFill>
              </a:rPr>
              <a:t>valin</a:t>
            </a:r>
            <a:r>
              <a:rPr lang="en-US" dirty="0" smtClean="0">
                <a:solidFill>
                  <a:schemeClr val="folHlink"/>
                </a:solidFill>
              </a:rPr>
              <a:t>, </a:t>
            </a:r>
            <a:r>
              <a:rPr lang="en-US" dirty="0" err="1" smtClean="0">
                <a:solidFill>
                  <a:schemeClr val="folHlink"/>
                </a:solidFill>
              </a:rPr>
              <a:t>alanin</a:t>
            </a:r>
            <a:r>
              <a:rPr lang="en-US" dirty="0" smtClean="0">
                <a:solidFill>
                  <a:schemeClr val="folHlink"/>
                </a:solidFill>
              </a:rPr>
              <a:t>, </a:t>
            </a:r>
            <a:r>
              <a:rPr lang="en-US" dirty="0" err="1" smtClean="0">
                <a:solidFill>
                  <a:schemeClr val="folHlink"/>
                </a:solidFill>
              </a:rPr>
              <a:t>gl</a:t>
            </a:r>
            <a:r>
              <a:rPr lang="tr-TR" dirty="0" smtClean="0">
                <a:solidFill>
                  <a:schemeClr val="folHlink"/>
                </a:solidFill>
              </a:rPr>
              <a:t>i</a:t>
            </a:r>
            <a:r>
              <a:rPr lang="en-US" dirty="0" err="1" smtClean="0">
                <a:solidFill>
                  <a:schemeClr val="folHlink"/>
                </a:solidFill>
              </a:rPr>
              <a:t>cin</a:t>
            </a:r>
            <a:r>
              <a:rPr lang="en-US" dirty="0" smtClean="0">
                <a:solidFill>
                  <a:schemeClr val="folHlink"/>
                </a:solidFill>
              </a:rPr>
              <a:t> </a:t>
            </a:r>
          </a:p>
        </p:txBody>
      </p:sp>
      <p:sp>
        <p:nvSpPr>
          <p:cNvPr id="6" name="5 Dikdörtgen"/>
          <p:cNvSpPr/>
          <p:nvPr/>
        </p:nvSpPr>
        <p:spPr>
          <a:xfrm>
            <a:off x="5148064" y="3068960"/>
            <a:ext cx="2736304" cy="646331"/>
          </a:xfrm>
          <a:prstGeom prst="rect">
            <a:avLst/>
          </a:prstGeom>
        </p:spPr>
        <p:txBody>
          <a:bodyPr wrap="square">
            <a:spAutoFit/>
          </a:bodyPr>
          <a:lstStyle/>
          <a:p>
            <a:r>
              <a:rPr lang="en-US" dirty="0" smtClean="0"/>
              <a:t>2.</a:t>
            </a:r>
            <a:r>
              <a:rPr lang="tr-TR" dirty="0" smtClean="0"/>
              <a:t> Kaç </a:t>
            </a:r>
            <a:r>
              <a:rPr lang="tr-TR" dirty="0" err="1" smtClean="0"/>
              <a:t>aa</a:t>
            </a:r>
            <a:r>
              <a:rPr lang="tr-TR" dirty="0" smtClean="0"/>
              <a:t> sadece  ilk iki nükleotid ile kodlanabilir</a:t>
            </a:r>
            <a:r>
              <a:rPr lang="en-US" dirty="0" smtClean="0"/>
              <a:t>?</a:t>
            </a:r>
          </a:p>
        </p:txBody>
      </p:sp>
      <p:sp>
        <p:nvSpPr>
          <p:cNvPr id="7" name="6 Dikdörtgen"/>
          <p:cNvSpPr/>
          <p:nvPr/>
        </p:nvSpPr>
        <p:spPr>
          <a:xfrm>
            <a:off x="5220072" y="2348881"/>
            <a:ext cx="2952328" cy="369332"/>
          </a:xfrm>
          <a:prstGeom prst="rect">
            <a:avLst/>
          </a:prstGeom>
        </p:spPr>
        <p:txBody>
          <a:bodyPr wrap="square">
            <a:spAutoFit/>
          </a:bodyPr>
          <a:lstStyle/>
          <a:p>
            <a:r>
              <a:rPr lang="en-US" dirty="0" smtClean="0">
                <a:solidFill>
                  <a:schemeClr val="folHlink"/>
                </a:solidFill>
              </a:rPr>
              <a:t>met</a:t>
            </a:r>
            <a:r>
              <a:rPr lang="tr-TR" dirty="0" err="1" smtClean="0">
                <a:solidFill>
                  <a:schemeClr val="folHlink"/>
                </a:solidFill>
              </a:rPr>
              <a:t>iy</a:t>
            </a:r>
            <a:r>
              <a:rPr lang="en-US" dirty="0" err="1" smtClean="0">
                <a:solidFill>
                  <a:schemeClr val="folHlink"/>
                </a:solidFill>
              </a:rPr>
              <a:t>onin</a:t>
            </a:r>
            <a:r>
              <a:rPr lang="en-US" dirty="0" smtClean="0">
                <a:solidFill>
                  <a:schemeClr val="folHlink"/>
                </a:solidFill>
              </a:rPr>
              <a:t> and </a:t>
            </a:r>
            <a:r>
              <a:rPr lang="en-US" dirty="0" err="1" smtClean="0">
                <a:solidFill>
                  <a:schemeClr val="folHlink"/>
                </a:solidFill>
              </a:rPr>
              <a:t>tr</a:t>
            </a:r>
            <a:r>
              <a:rPr lang="tr-TR" dirty="0" smtClean="0">
                <a:solidFill>
                  <a:schemeClr val="folHlink"/>
                </a:solidFill>
              </a:rPr>
              <a:t>i</a:t>
            </a:r>
            <a:r>
              <a:rPr lang="en-US" dirty="0" err="1" smtClean="0">
                <a:solidFill>
                  <a:schemeClr val="folHlink"/>
                </a:solidFill>
              </a:rPr>
              <a:t>pto</a:t>
            </a:r>
            <a:r>
              <a:rPr lang="tr-TR" dirty="0" smtClean="0">
                <a:solidFill>
                  <a:schemeClr val="folHlink"/>
                </a:solidFill>
              </a:rPr>
              <a:t>f</a:t>
            </a:r>
            <a:r>
              <a:rPr lang="en-US" dirty="0" smtClean="0">
                <a:solidFill>
                  <a:schemeClr val="folHlink"/>
                </a:solidFill>
              </a:rPr>
              <a:t>an</a:t>
            </a:r>
          </a:p>
        </p:txBody>
      </p:sp>
      <p:sp>
        <p:nvSpPr>
          <p:cNvPr id="8" name="7 Dikdörtgen"/>
          <p:cNvSpPr/>
          <p:nvPr/>
        </p:nvSpPr>
        <p:spPr>
          <a:xfrm>
            <a:off x="5148064" y="5157192"/>
            <a:ext cx="3024336" cy="646331"/>
          </a:xfrm>
          <a:prstGeom prst="rect">
            <a:avLst/>
          </a:prstGeom>
        </p:spPr>
        <p:txBody>
          <a:bodyPr wrap="square">
            <a:spAutoFit/>
          </a:bodyPr>
          <a:lstStyle/>
          <a:p>
            <a:r>
              <a:rPr lang="en-US" dirty="0" smtClean="0"/>
              <a:t>3.</a:t>
            </a:r>
            <a:r>
              <a:rPr lang="tr-TR" dirty="0" smtClean="0"/>
              <a:t> Başlangıç </a:t>
            </a:r>
            <a:r>
              <a:rPr lang="tr-TR" dirty="0" err="1" smtClean="0"/>
              <a:t>kodonun</a:t>
            </a:r>
            <a:r>
              <a:rPr lang="tr-TR" dirty="0" smtClean="0"/>
              <a:t> RNA kodu nedir?</a:t>
            </a:r>
            <a:endParaRPr lang="en-US" dirty="0"/>
          </a:p>
        </p:txBody>
      </p:sp>
      <p:sp>
        <p:nvSpPr>
          <p:cNvPr id="9" name="8 Dikdörtgen"/>
          <p:cNvSpPr/>
          <p:nvPr/>
        </p:nvSpPr>
        <p:spPr>
          <a:xfrm>
            <a:off x="5436096" y="5877272"/>
            <a:ext cx="607474" cy="369332"/>
          </a:xfrm>
          <a:prstGeom prst="rect">
            <a:avLst/>
          </a:prstGeom>
        </p:spPr>
        <p:txBody>
          <a:bodyPr wrap="none">
            <a:spAutoFit/>
          </a:bodyPr>
          <a:lstStyle/>
          <a:p>
            <a:r>
              <a:rPr lang="en-US" dirty="0" smtClean="0">
                <a:solidFill>
                  <a:schemeClr val="folHlink"/>
                </a:solidFill>
              </a:rPr>
              <a:t>AUG</a:t>
            </a:r>
            <a:endParaRPr lang="en-US" dirty="0">
              <a:solidFill>
                <a:schemeClr val="folHlink"/>
              </a:solidFill>
            </a:endParaRPr>
          </a:p>
        </p:txBody>
      </p:sp>
      <p:sp>
        <p:nvSpPr>
          <p:cNvPr id="10" name="Line 4"/>
          <p:cNvSpPr>
            <a:spLocks noChangeShapeType="1"/>
          </p:cNvSpPr>
          <p:nvPr/>
        </p:nvSpPr>
        <p:spPr bwMode="auto">
          <a:xfrm>
            <a:off x="5076056" y="1340768"/>
            <a:ext cx="3168352" cy="0"/>
          </a:xfrm>
          <a:prstGeom prst="line">
            <a:avLst/>
          </a:prstGeom>
          <a:noFill/>
          <a:ln w="38100">
            <a:solidFill>
              <a:srgbClr val="339933"/>
            </a:solidFill>
            <a:round/>
            <a:headEnd/>
            <a:tailEnd/>
          </a:ln>
        </p:spPr>
        <p:txBody>
          <a:bodyPr wrap="none" anchor="ctr"/>
          <a:lstStyle/>
          <a:p>
            <a:endParaRPr lang="tr-TR"/>
          </a:p>
        </p:txBody>
      </p:sp>
      <p:sp>
        <p:nvSpPr>
          <p:cNvPr id="11" name="10 Veri Yer Tutucusu"/>
          <p:cNvSpPr>
            <a:spLocks noGrp="1"/>
          </p:cNvSpPr>
          <p:nvPr>
            <p:ph type="dt" sz="half" idx="10"/>
          </p:nvPr>
        </p:nvSpPr>
        <p:spPr/>
        <p:txBody>
          <a:bodyPr/>
          <a:lstStyle/>
          <a:p>
            <a:fld id="{76504F77-C849-470C-9FD8-C8E6775057CD}" type="datetime1">
              <a:rPr lang="tr-TR" smtClean="0"/>
              <a:pPr/>
              <a:t>19/03/2020</a:t>
            </a:fld>
            <a:endParaRPr lang="tr-TR"/>
          </a:p>
        </p:txBody>
      </p:sp>
      <p:sp>
        <p:nvSpPr>
          <p:cNvPr id="12" name="11 Slayt Numarası Yer Tutucusu"/>
          <p:cNvSpPr>
            <a:spLocks noGrp="1"/>
          </p:cNvSpPr>
          <p:nvPr>
            <p:ph type="sldNum" sz="quarter" idx="12"/>
          </p:nvPr>
        </p:nvSpPr>
        <p:spPr/>
        <p:txBody>
          <a:bodyPr/>
          <a:lstStyle/>
          <a:p>
            <a:fld id="{50EF8D8B-02E5-4248-B638-E171B4376A0A}" type="slidenum">
              <a:rPr lang="tr-TR" smtClean="0"/>
              <a:pPr/>
              <a:t>7</a:t>
            </a:fld>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i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ox(i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ox(in)">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ox(in)">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2050" name="Picture 2"/>
          <p:cNvPicPr>
            <a:picLocks noChangeAspect="1" noChangeArrowheads="1"/>
          </p:cNvPicPr>
          <p:nvPr/>
        </p:nvPicPr>
        <p:blipFill>
          <a:blip r:embed="rId3" cstate="print"/>
          <a:srcRect/>
          <a:stretch>
            <a:fillRect/>
          </a:stretch>
        </p:blipFill>
        <p:spPr bwMode="auto">
          <a:xfrm>
            <a:off x="5004049" y="1484784"/>
            <a:ext cx="3456383" cy="2808312"/>
          </a:xfrm>
          <a:prstGeom prst="rect">
            <a:avLst/>
          </a:prstGeom>
          <a:noFill/>
          <a:ln w="9525">
            <a:noFill/>
            <a:miter lim="800000"/>
            <a:headEnd/>
            <a:tailEnd/>
          </a:ln>
        </p:spPr>
      </p:pic>
      <p:pic>
        <p:nvPicPr>
          <p:cNvPr id="5" name="Picture 2" descr="http://hyperphysics.phy-astr.gsu.edu/‌hbase/organic/imgorg/gencode.gif"/>
          <p:cNvPicPr>
            <a:picLocks noGrp="1" noChangeAspect="1" noChangeArrowheads="1"/>
          </p:cNvPicPr>
          <p:nvPr>
            <p:ph idx="1"/>
          </p:nvPr>
        </p:nvPicPr>
        <p:blipFill>
          <a:blip r:embed="rId4" cstate="print"/>
          <a:srcRect/>
          <a:stretch>
            <a:fillRect/>
          </a:stretch>
        </p:blipFill>
        <p:spPr bwMode="auto">
          <a:xfrm>
            <a:off x="467544" y="476672"/>
            <a:ext cx="4293549" cy="6048672"/>
          </a:xfrm>
          <a:prstGeom prst="rect">
            <a:avLst/>
          </a:prstGeom>
          <a:noFill/>
        </p:spPr>
      </p:pic>
      <p:sp>
        <p:nvSpPr>
          <p:cNvPr id="6" name="5 Veri Yer Tutucusu"/>
          <p:cNvSpPr>
            <a:spLocks noGrp="1"/>
          </p:cNvSpPr>
          <p:nvPr>
            <p:ph type="dt" sz="half" idx="10"/>
          </p:nvPr>
        </p:nvSpPr>
        <p:spPr/>
        <p:txBody>
          <a:bodyPr/>
          <a:lstStyle/>
          <a:p>
            <a:fld id="{61647E86-9785-466F-ABC1-B97B88E0C7D7}" type="datetime1">
              <a:rPr lang="tr-TR" smtClean="0"/>
              <a:pPr/>
              <a:t>19/03/2020</a:t>
            </a:fld>
            <a:endParaRPr lang="tr-TR"/>
          </a:p>
        </p:txBody>
      </p:sp>
      <p:sp>
        <p:nvSpPr>
          <p:cNvPr id="7" name="6 Slayt Numarası Yer Tutucusu"/>
          <p:cNvSpPr>
            <a:spLocks noGrp="1"/>
          </p:cNvSpPr>
          <p:nvPr>
            <p:ph type="sldNum" sz="quarter" idx="12"/>
          </p:nvPr>
        </p:nvSpPr>
        <p:spPr/>
        <p:txBody>
          <a:bodyPr/>
          <a:lstStyle/>
          <a:p>
            <a:fld id="{50EF8D8B-02E5-4248-B638-E171B4376A0A}" type="slidenum">
              <a:rPr lang="tr-TR" smtClean="0"/>
              <a:pPr/>
              <a:t>8</a:t>
            </a:fld>
            <a:endParaRPr lang="tr-T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20638" y="-38100"/>
            <a:ext cx="6026420" cy="2703413"/>
          </a:xfrm>
          <a:prstGeom prst="rect">
            <a:avLst/>
          </a:prstGeom>
          <a:noFill/>
          <a:ln w="9525">
            <a:noFill/>
            <a:miter lim="800000"/>
            <a:headEnd/>
            <a:tailEnd/>
          </a:ln>
        </p:spPr>
        <p:txBody>
          <a:bodyPr wrap="none" lIns="86468" tIns="43234" rIns="86468" bIns="43234">
            <a:spAutoFit/>
          </a:bodyPr>
          <a:lstStyle/>
          <a:p>
            <a:r>
              <a:rPr lang="tr-TR" sz="2600" dirty="0" err="1" smtClean="0"/>
              <a:t>Kodon</a:t>
            </a:r>
            <a:r>
              <a:rPr lang="en-US" sz="2600" dirty="0" smtClean="0"/>
              <a:t>-anti</a:t>
            </a:r>
            <a:r>
              <a:rPr lang="tr-TR" sz="2600" dirty="0" smtClean="0"/>
              <a:t>k</a:t>
            </a:r>
            <a:r>
              <a:rPr lang="en-US" sz="2600" dirty="0" err="1" smtClean="0"/>
              <a:t>odon</a:t>
            </a:r>
            <a:r>
              <a:rPr lang="en-US" sz="2600" dirty="0" smtClean="0"/>
              <a:t> </a:t>
            </a:r>
            <a:r>
              <a:rPr lang="tr-TR" sz="2600" dirty="0" smtClean="0"/>
              <a:t>etkileşimleri</a:t>
            </a:r>
            <a:endParaRPr lang="en-US" sz="2600" dirty="0"/>
          </a:p>
          <a:p>
            <a:pPr lvl="1">
              <a:buClr>
                <a:srgbClr val="006600"/>
              </a:buClr>
              <a:buFont typeface="Wingdings" pitchFamily="2" charset="2"/>
              <a:buChar char="§"/>
            </a:pPr>
            <a:r>
              <a:rPr lang="en-US" dirty="0"/>
              <a:t> </a:t>
            </a:r>
            <a:r>
              <a:rPr lang="tr-TR" dirty="0" smtClean="0"/>
              <a:t>k</a:t>
            </a:r>
            <a:r>
              <a:rPr lang="en-US" dirty="0" err="1" smtClean="0"/>
              <a:t>odon</a:t>
            </a:r>
            <a:r>
              <a:rPr lang="en-US" dirty="0" smtClean="0"/>
              <a:t>-anti</a:t>
            </a:r>
            <a:r>
              <a:rPr lang="tr-TR" dirty="0" smtClean="0"/>
              <a:t>k</a:t>
            </a:r>
            <a:r>
              <a:rPr lang="en-US" dirty="0" err="1" smtClean="0"/>
              <a:t>odon</a:t>
            </a:r>
            <a:r>
              <a:rPr lang="en-US" dirty="0" smtClean="0"/>
              <a:t> </a:t>
            </a:r>
            <a:r>
              <a:rPr lang="en-US" dirty="0" err="1" smtClean="0"/>
              <a:t>ba</a:t>
            </a:r>
            <a:r>
              <a:rPr lang="tr-TR" dirty="0" smtClean="0"/>
              <a:t>z çifti eşleşmesi </a:t>
            </a:r>
            <a:r>
              <a:rPr lang="tr-TR" dirty="0" err="1" smtClean="0"/>
              <a:t>antiparalel</a:t>
            </a:r>
            <a:endParaRPr lang="en-US" dirty="0"/>
          </a:p>
          <a:p>
            <a:pPr lvl="1">
              <a:buClr>
                <a:srgbClr val="006600"/>
              </a:buClr>
              <a:buFont typeface="Wingdings" pitchFamily="2" charset="2"/>
              <a:buChar char="§"/>
            </a:pPr>
            <a:r>
              <a:rPr lang="en-US" dirty="0"/>
              <a:t> </a:t>
            </a:r>
            <a:r>
              <a:rPr lang="tr-TR" dirty="0" err="1" smtClean="0"/>
              <a:t>kodonun</a:t>
            </a:r>
            <a:r>
              <a:rPr lang="tr-TR" dirty="0" smtClean="0"/>
              <a:t> 3. </a:t>
            </a:r>
            <a:r>
              <a:rPr lang="tr-TR" dirty="0" err="1" smtClean="0"/>
              <a:t>poziyonu</a:t>
            </a:r>
            <a:r>
              <a:rPr lang="tr-TR" dirty="0" smtClean="0"/>
              <a:t> genellikle dejenere</a:t>
            </a:r>
          </a:p>
          <a:p>
            <a:pPr lvl="1">
              <a:buClr>
                <a:srgbClr val="006600"/>
              </a:buClr>
              <a:buFont typeface="Wingdings" pitchFamily="2" charset="2"/>
              <a:buChar char="§"/>
            </a:pPr>
            <a:r>
              <a:rPr lang="tr-TR" dirty="0" smtClean="0"/>
              <a:t> bir </a:t>
            </a:r>
            <a:r>
              <a:rPr lang="en-US" dirty="0" err="1" smtClean="0"/>
              <a:t>tRNA</a:t>
            </a:r>
            <a:r>
              <a:rPr lang="tr-TR" dirty="0" smtClean="0"/>
              <a:t> 1’den fazla </a:t>
            </a:r>
            <a:r>
              <a:rPr lang="tr-TR" dirty="0" err="1" smtClean="0"/>
              <a:t>kodon</a:t>
            </a:r>
            <a:r>
              <a:rPr lang="tr-TR" dirty="0" smtClean="0"/>
              <a:t> ile etkileşime girer (</a:t>
            </a:r>
            <a:r>
              <a:rPr lang="en-US" dirty="0" smtClean="0"/>
              <a:t>50 </a:t>
            </a:r>
            <a:r>
              <a:rPr lang="en-US" dirty="0" err="1" smtClean="0"/>
              <a:t>tRNA</a:t>
            </a:r>
            <a:r>
              <a:rPr lang="en-US" dirty="0" smtClean="0"/>
              <a:t>)</a:t>
            </a:r>
            <a:endParaRPr lang="en-US" dirty="0"/>
          </a:p>
          <a:p>
            <a:pPr lvl="1">
              <a:buClr>
                <a:srgbClr val="006600"/>
              </a:buClr>
              <a:buFont typeface="Wingdings" pitchFamily="2" charset="2"/>
              <a:buChar char="§"/>
            </a:pPr>
            <a:r>
              <a:rPr lang="en-US" dirty="0"/>
              <a:t> wobble </a:t>
            </a:r>
            <a:r>
              <a:rPr lang="tr-TR" dirty="0" smtClean="0"/>
              <a:t>kuralları</a:t>
            </a:r>
            <a:endParaRPr lang="en-US" dirty="0"/>
          </a:p>
          <a:p>
            <a:pPr lvl="2">
              <a:buClr>
                <a:srgbClr val="006600"/>
              </a:buClr>
              <a:buFont typeface="Wingdings" pitchFamily="2" charset="2"/>
              <a:buChar char="§"/>
            </a:pPr>
            <a:r>
              <a:rPr lang="en-US" dirty="0"/>
              <a:t> </a:t>
            </a:r>
            <a:r>
              <a:rPr lang="en-US" dirty="0" smtClean="0"/>
              <a:t>C</a:t>
            </a:r>
            <a:r>
              <a:rPr lang="tr-TR" dirty="0" smtClean="0"/>
              <a:t>, </a:t>
            </a:r>
            <a:r>
              <a:rPr lang="en-US" dirty="0" smtClean="0"/>
              <a:t> </a:t>
            </a:r>
            <a:r>
              <a:rPr lang="en-US" dirty="0"/>
              <a:t>G </a:t>
            </a:r>
            <a:r>
              <a:rPr lang="tr-TR" dirty="0" smtClean="0"/>
              <a:t>ya da </a:t>
            </a:r>
            <a:r>
              <a:rPr lang="en-US" dirty="0" smtClean="0"/>
              <a:t>I </a:t>
            </a:r>
            <a:r>
              <a:rPr lang="en-US" dirty="0"/>
              <a:t>(</a:t>
            </a:r>
            <a:r>
              <a:rPr lang="en-US" dirty="0" err="1" smtClean="0"/>
              <a:t>ino</a:t>
            </a:r>
            <a:r>
              <a:rPr lang="tr-TR" dirty="0" err="1" smtClean="0"/>
              <a:t>zin</a:t>
            </a:r>
            <a:r>
              <a:rPr lang="en-US" dirty="0" smtClean="0"/>
              <a:t>)</a:t>
            </a:r>
            <a:endParaRPr lang="en-US" dirty="0"/>
          </a:p>
          <a:p>
            <a:pPr lvl="2">
              <a:buClr>
                <a:srgbClr val="006600"/>
              </a:buClr>
              <a:buFont typeface="Wingdings" pitchFamily="2" charset="2"/>
              <a:buChar char="§"/>
            </a:pPr>
            <a:r>
              <a:rPr lang="en-US" dirty="0"/>
              <a:t> </a:t>
            </a:r>
            <a:r>
              <a:rPr lang="en-US" dirty="0" smtClean="0"/>
              <a:t>A</a:t>
            </a:r>
            <a:r>
              <a:rPr lang="tr-TR" dirty="0" smtClean="0"/>
              <a:t>, </a:t>
            </a:r>
            <a:r>
              <a:rPr lang="en-US" dirty="0" smtClean="0"/>
              <a:t>U </a:t>
            </a:r>
            <a:r>
              <a:rPr lang="tr-TR" dirty="0" smtClean="0"/>
              <a:t>ya da</a:t>
            </a:r>
            <a:r>
              <a:rPr lang="en-US" dirty="0" smtClean="0"/>
              <a:t> </a:t>
            </a:r>
            <a:r>
              <a:rPr lang="en-US" dirty="0"/>
              <a:t>I</a:t>
            </a:r>
          </a:p>
          <a:p>
            <a:pPr lvl="2">
              <a:buClr>
                <a:srgbClr val="006600"/>
              </a:buClr>
              <a:buFont typeface="Wingdings" pitchFamily="2" charset="2"/>
              <a:buChar char="§"/>
            </a:pPr>
            <a:r>
              <a:rPr lang="en-US" dirty="0"/>
              <a:t> </a:t>
            </a:r>
            <a:r>
              <a:rPr lang="en-US" dirty="0" smtClean="0"/>
              <a:t>G</a:t>
            </a:r>
            <a:r>
              <a:rPr lang="tr-TR" dirty="0" smtClean="0"/>
              <a:t>,</a:t>
            </a:r>
            <a:r>
              <a:rPr lang="en-US" dirty="0" smtClean="0"/>
              <a:t> C</a:t>
            </a:r>
            <a:r>
              <a:rPr lang="tr-TR" dirty="0" smtClean="0"/>
              <a:t> ya da</a:t>
            </a:r>
            <a:r>
              <a:rPr lang="en-US" dirty="0" smtClean="0"/>
              <a:t> U</a:t>
            </a:r>
            <a:endParaRPr lang="en-US" dirty="0"/>
          </a:p>
          <a:p>
            <a:pPr lvl="2">
              <a:buClr>
                <a:srgbClr val="006600"/>
              </a:buClr>
              <a:buFont typeface="Wingdings" pitchFamily="2" charset="2"/>
              <a:buChar char="§"/>
            </a:pPr>
            <a:r>
              <a:rPr lang="en-US" dirty="0"/>
              <a:t> </a:t>
            </a:r>
            <a:r>
              <a:rPr lang="en-US" dirty="0" smtClean="0"/>
              <a:t>U</a:t>
            </a:r>
            <a:r>
              <a:rPr lang="tr-TR" dirty="0" smtClean="0"/>
              <a:t>,</a:t>
            </a:r>
            <a:r>
              <a:rPr lang="en-US" dirty="0" smtClean="0"/>
              <a:t> </a:t>
            </a:r>
            <a:r>
              <a:rPr lang="en-US" dirty="0"/>
              <a:t>A, </a:t>
            </a:r>
            <a:r>
              <a:rPr lang="en-US" dirty="0" smtClean="0"/>
              <a:t>G </a:t>
            </a:r>
            <a:r>
              <a:rPr lang="tr-TR" dirty="0" smtClean="0"/>
              <a:t>ya da</a:t>
            </a:r>
            <a:r>
              <a:rPr lang="en-US" dirty="0" smtClean="0"/>
              <a:t> I</a:t>
            </a:r>
            <a:endParaRPr lang="en-US" dirty="0"/>
          </a:p>
        </p:txBody>
      </p:sp>
      <p:grpSp>
        <p:nvGrpSpPr>
          <p:cNvPr id="2" name="Group 5"/>
          <p:cNvGrpSpPr>
            <a:grpSpLocks/>
          </p:cNvGrpSpPr>
          <p:nvPr/>
        </p:nvGrpSpPr>
        <p:grpSpPr bwMode="auto">
          <a:xfrm>
            <a:off x="1550988" y="3216275"/>
            <a:ext cx="7053262" cy="427038"/>
            <a:chOff x="1034" y="2175"/>
            <a:chExt cx="4702" cy="288"/>
          </a:xfrm>
        </p:grpSpPr>
        <p:sp>
          <p:nvSpPr>
            <p:cNvPr id="14367" name="Arc 3"/>
            <p:cNvSpPr>
              <a:spLocks/>
            </p:cNvSpPr>
            <p:nvPr/>
          </p:nvSpPr>
          <p:spPr bwMode="auto">
            <a:xfrm>
              <a:off x="3384" y="2175"/>
              <a:ext cx="2352" cy="288"/>
            </a:xfrm>
            <a:custGeom>
              <a:avLst/>
              <a:gdLst>
                <a:gd name="T0" fmla="*/ 2 w 21600"/>
                <a:gd name="T1" fmla="*/ 0 h 21600"/>
                <a:gd name="T2" fmla="*/ 2352 w 21600"/>
                <a:gd name="T3" fmla="*/ 288 h 21600"/>
                <a:gd name="T4" fmla="*/ 0 w 21600"/>
                <a:gd name="T5" fmla="*/ 28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7" y="0"/>
                  </a:moveTo>
                  <a:cubicBezTo>
                    <a:pt x="11940" y="9"/>
                    <a:pt x="21600" y="9677"/>
                    <a:pt x="21600" y="21600"/>
                  </a:cubicBezTo>
                </a:path>
                <a:path w="21600" h="21600" stroke="0" extrusionOk="0">
                  <a:moveTo>
                    <a:pt x="17" y="0"/>
                  </a:moveTo>
                  <a:cubicBezTo>
                    <a:pt x="11940" y="9"/>
                    <a:pt x="21600" y="9677"/>
                    <a:pt x="21600" y="21600"/>
                  </a:cubicBezTo>
                  <a:lnTo>
                    <a:pt x="0" y="21600"/>
                  </a:lnTo>
                  <a:close/>
                </a:path>
              </a:pathLst>
            </a:custGeom>
            <a:noFill/>
            <a:ln w="50800" cap="rnd">
              <a:solidFill>
                <a:schemeClr val="hlink"/>
              </a:solidFill>
              <a:round/>
              <a:headEnd type="none" w="sm" len="sm"/>
              <a:tailEnd type="none" w="sm" len="sm"/>
            </a:ln>
          </p:spPr>
          <p:txBody>
            <a:bodyPr wrap="none" anchor="ctr"/>
            <a:lstStyle/>
            <a:p>
              <a:endParaRPr lang="tr-TR"/>
            </a:p>
          </p:txBody>
        </p:sp>
        <p:sp>
          <p:nvSpPr>
            <p:cNvPr id="14368" name="Arc 4"/>
            <p:cNvSpPr>
              <a:spLocks/>
            </p:cNvSpPr>
            <p:nvPr/>
          </p:nvSpPr>
          <p:spPr bwMode="auto">
            <a:xfrm>
              <a:off x="1034" y="2175"/>
              <a:ext cx="2352" cy="288"/>
            </a:xfrm>
            <a:custGeom>
              <a:avLst/>
              <a:gdLst>
                <a:gd name="T0" fmla="*/ 0 w 21600"/>
                <a:gd name="T1" fmla="*/ 287 h 21600"/>
                <a:gd name="T2" fmla="*/ 2351 w 21600"/>
                <a:gd name="T3" fmla="*/ 0 h 21600"/>
                <a:gd name="T4" fmla="*/ 2352 w 21600"/>
                <a:gd name="T5" fmla="*/ 28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525"/>
                  </a:moveTo>
                  <a:cubicBezTo>
                    <a:pt x="41" y="9628"/>
                    <a:pt x="9694" y="4"/>
                    <a:pt x="21591" y="0"/>
                  </a:cubicBezTo>
                </a:path>
                <a:path w="21600" h="21600" stroke="0" extrusionOk="0">
                  <a:moveTo>
                    <a:pt x="0" y="21525"/>
                  </a:moveTo>
                  <a:cubicBezTo>
                    <a:pt x="41" y="9628"/>
                    <a:pt x="9694" y="4"/>
                    <a:pt x="21591" y="0"/>
                  </a:cubicBezTo>
                  <a:lnTo>
                    <a:pt x="21600" y="21600"/>
                  </a:lnTo>
                  <a:close/>
                </a:path>
              </a:pathLst>
            </a:custGeom>
            <a:noFill/>
            <a:ln w="50800" cap="rnd">
              <a:solidFill>
                <a:schemeClr val="hlink"/>
              </a:solidFill>
              <a:round/>
              <a:headEnd type="none" w="sm" len="sm"/>
              <a:tailEnd type="none" w="sm" len="sm"/>
            </a:ln>
          </p:spPr>
          <p:txBody>
            <a:bodyPr wrap="none" anchor="ctr"/>
            <a:lstStyle/>
            <a:p>
              <a:endParaRPr lang="tr-TR"/>
            </a:p>
          </p:txBody>
        </p:sp>
      </p:grpSp>
      <p:sp>
        <p:nvSpPr>
          <p:cNvPr id="14340" name="Rectangle 6"/>
          <p:cNvSpPr>
            <a:spLocks noChangeArrowheads="1"/>
          </p:cNvSpPr>
          <p:nvPr/>
        </p:nvSpPr>
        <p:spPr bwMode="auto">
          <a:xfrm>
            <a:off x="1317625" y="3767138"/>
            <a:ext cx="419100" cy="441325"/>
          </a:xfrm>
          <a:prstGeom prst="rect">
            <a:avLst/>
          </a:prstGeom>
          <a:noFill/>
          <a:ln w="9525">
            <a:noFill/>
            <a:miter lim="800000"/>
            <a:headEnd/>
            <a:tailEnd/>
          </a:ln>
        </p:spPr>
        <p:txBody>
          <a:bodyPr wrap="none" lIns="86468" tIns="43234" rIns="86468" bIns="43234">
            <a:spAutoFit/>
          </a:bodyPr>
          <a:lstStyle/>
          <a:p>
            <a:r>
              <a:rPr lang="en-US" sz="2300"/>
              <a:t>5’</a:t>
            </a:r>
          </a:p>
        </p:txBody>
      </p:sp>
      <p:sp>
        <p:nvSpPr>
          <p:cNvPr id="14341" name="Rectangle 7"/>
          <p:cNvSpPr>
            <a:spLocks noChangeArrowheads="1"/>
          </p:cNvSpPr>
          <p:nvPr/>
        </p:nvSpPr>
        <p:spPr bwMode="auto">
          <a:xfrm>
            <a:off x="8516938" y="3767138"/>
            <a:ext cx="420687" cy="441325"/>
          </a:xfrm>
          <a:prstGeom prst="rect">
            <a:avLst/>
          </a:prstGeom>
          <a:noFill/>
          <a:ln w="9525">
            <a:noFill/>
            <a:miter lim="800000"/>
            <a:headEnd/>
            <a:tailEnd/>
          </a:ln>
        </p:spPr>
        <p:txBody>
          <a:bodyPr wrap="none" lIns="86468" tIns="43234" rIns="86468" bIns="43234">
            <a:spAutoFit/>
          </a:bodyPr>
          <a:lstStyle/>
          <a:p>
            <a:r>
              <a:rPr lang="en-US" sz="2300"/>
              <a:t>3’</a:t>
            </a:r>
          </a:p>
        </p:txBody>
      </p:sp>
      <p:sp>
        <p:nvSpPr>
          <p:cNvPr id="14342" name="Rectangle 8"/>
          <p:cNvSpPr>
            <a:spLocks noChangeArrowheads="1"/>
          </p:cNvSpPr>
          <p:nvPr/>
        </p:nvSpPr>
        <p:spPr bwMode="gray">
          <a:xfrm>
            <a:off x="4589463" y="3057525"/>
            <a:ext cx="946150" cy="441325"/>
          </a:xfrm>
          <a:prstGeom prst="rect">
            <a:avLst/>
          </a:prstGeom>
          <a:solidFill>
            <a:schemeClr val="bg1"/>
          </a:solidFill>
          <a:ln w="9525">
            <a:noFill/>
            <a:miter lim="800000"/>
            <a:headEnd/>
            <a:tailEnd/>
          </a:ln>
        </p:spPr>
        <p:txBody>
          <a:bodyPr wrap="none" lIns="86468" tIns="43234" rIns="86468" bIns="43234">
            <a:spAutoFit/>
          </a:bodyPr>
          <a:lstStyle/>
          <a:p>
            <a:r>
              <a:rPr lang="en-US" sz="2300">
                <a:solidFill>
                  <a:schemeClr val="hlink"/>
                </a:solidFill>
              </a:rPr>
              <a:t>A U G</a:t>
            </a:r>
          </a:p>
        </p:txBody>
      </p:sp>
      <p:sp>
        <p:nvSpPr>
          <p:cNvPr id="14343" name="Oval 9"/>
          <p:cNvSpPr>
            <a:spLocks noChangeArrowheads="1"/>
          </p:cNvSpPr>
          <p:nvPr/>
        </p:nvSpPr>
        <p:spPr bwMode="auto">
          <a:xfrm>
            <a:off x="4308475" y="1320800"/>
            <a:ext cx="1535113" cy="1585913"/>
          </a:xfrm>
          <a:prstGeom prst="ellipse">
            <a:avLst/>
          </a:prstGeom>
          <a:noFill/>
          <a:ln w="50800">
            <a:solidFill>
              <a:schemeClr val="accent1"/>
            </a:solidFill>
            <a:round/>
            <a:headEnd/>
            <a:tailEnd/>
          </a:ln>
        </p:spPr>
        <p:txBody>
          <a:bodyPr wrap="none" lIns="85871" tIns="42936" rIns="85871" bIns="42936" anchor="ctr"/>
          <a:lstStyle/>
          <a:p>
            <a:endParaRPr lang="tr-TR"/>
          </a:p>
        </p:txBody>
      </p:sp>
      <p:sp>
        <p:nvSpPr>
          <p:cNvPr id="14344" name="Rectangle 10"/>
          <p:cNvSpPr>
            <a:spLocks noChangeArrowheads="1"/>
          </p:cNvSpPr>
          <p:nvPr/>
        </p:nvSpPr>
        <p:spPr bwMode="gray">
          <a:xfrm>
            <a:off x="4103688" y="1828800"/>
            <a:ext cx="2005012" cy="288925"/>
          </a:xfrm>
          <a:prstGeom prst="rect">
            <a:avLst/>
          </a:prstGeom>
          <a:solidFill>
            <a:schemeClr val="bg1"/>
          </a:solidFill>
          <a:ln w="12700">
            <a:noFill/>
            <a:miter lim="800000"/>
            <a:headEnd/>
            <a:tailEnd/>
          </a:ln>
        </p:spPr>
        <p:txBody>
          <a:bodyPr wrap="none" lIns="85871" tIns="42936" rIns="85871" bIns="42936" anchor="ctr"/>
          <a:lstStyle/>
          <a:p>
            <a:endParaRPr lang="tr-TR"/>
          </a:p>
        </p:txBody>
      </p:sp>
      <p:sp>
        <p:nvSpPr>
          <p:cNvPr id="14345" name="Rectangle 11"/>
          <p:cNvSpPr>
            <a:spLocks noChangeArrowheads="1"/>
          </p:cNvSpPr>
          <p:nvPr/>
        </p:nvSpPr>
        <p:spPr bwMode="gray">
          <a:xfrm>
            <a:off x="4597400" y="2630488"/>
            <a:ext cx="912813" cy="441325"/>
          </a:xfrm>
          <a:prstGeom prst="rect">
            <a:avLst/>
          </a:prstGeom>
          <a:solidFill>
            <a:schemeClr val="bg1"/>
          </a:solidFill>
          <a:ln w="9525">
            <a:noFill/>
            <a:miter lim="800000"/>
            <a:headEnd/>
            <a:tailEnd/>
          </a:ln>
        </p:spPr>
        <p:txBody>
          <a:bodyPr wrap="none" lIns="86468" tIns="43234" rIns="86468" bIns="43234">
            <a:spAutoFit/>
          </a:bodyPr>
          <a:lstStyle/>
          <a:p>
            <a:r>
              <a:rPr lang="en-US" sz="2300"/>
              <a:t>U A C</a:t>
            </a:r>
            <a:endParaRPr lang="en-US" sz="2300">
              <a:solidFill>
                <a:schemeClr val="accent1"/>
              </a:solidFill>
            </a:endParaRPr>
          </a:p>
        </p:txBody>
      </p:sp>
      <p:sp>
        <p:nvSpPr>
          <p:cNvPr id="14346" name="Rectangle 12"/>
          <p:cNvSpPr>
            <a:spLocks noChangeArrowheads="1"/>
          </p:cNvSpPr>
          <p:nvPr/>
        </p:nvSpPr>
        <p:spPr bwMode="auto">
          <a:xfrm>
            <a:off x="4124325" y="1708150"/>
            <a:ext cx="420688" cy="441325"/>
          </a:xfrm>
          <a:prstGeom prst="rect">
            <a:avLst/>
          </a:prstGeom>
          <a:noFill/>
          <a:ln w="9525">
            <a:noFill/>
            <a:miter lim="800000"/>
            <a:headEnd/>
            <a:tailEnd/>
          </a:ln>
        </p:spPr>
        <p:txBody>
          <a:bodyPr wrap="none" lIns="86468" tIns="43234" rIns="86468" bIns="43234">
            <a:spAutoFit/>
          </a:bodyPr>
          <a:lstStyle/>
          <a:p>
            <a:r>
              <a:rPr lang="en-US" sz="2300" dirty="0"/>
              <a:t>3’</a:t>
            </a:r>
          </a:p>
        </p:txBody>
      </p:sp>
      <p:sp>
        <p:nvSpPr>
          <p:cNvPr id="14347" name="Rectangle 13"/>
          <p:cNvSpPr>
            <a:spLocks noChangeArrowheads="1"/>
          </p:cNvSpPr>
          <p:nvPr/>
        </p:nvSpPr>
        <p:spPr bwMode="auto">
          <a:xfrm>
            <a:off x="5708650" y="1708150"/>
            <a:ext cx="420688" cy="441325"/>
          </a:xfrm>
          <a:prstGeom prst="rect">
            <a:avLst/>
          </a:prstGeom>
          <a:noFill/>
          <a:ln w="9525">
            <a:noFill/>
            <a:miter lim="800000"/>
            <a:headEnd/>
            <a:tailEnd/>
          </a:ln>
        </p:spPr>
        <p:txBody>
          <a:bodyPr wrap="none" lIns="86468" tIns="43234" rIns="86468" bIns="43234">
            <a:spAutoFit/>
          </a:bodyPr>
          <a:lstStyle/>
          <a:p>
            <a:r>
              <a:rPr lang="en-US" sz="2300"/>
              <a:t>5’</a:t>
            </a:r>
          </a:p>
        </p:txBody>
      </p:sp>
      <p:sp>
        <p:nvSpPr>
          <p:cNvPr id="14348" name="Rectangle 14"/>
          <p:cNvSpPr>
            <a:spLocks noChangeArrowheads="1"/>
          </p:cNvSpPr>
          <p:nvPr/>
        </p:nvSpPr>
        <p:spPr bwMode="auto">
          <a:xfrm>
            <a:off x="6186488" y="1708150"/>
            <a:ext cx="1189037" cy="441325"/>
          </a:xfrm>
          <a:prstGeom prst="rect">
            <a:avLst/>
          </a:prstGeom>
          <a:noFill/>
          <a:ln w="9525">
            <a:noFill/>
            <a:miter lim="800000"/>
            <a:headEnd/>
            <a:tailEnd/>
          </a:ln>
        </p:spPr>
        <p:txBody>
          <a:bodyPr wrap="none" lIns="86468" tIns="43234" rIns="86468" bIns="43234">
            <a:spAutoFit/>
          </a:bodyPr>
          <a:lstStyle/>
          <a:p>
            <a:r>
              <a:rPr lang="en-US" sz="2300"/>
              <a:t>tRNA</a:t>
            </a:r>
            <a:r>
              <a:rPr lang="en-US" sz="2300" baseline="30000"/>
              <a:t>met</a:t>
            </a:r>
          </a:p>
        </p:txBody>
      </p:sp>
      <p:sp>
        <p:nvSpPr>
          <p:cNvPr id="14349" name="Rectangle 15"/>
          <p:cNvSpPr>
            <a:spLocks noChangeArrowheads="1"/>
          </p:cNvSpPr>
          <p:nvPr/>
        </p:nvSpPr>
        <p:spPr bwMode="auto">
          <a:xfrm>
            <a:off x="2605088" y="3482975"/>
            <a:ext cx="1027112" cy="441325"/>
          </a:xfrm>
          <a:prstGeom prst="rect">
            <a:avLst/>
          </a:prstGeom>
          <a:noFill/>
          <a:ln w="9525">
            <a:noFill/>
            <a:miter lim="800000"/>
            <a:headEnd/>
            <a:tailEnd/>
          </a:ln>
        </p:spPr>
        <p:txBody>
          <a:bodyPr wrap="none" lIns="86468" tIns="43234" rIns="86468" bIns="43234">
            <a:spAutoFit/>
          </a:bodyPr>
          <a:lstStyle/>
          <a:p>
            <a:r>
              <a:rPr lang="en-US" sz="2300"/>
              <a:t>mRNA</a:t>
            </a:r>
          </a:p>
        </p:txBody>
      </p:sp>
      <p:grpSp>
        <p:nvGrpSpPr>
          <p:cNvPr id="3" name="Group 18"/>
          <p:cNvGrpSpPr>
            <a:grpSpLocks/>
          </p:cNvGrpSpPr>
          <p:nvPr/>
        </p:nvGrpSpPr>
        <p:grpSpPr bwMode="auto">
          <a:xfrm>
            <a:off x="1550988" y="5772150"/>
            <a:ext cx="7053262" cy="425450"/>
            <a:chOff x="1034" y="3903"/>
            <a:chExt cx="4702" cy="288"/>
          </a:xfrm>
        </p:grpSpPr>
        <p:sp>
          <p:nvSpPr>
            <p:cNvPr id="14365" name="Arc 16"/>
            <p:cNvSpPr>
              <a:spLocks/>
            </p:cNvSpPr>
            <p:nvPr/>
          </p:nvSpPr>
          <p:spPr bwMode="auto">
            <a:xfrm>
              <a:off x="3384" y="3903"/>
              <a:ext cx="2352" cy="288"/>
            </a:xfrm>
            <a:custGeom>
              <a:avLst/>
              <a:gdLst>
                <a:gd name="T0" fmla="*/ 2 w 21600"/>
                <a:gd name="T1" fmla="*/ 0 h 21600"/>
                <a:gd name="T2" fmla="*/ 2352 w 21600"/>
                <a:gd name="T3" fmla="*/ 288 h 21600"/>
                <a:gd name="T4" fmla="*/ 0 w 21600"/>
                <a:gd name="T5" fmla="*/ 28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7" y="0"/>
                  </a:moveTo>
                  <a:cubicBezTo>
                    <a:pt x="11940" y="9"/>
                    <a:pt x="21600" y="9677"/>
                    <a:pt x="21600" y="21600"/>
                  </a:cubicBezTo>
                </a:path>
                <a:path w="21600" h="21600" stroke="0" extrusionOk="0">
                  <a:moveTo>
                    <a:pt x="17" y="0"/>
                  </a:moveTo>
                  <a:cubicBezTo>
                    <a:pt x="11940" y="9"/>
                    <a:pt x="21600" y="9677"/>
                    <a:pt x="21600" y="21600"/>
                  </a:cubicBezTo>
                  <a:lnTo>
                    <a:pt x="0" y="21600"/>
                  </a:lnTo>
                  <a:close/>
                </a:path>
              </a:pathLst>
            </a:custGeom>
            <a:noFill/>
            <a:ln w="50800" cap="rnd">
              <a:solidFill>
                <a:schemeClr val="hlink"/>
              </a:solidFill>
              <a:round/>
              <a:headEnd type="none" w="sm" len="sm"/>
              <a:tailEnd type="none" w="sm" len="sm"/>
            </a:ln>
          </p:spPr>
          <p:txBody>
            <a:bodyPr wrap="none" anchor="ctr"/>
            <a:lstStyle/>
            <a:p>
              <a:endParaRPr lang="tr-TR"/>
            </a:p>
          </p:txBody>
        </p:sp>
        <p:sp>
          <p:nvSpPr>
            <p:cNvPr id="14366" name="Arc 17"/>
            <p:cNvSpPr>
              <a:spLocks/>
            </p:cNvSpPr>
            <p:nvPr/>
          </p:nvSpPr>
          <p:spPr bwMode="auto">
            <a:xfrm>
              <a:off x="1034" y="3903"/>
              <a:ext cx="2352" cy="288"/>
            </a:xfrm>
            <a:custGeom>
              <a:avLst/>
              <a:gdLst>
                <a:gd name="T0" fmla="*/ 0 w 21600"/>
                <a:gd name="T1" fmla="*/ 287 h 21600"/>
                <a:gd name="T2" fmla="*/ 2351 w 21600"/>
                <a:gd name="T3" fmla="*/ 0 h 21600"/>
                <a:gd name="T4" fmla="*/ 2352 w 21600"/>
                <a:gd name="T5" fmla="*/ 28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525"/>
                  </a:moveTo>
                  <a:cubicBezTo>
                    <a:pt x="41" y="9628"/>
                    <a:pt x="9694" y="4"/>
                    <a:pt x="21591" y="0"/>
                  </a:cubicBezTo>
                </a:path>
                <a:path w="21600" h="21600" stroke="0" extrusionOk="0">
                  <a:moveTo>
                    <a:pt x="0" y="21525"/>
                  </a:moveTo>
                  <a:cubicBezTo>
                    <a:pt x="41" y="9628"/>
                    <a:pt x="9694" y="4"/>
                    <a:pt x="21591" y="0"/>
                  </a:cubicBezTo>
                  <a:lnTo>
                    <a:pt x="21600" y="21600"/>
                  </a:lnTo>
                  <a:close/>
                </a:path>
              </a:pathLst>
            </a:custGeom>
            <a:noFill/>
            <a:ln w="50800" cap="rnd">
              <a:solidFill>
                <a:schemeClr val="hlink"/>
              </a:solidFill>
              <a:round/>
              <a:headEnd type="none" w="sm" len="sm"/>
              <a:tailEnd type="none" w="sm" len="sm"/>
            </a:ln>
          </p:spPr>
          <p:txBody>
            <a:bodyPr wrap="none" anchor="ctr"/>
            <a:lstStyle/>
            <a:p>
              <a:endParaRPr lang="tr-TR"/>
            </a:p>
          </p:txBody>
        </p:sp>
      </p:grpSp>
      <p:sp>
        <p:nvSpPr>
          <p:cNvPr id="14351" name="Rectangle 19"/>
          <p:cNvSpPr>
            <a:spLocks noChangeArrowheads="1"/>
          </p:cNvSpPr>
          <p:nvPr/>
        </p:nvSpPr>
        <p:spPr bwMode="auto">
          <a:xfrm>
            <a:off x="1317625" y="6323013"/>
            <a:ext cx="419100" cy="441325"/>
          </a:xfrm>
          <a:prstGeom prst="rect">
            <a:avLst/>
          </a:prstGeom>
          <a:noFill/>
          <a:ln w="9525">
            <a:noFill/>
            <a:miter lim="800000"/>
            <a:headEnd/>
            <a:tailEnd/>
          </a:ln>
        </p:spPr>
        <p:txBody>
          <a:bodyPr wrap="none" lIns="86468" tIns="43234" rIns="86468" bIns="43234">
            <a:spAutoFit/>
          </a:bodyPr>
          <a:lstStyle/>
          <a:p>
            <a:r>
              <a:rPr lang="en-US" sz="2300"/>
              <a:t>5’</a:t>
            </a:r>
          </a:p>
        </p:txBody>
      </p:sp>
      <p:sp>
        <p:nvSpPr>
          <p:cNvPr id="14352" name="Rectangle 20"/>
          <p:cNvSpPr>
            <a:spLocks noChangeArrowheads="1"/>
          </p:cNvSpPr>
          <p:nvPr/>
        </p:nvSpPr>
        <p:spPr bwMode="auto">
          <a:xfrm>
            <a:off x="8516938" y="6323013"/>
            <a:ext cx="420687" cy="441325"/>
          </a:xfrm>
          <a:prstGeom prst="rect">
            <a:avLst/>
          </a:prstGeom>
          <a:noFill/>
          <a:ln w="9525">
            <a:noFill/>
            <a:miter lim="800000"/>
            <a:headEnd/>
            <a:tailEnd/>
          </a:ln>
        </p:spPr>
        <p:txBody>
          <a:bodyPr wrap="none" lIns="86468" tIns="43234" rIns="86468" bIns="43234">
            <a:spAutoFit/>
          </a:bodyPr>
          <a:lstStyle/>
          <a:p>
            <a:r>
              <a:rPr lang="en-US" sz="2300"/>
              <a:t>3’</a:t>
            </a:r>
          </a:p>
        </p:txBody>
      </p:sp>
      <p:sp>
        <p:nvSpPr>
          <p:cNvPr id="14353" name="Rectangle 21"/>
          <p:cNvSpPr>
            <a:spLocks noChangeArrowheads="1"/>
          </p:cNvSpPr>
          <p:nvPr/>
        </p:nvSpPr>
        <p:spPr bwMode="gray">
          <a:xfrm>
            <a:off x="4625975" y="5613400"/>
            <a:ext cx="936625" cy="809625"/>
          </a:xfrm>
          <a:prstGeom prst="rect">
            <a:avLst/>
          </a:prstGeom>
          <a:solidFill>
            <a:schemeClr val="bg1"/>
          </a:solidFill>
          <a:ln w="9525">
            <a:noFill/>
            <a:miter lim="800000"/>
            <a:headEnd/>
            <a:tailEnd/>
          </a:ln>
        </p:spPr>
        <p:txBody>
          <a:bodyPr wrap="none" lIns="86468" tIns="43234" rIns="86468" bIns="43234">
            <a:spAutoFit/>
          </a:bodyPr>
          <a:lstStyle/>
          <a:p>
            <a:r>
              <a:rPr lang="en-US" sz="2300">
                <a:solidFill>
                  <a:schemeClr val="hlink"/>
                </a:solidFill>
              </a:rPr>
              <a:t>C U A</a:t>
            </a:r>
          </a:p>
          <a:p>
            <a:r>
              <a:rPr lang="en-US" sz="2300">
                <a:solidFill>
                  <a:schemeClr val="hlink"/>
                </a:solidFill>
              </a:rPr>
              <a:t>       G</a:t>
            </a:r>
          </a:p>
        </p:txBody>
      </p:sp>
      <p:sp>
        <p:nvSpPr>
          <p:cNvPr id="14354" name="Oval 22"/>
          <p:cNvSpPr>
            <a:spLocks noChangeArrowheads="1"/>
          </p:cNvSpPr>
          <p:nvPr/>
        </p:nvSpPr>
        <p:spPr bwMode="auto">
          <a:xfrm>
            <a:off x="4308475" y="3905250"/>
            <a:ext cx="1535113" cy="1557338"/>
          </a:xfrm>
          <a:prstGeom prst="ellipse">
            <a:avLst/>
          </a:prstGeom>
          <a:noFill/>
          <a:ln w="50800">
            <a:solidFill>
              <a:schemeClr val="accent1"/>
            </a:solidFill>
            <a:round/>
            <a:headEnd/>
            <a:tailEnd/>
          </a:ln>
        </p:spPr>
        <p:txBody>
          <a:bodyPr wrap="none" lIns="85871" tIns="42936" rIns="85871" bIns="42936" anchor="ctr"/>
          <a:lstStyle/>
          <a:p>
            <a:endParaRPr lang="tr-TR"/>
          </a:p>
        </p:txBody>
      </p:sp>
      <p:sp>
        <p:nvSpPr>
          <p:cNvPr id="14355" name="Rectangle 23"/>
          <p:cNvSpPr>
            <a:spLocks noChangeArrowheads="1"/>
          </p:cNvSpPr>
          <p:nvPr/>
        </p:nvSpPr>
        <p:spPr bwMode="gray">
          <a:xfrm>
            <a:off x="4073525" y="3859213"/>
            <a:ext cx="2005013" cy="839787"/>
          </a:xfrm>
          <a:prstGeom prst="rect">
            <a:avLst/>
          </a:prstGeom>
          <a:solidFill>
            <a:schemeClr val="bg1"/>
          </a:solidFill>
          <a:ln w="12700">
            <a:solidFill>
              <a:schemeClr val="bg1"/>
            </a:solidFill>
            <a:miter lim="800000"/>
            <a:headEnd/>
            <a:tailEnd/>
          </a:ln>
        </p:spPr>
        <p:txBody>
          <a:bodyPr wrap="none" lIns="85871" tIns="42936" rIns="85871" bIns="42936" anchor="ctr"/>
          <a:lstStyle/>
          <a:p>
            <a:endParaRPr lang="tr-TR"/>
          </a:p>
        </p:txBody>
      </p:sp>
      <p:sp>
        <p:nvSpPr>
          <p:cNvPr id="14356" name="Rectangle 25"/>
          <p:cNvSpPr>
            <a:spLocks noChangeArrowheads="1"/>
          </p:cNvSpPr>
          <p:nvPr/>
        </p:nvSpPr>
        <p:spPr bwMode="gray">
          <a:xfrm>
            <a:off x="4598988" y="5187950"/>
            <a:ext cx="928687" cy="441325"/>
          </a:xfrm>
          <a:prstGeom prst="rect">
            <a:avLst/>
          </a:prstGeom>
          <a:solidFill>
            <a:schemeClr val="bg1"/>
          </a:solidFill>
          <a:ln w="12700">
            <a:solidFill>
              <a:schemeClr val="bg1"/>
            </a:solidFill>
            <a:miter lim="800000"/>
            <a:headEnd/>
            <a:tailEnd/>
          </a:ln>
        </p:spPr>
        <p:txBody>
          <a:bodyPr wrap="none" lIns="86468" tIns="43234" rIns="86468" bIns="43234">
            <a:spAutoFit/>
          </a:bodyPr>
          <a:lstStyle/>
          <a:p>
            <a:r>
              <a:rPr lang="en-US" sz="2300" dirty="0"/>
              <a:t>G A U</a:t>
            </a:r>
            <a:endParaRPr lang="en-US" sz="2300" dirty="0">
              <a:solidFill>
                <a:schemeClr val="accent1"/>
              </a:solidFill>
            </a:endParaRPr>
          </a:p>
        </p:txBody>
      </p:sp>
      <p:sp>
        <p:nvSpPr>
          <p:cNvPr id="14357" name="Rectangle 26"/>
          <p:cNvSpPr>
            <a:spLocks noChangeArrowheads="1"/>
          </p:cNvSpPr>
          <p:nvPr/>
        </p:nvSpPr>
        <p:spPr bwMode="auto">
          <a:xfrm>
            <a:off x="4124325" y="4264025"/>
            <a:ext cx="420688" cy="441325"/>
          </a:xfrm>
          <a:prstGeom prst="rect">
            <a:avLst/>
          </a:prstGeom>
          <a:noFill/>
          <a:ln w="9525">
            <a:noFill/>
            <a:miter lim="800000"/>
            <a:headEnd/>
            <a:tailEnd/>
          </a:ln>
        </p:spPr>
        <p:txBody>
          <a:bodyPr wrap="none" lIns="86468" tIns="43234" rIns="86468" bIns="43234">
            <a:spAutoFit/>
          </a:bodyPr>
          <a:lstStyle/>
          <a:p>
            <a:r>
              <a:rPr lang="en-US" sz="2300"/>
              <a:t>3’</a:t>
            </a:r>
          </a:p>
        </p:txBody>
      </p:sp>
      <p:sp>
        <p:nvSpPr>
          <p:cNvPr id="14358" name="Rectangle 27"/>
          <p:cNvSpPr>
            <a:spLocks noChangeArrowheads="1"/>
          </p:cNvSpPr>
          <p:nvPr/>
        </p:nvSpPr>
        <p:spPr bwMode="auto">
          <a:xfrm>
            <a:off x="5708650" y="4264025"/>
            <a:ext cx="420688" cy="441325"/>
          </a:xfrm>
          <a:prstGeom prst="rect">
            <a:avLst/>
          </a:prstGeom>
          <a:noFill/>
          <a:ln w="9525">
            <a:noFill/>
            <a:miter lim="800000"/>
            <a:headEnd/>
            <a:tailEnd/>
          </a:ln>
        </p:spPr>
        <p:txBody>
          <a:bodyPr wrap="none" lIns="86468" tIns="43234" rIns="86468" bIns="43234">
            <a:spAutoFit/>
          </a:bodyPr>
          <a:lstStyle/>
          <a:p>
            <a:r>
              <a:rPr lang="en-US" sz="2300"/>
              <a:t>5’</a:t>
            </a:r>
          </a:p>
        </p:txBody>
      </p:sp>
      <p:sp>
        <p:nvSpPr>
          <p:cNvPr id="14359" name="Rectangle 28"/>
          <p:cNvSpPr>
            <a:spLocks noChangeArrowheads="1"/>
          </p:cNvSpPr>
          <p:nvPr/>
        </p:nvSpPr>
        <p:spPr bwMode="auto">
          <a:xfrm>
            <a:off x="6257925" y="4264025"/>
            <a:ext cx="1131888" cy="441325"/>
          </a:xfrm>
          <a:prstGeom prst="rect">
            <a:avLst/>
          </a:prstGeom>
          <a:noFill/>
          <a:ln w="9525">
            <a:noFill/>
            <a:miter lim="800000"/>
            <a:headEnd/>
            <a:tailEnd/>
          </a:ln>
        </p:spPr>
        <p:txBody>
          <a:bodyPr wrap="none" lIns="86468" tIns="43234" rIns="86468" bIns="43234">
            <a:spAutoFit/>
          </a:bodyPr>
          <a:lstStyle/>
          <a:p>
            <a:r>
              <a:rPr lang="en-US" sz="2300"/>
              <a:t>tRNA</a:t>
            </a:r>
            <a:r>
              <a:rPr lang="en-US" sz="2300" baseline="30000"/>
              <a:t>leu</a:t>
            </a:r>
          </a:p>
        </p:txBody>
      </p:sp>
      <p:sp>
        <p:nvSpPr>
          <p:cNvPr id="14360" name="Rectangle 29"/>
          <p:cNvSpPr>
            <a:spLocks noChangeArrowheads="1"/>
          </p:cNvSpPr>
          <p:nvPr/>
        </p:nvSpPr>
        <p:spPr bwMode="auto">
          <a:xfrm>
            <a:off x="2605088" y="6038850"/>
            <a:ext cx="1027112" cy="441325"/>
          </a:xfrm>
          <a:prstGeom prst="rect">
            <a:avLst/>
          </a:prstGeom>
          <a:noFill/>
          <a:ln w="9525">
            <a:noFill/>
            <a:miter lim="800000"/>
            <a:headEnd/>
            <a:tailEnd/>
          </a:ln>
        </p:spPr>
        <p:txBody>
          <a:bodyPr wrap="none" lIns="86468" tIns="43234" rIns="86468" bIns="43234">
            <a:spAutoFit/>
          </a:bodyPr>
          <a:lstStyle/>
          <a:p>
            <a:r>
              <a:rPr lang="en-US" sz="2300"/>
              <a:t>mRNA</a:t>
            </a:r>
          </a:p>
        </p:txBody>
      </p:sp>
      <p:sp>
        <p:nvSpPr>
          <p:cNvPr id="14361" name="Rectangle 30"/>
          <p:cNvSpPr>
            <a:spLocks noChangeArrowheads="1"/>
          </p:cNvSpPr>
          <p:nvPr/>
        </p:nvSpPr>
        <p:spPr bwMode="auto">
          <a:xfrm>
            <a:off x="5076056" y="5157192"/>
            <a:ext cx="395486" cy="1265238"/>
          </a:xfrm>
          <a:prstGeom prst="rect">
            <a:avLst/>
          </a:prstGeom>
          <a:noFill/>
          <a:ln w="12700">
            <a:solidFill>
              <a:schemeClr val="tx1"/>
            </a:solidFill>
            <a:miter lim="800000"/>
            <a:headEnd/>
            <a:tailEnd/>
          </a:ln>
        </p:spPr>
        <p:txBody>
          <a:bodyPr wrap="none" lIns="85871" tIns="42936" rIns="85871" bIns="42936" anchor="ctr"/>
          <a:lstStyle/>
          <a:p>
            <a:endParaRPr lang="tr-TR"/>
          </a:p>
        </p:txBody>
      </p:sp>
      <p:sp>
        <p:nvSpPr>
          <p:cNvPr id="14362" name="Line 31"/>
          <p:cNvSpPr>
            <a:spLocks noChangeShapeType="1"/>
          </p:cNvSpPr>
          <p:nvPr/>
        </p:nvSpPr>
        <p:spPr bwMode="auto">
          <a:xfrm>
            <a:off x="5726113" y="5343525"/>
            <a:ext cx="646112" cy="0"/>
          </a:xfrm>
          <a:prstGeom prst="line">
            <a:avLst/>
          </a:prstGeom>
          <a:noFill/>
          <a:ln w="50800">
            <a:solidFill>
              <a:schemeClr val="tx1"/>
            </a:solidFill>
            <a:round/>
            <a:headEnd type="stealth" w="med" len="lg"/>
            <a:tailEnd type="none" w="sm" len="sm"/>
          </a:ln>
        </p:spPr>
        <p:txBody>
          <a:bodyPr wrap="none" lIns="85871" tIns="42936" rIns="85871" bIns="42936" anchor="ctr"/>
          <a:lstStyle/>
          <a:p>
            <a:endParaRPr lang="tr-TR"/>
          </a:p>
        </p:txBody>
      </p:sp>
      <p:sp>
        <p:nvSpPr>
          <p:cNvPr id="14363" name="Rectangle 32"/>
          <p:cNvSpPr>
            <a:spLocks noChangeArrowheads="1"/>
          </p:cNvSpPr>
          <p:nvPr/>
        </p:nvSpPr>
        <p:spPr bwMode="auto">
          <a:xfrm>
            <a:off x="6429375" y="5159375"/>
            <a:ext cx="1248124" cy="364311"/>
          </a:xfrm>
          <a:prstGeom prst="rect">
            <a:avLst/>
          </a:prstGeom>
          <a:noFill/>
          <a:ln w="9525">
            <a:noFill/>
            <a:miter lim="800000"/>
            <a:headEnd/>
            <a:tailEnd/>
          </a:ln>
        </p:spPr>
        <p:txBody>
          <a:bodyPr wrap="none" lIns="86468" tIns="43234" rIns="86468" bIns="43234">
            <a:spAutoFit/>
          </a:bodyPr>
          <a:lstStyle/>
          <a:p>
            <a:r>
              <a:rPr lang="en-US" dirty="0"/>
              <a:t>wobble </a:t>
            </a:r>
            <a:r>
              <a:rPr lang="en-US" dirty="0" err="1" smtClean="0"/>
              <a:t>ba</a:t>
            </a:r>
            <a:r>
              <a:rPr lang="tr-TR" dirty="0" smtClean="0"/>
              <a:t>z</a:t>
            </a:r>
            <a:endParaRPr lang="en-US" dirty="0"/>
          </a:p>
        </p:txBody>
      </p:sp>
      <p:sp>
        <p:nvSpPr>
          <p:cNvPr id="14364" name="Rectangle 33"/>
          <p:cNvSpPr>
            <a:spLocks noChangeArrowheads="1"/>
          </p:cNvSpPr>
          <p:nvPr/>
        </p:nvSpPr>
        <p:spPr bwMode="auto">
          <a:xfrm>
            <a:off x="20638" y="4662488"/>
            <a:ext cx="4701185" cy="364311"/>
          </a:xfrm>
          <a:prstGeom prst="rect">
            <a:avLst/>
          </a:prstGeom>
          <a:noFill/>
          <a:ln w="9525">
            <a:noFill/>
            <a:miter lim="800000"/>
            <a:headEnd/>
            <a:tailEnd/>
          </a:ln>
        </p:spPr>
        <p:txBody>
          <a:bodyPr wrap="none" lIns="86468" tIns="43234" rIns="86468" bIns="43234">
            <a:spAutoFit/>
          </a:bodyPr>
          <a:lstStyle/>
          <a:p>
            <a:pPr lvl="1">
              <a:buClr>
                <a:srgbClr val="006600"/>
              </a:buClr>
              <a:buFont typeface="Wingdings" pitchFamily="2" charset="2"/>
              <a:buChar char="§"/>
            </a:pPr>
            <a:r>
              <a:rPr lang="en-US" dirty="0"/>
              <a:t> </a:t>
            </a:r>
            <a:r>
              <a:rPr lang="tr-TR" dirty="0" smtClean="0"/>
              <a:t>bir</a:t>
            </a:r>
            <a:r>
              <a:rPr lang="en-US" dirty="0" smtClean="0"/>
              <a:t> </a:t>
            </a:r>
            <a:r>
              <a:rPr lang="en-US" dirty="0" err="1"/>
              <a:t>tRNA</a:t>
            </a:r>
            <a:r>
              <a:rPr lang="en-US" baseline="30000" dirty="0" err="1"/>
              <a:t>leu</a:t>
            </a:r>
            <a:r>
              <a:rPr lang="en-US" dirty="0"/>
              <a:t> </a:t>
            </a:r>
            <a:r>
              <a:rPr lang="tr-TR" dirty="0" smtClean="0"/>
              <a:t>iki </a:t>
            </a:r>
            <a:r>
              <a:rPr lang="en-US" dirty="0" smtClean="0"/>
              <a:t> </a:t>
            </a:r>
            <a:r>
              <a:rPr lang="en-US" dirty="0" err="1"/>
              <a:t>leucine</a:t>
            </a:r>
            <a:r>
              <a:rPr lang="en-US" dirty="0"/>
              <a:t> </a:t>
            </a:r>
            <a:r>
              <a:rPr lang="tr-TR" dirty="0" smtClean="0"/>
              <a:t>k</a:t>
            </a:r>
            <a:r>
              <a:rPr lang="en-US" dirty="0" err="1" smtClean="0"/>
              <a:t>odon</a:t>
            </a:r>
            <a:r>
              <a:rPr lang="tr-TR" dirty="0" smtClean="0"/>
              <a:t>unu </a:t>
            </a:r>
            <a:r>
              <a:rPr lang="tr-TR" dirty="0" err="1" smtClean="0"/>
              <a:t>okuyabir</a:t>
            </a:r>
            <a:endParaRPr lang="en-US" dirty="0"/>
          </a:p>
        </p:txBody>
      </p:sp>
      <p:sp>
        <p:nvSpPr>
          <p:cNvPr id="33" name="32 Veri Yer Tutucusu"/>
          <p:cNvSpPr>
            <a:spLocks noGrp="1"/>
          </p:cNvSpPr>
          <p:nvPr>
            <p:ph type="dt" sz="half" idx="10"/>
          </p:nvPr>
        </p:nvSpPr>
        <p:spPr/>
        <p:txBody>
          <a:bodyPr/>
          <a:lstStyle/>
          <a:p>
            <a:fld id="{2D4C62C3-C9C0-4E67-B3B0-A3D417CAC224}" type="datetime1">
              <a:rPr lang="tr-TR" smtClean="0"/>
              <a:pPr/>
              <a:t>19/03/2020</a:t>
            </a:fld>
            <a:endParaRPr lang="tr-TR"/>
          </a:p>
        </p:txBody>
      </p:sp>
      <p:sp>
        <p:nvSpPr>
          <p:cNvPr id="34" name="33 Slayt Numarası Yer Tutucusu"/>
          <p:cNvSpPr>
            <a:spLocks noGrp="1"/>
          </p:cNvSpPr>
          <p:nvPr>
            <p:ph type="sldNum" sz="quarter" idx="12"/>
          </p:nvPr>
        </p:nvSpPr>
        <p:spPr/>
        <p:txBody>
          <a:bodyPr/>
          <a:lstStyle/>
          <a:p>
            <a:fld id="{50EF8D8B-02E5-4248-B638-E171B4376A0A}" type="slidenum">
              <a:rPr lang="tr-TR" smtClean="0"/>
              <a:pPr/>
              <a:t>9</a:t>
            </a:fld>
            <a:endParaRPr lang="tr-T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6082" name="Picture 2"/>
          <p:cNvPicPr>
            <a:picLocks noChangeAspect="1" noChangeArrowheads="1"/>
          </p:cNvPicPr>
          <p:nvPr/>
        </p:nvPicPr>
        <p:blipFill>
          <a:blip r:embed="rId3" cstate="print"/>
          <a:srcRect/>
          <a:stretch>
            <a:fillRect/>
          </a:stretch>
        </p:blipFill>
        <p:spPr bwMode="auto">
          <a:xfrm>
            <a:off x="357158" y="142852"/>
            <a:ext cx="3143272" cy="2857520"/>
          </a:xfrm>
          <a:prstGeom prst="rect">
            <a:avLst/>
          </a:prstGeom>
          <a:noFill/>
          <a:ln w="9525">
            <a:noFill/>
            <a:miter lim="800000"/>
            <a:headEnd/>
            <a:tailEnd/>
          </a:ln>
          <a:effectLst/>
        </p:spPr>
      </p:pic>
      <p:pic>
        <p:nvPicPr>
          <p:cNvPr id="46084" name="Picture 4"/>
          <p:cNvPicPr>
            <a:picLocks noChangeAspect="1" noChangeArrowheads="1"/>
          </p:cNvPicPr>
          <p:nvPr/>
        </p:nvPicPr>
        <p:blipFill>
          <a:blip r:embed="rId4" cstate="print"/>
          <a:srcRect/>
          <a:stretch>
            <a:fillRect/>
          </a:stretch>
        </p:blipFill>
        <p:spPr bwMode="auto">
          <a:xfrm>
            <a:off x="5357818" y="285728"/>
            <a:ext cx="3309927" cy="3000396"/>
          </a:xfrm>
          <a:prstGeom prst="rect">
            <a:avLst/>
          </a:prstGeom>
          <a:noFill/>
          <a:ln w="9525">
            <a:noFill/>
            <a:miter lim="800000"/>
            <a:headEnd/>
            <a:tailEnd/>
          </a:ln>
          <a:effectLst/>
        </p:spPr>
      </p:pic>
      <p:pic>
        <p:nvPicPr>
          <p:cNvPr id="46086" name="Picture 6" descr="ImageShack, share photos, pictures, free image hosting, free video hosting, image hosting, video hosting, photo image hosting site, video hosting site"/>
          <p:cNvPicPr>
            <a:picLocks noChangeAspect="1" noChangeArrowheads="1"/>
          </p:cNvPicPr>
          <p:nvPr/>
        </p:nvPicPr>
        <p:blipFill>
          <a:blip r:embed="rId5" cstate="print"/>
          <a:srcRect/>
          <a:stretch>
            <a:fillRect/>
          </a:stretch>
        </p:blipFill>
        <p:spPr bwMode="auto">
          <a:xfrm>
            <a:off x="611560" y="3140968"/>
            <a:ext cx="7786742" cy="785818"/>
          </a:xfrm>
          <a:prstGeom prst="rect">
            <a:avLst/>
          </a:prstGeom>
          <a:noFill/>
        </p:spPr>
      </p:pic>
      <p:pic>
        <p:nvPicPr>
          <p:cNvPr id="46087" name="Picture 7"/>
          <p:cNvPicPr>
            <a:picLocks noGrp="1" noChangeAspect="1" noChangeArrowheads="1"/>
          </p:cNvPicPr>
          <p:nvPr>
            <p:ph idx="1"/>
          </p:nvPr>
        </p:nvPicPr>
        <p:blipFill>
          <a:blip r:embed="rId6" cstate="print"/>
          <a:srcRect/>
          <a:stretch>
            <a:fillRect/>
          </a:stretch>
        </p:blipFill>
        <p:spPr bwMode="auto">
          <a:xfrm>
            <a:off x="428596" y="4149080"/>
            <a:ext cx="3429024" cy="2160240"/>
          </a:xfrm>
          <a:prstGeom prst="rect">
            <a:avLst/>
          </a:prstGeom>
          <a:noFill/>
          <a:ln w="9525">
            <a:noFill/>
            <a:miter lim="800000"/>
            <a:headEnd/>
            <a:tailEnd/>
          </a:ln>
          <a:effectLst/>
        </p:spPr>
      </p:pic>
      <p:sp>
        <p:nvSpPr>
          <p:cNvPr id="7" name="6 Dikdörtgen"/>
          <p:cNvSpPr/>
          <p:nvPr/>
        </p:nvSpPr>
        <p:spPr>
          <a:xfrm>
            <a:off x="1403648" y="6309320"/>
            <a:ext cx="1800200" cy="523220"/>
          </a:xfrm>
          <a:prstGeom prst="rect">
            <a:avLst/>
          </a:prstGeom>
        </p:spPr>
        <p:txBody>
          <a:bodyPr wrap="square">
            <a:spAutoFit/>
          </a:bodyPr>
          <a:lstStyle/>
          <a:p>
            <a:r>
              <a:rPr lang="tr-TR" sz="2800" dirty="0" smtClean="0">
                <a:solidFill>
                  <a:srgbClr val="006600"/>
                </a:solidFill>
              </a:rPr>
              <a:t>ribozom</a:t>
            </a:r>
            <a:endParaRPr lang="tr-TR" sz="2800" dirty="0">
              <a:solidFill>
                <a:srgbClr val="006600"/>
              </a:solidFill>
            </a:endParaRPr>
          </a:p>
        </p:txBody>
      </p:sp>
      <p:sp>
        <p:nvSpPr>
          <p:cNvPr id="8" name="7 Dikdörtgen"/>
          <p:cNvSpPr/>
          <p:nvPr/>
        </p:nvSpPr>
        <p:spPr>
          <a:xfrm>
            <a:off x="4211960" y="3789040"/>
            <a:ext cx="973343" cy="461665"/>
          </a:xfrm>
          <a:prstGeom prst="rect">
            <a:avLst/>
          </a:prstGeom>
        </p:spPr>
        <p:txBody>
          <a:bodyPr wrap="none">
            <a:spAutoFit/>
          </a:bodyPr>
          <a:lstStyle/>
          <a:p>
            <a:r>
              <a:rPr lang="tr-TR" sz="2400" dirty="0" err="1" smtClean="0">
                <a:solidFill>
                  <a:srgbClr val="006600"/>
                </a:solidFill>
              </a:rPr>
              <a:t>mRNA</a:t>
            </a:r>
            <a:endParaRPr lang="tr-TR" sz="2400" dirty="0">
              <a:solidFill>
                <a:srgbClr val="006600"/>
              </a:solidFill>
            </a:endParaRPr>
          </a:p>
        </p:txBody>
      </p:sp>
      <p:sp>
        <p:nvSpPr>
          <p:cNvPr id="9" name="8 Dikdörtgen"/>
          <p:cNvSpPr/>
          <p:nvPr/>
        </p:nvSpPr>
        <p:spPr>
          <a:xfrm>
            <a:off x="3851920" y="2420888"/>
            <a:ext cx="1080120" cy="461665"/>
          </a:xfrm>
          <a:prstGeom prst="rect">
            <a:avLst/>
          </a:prstGeom>
        </p:spPr>
        <p:txBody>
          <a:bodyPr wrap="square">
            <a:spAutoFit/>
          </a:bodyPr>
          <a:lstStyle/>
          <a:p>
            <a:r>
              <a:rPr lang="tr-TR" sz="2400" dirty="0" err="1" smtClean="0">
                <a:solidFill>
                  <a:srgbClr val="006600"/>
                </a:solidFill>
              </a:rPr>
              <a:t>tRNA</a:t>
            </a:r>
            <a:endParaRPr lang="tr-TR" sz="2400" dirty="0">
              <a:solidFill>
                <a:srgbClr val="006600"/>
              </a:solidFill>
            </a:endParaRPr>
          </a:p>
        </p:txBody>
      </p:sp>
      <p:sp>
        <p:nvSpPr>
          <p:cNvPr id="10" name="9 Veri Yer Tutucusu"/>
          <p:cNvSpPr>
            <a:spLocks noGrp="1"/>
          </p:cNvSpPr>
          <p:nvPr>
            <p:ph type="dt" sz="half" idx="10"/>
          </p:nvPr>
        </p:nvSpPr>
        <p:spPr/>
        <p:txBody>
          <a:bodyPr/>
          <a:lstStyle/>
          <a:p>
            <a:fld id="{9EC62BD8-F909-444B-A8FB-EC3FE563AE72}" type="datetime1">
              <a:rPr lang="tr-TR" smtClean="0"/>
              <a:pPr/>
              <a:t>19/03/2020</a:t>
            </a:fld>
            <a:endParaRPr lang="tr-TR"/>
          </a:p>
        </p:txBody>
      </p:sp>
      <p:sp>
        <p:nvSpPr>
          <p:cNvPr id="11" name="10 Slayt Numarası Yer Tutucusu"/>
          <p:cNvSpPr>
            <a:spLocks noGrp="1"/>
          </p:cNvSpPr>
          <p:nvPr>
            <p:ph type="sldNum" sz="quarter" idx="12"/>
          </p:nvPr>
        </p:nvSpPr>
        <p:spPr/>
        <p:txBody>
          <a:bodyPr/>
          <a:lstStyle/>
          <a:p>
            <a:fld id="{50EF8D8B-02E5-4248-B638-E171B4376A0A}" type="slidenum">
              <a:rPr lang="tr-TR" smtClean="0"/>
              <a:pPr/>
              <a:t>10</a:t>
            </a:fld>
            <a:endParaRPr lang="tr-T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smtClean="0">
                <a:solidFill>
                  <a:srgbClr val="006600"/>
                </a:solidFill>
              </a:rPr>
              <a:t>Prokaryotik</a:t>
            </a:r>
            <a:r>
              <a:rPr lang="tr-TR" dirty="0" smtClean="0">
                <a:solidFill>
                  <a:srgbClr val="006600"/>
                </a:solidFill>
              </a:rPr>
              <a:t> ve </a:t>
            </a:r>
            <a:r>
              <a:rPr lang="tr-TR" dirty="0" err="1" smtClean="0">
                <a:solidFill>
                  <a:srgbClr val="006600"/>
                </a:solidFill>
              </a:rPr>
              <a:t>Ökaryotik</a:t>
            </a:r>
            <a:r>
              <a:rPr lang="tr-TR" dirty="0" smtClean="0">
                <a:solidFill>
                  <a:srgbClr val="006600"/>
                </a:solidFill>
              </a:rPr>
              <a:t> Ribozomlar</a:t>
            </a:r>
            <a:endParaRPr lang="tr-TR" dirty="0">
              <a:solidFill>
                <a:srgbClr val="006600"/>
              </a:solidFill>
            </a:endParaRPr>
          </a:p>
        </p:txBody>
      </p:sp>
      <p:pic>
        <p:nvPicPr>
          <p:cNvPr id="63490" name="Picture 2" descr="http://www.1cro.com/moderngenetic/data/mga/pictures/ch3/ch3f21.gif"/>
          <p:cNvPicPr>
            <a:picLocks noChangeAspect="1" noChangeArrowheads="1"/>
          </p:cNvPicPr>
          <p:nvPr/>
        </p:nvPicPr>
        <p:blipFill>
          <a:blip r:embed="rId3" cstate="print"/>
          <a:srcRect/>
          <a:stretch>
            <a:fillRect/>
          </a:stretch>
        </p:blipFill>
        <p:spPr bwMode="auto">
          <a:xfrm>
            <a:off x="428596" y="1988840"/>
            <a:ext cx="8175852" cy="4083366"/>
          </a:xfrm>
          <a:prstGeom prst="rect">
            <a:avLst/>
          </a:prstGeom>
          <a:noFill/>
        </p:spPr>
      </p:pic>
      <p:sp>
        <p:nvSpPr>
          <p:cNvPr id="6" name="Line 4"/>
          <p:cNvSpPr>
            <a:spLocks noGrp="1" noChangeShapeType="1"/>
          </p:cNvSpPr>
          <p:nvPr>
            <p:ph idx="1"/>
          </p:nvPr>
        </p:nvSpPr>
        <p:spPr bwMode="auto">
          <a:xfrm flipV="1">
            <a:off x="827584" y="1484784"/>
            <a:ext cx="7128792" cy="0"/>
          </a:xfrm>
          <a:prstGeom prst="line">
            <a:avLst/>
          </a:prstGeom>
          <a:noFill/>
          <a:ln w="38100">
            <a:solidFill>
              <a:srgbClr val="339933"/>
            </a:solidFill>
            <a:round/>
            <a:headEnd/>
            <a:tailEnd/>
          </a:ln>
        </p:spPr>
        <p:txBody>
          <a:bodyPr wrap="none" anchor="ctr">
            <a:normAutofit fontScale="25000" lnSpcReduction="20000"/>
          </a:bodyPr>
          <a:lstStyle/>
          <a:p>
            <a:endParaRPr lang="tr-TR" dirty="0"/>
          </a:p>
        </p:txBody>
      </p:sp>
      <p:sp>
        <p:nvSpPr>
          <p:cNvPr id="5" name="4 Veri Yer Tutucusu"/>
          <p:cNvSpPr>
            <a:spLocks noGrp="1"/>
          </p:cNvSpPr>
          <p:nvPr>
            <p:ph type="dt" sz="half" idx="10"/>
          </p:nvPr>
        </p:nvSpPr>
        <p:spPr/>
        <p:txBody>
          <a:bodyPr/>
          <a:lstStyle/>
          <a:p>
            <a:fld id="{0F8FC518-0534-47FF-A167-4FC99D421970}" type="datetime1">
              <a:rPr lang="tr-TR" smtClean="0"/>
              <a:pPr/>
              <a:t>19/03/2020</a:t>
            </a:fld>
            <a:endParaRPr lang="tr-TR"/>
          </a:p>
        </p:txBody>
      </p:sp>
      <p:sp>
        <p:nvSpPr>
          <p:cNvPr id="7" name="6 Slayt Numarası Yer Tutucusu"/>
          <p:cNvSpPr>
            <a:spLocks noGrp="1"/>
          </p:cNvSpPr>
          <p:nvPr>
            <p:ph type="sldNum" sz="quarter" idx="12"/>
          </p:nvPr>
        </p:nvSpPr>
        <p:spPr/>
        <p:txBody>
          <a:bodyPr/>
          <a:lstStyle/>
          <a:p>
            <a:fld id="{50EF8D8B-02E5-4248-B638-E171B4376A0A}" type="slidenum">
              <a:rPr lang="tr-TR" smtClean="0"/>
              <a:pPr/>
              <a:t>11</a:t>
            </a:fld>
            <a:endParaRPr lang="tr-T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dirty="0"/>
          </a:p>
        </p:txBody>
      </p:sp>
      <p:pic>
        <p:nvPicPr>
          <p:cNvPr id="37890" name="Picture 2" descr="http://www.egitimportali.com/Files/Upload/ResimGalerisi/biyolojiatlasi/atlas_l3_052.jpg"/>
          <p:cNvPicPr>
            <a:picLocks noChangeAspect="1" noChangeArrowheads="1"/>
          </p:cNvPicPr>
          <p:nvPr/>
        </p:nvPicPr>
        <p:blipFill>
          <a:blip r:embed="rId3" cstate="print"/>
          <a:srcRect/>
          <a:stretch>
            <a:fillRect/>
          </a:stretch>
        </p:blipFill>
        <p:spPr bwMode="auto">
          <a:xfrm>
            <a:off x="107504" y="0"/>
            <a:ext cx="8928992" cy="6741368"/>
          </a:xfrm>
          <a:prstGeom prst="rect">
            <a:avLst/>
          </a:prstGeom>
          <a:noFill/>
        </p:spPr>
      </p:pic>
      <p:sp>
        <p:nvSpPr>
          <p:cNvPr id="5" name="4 Veri Yer Tutucusu"/>
          <p:cNvSpPr>
            <a:spLocks noGrp="1"/>
          </p:cNvSpPr>
          <p:nvPr>
            <p:ph type="dt" sz="half" idx="10"/>
          </p:nvPr>
        </p:nvSpPr>
        <p:spPr/>
        <p:txBody>
          <a:bodyPr/>
          <a:lstStyle/>
          <a:p>
            <a:fld id="{BFC67953-4742-49F5-9AA2-256E5349AD8A}" type="datetime1">
              <a:rPr lang="tr-TR" smtClean="0"/>
              <a:pPr/>
              <a:t>19/03/2020</a:t>
            </a:fld>
            <a:endParaRPr lang="tr-TR"/>
          </a:p>
        </p:txBody>
      </p:sp>
      <p:sp>
        <p:nvSpPr>
          <p:cNvPr id="6" name="5 Slayt Numarası Yer Tutucusu"/>
          <p:cNvSpPr>
            <a:spLocks noGrp="1"/>
          </p:cNvSpPr>
          <p:nvPr>
            <p:ph type="sldNum" sz="quarter" idx="12"/>
          </p:nvPr>
        </p:nvSpPr>
        <p:spPr/>
        <p:txBody>
          <a:bodyPr/>
          <a:lstStyle/>
          <a:p>
            <a:fld id="{50EF8D8B-02E5-4248-B638-E171B4376A0A}" type="slidenum">
              <a:rPr lang="tr-TR" smtClean="0"/>
              <a:pPr/>
              <a:t>12</a:t>
            </a:fld>
            <a:endParaRPr lang="tr-T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14356"/>
            <a:ext cx="8229600" cy="703282"/>
          </a:xfrm>
        </p:spPr>
        <p:txBody>
          <a:bodyPr>
            <a:normAutofit fontScale="90000"/>
          </a:bodyPr>
          <a:lstStyle/>
          <a:p>
            <a:r>
              <a:rPr lang="tr-TR" dirty="0" smtClean="0"/>
              <a:t>                           </a:t>
            </a:r>
            <a:br>
              <a:rPr lang="tr-TR" dirty="0" smtClean="0"/>
            </a:br>
            <a:r>
              <a:rPr lang="tr-TR" dirty="0" smtClean="0">
                <a:solidFill>
                  <a:srgbClr val="006600"/>
                </a:solidFill>
              </a:rPr>
              <a:t>                                          </a:t>
            </a:r>
            <a:r>
              <a:rPr lang="tr-TR" dirty="0" err="1" smtClean="0">
                <a:solidFill>
                  <a:srgbClr val="006600"/>
                </a:solidFill>
              </a:rPr>
              <a:t>Translasyon</a:t>
            </a:r>
            <a:r>
              <a:rPr lang="tr-TR" dirty="0" smtClean="0"/>
              <a:t/>
            </a:r>
            <a:br>
              <a:rPr lang="tr-TR" dirty="0" smtClean="0"/>
            </a:br>
            <a:endParaRPr lang="tr-TR" dirty="0"/>
          </a:p>
        </p:txBody>
      </p:sp>
      <p:sp>
        <p:nvSpPr>
          <p:cNvPr id="3" name="2 İçerik Yer Tutucusu"/>
          <p:cNvSpPr>
            <a:spLocks noGrp="1"/>
          </p:cNvSpPr>
          <p:nvPr>
            <p:ph idx="1"/>
          </p:nvPr>
        </p:nvSpPr>
        <p:spPr>
          <a:xfrm>
            <a:off x="4857752" y="1571612"/>
            <a:ext cx="4286248" cy="4554551"/>
          </a:xfrm>
        </p:spPr>
        <p:txBody>
          <a:bodyPr>
            <a:normAutofit/>
          </a:bodyPr>
          <a:lstStyle/>
          <a:p>
            <a:pPr>
              <a:buFont typeface="Wingdings" pitchFamily="2" charset="2"/>
              <a:buChar char="§"/>
            </a:pPr>
            <a:r>
              <a:rPr lang="tr-TR" sz="2400" dirty="0" smtClean="0">
                <a:solidFill>
                  <a:srgbClr val="00B050"/>
                </a:solidFill>
              </a:rPr>
              <a:t>BAŞLANGIÇ</a:t>
            </a:r>
            <a:r>
              <a:rPr lang="tr-TR" sz="2400" dirty="0" smtClean="0"/>
              <a:t> ve </a:t>
            </a:r>
            <a:r>
              <a:rPr lang="tr-TR" sz="2400" dirty="0" smtClean="0">
                <a:solidFill>
                  <a:srgbClr val="FF0000"/>
                </a:solidFill>
              </a:rPr>
              <a:t>DUR</a:t>
            </a:r>
            <a:r>
              <a:rPr lang="tr-TR" sz="2400" dirty="0" smtClean="0"/>
              <a:t> kordonları</a:t>
            </a:r>
          </a:p>
          <a:p>
            <a:pPr>
              <a:buNone/>
            </a:pPr>
            <a:endParaRPr lang="tr-TR" sz="2400" dirty="0" smtClean="0"/>
          </a:p>
          <a:p>
            <a:pPr lvl="1">
              <a:buFont typeface="Wingdings" pitchFamily="2" charset="2"/>
              <a:buChar char="§"/>
            </a:pPr>
            <a:r>
              <a:rPr lang="tr-TR" sz="1800" b="1" dirty="0" smtClean="0"/>
              <a:t>BAŞLANGIÇ </a:t>
            </a:r>
            <a:r>
              <a:rPr lang="tr-TR" sz="1800" dirty="0" smtClean="0"/>
              <a:t>kodunu: </a:t>
            </a:r>
            <a:r>
              <a:rPr lang="tr-TR" sz="1800" b="1" dirty="0" smtClean="0">
                <a:solidFill>
                  <a:srgbClr val="00B050"/>
                </a:solidFill>
              </a:rPr>
              <a:t>AUG</a:t>
            </a:r>
          </a:p>
          <a:p>
            <a:pPr lvl="1">
              <a:buFont typeface="Wingdings" pitchFamily="2" charset="2"/>
              <a:buChar char="§"/>
            </a:pPr>
            <a:r>
              <a:rPr lang="tr-TR" sz="1800" b="1" dirty="0" smtClean="0"/>
              <a:t>DUR</a:t>
            </a:r>
            <a:r>
              <a:rPr lang="tr-TR" sz="1800" dirty="0" smtClean="0"/>
              <a:t> kolonları: </a:t>
            </a:r>
            <a:r>
              <a:rPr lang="tr-TR" sz="1800" b="1" dirty="0" smtClean="0">
                <a:solidFill>
                  <a:srgbClr val="FF0000"/>
                </a:solidFill>
              </a:rPr>
              <a:t>UAA - UAG – UGA</a:t>
            </a:r>
            <a:endParaRPr lang="tr-TR" sz="2000" b="1" dirty="0" smtClean="0">
              <a:solidFill>
                <a:srgbClr val="FF0000"/>
              </a:solidFill>
            </a:endParaRPr>
          </a:p>
        </p:txBody>
      </p:sp>
      <p:sp>
        <p:nvSpPr>
          <p:cNvPr id="5" name="4 Dikdörtgen"/>
          <p:cNvSpPr/>
          <p:nvPr/>
        </p:nvSpPr>
        <p:spPr>
          <a:xfrm>
            <a:off x="4788024" y="3501008"/>
            <a:ext cx="4176464" cy="923330"/>
          </a:xfrm>
          <a:prstGeom prst="rect">
            <a:avLst/>
          </a:prstGeom>
        </p:spPr>
        <p:txBody>
          <a:bodyPr wrap="square">
            <a:spAutoFit/>
          </a:bodyPr>
          <a:lstStyle/>
          <a:p>
            <a:pPr lvl="1">
              <a:buFontTx/>
              <a:buChar char="•"/>
            </a:pPr>
            <a:endParaRPr lang="tr-TR" dirty="0" smtClean="0"/>
          </a:p>
          <a:p>
            <a:pPr lvl="1">
              <a:buClr>
                <a:srgbClr val="006600"/>
              </a:buClr>
              <a:buFont typeface="Wingdings" pitchFamily="2" charset="2"/>
              <a:buChar char="§"/>
            </a:pPr>
            <a:r>
              <a:rPr lang="tr-TR" dirty="0" smtClean="0"/>
              <a:t> </a:t>
            </a:r>
            <a:r>
              <a:rPr lang="en-US" dirty="0" smtClean="0"/>
              <a:t>mRNA</a:t>
            </a:r>
            <a:r>
              <a:rPr lang="tr-TR" dirty="0" smtClean="0"/>
              <a:t>’da </a:t>
            </a:r>
            <a:r>
              <a:rPr lang="en-US" dirty="0" smtClean="0"/>
              <a:t>5’ → 3’</a:t>
            </a:r>
          </a:p>
          <a:p>
            <a:pPr lvl="1">
              <a:buClr>
                <a:srgbClr val="006600"/>
              </a:buClr>
              <a:buFont typeface="Wingdings" pitchFamily="2" charset="2"/>
              <a:buChar char="§"/>
            </a:pPr>
            <a:r>
              <a:rPr lang="en-US" dirty="0" smtClean="0"/>
              <a:t> </a:t>
            </a:r>
            <a:r>
              <a:rPr lang="tr-TR" dirty="0" smtClean="0"/>
              <a:t>P</a:t>
            </a:r>
            <a:r>
              <a:rPr lang="en-US" dirty="0" err="1" smtClean="0"/>
              <a:t>rotein</a:t>
            </a:r>
            <a:r>
              <a:rPr lang="en-US" dirty="0" smtClean="0"/>
              <a:t> s</a:t>
            </a:r>
            <a:r>
              <a:rPr lang="tr-TR" dirty="0" err="1" smtClean="0"/>
              <a:t>entezinin</a:t>
            </a:r>
            <a:r>
              <a:rPr lang="tr-TR" dirty="0" smtClean="0"/>
              <a:t> yönü</a:t>
            </a:r>
            <a:r>
              <a:rPr lang="en-US" dirty="0" smtClean="0"/>
              <a:t> N →C</a:t>
            </a:r>
            <a:endParaRPr lang="en-US" dirty="0"/>
          </a:p>
        </p:txBody>
      </p:sp>
      <p:sp>
        <p:nvSpPr>
          <p:cNvPr id="6" name="Line 4"/>
          <p:cNvSpPr>
            <a:spLocks noChangeShapeType="1"/>
          </p:cNvSpPr>
          <p:nvPr/>
        </p:nvSpPr>
        <p:spPr bwMode="auto">
          <a:xfrm>
            <a:off x="5148064" y="1412776"/>
            <a:ext cx="3168352" cy="0"/>
          </a:xfrm>
          <a:prstGeom prst="line">
            <a:avLst/>
          </a:prstGeom>
          <a:noFill/>
          <a:ln w="38100">
            <a:solidFill>
              <a:srgbClr val="339933"/>
            </a:solidFill>
            <a:round/>
            <a:headEnd/>
            <a:tailEnd/>
          </a:ln>
        </p:spPr>
        <p:txBody>
          <a:bodyPr wrap="none" anchor="ctr"/>
          <a:lstStyle/>
          <a:p>
            <a:endParaRPr lang="tr-TR"/>
          </a:p>
        </p:txBody>
      </p:sp>
      <p:pic>
        <p:nvPicPr>
          <p:cNvPr id="1026" name="Picture 2"/>
          <p:cNvPicPr>
            <a:picLocks noChangeAspect="1" noChangeArrowheads="1"/>
          </p:cNvPicPr>
          <p:nvPr/>
        </p:nvPicPr>
        <p:blipFill>
          <a:blip r:embed="rId3" cstate="print"/>
          <a:srcRect/>
          <a:stretch>
            <a:fillRect/>
          </a:stretch>
        </p:blipFill>
        <p:spPr bwMode="auto">
          <a:xfrm>
            <a:off x="395536" y="548680"/>
            <a:ext cx="4464497" cy="5743575"/>
          </a:xfrm>
          <a:prstGeom prst="rect">
            <a:avLst/>
          </a:prstGeom>
          <a:noFill/>
          <a:ln w="9525">
            <a:noFill/>
            <a:miter lim="800000"/>
            <a:headEnd/>
            <a:tailEnd/>
          </a:ln>
        </p:spPr>
      </p:pic>
      <p:sp>
        <p:nvSpPr>
          <p:cNvPr id="7" name="6 Veri Yer Tutucusu"/>
          <p:cNvSpPr>
            <a:spLocks noGrp="1"/>
          </p:cNvSpPr>
          <p:nvPr>
            <p:ph type="dt" sz="half" idx="10"/>
          </p:nvPr>
        </p:nvSpPr>
        <p:spPr/>
        <p:txBody>
          <a:bodyPr/>
          <a:lstStyle/>
          <a:p>
            <a:fld id="{84E9E6E7-079B-46E8-ABDF-90837402CBD3}" type="datetime1">
              <a:rPr lang="tr-TR" smtClean="0"/>
              <a:pPr/>
              <a:t>19/03/2020</a:t>
            </a:fld>
            <a:endParaRPr lang="tr-TR"/>
          </a:p>
        </p:txBody>
      </p:sp>
      <p:sp>
        <p:nvSpPr>
          <p:cNvPr id="8" name="7 Slayt Numarası Yer Tutucusu"/>
          <p:cNvSpPr>
            <a:spLocks noGrp="1"/>
          </p:cNvSpPr>
          <p:nvPr>
            <p:ph type="sldNum" sz="quarter" idx="12"/>
          </p:nvPr>
        </p:nvSpPr>
        <p:spPr/>
        <p:txBody>
          <a:bodyPr/>
          <a:lstStyle/>
          <a:p>
            <a:fld id="{50EF8D8B-02E5-4248-B638-E171B4376A0A}" type="slidenum">
              <a:rPr lang="tr-TR" smtClean="0"/>
              <a:pPr/>
              <a:t>13</a:t>
            </a:fld>
            <a:endParaRPr lang="tr-T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043758" cy="1143000"/>
          </a:xfrm>
        </p:spPr>
        <p:txBody>
          <a:bodyPr>
            <a:normAutofit fontScale="90000"/>
          </a:bodyPr>
          <a:lstStyle/>
          <a:p>
            <a:r>
              <a:rPr lang="tr-TR" dirty="0" smtClean="0"/>
              <a:t/>
            </a:r>
            <a:br>
              <a:rPr lang="tr-TR" dirty="0" smtClean="0"/>
            </a:br>
            <a:r>
              <a:rPr lang="tr-TR" dirty="0" err="1" smtClean="0">
                <a:solidFill>
                  <a:srgbClr val="006600"/>
                </a:solidFill>
              </a:rPr>
              <a:t>Polipeptid</a:t>
            </a:r>
            <a:r>
              <a:rPr lang="tr-TR" dirty="0" smtClean="0">
                <a:solidFill>
                  <a:srgbClr val="006600"/>
                </a:solidFill>
              </a:rPr>
              <a:t> Yapımı </a:t>
            </a:r>
            <a:br>
              <a:rPr lang="tr-TR" dirty="0" smtClean="0">
                <a:solidFill>
                  <a:srgbClr val="006600"/>
                </a:solidFill>
              </a:rPr>
            </a:br>
            <a:endParaRPr lang="tr-TR" dirty="0">
              <a:solidFill>
                <a:srgbClr val="006600"/>
              </a:solidFill>
            </a:endParaRPr>
          </a:p>
        </p:txBody>
      </p:sp>
      <p:sp>
        <p:nvSpPr>
          <p:cNvPr id="3" name="2 İçerik Yer Tutucusu"/>
          <p:cNvSpPr>
            <a:spLocks noGrp="1"/>
          </p:cNvSpPr>
          <p:nvPr>
            <p:ph idx="1"/>
          </p:nvPr>
        </p:nvSpPr>
        <p:spPr/>
        <p:txBody>
          <a:bodyPr/>
          <a:lstStyle/>
          <a:p>
            <a:pPr lvl="1">
              <a:buClr>
                <a:srgbClr val="006600"/>
              </a:buClr>
              <a:buFont typeface="Wingdings" pitchFamily="2" charset="2"/>
              <a:buChar char="§"/>
            </a:pPr>
            <a:r>
              <a:rPr lang="tr-TR" sz="3200" smtClean="0"/>
              <a:t>Başlama </a:t>
            </a:r>
            <a:endParaRPr lang="tr-TR" sz="3200" dirty="0" smtClean="0"/>
          </a:p>
          <a:p>
            <a:pPr lvl="1">
              <a:buClr>
                <a:srgbClr val="006600"/>
              </a:buClr>
              <a:buFont typeface="Wingdings" pitchFamily="2" charset="2"/>
              <a:buChar char="§"/>
            </a:pPr>
            <a:r>
              <a:rPr lang="tr-TR" sz="3200" dirty="0" smtClean="0"/>
              <a:t>Uzama </a:t>
            </a:r>
          </a:p>
          <a:p>
            <a:pPr lvl="1">
              <a:buClr>
                <a:srgbClr val="006600"/>
              </a:buClr>
              <a:buFont typeface="Wingdings" pitchFamily="2" charset="2"/>
              <a:buChar char="§"/>
            </a:pPr>
            <a:r>
              <a:rPr lang="tr-TR" sz="3200" dirty="0" smtClean="0"/>
              <a:t>Sonlanma</a:t>
            </a:r>
          </a:p>
          <a:p>
            <a:pPr lvl="1">
              <a:buNone/>
            </a:pPr>
            <a:endParaRPr lang="tr-TR" dirty="0"/>
          </a:p>
        </p:txBody>
      </p:sp>
      <p:sp>
        <p:nvSpPr>
          <p:cNvPr id="4" name="3 Dikdörtgen"/>
          <p:cNvSpPr/>
          <p:nvPr/>
        </p:nvSpPr>
        <p:spPr>
          <a:xfrm>
            <a:off x="2051720" y="3645024"/>
            <a:ext cx="5094312" cy="1615827"/>
          </a:xfrm>
          <a:prstGeom prst="rect">
            <a:avLst/>
          </a:prstGeom>
        </p:spPr>
        <p:txBody>
          <a:bodyPr wrap="square">
            <a:spAutoFit/>
          </a:bodyPr>
          <a:lstStyle/>
          <a:p>
            <a:pPr>
              <a:lnSpc>
                <a:spcPct val="110000"/>
              </a:lnSpc>
              <a:buClr>
                <a:srgbClr val="339933"/>
              </a:buClr>
              <a:buFont typeface="Wingdings" pitchFamily="2" charset="2"/>
              <a:buChar char="§"/>
            </a:pPr>
            <a:r>
              <a:rPr lang="tr-TR" dirty="0" smtClean="0">
                <a:solidFill>
                  <a:srgbClr val="000000"/>
                </a:solidFill>
              </a:rPr>
              <a:t> </a:t>
            </a:r>
            <a:r>
              <a:rPr lang="tr-TR" dirty="0" err="1" smtClean="0">
                <a:solidFill>
                  <a:srgbClr val="000000"/>
                </a:solidFill>
              </a:rPr>
              <a:t>Translasyonda</a:t>
            </a:r>
            <a:r>
              <a:rPr lang="tr-TR" dirty="0" smtClean="0">
                <a:solidFill>
                  <a:srgbClr val="000000"/>
                </a:solidFill>
              </a:rPr>
              <a:t> yer alan bu üç aşamada da  protein     </a:t>
            </a:r>
            <a:r>
              <a:rPr lang="tr-TR" dirty="0" err="1" smtClean="0">
                <a:solidFill>
                  <a:srgbClr val="000000"/>
                </a:solidFill>
              </a:rPr>
              <a:t>faktötörlere</a:t>
            </a:r>
            <a:r>
              <a:rPr lang="tr-TR" dirty="0" smtClean="0">
                <a:solidFill>
                  <a:srgbClr val="000000"/>
                </a:solidFill>
              </a:rPr>
              <a:t> gereksinim duyulur</a:t>
            </a:r>
          </a:p>
          <a:p>
            <a:pPr>
              <a:lnSpc>
                <a:spcPct val="110000"/>
              </a:lnSpc>
              <a:buClr>
                <a:srgbClr val="339933"/>
              </a:buClr>
            </a:pPr>
            <a:endParaRPr lang="en-US" dirty="0" smtClean="0">
              <a:solidFill>
                <a:srgbClr val="000000"/>
              </a:solidFill>
            </a:endParaRPr>
          </a:p>
          <a:p>
            <a:pPr>
              <a:lnSpc>
                <a:spcPct val="110000"/>
              </a:lnSpc>
              <a:buClr>
                <a:srgbClr val="339933"/>
              </a:buClr>
              <a:buFont typeface="Wingdings" pitchFamily="2" charset="2"/>
              <a:buChar char="§"/>
            </a:pPr>
            <a:r>
              <a:rPr lang="tr-TR" dirty="0" smtClean="0">
                <a:solidFill>
                  <a:srgbClr val="000000"/>
                </a:solidFill>
              </a:rPr>
              <a:t>  Hem başlama  hem uzama GTP </a:t>
            </a:r>
            <a:r>
              <a:rPr lang="tr-TR" dirty="0" err="1" smtClean="0">
                <a:solidFill>
                  <a:srgbClr val="000000"/>
                </a:solidFill>
              </a:rPr>
              <a:t>hidrollizi</a:t>
            </a:r>
            <a:r>
              <a:rPr lang="tr-TR" dirty="0" smtClean="0">
                <a:solidFill>
                  <a:srgbClr val="000000"/>
                </a:solidFill>
              </a:rPr>
              <a:t> ile ortaya çıkan enerjiye ihtiyaç duyar</a:t>
            </a:r>
          </a:p>
        </p:txBody>
      </p:sp>
      <p:sp>
        <p:nvSpPr>
          <p:cNvPr id="5" name="Line 4"/>
          <p:cNvSpPr>
            <a:spLocks noChangeShapeType="1"/>
          </p:cNvSpPr>
          <p:nvPr/>
        </p:nvSpPr>
        <p:spPr bwMode="auto">
          <a:xfrm>
            <a:off x="899592" y="1340768"/>
            <a:ext cx="7416824" cy="72008"/>
          </a:xfrm>
          <a:prstGeom prst="line">
            <a:avLst/>
          </a:prstGeom>
          <a:noFill/>
          <a:ln w="38100">
            <a:solidFill>
              <a:srgbClr val="339933"/>
            </a:solidFill>
            <a:round/>
            <a:headEnd/>
            <a:tailEnd/>
          </a:ln>
        </p:spPr>
        <p:txBody>
          <a:bodyPr wrap="none" anchor="ctr"/>
          <a:lstStyle/>
          <a:p>
            <a:endParaRPr lang="tr-TR"/>
          </a:p>
        </p:txBody>
      </p:sp>
      <p:sp>
        <p:nvSpPr>
          <p:cNvPr id="6" name="5 Veri Yer Tutucusu"/>
          <p:cNvSpPr>
            <a:spLocks noGrp="1"/>
          </p:cNvSpPr>
          <p:nvPr>
            <p:ph type="dt" sz="half" idx="10"/>
          </p:nvPr>
        </p:nvSpPr>
        <p:spPr/>
        <p:txBody>
          <a:bodyPr/>
          <a:lstStyle/>
          <a:p>
            <a:fld id="{F0A86840-B52E-44DB-A32B-FB9AB1334AFE}" type="datetime1">
              <a:rPr lang="tr-TR" smtClean="0"/>
              <a:pPr/>
              <a:t>19/03/2020</a:t>
            </a:fld>
            <a:endParaRPr lang="tr-TR"/>
          </a:p>
        </p:txBody>
      </p:sp>
      <p:sp>
        <p:nvSpPr>
          <p:cNvPr id="7" name="6 Slayt Numarası Yer Tutucusu"/>
          <p:cNvSpPr>
            <a:spLocks noGrp="1"/>
          </p:cNvSpPr>
          <p:nvPr>
            <p:ph type="sldNum" sz="quarter" idx="12"/>
          </p:nvPr>
        </p:nvSpPr>
        <p:spPr/>
        <p:txBody>
          <a:bodyPr/>
          <a:lstStyle/>
          <a:p>
            <a:fld id="{50EF8D8B-02E5-4248-B638-E171B4376A0A}" type="slidenum">
              <a:rPr lang="tr-TR" smtClean="0"/>
              <a:pPr/>
              <a:t>14</a:t>
            </a:fld>
            <a:endParaRPr 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rgbClr val="006600"/>
                </a:solidFill>
              </a:rPr>
              <a:t>tRNA</a:t>
            </a:r>
            <a:r>
              <a:rPr lang="tr-TR" b="1" dirty="0" smtClean="0">
                <a:solidFill>
                  <a:srgbClr val="006600"/>
                </a:solidFill>
              </a:rPr>
              <a:t> Aktivasyonu</a:t>
            </a:r>
            <a:endParaRPr lang="tr-TR" dirty="0">
              <a:solidFill>
                <a:srgbClr val="006600"/>
              </a:solidFill>
            </a:endParaRPr>
          </a:p>
        </p:txBody>
      </p:sp>
      <p:pic>
        <p:nvPicPr>
          <p:cNvPr id="4" name="3 İçerik Yer Tutucusu" descr="lisebiyoloji-proteinsentezi%20(9).jpg"/>
          <p:cNvPicPr>
            <a:picLocks noGrp="1" noChangeAspect="1"/>
          </p:cNvPicPr>
          <p:nvPr>
            <p:ph idx="1"/>
          </p:nvPr>
        </p:nvPicPr>
        <p:blipFill>
          <a:blip r:embed="rId3" cstate="print"/>
          <a:stretch>
            <a:fillRect/>
          </a:stretch>
        </p:blipFill>
        <p:spPr>
          <a:xfrm>
            <a:off x="755577" y="1643050"/>
            <a:ext cx="3816424" cy="4643470"/>
          </a:xfrm>
        </p:spPr>
      </p:pic>
      <p:sp>
        <p:nvSpPr>
          <p:cNvPr id="5" name="4 Dikdörtgen"/>
          <p:cNvSpPr/>
          <p:nvPr/>
        </p:nvSpPr>
        <p:spPr>
          <a:xfrm>
            <a:off x="5004048" y="1700808"/>
            <a:ext cx="3744416" cy="4745915"/>
          </a:xfrm>
          <a:prstGeom prst="rect">
            <a:avLst/>
          </a:prstGeom>
        </p:spPr>
        <p:txBody>
          <a:bodyPr wrap="square">
            <a:spAutoFit/>
          </a:bodyPr>
          <a:lstStyle/>
          <a:p>
            <a:pPr>
              <a:lnSpc>
                <a:spcPct val="90000"/>
              </a:lnSpc>
              <a:buClr>
                <a:srgbClr val="339933"/>
              </a:buClr>
              <a:buFont typeface="Wingdings" pitchFamily="2" charset="2"/>
              <a:buChar char="§"/>
            </a:pPr>
            <a:r>
              <a:rPr lang="tr-TR" sz="2400" dirty="0" smtClean="0"/>
              <a:t>Her </a:t>
            </a:r>
            <a:r>
              <a:rPr lang="tr-TR" sz="2400" dirty="0" err="1" smtClean="0"/>
              <a:t>aa</a:t>
            </a:r>
            <a:r>
              <a:rPr lang="tr-TR" sz="2400" dirty="0" smtClean="0"/>
              <a:t> doğru </a:t>
            </a:r>
            <a:r>
              <a:rPr lang="tr-TR" sz="2400" dirty="0" err="1" smtClean="0"/>
              <a:t>tRNA’ya</a:t>
            </a:r>
            <a:r>
              <a:rPr lang="tr-TR" sz="2400" dirty="0" smtClean="0"/>
              <a:t> </a:t>
            </a:r>
            <a:r>
              <a:rPr lang="tr-TR" sz="2400" dirty="0" err="1" smtClean="0"/>
              <a:t>aminoaçil</a:t>
            </a:r>
            <a:r>
              <a:rPr lang="tr-TR" sz="2400" dirty="0" smtClean="0"/>
              <a:t> </a:t>
            </a:r>
            <a:r>
              <a:rPr lang="tr-TR" sz="2400" dirty="0" err="1" smtClean="0"/>
              <a:t>tRNA</a:t>
            </a:r>
            <a:r>
              <a:rPr lang="tr-TR" sz="2400" dirty="0" smtClean="0"/>
              <a:t> </a:t>
            </a:r>
            <a:r>
              <a:rPr lang="tr-TR" sz="2400" dirty="0" err="1" smtClean="0"/>
              <a:t>sentetaz</a:t>
            </a:r>
            <a:r>
              <a:rPr lang="tr-TR" sz="2400" dirty="0" smtClean="0"/>
              <a:t>  aracılığı ile bağlanır</a:t>
            </a:r>
          </a:p>
          <a:p>
            <a:pPr>
              <a:lnSpc>
                <a:spcPct val="90000"/>
              </a:lnSpc>
              <a:buClr>
                <a:srgbClr val="339933"/>
              </a:buClr>
              <a:buFont typeface="Wingdings" pitchFamily="2" charset="2"/>
              <a:buChar char="§"/>
            </a:pPr>
            <a:endParaRPr lang="en-US" sz="2400" dirty="0" smtClean="0"/>
          </a:p>
          <a:p>
            <a:pPr>
              <a:lnSpc>
                <a:spcPct val="90000"/>
              </a:lnSpc>
              <a:buClr>
                <a:srgbClr val="339933"/>
              </a:buClr>
              <a:buFont typeface="Wingdings" pitchFamily="2" charset="2"/>
              <a:buChar char="§"/>
            </a:pPr>
            <a:r>
              <a:rPr lang="en-US" sz="2400" dirty="0" smtClean="0"/>
              <a:t>20</a:t>
            </a:r>
            <a:r>
              <a:rPr lang="tr-TR" sz="2400" dirty="0" smtClean="0"/>
              <a:t> farklı </a:t>
            </a:r>
            <a:r>
              <a:rPr lang="tr-TR" sz="2400" dirty="0" err="1" smtClean="0"/>
              <a:t>sentetaz</a:t>
            </a:r>
            <a:r>
              <a:rPr lang="tr-TR" sz="2400" dirty="0" smtClean="0"/>
              <a:t> </a:t>
            </a:r>
            <a:r>
              <a:rPr lang="en-US" sz="2400" dirty="0" smtClean="0"/>
              <a:t> 20 </a:t>
            </a:r>
            <a:r>
              <a:rPr lang="tr-TR" sz="2400" dirty="0" smtClean="0"/>
              <a:t>farklı </a:t>
            </a:r>
            <a:r>
              <a:rPr lang="tr-TR" sz="2400" dirty="0" err="1" smtClean="0"/>
              <a:t>aa</a:t>
            </a:r>
            <a:r>
              <a:rPr lang="tr-TR" sz="2400" dirty="0" smtClean="0"/>
              <a:t> ile eşleşir</a:t>
            </a:r>
          </a:p>
          <a:p>
            <a:pPr>
              <a:lnSpc>
                <a:spcPct val="90000"/>
              </a:lnSpc>
              <a:buClr>
                <a:srgbClr val="339933"/>
              </a:buClr>
              <a:buFont typeface="Wingdings" pitchFamily="2" charset="2"/>
              <a:buChar char="§"/>
            </a:pPr>
            <a:endParaRPr lang="tr-TR" sz="2400" dirty="0" smtClean="0"/>
          </a:p>
          <a:p>
            <a:pPr>
              <a:lnSpc>
                <a:spcPct val="90000"/>
              </a:lnSpc>
              <a:buClr>
                <a:srgbClr val="339933"/>
              </a:buClr>
              <a:buFont typeface="Wingdings" pitchFamily="2" charset="2"/>
              <a:buChar char="§"/>
            </a:pPr>
            <a:r>
              <a:rPr lang="tr-TR" sz="2400" dirty="0" smtClean="0"/>
              <a:t>Her bir </a:t>
            </a:r>
            <a:r>
              <a:rPr lang="tr-TR" sz="2400" dirty="0" err="1" smtClean="0"/>
              <a:t>sentetaz</a:t>
            </a:r>
            <a:r>
              <a:rPr lang="tr-TR" sz="2400" dirty="0" smtClean="0"/>
              <a:t> özgül  </a:t>
            </a:r>
            <a:r>
              <a:rPr lang="en-US" sz="2400" dirty="0" err="1" smtClean="0"/>
              <a:t>tRNA</a:t>
            </a:r>
            <a:r>
              <a:rPr lang="tr-TR" sz="2400" dirty="0" smtClean="0"/>
              <a:t> ve </a:t>
            </a:r>
            <a:r>
              <a:rPr lang="tr-TR" sz="2400" dirty="0" err="1" smtClean="0"/>
              <a:t>aa</a:t>
            </a:r>
            <a:r>
              <a:rPr lang="tr-TR" sz="2400" dirty="0" smtClean="0"/>
              <a:t> kombinasyonu içeren aktif bölgeye sahiptir</a:t>
            </a:r>
            <a:r>
              <a:rPr lang="en-US" sz="2400" dirty="0" smtClean="0"/>
              <a:t> </a:t>
            </a:r>
            <a:endParaRPr lang="tr-TR" sz="2400" dirty="0" smtClean="0"/>
          </a:p>
          <a:p>
            <a:pPr>
              <a:lnSpc>
                <a:spcPct val="90000"/>
              </a:lnSpc>
              <a:buClr>
                <a:srgbClr val="339933"/>
              </a:buClr>
              <a:buFont typeface="Wingdings" pitchFamily="2" charset="2"/>
              <a:buChar char="§"/>
            </a:pPr>
            <a:endParaRPr lang="tr-TR" sz="2400" dirty="0" smtClean="0"/>
          </a:p>
          <a:p>
            <a:pPr>
              <a:lnSpc>
                <a:spcPct val="90000"/>
              </a:lnSpc>
              <a:buClr>
                <a:srgbClr val="339933"/>
              </a:buClr>
              <a:buFont typeface="Wingdings" pitchFamily="2" charset="2"/>
              <a:buChar char="§"/>
            </a:pPr>
            <a:r>
              <a:rPr lang="tr-TR" sz="2400" dirty="0" err="1" smtClean="0"/>
              <a:t>Sentetaz</a:t>
            </a:r>
            <a:r>
              <a:rPr lang="tr-TR" sz="2400" dirty="0" smtClean="0"/>
              <a:t> aralarında kovalan bağ ile </a:t>
            </a:r>
            <a:r>
              <a:rPr lang="en-US" sz="2400" dirty="0" err="1" smtClean="0"/>
              <a:t>aminoa</a:t>
            </a:r>
            <a:r>
              <a:rPr lang="tr-TR" sz="2400" dirty="0" err="1" smtClean="0"/>
              <a:t>çi</a:t>
            </a:r>
            <a:r>
              <a:rPr lang="en-US" sz="2400" dirty="0" smtClean="0"/>
              <a:t>l-</a:t>
            </a:r>
            <a:r>
              <a:rPr lang="en-US" sz="2400" dirty="0" err="1" smtClean="0"/>
              <a:t>tRNA</a:t>
            </a:r>
            <a:r>
              <a:rPr lang="en-US" sz="2400" dirty="0" smtClean="0"/>
              <a:t> </a:t>
            </a:r>
            <a:r>
              <a:rPr lang="tr-TR" sz="2400" dirty="0" smtClean="0"/>
              <a:t>oluşturur</a:t>
            </a:r>
            <a:endParaRPr lang="en-US" sz="2400" dirty="0" smtClean="0"/>
          </a:p>
        </p:txBody>
      </p:sp>
      <p:sp>
        <p:nvSpPr>
          <p:cNvPr id="6" name="Line 4"/>
          <p:cNvSpPr>
            <a:spLocks noChangeShapeType="1"/>
          </p:cNvSpPr>
          <p:nvPr/>
        </p:nvSpPr>
        <p:spPr bwMode="auto">
          <a:xfrm>
            <a:off x="899592" y="1340768"/>
            <a:ext cx="7344816" cy="0"/>
          </a:xfrm>
          <a:prstGeom prst="line">
            <a:avLst/>
          </a:prstGeom>
          <a:noFill/>
          <a:ln w="38100">
            <a:solidFill>
              <a:srgbClr val="339933"/>
            </a:solidFill>
            <a:round/>
            <a:headEnd/>
            <a:tailEnd/>
          </a:ln>
        </p:spPr>
        <p:txBody>
          <a:bodyPr wrap="none" anchor="ctr"/>
          <a:lstStyle/>
          <a:p>
            <a:endParaRPr lang="tr-TR"/>
          </a:p>
        </p:txBody>
      </p:sp>
      <p:sp>
        <p:nvSpPr>
          <p:cNvPr id="7" name="6 Veri Yer Tutucusu"/>
          <p:cNvSpPr>
            <a:spLocks noGrp="1"/>
          </p:cNvSpPr>
          <p:nvPr>
            <p:ph type="dt" sz="half" idx="10"/>
          </p:nvPr>
        </p:nvSpPr>
        <p:spPr/>
        <p:txBody>
          <a:bodyPr/>
          <a:lstStyle/>
          <a:p>
            <a:fld id="{BDCCADAD-9220-4ED7-8192-30B389B13B55}" type="datetime1">
              <a:rPr lang="tr-TR" smtClean="0"/>
              <a:pPr/>
              <a:t>19/03/2020</a:t>
            </a:fld>
            <a:endParaRPr lang="tr-TR"/>
          </a:p>
        </p:txBody>
      </p:sp>
      <p:sp>
        <p:nvSpPr>
          <p:cNvPr id="8" name="7 Slayt Numarası Yer Tutucusu"/>
          <p:cNvSpPr>
            <a:spLocks noGrp="1"/>
          </p:cNvSpPr>
          <p:nvPr>
            <p:ph type="sldNum" sz="quarter" idx="12"/>
          </p:nvPr>
        </p:nvSpPr>
        <p:spPr/>
        <p:txBody>
          <a:bodyPr/>
          <a:lstStyle/>
          <a:p>
            <a:fld id="{50EF8D8B-02E5-4248-B638-E171B4376A0A}" type="slidenum">
              <a:rPr lang="tr-TR" smtClean="0"/>
              <a:pPr/>
              <a:t>15</a:t>
            </a:fld>
            <a:endParaRPr lang="tr-T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011222"/>
          </a:xfrm>
        </p:spPr>
        <p:txBody>
          <a:bodyPr/>
          <a:lstStyle/>
          <a:p>
            <a:r>
              <a:rPr lang="tr-TR" b="1" dirty="0" err="1" smtClean="0">
                <a:solidFill>
                  <a:srgbClr val="006600"/>
                </a:solidFill>
              </a:rPr>
              <a:t>tRNA</a:t>
            </a:r>
            <a:r>
              <a:rPr lang="tr-TR" b="1" dirty="0" smtClean="0">
                <a:solidFill>
                  <a:srgbClr val="006600"/>
                </a:solidFill>
              </a:rPr>
              <a:t> Aktivasyonu</a:t>
            </a:r>
            <a:endParaRPr lang="tr-TR" dirty="0">
              <a:solidFill>
                <a:srgbClr val="006600"/>
              </a:solidFill>
            </a:endParaRPr>
          </a:p>
        </p:txBody>
      </p:sp>
      <p:pic>
        <p:nvPicPr>
          <p:cNvPr id="4" name="3 İçerik Yer Tutucusu" descr="lisebiyoloji-proteinsentezi%20(8).gif"/>
          <p:cNvPicPr>
            <a:picLocks noGrp="1" noChangeAspect="1"/>
          </p:cNvPicPr>
          <p:nvPr>
            <p:ph idx="1"/>
          </p:nvPr>
        </p:nvPicPr>
        <p:blipFill>
          <a:blip r:embed="rId2" cstate="print"/>
          <a:stretch>
            <a:fillRect/>
          </a:stretch>
        </p:blipFill>
        <p:spPr>
          <a:xfrm>
            <a:off x="1714480" y="1700808"/>
            <a:ext cx="5000660" cy="4371398"/>
          </a:xfrm>
        </p:spPr>
      </p:pic>
      <p:sp>
        <p:nvSpPr>
          <p:cNvPr id="5" name="Line 4"/>
          <p:cNvSpPr>
            <a:spLocks noChangeShapeType="1"/>
          </p:cNvSpPr>
          <p:nvPr/>
        </p:nvSpPr>
        <p:spPr bwMode="auto">
          <a:xfrm>
            <a:off x="1259632" y="1268760"/>
            <a:ext cx="6984776" cy="72008"/>
          </a:xfrm>
          <a:prstGeom prst="line">
            <a:avLst/>
          </a:prstGeom>
          <a:noFill/>
          <a:ln w="38100">
            <a:solidFill>
              <a:srgbClr val="339933"/>
            </a:solidFill>
            <a:round/>
            <a:headEnd/>
            <a:tailEnd/>
          </a:ln>
        </p:spPr>
        <p:txBody>
          <a:bodyPr wrap="none" anchor="ctr"/>
          <a:lstStyle/>
          <a:p>
            <a:endParaRPr lang="tr-TR"/>
          </a:p>
        </p:txBody>
      </p:sp>
      <p:sp>
        <p:nvSpPr>
          <p:cNvPr id="6" name="5 Veri Yer Tutucusu"/>
          <p:cNvSpPr>
            <a:spLocks noGrp="1"/>
          </p:cNvSpPr>
          <p:nvPr>
            <p:ph type="dt" sz="half" idx="10"/>
          </p:nvPr>
        </p:nvSpPr>
        <p:spPr/>
        <p:txBody>
          <a:bodyPr/>
          <a:lstStyle/>
          <a:p>
            <a:fld id="{A2EFA5E6-0D14-4D96-85AC-3D4537A07396}" type="datetime1">
              <a:rPr lang="tr-TR" smtClean="0"/>
              <a:pPr/>
              <a:t>19/03/2020</a:t>
            </a:fld>
            <a:endParaRPr lang="tr-TR"/>
          </a:p>
        </p:txBody>
      </p:sp>
      <p:sp>
        <p:nvSpPr>
          <p:cNvPr id="7" name="6 Slayt Numarası Yer Tutucusu"/>
          <p:cNvSpPr>
            <a:spLocks noGrp="1"/>
          </p:cNvSpPr>
          <p:nvPr>
            <p:ph type="sldNum" sz="quarter" idx="12"/>
          </p:nvPr>
        </p:nvSpPr>
        <p:spPr/>
        <p:txBody>
          <a:bodyPr/>
          <a:lstStyle/>
          <a:p>
            <a:fld id="{50EF8D8B-02E5-4248-B638-E171B4376A0A}" type="slidenum">
              <a:rPr lang="tr-TR" smtClean="0"/>
              <a:pPr/>
              <a:t>16</a:t>
            </a:fld>
            <a:endParaRPr lang="tr-T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4429124" y="1600200"/>
            <a:ext cx="4429156" cy="4525963"/>
          </a:xfrm>
        </p:spPr>
        <p:txBody>
          <a:bodyPr>
            <a:normAutofit/>
          </a:bodyPr>
          <a:lstStyle/>
          <a:p>
            <a:pPr>
              <a:buNone/>
            </a:pPr>
            <a:endParaRPr lang="tr-TR" dirty="0" smtClean="0"/>
          </a:p>
          <a:p>
            <a:endParaRPr lang="tr-TR" dirty="0"/>
          </a:p>
        </p:txBody>
      </p:sp>
      <p:pic>
        <p:nvPicPr>
          <p:cNvPr id="43010" name="Picture 2" descr="ImageShack, share photos of ribozom, share pictures of ribozom, share video of ribozom, free image hosting, free video hosting, image hosting, video hosting."/>
          <p:cNvPicPr>
            <a:picLocks noChangeAspect="1" noChangeArrowheads="1"/>
          </p:cNvPicPr>
          <p:nvPr/>
        </p:nvPicPr>
        <p:blipFill>
          <a:blip r:embed="rId3" cstate="print"/>
          <a:srcRect/>
          <a:stretch>
            <a:fillRect/>
          </a:stretch>
        </p:blipFill>
        <p:spPr bwMode="auto">
          <a:xfrm>
            <a:off x="467544" y="476672"/>
            <a:ext cx="3888432" cy="5760640"/>
          </a:xfrm>
          <a:prstGeom prst="rect">
            <a:avLst/>
          </a:prstGeom>
          <a:noFill/>
        </p:spPr>
      </p:pic>
      <p:sp>
        <p:nvSpPr>
          <p:cNvPr id="5" name="4 Veri Yer Tutucusu"/>
          <p:cNvSpPr>
            <a:spLocks noGrp="1"/>
          </p:cNvSpPr>
          <p:nvPr>
            <p:ph type="dt" sz="half" idx="10"/>
          </p:nvPr>
        </p:nvSpPr>
        <p:spPr/>
        <p:txBody>
          <a:bodyPr/>
          <a:lstStyle/>
          <a:p>
            <a:fld id="{7B0D8B90-F988-4BB4-BD4C-2785E243DBC3}" type="datetime1">
              <a:rPr lang="tr-TR" smtClean="0"/>
              <a:pPr/>
              <a:t>19/03/2020</a:t>
            </a:fld>
            <a:endParaRPr lang="tr-TR"/>
          </a:p>
        </p:txBody>
      </p:sp>
      <p:sp>
        <p:nvSpPr>
          <p:cNvPr id="6" name="5 Slayt Numarası Yer Tutucusu"/>
          <p:cNvSpPr>
            <a:spLocks noGrp="1"/>
          </p:cNvSpPr>
          <p:nvPr>
            <p:ph type="sldNum" sz="quarter" idx="12"/>
          </p:nvPr>
        </p:nvSpPr>
        <p:spPr/>
        <p:txBody>
          <a:bodyPr/>
          <a:lstStyle/>
          <a:p>
            <a:fld id="{50EF8D8B-02E5-4248-B638-E171B4376A0A}" type="slidenum">
              <a:rPr lang="tr-TR" smtClean="0"/>
              <a:pPr/>
              <a:t>17</a:t>
            </a:fld>
            <a:endParaRPr lang="tr-T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5" name="4 Veri Yer Tutucusu"/>
          <p:cNvSpPr>
            <a:spLocks noGrp="1"/>
          </p:cNvSpPr>
          <p:nvPr>
            <p:ph type="dt" sz="half" idx="10"/>
          </p:nvPr>
        </p:nvSpPr>
        <p:spPr/>
        <p:txBody>
          <a:bodyPr/>
          <a:lstStyle/>
          <a:p>
            <a:fld id="{24FC27B8-01B7-4244-9C39-FC6463036834}" type="datetime1">
              <a:rPr lang="tr-TR" smtClean="0"/>
              <a:pPr/>
              <a:t>19/03/2020</a:t>
            </a:fld>
            <a:endParaRPr lang="tr-TR"/>
          </a:p>
        </p:txBody>
      </p:sp>
      <p:sp>
        <p:nvSpPr>
          <p:cNvPr id="6" name="5 Slayt Numarası Yer Tutucusu"/>
          <p:cNvSpPr>
            <a:spLocks noGrp="1"/>
          </p:cNvSpPr>
          <p:nvPr>
            <p:ph type="sldNum" sz="quarter" idx="12"/>
          </p:nvPr>
        </p:nvSpPr>
        <p:spPr/>
        <p:txBody>
          <a:bodyPr/>
          <a:lstStyle/>
          <a:p>
            <a:fld id="{50EF8D8B-02E5-4248-B638-E171B4376A0A}" type="slidenum">
              <a:rPr lang="tr-TR" smtClean="0"/>
              <a:pPr/>
              <a:t>18</a:t>
            </a:fld>
            <a:endParaRPr lang="tr-TR"/>
          </a:p>
        </p:txBody>
      </p:sp>
      <p:pic>
        <p:nvPicPr>
          <p:cNvPr id="1026" name="Picture 2"/>
          <p:cNvPicPr>
            <a:picLocks noGrp="1" noChangeAspect="1" noChangeArrowheads="1"/>
          </p:cNvPicPr>
          <p:nvPr>
            <p:ph idx="1"/>
          </p:nvPr>
        </p:nvPicPr>
        <p:blipFill>
          <a:blip r:embed="rId3" cstate="print"/>
          <a:srcRect/>
          <a:stretch>
            <a:fillRect/>
          </a:stretch>
        </p:blipFill>
        <p:spPr bwMode="auto">
          <a:xfrm>
            <a:off x="2182928" y="1600200"/>
            <a:ext cx="4778143"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04664"/>
            <a:ext cx="8229600" cy="1012974"/>
          </a:xfrm>
        </p:spPr>
        <p:txBody>
          <a:bodyPr>
            <a:normAutofit fontScale="90000"/>
          </a:bodyPr>
          <a:lstStyle/>
          <a:p>
            <a:r>
              <a:rPr lang="tr-TR" dirty="0" smtClean="0">
                <a:solidFill>
                  <a:srgbClr val="006600"/>
                </a:solidFill>
              </a:rPr>
              <a:t>Başlama</a:t>
            </a:r>
            <a:r>
              <a:rPr lang="tr-TR" dirty="0" smtClean="0"/>
              <a:t/>
            </a:r>
            <a:br>
              <a:rPr lang="tr-TR" dirty="0" smtClean="0"/>
            </a:br>
            <a:endParaRPr lang="tr-TR" dirty="0"/>
          </a:p>
        </p:txBody>
      </p:sp>
      <p:sp>
        <p:nvSpPr>
          <p:cNvPr id="3" name="2 İçerik Yer Tutucusu"/>
          <p:cNvSpPr>
            <a:spLocks noGrp="1"/>
          </p:cNvSpPr>
          <p:nvPr>
            <p:ph idx="1"/>
          </p:nvPr>
        </p:nvSpPr>
        <p:spPr>
          <a:xfrm>
            <a:off x="285720" y="4071942"/>
            <a:ext cx="8643998" cy="2054221"/>
          </a:xfrm>
        </p:spPr>
        <p:txBody>
          <a:bodyPr>
            <a:normAutofit fontScale="85000" lnSpcReduction="20000"/>
          </a:bodyPr>
          <a:lstStyle/>
          <a:p>
            <a:pPr>
              <a:buNone/>
            </a:pPr>
            <a:r>
              <a:rPr lang="tr-TR" dirty="0" smtClean="0"/>
              <a:t> </a:t>
            </a:r>
            <a:r>
              <a:rPr lang="tr-TR" sz="3300" dirty="0" smtClean="0"/>
              <a:t>Protein sentezi bir başlangıç kompleksinin oluşumu ile baslar.</a:t>
            </a:r>
            <a:endParaRPr lang="tr-TR" sz="2400" dirty="0" smtClean="0"/>
          </a:p>
          <a:p>
            <a:pPr marL="514350" indent="-514350">
              <a:buAutoNum type="alphaLcPeriod"/>
            </a:pPr>
            <a:r>
              <a:rPr lang="tr-TR" dirty="0" err="1" smtClean="0"/>
              <a:t>mRNA</a:t>
            </a:r>
            <a:r>
              <a:rPr lang="tr-TR" dirty="0" smtClean="0"/>
              <a:t> ribozoma bağlanır</a:t>
            </a:r>
          </a:p>
          <a:p>
            <a:pPr marL="514350" indent="-514350">
              <a:buAutoNum type="alphaLcPeriod"/>
            </a:pPr>
            <a:r>
              <a:rPr lang="tr-TR" dirty="0" err="1" smtClean="0"/>
              <a:t>tRNA’lar</a:t>
            </a:r>
            <a:r>
              <a:rPr lang="tr-TR" dirty="0" smtClean="0"/>
              <a:t> sitoplazmadaki ilgili aminoasitlere bağlanır</a:t>
            </a:r>
          </a:p>
          <a:p>
            <a:pPr marL="514350" indent="-514350">
              <a:buNone/>
            </a:pPr>
            <a:r>
              <a:rPr lang="tr-TR" dirty="0" smtClean="0"/>
              <a:t>c.  </a:t>
            </a:r>
            <a:r>
              <a:rPr lang="tr-TR" dirty="0" err="1" smtClean="0"/>
              <a:t>tRNA</a:t>
            </a:r>
            <a:r>
              <a:rPr lang="tr-TR" dirty="0" smtClean="0"/>
              <a:t> özgül aminoasidini ribozoma taşır</a:t>
            </a:r>
          </a:p>
          <a:p>
            <a:endParaRPr lang="tr-TR" dirty="0"/>
          </a:p>
        </p:txBody>
      </p:sp>
      <p:pic>
        <p:nvPicPr>
          <p:cNvPr id="49154" name="Picture 2" descr="http://upload.wikimedia.org/wikipedia/tr/b/bd/Ribozom-mRNA_birle%C5%9Fmesi_ve_tRNA_olu%C5%9Fumu.jpg"/>
          <p:cNvPicPr>
            <a:picLocks noChangeAspect="1" noChangeArrowheads="1"/>
          </p:cNvPicPr>
          <p:nvPr/>
        </p:nvPicPr>
        <p:blipFill>
          <a:blip r:embed="rId3" cstate="print"/>
          <a:srcRect/>
          <a:stretch>
            <a:fillRect/>
          </a:stretch>
        </p:blipFill>
        <p:spPr bwMode="auto">
          <a:xfrm>
            <a:off x="428596" y="1484784"/>
            <a:ext cx="8358246" cy="2587158"/>
          </a:xfrm>
          <a:prstGeom prst="rect">
            <a:avLst/>
          </a:prstGeom>
          <a:noFill/>
        </p:spPr>
      </p:pic>
      <p:sp>
        <p:nvSpPr>
          <p:cNvPr id="5" name="4 Dikdörtgen"/>
          <p:cNvSpPr/>
          <p:nvPr/>
        </p:nvSpPr>
        <p:spPr>
          <a:xfrm>
            <a:off x="4000496" y="1928802"/>
            <a:ext cx="2022045" cy="369332"/>
          </a:xfrm>
          <a:prstGeom prst="rect">
            <a:avLst/>
          </a:prstGeom>
        </p:spPr>
        <p:txBody>
          <a:bodyPr wrap="square">
            <a:spAutoFit/>
          </a:bodyPr>
          <a:lstStyle/>
          <a:p>
            <a:pPr>
              <a:buNone/>
            </a:pPr>
            <a:r>
              <a:rPr lang="tr-TR" dirty="0" smtClean="0"/>
              <a:t>Başlama faktörleri</a:t>
            </a:r>
          </a:p>
        </p:txBody>
      </p:sp>
      <p:sp>
        <p:nvSpPr>
          <p:cNvPr id="6" name="Line 4"/>
          <p:cNvSpPr>
            <a:spLocks noChangeShapeType="1"/>
          </p:cNvSpPr>
          <p:nvPr/>
        </p:nvSpPr>
        <p:spPr bwMode="auto">
          <a:xfrm>
            <a:off x="1259632" y="1268760"/>
            <a:ext cx="6984776" cy="72008"/>
          </a:xfrm>
          <a:prstGeom prst="line">
            <a:avLst/>
          </a:prstGeom>
          <a:noFill/>
          <a:ln w="38100">
            <a:solidFill>
              <a:srgbClr val="339933"/>
            </a:solidFill>
            <a:round/>
            <a:headEnd/>
            <a:tailEnd/>
          </a:ln>
        </p:spPr>
        <p:txBody>
          <a:bodyPr wrap="none" anchor="ctr"/>
          <a:lstStyle/>
          <a:p>
            <a:endParaRPr lang="tr-TR"/>
          </a:p>
        </p:txBody>
      </p:sp>
      <p:sp>
        <p:nvSpPr>
          <p:cNvPr id="7" name="6 Veri Yer Tutucusu"/>
          <p:cNvSpPr>
            <a:spLocks noGrp="1"/>
          </p:cNvSpPr>
          <p:nvPr>
            <p:ph type="dt" sz="half" idx="10"/>
          </p:nvPr>
        </p:nvSpPr>
        <p:spPr/>
        <p:txBody>
          <a:bodyPr/>
          <a:lstStyle/>
          <a:p>
            <a:fld id="{3603C206-786F-4CAA-8B94-364C990C3608}" type="datetime1">
              <a:rPr lang="tr-TR" smtClean="0"/>
              <a:pPr/>
              <a:t>19/03/2020</a:t>
            </a:fld>
            <a:endParaRPr lang="tr-TR"/>
          </a:p>
        </p:txBody>
      </p:sp>
      <p:sp>
        <p:nvSpPr>
          <p:cNvPr id="8" name="7 Slayt Numarası Yer Tutucusu"/>
          <p:cNvSpPr>
            <a:spLocks noGrp="1"/>
          </p:cNvSpPr>
          <p:nvPr>
            <p:ph type="sldNum" sz="quarter" idx="12"/>
          </p:nvPr>
        </p:nvSpPr>
        <p:spPr/>
        <p:txBody>
          <a:bodyPr/>
          <a:lstStyle/>
          <a:p>
            <a:fld id="{50EF8D8B-02E5-4248-B638-E171B4376A0A}" type="slidenum">
              <a:rPr lang="tr-TR" smtClean="0"/>
              <a:pPr/>
              <a:t>19</a:t>
            </a:fld>
            <a:endParaRPr lang="tr-T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00042"/>
            <a:ext cx="8229600" cy="917596"/>
          </a:xfrm>
        </p:spPr>
        <p:txBody>
          <a:bodyPr>
            <a:normAutofit fontScale="90000"/>
          </a:bodyPr>
          <a:lstStyle/>
          <a:p>
            <a:r>
              <a:rPr lang="tr-TR" dirty="0" smtClean="0">
                <a:solidFill>
                  <a:srgbClr val="006600"/>
                </a:solidFill>
              </a:rPr>
              <a:t>Uzama</a:t>
            </a:r>
            <a:r>
              <a:rPr lang="tr-TR" dirty="0" smtClean="0"/>
              <a:t/>
            </a:r>
            <a:br>
              <a:rPr lang="tr-TR" dirty="0" smtClean="0"/>
            </a:br>
            <a:endParaRPr lang="tr-TR" dirty="0"/>
          </a:p>
        </p:txBody>
      </p:sp>
      <p:sp>
        <p:nvSpPr>
          <p:cNvPr id="3" name="2 İçerik Yer Tutucusu"/>
          <p:cNvSpPr>
            <a:spLocks noGrp="1"/>
          </p:cNvSpPr>
          <p:nvPr>
            <p:ph idx="1"/>
          </p:nvPr>
        </p:nvSpPr>
        <p:spPr>
          <a:xfrm>
            <a:off x="4714876" y="1600200"/>
            <a:ext cx="3971924" cy="4525963"/>
          </a:xfrm>
        </p:spPr>
        <p:txBody>
          <a:bodyPr>
            <a:normAutofit fontScale="85000" lnSpcReduction="10000"/>
          </a:bodyPr>
          <a:lstStyle/>
          <a:p>
            <a:pPr>
              <a:buNone/>
            </a:pPr>
            <a:r>
              <a:rPr lang="it-IT" dirty="0" smtClean="0"/>
              <a:t>d. tRNA aminoasidini mRNA uzerindeki</a:t>
            </a:r>
            <a:r>
              <a:rPr lang="tr-TR" dirty="0" smtClean="0"/>
              <a:t> </a:t>
            </a:r>
            <a:r>
              <a:rPr lang="tr-TR" dirty="0" err="1" smtClean="0"/>
              <a:t>kodonlara</a:t>
            </a:r>
            <a:r>
              <a:rPr lang="tr-TR" dirty="0" smtClean="0"/>
              <a:t> </a:t>
            </a:r>
            <a:r>
              <a:rPr lang="tr-TR" dirty="0" err="1" smtClean="0"/>
              <a:t>komplementer</a:t>
            </a:r>
            <a:r>
              <a:rPr lang="tr-TR" dirty="0" smtClean="0"/>
              <a:t> </a:t>
            </a:r>
            <a:r>
              <a:rPr lang="tr-TR" dirty="0" err="1" smtClean="0"/>
              <a:t>antikodonları</a:t>
            </a:r>
            <a:r>
              <a:rPr lang="tr-TR" dirty="0" smtClean="0"/>
              <a:t> ile getirir.</a:t>
            </a:r>
          </a:p>
          <a:p>
            <a:pPr>
              <a:buNone/>
            </a:pPr>
            <a:r>
              <a:rPr lang="nn-NO" dirty="0" smtClean="0"/>
              <a:t>e. </a:t>
            </a:r>
            <a:r>
              <a:rPr lang="tr-TR" dirty="0" smtClean="0"/>
              <a:t>İ</a:t>
            </a:r>
            <a:r>
              <a:rPr lang="nn-NO" dirty="0" smtClean="0"/>
              <a:t>ki aminoasit arasında peptid bağı</a:t>
            </a:r>
            <a:r>
              <a:rPr lang="tr-TR" dirty="0" smtClean="0"/>
              <a:t> oluşur.</a:t>
            </a:r>
          </a:p>
          <a:p>
            <a:pPr>
              <a:buNone/>
            </a:pPr>
            <a:r>
              <a:rPr lang="tr-TR" dirty="0" smtClean="0"/>
              <a:t>f. </a:t>
            </a:r>
            <a:r>
              <a:rPr lang="tr-TR" dirty="0" err="1" smtClean="0"/>
              <a:t>tRNA</a:t>
            </a:r>
            <a:r>
              <a:rPr lang="tr-TR" dirty="0" smtClean="0"/>
              <a:t> </a:t>
            </a:r>
            <a:r>
              <a:rPr lang="tr-TR" dirty="0" err="1" smtClean="0"/>
              <a:t>kodonları</a:t>
            </a:r>
            <a:r>
              <a:rPr lang="tr-TR" dirty="0" smtClean="0"/>
              <a:t> takip ederek uygun aminoasitleri </a:t>
            </a:r>
            <a:r>
              <a:rPr lang="tr-TR" dirty="0" err="1" smtClean="0"/>
              <a:t>getirdikce</a:t>
            </a:r>
            <a:r>
              <a:rPr lang="tr-TR" dirty="0" smtClean="0"/>
              <a:t> </a:t>
            </a:r>
            <a:r>
              <a:rPr lang="tr-TR" dirty="0" err="1" smtClean="0"/>
              <a:t>polipeptid</a:t>
            </a:r>
            <a:r>
              <a:rPr lang="tr-TR" dirty="0" smtClean="0"/>
              <a:t> zincir uzar.</a:t>
            </a:r>
          </a:p>
          <a:p>
            <a:endParaRPr lang="tr-TR" dirty="0"/>
          </a:p>
        </p:txBody>
      </p:sp>
      <p:pic>
        <p:nvPicPr>
          <p:cNvPr id="41986" name="Picture 2" descr="http://rds.yahoo.com/_ylt=A0PDoX1DL3dNdx0AHZajzbkF/SIG=11mjhepra/EXP=1299685315/**http%3a/i54.tinypic.com/14azm8k.jpg"/>
          <p:cNvPicPr>
            <a:picLocks noChangeAspect="1" noChangeArrowheads="1"/>
          </p:cNvPicPr>
          <p:nvPr/>
        </p:nvPicPr>
        <p:blipFill>
          <a:blip r:embed="rId2" cstate="print"/>
          <a:srcRect/>
          <a:stretch>
            <a:fillRect/>
          </a:stretch>
        </p:blipFill>
        <p:spPr bwMode="auto">
          <a:xfrm>
            <a:off x="285720" y="1428736"/>
            <a:ext cx="3476625" cy="4638675"/>
          </a:xfrm>
          <a:prstGeom prst="rect">
            <a:avLst/>
          </a:prstGeom>
          <a:noFill/>
        </p:spPr>
      </p:pic>
      <p:sp>
        <p:nvSpPr>
          <p:cNvPr id="5" name="4 Dikdörtgen"/>
          <p:cNvSpPr/>
          <p:nvPr/>
        </p:nvSpPr>
        <p:spPr>
          <a:xfrm>
            <a:off x="714348" y="6143644"/>
            <a:ext cx="2667653" cy="369332"/>
          </a:xfrm>
          <a:prstGeom prst="rect">
            <a:avLst/>
          </a:prstGeom>
        </p:spPr>
        <p:txBody>
          <a:bodyPr wrap="none">
            <a:spAutoFit/>
          </a:bodyPr>
          <a:lstStyle/>
          <a:p>
            <a:r>
              <a:rPr lang="tr-TR" dirty="0" smtClean="0"/>
              <a:t>Ribozom-</a:t>
            </a:r>
            <a:r>
              <a:rPr lang="tr-TR" dirty="0" err="1" smtClean="0"/>
              <a:t>tRNA</a:t>
            </a:r>
            <a:r>
              <a:rPr lang="tr-TR" dirty="0" smtClean="0"/>
              <a:t> bağlanması</a:t>
            </a:r>
            <a:endParaRPr lang="tr-TR" dirty="0"/>
          </a:p>
        </p:txBody>
      </p:sp>
      <p:sp>
        <p:nvSpPr>
          <p:cNvPr id="6" name="Line 4"/>
          <p:cNvSpPr>
            <a:spLocks noChangeShapeType="1"/>
          </p:cNvSpPr>
          <p:nvPr/>
        </p:nvSpPr>
        <p:spPr bwMode="auto">
          <a:xfrm>
            <a:off x="1259632" y="1268760"/>
            <a:ext cx="6984776" cy="72008"/>
          </a:xfrm>
          <a:prstGeom prst="line">
            <a:avLst/>
          </a:prstGeom>
          <a:noFill/>
          <a:ln w="38100">
            <a:solidFill>
              <a:srgbClr val="339933"/>
            </a:solidFill>
            <a:round/>
            <a:headEnd/>
            <a:tailEnd/>
          </a:ln>
        </p:spPr>
        <p:txBody>
          <a:bodyPr wrap="none" anchor="ctr"/>
          <a:lstStyle/>
          <a:p>
            <a:endParaRPr lang="tr-TR"/>
          </a:p>
        </p:txBody>
      </p:sp>
      <p:sp>
        <p:nvSpPr>
          <p:cNvPr id="7" name="6 Veri Yer Tutucusu"/>
          <p:cNvSpPr>
            <a:spLocks noGrp="1"/>
          </p:cNvSpPr>
          <p:nvPr>
            <p:ph type="dt" sz="half" idx="10"/>
          </p:nvPr>
        </p:nvSpPr>
        <p:spPr/>
        <p:txBody>
          <a:bodyPr/>
          <a:lstStyle/>
          <a:p>
            <a:fld id="{8FA7BB92-4F07-4290-9943-8F95F745ACC3}" type="datetime1">
              <a:rPr lang="tr-TR" smtClean="0"/>
              <a:pPr/>
              <a:t>19/03/2020</a:t>
            </a:fld>
            <a:endParaRPr lang="tr-TR"/>
          </a:p>
        </p:txBody>
      </p:sp>
      <p:sp>
        <p:nvSpPr>
          <p:cNvPr id="8" name="7 Slayt Numarası Yer Tutucusu"/>
          <p:cNvSpPr>
            <a:spLocks noGrp="1"/>
          </p:cNvSpPr>
          <p:nvPr>
            <p:ph type="sldNum" sz="quarter" idx="12"/>
          </p:nvPr>
        </p:nvSpPr>
        <p:spPr/>
        <p:txBody>
          <a:bodyPr/>
          <a:lstStyle/>
          <a:p>
            <a:fld id="{50EF8D8B-02E5-4248-B638-E171B4376A0A}" type="slidenum">
              <a:rPr lang="tr-TR" smtClean="0"/>
              <a:pPr/>
              <a:t>20</a:t>
            </a:fld>
            <a:endParaRPr lang="tr-T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006600"/>
                </a:solidFill>
              </a:rPr>
              <a:t>Uzama</a:t>
            </a:r>
            <a:endParaRPr lang="tr-TR" dirty="0">
              <a:solidFill>
                <a:srgbClr val="006600"/>
              </a:solidFill>
            </a:endParaRPr>
          </a:p>
        </p:txBody>
      </p:sp>
      <p:sp>
        <p:nvSpPr>
          <p:cNvPr id="3" name="2 İçerik Yer Tutucusu"/>
          <p:cNvSpPr>
            <a:spLocks noGrp="1"/>
          </p:cNvSpPr>
          <p:nvPr>
            <p:ph idx="1"/>
          </p:nvPr>
        </p:nvSpPr>
        <p:spPr/>
        <p:txBody>
          <a:bodyPr/>
          <a:lstStyle/>
          <a:p>
            <a:endParaRPr lang="tr-TR"/>
          </a:p>
        </p:txBody>
      </p:sp>
      <p:pic>
        <p:nvPicPr>
          <p:cNvPr id="22530" name="Picture 2" descr="http://rds.yahoo.com/_ylt=A0PDoX76LndNRSkAeHejzbkF/SIG=12e21tid9/EXP=1299685242/**http%3a/img11.imageshack.us/img11/8651/polipeptiduzamas.jpg"/>
          <p:cNvPicPr>
            <a:picLocks noChangeAspect="1" noChangeArrowheads="1"/>
          </p:cNvPicPr>
          <p:nvPr/>
        </p:nvPicPr>
        <p:blipFill>
          <a:blip r:embed="rId3" cstate="print"/>
          <a:srcRect/>
          <a:stretch>
            <a:fillRect/>
          </a:stretch>
        </p:blipFill>
        <p:spPr bwMode="auto">
          <a:xfrm>
            <a:off x="467544" y="1268760"/>
            <a:ext cx="8215370" cy="4714908"/>
          </a:xfrm>
          <a:prstGeom prst="rect">
            <a:avLst/>
          </a:prstGeom>
          <a:noFill/>
        </p:spPr>
      </p:pic>
      <p:sp>
        <p:nvSpPr>
          <p:cNvPr id="5" name="Line 4"/>
          <p:cNvSpPr>
            <a:spLocks noChangeShapeType="1"/>
          </p:cNvSpPr>
          <p:nvPr/>
        </p:nvSpPr>
        <p:spPr bwMode="auto">
          <a:xfrm>
            <a:off x="1259632" y="1268760"/>
            <a:ext cx="6984776" cy="72008"/>
          </a:xfrm>
          <a:prstGeom prst="line">
            <a:avLst/>
          </a:prstGeom>
          <a:noFill/>
          <a:ln w="38100">
            <a:solidFill>
              <a:srgbClr val="339933"/>
            </a:solidFill>
            <a:round/>
            <a:headEnd/>
            <a:tailEnd/>
          </a:ln>
        </p:spPr>
        <p:txBody>
          <a:bodyPr wrap="none" anchor="ctr"/>
          <a:lstStyle/>
          <a:p>
            <a:endParaRPr lang="tr-TR"/>
          </a:p>
        </p:txBody>
      </p:sp>
      <p:sp>
        <p:nvSpPr>
          <p:cNvPr id="6" name="5 Veri Yer Tutucusu"/>
          <p:cNvSpPr>
            <a:spLocks noGrp="1"/>
          </p:cNvSpPr>
          <p:nvPr>
            <p:ph type="dt" sz="half" idx="10"/>
          </p:nvPr>
        </p:nvSpPr>
        <p:spPr/>
        <p:txBody>
          <a:bodyPr/>
          <a:lstStyle/>
          <a:p>
            <a:fld id="{CDC1580E-CD36-4CAC-A712-8A3CACB2DB58}" type="datetime1">
              <a:rPr lang="tr-TR" smtClean="0"/>
              <a:pPr/>
              <a:t>19/03/2020</a:t>
            </a:fld>
            <a:endParaRPr lang="tr-TR"/>
          </a:p>
        </p:txBody>
      </p:sp>
      <p:sp>
        <p:nvSpPr>
          <p:cNvPr id="7" name="6 Slayt Numarası Yer Tutucusu"/>
          <p:cNvSpPr>
            <a:spLocks noGrp="1"/>
          </p:cNvSpPr>
          <p:nvPr>
            <p:ph type="sldNum" sz="quarter" idx="12"/>
          </p:nvPr>
        </p:nvSpPr>
        <p:spPr/>
        <p:txBody>
          <a:bodyPr/>
          <a:lstStyle/>
          <a:p>
            <a:fld id="{50EF8D8B-02E5-4248-B638-E171B4376A0A}" type="slidenum">
              <a:rPr lang="tr-TR" smtClean="0"/>
              <a:pPr/>
              <a:t>21</a:t>
            </a:fld>
            <a:endParaRPr lang="tr-T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006600"/>
                </a:solidFill>
              </a:rPr>
              <a:t>Sonlanma</a:t>
            </a:r>
            <a:endParaRPr lang="tr-TR" dirty="0">
              <a:solidFill>
                <a:srgbClr val="006600"/>
              </a:solidFill>
            </a:endParaRPr>
          </a:p>
        </p:txBody>
      </p:sp>
      <p:sp>
        <p:nvSpPr>
          <p:cNvPr id="3" name="2 İçerik Yer Tutucusu"/>
          <p:cNvSpPr>
            <a:spLocks noGrp="1"/>
          </p:cNvSpPr>
          <p:nvPr>
            <p:ph idx="1"/>
          </p:nvPr>
        </p:nvSpPr>
        <p:spPr>
          <a:xfrm>
            <a:off x="714348" y="1600201"/>
            <a:ext cx="7972452" cy="2185989"/>
          </a:xfrm>
        </p:spPr>
        <p:txBody>
          <a:bodyPr/>
          <a:lstStyle/>
          <a:p>
            <a:endParaRPr lang="tr-TR" dirty="0"/>
          </a:p>
        </p:txBody>
      </p:sp>
      <p:pic>
        <p:nvPicPr>
          <p:cNvPr id="1026" name="Picture 2" descr="Dosya:Polipeptidin serbest kalması.jpg">
            <a:hlinkClick r:id="rId3"/>
          </p:cNvPr>
          <p:cNvPicPr>
            <a:picLocks noChangeAspect="1" noChangeArrowheads="1"/>
          </p:cNvPicPr>
          <p:nvPr/>
        </p:nvPicPr>
        <p:blipFill>
          <a:blip r:embed="rId4" cstate="print"/>
          <a:srcRect/>
          <a:stretch>
            <a:fillRect/>
          </a:stretch>
        </p:blipFill>
        <p:spPr bwMode="auto">
          <a:xfrm>
            <a:off x="428596" y="1285860"/>
            <a:ext cx="8286808" cy="2928958"/>
          </a:xfrm>
          <a:prstGeom prst="rect">
            <a:avLst/>
          </a:prstGeom>
          <a:noFill/>
        </p:spPr>
      </p:pic>
      <p:sp>
        <p:nvSpPr>
          <p:cNvPr id="5" name="4 Dikdörtgen"/>
          <p:cNvSpPr/>
          <p:nvPr/>
        </p:nvSpPr>
        <p:spPr>
          <a:xfrm>
            <a:off x="571472" y="4786322"/>
            <a:ext cx="7643866" cy="1200329"/>
          </a:xfrm>
          <a:prstGeom prst="rect">
            <a:avLst/>
          </a:prstGeom>
        </p:spPr>
        <p:txBody>
          <a:bodyPr wrap="square">
            <a:spAutoFit/>
          </a:bodyPr>
          <a:lstStyle/>
          <a:p>
            <a:r>
              <a:rPr lang="tr-TR" sz="2400" dirty="0" smtClean="0"/>
              <a:t>– </a:t>
            </a:r>
            <a:r>
              <a:rPr lang="tr-TR" sz="2400" dirty="0" smtClean="0">
                <a:solidFill>
                  <a:srgbClr val="FF0000"/>
                </a:solidFill>
              </a:rPr>
              <a:t>DUR </a:t>
            </a:r>
            <a:r>
              <a:rPr lang="tr-TR" sz="2400" dirty="0" err="1" smtClean="0"/>
              <a:t>kodonları</a:t>
            </a:r>
            <a:r>
              <a:rPr lang="tr-TR" sz="2400" dirty="0" smtClean="0"/>
              <a:t> bıraktırma faktörlerince </a:t>
            </a:r>
            <a:r>
              <a:rPr lang="en-US" sz="2400" dirty="0" err="1" smtClean="0"/>
              <a:t>tanınır</a:t>
            </a:r>
            <a:r>
              <a:rPr lang="en-US" sz="2400" dirty="0" smtClean="0"/>
              <a:t>. Bu </a:t>
            </a:r>
            <a:r>
              <a:rPr lang="en-US" sz="2400" dirty="0" err="1" smtClean="0"/>
              <a:t>fakt</a:t>
            </a:r>
            <a:r>
              <a:rPr lang="tr-TR" sz="2400" dirty="0" smtClean="0"/>
              <a:t>ö</a:t>
            </a:r>
            <a:r>
              <a:rPr lang="en-US" sz="2400" dirty="0" err="1" smtClean="0"/>
              <a:t>rler</a:t>
            </a:r>
            <a:r>
              <a:rPr lang="en-US" sz="2400" dirty="0" smtClean="0"/>
              <a:t> </a:t>
            </a:r>
            <a:r>
              <a:rPr lang="en-US" sz="2400" dirty="0" err="1" smtClean="0"/>
              <a:t>yeni</a:t>
            </a:r>
            <a:r>
              <a:rPr lang="tr-TR" sz="2400" dirty="0" smtClean="0"/>
              <a:t> sentezlenmiş </a:t>
            </a:r>
            <a:r>
              <a:rPr lang="tr-TR" sz="2400" dirty="0" err="1" smtClean="0"/>
              <a:t>polipeptidin</a:t>
            </a:r>
            <a:r>
              <a:rPr lang="tr-TR" sz="2400" dirty="0" smtClean="0"/>
              <a:t> ribozomdan ayrılmasını sağlar.</a:t>
            </a:r>
            <a:endParaRPr lang="tr-TR" sz="2400" dirty="0"/>
          </a:p>
        </p:txBody>
      </p:sp>
      <p:sp>
        <p:nvSpPr>
          <p:cNvPr id="6" name="Line 4"/>
          <p:cNvSpPr>
            <a:spLocks noChangeShapeType="1"/>
          </p:cNvSpPr>
          <p:nvPr/>
        </p:nvSpPr>
        <p:spPr bwMode="auto">
          <a:xfrm>
            <a:off x="1259632" y="1268760"/>
            <a:ext cx="6984776" cy="72008"/>
          </a:xfrm>
          <a:prstGeom prst="line">
            <a:avLst/>
          </a:prstGeom>
          <a:noFill/>
          <a:ln w="38100">
            <a:solidFill>
              <a:srgbClr val="339933"/>
            </a:solidFill>
            <a:round/>
            <a:headEnd/>
            <a:tailEnd/>
          </a:ln>
        </p:spPr>
        <p:txBody>
          <a:bodyPr wrap="none" anchor="ctr"/>
          <a:lstStyle/>
          <a:p>
            <a:endParaRPr lang="tr-TR"/>
          </a:p>
        </p:txBody>
      </p:sp>
      <p:sp>
        <p:nvSpPr>
          <p:cNvPr id="7" name="6 Veri Yer Tutucusu"/>
          <p:cNvSpPr>
            <a:spLocks noGrp="1"/>
          </p:cNvSpPr>
          <p:nvPr>
            <p:ph type="dt" sz="half" idx="10"/>
          </p:nvPr>
        </p:nvSpPr>
        <p:spPr/>
        <p:txBody>
          <a:bodyPr/>
          <a:lstStyle/>
          <a:p>
            <a:fld id="{E140F1CB-8F2F-4531-B808-44DC28DB8F26}" type="datetime1">
              <a:rPr lang="tr-TR" smtClean="0"/>
              <a:pPr/>
              <a:t>19/03/2020</a:t>
            </a:fld>
            <a:endParaRPr lang="tr-TR"/>
          </a:p>
        </p:txBody>
      </p:sp>
      <p:sp>
        <p:nvSpPr>
          <p:cNvPr id="8" name="7 Slayt Numarası Yer Tutucusu"/>
          <p:cNvSpPr>
            <a:spLocks noGrp="1"/>
          </p:cNvSpPr>
          <p:nvPr>
            <p:ph type="sldNum" sz="quarter" idx="12"/>
          </p:nvPr>
        </p:nvSpPr>
        <p:spPr/>
        <p:txBody>
          <a:bodyPr/>
          <a:lstStyle/>
          <a:p>
            <a:fld id="{50EF8D8B-02E5-4248-B638-E171B4376A0A}" type="slidenum">
              <a:rPr lang="tr-TR" smtClean="0"/>
              <a:pPr/>
              <a:t>22</a:t>
            </a:fld>
            <a:endParaRPr lang="tr-T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026" name="Picture 2" descr="C:\Users\Sezgin\Desktop\lisebiyoloji-proteinsentezi%20(11).gif"/>
          <p:cNvPicPr>
            <a:picLocks noGrp="1" noChangeAspect="1" noChangeArrowheads="1" noCrop="1"/>
          </p:cNvPicPr>
          <p:nvPr>
            <p:ph idx="1"/>
          </p:nvPr>
        </p:nvPicPr>
        <p:blipFill>
          <a:blip r:embed="rId2" cstate="print"/>
          <a:srcRect/>
          <a:stretch>
            <a:fillRect/>
          </a:stretch>
        </p:blipFill>
        <p:spPr bwMode="auto">
          <a:xfrm>
            <a:off x="899592" y="1285860"/>
            <a:ext cx="7272808" cy="3151252"/>
          </a:xfrm>
          <a:prstGeom prst="rect">
            <a:avLst/>
          </a:prstGeom>
          <a:noFill/>
        </p:spPr>
      </p:pic>
      <p:sp>
        <p:nvSpPr>
          <p:cNvPr id="4" name="3 Veri Yer Tutucusu"/>
          <p:cNvSpPr>
            <a:spLocks noGrp="1"/>
          </p:cNvSpPr>
          <p:nvPr>
            <p:ph type="dt" sz="half" idx="10"/>
          </p:nvPr>
        </p:nvSpPr>
        <p:spPr/>
        <p:txBody>
          <a:bodyPr/>
          <a:lstStyle/>
          <a:p>
            <a:fld id="{B5F41371-D36F-49FC-BAB0-C6C267BDBE58}" type="datetime1">
              <a:rPr lang="tr-TR" smtClean="0"/>
              <a:pPr/>
              <a:t>19/03/2020</a:t>
            </a:fld>
            <a:endParaRPr lang="tr-TR"/>
          </a:p>
        </p:txBody>
      </p:sp>
      <p:sp>
        <p:nvSpPr>
          <p:cNvPr id="5" name="4 Slayt Numarası Yer Tutucusu"/>
          <p:cNvSpPr>
            <a:spLocks noGrp="1"/>
          </p:cNvSpPr>
          <p:nvPr>
            <p:ph type="sldNum" sz="quarter" idx="12"/>
          </p:nvPr>
        </p:nvSpPr>
        <p:spPr/>
        <p:txBody>
          <a:bodyPr/>
          <a:lstStyle/>
          <a:p>
            <a:fld id="{50EF8D8B-02E5-4248-B638-E171B4376A0A}" type="slidenum">
              <a:rPr lang="tr-TR" smtClean="0"/>
              <a:pPr/>
              <a:t>23</a:t>
            </a:fld>
            <a:endParaRPr lang="tr-T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solidFill>
                  <a:srgbClr val="006600"/>
                </a:solidFill>
              </a:rPr>
              <a:t>Poliribozomlar</a:t>
            </a:r>
            <a:endParaRPr lang="tr-TR" dirty="0">
              <a:solidFill>
                <a:srgbClr val="006600"/>
              </a:solidFill>
            </a:endParaRPr>
          </a:p>
        </p:txBody>
      </p:sp>
      <p:pic>
        <p:nvPicPr>
          <p:cNvPr id="44034" name="Picture 2" descr="http://i45.tinypic.com/2d13hpy.jpg"/>
          <p:cNvPicPr>
            <a:picLocks noChangeAspect="1" noChangeArrowheads="1"/>
          </p:cNvPicPr>
          <p:nvPr/>
        </p:nvPicPr>
        <p:blipFill>
          <a:blip r:embed="rId3" cstate="print"/>
          <a:srcRect/>
          <a:stretch>
            <a:fillRect/>
          </a:stretch>
        </p:blipFill>
        <p:spPr bwMode="auto">
          <a:xfrm>
            <a:off x="500034" y="1412776"/>
            <a:ext cx="3357585" cy="4454607"/>
          </a:xfrm>
          <a:prstGeom prst="rect">
            <a:avLst/>
          </a:prstGeom>
          <a:noFill/>
          <a:ln w="22225" cmpd="sng">
            <a:solidFill>
              <a:srgbClr val="006600"/>
            </a:solidFill>
          </a:ln>
        </p:spPr>
      </p:pic>
      <p:sp>
        <p:nvSpPr>
          <p:cNvPr id="6" name="5 İçerik Yer Tutucusu"/>
          <p:cNvSpPr>
            <a:spLocks noGrp="1"/>
          </p:cNvSpPr>
          <p:nvPr>
            <p:ph idx="1"/>
          </p:nvPr>
        </p:nvSpPr>
        <p:spPr/>
        <p:txBody>
          <a:bodyPr/>
          <a:lstStyle/>
          <a:p>
            <a:endParaRPr lang="tr-TR" dirty="0" smtClean="0"/>
          </a:p>
          <a:p>
            <a:endParaRPr lang="tr-TR" dirty="0"/>
          </a:p>
        </p:txBody>
      </p:sp>
      <p:pic>
        <p:nvPicPr>
          <p:cNvPr id="7" name="Picture 2" descr="Dosya:Poliribozom.jpg">
            <a:hlinkClick r:id="rId4"/>
          </p:cNvPr>
          <p:cNvPicPr>
            <a:picLocks noChangeAspect="1" noChangeArrowheads="1"/>
          </p:cNvPicPr>
          <p:nvPr/>
        </p:nvPicPr>
        <p:blipFill>
          <a:blip r:embed="rId5" cstate="print"/>
          <a:srcRect/>
          <a:stretch>
            <a:fillRect/>
          </a:stretch>
        </p:blipFill>
        <p:spPr bwMode="auto">
          <a:xfrm>
            <a:off x="4644008" y="1412776"/>
            <a:ext cx="3642768" cy="1944786"/>
          </a:xfrm>
          <a:prstGeom prst="rect">
            <a:avLst/>
          </a:prstGeom>
          <a:noFill/>
          <a:ln w="22225">
            <a:solidFill>
              <a:srgbClr val="006600"/>
            </a:solidFill>
          </a:ln>
        </p:spPr>
      </p:pic>
      <p:pic>
        <p:nvPicPr>
          <p:cNvPr id="8" name="Picture 2" descr="Dosya:Sinyal Tanıma Tanecikleri.jpg">
            <a:hlinkClick r:id="rId6"/>
          </p:cNvPr>
          <p:cNvPicPr>
            <a:picLocks noChangeAspect="1" noChangeArrowheads="1"/>
          </p:cNvPicPr>
          <p:nvPr/>
        </p:nvPicPr>
        <p:blipFill>
          <a:blip r:embed="rId7" cstate="print"/>
          <a:srcRect/>
          <a:stretch>
            <a:fillRect/>
          </a:stretch>
        </p:blipFill>
        <p:spPr bwMode="auto">
          <a:xfrm>
            <a:off x="4644008" y="3357562"/>
            <a:ext cx="3642768" cy="2447702"/>
          </a:xfrm>
          <a:prstGeom prst="rect">
            <a:avLst/>
          </a:prstGeom>
          <a:noFill/>
          <a:ln w="22225" cmpd="sng">
            <a:solidFill>
              <a:srgbClr val="006600"/>
            </a:solidFill>
          </a:ln>
        </p:spPr>
      </p:pic>
      <p:sp>
        <p:nvSpPr>
          <p:cNvPr id="9" name="8 Dikdörtgen"/>
          <p:cNvSpPr/>
          <p:nvPr/>
        </p:nvSpPr>
        <p:spPr>
          <a:xfrm>
            <a:off x="1571604" y="6000768"/>
            <a:ext cx="1146852" cy="369332"/>
          </a:xfrm>
          <a:prstGeom prst="rect">
            <a:avLst/>
          </a:prstGeom>
        </p:spPr>
        <p:txBody>
          <a:bodyPr wrap="none">
            <a:spAutoFit/>
          </a:bodyPr>
          <a:lstStyle/>
          <a:p>
            <a:r>
              <a:rPr lang="tr-TR" dirty="0" err="1" smtClean="0"/>
              <a:t>Prokaryot</a:t>
            </a:r>
            <a:r>
              <a:rPr lang="tr-TR" dirty="0" smtClean="0"/>
              <a:t> </a:t>
            </a:r>
            <a:endParaRPr lang="tr-TR" dirty="0"/>
          </a:p>
        </p:txBody>
      </p:sp>
      <p:sp>
        <p:nvSpPr>
          <p:cNvPr id="10" name="9 Dikdörtgen"/>
          <p:cNvSpPr/>
          <p:nvPr/>
        </p:nvSpPr>
        <p:spPr>
          <a:xfrm>
            <a:off x="5857884" y="6021288"/>
            <a:ext cx="1338443" cy="369332"/>
          </a:xfrm>
          <a:prstGeom prst="rect">
            <a:avLst/>
          </a:prstGeom>
        </p:spPr>
        <p:txBody>
          <a:bodyPr wrap="square">
            <a:spAutoFit/>
          </a:bodyPr>
          <a:lstStyle/>
          <a:p>
            <a:r>
              <a:rPr lang="tr-TR" dirty="0" err="1" smtClean="0"/>
              <a:t>Ökarokaryot</a:t>
            </a:r>
            <a:endParaRPr lang="tr-TR" dirty="0"/>
          </a:p>
        </p:txBody>
      </p:sp>
      <p:sp>
        <p:nvSpPr>
          <p:cNvPr id="11" name="Line 4"/>
          <p:cNvSpPr>
            <a:spLocks noChangeShapeType="1"/>
          </p:cNvSpPr>
          <p:nvPr/>
        </p:nvSpPr>
        <p:spPr bwMode="auto">
          <a:xfrm>
            <a:off x="1259632" y="1268760"/>
            <a:ext cx="6984776" cy="0"/>
          </a:xfrm>
          <a:prstGeom prst="line">
            <a:avLst/>
          </a:prstGeom>
          <a:noFill/>
          <a:ln w="38100">
            <a:solidFill>
              <a:srgbClr val="339933"/>
            </a:solidFill>
            <a:round/>
            <a:headEnd/>
            <a:tailEnd/>
          </a:ln>
        </p:spPr>
        <p:txBody>
          <a:bodyPr wrap="none" anchor="ctr"/>
          <a:lstStyle/>
          <a:p>
            <a:endParaRPr lang="tr-TR"/>
          </a:p>
        </p:txBody>
      </p:sp>
      <p:sp>
        <p:nvSpPr>
          <p:cNvPr id="12" name="11 Veri Yer Tutucusu"/>
          <p:cNvSpPr>
            <a:spLocks noGrp="1"/>
          </p:cNvSpPr>
          <p:nvPr>
            <p:ph type="dt" sz="half" idx="10"/>
          </p:nvPr>
        </p:nvSpPr>
        <p:spPr/>
        <p:txBody>
          <a:bodyPr/>
          <a:lstStyle/>
          <a:p>
            <a:fld id="{3A052654-220B-4BFD-898E-DB5A2FD4B0BB}" type="datetime1">
              <a:rPr lang="tr-TR" smtClean="0"/>
              <a:pPr/>
              <a:t>19/03/2020</a:t>
            </a:fld>
            <a:endParaRPr lang="tr-TR"/>
          </a:p>
        </p:txBody>
      </p:sp>
      <p:sp>
        <p:nvSpPr>
          <p:cNvPr id="13" name="12 Slayt Numarası Yer Tutucusu"/>
          <p:cNvSpPr>
            <a:spLocks noGrp="1"/>
          </p:cNvSpPr>
          <p:nvPr>
            <p:ph type="sldNum" sz="quarter" idx="12"/>
          </p:nvPr>
        </p:nvSpPr>
        <p:spPr/>
        <p:txBody>
          <a:bodyPr/>
          <a:lstStyle/>
          <a:p>
            <a:fld id="{50EF8D8B-02E5-4248-B638-E171B4376A0A}" type="slidenum">
              <a:rPr lang="tr-TR" smtClean="0"/>
              <a:pPr/>
              <a:t>24</a:t>
            </a:fld>
            <a:endParaRPr lang="tr-T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smtClean="0">
                <a:solidFill>
                  <a:srgbClr val="006600"/>
                </a:solidFill>
              </a:rPr>
              <a:t>Translasyon</a:t>
            </a:r>
            <a:r>
              <a:rPr lang="tr-TR" dirty="0" smtClean="0">
                <a:solidFill>
                  <a:srgbClr val="006600"/>
                </a:solidFill>
              </a:rPr>
              <a:t> Sonrası Modifikasyonlar</a:t>
            </a:r>
            <a:endParaRPr lang="tr-TR" dirty="0">
              <a:solidFill>
                <a:srgbClr val="006600"/>
              </a:solidFill>
            </a:endParaRPr>
          </a:p>
        </p:txBody>
      </p:sp>
      <p:sp>
        <p:nvSpPr>
          <p:cNvPr id="3" name="2 İçerik Yer Tutucusu"/>
          <p:cNvSpPr>
            <a:spLocks noGrp="1"/>
          </p:cNvSpPr>
          <p:nvPr>
            <p:ph idx="1"/>
          </p:nvPr>
        </p:nvSpPr>
        <p:spPr/>
        <p:txBody>
          <a:bodyPr>
            <a:normAutofit fontScale="85000" lnSpcReduction="10000"/>
          </a:bodyPr>
          <a:lstStyle/>
          <a:p>
            <a:pPr>
              <a:buClr>
                <a:srgbClr val="006600"/>
              </a:buClr>
              <a:buFont typeface="Wingdings" pitchFamily="2" charset="2"/>
              <a:buChar char="§"/>
            </a:pPr>
            <a:r>
              <a:rPr lang="tr-TR" dirty="0" err="1" smtClean="0"/>
              <a:t>Polipeptid</a:t>
            </a:r>
            <a:r>
              <a:rPr lang="tr-TR" dirty="0" smtClean="0"/>
              <a:t> sentezlenirken katlanmaya başlar</a:t>
            </a:r>
          </a:p>
          <a:p>
            <a:pPr lvl="1">
              <a:buClr>
                <a:srgbClr val="006600"/>
              </a:buClr>
              <a:buFont typeface="Wingdings" pitchFamily="2" charset="2"/>
              <a:buChar char="§"/>
            </a:pPr>
            <a:r>
              <a:rPr lang="tr-TR" dirty="0" err="1" smtClean="0"/>
              <a:t>Pimer</a:t>
            </a:r>
            <a:r>
              <a:rPr lang="tr-TR" dirty="0" smtClean="0"/>
              <a:t> yapı, </a:t>
            </a:r>
            <a:r>
              <a:rPr lang="tr-TR" dirty="0" err="1" smtClean="0"/>
              <a:t>sekonder</a:t>
            </a:r>
            <a:r>
              <a:rPr lang="tr-TR" dirty="0" smtClean="0"/>
              <a:t> ve tersiyer yapıda belirleyici olur. </a:t>
            </a:r>
          </a:p>
          <a:p>
            <a:pPr lvl="1">
              <a:buClr>
                <a:srgbClr val="006600"/>
              </a:buClr>
              <a:buFont typeface="Wingdings" pitchFamily="2" charset="2"/>
              <a:buChar char="§"/>
            </a:pPr>
            <a:r>
              <a:rPr lang="tr-TR" dirty="0" err="1" smtClean="0"/>
              <a:t>Şaperonlar</a:t>
            </a:r>
            <a:r>
              <a:rPr lang="tr-TR" dirty="0" smtClean="0"/>
              <a:t> doğru katlanmaya yardım eder</a:t>
            </a:r>
          </a:p>
          <a:p>
            <a:pPr lvl="1">
              <a:buClr>
                <a:srgbClr val="006600"/>
              </a:buClr>
              <a:buFont typeface="Wingdings" pitchFamily="2" charset="2"/>
              <a:buChar char="§"/>
            </a:pPr>
            <a:r>
              <a:rPr lang="tr-TR" dirty="0" smtClean="0"/>
              <a:t>Proteinler, işlevsel özellik kazanmadan önce </a:t>
            </a:r>
            <a:r>
              <a:rPr lang="tr-TR" dirty="0" err="1" smtClean="0"/>
              <a:t>translasyon</a:t>
            </a:r>
            <a:r>
              <a:rPr lang="tr-TR" dirty="0" smtClean="0"/>
              <a:t> sonrası modifikasyonlar geçirmeleri gerekebilir</a:t>
            </a:r>
          </a:p>
          <a:p>
            <a:pPr lvl="2">
              <a:buClr>
                <a:srgbClr val="006600"/>
              </a:buClr>
              <a:buFont typeface="Wingdings" pitchFamily="2" charset="2"/>
              <a:buChar char="§"/>
            </a:pPr>
            <a:r>
              <a:rPr lang="tr-TR" dirty="0" err="1" smtClean="0"/>
              <a:t>Aa’lere</a:t>
            </a:r>
            <a:r>
              <a:rPr lang="tr-TR" dirty="0" smtClean="0"/>
              <a:t> KH, fosfat, </a:t>
            </a:r>
            <a:r>
              <a:rPr lang="tr-TR" dirty="0" err="1" smtClean="0"/>
              <a:t>lipid</a:t>
            </a:r>
            <a:r>
              <a:rPr lang="tr-TR" dirty="0" smtClean="0"/>
              <a:t> gruplarının eklenmesi gerekebilir. </a:t>
            </a:r>
          </a:p>
          <a:p>
            <a:pPr lvl="2">
              <a:buClr>
                <a:srgbClr val="006600"/>
              </a:buClr>
              <a:buFont typeface="Wingdings" pitchFamily="2" charset="2"/>
              <a:buChar char="§"/>
            </a:pPr>
            <a:r>
              <a:rPr lang="tr-TR" dirty="0" smtClean="0"/>
              <a:t>Bazı </a:t>
            </a:r>
            <a:r>
              <a:rPr lang="tr-TR" dirty="0" err="1" smtClean="0"/>
              <a:t>aa’ler</a:t>
            </a:r>
            <a:r>
              <a:rPr lang="tr-TR" dirty="0" smtClean="0"/>
              <a:t> veya tüm </a:t>
            </a:r>
            <a:r>
              <a:rPr lang="tr-TR" dirty="0" err="1" smtClean="0"/>
              <a:t>polipeptid</a:t>
            </a:r>
            <a:r>
              <a:rPr lang="tr-TR" dirty="0" smtClean="0"/>
              <a:t> zinciri kesilebilir</a:t>
            </a:r>
          </a:p>
          <a:p>
            <a:pPr lvl="2">
              <a:buClr>
                <a:srgbClr val="006600"/>
              </a:buClr>
              <a:buFont typeface="Wingdings" pitchFamily="2" charset="2"/>
              <a:buChar char="§"/>
            </a:pPr>
            <a:r>
              <a:rPr lang="tr-TR" dirty="0" smtClean="0"/>
              <a:t>İki veya daha fazla </a:t>
            </a:r>
            <a:r>
              <a:rPr lang="tr-TR" dirty="0" err="1" smtClean="0"/>
              <a:t>polipeptid</a:t>
            </a:r>
            <a:r>
              <a:rPr lang="tr-TR" dirty="0" smtClean="0"/>
              <a:t> zinciri birleşerek bir protein oluşabilir</a:t>
            </a:r>
          </a:p>
          <a:p>
            <a:pPr lvl="2">
              <a:buClr>
                <a:srgbClr val="006600"/>
              </a:buClr>
              <a:buFont typeface="Wingdings" pitchFamily="2" charset="2"/>
              <a:buChar char="§"/>
            </a:pPr>
            <a:r>
              <a:rPr lang="tr-TR" dirty="0" smtClean="0"/>
              <a:t>Sinyal dizileri uzaklaştırılabilir</a:t>
            </a:r>
          </a:p>
          <a:p>
            <a:pPr>
              <a:buClr>
                <a:srgbClr val="006600"/>
              </a:buClr>
              <a:buFont typeface="Wingdings" pitchFamily="2" charset="2"/>
              <a:buChar char="§"/>
            </a:pPr>
            <a:r>
              <a:rPr lang="tr-TR" dirty="0" err="1" smtClean="0"/>
              <a:t>Proteozomlar</a:t>
            </a:r>
            <a:r>
              <a:rPr lang="tr-TR" dirty="0" smtClean="0"/>
              <a:t>, yeni yapılmış </a:t>
            </a:r>
            <a:r>
              <a:rPr lang="tr-TR" dirty="0" err="1" smtClean="0"/>
              <a:t>polipeptitlerin</a:t>
            </a:r>
            <a:r>
              <a:rPr lang="tr-TR" dirty="0" smtClean="0"/>
              <a:t> 1/3’nü parçalar</a:t>
            </a:r>
          </a:p>
          <a:p>
            <a:pPr lvl="1">
              <a:lnSpc>
                <a:spcPct val="90000"/>
              </a:lnSpc>
              <a:buClr>
                <a:srgbClr val="339933"/>
              </a:buClr>
            </a:pPr>
            <a:endParaRPr lang="tr-TR" dirty="0"/>
          </a:p>
        </p:txBody>
      </p:sp>
      <p:sp>
        <p:nvSpPr>
          <p:cNvPr id="4" name="3 Veri Yer Tutucusu"/>
          <p:cNvSpPr>
            <a:spLocks noGrp="1"/>
          </p:cNvSpPr>
          <p:nvPr>
            <p:ph type="dt" sz="half" idx="10"/>
          </p:nvPr>
        </p:nvSpPr>
        <p:spPr/>
        <p:txBody>
          <a:bodyPr/>
          <a:lstStyle/>
          <a:p>
            <a:fld id="{EB4ED492-B8A1-4BEB-AE39-AAD6DECCF702}" type="datetime1">
              <a:rPr lang="tr-TR" smtClean="0"/>
              <a:pPr/>
              <a:t>19/03/2020</a:t>
            </a:fld>
            <a:endParaRPr lang="tr-TR"/>
          </a:p>
        </p:txBody>
      </p:sp>
      <p:sp>
        <p:nvSpPr>
          <p:cNvPr id="5" name="4 Slayt Numarası Yer Tutucusu"/>
          <p:cNvSpPr>
            <a:spLocks noGrp="1"/>
          </p:cNvSpPr>
          <p:nvPr>
            <p:ph type="sldNum" sz="quarter" idx="12"/>
          </p:nvPr>
        </p:nvSpPr>
        <p:spPr/>
        <p:txBody>
          <a:bodyPr/>
          <a:lstStyle/>
          <a:p>
            <a:fld id="{50EF8D8B-02E5-4248-B638-E171B4376A0A}" type="slidenum">
              <a:rPr lang="tr-TR" smtClean="0"/>
              <a:pPr/>
              <a:t>25</a:t>
            </a:fld>
            <a:endParaRPr lang="tr-TR"/>
          </a:p>
        </p:txBody>
      </p:sp>
      <p:sp>
        <p:nvSpPr>
          <p:cNvPr id="6" name="Line 4"/>
          <p:cNvSpPr>
            <a:spLocks noChangeShapeType="1"/>
          </p:cNvSpPr>
          <p:nvPr/>
        </p:nvSpPr>
        <p:spPr bwMode="auto">
          <a:xfrm>
            <a:off x="827584" y="1268760"/>
            <a:ext cx="7488832" cy="0"/>
          </a:xfrm>
          <a:prstGeom prst="line">
            <a:avLst/>
          </a:prstGeom>
          <a:noFill/>
          <a:ln w="38100">
            <a:solidFill>
              <a:srgbClr val="339933"/>
            </a:solidFill>
            <a:round/>
            <a:headEnd/>
            <a:tailEnd/>
          </a:ln>
        </p:spPr>
        <p:txBody>
          <a:bodyPr wrap="none" anchor="ctr"/>
          <a:lstStyle/>
          <a:p>
            <a:endParaRPr lang="tr-T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5" name="4 Veri Yer Tutucusu"/>
          <p:cNvSpPr>
            <a:spLocks noGrp="1"/>
          </p:cNvSpPr>
          <p:nvPr>
            <p:ph type="dt" sz="half" idx="10"/>
          </p:nvPr>
        </p:nvSpPr>
        <p:spPr/>
        <p:txBody>
          <a:bodyPr/>
          <a:lstStyle/>
          <a:p>
            <a:fld id="{45A10BED-66BC-47CF-A905-F8BB844E8A20}" type="datetime1">
              <a:rPr lang="tr-TR" smtClean="0"/>
              <a:pPr/>
              <a:t>19/03/2020</a:t>
            </a:fld>
            <a:endParaRPr lang="tr-TR"/>
          </a:p>
        </p:txBody>
      </p:sp>
      <p:sp>
        <p:nvSpPr>
          <p:cNvPr id="6" name="5 Slayt Numarası Yer Tutucusu"/>
          <p:cNvSpPr>
            <a:spLocks noGrp="1"/>
          </p:cNvSpPr>
          <p:nvPr>
            <p:ph type="sldNum" sz="quarter" idx="12"/>
          </p:nvPr>
        </p:nvSpPr>
        <p:spPr/>
        <p:txBody>
          <a:bodyPr/>
          <a:lstStyle/>
          <a:p>
            <a:fld id="{50EF8D8B-02E5-4248-B638-E171B4376A0A}" type="slidenum">
              <a:rPr lang="tr-TR" smtClean="0"/>
              <a:pPr/>
              <a:t>26</a:t>
            </a:fld>
            <a:endParaRPr lang="tr-TR"/>
          </a:p>
        </p:txBody>
      </p:sp>
      <p:pic>
        <p:nvPicPr>
          <p:cNvPr id="1026" name="Picture 2"/>
          <p:cNvPicPr>
            <a:picLocks noGrp="1" noChangeAspect="1" noChangeArrowheads="1"/>
          </p:cNvPicPr>
          <p:nvPr>
            <p:ph idx="1"/>
          </p:nvPr>
        </p:nvPicPr>
        <p:blipFill>
          <a:blip r:embed="rId3" cstate="print"/>
          <a:srcRect/>
          <a:stretch>
            <a:fillRect/>
          </a:stretch>
        </p:blipFill>
        <p:spPr bwMode="auto">
          <a:xfrm>
            <a:off x="323528" y="404664"/>
            <a:ext cx="8424936" cy="59046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683568" y="1484784"/>
            <a:ext cx="3168352" cy="4641379"/>
          </a:xfrm>
        </p:spPr>
        <p:txBody>
          <a:bodyPr>
            <a:normAutofit/>
          </a:bodyPr>
          <a:lstStyle/>
          <a:p>
            <a:pPr algn="just">
              <a:buNone/>
            </a:pPr>
            <a:r>
              <a:rPr lang="tr-TR" dirty="0" smtClean="0">
                <a:solidFill>
                  <a:srgbClr val="000000"/>
                </a:solidFill>
              </a:rPr>
              <a:t>	</a:t>
            </a:r>
            <a:r>
              <a:rPr lang="en-US" dirty="0" smtClean="0">
                <a:solidFill>
                  <a:srgbClr val="000000"/>
                </a:solidFill>
              </a:rPr>
              <a:t>Trans</a:t>
            </a:r>
            <a:r>
              <a:rPr lang="tr-TR" dirty="0" err="1" smtClean="0">
                <a:solidFill>
                  <a:srgbClr val="000000"/>
                </a:solidFill>
              </a:rPr>
              <a:t>ripsiyon</a:t>
            </a:r>
            <a:r>
              <a:rPr lang="tr-TR" dirty="0" smtClean="0">
                <a:solidFill>
                  <a:srgbClr val="000000"/>
                </a:solidFill>
              </a:rPr>
              <a:t>,</a:t>
            </a:r>
            <a:r>
              <a:rPr lang="en-US" dirty="0" smtClean="0">
                <a:solidFill>
                  <a:srgbClr val="000000"/>
                </a:solidFill>
              </a:rPr>
              <a:t> RNA </a:t>
            </a:r>
            <a:r>
              <a:rPr lang="tr-TR" dirty="0" smtClean="0">
                <a:solidFill>
                  <a:srgbClr val="000000"/>
                </a:solidFill>
              </a:rPr>
              <a:t>işlenmesi ve </a:t>
            </a:r>
            <a:r>
              <a:rPr lang="en-US" dirty="0" smtClean="0">
                <a:solidFill>
                  <a:srgbClr val="000000"/>
                </a:solidFill>
              </a:rPr>
              <a:t> </a:t>
            </a:r>
            <a:r>
              <a:rPr lang="en-US" dirty="0" err="1" smtClean="0">
                <a:solidFill>
                  <a:srgbClr val="000000"/>
                </a:solidFill>
              </a:rPr>
              <a:t>transla</a:t>
            </a:r>
            <a:r>
              <a:rPr lang="tr-TR" dirty="0" err="1" smtClean="0">
                <a:solidFill>
                  <a:srgbClr val="000000"/>
                </a:solidFill>
              </a:rPr>
              <a:t>syon</a:t>
            </a:r>
            <a:r>
              <a:rPr lang="tr-TR" dirty="0" smtClean="0">
                <a:solidFill>
                  <a:srgbClr val="000000"/>
                </a:solidFill>
              </a:rPr>
              <a:t>, DNA dizisi ve </a:t>
            </a:r>
            <a:r>
              <a:rPr lang="tr-TR" dirty="0" err="1" smtClean="0">
                <a:solidFill>
                  <a:srgbClr val="000000"/>
                </a:solidFill>
              </a:rPr>
              <a:t>polipeptit</a:t>
            </a:r>
            <a:r>
              <a:rPr lang="tr-TR" dirty="0" smtClean="0">
                <a:solidFill>
                  <a:srgbClr val="000000"/>
                </a:solidFill>
              </a:rPr>
              <a:t> zinciri arasında bağlantı kuran işlemlerdir. </a:t>
            </a:r>
            <a:endParaRPr lang="en-US" dirty="0" smtClean="0">
              <a:solidFill>
                <a:srgbClr val="000000"/>
              </a:solidFill>
            </a:endParaRPr>
          </a:p>
          <a:p>
            <a:endParaRPr lang="tr-TR" dirty="0"/>
          </a:p>
        </p:txBody>
      </p:sp>
      <p:pic>
        <p:nvPicPr>
          <p:cNvPr id="1026" name="Picture 2" descr="http://www.lisebiyoloji.com/resim/lisebiyoloji-proteinsentezi.jpg"/>
          <p:cNvPicPr>
            <a:picLocks noChangeAspect="1" noChangeArrowheads="1"/>
          </p:cNvPicPr>
          <p:nvPr/>
        </p:nvPicPr>
        <p:blipFill>
          <a:blip r:embed="rId2" cstate="print"/>
          <a:srcRect/>
          <a:stretch>
            <a:fillRect/>
          </a:stretch>
        </p:blipFill>
        <p:spPr bwMode="auto">
          <a:xfrm>
            <a:off x="4283968" y="260648"/>
            <a:ext cx="4320480" cy="5929354"/>
          </a:xfrm>
          <a:prstGeom prst="rect">
            <a:avLst/>
          </a:prstGeom>
          <a:noFill/>
        </p:spPr>
      </p:pic>
      <p:sp>
        <p:nvSpPr>
          <p:cNvPr id="5" name="4 Veri Yer Tutucusu"/>
          <p:cNvSpPr>
            <a:spLocks noGrp="1"/>
          </p:cNvSpPr>
          <p:nvPr>
            <p:ph type="dt" sz="half" idx="10"/>
          </p:nvPr>
        </p:nvSpPr>
        <p:spPr/>
        <p:txBody>
          <a:bodyPr/>
          <a:lstStyle/>
          <a:p>
            <a:fld id="{F2FA027A-5DEF-424E-8073-B810E55AD271}" type="datetime1">
              <a:rPr lang="tr-TR" smtClean="0"/>
              <a:pPr/>
              <a:t>19/03/2020</a:t>
            </a:fld>
            <a:endParaRPr lang="tr-TR"/>
          </a:p>
        </p:txBody>
      </p:sp>
      <p:sp>
        <p:nvSpPr>
          <p:cNvPr id="6" name="5 Slayt Numarası Yer Tutucusu"/>
          <p:cNvSpPr>
            <a:spLocks noGrp="1"/>
          </p:cNvSpPr>
          <p:nvPr>
            <p:ph type="sldNum" sz="quarter" idx="12"/>
          </p:nvPr>
        </p:nvSpPr>
        <p:spPr/>
        <p:txBody>
          <a:bodyPr/>
          <a:lstStyle/>
          <a:p>
            <a:fld id="{50EF8D8B-02E5-4248-B638-E171B4376A0A}" type="slidenum">
              <a:rPr lang="tr-TR" smtClean="0"/>
              <a:pPr/>
              <a:t>27</a:t>
            </a:fld>
            <a:endParaRPr lang="tr-T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006600"/>
                </a:solidFill>
              </a:rPr>
              <a:t>Kaynaklar</a:t>
            </a:r>
            <a:endParaRPr lang="tr-TR" dirty="0">
              <a:solidFill>
                <a:srgbClr val="006600"/>
              </a:solidFill>
            </a:endParaRPr>
          </a:p>
        </p:txBody>
      </p:sp>
      <p:sp>
        <p:nvSpPr>
          <p:cNvPr id="3" name="2 İçerik Yer Tutucusu"/>
          <p:cNvSpPr>
            <a:spLocks noGrp="1"/>
          </p:cNvSpPr>
          <p:nvPr>
            <p:ph idx="1"/>
          </p:nvPr>
        </p:nvSpPr>
        <p:spPr/>
        <p:txBody>
          <a:bodyPr>
            <a:normAutofit fontScale="85000" lnSpcReduction="20000"/>
          </a:bodyPr>
          <a:lstStyle/>
          <a:p>
            <a:pPr>
              <a:buClr>
                <a:srgbClr val="006600"/>
              </a:buClr>
              <a:buFont typeface="Wingdings" pitchFamily="2" charset="2"/>
              <a:buChar char="§"/>
            </a:pPr>
            <a:r>
              <a:rPr lang="tr-TR" sz="3900" b="1" dirty="0" smtClean="0"/>
              <a:t>Genetik Kavramlar </a:t>
            </a:r>
          </a:p>
          <a:p>
            <a:pPr>
              <a:buClr>
                <a:srgbClr val="006600"/>
              </a:buClr>
              <a:buNone/>
            </a:pPr>
            <a:r>
              <a:rPr lang="tr-TR" sz="3900" dirty="0" smtClean="0"/>
              <a:t>	</a:t>
            </a:r>
            <a:r>
              <a:rPr lang="tr-TR" dirty="0" smtClean="0"/>
              <a:t>7. Baskıdan çeviri Çeviri Editörü: Prof. Dr. Cihan ÖNER </a:t>
            </a:r>
            <a:r>
              <a:rPr lang="tr-TR" dirty="0" err="1" smtClean="0"/>
              <a:t>Palme</a:t>
            </a:r>
            <a:r>
              <a:rPr lang="tr-TR" dirty="0" smtClean="0"/>
              <a:t> Yayıncılık, Ankara, 2006 </a:t>
            </a:r>
          </a:p>
          <a:p>
            <a:pPr>
              <a:buClr>
                <a:srgbClr val="006600"/>
              </a:buClr>
              <a:buFont typeface="Wingdings" pitchFamily="2" charset="2"/>
              <a:buChar char="§"/>
            </a:pPr>
            <a:r>
              <a:rPr lang="tr-TR" sz="3800" b="1" dirty="0" smtClean="0"/>
              <a:t>Hücrenin Moleküler Biyolojisi </a:t>
            </a:r>
          </a:p>
          <a:p>
            <a:pPr>
              <a:buClr>
                <a:srgbClr val="006600"/>
              </a:buClr>
              <a:buNone/>
            </a:pPr>
            <a:r>
              <a:rPr lang="tr-TR" dirty="0" smtClean="0"/>
              <a:t>	4.Baskıdan çeviri Çeviri Editörleri: Prof. Dr. Nur </a:t>
            </a:r>
            <a:r>
              <a:rPr lang="tr-TR" dirty="0" err="1" smtClean="0"/>
              <a:t>Buyru</a:t>
            </a:r>
            <a:r>
              <a:rPr lang="tr-TR" dirty="0" smtClean="0"/>
              <a:t>, Prof. Dr. Nejat </a:t>
            </a:r>
            <a:r>
              <a:rPr lang="tr-TR" dirty="0" err="1" smtClean="0"/>
              <a:t>Dalay</a:t>
            </a:r>
            <a:r>
              <a:rPr lang="tr-TR" dirty="0" smtClean="0"/>
              <a:t>, Prof. Dr. Meral </a:t>
            </a:r>
            <a:r>
              <a:rPr lang="tr-TR" dirty="0" err="1" smtClean="0"/>
              <a:t>Özgüç</a:t>
            </a:r>
            <a:r>
              <a:rPr lang="tr-TR" dirty="0" smtClean="0"/>
              <a:t>, Prof. Dr. Mehmet </a:t>
            </a:r>
            <a:r>
              <a:rPr lang="tr-TR" dirty="0" err="1" smtClean="0"/>
              <a:t>Öztürk</a:t>
            </a:r>
            <a:r>
              <a:rPr lang="tr-TR" dirty="0" smtClean="0"/>
              <a:t>, Prof. Dr. Meral Sakızlı TÜBA, Ankara, 2008</a:t>
            </a:r>
          </a:p>
          <a:p>
            <a:pPr>
              <a:buClr>
                <a:srgbClr val="006600"/>
              </a:buClr>
              <a:buFont typeface="Wingdings" pitchFamily="2" charset="2"/>
              <a:buChar char="§"/>
            </a:pPr>
            <a:r>
              <a:rPr lang="tr-TR" dirty="0" smtClean="0"/>
              <a:t> </a:t>
            </a:r>
            <a:r>
              <a:rPr lang="tr-TR" sz="3800" b="1" dirty="0" smtClean="0"/>
              <a:t>Hücre Moleküler Yaklaşım</a:t>
            </a:r>
            <a:endParaRPr lang="tr-TR" b="1" dirty="0" smtClean="0"/>
          </a:p>
          <a:p>
            <a:pPr>
              <a:buClr>
                <a:srgbClr val="006600"/>
              </a:buClr>
              <a:buNone/>
            </a:pPr>
            <a:r>
              <a:rPr lang="tr-TR" dirty="0" smtClean="0"/>
              <a:t>	 Çeviri Editörleri: Prof. Dr. Meral Sakızlı, Prof. Dr. Neşe Atabey İzmir Tıp </a:t>
            </a:r>
            <a:r>
              <a:rPr lang="tr-TR" dirty="0" err="1" smtClean="0"/>
              <a:t>Kitabevi</a:t>
            </a:r>
            <a:r>
              <a:rPr lang="tr-TR" dirty="0" smtClean="0"/>
              <a:t>, İzmir, 2006 </a:t>
            </a:r>
            <a:endParaRPr lang="tr-TR" dirty="0"/>
          </a:p>
        </p:txBody>
      </p:sp>
      <p:sp>
        <p:nvSpPr>
          <p:cNvPr id="4" name="Line 5"/>
          <p:cNvSpPr>
            <a:spLocks noChangeShapeType="1"/>
          </p:cNvSpPr>
          <p:nvPr/>
        </p:nvSpPr>
        <p:spPr bwMode="auto">
          <a:xfrm flipV="1">
            <a:off x="683568" y="1340768"/>
            <a:ext cx="7560840" cy="72008"/>
          </a:xfrm>
          <a:prstGeom prst="line">
            <a:avLst/>
          </a:prstGeom>
          <a:noFill/>
          <a:ln w="38100">
            <a:solidFill>
              <a:srgbClr val="339966"/>
            </a:solidFill>
            <a:round/>
            <a:headEnd/>
            <a:tailEnd/>
          </a:ln>
        </p:spPr>
        <p:txBody>
          <a:bodyPr wrap="none" anchor="ctr"/>
          <a:lstStyle/>
          <a:p>
            <a:endParaRPr lang="tr-TR"/>
          </a:p>
        </p:txBody>
      </p:sp>
      <p:sp>
        <p:nvSpPr>
          <p:cNvPr id="5" name="4 Veri Yer Tutucusu"/>
          <p:cNvSpPr>
            <a:spLocks noGrp="1"/>
          </p:cNvSpPr>
          <p:nvPr>
            <p:ph type="dt" sz="half" idx="10"/>
          </p:nvPr>
        </p:nvSpPr>
        <p:spPr/>
        <p:txBody>
          <a:bodyPr/>
          <a:lstStyle/>
          <a:p>
            <a:fld id="{49740889-52ED-4556-AEA4-0F8372C7E193}" type="datetime1">
              <a:rPr lang="tr-TR" smtClean="0"/>
              <a:pPr/>
              <a:t>19/03/2020</a:t>
            </a:fld>
            <a:endParaRPr lang="tr-TR"/>
          </a:p>
        </p:txBody>
      </p:sp>
      <p:sp>
        <p:nvSpPr>
          <p:cNvPr id="6" name="5 Slayt Numarası Yer Tutucusu"/>
          <p:cNvSpPr>
            <a:spLocks noGrp="1"/>
          </p:cNvSpPr>
          <p:nvPr>
            <p:ph type="sldNum" sz="quarter" idx="12"/>
          </p:nvPr>
        </p:nvSpPr>
        <p:spPr/>
        <p:txBody>
          <a:bodyPr/>
          <a:lstStyle/>
          <a:p>
            <a:fld id="{50EF8D8B-02E5-4248-B638-E171B4376A0A}" type="slidenum">
              <a:rPr lang="tr-TR" smtClean="0"/>
              <a:pPr/>
              <a:t>28</a:t>
            </a:fld>
            <a:endParaRPr lang="tr-T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5361" name="Picture 1"/>
          <p:cNvPicPr>
            <a:picLocks noGrp="1" noChangeAspect="1" noChangeArrowheads="1"/>
          </p:cNvPicPr>
          <p:nvPr>
            <p:ph idx="1"/>
          </p:nvPr>
        </p:nvPicPr>
        <p:blipFill>
          <a:blip r:embed="rId2" cstate="print"/>
          <a:srcRect/>
          <a:stretch>
            <a:fillRect/>
          </a:stretch>
        </p:blipFill>
        <p:spPr bwMode="auto">
          <a:xfrm>
            <a:off x="1763688" y="764704"/>
            <a:ext cx="5184576" cy="5361459"/>
          </a:xfrm>
          <a:prstGeom prst="rect">
            <a:avLst/>
          </a:prstGeom>
          <a:noFill/>
          <a:ln w="9525">
            <a:noFill/>
            <a:miter lim="800000"/>
            <a:headEnd/>
            <a:tailEnd/>
          </a:ln>
          <a:effectLst/>
        </p:spPr>
      </p:pic>
      <p:sp>
        <p:nvSpPr>
          <p:cNvPr id="4" name="3 Veri Yer Tutucusu"/>
          <p:cNvSpPr>
            <a:spLocks noGrp="1"/>
          </p:cNvSpPr>
          <p:nvPr>
            <p:ph type="dt" sz="half" idx="10"/>
          </p:nvPr>
        </p:nvSpPr>
        <p:spPr/>
        <p:txBody>
          <a:bodyPr/>
          <a:lstStyle/>
          <a:p>
            <a:fld id="{9142B338-5A37-4684-B22A-FAFF65975427}" type="datetime1">
              <a:rPr lang="tr-TR" smtClean="0"/>
              <a:pPr/>
              <a:t>19/03/2020</a:t>
            </a:fld>
            <a:endParaRPr lang="tr-TR"/>
          </a:p>
        </p:txBody>
      </p:sp>
      <p:sp>
        <p:nvSpPr>
          <p:cNvPr id="5" name="4 Slayt Numarası Yer Tutucusu"/>
          <p:cNvSpPr>
            <a:spLocks noGrp="1"/>
          </p:cNvSpPr>
          <p:nvPr>
            <p:ph type="sldNum" sz="quarter" idx="12"/>
          </p:nvPr>
        </p:nvSpPr>
        <p:spPr/>
        <p:txBody>
          <a:bodyPr/>
          <a:lstStyle/>
          <a:p>
            <a:fld id="{50EF8D8B-02E5-4248-B638-E171B4376A0A}" type="slidenum">
              <a:rPr lang="tr-TR" smtClean="0"/>
              <a:pPr/>
              <a:t>29</a:t>
            </a:fld>
            <a:endParaRPr lang="tr-T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1621</TotalTime>
  <Words>2558</Words>
  <Application>Microsoft Office PowerPoint</Application>
  <PresentationFormat>Ekran Gösterisi (4:3)</PresentationFormat>
  <Paragraphs>346</Paragraphs>
  <Slides>29</Slides>
  <Notes>19</Notes>
  <HiddenSlides>0</HiddenSlides>
  <MMClips>0</MMClips>
  <ScaleCrop>false</ScaleCrop>
  <HeadingPairs>
    <vt:vector size="4" baseType="variant">
      <vt:variant>
        <vt:lpstr>Tema</vt:lpstr>
      </vt:variant>
      <vt:variant>
        <vt:i4>1</vt:i4>
      </vt:variant>
      <vt:variant>
        <vt:lpstr>Slayt Başlıkları</vt:lpstr>
      </vt:variant>
      <vt:variant>
        <vt:i4>29</vt:i4>
      </vt:variant>
    </vt:vector>
  </HeadingPairs>
  <TitlesOfParts>
    <vt:vector size="30" baseType="lpstr">
      <vt:lpstr>Ofis Teması</vt:lpstr>
      <vt:lpstr>PROTEİN SENTEZİ</vt:lpstr>
      <vt:lpstr>Hedefler</vt:lpstr>
      <vt:lpstr>Bugün</vt:lpstr>
      <vt:lpstr>Santral Dogma</vt:lpstr>
      <vt:lpstr>Translasyon  </vt:lpstr>
      <vt:lpstr>Genetik Kod</vt:lpstr>
      <vt:lpstr>Sınav?</vt:lpstr>
      <vt:lpstr>PowerPoint Sunusu</vt:lpstr>
      <vt:lpstr>PowerPoint Sunusu</vt:lpstr>
      <vt:lpstr>PowerPoint Sunusu</vt:lpstr>
      <vt:lpstr>Prokaryotik ve Ökaryotik Ribozomlar</vt:lpstr>
      <vt:lpstr>PowerPoint Sunusu</vt:lpstr>
      <vt:lpstr>                                                                      Translasyon </vt:lpstr>
      <vt:lpstr> Polipeptid Yapımı  </vt:lpstr>
      <vt:lpstr>tRNA Aktivasyonu</vt:lpstr>
      <vt:lpstr>tRNA Aktivasyonu</vt:lpstr>
      <vt:lpstr>PowerPoint Sunusu</vt:lpstr>
      <vt:lpstr>PowerPoint Sunusu</vt:lpstr>
      <vt:lpstr>Başlama </vt:lpstr>
      <vt:lpstr>Uzama </vt:lpstr>
      <vt:lpstr>Uzama</vt:lpstr>
      <vt:lpstr>Sonlanma</vt:lpstr>
      <vt:lpstr>PowerPoint Sunusu</vt:lpstr>
      <vt:lpstr>Poliribozomlar</vt:lpstr>
      <vt:lpstr>Translasyon Sonrası Modifikasyonlar</vt:lpstr>
      <vt:lpstr>PowerPoint Sunusu</vt:lpstr>
      <vt:lpstr>PowerPoint Sunusu</vt:lpstr>
      <vt:lpstr>Kaynaklar</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Sezgin</dc:creator>
  <cp:lastModifiedBy>Sezgin GÜNEŞ</cp:lastModifiedBy>
  <cp:revision>173</cp:revision>
  <dcterms:created xsi:type="dcterms:W3CDTF">2011-02-28T18:57:03Z</dcterms:created>
  <dcterms:modified xsi:type="dcterms:W3CDTF">2020-03-19T07:49:22Z</dcterms:modified>
</cp:coreProperties>
</file>