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8"/>
  </p:notesMasterIdLst>
  <p:sldIdLst>
    <p:sldId id="327" r:id="rId2"/>
    <p:sldId id="256" r:id="rId3"/>
    <p:sldId id="325" r:id="rId4"/>
    <p:sldId id="257" r:id="rId5"/>
    <p:sldId id="258" r:id="rId6"/>
    <p:sldId id="259" r:id="rId7"/>
    <p:sldId id="260" r:id="rId8"/>
    <p:sldId id="313" r:id="rId9"/>
    <p:sldId id="261" r:id="rId10"/>
    <p:sldId id="262" r:id="rId11"/>
    <p:sldId id="263" r:id="rId12"/>
    <p:sldId id="264" r:id="rId13"/>
    <p:sldId id="320" r:id="rId14"/>
    <p:sldId id="265" r:id="rId15"/>
    <p:sldId id="302" r:id="rId16"/>
    <p:sldId id="321" r:id="rId17"/>
    <p:sldId id="303" r:id="rId18"/>
    <p:sldId id="304" r:id="rId19"/>
    <p:sldId id="322" r:id="rId20"/>
    <p:sldId id="268" r:id="rId21"/>
    <p:sldId id="269" r:id="rId22"/>
    <p:sldId id="301" r:id="rId23"/>
    <p:sldId id="270" r:id="rId24"/>
    <p:sldId id="314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316" r:id="rId33"/>
    <p:sldId id="317" r:id="rId34"/>
    <p:sldId id="318" r:id="rId35"/>
    <p:sldId id="319" r:id="rId36"/>
    <p:sldId id="326" r:id="rId3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106" d="100"/>
          <a:sy n="106" d="100"/>
        </p:scale>
        <p:origin x="169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66B38-E25E-4CD3-8EE9-6AA446D1AA47}" type="datetimeFigureOut">
              <a:rPr lang="tr-TR" smtClean="0"/>
              <a:t>15.1.2020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B92AC-4205-48DC-A69A-1BE22ADE2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7333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955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837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291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2388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465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10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6997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711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067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1910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3968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71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199"/>
            <a:ext cx="9144000" cy="666960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25"/>
            <a:ext cx="9144000" cy="683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75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İLK YARDIMIN ÖNEMİ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İlkyardım nedir?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2148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İlkyardım nedir? </a:t>
            </a:r>
          </a:p>
          <a:p>
            <a:r>
              <a:rPr lang="tr-TR" dirty="0" smtClean="0"/>
              <a:t>Herhangi bir kaza veya yaşamı tehlikeye düşüren bir durumda, </a:t>
            </a:r>
          </a:p>
          <a:p>
            <a:r>
              <a:rPr lang="tr-TR" dirty="0" smtClean="0"/>
              <a:t>sağlık görevlilerinin yardımı sağlanıncaya kadar,</a:t>
            </a:r>
          </a:p>
          <a:p>
            <a:r>
              <a:rPr lang="tr-TR" dirty="0" smtClean="0"/>
              <a:t> hayatın kurtarılması ya da durumun kötüye gitmesini önleyebilmek amacı ile olay yerinde, </a:t>
            </a:r>
          </a:p>
          <a:p>
            <a:r>
              <a:rPr lang="tr-TR" dirty="0" smtClean="0"/>
              <a:t>tıbbi araç gereç aranmaksızın, </a:t>
            </a:r>
          </a:p>
          <a:p>
            <a:r>
              <a:rPr lang="tr-TR" dirty="0" smtClean="0"/>
              <a:t>mevcut araç ve gereçlerle yapılan ilaçsız uygulamalardır.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Acil tedavi nedir? </a:t>
            </a:r>
          </a:p>
          <a:p>
            <a:r>
              <a:rPr lang="tr-TR" dirty="0" smtClean="0"/>
              <a:t>Acil tedavi ünitelerinde, hasta/yaralılara doktor ve sağlık personeli tarafından yapılan tıbbi müdahalelerdir</a:t>
            </a:r>
          </a:p>
          <a:p>
            <a:endParaRPr lang="tr-TR" dirty="0"/>
          </a:p>
        </p:txBody>
      </p:sp>
      <p:pic>
        <p:nvPicPr>
          <p:cNvPr id="1026" name="Picture 2" descr="C:\Users\YasemiN\Desktop\stock-vector-illustration-of-ambulance-vector-1282726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068960"/>
            <a:ext cx="4608512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İlkyardım ve acil tedavi arasındaki fark nedir?   </a:t>
            </a:r>
          </a:p>
          <a:p>
            <a:r>
              <a:rPr lang="tr-TR" dirty="0" smtClean="0"/>
              <a:t>Acil tedavi bu konuda ehliyetli kişilerce gerekli donanımla yapılan müdahale olmasına karşın,</a:t>
            </a:r>
          </a:p>
          <a:p>
            <a:r>
              <a:rPr lang="tr-TR" dirty="0" smtClean="0"/>
              <a:t> ilkyardım bu konuda eğitim almış herkesin olayın olduğu yerde bulabildiği malzemeleri kullanarak yaptığı hayat kurtarıcı müdahaledir.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İlkyardımcı kimdir?</a:t>
            </a:r>
          </a:p>
          <a:p>
            <a:r>
              <a:rPr lang="tr-TR" b="1" dirty="0" smtClean="0"/>
              <a:t> </a:t>
            </a:r>
            <a:r>
              <a:rPr lang="tr-TR" dirty="0" smtClean="0"/>
              <a:t>İlkyardım tanımında belirtilen amaç doğrultusunda hasta veya yaralıya tıbbi araç gereç aranmaksızın mevcut araç gereçlerle, ilaçsız uygulamaları yapan eğitim almış kişi ya da kişilerdir. </a:t>
            </a:r>
          </a:p>
          <a:p>
            <a:endParaRPr lang="tr-TR" dirty="0"/>
          </a:p>
        </p:txBody>
      </p:sp>
      <p:pic>
        <p:nvPicPr>
          <p:cNvPr id="2050" name="Picture 2" descr="C:\Users\YasemiN\Desktop\ilk_yardim145214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573016"/>
            <a:ext cx="4680520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İLK YARDIMIN TEMEL İLKELERİ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sz="4400" dirty="0" smtClean="0"/>
              <a:t>Tedbir almak</a:t>
            </a:r>
          </a:p>
          <a:p>
            <a:r>
              <a:rPr lang="tr-TR" sz="4400" dirty="0" smtClean="0"/>
              <a:t>Tanı koymak</a:t>
            </a:r>
          </a:p>
          <a:p>
            <a:r>
              <a:rPr lang="tr-TR" sz="4400" dirty="0" smtClean="0"/>
              <a:t>Tedavi etmek</a:t>
            </a:r>
          </a:p>
          <a:p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sz="4400" dirty="0" err="1" smtClean="0"/>
              <a:t>Telekominasyon</a:t>
            </a:r>
            <a:endParaRPr lang="tr-TR" sz="4400" dirty="0" smtClean="0"/>
          </a:p>
          <a:p>
            <a:r>
              <a:rPr lang="tr-TR" sz="4400" dirty="0" err="1" smtClean="0"/>
              <a:t>Triaj</a:t>
            </a:r>
            <a:endParaRPr lang="tr-TR" sz="4400" dirty="0" smtClean="0"/>
          </a:p>
          <a:p>
            <a:r>
              <a:rPr lang="tr-TR" sz="4400" dirty="0" smtClean="0"/>
              <a:t>Transport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İlkyardımın öncelikli amaçları nelerdir? 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Hayati tehlikenin ortadan kaldırılması, </a:t>
            </a:r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Yaşamsal fonksiyonların sürdürülmesinin sağlanması, </a:t>
            </a:r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 Hasta/yaralının durumunun kötüleşmesinin önlenmesi, </a:t>
            </a:r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Olanaklar ölçüsünde iyileşmenin kolaylaştırılması.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İlkyardımın temel uygulamaları nelerdir?</a:t>
            </a:r>
          </a:p>
          <a:p>
            <a:endParaRPr lang="tr-TR" b="1" dirty="0" smtClean="0"/>
          </a:p>
          <a:p>
            <a:r>
              <a:rPr lang="tr-TR" b="1" dirty="0" smtClean="0"/>
              <a:t> </a:t>
            </a:r>
            <a:r>
              <a:rPr lang="tr-TR" dirty="0" smtClean="0"/>
              <a:t>İlkyardım temel uygulamaları Koruma, Bildirme, Kurtarma (KBK) olarak ifade edilir. </a:t>
            </a:r>
          </a:p>
          <a:p>
            <a:endParaRPr lang="tr-TR" b="1" dirty="0" smtClean="0"/>
          </a:p>
          <a:p>
            <a:r>
              <a:rPr lang="tr-TR" b="1" dirty="0" smtClean="0"/>
              <a:t>Koruma:</a:t>
            </a:r>
            <a:r>
              <a:rPr lang="tr-TR" dirty="0" smtClean="0"/>
              <a:t> Kaza sonuçlarının ağırlaşmasını önlemek için olay yerinin değerlendirilmesini kapsar. En önemli işlem olay yerinde oluşabilecek tehlikeleri belirleyerek güvenli bir çevre oluşturmaktır.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Bildirme:</a:t>
            </a:r>
            <a:r>
              <a:rPr lang="tr-TR" dirty="0" smtClean="0"/>
              <a:t> </a:t>
            </a:r>
          </a:p>
          <a:p>
            <a:r>
              <a:rPr lang="tr-TR" dirty="0" smtClean="0"/>
              <a:t>Olay / kaza mümkün olduğu kadar hızlı bir şekilde telefon veya diğer kişiler aracılığı ile gerekli yardım kuruluşlarına bildirilmelidir. Türkiye'de ilkyardım gerektiren her durumda telefon iletişimleri, 112 acil telefon numarası üzerinden gerçekleştirilir. </a:t>
            </a:r>
          </a:p>
          <a:p>
            <a:endParaRPr lang="tr-TR" dirty="0"/>
          </a:p>
        </p:txBody>
      </p:sp>
      <p:pic>
        <p:nvPicPr>
          <p:cNvPr id="3074" name="Picture 2" descr="C:\Users\YasemiN\Desktop\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293096"/>
            <a:ext cx="5760640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 </a:t>
            </a:r>
            <a:br>
              <a:rPr lang="tr-TR" b="1" dirty="0" smtClean="0"/>
            </a:br>
            <a:r>
              <a:rPr lang="tr-TR" b="1" dirty="0" smtClean="0"/>
              <a:t> 112’nin aranması sırasında nelere dikkat edilmelidir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Sakin olunmalı ya da sakin olan bir kişinin araması sağlanmalı, </a:t>
            </a:r>
          </a:p>
          <a:p>
            <a:pPr>
              <a:buNone/>
            </a:pPr>
            <a:r>
              <a:rPr lang="tr-TR" dirty="0" smtClean="0"/>
              <a:t> </a:t>
            </a:r>
          </a:p>
          <a:p>
            <a:r>
              <a:rPr lang="tr-TR" dirty="0" smtClean="0"/>
              <a:t>112 merkezi tarafından sorulan sorulara net bir şekilde cevap verilmeli, 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Kesin yer ve adres bilgileri verilirken, olayın olduğu yere yakın bir caddenin ya da çok bilinen bir yerin adı verilmeli,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Kimin, hangi numaradan aradığı bildirilmeli, </a:t>
            </a:r>
          </a:p>
          <a:p>
            <a:endParaRPr lang="tr-TR" dirty="0" smtClean="0"/>
          </a:p>
          <a:p>
            <a:r>
              <a:rPr lang="tr-TR" dirty="0" smtClean="0"/>
              <a:t>Hasta/yaralı(</a:t>
            </a:r>
            <a:r>
              <a:rPr lang="tr-TR" dirty="0" err="1" smtClean="0"/>
              <a:t>lar</a:t>
            </a:r>
            <a:r>
              <a:rPr lang="tr-TR" dirty="0" smtClean="0"/>
              <a:t>)</a:t>
            </a:r>
            <a:r>
              <a:rPr lang="tr-TR" dirty="0" err="1" smtClean="0"/>
              <a:t>ın</a:t>
            </a:r>
            <a:r>
              <a:rPr lang="tr-TR" dirty="0" smtClean="0"/>
              <a:t> adı ve olayın tanımı yapılmalı, </a:t>
            </a:r>
          </a:p>
          <a:p>
            <a:endParaRPr lang="tr-TR" dirty="0" smtClean="0"/>
          </a:p>
          <a:p>
            <a:r>
              <a:rPr lang="tr-TR" dirty="0" smtClean="0"/>
              <a:t>Hasta/yaralı sayısı ve durumu bildirilmeli, </a:t>
            </a:r>
          </a:p>
          <a:p>
            <a:endParaRPr lang="tr-TR" dirty="0" smtClean="0"/>
          </a:p>
          <a:p>
            <a:r>
              <a:rPr lang="tr-TR" dirty="0" smtClean="0"/>
              <a:t>Eğer herhangi bir ilkyardım uygulaması yapıldıysa nasıl bir yardım verildiği belirtilmeli</a:t>
            </a:r>
          </a:p>
          <a:p>
            <a:endParaRPr lang="tr-TR" dirty="0" smtClean="0"/>
          </a:p>
          <a:p>
            <a:r>
              <a:rPr lang="tr-TR" dirty="0" smtClean="0"/>
              <a:t>112 hattında bilgi alan kişi, gerekli olan tüm bilgileri aldığını söyleyinceye kadar telefon kapatılmamalıdır.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Kurtarma (Müdahale): </a:t>
            </a:r>
            <a:r>
              <a:rPr lang="tr-TR" dirty="0" smtClean="0"/>
              <a:t>Olay yerinde hasta / yaralılara müdahale hızlı ancak sakin bir şekilde yapılmalıdır.</a:t>
            </a:r>
          </a:p>
          <a:p>
            <a:endParaRPr lang="tr-TR" dirty="0"/>
          </a:p>
        </p:txBody>
      </p:sp>
      <p:pic>
        <p:nvPicPr>
          <p:cNvPr id="4098" name="Picture 2" descr="C:\Users\YasemiN\Desktop\bocek_sokmasi_h3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852936"/>
            <a:ext cx="5286375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İLK YARDIMDA TEMEL KURALLAR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UYGULAMALAR</a:t>
            </a:r>
          </a:p>
          <a:p>
            <a:r>
              <a:rPr lang="tr-TR" dirty="0" smtClean="0"/>
              <a:t>1-Hastanın boynunu ve belini sıkan,rahat nefes alıp vermesini engelleyen kravat,düğme ,kemer gibi giysiler gevşetilir</a:t>
            </a:r>
          </a:p>
          <a:p>
            <a:endParaRPr lang="tr-TR" dirty="0" smtClean="0"/>
          </a:p>
          <a:p>
            <a:r>
              <a:rPr lang="tr-TR" dirty="0" smtClean="0"/>
              <a:t>2-Ülkemizde henüz yaygınlaşmamış olmakla birlikte hastanın boynunda veya bileğinde </a:t>
            </a:r>
            <a:r>
              <a:rPr lang="tr-TR" dirty="0" err="1" smtClean="0"/>
              <a:t>sağliği</a:t>
            </a:r>
            <a:r>
              <a:rPr lang="tr-TR" dirty="0" smtClean="0"/>
              <a:t> ile ilgili herhangi bir uyarı ve açıklama olup olmadığına bakılır.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3-Eğer kaza ortam koşullarına bağlı olmuşsa  hasta ortamdan uzaklaştırılır.Ancak gerekli bir durum yoksa hasta hareket ettirilmez</a:t>
            </a:r>
          </a:p>
          <a:p>
            <a:endParaRPr lang="tr-TR" dirty="0" smtClean="0"/>
          </a:p>
          <a:p>
            <a:r>
              <a:rPr lang="tr-TR" dirty="0" smtClean="0"/>
              <a:t>4-Çevredeki kalabalık dağıtılır ,gürültü ve kargaşa önlenir,Yardım istemek için görevlendirilebilirler.</a:t>
            </a:r>
          </a:p>
          <a:p>
            <a:endParaRPr lang="tr-TR" dirty="0" smtClean="0"/>
          </a:p>
          <a:p>
            <a:r>
              <a:rPr lang="tr-TR" dirty="0" smtClean="0"/>
              <a:t>5-Solunum kontrol edilir durmuşsa suni solunum yapılır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6)Kalp kontrol edilir durmuşsa kalp masajı yapılır</a:t>
            </a:r>
          </a:p>
          <a:p>
            <a:endParaRPr lang="tr-TR" dirty="0" smtClean="0"/>
          </a:p>
          <a:p>
            <a:r>
              <a:rPr lang="tr-TR" dirty="0" smtClean="0"/>
              <a:t>7)Kanama kontrolü yapılır varsa uygun turnike kullanılır</a:t>
            </a:r>
          </a:p>
          <a:p>
            <a:endParaRPr lang="tr-TR" dirty="0" smtClean="0"/>
          </a:p>
          <a:p>
            <a:r>
              <a:rPr lang="tr-TR" dirty="0" smtClean="0"/>
              <a:t>8-Yaralılar kendini iyi hissetseler bile emin olmadan ayağa kalkmalarına izin verilmez.Ani şok veya boğulmalar meydana gelebilir.</a:t>
            </a:r>
          </a:p>
          <a:p>
            <a:endParaRPr lang="tr-TR" dirty="0" smtClean="0"/>
          </a:p>
          <a:p>
            <a:r>
              <a:rPr lang="tr-TR" dirty="0" smtClean="0"/>
              <a:t>9)Bilinci kapalı hastalara ağızdan </a:t>
            </a:r>
            <a:r>
              <a:rPr lang="tr-TR" dirty="0" err="1" smtClean="0"/>
              <a:t>hiçbirşey</a:t>
            </a:r>
            <a:r>
              <a:rPr lang="tr-TR" dirty="0" smtClean="0"/>
              <a:t> verilmez.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10-Hastanın sıcak tutulması için üzeri örtülür.</a:t>
            </a:r>
          </a:p>
          <a:p>
            <a:endParaRPr lang="tr-TR" dirty="0" smtClean="0"/>
          </a:p>
          <a:p>
            <a:r>
              <a:rPr lang="tr-TR" dirty="0" smtClean="0"/>
              <a:t>11-Eğer hastanın bilinci kapalı ise koma pozisyonu verilir.</a:t>
            </a:r>
          </a:p>
          <a:p>
            <a:endParaRPr lang="tr-TR" dirty="0" smtClean="0"/>
          </a:p>
          <a:p>
            <a:r>
              <a:rPr lang="tr-TR" dirty="0" smtClean="0"/>
              <a:t>12-Kırık varsa kırık bölge hareketsiz hale getirilir.</a:t>
            </a:r>
          </a:p>
          <a:p>
            <a:endParaRPr lang="tr-TR" dirty="0" smtClean="0"/>
          </a:p>
          <a:p>
            <a:r>
              <a:rPr lang="tr-TR" dirty="0" smtClean="0"/>
              <a:t>13-Şok varsa </a:t>
            </a:r>
            <a:r>
              <a:rPr lang="tr-TR" dirty="0" err="1" smtClean="0"/>
              <a:t>müdahele</a:t>
            </a:r>
            <a:r>
              <a:rPr lang="tr-TR" dirty="0" smtClean="0"/>
              <a:t> edilir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14-Bilinci açıksa konuşarak sakinleştirilir.</a:t>
            </a:r>
          </a:p>
          <a:p>
            <a:endParaRPr lang="tr-TR" dirty="0" smtClean="0"/>
          </a:p>
          <a:p>
            <a:r>
              <a:rPr lang="tr-TR" dirty="0" smtClean="0"/>
              <a:t>15-Hastanın ağız içi temizlenir(toz,toprak,kırık diş,kusmuk..)</a:t>
            </a:r>
          </a:p>
          <a:p>
            <a:endParaRPr lang="tr-TR" dirty="0" smtClean="0"/>
          </a:p>
          <a:p>
            <a:r>
              <a:rPr lang="tr-TR" dirty="0" smtClean="0"/>
              <a:t>16-Hastaya takip gerektiren bir uygulama yapılmışsa sağlık kuruluşuna bildirilmelidir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İlkyardımcının özellikleri nasıl olmalıdır? </a:t>
            </a:r>
            <a:r>
              <a:rPr lang="tr-TR" dirty="0" smtClean="0"/>
              <a:t>Olay yeri genellikle insanların telaşlı ve heyecanlı oldukları ortamlardır. Bu durumda ilkyardımcı sakin ve kararlı bir şekilde olayın sorumluluğunu alarak gerekli müdahaleleri doğru olarak yapmalıdır. </a:t>
            </a:r>
          </a:p>
          <a:p>
            <a:endParaRPr lang="tr-TR" dirty="0"/>
          </a:p>
        </p:txBody>
      </p:sp>
      <p:pic>
        <p:nvPicPr>
          <p:cNvPr id="5123" name="Picture 3" descr="C:\Users\YasemiN\Desktop\telaşl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645024"/>
            <a:ext cx="5544616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İlkyardımcının özellikleri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99592" y="1700808"/>
            <a:ext cx="7772400" cy="4572000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 İnsan vücudu ile ilgili temel bilgilere sahip olmalı “ilk yardım eğitimi ’’almış olmalı</a:t>
            </a:r>
          </a:p>
          <a:p>
            <a:r>
              <a:rPr lang="tr-TR" dirty="0" smtClean="0"/>
              <a:t>Önce kendi can güvenliğini korumalı, </a:t>
            </a:r>
          </a:p>
          <a:p>
            <a:r>
              <a:rPr lang="tr-TR" dirty="0" smtClean="0"/>
              <a:t> Sakin, telaşsız,kendine güvenli ve pratik olmalı,</a:t>
            </a:r>
          </a:p>
          <a:p>
            <a:r>
              <a:rPr lang="tr-TR" smtClean="0"/>
              <a:t>Kazazedeyi sakinleştirmeli </a:t>
            </a:r>
          </a:p>
          <a:p>
            <a:r>
              <a:rPr lang="tr-TR" smtClean="0"/>
              <a:t> Eldeki olanakları değerlendirebilmeli, </a:t>
            </a:r>
          </a:p>
          <a:p>
            <a:r>
              <a:rPr lang="tr-TR" smtClean="0"/>
              <a:t>Daima yavaş,anlaşılır ve açık olarak konuşmalı</a:t>
            </a: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5077544"/>
          </a:xfrm>
        </p:spPr>
        <p:txBody>
          <a:bodyPr/>
          <a:lstStyle/>
          <a:p>
            <a:r>
              <a:rPr lang="tr-TR" dirty="0" smtClean="0"/>
              <a:t>Kendine güvenmeli ama emin olmadığı girişimleri yapmamalı</a:t>
            </a:r>
          </a:p>
          <a:p>
            <a:r>
              <a:rPr lang="tr-TR" dirty="0" smtClean="0"/>
              <a:t> Olayı anında ve doğru olarak haber vermeli (112’yi aramak),  Çevredeki kişileri organize edebilmeli ve onlardan yararlanabilmeli, </a:t>
            </a:r>
          </a:p>
          <a:p>
            <a:r>
              <a:rPr lang="tr-TR" dirty="0" smtClean="0"/>
              <a:t>İyi bir iletişim becerisine sahip olmalıdır. </a:t>
            </a:r>
          </a:p>
          <a:p>
            <a:r>
              <a:rPr lang="tr-TR" dirty="0" smtClean="0"/>
              <a:t>Sağlık personeli olay yerine geldiği anda onun yardımcısı konumuna geçmelidir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Hayat kurtarma zinciri nedir? </a:t>
            </a:r>
          </a:p>
          <a:p>
            <a:r>
              <a:rPr lang="tr-TR" dirty="0" smtClean="0"/>
              <a:t>Hayat kurtarma zinciri 4 halkadan oluşur. Son iki halka ileri yaşam desteğine aittir ve ilkyardımcının görevi değildir. </a:t>
            </a:r>
          </a:p>
          <a:p>
            <a:pPr>
              <a:buNone/>
            </a:pPr>
            <a:r>
              <a:rPr lang="tr-TR" dirty="0" smtClean="0"/>
              <a:t>   1.Halka - Sağlık kuruluşuna haber verilmesi </a:t>
            </a:r>
          </a:p>
          <a:p>
            <a:pPr>
              <a:buNone/>
            </a:pPr>
            <a:r>
              <a:rPr lang="tr-TR" dirty="0" smtClean="0"/>
              <a:t>    2.Halka - Olay yerinde Temel Yaşam Desteği yapılması 3.Halka -Ambulans ekiplerince müdahaleler yapılması 4.Halka – Hastane acil servislerinde müdahale yapılmasıdır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7" name="Picture 3" descr="C:\Users\YasemiN\Desktop\hayat-kurtarma-zinciri-ilkyardım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7992888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14400" y="1484784"/>
            <a:ext cx="7772400" cy="4535016"/>
          </a:xfrm>
        </p:spPr>
        <p:txBody>
          <a:bodyPr>
            <a:normAutofit/>
          </a:bodyPr>
          <a:lstStyle/>
          <a:p>
            <a:r>
              <a:rPr lang="tr-TR" sz="3600" b="1" dirty="0" smtClean="0"/>
              <a:t>İlkyardımın ABC si nedir?</a:t>
            </a:r>
          </a:p>
          <a:p>
            <a:pPr>
              <a:buNone/>
            </a:pPr>
            <a:r>
              <a:rPr lang="tr-TR" sz="3600" dirty="0" smtClean="0"/>
              <a:t>      A-Hava yolu açma(</a:t>
            </a:r>
            <a:r>
              <a:rPr lang="tr-TR" sz="3600" dirty="0" err="1" smtClean="0"/>
              <a:t>aırway</a:t>
            </a:r>
            <a:r>
              <a:rPr lang="tr-TR" sz="3600" dirty="0" smtClean="0"/>
              <a:t> </a:t>
            </a:r>
            <a:r>
              <a:rPr lang="tr-TR" sz="3600" dirty="0" err="1" smtClean="0"/>
              <a:t>opening</a:t>
            </a:r>
            <a:r>
              <a:rPr lang="tr-TR" sz="3600" dirty="0" smtClean="0"/>
              <a:t>)</a:t>
            </a:r>
          </a:p>
          <a:p>
            <a:pPr>
              <a:buNone/>
            </a:pPr>
            <a:r>
              <a:rPr lang="tr-TR" sz="3600" dirty="0" smtClean="0"/>
              <a:t>      B-Solunumu sağlama(</a:t>
            </a:r>
            <a:r>
              <a:rPr lang="tr-TR" sz="3600" dirty="0" err="1" smtClean="0"/>
              <a:t>breathing</a:t>
            </a:r>
            <a:r>
              <a:rPr lang="tr-TR" sz="3600" dirty="0" smtClean="0"/>
              <a:t>)</a:t>
            </a:r>
          </a:p>
          <a:p>
            <a:pPr>
              <a:buNone/>
            </a:pPr>
            <a:r>
              <a:rPr lang="tr-TR" sz="3600" dirty="0" smtClean="0"/>
              <a:t>      C-Kan </a:t>
            </a:r>
            <a:r>
              <a:rPr lang="tr-TR" sz="3600" dirty="0"/>
              <a:t>dolaşımını sağlama(</a:t>
            </a:r>
            <a:r>
              <a:rPr lang="tr-TR" sz="3600" dirty="0" err="1"/>
              <a:t>cırculation</a:t>
            </a:r>
            <a:r>
              <a:rPr lang="tr-TR" sz="3600" dirty="0"/>
              <a:t>)</a:t>
            </a:r>
          </a:p>
          <a:p>
            <a:pPr>
              <a:buNone/>
            </a:pPr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HASTA/YARALININ VE OLAY YERİNİN DEĞERLENDİRİLMESİ 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İlkyardımcının bilmesi gereken ve vücudu oluşturan sistemler nelerdir? 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İlkyardımcının insan vücudu, yapısı ve işleyişi konusunda bazı temel kavramları bilmesi, ilkyardımcı olarak yapacağı müdahalelerde bilinçli olmasını kolaylaştırır. Hareket sistemi: Vücudun hareket etmesini, desteklenmesini sağlar ve koruyucu görev yapar. Hareket sistemi şu yapılardan oluşur:     Kemikler </a:t>
            </a:r>
          </a:p>
          <a:p>
            <a:pPr>
              <a:buNone/>
            </a:pPr>
            <a:r>
              <a:rPr lang="tr-TR" dirty="0" smtClean="0"/>
              <a:t>    Eklemler </a:t>
            </a:r>
          </a:p>
          <a:p>
            <a:pPr>
              <a:buNone/>
            </a:pPr>
            <a:r>
              <a:rPr lang="tr-TR" dirty="0" smtClean="0"/>
              <a:t>    Kaslar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Dolaşım sistemi: </a:t>
            </a:r>
            <a:r>
              <a:rPr lang="tr-TR" dirty="0" smtClean="0"/>
              <a:t>Vücut dokularının oksijen, besin, hormon, bağışıklık elemanı ve benzeri elemanları taşır ve yeniden geriye toplar. Dolaşım sistemi şu yapılardan oluşur:  Kalp</a:t>
            </a:r>
          </a:p>
          <a:p>
            <a:pPr>
              <a:buNone/>
            </a:pPr>
            <a:r>
              <a:rPr lang="tr-TR" dirty="0" smtClean="0"/>
              <a:t>    Kan damarları </a:t>
            </a:r>
          </a:p>
          <a:p>
            <a:pPr>
              <a:buNone/>
            </a:pPr>
            <a:r>
              <a:rPr lang="tr-TR" dirty="0" smtClean="0"/>
              <a:t>    Kan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Sinir sistemi: </a:t>
            </a:r>
            <a:r>
              <a:rPr lang="tr-TR" dirty="0" smtClean="0"/>
              <a:t>Bilinç, anlama, düşünme, algılama, hareketlerinin uyumu, dengesi ve solunum ile dolaşımı sağlar. Sinir sistemi şu yapılardan oluşur: </a:t>
            </a:r>
          </a:p>
          <a:p>
            <a:r>
              <a:rPr lang="tr-TR" dirty="0" smtClean="0"/>
              <a:t> Beyin</a:t>
            </a:r>
          </a:p>
          <a:p>
            <a:r>
              <a:rPr lang="tr-TR" dirty="0" smtClean="0"/>
              <a:t> Beyincik </a:t>
            </a:r>
          </a:p>
          <a:p>
            <a:r>
              <a:rPr lang="tr-TR" dirty="0" smtClean="0"/>
              <a:t> Omurilik </a:t>
            </a:r>
          </a:p>
          <a:p>
            <a:r>
              <a:rPr lang="tr-TR" dirty="0" smtClean="0"/>
              <a:t>Omurilik soğanı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Solunum sistemi: </a:t>
            </a:r>
            <a:r>
              <a:rPr lang="tr-TR" dirty="0" smtClean="0"/>
              <a:t>Vücuda gerekli olan gaz alışverişi görevini yaparak hücre ve dokuların oksijenlenmesini sağlar. Solunum sistemi şu organlardan oluşur: </a:t>
            </a:r>
          </a:p>
          <a:p>
            <a:r>
              <a:rPr lang="tr-TR" dirty="0" smtClean="0"/>
              <a:t> Solunum yolları</a:t>
            </a:r>
          </a:p>
          <a:p>
            <a:r>
              <a:rPr lang="tr-TR" dirty="0" smtClean="0"/>
              <a:t>  Akciğerler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Boşaltım</a:t>
            </a:r>
            <a:r>
              <a:rPr lang="tr-TR" dirty="0" smtClean="0"/>
              <a:t> sistemi: Kanı süzerek gerekli maddelerin vücutta tutulması, zararlı olanların atılması görevlerini yaparak vücutta iç dengeyi korur. Boşaltım sistemi şu organlardan oluşur:</a:t>
            </a:r>
          </a:p>
          <a:p>
            <a:r>
              <a:rPr lang="tr-TR" dirty="0" smtClean="0"/>
              <a:t> </a:t>
            </a:r>
            <a:r>
              <a:rPr lang="tr-TR" dirty="0" err="1" smtClean="0"/>
              <a:t>Üretra</a:t>
            </a:r>
            <a:endParaRPr lang="tr-TR" dirty="0" smtClean="0"/>
          </a:p>
          <a:p>
            <a:r>
              <a:rPr lang="tr-TR" dirty="0" smtClean="0"/>
              <a:t> Mesane</a:t>
            </a:r>
          </a:p>
          <a:p>
            <a:r>
              <a:rPr lang="tr-TR" dirty="0" smtClean="0"/>
              <a:t> </a:t>
            </a:r>
            <a:r>
              <a:rPr lang="tr-TR" dirty="0" err="1" smtClean="0"/>
              <a:t>Üreter</a:t>
            </a:r>
            <a:r>
              <a:rPr lang="tr-TR" dirty="0" smtClean="0"/>
              <a:t> </a:t>
            </a:r>
          </a:p>
          <a:p>
            <a:r>
              <a:rPr lang="tr-TR" dirty="0" smtClean="0"/>
              <a:t> Böbrekler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Sindirim sistemi: </a:t>
            </a:r>
            <a:r>
              <a:rPr lang="tr-TR" dirty="0" smtClean="0"/>
              <a:t>Ağızdan alınan besinlerin öğütülerek sindirilmesi ve kan dolaşımı vasıtasıyla vücuda dağıtılmasını sağlar. Sindirim sistemi şu organlardan oluşur: </a:t>
            </a:r>
          </a:p>
          <a:p>
            <a:r>
              <a:rPr lang="tr-TR" dirty="0" smtClean="0"/>
              <a:t> Dil ve dişler </a:t>
            </a:r>
          </a:p>
          <a:p>
            <a:r>
              <a:rPr lang="tr-TR" dirty="0" smtClean="0"/>
              <a:t> Yemek borusu </a:t>
            </a:r>
          </a:p>
          <a:p>
            <a:r>
              <a:rPr lang="tr-TR" dirty="0" smtClean="0"/>
              <a:t> Mide</a:t>
            </a:r>
          </a:p>
          <a:p>
            <a:r>
              <a:rPr lang="tr-TR" dirty="0" smtClean="0"/>
              <a:t>Safra kesesi </a:t>
            </a:r>
          </a:p>
          <a:p>
            <a:r>
              <a:rPr lang="tr-TR" dirty="0" smtClean="0"/>
              <a:t>Pankreas </a:t>
            </a:r>
          </a:p>
          <a:p>
            <a:r>
              <a:rPr lang="tr-TR" dirty="0" smtClean="0"/>
              <a:t>Bağırsakla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İnsan Vücudu İle İlgili</a:t>
            </a:r>
            <a:br>
              <a:rPr lang="tr-TR" dirty="0" smtClean="0"/>
            </a:br>
            <a:r>
              <a:rPr lang="tr-TR" dirty="0" smtClean="0"/>
              <a:t>Bilinmesi Gerekenler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Nabız </a:t>
            </a:r>
          </a:p>
          <a:p>
            <a:r>
              <a:rPr lang="tr-TR" dirty="0" smtClean="0"/>
              <a:t>Kanın atardamara yaptığı basınçtır.</a:t>
            </a:r>
          </a:p>
          <a:p>
            <a:endParaRPr lang="tr-TR" dirty="0" smtClean="0"/>
          </a:p>
          <a:p>
            <a:r>
              <a:rPr lang="tr-TR" dirty="0" smtClean="0"/>
              <a:t>Yetişkin bir insanın nabzı; 60-100/dakika’dır. </a:t>
            </a:r>
          </a:p>
          <a:p>
            <a:endParaRPr lang="tr-TR" dirty="0" smtClean="0"/>
          </a:p>
          <a:p>
            <a:r>
              <a:rPr lang="tr-TR" dirty="0" smtClean="0"/>
              <a:t>Çocuk için normal nabız değeri; 100-120/dakika’dır.</a:t>
            </a:r>
          </a:p>
          <a:p>
            <a:endParaRPr lang="tr-TR" dirty="0" smtClean="0"/>
          </a:p>
          <a:p>
            <a:r>
              <a:rPr lang="tr-TR" dirty="0" smtClean="0"/>
              <a:t>Bebek nabzı ise; 100-140/dakika normal değer olarak kabul edilir.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Solunum Sayısı</a:t>
            </a:r>
          </a:p>
          <a:p>
            <a:r>
              <a:rPr lang="tr-TR" dirty="0" smtClean="0"/>
              <a:t>Solunum sayısı; yetişkin kişilerde 12-20 kez/dakika, çocuklarda 16-22 ve bebeklerde ise 18-24 kez/dakika’dır.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Vücut Isısı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Normalde koltuk altından ölçülmelidir. Yetişkin bir insanın vücut sıcaklığı 36,5°</a:t>
            </a:r>
            <a:r>
              <a:rPr lang="tr-TR" dirty="0" err="1" smtClean="0"/>
              <a:t>C’dir</a:t>
            </a:r>
            <a:r>
              <a:rPr lang="tr-TR" dirty="0" smtClean="0"/>
              <a:t>. Bebeklerin ise 37,5°C normal değer kabul edilir.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1" name="Picture 3" descr="C:\Users\YasemiN\Desktop\nabizbolgeleri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60648"/>
            <a:ext cx="5760640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FF0000"/>
                </a:solidFill>
              </a:rPr>
              <a:t>Teşekkürler</a:t>
            </a:r>
            <a:endParaRPr lang="tr-T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9305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mü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 omü" id="{C2EC43FA-FAB8-4745-BDD2-C7DD2571E17E}" vid="{FD3A5D58-6428-49E5-94F3-F98F6F97EED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omü</Template>
  <TotalTime>386</TotalTime>
  <Words>1029</Words>
  <Application>Microsoft Office PowerPoint</Application>
  <PresentationFormat>Ekran Gösterisi (4:3)</PresentationFormat>
  <Paragraphs>144</Paragraphs>
  <Slides>36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0" baseType="lpstr">
      <vt:lpstr>Arial</vt:lpstr>
      <vt:lpstr>Calibri</vt:lpstr>
      <vt:lpstr>Wingdings</vt:lpstr>
      <vt:lpstr>Tema omü</vt:lpstr>
      <vt:lpstr>PowerPoint Sunusu</vt:lpstr>
      <vt:lpstr>İLK YARDIMIN ÖNEMİ</vt:lpstr>
      <vt:lpstr>PowerPoint Sunusu</vt:lpstr>
      <vt:lpstr>PowerPoint Sunusu</vt:lpstr>
      <vt:lpstr>PowerPoint Sunusu</vt:lpstr>
      <vt:lpstr>PowerPoint Sunusu</vt:lpstr>
      <vt:lpstr>PowerPoint Sunusu</vt:lpstr>
      <vt:lpstr>İLK YARDIMIN TEMEL İLKELERİ</vt:lpstr>
      <vt:lpstr>PowerPoint Sunusu</vt:lpstr>
      <vt:lpstr>PowerPoint Sunusu</vt:lpstr>
      <vt:lpstr>PowerPoint Sunusu</vt:lpstr>
      <vt:lpstr>      112’nin aranması sırasında nelere dikkat edilmelidir</vt:lpstr>
      <vt:lpstr>PowerPoint Sunusu</vt:lpstr>
      <vt:lpstr>PowerPoint Sunusu</vt:lpstr>
      <vt:lpstr>İLK YARDIMDA TEMEL KURALLAR</vt:lpstr>
      <vt:lpstr>PowerPoint Sunusu</vt:lpstr>
      <vt:lpstr>PowerPoint Sunusu</vt:lpstr>
      <vt:lpstr>PowerPoint Sunusu</vt:lpstr>
      <vt:lpstr>PowerPoint Sunusu</vt:lpstr>
      <vt:lpstr>PowerPoint Sunusu</vt:lpstr>
      <vt:lpstr>İlkyardımcının özellikleri</vt:lpstr>
      <vt:lpstr>PowerPoint Sunusu</vt:lpstr>
      <vt:lpstr>PowerPoint Sunusu</vt:lpstr>
      <vt:lpstr>PowerPoint Sunusu</vt:lpstr>
      <vt:lpstr>PowerPoint Sunusu</vt:lpstr>
      <vt:lpstr>HASTA/YARALININ VE OLAY YERİNİN DEĞERLENDİRİLMESİ </vt:lpstr>
      <vt:lpstr>PowerPoint Sunusu</vt:lpstr>
      <vt:lpstr>PowerPoint Sunusu</vt:lpstr>
      <vt:lpstr>PowerPoint Sunusu</vt:lpstr>
      <vt:lpstr>PowerPoint Sunusu</vt:lpstr>
      <vt:lpstr>PowerPoint Sunusu</vt:lpstr>
      <vt:lpstr>İnsan Vücudu İle İlgili Bilinmesi Gerekenler</vt:lpstr>
      <vt:lpstr>PowerPoint Sunusu</vt:lpstr>
      <vt:lpstr>Vücut Isısı 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lab5</dc:creator>
  <cp:lastModifiedBy>lenovabilgisayar</cp:lastModifiedBy>
  <cp:revision>82</cp:revision>
  <dcterms:created xsi:type="dcterms:W3CDTF">2015-02-10T07:11:17Z</dcterms:created>
  <dcterms:modified xsi:type="dcterms:W3CDTF">2020-01-15T06:45:05Z</dcterms:modified>
</cp:coreProperties>
</file>