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5"/>
  </p:notesMasterIdLst>
  <p:sldIdLst>
    <p:sldId id="285" r:id="rId2"/>
    <p:sldId id="256" r:id="rId3"/>
    <p:sldId id="261" r:id="rId4"/>
    <p:sldId id="262" r:id="rId5"/>
    <p:sldId id="263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C3061-1986-4183-8929-AE56DB49174A}" type="datetimeFigureOut">
              <a:rPr lang="tr-TR" smtClean="0"/>
              <a:pPr/>
              <a:t>18.3.2020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7A4C1-2294-4ADA-8089-83783AA923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703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7A4C1-2294-4ADA-8089-83783AA9231A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1102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7A4C1-2294-4ADA-8089-83783AA9231A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8059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0F608E-2C55-4C04-9029-D98614C9A6BF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2564219"/>
      </p:ext>
    </p:extLst>
  </p:cSld>
  <p:clrMapOvr>
    <a:masterClrMapping/>
  </p:clrMapOvr>
  <p:transition>
    <p:rand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DEEE7A-418C-498A-8D7F-09F124222C77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2510286"/>
      </p:ext>
    </p:extLst>
  </p:cSld>
  <p:clrMapOvr>
    <a:masterClrMapping/>
  </p:clrMapOvr>
  <p:transition>
    <p:rand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62A444-2948-4CC2-8F76-38D6AEC22050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11660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A24BEC-DD7F-46CA-B4C6-205FC18AAA70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5735498"/>
      </p:ext>
    </p:extLst>
  </p:cSld>
  <p:clrMapOvr>
    <a:masterClrMapping/>
  </p:clrMapOvr>
  <p:transition>
    <p:rand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24F3DB-938D-4624-9439-521428F89D81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9099353"/>
      </p:ext>
    </p:extLst>
  </p:cSld>
  <p:clrMapOvr>
    <a:masterClrMapping/>
  </p:clrMapOvr>
  <p:transition>
    <p:rand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E547A8-69F7-478D-9000-C20992CC1000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733153"/>
      </p:ext>
    </p:extLst>
  </p:cSld>
  <p:clrMapOvr>
    <a:masterClrMapping/>
  </p:clrMapOvr>
  <p:transition>
    <p:rand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FBBCCF-0CEC-45DF-AE1F-15AB40060A9F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0065668"/>
      </p:ext>
    </p:extLst>
  </p:cSld>
  <p:clrMapOvr>
    <a:masterClrMapping/>
  </p:clrMapOvr>
  <p:transition>
    <p:rand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45FA8D-8637-4B99-BCC8-D5648F844A90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0226032"/>
      </p:ext>
    </p:extLst>
  </p:cSld>
  <p:clrMapOvr>
    <a:masterClrMapping/>
  </p:clrMapOvr>
  <p:transition>
    <p:rand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62A444-2948-4CC2-8F76-38D6AEC22050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883434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62A444-2948-4CC2-8F76-38D6AEC22050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110051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9E9BCB-F974-4435-8C51-01DF199C1D71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781610"/>
      </p:ext>
    </p:extLst>
  </p:cSld>
  <p:clrMapOvr>
    <a:masterClrMapping/>
  </p:clrMapOvr>
  <p:transition>
    <p:rand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 rot="21240000">
            <a:off x="681106" y="1194672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 rot="21420000">
            <a:off x="4249843" y="1090807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tr-TR" dirty="0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797364-1E5C-483A-8CC1-A9E1FE62EEC7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Resim Yer Tutucusu"/>
          <p:cNvSpPr>
            <a:spLocks noGrp="1"/>
          </p:cNvSpPr>
          <p:nvPr>
            <p:ph type="pic" idx="1"/>
          </p:nvPr>
        </p:nvSpPr>
        <p:spPr>
          <a:xfrm>
            <a:off x="1475656" y="3140968"/>
            <a:ext cx="3394266" cy="2106274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dirty="0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  <p:transition>
    <p:random/>
    <p:sndAc>
      <p:stSnd>
        <p:snd r:embed="rId1" name="wind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C62A444-2948-4CC2-8F76-38D6AEC22050}" type="datetime1">
              <a:rPr lang="tr-TR" smtClean="0"/>
              <a:pPr/>
              <a:t>18.3.2020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B817C9-FB13-4A56-BF15-C909BB55EA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326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9" r:id="rId12"/>
  </p:sldLayoutIdLst>
  <p:transition>
    <p:random/>
    <p:sndAc>
      <p:stSnd>
        <p:snd r:embed="rId14" name="wind.wav"/>
      </p:stSnd>
    </p:sndAc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12968" cy="6336704"/>
          </a:xfr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1548273"/>
      </p:ext>
    </p:extLst>
  </p:cSld>
  <p:clrMapOvr>
    <a:masterClrMapping/>
  </p:clrMapOvr>
  <p:transition>
    <p:random/>
    <p:sndAc>
      <p:stSnd>
        <p:snd r:embed="rId3" name="wind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 smtClean="0"/>
              <a:t>Nagogastrik</a:t>
            </a:r>
            <a:r>
              <a:rPr lang="tr-TR" dirty="0" smtClean="0"/>
              <a:t> sonda ile hastanın beslenmesi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354442" y="4005064"/>
            <a:ext cx="5114778" cy="636048"/>
          </a:xfrm>
        </p:spPr>
        <p:txBody>
          <a:bodyPr/>
          <a:lstStyle/>
          <a:p>
            <a:r>
              <a:rPr lang="tr-TR" dirty="0" smtClean="0"/>
              <a:t>ÖĞR. GÖR. </a:t>
            </a:r>
            <a:r>
              <a:rPr lang="tr-TR" dirty="0" smtClean="0"/>
              <a:t>Sibel YÜCETÜRK</a:t>
            </a:r>
            <a:endParaRPr lang="tr-TR" dirty="0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SİNDİRİM SİSTEMİ İNTÜBASYONU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3116"/>
            <a:ext cx="7239000" cy="43126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■ </a:t>
            </a:r>
            <a:r>
              <a:rPr lang="tr-TR" dirty="0" err="1" smtClean="0"/>
              <a:t>Abdominal</a:t>
            </a:r>
            <a:r>
              <a:rPr lang="tr-TR" dirty="0" smtClean="0"/>
              <a:t> (karın) ameliyatlardan sonra gerilimi önlemek, herhangi bir nedenle biriken sıvı ve gazı çıkarmak,</a:t>
            </a:r>
          </a:p>
          <a:p>
            <a:r>
              <a:rPr lang="tr-TR" dirty="0" smtClean="0"/>
              <a:t>■ Sindirim sistemi ile ilgili radyolojik incelemeler yapmak,</a:t>
            </a:r>
          </a:p>
          <a:p>
            <a:r>
              <a:rPr lang="tr-TR" dirty="0" smtClean="0"/>
              <a:t>■ Hastayı beslemek.</a:t>
            </a:r>
          </a:p>
          <a:p>
            <a:r>
              <a:rPr lang="tr-TR" dirty="0" smtClean="0"/>
              <a:t>■ Hastayı genel anesteziye hazırlarken sindirim sistemindeki içeriği boşaltmak,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err="1" smtClean="0"/>
              <a:t>İntübasyonda</a:t>
            </a:r>
            <a:r>
              <a:rPr lang="tr-TR" dirty="0" smtClean="0"/>
              <a:t> mide için kullanılan sondalar, kısa sondalardır. </a:t>
            </a:r>
            <a:endParaRPr lang="tr-TR" dirty="0" smtClean="0"/>
          </a:p>
          <a:p>
            <a:r>
              <a:rPr lang="tr-TR" dirty="0" err="1" smtClean="0"/>
              <a:t>Nazogastrik</a:t>
            </a:r>
            <a:r>
              <a:rPr lang="tr-TR" dirty="0" smtClean="0"/>
              <a:t> </a:t>
            </a:r>
            <a:r>
              <a:rPr lang="tr-TR" dirty="0" smtClean="0"/>
              <a:t>tüp (</a:t>
            </a:r>
            <a:r>
              <a:rPr lang="tr-TR" dirty="0" err="1" smtClean="0"/>
              <a:t>kateter</a:t>
            </a:r>
            <a:r>
              <a:rPr lang="tr-TR" dirty="0" smtClean="0"/>
              <a:t>) olarak isimlendirilir. </a:t>
            </a:r>
            <a:endParaRPr lang="tr-TR" dirty="0" smtClean="0"/>
          </a:p>
          <a:p>
            <a:r>
              <a:rPr lang="tr-TR" dirty="0" smtClean="0"/>
              <a:t>Ağız </a:t>
            </a:r>
            <a:r>
              <a:rPr lang="tr-TR" dirty="0" smtClean="0"/>
              <a:t>(</a:t>
            </a:r>
            <a:r>
              <a:rPr lang="tr-TR" dirty="0" err="1" smtClean="0"/>
              <a:t>orofarenks</a:t>
            </a:r>
            <a:r>
              <a:rPr lang="tr-TR" dirty="0" smtClean="0"/>
              <a:t>) veya burun (</a:t>
            </a:r>
            <a:r>
              <a:rPr lang="tr-TR" dirty="0" err="1" smtClean="0"/>
              <a:t>nazofarenks</a:t>
            </a:r>
            <a:r>
              <a:rPr lang="tr-TR" dirty="0" smtClean="0"/>
              <a:t>) yoluyla mideye yerleştirilir</a:t>
            </a:r>
            <a:r>
              <a:rPr lang="tr-TR" dirty="0" smtClean="0"/>
              <a:t>.</a:t>
            </a:r>
            <a:endParaRPr lang="tr-TR" dirty="0" smtClean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792961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YATAĞA BAĞIMLI HASTANIN BESLENMESİ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60848"/>
            <a:ext cx="6779096" cy="4394888"/>
          </a:xfrm>
        </p:spPr>
        <p:txBody>
          <a:bodyPr/>
          <a:lstStyle/>
          <a:p>
            <a:r>
              <a:rPr lang="tr-TR" dirty="0" smtClean="0"/>
              <a:t>Ciddi bir hastalık veya paralizi nedeniyle ellerini kullanamayan hastalarda, akıl hastalarında, görme kaybı olan hastalarda, ağız etrafında yaralanma olan hastalarda, hastanın beslenmesine hemşirenin yardım etmesi gerekir.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cap="none" dirty="0" smtClean="0">
                <a:solidFill>
                  <a:srgbClr val="00B050"/>
                </a:solidFill>
              </a:rPr>
              <a:t>yöntem: yatağa bağımlı hastanın beslenmesinde aşağıdaki yöntem izlenir:</a:t>
            </a:r>
            <a:endParaRPr lang="tr-TR" sz="2800" cap="none" dirty="0">
              <a:solidFill>
                <a:srgbClr val="00B05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tr-TR" dirty="0" smtClean="0"/>
              <a:t>■ Hastanın güvenini kazanmak için ne yapılacağı anlatılır.</a:t>
            </a:r>
          </a:p>
          <a:p>
            <a:r>
              <a:rPr lang="tr-TR" dirty="0" smtClean="0"/>
              <a:t>■ Hazırlanan yiyecekler muntazam olarak hastanın yanına getirilir ve hastaya</a:t>
            </a:r>
          </a:p>
          <a:p>
            <a:pPr>
              <a:buNone/>
            </a:pPr>
            <a:r>
              <a:rPr lang="tr-TR" dirty="0" smtClean="0"/>
              <a:t>  menüsü söylenir.</a:t>
            </a:r>
          </a:p>
          <a:p>
            <a:r>
              <a:rPr lang="tr-TR" dirty="0" smtClean="0"/>
              <a:t>■ Hastaya rahat bir pozisyon verilir, bu işlem anında hasta gözlenir ve katılımı sağlanır.</a:t>
            </a:r>
          </a:p>
          <a:p>
            <a:r>
              <a:rPr lang="tr-TR" dirty="0" smtClean="0"/>
              <a:t>■ Eller yıkanır, (Çapraz enfeksiyonu önlemek için).</a:t>
            </a:r>
          </a:p>
          <a:p>
            <a:r>
              <a:rPr lang="tr-TR" dirty="0" smtClean="0"/>
              <a:t>■ Yemeklerin ısısı kontrol edilir (Ağız, dudak ve dil yanmalarını önlemek için).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3" name="wind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6453336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■ Hasta beslenirken, hemşire hastanın yanına rahat bir şekilde oturmalı ve bu işten hoşlandığını hastaya hissettirmelidir.</a:t>
            </a:r>
          </a:p>
          <a:p>
            <a:r>
              <a:rPr lang="tr-TR" dirty="0" smtClean="0"/>
              <a:t>■ İlk olarak hangi yiyecekten başlamak istediği hastaya sorulmalıdır.</a:t>
            </a:r>
          </a:p>
          <a:p>
            <a:r>
              <a:rPr lang="tr-TR" dirty="0" smtClean="0"/>
              <a:t>■ Hastanın yiyebildiği hızda yiyecek verilir. Çiğnemesine ve yiyecek fazlası ile boğulmamasına özen gösterilmelidir.</a:t>
            </a:r>
          </a:p>
          <a:p>
            <a:r>
              <a:rPr lang="tr-TR" dirty="0" smtClean="0"/>
              <a:t>■ Çatal ve kaşık kullanılırken dikkat edilir.</a:t>
            </a:r>
          </a:p>
          <a:p>
            <a:r>
              <a:rPr lang="tr-TR" dirty="0" smtClean="0"/>
              <a:t>■ Yemek anında su isteyip istemediği sorulur.</a:t>
            </a:r>
          </a:p>
          <a:p>
            <a:r>
              <a:rPr lang="tr-TR" dirty="0" smtClean="0"/>
              <a:t>■ Yemeye hastanın da iştirak etmesi sağlanmalıdır.</a:t>
            </a:r>
          </a:p>
          <a:p>
            <a:r>
              <a:rPr lang="tr-TR" dirty="0" smtClean="0"/>
              <a:t>■ Yeme işleminin bitiminde, eğer hasta istemişse, elleri, yüzü, ağzı yıkanır ve rahat bir pozisyon verilir.</a:t>
            </a:r>
          </a:p>
          <a:p>
            <a:r>
              <a:rPr lang="tr-TR" dirty="0" smtClean="0"/>
              <a:t>■ Malzeme yıkanmak üzere kaldırılır.</a:t>
            </a:r>
          </a:p>
          <a:p>
            <a:r>
              <a:rPr lang="tr-TR" dirty="0" smtClean="0"/>
              <a:t>■ Hastanın yemek yeme anında ağzında biriktirip, biriktirmediği, yutma durumu gözlenerek hemşire notuna kaydedilir.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Yatağa bağımlı hastanın beslenmesinde nelere dikkat edilir?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SONDA İLE BESLEME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72816"/>
            <a:ext cx="7239000" cy="4682920"/>
          </a:xfrm>
        </p:spPr>
        <p:txBody>
          <a:bodyPr/>
          <a:lstStyle/>
          <a:p>
            <a:r>
              <a:rPr lang="tr-TR" dirty="0" smtClean="0"/>
              <a:t>Hastanın günlük besin ihtiyacı sonda veya geniş bir </a:t>
            </a:r>
            <a:r>
              <a:rPr lang="tr-TR" dirty="0" err="1" smtClean="0"/>
              <a:t>venden</a:t>
            </a:r>
            <a:r>
              <a:rPr lang="tr-TR" dirty="0" smtClean="0"/>
              <a:t> aseptik şartlarda </a:t>
            </a:r>
            <a:r>
              <a:rPr lang="tr-TR" dirty="0" err="1" smtClean="0"/>
              <a:t>kateter</a:t>
            </a:r>
            <a:r>
              <a:rPr lang="tr-TR" dirty="0" smtClean="0"/>
              <a:t> ile verilir.</a:t>
            </a:r>
          </a:p>
          <a:p>
            <a:r>
              <a:rPr lang="tr-TR" dirty="0" err="1" smtClean="0"/>
              <a:t>Venden</a:t>
            </a:r>
            <a:r>
              <a:rPr lang="tr-TR" dirty="0" smtClean="0"/>
              <a:t> </a:t>
            </a:r>
            <a:r>
              <a:rPr lang="tr-TR" dirty="0" err="1" smtClean="0"/>
              <a:t>kateter</a:t>
            </a:r>
            <a:r>
              <a:rPr lang="tr-TR" dirty="0" smtClean="0"/>
              <a:t> ile verilmesine total </a:t>
            </a:r>
            <a:r>
              <a:rPr lang="tr-TR" dirty="0" err="1" smtClean="0"/>
              <a:t>parenteral</a:t>
            </a:r>
            <a:r>
              <a:rPr lang="tr-TR" dirty="0" smtClean="0"/>
              <a:t> beslenme denir. Sonda ile beslenme, sondanın ağız veya burundan sokularak veya karın duvarına yapılan cerrahi bir </a:t>
            </a:r>
            <a:r>
              <a:rPr lang="tr-TR" dirty="0" err="1" smtClean="0"/>
              <a:t>insizyon</a:t>
            </a:r>
            <a:r>
              <a:rPr lang="tr-TR" dirty="0" smtClean="0"/>
              <a:t> ile mideye yiyeceğin verilmesidir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04864"/>
            <a:ext cx="7239000" cy="4250872"/>
          </a:xfrm>
        </p:spPr>
        <p:txBody>
          <a:bodyPr/>
          <a:lstStyle/>
          <a:p>
            <a:r>
              <a:rPr lang="tr-TR" dirty="0" smtClean="0"/>
              <a:t>■ </a:t>
            </a:r>
            <a:r>
              <a:rPr lang="tr-TR" dirty="0" err="1" smtClean="0"/>
              <a:t>Nazogastrik</a:t>
            </a:r>
            <a:r>
              <a:rPr lang="tr-TR" dirty="0" smtClean="0"/>
              <a:t> sonda ile besleme (Kısa süreli besleme),</a:t>
            </a:r>
          </a:p>
          <a:p>
            <a:pPr>
              <a:buNone/>
            </a:pPr>
            <a:r>
              <a:rPr lang="tr-TR" dirty="0" smtClean="0"/>
              <a:t>   ■ Devamlı, damla damla besleme,</a:t>
            </a:r>
          </a:p>
          <a:p>
            <a:r>
              <a:rPr lang="tr-TR" dirty="0" smtClean="0"/>
              <a:t>■ </a:t>
            </a:r>
            <a:r>
              <a:rPr lang="tr-TR" dirty="0" err="1" smtClean="0"/>
              <a:t>Gastrostomi</a:t>
            </a:r>
            <a:r>
              <a:rPr lang="tr-TR" dirty="0" smtClean="0"/>
              <a:t>, </a:t>
            </a:r>
            <a:r>
              <a:rPr lang="tr-TR" dirty="0" err="1" smtClean="0"/>
              <a:t>jejunostomi</a:t>
            </a:r>
            <a:r>
              <a:rPr lang="tr-TR" dirty="0" smtClean="0"/>
              <a:t> yoluyla besleme,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0648"/>
            <a:ext cx="7239000" cy="6195088"/>
          </a:xfrm>
        </p:spPr>
        <p:txBody>
          <a:bodyPr>
            <a:normAutofit fontScale="70000" lnSpcReduction="20000"/>
          </a:bodyPr>
          <a:lstStyle/>
          <a:p>
            <a:r>
              <a:rPr lang="tr-TR" sz="3800" b="1" dirty="0" err="1" smtClean="0">
                <a:solidFill>
                  <a:srgbClr val="FF0000"/>
                </a:solidFill>
              </a:rPr>
              <a:t>Nazogastrik</a:t>
            </a:r>
            <a:r>
              <a:rPr lang="tr-TR" sz="3800" b="1" dirty="0" smtClean="0">
                <a:solidFill>
                  <a:srgbClr val="FF0000"/>
                </a:solidFill>
              </a:rPr>
              <a:t> Sonda İle Besleme</a:t>
            </a:r>
          </a:p>
          <a:p>
            <a:r>
              <a:rPr lang="tr-TR" dirty="0" err="1" smtClean="0"/>
              <a:t>Nazogastrik</a:t>
            </a:r>
            <a:r>
              <a:rPr lang="tr-TR" dirty="0" smtClean="0"/>
              <a:t> sonda ile besleme şu tür </a:t>
            </a:r>
            <a:r>
              <a:rPr lang="tr-TR" dirty="0" err="1" smtClean="0"/>
              <a:t>vak'alarda</a:t>
            </a:r>
            <a:r>
              <a:rPr lang="tr-TR" dirty="0" smtClean="0"/>
              <a:t> söz konusudur:</a:t>
            </a:r>
          </a:p>
          <a:p>
            <a:r>
              <a:rPr lang="tr-TR" dirty="0" smtClean="0"/>
              <a:t>■ </a:t>
            </a:r>
            <a:r>
              <a:rPr lang="tr-TR" dirty="0" err="1" smtClean="0"/>
              <a:t>Özefagus</a:t>
            </a:r>
            <a:r>
              <a:rPr lang="tr-TR" dirty="0" smtClean="0"/>
              <a:t> yaralarında, tümörlerinde, fistüllerinde, yutma ve çiğneme</a:t>
            </a:r>
          </a:p>
          <a:p>
            <a:r>
              <a:rPr lang="tr-TR" dirty="0" smtClean="0"/>
              <a:t>refleksinin kaybolduğu durumda,</a:t>
            </a:r>
          </a:p>
          <a:p>
            <a:r>
              <a:rPr lang="tr-TR" dirty="0" smtClean="0"/>
              <a:t>■ Prematüre çocuklarda (malzeme steril),</a:t>
            </a:r>
          </a:p>
          <a:p>
            <a:r>
              <a:rPr lang="tr-TR" dirty="0" smtClean="0"/>
              <a:t>■ Doğuştan ağız anomalilerinde,</a:t>
            </a:r>
          </a:p>
          <a:p>
            <a:r>
              <a:rPr lang="tr-TR" dirty="0" smtClean="0"/>
              <a:t>■ Ciddi yanıklarda,</a:t>
            </a:r>
          </a:p>
          <a:p>
            <a:r>
              <a:rPr lang="tr-TR" dirty="0" smtClean="0"/>
              <a:t>■ </a:t>
            </a:r>
            <a:r>
              <a:rPr lang="tr-TR" dirty="0" err="1" smtClean="0"/>
              <a:t>Özefagus</a:t>
            </a:r>
            <a:r>
              <a:rPr lang="tr-TR" dirty="0" smtClean="0"/>
              <a:t> </a:t>
            </a:r>
            <a:r>
              <a:rPr lang="tr-TR" dirty="0" err="1" smtClean="0"/>
              <a:t>malformasyonlarında</a:t>
            </a:r>
            <a:r>
              <a:rPr lang="tr-TR" dirty="0" smtClean="0"/>
              <a:t> ve ameliyatlarından sonra,</a:t>
            </a:r>
          </a:p>
          <a:p>
            <a:r>
              <a:rPr lang="tr-TR" dirty="0" smtClean="0"/>
              <a:t>■ Kötü beslenmiş hastaların </a:t>
            </a:r>
            <a:r>
              <a:rPr lang="tr-TR" dirty="0" err="1" smtClean="0"/>
              <a:t>preoperatif</a:t>
            </a:r>
            <a:r>
              <a:rPr lang="tr-TR" dirty="0" smtClean="0"/>
              <a:t> hazırlığında.</a:t>
            </a:r>
          </a:p>
          <a:p>
            <a:r>
              <a:rPr lang="tr-TR" dirty="0" smtClean="0"/>
              <a:t>■ Ağız yaralarında,</a:t>
            </a:r>
          </a:p>
          <a:p>
            <a:r>
              <a:rPr lang="tr-TR" dirty="0" smtClean="0"/>
              <a:t>■ </a:t>
            </a:r>
            <a:r>
              <a:rPr lang="tr-TR" dirty="0" err="1" smtClean="0"/>
              <a:t>Kardiya</a:t>
            </a:r>
            <a:r>
              <a:rPr lang="tr-TR" dirty="0" smtClean="0"/>
              <a:t> spazmlarında,</a:t>
            </a:r>
          </a:p>
          <a:p>
            <a:r>
              <a:rPr lang="tr-TR" dirty="0" smtClean="0"/>
              <a:t>■ Radyoterapi tedavisinde,</a:t>
            </a:r>
          </a:p>
          <a:p>
            <a:r>
              <a:rPr lang="tr-TR" dirty="0" smtClean="0"/>
              <a:t>■ Komadaki hastalarda,</a:t>
            </a:r>
          </a:p>
          <a:p>
            <a:r>
              <a:rPr lang="tr-TR" dirty="0" smtClean="0"/>
              <a:t>■ Akıl hastalarında bu yol kullanılır.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  <p:transition>
    <p:rand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4317" y="1463040"/>
            <a:ext cx="8892480" cy="6020144"/>
          </a:xfrm>
        </p:spPr>
        <p:txBody>
          <a:bodyPr>
            <a:normAutofit fontScale="55000" lnSpcReduction="20000"/>
          </a:bodyPr>
          <a:lstStyle/>
          <a:p>
            <a:r>
              <a:rPr lang="tr-TR" dirty="0"/>
              <a:t>AKÇA, AY Fatma, Temel Hemşirelik Kavramlar </a:t>
            </a:r>
            <a:r>
              <a:rPr lang="tr-TR" dirty="0" err="1" smtClean="0"/>
              <a:t>İlkelerUygulamalar</a:t>
            </a:r>
            <a:r>
              <a:rPr lang="tr-TR" dirty="0"/>
              <a:t>, 2. Baskı, İstanbul Medikal Yayıncılık, İstanbul, 2008.</a:t>
            </a:r>
          </a:p>
          <a:p>
            <a:r>
              <a:rPr lang="tr-TR" dirty="0"/>
              <a:t> AKÇA AY, Fatma (Editör) Sağlık Uygulamalarında Temel </a:t>
            </a:r>
            <a:r>
              <a:rPr lang="tr-TR" dirty="0" err="1" smtClean="0"/>
              <a:t>Kavramlarve</a:t>
            </a:r>
            <a:r>
              <a:rPr lang="tr-TR" dirty="0" smtClean="0"/>
              <a:t> </a:t>
            </a:r>
            <a:r>
              <a:rPr lang="tr-TR" dirty="0"/>
              <a:t>Beceriler, Nobel Tıp kitapevleri, İstanbul, 2011.</a:t>
            </a:r>
          </a:p>
          <a:p>
            <a:r>
              <a:rPr lang="tr-TR" dirty="0"/>
              <a:t> AYŞE, Karataş, Semanur AĞRALI KEBAPÇI, Ayşe UZ, </a:t>
            </a:r>
            <a:r>
              <a:rPr lang="tr-TR" dirty="0" err="1" smtClean="0"/>
              <a:t>İlknurKÜÇÜKALP</a:t>
            </a:r>
            <a:r>
              <a:rPr lang="tr-TR" dirty="0"/>
              <a:t>, Aysel GÜMÜŞ, Türkan AKAR EMSAL, Meslek </a:t>
            </a:r>
            <a:r>
              <a:rPr lang="tr-TR" dirty="0" err="1" smtClean="0"/>
              <a:t>Esaslarıve</a:t>
            </a:r>
            <a:r>
              <a:rPr lang="tr-TR" dirty="0" smtClean="0"/>
              <a:t> </a:t>
            </a:r>
            <a:r>
              <a:rPr lang="tr-TR" dirty="0"/>
              <a:t>Tekniği, </a:t>
            </a:r>
            <a:r>
              <a:rPr lang="tr-TR" dirty="0" err="1"/>
              <a:t>Palme</a:t>
            </a:r>
            <a:r>
              <a:rPr lang="tr-TR" dirty="0"/>
              <a:t> Yayıncılık, Ankara, 2011.</a:t>
            </a:r>
          </a:p>
          <a:p>
            <a:r>
              <a:rPr lang="tr-TR" dirty="0"/>
              <a:t> GÜNDEM, Deniz (Editör), Eyüp Sabri UÇAN, </a:t>
            </a:r>
            <a:r>
              <a:rPr lang="tr-TR" dirty="0" err="1"/>
              <a:t>Paramedikler</a:t>
            </a:r>
            <a:r>
              <a:rPr lang="tr-TR" dirty="0"/>
              <a:t> </a:t>
            </a:r>
            <a:r>
              <a:rPr lang="tr-TR" dirty="0" err="1" smtClean="0"/>
              <a:t>İçinMesleksel</a:t>
            </a:r>
            <a:r>
              <a:rPr lang="tr-TR" dirty="0" smtClean="0"/>
              <a:t> </a:t>
            </a:r>
            <a:r>
              <a:rPr lang="tr-TR" dirty="0"/>
              <a:t>Beceriler, 9 Eylül Üniversitesi, 1. Baskı, İzmir, 2000.</a:t>
            </a:r>
          </a:p>
          <a:p>
            <a:r>
              <a:rPr lang="tr-TR" dirty="0"/>
              <a:t> HOVARDAOĞLU, Ayşen, Leyla ŞENOCAK, Meslek Esasları </a:t>
            </a:r>
            <a:r>
              <a:rPr lang="tr-TR" dirty="0" err="1" smtClean="0"/>
              <a:t>vTeknikleri</a:t>
            </a:r>
            <a:r>
              <a:rPr lang="tr-TR" dirty="0"/>
              <a:t>, 3. Baskı, Hatipoğlu Yayınları, 1 2.</a:t>
            </a:r>
          </a:p>
          <a:p>
            <a:r>
              <a:rPr lang="tr-TR" dirty="0"/>
              <a:t> DURSUN, Sevim, Fatma ÖZHAN, Hasta Bakım Tekniği, </a:t>
            </a:r>
            <a:r>
              <a:rPr lang="tr-TR" dirty="0" smtClean="0"/>
              <a:t>İstanbu,1995</a:t>
            </a:r>
            <a:r>
              <a:rPr lang="tr-TR" dirty="0"/>
              <a:t>.</a:t>
            </a:r>
          </a:p>
          <a:p>
            <a:r>
              <a:rPr lang="tr-TR" dirty="0"/>
              <a:t> Gazi Üniversitesi Hastanesi Hemşirelik Hizmetleri </a:t>
            </a:r>
            <a:r>
              <a:rPr lang="tr-TR" dirty="0" err="1" smtClean="0"/>
              <a:t>Müdürlüğü,Hemşirelik</a:t>
            </a:r>
            <a:r>
              <a:rPr lang="tr-TR" dirty="0" smtClean="0"/>
              <a:t> </a:t>
            </a:r>
            <a:r>
              <a:rPr lang="tr-TR" dirty="0"/>
              <a:t>Genel Uygulama Standartları, Ankara, 2012.</a:t>
            </a:r>
          </a:p>
          <a:p>
            <a:r>
              <a:rPr lang="tr-TR" dirty="0"/>
              <a:t> STONE C. </a:t>
            </a:r>
            <a:r>
              <a:rPr lang="tr-TR" dirty="0" err="1"/>
              <a:t>Keith</a:t>
            </a:r>
            <a:r>
              <a:rPr lang="tr-TR" dirty="0"/>
              <a:t>, </a:t>
            </a:r>
            <a:r>
              <a:rPr lang="tr-TR" dirty="0" err="1"/>
              <a:t>Roger</a:t>
            </a:r>
            <a:r>
              <a:rPr lang="tr-TR" dirty="0"/>
              <a:t> L. </a:t>
            </a:r>
            <a:r>
              <a:rPr lang="tr-TR" dirty="0" err="1"/>
              <a:t>Humphries</a:t>
            </a:r>
            <a:r>
              <a:rPr lang="tr-TR" dirty="0"/>
              <a:t>, </a:t>
            </a:r>
            <a:r>
              <a:rPr lang="tr-TR" dirty="0" err="1"/>
              <a:t>Çev</a:t>
            </a:r>
            <a:r>
              <a:rPr lang="tr-TR" dirty="0"/>
              <a:t>, Salim SATAR, </a:t>
            </a:r>
            <a:r>
              <a:rPr lang="tr-TR" dirty="0" err="1" smtClean="0"/>
              <a:t>ÖzgürKARCIOĞLU</a:t>
            </a:r>
            <a:r>
              <a:rPr lang="tr-TR" dirty="0"/>
              <a:t>, </a:t>
            </a:r>
            <a:r>
              <a:rPr lang="tr-TR" dirty="0" err="1"/>
              <a:t>Nezihat</a:t>
            </a:r>
            <a:r>
              <a:rPr lang="tr-TR" dirty="0"/>
              <a:t> Rana ALPAY, Azade SARI, LANGE, </a:t>
            </a:r>
            <a:r>
              <a:rPr lang="tr-TR" dirty="0" err="1" smtClean="0"/>
              <a:t>GüncelÂcil</a:t>
            </a:r>
            <a:r>
              <a:rPr lang="tr-TR" dirty="0" smtClean="0"/>
              <a:t> </a:t>
            </a:r>
            <a:r>
              <a:rPr lang="tr-TR" dirty="0"/>
              <a:t>Tanı Tedavi, 5. baskı, Nobel Kitapevi, 2006.</a:t>
            </a:r>
          </a:p>
          <a:p>
            <a:r>
              <a:rPr lang="tr-TR" dirty="0"/>
              <a:t> SABUNCU, Necmiye, Fatma AKÇA AY, Klinik Beceriler: </a:t>
            </a:r>
            <a:r>
              <a:rPr lang="tr-TR" dirty="0" err="1" smtClean="0"/>
              <a:t>SağlığınDeğerlendirilmesi</a:t>
            </a:r>
            <a:r>
              <a:rPr lang="tr-TR" dirty="0"/>
              <a:t>, Hasta Bakımı Ve Takibi, Nobel Tıp </a:t>
            </a:r>
            <a:r>
              <a:rPr lang="tr-TR" dirty="0" err="1" smtClean="0"/>
              <a:t>Kitapevleri,İstanbul</a:t>
            </a:r>
            <a:r>
              <a:rPr lang="tr-TR" dirty="0"/>
              <a:t>, 2010.</a:t>
            </a:r>
          </a:p>
          <a:p>
            <a:r>
              <a:rPr lang="tr-TR" dirty="0"/>
              <a:t> Uluslararası insan Bilimleri Dergisi ISSN: 1303-5134</a:t>
            </a:r>
          </a:p>
          <a:p>
            <a:r>
              <a:rPr lang="tr-TR" dirty="0"/>
              <a:t> Anestezi ve </a:t>
            </a:r>
            <a:r>
              <a:rPr lang="tr-TR" dirty="0" err="1"/>
              <a:t>Reanimasyon</a:t>
            </a:r>
            <a:r>
              <a:rPr lang="tr-TR" dirty="0"/>
              <a:t> Alanı, </a:t>
            </a:r>
            <a:r>
              <a:rPr lang="tr-TR" dirty="0" err="1"/>
              <a:t>Nazogastrġk</a:t>
            </a:r>
            <a:r>
              <a:rPr lang="tr-TR" dirty="0"/>
              <a:t> sonda </a:t>
            </a:r>
            <a:r>
              <a:rPr lang="tr-TR" dirty="0" err="1" smtClean="0"/>
              <a:t>uygulamamodülü</a:t>
            </a:r>
            <a:r>
              <a:rPr lang="tr-TR" dirty="0"/>
              <a:t>, Ankara, 2011</a:t>
            </a:r>
          </a:p>
          <a:p>
            <a:r>
              <a:rPr lang="tr-TR" dirty="0"/>
              <a:t> </a:t>
            </a:r>
            <a:r>
              <a:rPr lang="tr-TR" dirty="0" err="1"/>
              <a:t>Âcil</a:t>
            </a:r>
            <a:r>
              <a:rPr lang="tr-TR" dirty="0"/>
              <a:t> Sağlık Hizmetleri Alanı, Boşaltım uygulamaları modülü, </a:t>
            </a:r>
            <a:r>
              <a:rPr lang="tr-TR" dirty="0" smtClean="0"/>
              <a:t>Ankara,2011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ÖĞR. GÖR. SİBEL DUMAN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17C9-FB13-4A56-BF15-C909BB55EA51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3208125"/>
      </p:ext>
    </p:extLst>
  </p:cSld>
  <p:clrMapOvr>
    <a:masterClrMapping/>
  </p:clrMapOvr>
  <p:transition>
    <p:random/>
    <p:sndAc>
      <p:stSnd>
        <p:snd r:embed="rId2" name="wind.wav"/>
      </p:stSnd>
    </p:sndAc>
  </p:transition>
</p:sld>
</file>

<file path=ppt/theme/theme1.xml><?xml version="1.0" encoding="utf-8"?>
<a:theme xmlns:a="http://schemas.openxmlformats.org/drawingml/2006/main" name="Tema omü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 omü" id="{C2EC43FA-FAB8-4745-BDD2-C7DD2571E17E}" vid="{FD3A5D58-6428-49E5-94F3-F98F6F97EEDD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omü</Template>
  <TotalTime>210</TotalTime>
  <Words>795</Words>
  <Application>Microsoft Office PowerPoint</Application>
  <PresentationFormat>Ekran Gösterisi (4:3)</PresentationFormat>
  <Paragraphs>86</Paragraphs>
  <Slides>13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omü</vt:lpstr>
      <vt:lpstr>PowerPoint Sunusu</vt:lpstr>
      <vt:lpstr>Nagogastrik sonda ile hastanın beslenmesi</vt:lpstr>
      <vt:lpstr>SİNDİRİM SİSTEMİ İNTÜBASYONU</vt:lpstr>
      <vt:lpstr>PowerPoint Sunusu</vt:lpstr>
      <vt:lpstr>PowerPoint Sunusu</vt:lpstr>
      <vt:lpstr>YATAĞA BAĞIMLI HASTANIN BESLENMESİ</vt:lpstr>
      <vt:lpstr>yöntem: yatağa bağımlı hastanın beslenmesinde aşağıdaki yöntem izlenir:</vt:lpstr>
      <vt:lpstr>PowerPoint Sunusu</vt:lpstr>
      <vt:lpstr>PowerPoint Sunusu</vt:lpstr>
      <vt:lpstr>SONDA İLE BESLEME</vt:lpstr>
      <vt:lpstr>PowerPoint Sunusu</vt:lpstr>
      <vt:lpstr>PowerPoint Sunusu</vt:lpstr>
      <vt:lpstr>kaynaklar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lab2</dc:creator>
  <cp:lastModifiedBy>lenovabilgisayar</cp:lastModifiedBy>
  <cp:revision>11</cp:revision>
  <dcterms:created xsi:type="dcterms:W3CDTF">2013-11-27T15:07:27Z</dcterms:created>
  <dcterms:modified xsi:type="dcterms:W3CDTF">2020-03-18T09:24:47Z</dcterms:modified>
</cp:coreProperties>
</file>