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56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78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BA21F5-E9AF-48F4-9533-BE1E00FA6A60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0CF7E-1C28-4009-9481-3E517AE517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5917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BA21F5-E9AF-48F4-9533-BE1E00FA6A60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0CF7E-1C28-4009-9481-3E517AE517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227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BA21F5-E9AF-48F4-9533-BE1E00FA6A60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0CF7E-1C28-4009-9481-3E517AE517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0061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BA21F5-E9AF-48F4-9533-BE1E00FA6A60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0CF7E-1C28-4009-9481-3E517AE517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9628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BA21F5-E9AF-48F4-9533-BE1E00FA6A60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0CF7E-1C28-4009-9481-3E517AE517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9873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BA21F5-E9AF-48F4-9533-BE1E00FA6A60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0CF7E-1C28-4009-9481-3E517AE51715}" type="slidenum">
              <a:rPr lang="tr-TR" smtClean="0"/>
              <a:t>‹#›</a:t>
            </a:fld>
            <a:endParaRPr 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327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BA21F5-E9AF-48F4-9533-BE1E00FA6A60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0CF7E-1C28-4009-9481-3E517AE517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658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BA21F5-E9AF-48F4-9533-BE1E00FA6A60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0CF7E-1C28-4009-9481-3E517AE517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0521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BA21F5-E9AF-48F4-9533-BE1E00FA6A60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0CF7E-1C28-4009-9481-3E517AE517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3121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BA21F5-E9AF-48F4-9533-BE1E00FA6A60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0CF7E-1C28-4009-9481-3E517AE517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1101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BA21F5-E9AF-48F4-9533-BE1E00FA6A60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0CF7E-1C28-4009-9481-3E517AE517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4888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A3BA21F5-E9AF-48F4-9533-BE1E00FA6A60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4B0CF7E-1C28-4009-9481-3E517AE517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5186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"/>
            <a:ext cx="9144000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676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Sıcak ve soğuk uygulamalar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ÖĞR.GÖR.SİBEL YÜCETÜRK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79061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Sıcaklık, </a:t>
            </a:r>
            <a:endParaRPr lang="tr-TR" dirty="0"/>
          </a:p>
          <a:p>
            <a:r>
              <a:rPr lang="tr-TR" dirty="0"/>
              <a:t>bir cisimde bulunan ısı enerjisi miktarının ölçüsüdür</a:t>
            </a:r>
            <a:endParaRPr lang="tr-TR" dirty="0"/>
          </a:p>
          <a:p>
            <a:r>
              <a:rPr lang="tr-TR" b="1" dirty="0"/>
              <a:t>Isı; </a:t>
            </a:r>
            <a:endParaRPr lang="tr-TR" dirty="0"/>
          </a:p>
          <a:p>
            <a:r>
              <a:rPr lang="tr-TR" dirty="0"/>
              <a:t>bir maddenin moleküllerinin kinetik </a:t>
            </a:r>
            <a:endParaRPr lang="tr-TR" dirty="0"/>
          </a:p>
          <a:p>
            <a:r>
              <a:rPr lang="tr-TR" dirty="0"/>
              <a:t>ya da potansiyel enerjilerinin toplamıdır</a:t>
            </a:r>
            <a:endParaRPr lang="tr-TR" dirty="0"/>
          </a:p>
          <a:p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93334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sz="2800" dirty="0">
                <a:latin typeface="Comic Sans MS" panose="030F0702030302020204" pitchFamily="66" charset="0"/>
              </a:rPr>
              <a:t>41ºC’den sonra 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r>
              <a:rPr lang="tr-TR" sz="2800" dirty="0" smtClean="0">
                <a:latin typeface="Comic Sans MS" panose="030F0702030302020204" pitchFamily="66" charset="0"/>
              </a:rPr>
              <a:t>🡺 </a:t>
            </a:r>
            <a:r>
              <a:rPr lang="tr-TR" sz="2800" b="1" dirty="0" smtClean="0">
                <a:latin typeface="Comic Sans MS" panose="030F0702030302020204" pitchFamily="66" charset="0"/>
              </a:rPr>
              <a:t>Sıcak </a:t>
            </a:r>
            <a:r>
              <a:rPr lang="tr-TR" sz="2800" b="1" dirty="0">
                <a:latin typeface="Comic Sans MS" panose="030F0702030302020204" pitchFamily="66" charset="0"/>
              </a:rPr>
              <a:t>şoku </a:t>
            </a:r>
            <a:r>
              <a:rPr lang="tr-TR" sz="2800" b="1" dirty="0" smtClean="0">
                <a:latin typeface="Comic Sans MS" panose="030F0702030302020204" pitchFamily="66" charset="0"/>
              </a:rPr>
              <a:t>ve beyin </a:t>
            </a:r>
            <a:r>
              <a:rPr lang="tr-TR" sz="2800" b="1" dirty="0">
                <a:latin typeface="Comic Sans MS" panose="030F0702030302020204" pitchFamily="66" charset="0"/>
              </a:rPr>
              <a:t>            dokusunda </a:t>
            </a:r>
            <a:r>
              <a:rPr lang="tr-TR" sz="2800" b="1" dirty="0" smtClean="0">
                <a:latin typeface="Comic Sans MS" panose="030F0702030302020204" pitchFamily="66" charset="0"/>
              </a:rPr>
              <a:t>bozulma</a:t>
            </a:r>
          </a:p>
          <a:p>
            <a:pPr marL="0" indent="0" algn="just">
              <a:buNone/>
            </a:pPr>
            <a:endParaRPr lang="tr-TR" sz="2800" dirty="0"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r>
              <a:rPr lang="tr-TR" sz="2800" dirty="0">
                <a:latin typeface="Comic Sans MS" panose="030F0702030302020204" pitchFamily="66" charset="0"/>
              </a:rPr>
              <a:t>45 ºC’de 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r>
              <a:rPr lang="tr-TR" sz="2800" dirty="0" smtClean="0">
                <a:latin typeface="Comic Sans MS" panose="030F0702030302020204" pitchFamily="66" charset="0"/>
              </a:rPr>
              <a:t>🡺</a:t>
            </a:r>
            <a:r>
              <a:rPr lang="tr-TR" sz="2800" dirty="0">
                <a:latin typeface="Comic Sans MS" panose="030F0702030302020204" pitchFamily="66" charset="0"/>
              </a:rPr>
              <a:t>  </a:t>
            </a:r>
            <a:r>
              <a:rPr lang="tr-TR" sz="2800" b="1" dirty="0">
                <a:latin typeface="Comic Sans MS" panose="030F0702030302020204" pitchFamily="66" charset="0"/>
              </a:rPr>
              <a:t>Hücre yaşamı sona erer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438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Sıcak ve soğuk tedaviler, vücudun bir parçasına ya da bütününe tedavi amacıyla yapılan, lokal ya da sistemik etkilere neden olan uygulamalardır.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43305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2000" b="1" dirty="0"/>
              <a:t>Sıcak Uygulamaların Fizyolojik Etkileri</a:t>
            </a:r>
          </a:p>
          <a:p>
            <a:pPr>
              <a:lnSpc>
                <a:spcPct val="90000"/>
              </a:lnSpc>
            </a:pPr>
            <a:r>
              <a:rPr lang="tr-TR" altLang="tr-TR" sz="2000" dirty="0"/>
              <a:t>Sıcak uygulamalarının fizyolojik etkileri şunlardır:</a:t>
            </a:r>
          </a:p>
          <a:p>
            <a:pPr>
              <a:lnSpc>
                <a:spcPct val="90000"/>
              </a:lnSpc>
            </a:pPr>
            <a:r>
              <a:rPr lang="tr-TR" altLang="tr-TR" sz="2000" dirty="0"/>
              <a:t>■ Bölge ısısında yükselme,</a:t>
            </a:r>
          </a:p>
          <a:p>
            <a:pPr>
              <a:lnSpc>
                <a:spcPct val="90000"/>
              </a:lnSpc>
            </a:pPr>
            <a:r>
              <a:rPr lang="tr-TR" altLang="tr-TR" sz="2000" dirty="0"/>
              <a:t>■ </a:t>
            </a:r>
            <a:r>
              <a:rPr lang="tr-TR" altLang="tr-TR" sz="2000" dirty="0" err="1"/>
              <a:t>Vazodilatasyon</a:t>
            </a:r>
            <a:r>
              <a:rPr lang="tr-TR" altLang="tr-TR" sz="2000" dirty="0"/>
              <a:t> (damar çeperlerinin genişlemesi),</a:t>
            </a:r>
          </a:p>
          <a:p>
            <a:pPr>
              <a:lnSpc>
                <a:spcPct val="90000"/>
              </a:lnSpc>
            </a:pPr>
            <a:r>
              <a:rPr lang="tr-TR" altLang="tr-TR" sz="2000" dirty="0"/>
              <a:t>■ Kaslarda gevşeme,</a:t>
            </a:r>
          </a:p>
          <a:p>
            <a:pPr>
              <a:lnSpc>
                <a:spcPct val="90000"/>
              </a:lnSpc>
            </a:pPr>
            <a:r>
              <a:rPr lang="tr-TR" altLang="tr-TR" sz="2000" dirty="0"/>
              <a:t>■ Kanın viskozitesinde (akışkanlığında) azalma,</a:t>
            </a:r>
          </a:p>
          <a:p>
            <a:pPr>
              <a:lnSpc>
                <a:spcPct val="90000"/>
              </a:lnSpc>
            </a:pPr>
            <a:r>
              <a:rPr lang="tr-TR" altLang="tr-TR" sz="2000" dirty="0"/>
              <a:t>■ Hücre metabolizması ve </a:t>
            </a:r>
            <a:r>
              <a:rPr lang="tr-TR" altLang="tr-TR" sz="2000" dirty="0" err="1"/>
              <a:t>kapiler</a:t>
            </a:r>
            <a:r>
              <a:rPr lang="tr-TR" altLang="tr-TR" sz="2000" dirty="0"/>
              <a:t> geçirgenlikte artma,</a:t>
            </a:r>
          </a:p>
          <a:p>
            <a:pPr>
              <a:lnSpc>
                <a:spcPct val="90000"/>
              </a:lnSpc>
            </a:pPr>
            <a:r>
              <a:rPr lang="tr-TR" altLang="tr-TR" sz="2000" dirty="0"/>
              <a:t>■ Sıcak küvet banyosu gibi tüm vücudu içine alan uygulamalarda kanın </a:t>
            </a:r>
            <a:r>
              <a:rPr lang="tr-TR" altLang="tr-TR" sz="2000" dirty="0" err="1"/>
              <a:t>vital</a:t>
            </a:r>
            <a:r>
              <a:rPr lang="tr-TR" altLang="tr-TR" sz="2000" dirty="0"/>
              <a:t>/hayati</a:t>
            </a:r>
          </a:p>
          <a:p>
            <a:pPr>
              <a:lnSpc>
                <a:spcPct val="90000"/>
              </a:lnSpc>
            </a:pPr>
            <a:r>
              <a:rPr lang="tr-TR" altLang="tr-TR" sz="2000" dirty="0"/>
              <a:t>organlardan yüzeye çekilmesi.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98213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tr-TR" altLang="tr-TR" b="1" dirty="0"/>
              <a:t>Sıcak Uygulamaların </a:t>
            </a:r>
            <a:r>
              <a:rPr lang="tr-TR" altLang="tr-TR" b="1" dirty="0" err="1"/>
              <a:t>Terapötik</a:t>
            </a:r>
            <a:r>
              <a:rPr lang="tr-TR" altLang="tr-TR" b="1" dirty="0"/>
              <a:t> Etkileri</a:t>
            </a:r>
          </a:p>
          <a:p>
            <a:pPr>
              <a:lnSpc>
                <a:spcPct val="80000"/>
              </a:lnSpc>
            </a:pPr>
            <a:r>
              <a:rPr lang="tr-TR" altLang="tr-TR" dirty="0"/>
              <a:t>■ Ağrıyı geçirmek (analjezik),</a:t>
            </a:r>
          </a:p>
          <a:p>
            <a:pPr>
              <a:lnSpc>
                <a:spcPct val="80000"/>
              </a:lnSpc>
            </a:pPr>
            <a:r>
              <a:rPr lang="tr-TR" altLang="tr-TR" dirty="0"/>
              <a:t>■ Kas spazmını çözmek (</a:t>
            </a:r>
            <a:r>
              <a:rPr lang="tr-TR" altLang="tr-TR" dirty="0" err="1"/>
              <a:t>antispazmatik</a:t>
            </a:r>
            <a:r>
              <a:rPr lang="tr-TR" altLang="tr-TR" dirty="0"/>
              <a:t>),</a:t>
            </a:r>
          </a:p>
          <a:p>
            <a:pPr>
              <a:lnSpc>
                <a:spcPct val="80000"/>
              </a:lnSpc>
            </a:pPr>
            <a:r>
              <a:rPr lang="tr-TR" altLang="tr-TR" dirty="0"/>
              <a:t>■ Yorgunluğu gidermek (</a:t>
            </a:r>
            <a:r>
              <a:rPr lang="tr-TR" altLang="tr-TR" dirty="0" err="1"/>
              <a:t>sedasyon</a:t>
            </a:r>
            <a:r>
              <a:rPr lang="tr-TR" altLang="tr-TR" dirty="0"/>
              <a:t>),</a:t>
            </a:r>
          </a:p>
          <a:p>
            <a:pPr>
              <a:lnSpc>
                <a:spcPct val="80000"/>
              </a:lnSpc>
            </a:pPr>
            <a:r>
              <a:rPr lang="tr-TR" altLang="tr-TR" dirty="0"/>
              <a:t>■ Kan dolaşımını hızlandırmak,</a:t>
            </a:r>
          </a:p>
          <a:p>
            <a:pPr>
              <a:lnSpc>
                <a:spcPct val="80000"/>
              </a:lnSpc>
            </a:pPr>
            <a:r>
              <a:rPr lang="tr-TR" altLang="tr-TR" dirty="0"/>
              <a:t>■ </a:t>
            </a:r>
            <a:r>
              <a:rPr lang="tr-TR" altLang="tr-TR" dirty="0" err="1"/>
              <a:t>İnflamasyon</a:t>
            </a:r>
            <a:r>
              <a:rPr lang="tr-TR" altLang="tr-TR" dirty="0"/>
              <a:t> sürecini çabuklaştırmak,</a:t>
            </a:r>
          </a:p>
          <a:p>
            <a:pPr>
              <a:lnSpc>
                <a:spcPct val="80000"/>
              </a:lnSpc>
            </a:pPr>
            <a:r>
              <a:rPr lang="tr-TR" altLang="tr-TR" dirty="0"/>
              <a:t>■ </a:t>
            </a:r>
            <a:r>
              <a:rPr lang="tr-TR" altLang="tr-TR" dirty="0" err="1"/>
              <a:t>Konjesyonu</a:t>
            </a:r>
            <a:r>
              <a:rPr lang="tr-TR" altLang="tr-TR" dirty="0"/>
              <a:t> azaltmak,</a:t>
            </a:r>
          </a:p>
          <a:p>
            <a:pPr>
              <a:lnSpc>
                <a:spcPct val="80000"/>
              </a:lnSpc>
            </a:pPr>
            <a:r>
              <a:rPr lang="tr-TR" altLang="tr-TR" dirty="0"/>
              <a:t>■ İyileşmeyi çabuklaştırmak,</a:t>
            </a:r>
          </a:p>
          <a:p>
            <a:pPr>
              <a:lnSpc>
                <a:spcPct val="80000"/>
              </a:lnSpc>
            </a:pPr>
            <a:r>
              <a:rPr lang="tr-TR" altLang="tr-TR" dirty="0"/>
              <a:t>■ </a:t>
            </a:r>
            <a:r>
              <a:rPr lang="tr-TR" altLang="tr-TR" dirty="0" err="1"/>
              <a:t>Peristaltizmi</a:t>
            </a:r>
            <a:r>
              <a:rPr lang="tr-TR" altLang="tr-TR" dirty="0"/>
              <a:t> hızlandırmak,</a:t>
            </a:r>
          </a:p>
          <a:p>
            <a:pPr>
              <a:lnSpc>
                <a:spcPct val="80000"/>
              </a:lnSpc>
            </a:pPr>
            <a:r>
              <a:rPr lang="tr-TR" altLang="tr-TR" dirty="0"/>
              <a:t>■ Vücut ısısını yükseltmek.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66753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tr-TR" altLang="tr-TR" b="1" dirty="0"/>
              <a:t>Sıcak Uygulamaların Sakıncalı Olduğu Durumlar</a:t>
            </a:r>
          </a:p>
          <a:p>
            <a:pPr>
              <a:lnSpc>
                <a:spcPct val="80000"/>
              </a:lnSpc>
            </a:pPr>
            <a:r>
              <a:rPr lang="tr-TR" altLang="tr-TR" dirty="0"/>
              <a:t>■ Baş ağrısı, </a:t>
            </a:r>
            <a:r>
              <a:rPr lang="tr-TR" altLang="tr-TR" dirty="0" err="1"/>
              <a:t>abdominal</a:t>
            </a:r>
            <a:r>
              <a:rPr lang="tr-TR" altLang="tr-TR" dirty="0"/>
              <a:t> gerginlik gibi </a:t>
            </a:r>
            <a:r>
              <a:rPr lang="tr-TR" altLang="tr-TR" dirty="0" err="1"/>
              <a:t>vazodilatasyonun</a:t>
            </a:r>
            <a:r>
              <a:rPr lang="tr-TR" altLang="tr-TR" dirty="0"/>
              <a:t> zararlı olduğu haller,</a:t>
            </a:r>
          </a:p>
          <a:p>
            <a:pPr>
              <a:lnSpc>
                <a:spcPct val="80000"/>
              </a:lnSpc>
            </a:pPr>
            <a:r>
              <a:rPr lang="tr-TR" altLang="tr-TR" dirty="0"/>
              <a:t>■ Hücre metabolizmasını arttırması nedeni ile kötü huylu tümörü olan hastalar,</a:t>
            </a:r>
          </a:p>
          <a:p>
            <a:pPr>
              <a:lnSpc>
                <a:spcPct val="80000"/>
              </a:lnSpc>
            </a:pPr>
            <a:r>
              <a:rPr lang="tr-TR" altLang="tr-TR" dirty="0"/>
              <a:t>■ Travmaların akut dönemi gibi kanama/kanama olasılığının olduğu durumlar,</a:t>
            </a:r>
          </a:p>
          <a:p>
            <a:pPr>
              <a:lnSpc>
                <a:spcPct val="80000"/>
              </a:lnSpc>
            </a:pPr>
            <a:r>
              <a:rPr lang="tr-TR" altLang="tr-TR" dirty="0"/>
              <a:t>■ </a:t>
            </a:r>
            <a:r>
              <a:rPr lang="tr-TR" altLang="tr-TR" dirty="0" err="1"/>
              <a:t>Süpürasyonu</a:t>
            </a:r>
            <a:r>
              <a:rPr lang="tr-TR" altLang="tr-TR" dirty="0"/>
              <a:t> arttırıp </a:t>
            </a:r>
            <a:r>
              <a:rPr lang="tr-TR" altLang="tr-TR" dirty="0" err="1"/>
              <a:t>rüptüre</a:t>
            </a:r>
            <a:r>
              <a:rPr lang="tr-TR" altLang="tr-TR" dirty="0"/>
              <a:t> neden olabileceğinden akut </a:t>
            </a:r>
            <a:r>
              <a:rPr lang="tr-TR" altLang="tr-TR" dirty="0" err="1"/>
              <a:t>inflamasyonlar</a:t>
            </a:r>
            <a:endParaRPr lang="tr-TR" alt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27017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Sıcak uygulamalar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b="1" dirty="0"/>
              <a:t>Kompresle Yapılan Sıcak Yaş Uygulamaları</a:t>
            </a:r>
          </a:p>
          <a:p>
            <a:r>
              <a:rPr lang="tr-TR" altLang="tr-TR" b="1" dirty="0" err="1"/>
              <a:t>Sitz</a:t>
            </a:r>
            <a:r>
              <a:rPr lang="tr-TR" altLang="tr-TR" b="1" dirty="0"/>
              <a:t> </a:t>
            </a:r>
            <a:r>
              <a:rPr lang="tr-TR" altLang="tr-TR" b="1" dirty="0" smtClean="0"/>
              <a:t>Banyosu</a:t>
            </a:r>
          </a:p>
          <a:p>
            <a:r>
              <a:rPr lang="tr-TR" altLang="tr-TR" b="1" dirty="0"/>
              <a:t>Lokal </a:t>
            </a:r>
            <a:r>
              <a:rPr lang="tr-TR" altLang="tr-TR" b="1" dirty="0" smtClean="0"/>
              <a:t>Banyolar/Daldırmalar</a:t>
            </a:r>
          </a:p>
          <a:p>
            <a:r>
              <a:rPr lang="tr-TR" altLang="tr-TR" dirty="0"/>
              <a:t>Termofor </a:t>
            </a:r>
            <a:endParaRPr lang="tr-TR" altLang="tr-TR" dirty="0" smtClean="0"/>
          </a:p>
          <a:p>
            <a:r>
              <a:rPr lang="tr-TR" altLang="tr-TR" b="1" dirty="0"/>
              <a:t>Elektrikli Battaniyeler</a:t>
            </a:r>
          </a:p>
          <a:p>
            <a:r>
              <a:rPr lang="tr-TR" altLang="tr-TR" b="1" dirty="0"/>
              <a:t>Isı Lambaları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06493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tr-TR" altLang="tr-TR" b="1" dirty="0"/>
              <a:t>Soğuk Uygulamalarının Fizyolojik Etkileri</a:t>
            </a:r>
          </a:p>
          <a:p>
            <a:pPr>
              <a:lnSpc>
                <a:spcPct val="80000"/>
              </a:lnSpc>
            </a:pPr>
            <a:r>
              <a:rPr lang="tr-TR" altLang="tr-TR" dirty="0"/>
              <a:t>Soğuk uygulamalarının fizyolojik etkileri şunlardır:</a:t>
            </a:r>
          </a:p>
          <a:p>
            <a:pPr>
              <a:lnSpc>
                <a:spcPct val="80000"/>
              </a:lnSpc>
            </a:pPr>
            <a:r>
              <a:rPr lang="tr-TR" altLang="tr-TR" dirty="0"/>
              <a:t>■ Bölge ısısında azalma</a:t>
            </a:r>
          </a:p>
          <a:p>
            <a:pPr>
              <a:lnSpc>
                <a:spcPct val="80000"/>
              </a:lnSpc>
            </a:pPr>
            <a:r>
              <a:rPr lang="tr-TR" altLang="tr-TR" dirty="0"/>
              <a:t>■ </a:t>
            </a:r>
            <a:r>
              <a:rPr lang="tr-TR" altLang="tr-TR" dirty="0" err="1"/>
              <a:t>Vazokonstriksiyon</a:t>
            </a:r>
            <a:r>
              <a:rPr lang="tr-TR" altLang="tr-TR" dirty="0"/>
              <a:t> (damar çeperlerinin daralması)</a:t>
            </a:r>
          </a:p>
          <a:p>
            <a:pPr>
              <a:lnSpc>
                <a:spcPct val="80000"/>
              </a:lnSpc>
            </a:pPr>
            <a:r>
              <a:rPr lang="tr-TR" altLang="tr-TR" dirty="0"/>
              <a:t>■ Adale </a:t>
            </a:r>
            <a:r>
              <a:rPr lang="tr-TR" altLang="tr-TR" dirty="0" err="1"/>
              <a:t>kontraksiyonu</a:t>
            </a:r>
            <a:endParaRPr lang="tr-TR" altLang="tr-TR" dirty="0"/>
          </a:p>
          <a:p>
            <a:pPr>
              <a:lnSpc>
                <a:spcPct val="80000"/>
              </a:lnSpc>
            </a:pPr>
            <a:r>
              <a:rPr lang="tr-TR" altLang="tr-TR" dirty="0"/>
              <a:t>■ Kanın viskozitesinde artma</a:t>
            </a:r>
          </a:p>
          <a:p>
            <a:pPr>
              <a:lnSpc>
                <a:spcPct val="80000"/>
              </a:lnSpc>
            </a:pPr>
            <a:r>
              <a:rPr lang="tr-TR" altLang="tr-TR" dirty="0"/>
              <a:t>■ Hücre metabolizmasında yavaşlama</a:t>
            </a:r>
          </a:p>
          <a:p>
            <a:pPr>
              <a:lnSpc>
                <a:spcPct val="80000"/>
              </a:lnSpc>
            </a:pPr>
            <a:r>
              <a:rPr lang="tr-TR" altLang="tr-TR" dirty="0"/>
              <a:t>■ Lokal anestezi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47858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b="1" dirty="0"/>
              <a:t>Soğuk Uygulamaların </a:t>
            </a:r>
            <a:r>
              <a:rPr lang="tr-TR" altLang="tr-TR" b="1" dirty="0" err="1"/>
              <a:t>Terapötik</a:t>
            </a:r>
            <a:r>
              <a:rPr lang="tr-TR" altLang="tr-TR" b="1" dirty="0"/>
              <a:t> Etkileri</a:t>
            </a:r>
          </a:p>
          <a:p>
            <a:r>
              <a:rPr lang="tr-TR" altLang="tr-TR" dirty="0"/>
              <a:t>■ Bölge anestezi sağlayıp ağrıyı gidermek/azaltmak</a:t>
            </a:r>
          </a:p>
          <a:p>
            <a:r>
              <a:rPr lang="tr-TR" altLang="tr-TR" dirty="0"/>
              <a:t>■ Travma vb. durumlarda sıvı birikimini/ödemi engellemek</a:t>
            </a:r>
          </a:p>
          <a:p>
            <a:r>
              <a:rPr lang="tr-TR" altLang="tr-TR" dirty="0"/>
              <a:t>■ Kanamayı durdurmak</a:t>
            </a:r>
          </a:p>
          <a:p>
            <a:r>
              <a:rPr lang="tr-TR" altLang="tr-TR" dirty="0"/>
              <a:t>■ </a:t>
            </a:r>
            <a:r>
              <a:rPr lang="tr-TR" altLang="tr-TR" dirty="0" err="1"/>
              <a:t>İnflamasyon</a:t>
            </a:r>
            <a:r>
              <a:rPr lang="tr-TR" altLang="tr-TR" dirty="0"/>
              <a:t> ve </a:t>
            </a:r>
            <a:r>
              <a:rPr lang="tr-TR" altLang="tr-TR" dirty="0" err="1"/>
              <a:t>supürasyon</a:t>
            </a:r>
            <a:r>
              <a:rPr lang="tr-TR" altLang="tr-TR" dirty="0"/>
              <a:t> sürecini yavaşlatmak</a:t>
            </a:r>
          </a:p>
          <a:p>
            <a:r>
              <a:rPr lang="tr-TR" altLang="tr-TR" dirty="0"/>
              <a:t>■ Vücut ısısını azaltmak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82985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b="1" dirty="0"/>
              <a:t>Soğuk Uygulamaların Sakıncalı Olduğu Durumlar</a:t>
            </a:r>
          </a:p>
          <a:p>
            <a:pPr>
              <a:lnSpc>
                <a:spcPct val="90000"/>
              </a:lnSpc>
            </a:pPr>
            <a:r>
              <a:rPr lang="tr-TR" altLang="tr-TR" dirty="0"/>
              <a:t>■ Deride/mukozada morarma, hissizlik</a:t>
            </a:r>
          </a:p>
          <a:p>
            <a:pPr>
              <a:lnSpc>
                <a:spcPct val="90000"/>
              </a:lnSpc>
            </a:pPr>
            <a:r>
              <a:rPr lang="tr-TR" altLang="tr-TR" dirty="0"/>
              <a:t>■ Ağrı ve </a:t>
            </a:r>
            <a:r>
              <a:rPr lang="tr-TR" altLang="tr-TR" dirty="0" err="1"/>
              <a:t>kontraksiyon</a:t>
            </a:r>
            <a:endParaRPr lang="tr-TR" altLang="tr-TR" dirty="0"/>
          </a:p>
          <a:p>
            <a:pPr>
              <a:lnSpc>
                <a:spcPct val="90000"/>
              </a:lnSpc>
            </a:pPr>
            <a:r>
              <a:rPr lang="tr-TR" altLang="tr-TR" dirty="0"/>
              <a:t>■ Titreme ve vücut ısısının hızla düşmesi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0175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Soğuk uygulamalar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b="1" dirty="0"/>
              <a:t>Kompresle Yapılan Soğuk Yaş </a:t>
            </a:r>
            <a:r>
              <a:rPr lang="tr-TR" altLang="tr-TR" b="1" dirty="0" smtClean="0"/>
              <a:t>Uygulamalar</a:t>
            </a:r>
          </a:p>
          <a:p>
            <a:r>
              <a:rPr lang="tr-TR" altLang="tr-TR" b="1" dirty="0"/>
              <a:t>Alkol/Sünger </a:t>
            </a:r>
            <a:r>
              <a:rPr lang="tr-TR" altLang="tr-TR" b="1" dirty="0" smtClean="0"/>
              <a:t>Banyosu</a:t>
            </a:r>
          </a:p>
          <a:p>
            <a:r>
              <a:rPr lang="tr-TR" altLang="tr-TR" b="1" dirty="0"/>
              <a:t>Buz Torbası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26850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Kaynaklar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/>
              <a:t> AKÇA AY, Fatma, Sağlık Uygulamalarında Temel Kavramlar ve Beceriler, Nobel Tıp kitapevleri, İstanbul, 2011. </a:t>
            </a:r>
            <a:endParaRPr lang="tr-TR" dirty="0" smtClean="0"/>
          </a:p>
          <a:p>
            <a:r>
              <a:rPr lang="tr-TR" dirty="0" smtClean="0"/>
              <a:t> </a:t>
            </a:r>
            <a:r>
              <a:rPr lang="tr-TR" dirty="0"/>
              <a:t>Gazi Üniversitesi Hastanesi Hemşirelik Hizmetleri Müdürlüğü, Hemşirelik Genel Uygulama Standartları, Ankara, 2012. </a:t>
            </a:r>
            <a:endParaRPr lang="tr-TR" dirty="0" smtClean="0"/>
          </a:p>
          <a:p>
            <a:r>
              <a:rPr lang="tr-TR" dirty="0" smtClean="0"/>
              <a:t> </a:t>
            </a:r>
            <a:r>
              <a:rPr lang="tr-TR" dirty="0"/>
              <a:t>KARATAŞ GÜNER, Ayşe, Semanur AĞRALI KEBAPÇI, Türkan AKAR EMSAL, Ayşe UZ, İlknur KÜÇÜKALP, Aysel GÜMÜŞ, Sağlık Meslek Liselerinin Hemşirelik Bölümü, Meslek Esasları ve Tekniği XII. Sınıf, </a:t>
            </a:r>
            <a:r>
              <a:rPr lang="tr-TR" dirty="0" err="1"/>
              <a:t>Palme</a:t>
            </a:r>
            <a:r>
              <a:rPr lang="tr-TR" dirty="0"/>
              <a:t> Yayıncılık, Ankara, 2011. </a:t>
            </a:r>
            <a:endParaRPr lang="tr-TR" dirty="0" smtClean="0"/>
          </a:p>
          <a:p>
            <a:r>
              <a:rPr lang="tr-TR" dirty="0" smtClean="0"/>
              <a:t> </a:t>
            </a:r>
            <a:r>
              <a:rPr lang="tr-TR" dirty="0"/>
              <a:t>KAPLAN, Gülten, İç Hastalıkları Hemşireliği, İstanbul Tıp Kitapevi, İstanbul, 2012. </a:t>
            </a:r>
            <a:endParaRPr lang="tr-TR" dirty="0" smtClean="0"/>
          </a:p>
          <a:p>
            <a:r>
              <a:rPr lang="tr-TR" dirty="0" smtClean="0"/>
              <a:t> </a:t>
            </a:r>
            <a:r>
              <a:rPr lang="tr-TR" dirty="0"/>
              <a:t>SABUNCU, Necmiye, Fatma AKÇA AY, Klinik Beceriler: Sağlığın Değerlendirilmesi, Hasta Bakımı ve Takibi, Nobel Tıp Kitapevleri, İstanbul, 2010.</a:t>
            </a:r>
          </a:p>
        </p:txBody>
      </p:sp>
    </p:spTree>
    <p:extLst>
      <p:ext uri="{BB962C8B-B14F-4D97-AF65-F5344CB8AC3E}">
        <p14:creationId xmlns:p14="http://schemas.microsoft.com/office/powerpoint/2010/main" val="1377566087"/>
      </p:ext>
    </p:extLst>
  </p:cSld>
  <p:clrMapOvr>
    <a:masterClrMapping/>
  </p:clrMapOvr>
</p:sld>
</file>

<file path=ppt/theme/theme1.xml><?xml version="1.0" encoding="utf-8"?>
<a:theme xmlns:a="http://schemas.openxmlformats.org/drawingml/2006/main" name="Sunu2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Sunu2</Template>
  <TotalTime>44</TotalTime>
  <Words>431</Words>
  <Application>Microsoft Office PowerPoint</Application>
  <PresentationFormat>Ekran Gösterisi (4:3)</PresentationFormat>
  <Paragraphs>74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7" baseType="lpstr">
      <vt:lpstr>Arial</vt:lpstr>
      <vt:lpstr>Comic Sans MS</vt:lpstr>
      <vt:lpstr>Sunu2</vt:lpstr>
      <vt:lpstr>PowerPoint Sunusu</vt:lpstr>
      <vt:lpstr>Sıcak ve soğuk uygulamalar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Sıcak uygulamalar</vt:lpstr>
      <vt:lpstr>PowerPoint Sunusu</vt:lpstr>
      <vt:lpstr>PowerPoint Sunusu</vt:lpstr>
      <vt:lpstr>PowerPoint Sunusu</vt:lpstr>
      <vt:lpstr>Soğuk uygulamalar</vt:lpstr>
      <vt:lpstr>Kaynaklar </vt:lpstr>
    </vt:vector>
  </TitlesOfParts>
  <Company>By NeC ® 2010 | Katilimsiz.Com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pc</dc:creator>
  <cp:lastModifiedBy>lenovabilgisayar</cp:lastModifiedBy>
  <cp:revision>13</cp:revision>
  <dcterms:created xsi:type="dcterms:W3CDTF">2016-03-01T11:05:02Z</dcterms:created>
  <dcterms:modified xsi:type="dcterms:W3CDTF">2020-03-19T08:01:18Z</dcterms:modified>
</cp:coreProperties>
</file>