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Lst>
  <p:handoutMasterIdLst>
    <p:handoutMasterId r:id="rId32"/>
  </p:handoutMasterIdLst>
  <p:sldIdLst>
    <p:sldId id="287"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p:cViewPr>
        <p:scale>
          <a:sx n="81" d="100"/>
          <a:sy n="81" d="100"/>
        </p:scale>
        <p:origin x="-10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kon + konu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762340" y="1925899"/>
            <a:ext cx="5188385" cy="4658623"/>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tr-TR"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Düz yazı</a:t>
            </a:r>
          </a:p>
          <a:p>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8" name="Freeform 27"/>
          <p:cNvSpPr>
            <a:spLocks/>
          </p:cNvSpPr>
          <p:nvPr userDrawn="1"/>
        </p:nvSpPr>
        <p:spPr bwMode="auto">
          <a:xfrm>
            <a:off x="4353979" y="2424904"/>
            <a:ext cx="4529138" cy="2151062"/>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9" name="Freeform 11"/>
          <p:cNvSpPr>
            <a:spLocks/>
          </p:cNvSpPr>
          <p:nvPr userDrawn="1"/>
        </p:nvSpPr>
        <p:spPr bwMode="auto">
          <a:xfrm>
            <a:off x="1787168" y="2399149"/>
            <a:ext cx="1163087" cy="15507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70" name="Freeform 12"/>
          <p:cNvSpPr>
            <a:spLocks/>
          </p:cNvSpPr>
          <p:nvPr userDrawn="1"/>
        </p:nvSpPr>
        <p:spPr bwMode="auto">
          <a:xfrm>
            <a:off x="1871003" y="2507743"/>
            <a:ext cx="989000" cy="132048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2" name="Oval 71"/>
          <p:cNvSpPr>
            <a:spLocks noChangeArrowheads="1"/>
          </p:cNvSpPr>
          <p:nvPr userDrawn="1"/>
        </p:nvSpPr>
        <p:spPr bwMode="auto">
          <a:xfrm>
            <a:off x="1996337" y="2674854"/>
            <a:ext cx="738332" cy="985050"/>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3" name="Freeform 108"/>
          <p:cNvSpPr>
            <a:spLocks/>
          </p:cNvSpPr>
          <p:nvPr userDrawn="1"/>
        </p:nvSpPr>
        <p:spPr bwMode="auto">
          <a:xfrm rot="16200000">
            <a:off x="-33764" y="2178903"/>
            <a:ext cx="2024034" cy="151802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74" name="Freeform 109"/>
          <p:cNvSpPr>
            <a:spLocks/>
          </p:cNvSpPr>
          <p:nvPr userDrawn="1"/>
        </p:nvSpPr>
        <p:spPr bwMode="auto">
          <a:xfrm rot="16200000">
            <a:off x="111299" y="2297202"/>
            <a:ext cx="1721082" cy="12925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5" name="Oval 74"/>
          <p:cNvSpPr>
            <a:spLocks noChangeArrowheads="1"/>
          </p:cNvSpPr>
          <p:nvPr userDrawn="1"/>
        </p:nvSpPr>
        <p:spPr bwMode="auto">
          <a:xfrm rot="16200000">
            <a:off x="328813" y="2461378"/>
            <a:ext cx="1284863" cy="964242"/>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6" name="Freeform 120"/>
          <p:cNvSpPr>
            <a:spLocks/>
          </p:cNvSpPr>
          <p:nvPr userDrawn="1"/>
        </p:nvSpPr>
        <p:spPr bwMode="auto">
          <a:xfrm flipV="1">
            <a:off x="1787168" y="4018221"/>
            <a:ext cx="1748988" cy="23319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77" name="Freeform 121"/>
          <p:cNvSpPr>
            <a:spLocks/>
          </p:cNvSpPr>
          <p:nvPr userDrawn="1"/>
        </p:nvSpPr>
        <p:spPr bwMode="auto">
          <a:xfrm flipV="1">
            <a:off x="1913236" y="4201227"/>
            <a:ext cx="1487204" cy="198567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89" name="Oval 88"/>
          <p:cNvSpPr>
            <a:spLocks noChangeArrowheads="1"/>
          </p:cNvSpPr>
          <p:nvPr userDrawn="1"/>
        </p:nvSpPr>
        <p:spPr bwMode="auto">
          <a:xfrm flipV="1">
            <a:off x="2101706" y="4454347"/>
            <a:ext cx="1110263" cy="148126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0" name="Freeform 124"/>
          <p:cNvSpPr>
            <a:spLocks/>
          </p:cNvSpPr>
          <p:nvPr userDrawn="1"/>
        </p:nvSpPr>
        <p:spPr bwMode="auto">
          <a:xfrm rot="5400000" flipV="1">
            <a:off x="221187" y="4234804"/>
            <a:ext cx="1732663" cy="1299498"/>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91" name="Freeform 125"/>
          <p:cNvSpPr>
            <a:spLocks/>
          </p:cNvSpPr>
          <p:nvPr userDrawn="1"/>
        </p:nvSpPr>
        <p:spPr bwMode="auto">
          <a:xfrm rot="5400000" flipV="1">
            <a:off x="345366" y="4326513"/>
            <a:ext cx="1473322" cy="1106520"/>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3" name="Oval 92"/>
          <p:cNvSpPr>
            <a:spLocks noChangeArrowheads="1"/>
          </p:cNvSpPr>
          <p:nvPr userDrawn="1"/>
        </p:nvSpPr>
        <p:spPr bwMode="auto">
          <a:xfrm rot="5400000" flipV="1">
            <a:off x="531567" y="4467057"/>
            <a:ext cx="1099900" cy="82543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grpSp>
        <p:nvGrpSpPr>
          <p:cNvPr id="96" name="Group 20"/>
          <p:cNvGrpSpPr/>
          <p:nvPr userDrawn="1"/>
        </p:nvGrpSpPr>
        <p:grpSpPr>
          <a:xfrm>
            <a:off x="800719" y="2760169"/>
            <a:ext cx="300021" cy="426726"/>
            <a:chOff x="7938" y="-1587"/>
            <a:chExt cx="1450975" cy="1547812"/>
          </a:xfrm>
          <a:solidFill>
            <a:schemeClr val="accent1"/>
          </a:solidFill>
        </p:grpSpPr>
        <p:sp>
          <p:nvSpPr>
            <p:cNvPr id="97" name="Freeform 5"/>
            <p:cNvSpPr>
              <a:spLocks noEditPoints="1"/>
            </p:cNvSpPr>
            <p:nvPr/>
          </p:nvSpPr>
          <p:spPr bwMode="auto">
            <a:xfrm>
              <a:off x="7938" y="-1587"/>
              <a:ext cx="1450975" cy="1547812"/>
            </a:xfrm>
            <a:custGeom>
              <a:avLst/>
              <a:gdLst>
                <a:gd name="T0" fmla="*/ 358 w 384"/>
                <a:gd name="T1" fmla="*/ 0 h 410"/>
                <a:gd name="T2" fmla="*/ 26 w 384"/>
                <a:gd name="T3" fmla="*/ 0 h 410"/>
                <a:gd name="T4" fmla="*/ 0 w 384"/>
                <a:gd name="T5" fmla="*/ 26 h 410"/>
                <a:gd name="T6" fmla="*/ 0 w 384"/>
                <a:gd name="T7" fmla="*/ 358 h 410"/>
                <a:gd name="T8" fmla="*/ 26 w 384"/>
                <a:gd name="T9" fmla="*/ 384 h 410"/>
                <a:gd name="T10" fmla="*/ 51 w 384"/>
                <a:gd name="T11" fmla="*/ 384 h 410"/>
                <a:gd name="T12" fmla="*/ 77 w 384"/>
                <a:gd name="T13" fmla="*/ 410 h 410"/>
                <a:gd name="T14" fmla="*/ 102 w 384"/>
                <a:gd name="T15" fmla="*/ 384 h 410"/>
                <a:gd name="T16" fmla="*/ 282 w 384"/>
                <a:gd name="T17" fmla="*/ 384 h 410"/>
                <a:gd name="T18" fmla="*/ 307 w 384"/>
                <a:gd name="T19" fmla="*/ 410 h 410"/>
                <a:gd name="T20" fmla="*/ 333 w 384"/>
                <a:gd name="T21" fmla="*/ 384 h 410"/>
                <a:gd name="T22" fmla="*/ 358 w 384"/>
                <a:gd name="T23" fmla="*/ 384 h 410"/>
                <a:gd name="T24" fmla="*/ 384 w 384"/>
                <a:gd name="T25" fmla="*/ 358 h 410"/>
                <a:gd name="T26" fmla="*/ 384 w 384"/>
                <a:gd name="T27" fmla="*/ 26 h 410"/>
                <a:gd name="T28" fmla="*/ 358 w 384"/>
                <a:gd name="T29" fmla="*/ 0 h 410"/>
                <a:gd name="T30" fmla="*/ 333 w 384"/>
                <a:gd name="T31" fmla="*/ 333 h 410"/>
                <a:gd name="T32" fmla="*/ 51 w 384"/>
                <a:gd name="T33" fmla="*/ 333 h 410"/>
                <a:gd name="T34" fmla="*/ 51 w 384"/>
                <a:gd name="T35" fmla="*/ 205 h 410"/>
                <a:gd name="T36" fmla="*/ 333 w 384"/>
                <a:gd name="T37" fmla="*/ 205 h 410"/>
                <a:gd name="T38" fmla="*/ 333 w 384"/>
                <a:gd name="T39" fmla="*/ 333 h 410"/>
                <a:gd name="T40" fmla="*/ 333 w 384"/>
                <a:gd name="T41" fmla="*/ 179 h 410"/>
                <a:gd name="T42" fmla="*/ 51 w 384"/>
                <a:gd name="T43" fmla="*/ 179 h 410"/>
                <a:gd name="T44" fmla="*/ 51 w 384"/>
                <a:gd name="T45" fmla="*/ 51 h 410"/>
                <a:gd name="T46" fmla="*/ 333 w 384"/>
                <a:gd name="T47" fmla="*/ 51 h 410"/>
                <a:gd name="T48" fmla="*/ 333 w 384"/>
                <a:gd name="T49" fmla="*/ 179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410">
                  <a:moveTo>
                    <a:pt x="358" y="0"/>
                  </a:moveTo>
                  <a:cubicBezTo>
                    <a:pt x="26" y="0"/>
                    <a:pt x="26" y="0"/>
                    <a:pt x="26" y="0"/>
                  </a:cubicBezTo>
                  <a:cubicBezTo>
                    <a:pt x="12" y="0"/>
                    <a:pt x="0" y="12"/>
                    <a:pt x="0" y="26"/>
                  </a:cubicBezTo>
                  <a:cubicBezTo>
                    <a:pt x="0" y="358"/>
                    <a:pt x="0" y="358"/>
                    <a:pt x="0" y="358"/>
                  </a:cubicBezTo>
                  <a:cubicBezTo>
                    <a:pt x="0" y="372"/>
                    <a:pt x="12" y="384"/>
                    <a:pt x="26" y="384"/>
                  </a:cubicBezTo>
                  <a:cubicBezTo>
                    <a:pt x="51" y="384"/>
                    <a:pt x="51" y="384"/>
                    <a:pt x="51" y="384"/>
                  </a:cubicBezTo>
                  <a:cubicBezTo>
                    <a:pt x="51" y="398"/>
                    <a:pt x="63" y="410"/>
                    <a:pt x="77" y="410"/>
                  </a:cubicBezTo>
                  <a:cubicBezTo>
                    <a:pt x="91" y="410"/>
                    <a:pt x="102" y="398"/>
                    <a:pt x="102" y="384"/>
                  </a:cubicBezTo>
                  <a:cubicBezTo>
                    <a:pt x="282" y="384"/>
                    <a:pt x="282" y="384"/>
                    <a:pt x="282" y="384"/>
                  </a:cubicBezTo>
                  <a:cubicBezTo>
                    <a:pt x="282" y="398"/>
                    <a:pt x="293" y="410"/>
                    <a:pt x="307" y="410"/>
                  </a:cubicBezTo>
                  <a:cubicBezTo>
                    <a:pt x="321" y="410"/>
                    <a:pt x="333" y="398"/>
                    <a:pt x="333" y="384"/>
                  </a:cubicBezTo>
                  <a:cubicBezTo>
                    <a:pt x="358" y="384"/>
                    <a:pt x="358" y="384"/>
                    <a:pt x="358" y="384"/>
                  </a:cubicBezTo>
                  <a:cubicBezTo>
                    <a:pt x="372" y="384"/>
                    <a:pt x="384" y="372"/>
                    <a:pt x="384" y="358"/>
                  </a:cubicBezTo>
                  <a:cubicBezTo>
                    <a:pt x="384" y="26"/>
                    <a:pt x="384" y="26"/>
                    <a:pt x="384" y="26"/>
                  </a:cubicBezTo>
                  <a:cubicBezTo>
                    <a:pt x="384" y="12"/>
                    <a:pt x="372" y="0"/>
                    <a:pt x="358" y="0"/>
                  </a:cubicBezTo>
                  <a:close/>
                  <a:moveTo>
                    <a:pt x="333" y="333"/>
                  </a:moveTo>
                  <a:cubicBezTo>
                    <a:pt x="51" y="333"/>
                    <a:pt x="51" y="333"/>
                    <a:pt x="51" y="333"/>
                  </a:cubicBezTo>
                  <a:cubicBezTo>
                    <a:pt x="51" y="205"/>
                    <a:pt x="51" y="205"/>
                    <a:pt x="51" y="205"/>
                  </a:cubicBezTo>
                  <a:cubicBezTo>
                    <a:pt x="333" y="205"/>
                    <a:pt x="333" y="205"/>
                    <a:pt x="333" y="205"/>
                  </a:cubicBezTo>
                  <a:lnTo>
                    <a:pt x="333" y="333"/>
                  </a:lnTo>
                  <a:close/>
                  <a:moveTo>
                    <a:pt x="333" y="179"/>
                  </a:moveTo>
                  <a:cubicBezTo>
                    <a:pt x="51" y="179"/>
                    <a:pt x="51" y="179"/>
                    <a:pt x="51" y="179"/>
                  </a:cubicBezTo>
                  <a:cubicBezTo>
                    <a:pt x="51" y="51"/>
                    <a:pt x="51" y="51"/>
                    <a:pt x="51" y="51"/>
                  </a:cubicBezTo>
                  <a:cubicBezTo>
                    <a:pt x="333" y="51"/>
                    <a:pt x="333" y="51"/>
                    <a:pt x="333" y="51"/>
                  </a:cubicBezTo>
                  <a:lnTo>
                    <a:pt x="333" y="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8" name="Freeform 6"/>
            <p:cNvSpPr>
              <a:spLocks noEditPoints="1"/>
            </p:cNvSpPr>
            <p:nvPr/>
          </p:nvSpPr>
          <p:spPr bwMode="auto">
            <a:xfrm>
              <a:off x="300038" y="86677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4 h 183"/>
                <a:gd name="T12" fmla="*/ 183 w 547"/>
                <a:gd name="T13" fmla="*/ 124 h 183"/>
                <a:gd name="T14" fmla="*/ 183 w 547"/>
                <a:gd name="T15" fmla="*/ 62 h 183"/>
                <a:gd name="T16" fmla="*/ 364 w 547"/>
                <a:gd name="T17" fmla="*/ 62 h 183"/>
                <a:gd name="T18" fmla="*/ 364 w 547"/>
                <a:gd name="T19" fmla="*/ 12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4"/>
                  </a:moveTo>
                  <a:lnTo>
                    <a:pt x="183" y="124"/>
                  </a:lnTo>
                  <a:lnTo>
                    <a:pt x="183" y="62"/>
                  </a:lnTo>
                  <a:lnTo>
                    <a:pt x="364" y="62"/>
                  </a:lnTo>
                  <a:lnTo>
                    <a:pt x="364"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9" name="Freeform 7"/>
            <p:cNvSpPr>
              <a:spLocks noEditPoints="1"/>
            </p:cNvSpPr>
            <p:nvPr/>
          </p:nvSpPr>
          <p:spPr bwMode="auto">
            <a:xfrm>
              <a:off x="300038" y="28892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1 h 183"/>
                <a:gd name="T12" fmla="*/ 183 w 547"/>
                <a:gd name="T13" fmla="*/ 121 h 183"/>
                <a:gd name="T14" fmla="*/ 183 w 547"/>
                <a:gd name="T15" fmla="*/ 59 h 183"/>
                <a:gd name="T16" fmla="*/ 364 w 547"/>
                <a:gd name="T17" fmla="*/ 59 h 183"/>
                <a:gd name="T18" fmla="*/ 364 w 547"/>
                <a:gd name="T19" fmla="*/ 12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1"/>
                  </a:moveTo>
                  <a:lnTo>
                    <a:pt x="183" y="121"/>
                  </a:lnTo>
                  <a:lnTo>
                    <a:pt x="183" y="59"/>
                  </a:lnTo>
                  <a:lnTo>
                    <a:pt x="364" y="59"/>
                  </a:lnTo>
                  <a:lnTo>
                    <a:pt x="364"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00" name="Freeform 11"/>
          <p:cNvSpPr>
            <a:spLocks noEditPoints="1"/>
          </p:cNvSpPr>
          <p:nvPr userDrawn="1"/>
        </p:nvSpPr>
        <p:spPr bwMode="auto">
          <a:xfrm>
            <a:off x="2232749" y="2986044"/>
            <a:ext cx="265509" cy="403151"/>
          </a:xfrm>
          <a:custGeom>
            <a:avLst/>
            <a:gdLst>
              <a:gd name="T0" fmla="*/ 240 w 280"/>
              <a:gd name="T1" fmla="*/ 0 h 320"/>
              <a:gd name="T2" fmla="*/ 40 w 280"/>
              <a:gd name="T3" fmla="*/ 0 h 320"/>
              <a:gd name="T4" fmla="*/ 0 w 280"/>
              <a:gd name="T5" fmla="*/ 40 h 320"/>
              <a:gd name="T6" fmla="*/ 0 w 280"/>
              <a:gd name="T7" fmla="*/ 200 h 320"/>
              <a:gd name="T8" fmla="*/ 0 w 280"/>
              <a:gd name="T9" fmla="*/ 210 h 320"/>
              <a:gd name="T10" fmla="*/ 10 w 280"/>
              <a:gd name="T11" fmla="*/ 220 h 320"/>
              <a:gd name="T12" fmla="*/ 20 w 280"/>
              <a:gd name="T13" fmla="*/ 220 h 320"/>
              <a:gd name="T14" fmla="*/ 20 w 280"/>
              <a:gd name="T15" fmla="*/ 270 h 320"/>
              <a:gd name="T16" fmla="*/ 30 w 280"/>
              <a:gd name="T17" fmla="*/ 280 h 320"/>
              <a:gd name="T18" fmla="*/ 40 w 280"/>
              <a:gd name="T19" fmla="*/ 280 h 320"/>
              <a:gd name="T20" fmla="*/ 40 w 280"/>
              <a:gd name="T21" fmla="*/ 300 h 320"/>
              <a:gd name="T22" fmla="*/ 60 w 280"/>
              <a:gd name="T23" fmla="*/ 320 h 320"/>
              <a:gd name="T24" fmla="*/ 80 w 280"/>
              <a:gd name="T25" fmla="*/ 320 h 320"/>
              <a:gd name="T26" fmla="*/ 100 w 280"/>
              <a:gd name="T27" fmla="*/ 300 h 320"/>
              <a:gd name="T28" fmla="*/ 100 w 280"/>
              <a:gd name="T29" fmla="*/ 280 h 320"/>
              <a:gd name="T30" fmla="*/ 180 w 280"/>
              <a:gd name="T31" fmla="*/ 280 h 320"/>
              <a:gd name="T32" fmla="*/ 180 w 280"/>
              <a:gd name="T33" fmla="*/ 300 h 320"/>
              <a:gd name="T34" fmla="*/ 200 w 280"/>
              <a:gd name="T35" fmla="*/ 320 h 320"/>
              <a:gd name="T36" fmla="*/ 220 w 280"/>
              <a:gd name="T37" fmla="*/ 320 h 320"/>
              <a:gd name="T38" fmla="*/ 240 w 280"/>
              <a:gd name="T39" fmla="*/ 300 h 320"/>
              <a:gd name="T40" fmla="*/ 240 w 280"/>
              <a:gd name="T41" fmla="*/ 280 h 320"/>
              <a:gd name="T42" fmla="*/ 250 w 280"/>
              <a:gd name="T43" fmla="*/ 280 h 320"/>
              <a:gd name="T44" fmla="*/ 260 w 280"/>
              <a:gd name="T45" fmla="*/ 270 h 320"/>
              <a:gd name="T46" fmla="*/ 260 w 280"/>
              <a:gd name="T47" fmla="*/ 220 h 320"/>
              <a:gd name="T48" fmla="*/ 270 w 280"/>
              <a:gd name="T49" fmla="*/ 220 h 320"/>
              <a:gd name="T50" fmla="*/ 280 w 280"/>
              <a:gd name="T51" fmla="*/ 210 h 320"/>
              <a:gd name="T52" fmla="*/ 280 w 280"/>
              <a:gd name="T53" fmla="*/ 200 h 320"/>
              <a:gd name="T54" fmla="*/ 280 w 280"/>
              <a:gd name="T55" fmla="*/ 40 h 320"/>
              <a:gd name="T56" fmla="*/ 240 w 280"/>
              <a:gd name="T57" fmla="*/ 0 h 320"/>
              <a:gd name="T58" fmla="*/ 200 w 280"/>
              <a:gd name="T59" fmla="*/ 80 h 320"/>
              <a:gd name="T60" fmla="*/ 220 w 280"/>
              <a:gd name="T61" fmla="*/ 100 h 320"/>
              <a:gd name="T62" fmla="*/ 220 w 280"/>
              <a:gd name="T63" fmla="*/ 140 h 320"/>
              <a:gd name="T64" fmla="*/ 60 w 280"/>
              <a:gd name="T65" fmla="*/ 140 h 320"/>
              <a:gd name="T66" fmla="*/ 60 w 280"/>
              <a:gd name="T67" fmla="*/ 100 h 320"/>
              <a:gd name="T68" fmla="*/ 80 w 280"/>
              <a:gd name="T69" fmla="*/ 80 h 320"/>
              <a:gd name="T70" fmla="*/ 200 w 280"/>
              <a:gd name="T71" fmla="*/ 80 h 320"/>
              <a:gd name="T72" fmla="*/ 80 w 280"/>
              <a:gd name="T73" fmla="*/ 240 h 320"/>
              <a:gd name="T74" fmla="*/ 60 w 280"/>
              <a:gd name="T75" fmla="*/ 240 h 320"/>
              <a:gd name="T76" fmla="*/ 40 w 280"/>
              <a:gd name="T77" fmla="*/ 220 h 320"/>
              <a:gd name="T78" fmla="*/ 60 w 280"/>
              <a:gd name="T79" fmla="*/ 200 h 320"/>
              <a:gd name="T80" fmla="*/ 80 w 280"/>
              <a:gd name="T81" fmla="*/ 200 h 320"/>
              <a:gd name="T82" fmla="*/ 100 w 280"/>
              <a:gd name="T83" fmla="*/ 220 h 320"/>
              <a:gd name="T84" fmla="*/ 80 w 280"/>
              <a:gd name="T85" fmla="*/ 240 h 320"/>
              <a:gd name="T86" fmla="*/ 220 w 280"/>
              <a:gd name="T87" fmla="*/ 240 h 320"/>
              <a:gd name="T88" fmla="*/ 200 w 280"/>
              <a:gd name="T89" fmla="*/ 240 h 320"/>
              <a:gd name="T90" fmla="*/ 180 w 280"/>
              <a:gd name="T91" fmla="*/ 220 h 320"/>
              <a:gd name="T92" fmla="*/ 200 w 280"/>
              <a:gd name="T93" fmla="*/ 200 h 320"/>
              <a:gd name="T94" fmla="*/ 220 w 280"/>
              <a:gd name="T95" fmla="*/ 200 h 320"/>
              <a:gd name="T96" fmla="*/ 240 w 280"/>
              <a:gd name="T97" fmla="*/ 220 h 320"/>
              <a:gd name="T98" fmla="*/ 220 w 280"/>
              <a:gd name="T99" fmla="*/ 2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0" h="320">
                <a:moveTo>
                  <a:pt x="240" y="0"/>
                </a:moveTo>
                <a:cubicBezTo>
                  <a:pt x="40" y="0"/>
                  <a:pt x="40" y="0"/>
                  <a:pt x="40" y="0"/>
                </a:cubicBezTo>
                <a:cubicBezTo>
                  <a:pt x="18" y="0"/>
                  <a:pt x="0" y="18"/>
                  <a:pt x="0" y="40"/>
                </a:cubicBezTo>
                <a:cubicBezTo>
                  <a:pt x="0" y="200"/>
                  <a:pt x="0" y="200"/>
                  <a:pt x="0" y="200"/>
                </a:cubicBezTo>
                <a:cubicBezTo>
                  <a:pt x="0" y="210"/>
                  <a:pt x="0" y="210"/>
                  <a:pt x="0" y="210"/>
                </a:cubicBezTo>
                <a:cubicBezTo>
                  <a:pt x="0" y="216"/>
                  <a:pt x="4" y="220"/>
                  <a:pt x="10" y="220"/>
                </a:cubicBezTo>
                <a:cubicBezTo>
                  <a:pt x="20" y="220"/>
                  <a:pt x="20" y="220"/>
                  <a:pt x="20" y="220"/>
                </a:cubicBezTo>
                <a:cubicBezTo>
                  <a:pt x="20" y="270"/>
                  <a:pt x="20" y="270"/>
                  <a:pt x="20" y="270"/>
                </a:cubicBezTo>
                <a:cubicBezTo>
                  <a:pt x="20" y="276"/>
                  <a:pt x="24" y="280"/>
                  <a:pt x="30" y="280"/>
                </a:cubicBezTo>
                <a:cubicBezTo>
                  <a:pt x="40" y="280"/>
                  <a:pt x="40" y="280"/>
                  <a:pt x="40" y="280"/>
                </a:cubicBezTo>
                <a:cubicBezTo>
                  <a:pt x="40" y="300"/>
                  <a:pt x="40" y="300"/>
                  <a:pt x="40" y="300"/>
                </a:cubicBezTo>
                <a:cubicBezTo>
                  <a:pt x="40" y="311"/>
                  <a:pt x="49" y="320"/>
                  <a:pt x="60" y="320"/>
                </a:cubicBezTo>
                <a:cubicBezTo>
                  <a:pt x="80" y="320"/>
                  <a:pt x="80" y="320"/>
                  <a:pt x="80" y="320"/>
                </a:cubicBezTo>
                <a:cubicBezTo>
                  <a:pt x="91" y="320"/>
                  <a:pt x="100" y="311"/>
                  <a:pt x="100" y="300"/>
                </a:cubicBezTo>
                <a:cubicBezTo>
                  <a:pt x="100" y="280"/>
                  <a:pt x="100" y="280"/>
                  <a:pt x="100" y="280"/>
                </a:cubicBezTo>
                <a:cubicBezTo>
                  <a:pt x="180" y="280"/>
                  <a:pt x="180" y="280"/>
                  <a:pt x="180" y="280"/>
                </a:cubicBezTo>
                <a:cubicBezTo>
                  <a:pt x="180" y="300"/>
                  <a:pt x="180" y="300"/>
                  <a:pt x="180" y="300"/>
                </a:cubicBezTo>
                <a:cubicBezTo>
                  <a:pt x="180" y="311"/>
                  <a:pt x="189" y="320"/>
                  <a:pt x="200" y="320"/>
                </a:cubicBezTo>
                <a:cubicBezTo>
                  <a:pt x="220" y="320"/>
                  <a:pt x="220" y="320"/>
                  <a:pt x="220" y="320"/>
                </a:cubicBezTo>
                <a:cubicBezTo>
                  <a:pt x="231" y="320"/>
                  <a:pt x="240" y="311"/>
                  <a:pt x="240" y="300"/>
                </a:cubicBezTo>
                <a:cubicBezTo>
                  <a:pt x="240" y="280"/>
                  <a:pt x="240" y="280"/>
                  <a:pt x="240" y="280"/>
                </a:cubicBezTo>
                <a:cubicBezTo>
                  <a:pt x="250" y="280"/>
                  <a:pt x="250" y="280"/>
                  <a:pt x="250" y="280"/>
                </a:cubicBezTo>
                <a:cubicBezTo>
                  <a:pt x="256" y="280"/>
                  <a:pt x="260" y="276"/>
                  <a:pt x="260" y="270"/>
                </a:cubicBezTo>
                <a:cubicBezTo>
                  <a:pt x="260" y="220"/>
                  <a:pt x="260" y="220"/>
                  <a:pt x="260" y="220"/>
                </a:cubicBezTo>
                <a:cubicBezTo>
                  <a:pt x="270" y="220"/>
                  <a:pt x="270" y="220"/>
                  <a:pt x="270" y="220"/>
                </a:cubicBezTo>
                <a:cubicBezTo>
                  <a:pt x="276" y="220"/>
                  <a:pt x="280" y="216"/>
                  <a:pt x="280" y="210"/>
                </a:cubicBezTo>
                <a:cubicBezTo>
                  <a:pt x="280" y="200"/>
                  <a:pt x="280" y="200"/>
                  <a:pt x="280" y="200"/>
                </a:cubicBezTo>
                <a:cubicBezTo>
                  <a:pt x="280" y="40"/>
                  <a:pt x="280" y="40"/>
                  <a:pt x="280" y="40"/>
                </a:cubicBezTo>
                <a:cubicBezTo>
                  <a:pt x="280" y="18"/>
                  <a:pt x="262" y="0"/>
                  <a:pt x="240" y="0"/>
                </a:cubicBezTo>
                <a:close/>
                <a:moveTo>
                  <a:pt x="200" y="80"/>
                </a:moveTo>
                <a:cubicBezTo>
                  <a:pt x="211" y="80"/>
                  <a:pt x="220" y="89"/>
                  <a:pt x="220" y="100"/>
                </a:cubicBezTo>
                <a:cubicBezTo>
                  <a:pt x="220" y="140"/>
                  <a:pt x="220" y="140"/>
                  <a:pt x="220" y="140"/>
                </a:cubicBezTo>
                <a:cubicBezTo>
                  <a:pt x="60" y="140"/>
                  <a:pt x="60" y="140"/>
                  <a:pt x="60" y="140"/>
                </a:cubicBezTo>
                <a:cubicBezTo>
                  <a:pt x="60" y="100"/>
                  <a:pt x="60" y="100"/>
                  <a:pt x="60" y="100"/>
                </a:cubicBezTo>
                <a:cubicBezTo>
                  <a:pt x="60" y="89"/>
                  <a:pt x="69" y="80"/>
                  <a:pt x="80" y="80"/>
                </a:cubicBezTo>
                <a:lnTo>
                  <a:pt x="200" y="80"/>
                </a:lnTo>
                <a:close/>
                <a:moveTo>
                  <a:pt x="80" y="240"/>
                </a:moveTo>
                <a:cubicBezTo>
                  <a:pt x="60" y="240"/>
                  <a:pt x="60" y="240"/>
                  <a:pt x="60" y="240"/>
                </a:cubicBezTo>
                <a:cubicBezTo>
                  <a:pt x="49" y="240"/>
                  <a:pt x="40" y="231"/>
                  <a:pt x="40" y="220"/>
                </a:cubicBezTo>
                <a:cubicBezTo>
                  <a:pt x="40" y="209"/>
                  <a:pt x="49" y="200"/>
                  <a:pt x="60" y="200"/>
                </a:cubicBezTo>
                <a:cubicBezTo>
                  <a:pt x="80" y="200"/>
                  <a:pt x="80" y="200"/>
                  <a:pt x="80" y="200"/>
                </a:cubicBezTo>
                <a:cubicBezTo>
                  <a:pt x="91" y="200"/>
                  <a:pt x="100" y="209"/>
                  <a:pt x="100" y="220"/>
                </a:cubicBezTo>
                <a:cubicBezTo>
                  <a:pt x="100" y="231"/>
                  <a:pt x="91" y="240"/>
                  <a:pt x="80" y="240"/>
                </a:cubicBezTo>
                <a:close/>
                <a:moveTo>
                  <a:pt x="220" y="240"/>
                </a:moveTo>
                <a:cubicBezTo>
                  <a:pt x="200" y="240"/>
                  <a:pt x="200" y="240"/>
                  <a:pt x="200" y="240"/>
                </a:cubicBezTo>
                <a:cubicBezTo>
                  <a:pt x="189" y="240"/>
                  <a:pt x="180" y="231"/>
                  <a:pt x="180" y="220"/>
                </a:cubicBezTo>
                <a:cubicBezTo>
                  <a:pt x="180" y="209"/>
                  <a:pt x="189" y="200"/>
                  <a:pt x="200" y="200"/>
                </a:cubicBezTo>
                <a:cubicBezTo>
                  <a:pt x="220" y="200"/>
                  <a:pt x="220" y="200"/>
                  <a:pt x="220" y="200"/>
                </a:cubicBezTo>
                <a:cubicBezTo>
                  <a:pt x="231" y="200"/>
                  <a:pt x="240" y="209"/>
                  <a:pt x="240" y="220"/>
                </a:cubicBezTo>
                <a:cubicBezTo>
                  <a:pt x="240" y="231"/>
                  <a:pt x="231" y="240"/>
                  <a:pt x="220" y="2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01" name="Group 59"/>
          <p:cNvGrpSpPr/>
          <p:nvPr userDrawn="1"/>
        </p:nvGrpSpPr>
        <p:grpSpPr>
          <a:xfrm>
            <a:off x="2463607" y="4998437"/>
            <a:ext cx="386462" cy="537326"/>
            <a:chOff x="-251803" y="2267153"/>
            <a:chExt cx="2078037" cy="2166938"/>
          </a:xfrm>
          <a:solidFill>
            <a:schemeClr val="accent4"/>
          </a:solidFill>
        </p:grpSpPr>
        <p:sp>
          <p:nvSpPr>
            <p:cNvPr id="102" name="Freeform 22"/>
            <p:cNvSpPr>
              <a:spLocks/>
            </p:cNvSpPr>
            <p:nvPr/>
          </p:nvSpPr>
          <p:spPr bwMode="auto">
            <a:xfrm>
              <a:off x="57759" y="2267153"/>
              <a:ext cx="1768475" cy="1522413"/>
            </a:xfrm>
            <a:custGeom>
              <a:avLst/>
              <a:gdLst>
                <a:gd name="T0" fmla="*/ 432 w 469"/>
                <a:gd name="T1" fmla="*/ 0 h 404"/>
                <a:gd name="T2" fmla="*/ 0 w 469"/>
                <a:gd name="T3" fmla="*/ 0 h 404"/>
                <a:gd name="T4" fmla="*/ 147 w 469"/>
                <a:gd name="T5" fmla="*/ 73 h 404"/>
                <a:gd name="T6" fmla="*/ 395 w 469"/>
                <a:gd name="T7" fmla="*/ 73 h 404"/>
                <a:gd name="T8" fmla="*/ 395 w 469"/>
                <a:gd name="T9" fmla="*/ 110 h 404"/>
                <a:gd name="T10" fmla="*/ 220 w 469"/>
                <a:gd name="T11" fmla="*/ 110 h 404"/>
                <a:gd name="T12" fmla="*/ 269 w 469"/>
                <a:gd name="T13" fmla="*/ 134 h 404"/>
                <a:gd name="T14" fmla="*/ 314 w 469"/>
                <a:gd name="T15" fmla="*/ 184 h 404"/>
                <a:gd name="T16" fmla="*/ 395 w 469"/>
                <a:gd name="T17" fmla="*/ 184 h 404"/>
                <a:gd name="T18" fmla="*/ 395 w 469"/>
                <a:gd name="T19" fmla="*/ 220 h 404"/>
                <a:gd name="T20" fmla="*/ 322 w 469"/>
                <a:gd name="T21" fmla="*/ 220 h 404"/>
                <a:gd name="T22" fmla="*/ 322 w 469"/>
                <a:gd name="T23" fmla="*/ 404 h 404"/>
                <a:gd name="T24" fmla="*/ 432 w 469"/>
                <a:gd name="T25" fmla="*/ 404 h 404"/>
                <a:gd name="T26" fmla="*/ 469 w 469"/>
                <a:gd name="T27" fmla="*/ 367 h 404"/>
                <a:gd name="T28" fmla="*/ 469 w 469"/>
                <a:gd name="T29" fmla="*/ 37 h 404"/>
                <a:gd name="T30" fmla="*/ 432 w 469"/>
                <a:gd name="T3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9" h="404">
                  <a:moveTo>
                    <a:pt x="432" y="0"/>
                  </a:moveTo>
                  <a:cubicBezTo>
                    <a:pt x="0" y="0"/>
                    <a:pt x="0" y="0"/>
                    <a:pt x="0" y="0"/>
                  </a:cubicBezTo>
                  <a:cubicBezTo>
                    <a:pt x="147" y="73"/>
                    <a:pt x="147" y="73"/>
                    <a:pt x="147" y="73"/>
                  </a:cubicBezTo>
                  <a:cubicBezTo>
                    <a:pt x="395" y="73"/>
                    <a:pt x="395" y="73"/>
                    <a:pt x="395" y="73"/>
                  </a:cubicBezTo>
                  <a:cubicBezTo>
                    <a:pt x="395" y="110"/>
                    <a:pt x="395" y="110"/>
                    <a:pt x="395" y="110"/>
                  </a:cubicBezTo>
                  <a:cubicBezTo>
                    <a:pt x="220" y="110"/>
                    <a:pt x="220" y="110"/>
                    <a:pt x="220" y="110"/>
                  </a:cubicBezTo>
                  <a:cubicBezTo>
                    <a:pt x="269" y="134"/>
                    <a:pt x="269" y="134"/>
                    <a:pt x="269" y="134"/>
                  </a:cubicBezTo>
                  <a:cubicBezTo>
                    <a:pt x="288" y="144"/>
                    <a:pt x="304" y="163"/>
                    <a:pt x="314" y="184"/>
                  </a:cubicBezTo>
                  <a:cubicBezTo>
                    <a:pt x="395" y="184"/>
                    <a:pt x="395" y="184"/>
                    <a:pt x="395" y="184"/>
                  </a:cubicBezTo>
                  <a:cubicBezTo>
                    <a:pt x="395" y="220"/>
                    <a:pt x="395" y="220"/>
                    <a:pt x="395" y="220"/>
                  </a:cubicBezTo>
                  <a:cubicBezTo>
                    <a:pt x="322" y="220"/>
                    <a:pt x="322" y="220"/>
                    <a:pt x="322" y="220"/>
                  </a:cubicBezTo>
                  <a:cubicBezTo>
                    <a:pt x="322" y="404"/>
                    <a:pt x="322" y="404"/>
                    <a:pt x="322" y="404"/>
                  </a:cubicBezTo>
                  <a:cubicBezTo>
                    <a:pt x="432" y="404"/>
                    <a:pt x="432" y="404"/>
                    <a:pt x="432" y="404"/>
                  </a:cubicBezTo>
                  <a:cubicBezTo>
                    <a:pt x="452" y="404"/>
                    <a:pt x="469" y="387"/>
                    <a:pt x="469" y="367"/>
                  </a:cubicBezTo>
                  <a:cubicBezTo>
                    <a:pt x="469" y="37"/>
                    <a:pt x="469" y="37"/>
                    <a:pt x="469" y="37"/>
                  </a:cubicBezTo>
                  <a:cubicBezTo>
                    <a:pt x="469" y="17"/>
                    <a:pt x="452" y="0"/>
                    <a:pt x="4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3" name="Freeform 23"/>
            <p:cNvSpPr>
              <a:spLocks noEditPoints="1"/>
            </p:cNvSpPr>
            <p:nvPr/>
          </p:nvSpPr>
          <p:spPr bwMode="auto">
            <a:xfrm>
              <a:off x="-251803" y="2314778"/>
              <a:ext cx="1384300" cy="2119313"/>
            </a:xfrm>
            <a:custGeom>
              <a:avLst/>
              <a:gdLst>
                <a:gd name="T0" fmla="*/ 334 w 367"/>
                <a:gd name="T1" fmla="*/ 154 h 562"/>
                <a:gd name="T2" fmla="*/ 33 w 367"/>
                <a:gd name="T3" fmla="*/ 3 h 562"/>
                <a:gd name="T4" fmla="*/ 20 w 367"/>
                <a:gd name="T5" fmla="*/ 0 h 562"/>
                <a:gd name="T6" fmla="*/ 0 w 367"/>
                <a:gd name="T7" fmla="*/ 24 h 562"/>
                <a:gd name="T8" fmla="*/ 0 w 367"/>
                <a:gd name="T9" fmla="*/ 354 h 562"/>
                <a:gd name="T10" fmla="*/ 33 w 367"/>
                <a:gd name="T11" fmla="*/ 407 h 562"/>
                <a:gd name="T12" fmla="*/ 334 w 367"/>
                <a:gd name="T13" fmla="*/ 558 h 562"/>
                <a:gd name="T14" fmla="*/ 348 w 367"/>
                <a:gd name="T15" fmla="*/ 562 h 562"/>
                <a:gd name="T16" fmla="*/ 367 w 367"/>
                <a:gd name="T17" fmla="*/ 538 h 562"/>
                <a:gd name="T18" fmla="*/ 367 w 367"/>
                <a:gd name="T19" fmla="*/ 207 h 562"/>
                <a:gd name="T20" fmla="*/ 334 w 367"/>
                <a:gd name="T21" fmla="*/ 154 h 562"/>
                <a:gd name="T22" fmla="*/ 257 w 367"/>
                <a:gd name="T23" fmla="*/ 391 h 562"/>
                <a:gd name="T24" fmla="*/ 220 w 367"/>
                <a:gd name="T25" fmla="*/ 336 h 562"/>
                <a:gd name="T26" fmla="*/ 257 w 367"/>
                <a:gd name="T27" fmla="*/ 281 h 562"/>
                <a:gd name="T28" fmla="*/ 294 w 367"/>
                <a:gd name="T29" fmla="*/ 336 h 562"/>
                <a:gd name="T30" fmla="*/ 257 w 367"/>
                <a:gd name="T31" fmla="*/ 39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7" h="562">
                  <a:moveTo>
                    <a:pt x="334" y="154"/>
                  </a:moveTo>
                  <a:cubicBezTo>
                    <a:pt x="33" y="3"/>
                    <a:pt x="33" y="3"/>
                    <a:pt x="33" y="3"/>
                  </a:cubicBezTo>
                  <a:cubicBezTo>
                    <a:pt x="28" y="1"/>
                    <a:pt x="24" y="0"/>
                    <a:pt x="20" y="0"/>
                  </a:cubicBezTo>
                  <a:cubicBezTo>
                    <a:pt x="8" y="0"/>
                    <a:pt x="0" y="9"/>
                    <a:pt x="0" y="24"/>
                  </a:cubicBezTo>
                  <a:cubicBezTo>
                    <a:pt x="0" y="354"/>
                    <a:pt x="0" y="354"/>
                    <a:pt x="0" y="354"/>
                  </a:cubicBezTo>
                  <a:cubicBezTo>
                    <a:pt x="0" y="374"/>
                    <a:pt x="15" y="398"/>
                    <a:pt x="33" y="407"/>
                  </a:cubicBezTo>
                  <a:cubicBezTo>
                    <a:pt x="334" y="558"/>
                    <a:pt x="334" y="558"/>
                    <a:pt x="334" y="558"/>
                  </a:cubicBezTo>
                  <a:cubicBezTo>
                    <a:pt x="339" y="560"/>
                    <a:pt x="344" y="562"/>
                    <a:pt x="348" y="562"/>
                  </a:cubicBezTo>
                  <a:cubicBezTo>
                    <a:pt x="359" y="562"/>
                    <a:pt x="367" y="553"/>
                    <a:pt x="367" y="538"/>
                  </a:cubicBezTo>
                  <a:cubicBezTo>
                    <a:pt x="367" y="207"/>
                    <a:pt x="367" y="207"/>
                    <a:pt x="367" y="207"/>
                  </a:cubicBezTo>
                  <a:cubicBezTo>
                    <a:pt x="367" y="187"/>
                    <a:pt x="352" y="163"/>
                    <a:pt x="334" y="154"/>
                  </a:cubicBezTo>
                  <a:close/>
                  <a:moveTo>
                    <a:pt x="257" y="391"/>
                  </a:moveTo>
                  <a:cubicBezTo>
                    <a:pt x="237" y="391"/>
                    <a:pt x="220" y="366"/>
                    <a:pt x="220" y="336"/>
                  </a:cubicBezTo>
                  <a:cubicBezTo>
                    <a:pt x="220" y="305"/>
                    <a:pt x="237" y="281"/>
                    <a:pt x="257" y="281"/>
                  </a:cubicBezTo>
                  <a:cubicBezTo>
                    <a:pt x="277" y="281"/>
                    <a:pt x="294" y="305"/>
                    <a:pt x="294" y="336"/>
                  </a:cubicBezTo>
                  <a:cubicBezTo>
                    <a:pt x="294" y="366"/>
                    <a:pt x="277" y="391"/>
                    <a:pt x="257"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04" name="Group 97"/>
          <p:cNvGrpSpPr/>
          <p:nvPr userDrawn="1"/>
        </p:nvGrpSpPr>
        <p:grpSpPr>
          <a:xfrm>
            <a:off x="931545" y="4762481"/>
            <a:ext cx="311944" cy="293266"/>
            <a:chOff x="3175" y="1588"/>
            <a:chExt cx="1184276" cy="835025"/>
          </a:xfrm>
          <a:solidFill>
            <a:schemeClr val="accent5"/>
          </a:solidFill>
        </p:grpSpPr>
        <p:sp>
          <p:nvSpPr>
            <p:cNvPr id="105" name="Freeform 27"/>
            <p:cNvSpPr>
              <a:spLocks/>
            </p:cNvSpPr>
            <p:nvPr/>
          </p:nvSpPr>
          <p:spPr bwMode="auto">
            <a:xfrm>
              <a:off x="3175" y="1588"/>
              <a:ext cx="833438" cy="835025"/>
            </a:xfrm>
            <a:custGeom>
              <a:avLst/>
              <a:gdLst>
                <a:gd name="T0" fmla="*/ 200 w 220"/>
                <a:gd name="T1" fmla="*/ 0 h 220"/>
                <a:gd name="T2" fmla="*/ 20 w 220"/>
                <a:gd name="T3" fmla="*/ 0 h 220"/>
                <a:gd name="T4" fmla="*/ 0 w 220"/>
                <a:gd name="T5" fmla="*/ 20 h 220"/>
                <a:gd name="T6" fmla="*/ 0 w 220"/>
                <a:gd name="T7" fmla="*/ 200 h 220"/>
                <a:gd name="T8" fmla="*/ 20 w 220"/>
                <a:gd name="T9" fmla="*/ 220 h 220"/>
                <a:gd name="T10" fmla="*/ 200 w 220"/>
                <a:gd name="T11" fmla="*/ 220 h 220"/>
                <a:gd name="T12" fmla="*/ 220 w 220"/>
                <a:gd name="T13" fmla="*/ 200 h 220"/>
                <a:gd name="T14" fmla="*/ 220 w 220"/>
                <a:gd name="T15" fmla="*/ 20 h 220"/>
                <a:gd name="T16" fmla="*/ 200 w 220"/>
                <a:gd name="T1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220">
                  <a:moveTo>
                    <a:pt x="200" y="0"/>
                  </a:moveTo>
                  <a:cubicBezTo>
                    <a:pt x="20" y="0"/>
                    <a:pt x="20" y="0"/>
                    <a:pt x="20" y="0"/>
                  </a:cubicBezTo>
                  <a:cubicBezTo>
                    <a:pt x="9" y="0"/>
                    <a:pt x="0" y="9"/>
                    <a:pt x="0" y="20"/>
                  </a:cubicBezTo>
                  <a:cubicBezTo>
                    <a:pt x="0" y="200"/>
                    <a:pt x="0" y="200"/>
                    <a:pt x="0" y="200"/>
                  </a:cubicBezTo>
                  <a:cubicBezTo>
                    <a:pt x="0" y="211"/>
                    <a:pt x="9" y="220"/>
                    <a:pt x="20" y="220"/>
                  </a:cubicBezTo>
                  <a:cubicBezTo>
                    <a:pt x="200" y="220"/>
                    <a:pt x="200" y="220"/>
                    <a:pt x="200" y="220"/>
                  </a:cubicBezTo>
                  <a:cubicBezTo>
                    <a:pt x="211" y="220"/>
                    <a:pt x="220" y="211"/>
                    <a:pt x="220" y="200"/>
                  </a:cubicBezTo>
                  <a:cubicBezTo>
                    <a:pt x="220" y="20"/>
                    <a:pt x="220" y="20"/>
                    <a:pt x="220" y="20"/>
                  </a:cubicBezTo>
                  <a:cubicBezTo>
                    <a:pt x="220" y="9"/>
                    <a:pt x="211" y="0"/>
                    <a:pt x="2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6" name="Freeform 28"/>
            <p:cNvSpPr>
              <a:spLocks/>
            </p:cNvSpPr>
            <p:nvPr/>
          </p:nvSpPr>
          <p:spPr bwMode="auto">
            <a:xfrm>
              <a:off x="884238" y="111126"/>
              <a:ext cx="303213" cy="612775"/>
            </a:xfrm>
            <a:custGeom>
              <a:avLst/>
              <a:gdLst>
                <a:gd name="T0" fmla="*/ 63 w 80"/>
                <a:gd name="T1" fmla="*/ 5 h 161"/>
                <a:gd name="T2" fmla="*/ 26 w 80"/>
                <a:gd name="T3" fmla="*/ 28 h 161"/>
                <a:gd name="T4" fmla="*/ 0 w 80"/>
                <a:gd name="T5" fmla="*/ 43 h 161"/>
                <a:gd name="T6" fmla="*/ 0 w 80"/>
                <a:gd name="T7" fmla="*/ 118 h 161"/>
                <a:gd name="T8" fmla="*/ 26 w 80"/>
                <a:gd name="T9" fmla="*/ 134 h 161"/>
                <a:gd name="T10" fmla="*/ 63 w 80"/>
                <a:gd name="T11" fmla="*/ 156 h 161"/>
                <a:gd name="T12" fmla="*/ 80 w 80"/>
                <a:gd name="T13" fmla="*/ 146 h 161"/>
                <a:gd name="T14" fmla="*/ 80 w 80"/>
                <a:gd name="T15" fmla="*/ 15 h 161"/>
                <a:gd name="T16" fmla="*/ 63 w 80"/>
                <a:gd name="T17" fmla="*/ 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1">
                  <a:moveTo>
                    <a:pt x="63" y="5"/>
                  </a:moveTo>
                  <a:cubicBezTo>
                    <a:pt x="26" y="28"/>
                    <a:pt x="26" y="28"/>
                    <a:pt x="26" y="28"/>
                  </a:cubicBezTo>
                  <a:cubicBezTo>
                    <a:pt x="18" y="32"/>
                    <a:pt x="8" y="38"/>
                    <a:pt x="0" y="43"/>
                  </a:cubicBezTo>
                  <a:cubicBezTo>
                    <a:pt x="0" y="118"/>
                    <a:pt x="0" y="118"/>
                    <a:pt x="0" y="118"/>
                  </a:cubicBezTo>
                  <a:cubicBezTo>
                    <a:pt x="8" y="123"/>
                    <a:pt x="18" y="129"/>
                    <a:pt x="26" y="134"/>
                  </a:cubicBezTo>
                  <a:cubicBezTo>
                    <a:pt x="63" y="156"/>
                    <a:pt x="63" y="156"/>
                    <a:pt x="63" y="156"/>
                  </a:cubicBezTo>
                  <a:cubicBezTo>
                    <a:pt x="72" y="161"/>
                    <a:pt x="80" y="157"/>
                    <a:pt x="80" y="146"/>
                  </a:cubicBezTo>
                  <a:cubicBezTo>
                    <a:pt x="80" y="15"/>
                    <a:pt x="80" y="15"/>
                    <a:pt x="80" y="15"/>
                  </a:cubicBezTo>
                  <a:cubicBezTo>
                    <a:pt x="80" y="4"/>
                    <a:pt x="72" y="0"/>
                    <a:pt x="6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cxnSp>
        <p:nvCxnSpPr>
          <p:cNvPr id="107" name="Straight Connector 134"/>
          <p:cNvCxnSpPr/>
          <p:nvPr userDrawn="1"/>
        </p:nvCxnSpPr>
        <p:spPr>
          <a:xfrm flipV="1">
            <a:off x="2576102" y="2104767"/>
            <a:ext cx="290327" cy="37784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Straight Connector 135"/>
          <p:cNvCxnSpPr/>
          <p:nvPr userDrawn="1"/>
        </p:nvCxnSpPr>
        <p:spPr>
          <a:xfrm>
            <a:off x="2874291" y="2107894"/>
            <a:ext cx="788158"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3845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6442134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8779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704897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628978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730456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873824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05141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172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286516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5605067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3699781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2434231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1402305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fontAlgn="auto">
              <a:spcBef>
                <a:spcPts val="0"/>
              </a:spcBef>
              <a:spcAft>
                <a:spcPts val="0"/>
              </a:spcAft>
              <a:defRPr/>
            </a:pPr>
            <a:r>
              <a:rPr lang="tr-TR"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rgbClr val="33339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132737858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33022519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Tree>
    <p:extLst>
      <p:ext uri="{BB962C8B-B14F-4D97-AF65-F5344CB8AC3E}">
        <p14:creationId xmlns:p14="http://schemas.microsoft.com/office/powerpoint/2010/main" val="153085778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257119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13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181035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32187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78315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8234288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a16="http://schemas.microsoft.com/office/drawing/2014/main" xmlns=""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xmlns=""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a16="http://schemas.microsoft.com/office/drawing/2014/main" xmlns=""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a16="http://schemas.microsoft.com/office/drawing/2014/main" xmlns=""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BÜTÇE VE MUHASEBE</a:t>
            </a:r>
            <a:endParaRPr lang="tr-TR" altLang="tr-TR" b="1" i="1" dirty="0">
              <a:solidFill>
                <a:srgbClr val="000000"/>
              </a:solidFill>
            </a:endParaRPr>
          </a:p>
        </p:txBody>
      </p:sp>
      <p:sp>
        <p:nvSpPr>
          <p:cNvPr id="8" name="Rectangle 8">
            <a:extLst>
              <a:ext uri="{FF2B5EF4-FFF2-40B4-BE49-F238E27FC236}">
                <a16:creationId xmlns:a16="http://schemas.microsoft.com/office/drawing/2014/main" xmlns=""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2243194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63 Faaliyet  Giderleri </a:t>
            </a:r>
          </a:p>
          <a:p>
            <a:r>
              <a:rPr lang="tr-TR" sz="2000" dirty="0" smtClean="0">
                <a:solidFill>
                  <a:schemeClr val="tx1">
                    <a:lumMod val="75000"/>
                    <a:lumOff val="25000"/>
                  </a:schemeClr>
                </a:solidFill>
              </a:rPr>
              <a:t>İşletmenin </a:t>
            </a:r>
            <a:r>
              <a:rPr lang="tr-TR" sz="2000" dirty="0">
                <a:solidFill>
                  <a:schemeClr val="tx1">
                    <a:lumMod val="75000"/>
                    <a:lumOff val="25000"/>
                  </a:schemeClr>
                </a:solidFill>
              </a:rPr>
              <a:t>esas faaliyeti ile ilgili bulunan ve üretim maliyetlerine  yüklenmeyen araştırma ve geliştirme  gideri, pazarlama, satış ve dağıtım giderleri ve genel yönetim giderlerinden oluşan hesap grubudur. 7. Grupta izlenen esas faaliyet dönem giderleri, yansıtma hesapları alacağı ile dönem sonlarında, bu grupta yer alan hesaplara </a:t>
            </a:r>
            <a:r>
              <a:rPr lang="tr-TR" sz="2000" dirty="0" smtClean="0">
                <a:solidFill>
                  <a:schemeClr val="tx1">
                    <a:lumMod val="75000"/>
                    <a:lumOff val="25000"/>
                  </a:schemeClr>
                </a:solidFill>
              </a:rPr>
              <a:t>devredilir.</a:t>
            </a:r>
          </a:p>
          <a:p>
            <a:r>
              <a:rPr lang="tr-TR" sz="2000" dirty="0" smtClean="0">
                <a:solidFill>
                  <a:schemeClr val="tx1">
                    <a:lumMod val="75000"/>
                    <a:lumOff val="25000"/>
                  </a:schemeClr>
                </a:solidFill>
              </a:rPr>
              <a:t>630 Araştırma ve Geliştirme Giderleri (-) </a:t>
            </a:r>
          </a:p>
          <a:p>
            <a:r>
              <a:rPr lang="tr-TR" sz="2000" dirty="0" smtClean="0">
                <a:solidFill>
                  <a:schemeClr val="tx1">
                    <a:lumMod val="75000"/>
                    <a:lumOff val="25000"/>
                  </a:schemeClr>
                </a:solidFill>
              </a:rPr>
              <a:t>631 Pazarlama, Satış ve Dağıtım Giderleri (-) </a:t>
            </a:r>
          </a:p>
          <a:p>
            <a:r>
              <a:rPr lang="tr-TR" sz="2000" dirty="0" smtClean="0">
                <a:solidFill>
                  <a:schemeClr val="tx1">
                    <a:lumMod val="75000"/>
                    <a:lumOff val="25000"/>
                  </a:schemeClr>
                </a:solidFill>
              </a:rPr>
              <a:t>632 Genel Yönetim Giderleri (-)</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264272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64 Diğer  Faaliyetlerden Olağan Gelir ve Karlar </a:t>
            </a:r>
          </a:p>
          <a:p>
            <a:r>
              <a:rPr lang="tr-TR" sz="2000" dirty="0">
                <a:solidFill>
                  <a:schemeClr val="tx1">
                    <a:lumMod val="75000"/>
                    <a:lumOff val="25000"/>
                  </a:schemeClr>
                </a:solidFill>
              </a:rPr>
              <a:t>İşletmenin esas faaliyet dışında iştirakler ortaklıklardan elde edilen temettü geliri ile faiz ve diğer temettü gelirleri, menkul kıymet satış karları gibi diğer faaliyetlerden elde edilen olağan gelir ve karlardan oluşur. </a:t>
            </a:r>
          </a:p>
          <a:p>
            <a:r>
              <a:rPr lang="tr-TR" sz="2000" dirty="0">
                <a:solidFill>
                  <a:schemeClr val="tx1">
                    <a:lumMod val="75000"/>
                    <a:lumOff val="25000"/>
                  </a:schemeClr>
                </a:solidFill>
              </a:rPr>
              <a:t>640  İştiraklerden Temettü Gelirleri  </a:t>
            </a:r>
          </a:p>
          <a:p>
            <a:r>
              <a:rPr lang="tr-TR" sz="2000" dirty="0">
                <a:solidFill>
                  <a:schemeClr val="tx1">
                    <a:lumMod val="75000"/>
                    <a:lumOff val="25000"/>
                  </a:schemeClr>
                </a:solidFill>
              </a:rPr>
              <a:t>01 Temettü Gelirleri  </a:t>
            </a:r>
          </a:p>
          <a:p>
            <a:r>
              <a:rPr lang="tr-TR" sz="2000" dirty="0">
                <a:solidFill>
                  <a:schemeClr val="tx1">
                    <a:lumMod val="75000"/>
                    <a:lumOff val="25000"/>
                  </a:schemeClr>
                </a:solidFill>
              </a:rPr>
              <a:t>02 Kurucu Senetleri Gelirleri  </a:t>
            </a:r>
          </a:p>
          <a:p>
            <a:r>
              <a:rPr lang="tr-TR" sz="2000" dirty="0">
                <a:solidFill>
                  <a:schemeClr val="tx1">
                    <a:lumMod val="75000"/>
                    <a:lumOff val="25000"/>
                  </a:schemeClr>
                </a:solidFill>
              </a:rPr>
              <a:t>03 İntifa Senetleri Gelirleri </a:t>
            </a:r>
          </a:p>
        </p:txBody>
      </p:sp>
    </p:spTree>
    <p:extLst>
      <p:ext uri="{BB962C8B-B14F-4D97-AF65-F5344CB8AC3E}">
        <p14:creationId xmlns:p14="http://schemas.microsoft.com/office/powerpoint/2010/main" val="4087093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64 Diğer  Faaliyetlerden Olağan Gelir ve Karlar </a:t>
            </a:r>
          </a:p>
          <a:p>
            <a:r>
              <a:rPr lang="tr-TR" sz="2000" dirty="0" smtClean="0">
                <a:solidFill>
                  <a:schemeClr val="tx1">
                    <a:lumMod val="75000"/>
                    <a:lumOff val="25000"/>
                  </a:schemeClr>
                </a:solidFill>
              </a:rPr>
              <a:t>641  </a:t>
            </a:r>
            <a:r>
              <a:rPr lang="tr-TR" sz="2000" dirty="0">
                <a:solidFill>
                  <a:schemeClr val="tx1">
                    <a:lumMod val="75000"/>
                    <a:lumOff val="25000"/>
                  </a:schemeClr>
                </a:solidFill>
              </a:rPr>
              <a:t>Bağlı Ortaklıklardan Temettü Gelirleri </a:t>
            </a:r>
          </a:p>
          <a:p>
            <a:r>
              <a:rPr lang="tr-TR" sz="2000" dirty="0">
                <a:solidFill>
                  <a:schemeClr val="tx1">
                    <a:lumMod val="75000"/>
                    <a:lumOff val="25000"/>
                  </a:schemeClr>
                </a:solidFill>
              </a:rPr>
              <a:t>642  Faiz Gelirleri  </a:t>
            </a:r>
          </a:p>
          <a:p>
            <a:r>
              <a:rPr lang="tr-TR" sz="2000" dirty="0">
                <a:solidFill>
                  <a:schemeClr val="tx1">
                    <a:lumMod val="75000"/>
                    <a:lumOff val="25000"/>
                  </a:schemeClr>
                </a:solidFill>
              </a:rPr>
              <a:t>01 Devlet Tahvil Faizleri  </a:t>
            </a:r>
          </a:p>
          <a:p>
            <a:r>
              <a:rPr lang="tr-TR" sz="2000" dirty="0">
                <a:solidFill>
                  <a:schemeClr val="tx1">
                    <a:lumMod val="75000"/>
                    <a:lumOff val="25000"/>
                  </a:schemeClr>
                </a:solidFill>
              </a:rPr>
              <a:t>02 Hazine Bonosu Faizleri  </a:t>
            </a:r>
          </a:p>
          <a:p>
            <a:r>
              <a:rPr lang="tr-TR" sz="2000" dirty="0">
                <a:solidFill>
                  <a:schemeClr val="tx1">
                    <a:lumMod val="75000"/>
                    <a:lumOff val="25000"/>
                  </a:schemeClr>
                </a:solidFill>
              </a:rPr>
              <a:t>03 Mevduat Faizi   </a:t>
            </a:r>
          </a:p>
          <a:p>
            <a:r>
              <a:rPr lang="tr-TR" sz="2000" dirty="0">
                <a:solidFill>
                  <a:schemeClr val="tx1">
                    <a:lumMod val="75000"/>
                    <a:lumOff val="25000"/>
                  </a:schemeClr>
                </a:solidFill>
              </a:rPr>
              <a:t>04 Ticari Alacak Faizi </a:t>
            </a:r>
          </a:p>
          <a:p>
            <a:r>
              <a:rPr lang="tr-TR" sz="2000" dirty="0">
                <a:solidFill>
                  <a:schemeClr val="tx1">
                    <a:lumMod val="75000"/>
                    <a:lumOff val="25000"/>
                  </a:schemeClr>
                </a:solidFill>
              </a:rPr>
              <a:t>643  Komisyon Gelirleri </a:t>
            </a:r>
          </a:p>
          <a:p>
            <a:r>
              <a:rPr lang="tr-TR" sz="2000" dirty="0">
                <a:solidFill>
                  <a:schemeClr val="tx1">
                    <a:lumMod val="75000"/>
                    <a:lumOff val="25000"/>
                  </a:schemeClr>
                </a:solidFill>
              </a:rPr>
              <a:t>644  Konusu Kalmayan Karşılıklar </a:t>
            </a:r>
          </a:p>
        </p:txBody>
      </p:sp>
    </p:spTree>
    <p:extLst>
      <p:ext uri="{BB962C8B-B14F-4D97-AF65-F5344CB8AC3E}">
        <p14:creationId xmlns:p14="http://schemas.microsoft.com/office/powerpoint/2010/main" val="898087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pPr algn="just"/>
            <a:r>
              <a:rPr lang="tr-TR" sz="2000" b="1" dirty="0">
                <a:solidFill>
                  <a:schemeClr val="tx1">
                    <a:lumMod val="75000"/>
                    <a:lumOff val="25000"/>
                  </a:schemeClr>
                </a:solidFill>
              </a:rPr>
              <a:t>64 Diğer  Faaliyetlerden Olağan Gelir ve Karlar </a:t>
            </a:r>
            <a:endParaRPr lang="tr-TR" sz="2000" b="1" dirty="0" smtClean="0">
              <a:solidFill>
                <a:schemeClr val="tx1">
                  <a:lumMod val="75000"/>
                  <a:lumOff val="25000"/>
                </a:schemeClr>
              </a:solidFill>
            </a:endParaRPr>
          </a:p>
          <a:p>
            <a:pPr algn="just"/>
            <a:r>
              <a:rPr lang="tr-TR" sz="2000" dirty="0" smtClean="0">
                <a:solidFill>
                  <a:schemeClr val="tx1">
                    <a:lumMod val="75000"/>
                    <a:lumOff val="25000"/>
                  </a:schemeClr>
                </a:solidFill>
              </a:rPr>
              <a:t>645  </a:t>
            </a:r>
            <a:r>
              <a:rPr lang="tr-TR" sz="2000" dirty="0">
                <a:solidFill>
                  <a:schemeClr val="tx1">
                    <a:lumMod val="75000"/>
                    <a:lumOff val="25000"/>
                  </a:schemeClr>
                </a:solidFill>
              </a:rPr>
              <a:t>Menkul Kıymet Satış Karları </a:t>
            </a:r>
          </a:p>
          <a:p>
            <a:pPr algn="just"/>
            <a:r>
              <a:rPr lang="tr-TR" sz="2000" dirty="0">
                <a:solidFill>
                  <a:schemeClr val="tx1">
                    <a:lumMod val="75000"/>
                    <a:lumOff val="25000"/>
                  </a:schemeClr>
                </a:solidFill>
              </a:rPr>
              <a:t>646  Kambiyo Karları </a:t>
            </a:r>
          </a:p>
          <a:p>
            <a:pPr algn="just"/>
            <a:r>
              <a:rPr lang="tr-TR" sz="2000" dirty="0">
                <a:solidFill>
                  <a:schemeClr val="tx1">
                    <a:lumMod val="75000"/>
                    <a:lumOff val="25000"/>
                  </a:schemeClr>
                </a:solidFill>
              </a:rPr>
              <a:t>647  Reeskont Faiz Gelirleri </a:t>
            </a:r>
          </a:p>
          <a:p>
            <a:pPr algn="just"/>
            <a:r>
              <a:rPr lang="tr-TR" sz="2000" dirty="0">
                <a:solidFill>
                  <a:schemeClr val="tx1">
                    <a:lumMod val="75000"/>
                    <a:lumOff val="25000"/>
                  </a:schemeClr>
                </a:solidFill>
              </a:rPr>
              <a:t>649  Diğer Olağan Gelir ve Karlar  </a:t>
            </a:r>
          </a:p>
          <a:p>
            <a:pPr algn="just"/>
            <a:r>
              <a:rPr lang="tr-TR" sz="2000" dirty="0">
                <a:solidFill>
                  <a:schemeClr val="tx1">
                    <a:lumMod val="75000"/>
                    <a:lumOff val="25000"/>
                  </a:schemeClr>
                </a:solidFill>
              </a:rPr>
              <a:t>649 04 Kira Gelirleri  </a:t>
            </a:r>
          </a:p>
          <a:p>
            <a:pPr algn="just"/>
            <a:r>
              <a:rPr lang="tr-TR" sz="2000" dirty="0">
                <a:solidFill>
                  <a:schemeClr val="tx1">
                    <a:lumMod val="75000"/>
                    <a:lumOff val="25000"/>
                  </a:schemeClr>
                </a:solidFill>
              </a:rPr>
              <a:t>649 05 Kalıp-Model Satış Karları  </a:t>
            </a:r>
          </a:p>
          <a:p>
            <a:pPr algn="just"/>
            <a:r>
              <a:rPr lang="tr-TR" sz="2000" dirty="0">
                <a:solidFill>
                  <a:schemeClr val="tx1">
                    <a:lumMod val="75000"/>
                    <a:lumOff val="25000"/>
                  </a:schemeClr>
                </a:solidFill>
              </a:rPr>
              <a:t>649 06 Tesise Katılma Payları</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2596704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pPr algn="just"/>
            <a:r>
              <a:rPr lang="tr-TR" sz="2000" b="1" dirty="0">
                <a:solidFill>
                  <a:schemeClr val="tx1">
                    <a:lumMod val="75000"/>
                    <a:lumOff val="25000"/>
                  </a:schemeClr>
                </a:solidFill>
              </a:rPr>
              <a:t>65 Diğer Faaliyetlerden Olağan Gider ve Zararlar (-) </a:t>
            </a:r>
          </a:p>
          <a:p>
            <a:pPr algn="just"/>
            <a:r>
              <a:rPr lang="tr-TR" sz="2000" dirty="0" smtClean="0">
                <a:solidFill>
                  <a:schemeClr val="tx1">
                    <a:lumMod val="75000"/>
                    <a:lumOff val="25000"/>
                  </a:schemeClr>
                </a:solidFill>
              </a:rPr>
              <a:t>İşletmenin </a:t>
            </a:r>
            <a:r>
              <a:rPr lang="tr-TR" sz="2000" dirty="0">
                <a:solidFill>
                  <a:schemeClr val="tx1">
                    <a:lumMod val="75000"/>
                    <a:lumOff val="25000"/>
                  </a:schemeClr>
                </a:solidFill>
              </a:rPr>
              <a:t>esas faaliyetleri dışında kalan  olağan faaliyetlerle ilgili gider ve zararları içerir. </a:t>
            </a:r>
          </a:p>
          <a:p>
            <a:pPr algn="just"/>
            <a:r>
              <a:rPr lang="tr-TR" sz="2000" dirty="0">
                <a:solidFill>
                  <a:schemeClr val="tx1">
                    <a:lumMod val="75000"/>
                    <a:lumOff val="25000"/>
                  </a:schemeClr>
                </a:solidFill>
              </a:rPr>
              <a:t>653  Komisyon Giderleri (-)</a:t>
            </a:r>
          </a:p>
          <a:p>
            <a:pPr algn="just"/>
            <a:r>
              <a:rPr lang="tr-TR" sz="2000" dirty="0">
                <a:solidFill>
                  <a:schemeClr val="tx1">
                    <a:lumMod val="75000"/>
                    <a:lumOff val="25000"/>
                  </a:schemeClr>
                </a:solidFill>
              </a:rPr>
              <a:t>654  Karşılık Giderleri (-)</a:t>
            </a:r>
          </a:p>
          <a:p>
            <a:pPr algn="just"/>
            <a:r>
              <a:rPr lang="tr-TR" sz="2000" dirty="0" smtClean="0">
                <a:solidFill>
                  <a:schemeClr val="tx1">
                    <a:lumMod val="75000"/>
                    <a:lumOff val="25000"/>
                  </a:schemeClr>
                </a:solidFill>
              </a:rPr>
              <a:t>655  </a:t>
            </a:r>
            <a:r>
              <a:rPr lang="tr-TR" sz="2000" dirty="0">
                <a:solidFill>
                  <a:schemeClr val="tx1">
                    <a:lumMod val="75000"/>
                    <a:lumOff val="25000"/>
                  </a:schemeClr>
                </a:solidFill>
              </a:rPr>
              <a:t>Menkul Kıymet Satış Zararları (-) </a:t>
            </a:r>
          </a:p>
          <a:p>
            <a:pPr algn="just"/>
            <a:r>
              <a:rPr lang="tr-TR" sz="2000" dirty="0">
                <a:solidFill>
                  <a:schemeClr val="tx1">
                    <a:lumMod val="75000"/>
                    <a:lumOff val="25000"/>
                  </a:schemeClr>
                </a:solidFill>
              </a:rPr>
              <a:t>656  Kambiyo Zararları (-) </a:t>
            </a:r>
          </a:p>
          <a:p>
            <a:pPr algn="just"/>
            <a:r>
              <a:rPr lang="tr-TR" sz="2000" dirty="0">
                <a:solidFill>
                  <a:schemeClr val="tx1">
                    <a:lumMod val="75000"/>
                    <a:lumOff val="25000"/>
                  </a:schemeClr>
                </a:solidFill>
              </a:rPr>
              <a:t>657  Reeskont Faiz Giderleri (-) </a:t>
            </a:r>
          </a:p>
          <a:p>
            <a:pPr algn="just"/>
            <a:r>
              <a:rPr lang="tr-TR" sz="2000" dirty="0">
                <a:solidFill>
                  <a:schemeClr val="tx1">
                    <a:lumMod val="75000"/>
                    <a:lumOff val="25000"/>
                  </a:schemeClr>
                </a:solidFill>
              </a:rPr>
              <a:t>659  Diğer Olağan Gider ve Zararlar (-)  </a:t>
            </a:r>
          </a:p>
          <a:p>
            <a:pPr algn="just"/>
            <a:r>
              <a:rPr lang="tr-TR" sz="2000" dirty="0">
                <a:solidFill>
                  <a:schemeClr val="tx1">
                    <a:lumMod val="75000"/>
                    <a:lumOff val="25000"/>
                  </a:schemeClr>
                </a:solidFill>
              </a:rPr>
              <a:t>659 04 Olağan Gider ve Zararları</a:t>
            </a:r>
          </a:p>
          <a:p>
            <a:pPr algn="just"/>
            <a:endParaRPr lang="tr-TR" sz="2000" dirty="0">
              <a:solidFill>
                <a:schemeClr val="tx1">
                  <a:lumMod val="75000"/>
                  <a:lumOff val="25000"/>
                </a:schemeClr>
              </a:solidFill>
            </a:endParaRPr>
          </a:p>
        </p:txBody>
      </p:sp>
    </p:spTree>
    <p:extLst>
      <p:ext uri="{BB962C8B-B14F-4D97-AF65-F5344CB8AC3E}">
        <p14:creationId xmlns:p14="http://schemas.microsoft.com/office/powerpoint/2010/main" val="3945123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pPr algn="just"/>
            <a:r>
              <a:rPr lang="tr-TR" sz="2000" b="1" dirty="0">
                <a:solidFill>
                  <a:schemeClr val="tx1">
                    <a:lumMod val="75000"/>
                    <a:lumOff val="25000"/>
                  </a:schemeClr>
                </a:solidFill>
              </a:rPr>
              <a:t>66 Finansman Giderleri (-) </a:t>
            </a:r>
          </a:p>
          <a:p>
            <a:pPr algn="just"/>
            <a:r>
              <a:rPr lang="tr-TR" sz="2000" dirty="0" smtClean="0">
                <a:solidFill>
                  <a:schemeClr val="tx1">
                    <a:lumMod val="75000"/>
                    <a:lumOff val="25000"/>
                  </a:schemeClr>
                </a:solidFill>
              </a:rPr>
              <a:t>İşletmenin </a:t>
            </a:r>
            <a:r>
              <a:rPr lang="tr-TR" sz="2000" dirty="0">
                <a:solidFill>
                  <a:schemeClr val="tx1">
                    <a:lumMod val="75000"/>
                    <a:lumOff val="25000"/>
                  </a:schemeClr>
                </a:solidFill>
              </a:rPr>
              <a:t>borçlandığı tutarla ilgili olarak katlanılan ve varlıkların maliyetine eklenmiş bulunan faiz,  kur farkları, kredi  komisyonları ve benzeri diğer giderleri kapsar. </a:t>
            </a:r>
          </a:p>
          <a:p>
            <a:pPr algn="just"/>
            <a:r>
              <a:rPr lang="tr-TR" sz="2000" dirty="0" smtClean="0">
                <a:solidFill>
                  <a:schemeClr val="tx1">
                    <a:lumMod val="75000"/>
                    <a:lumOff val="25000"/>
                  </a:schemeClr>
                </a:solidFill>
              </a:rPr>
              <a:t>660 </a:t>
            </a:r>
            <a:r>
              <a:rPr lang="tr-TR" sz="2000" dirty="0">
                <a:solidFill>
                  <a:schemeClr val="tx1">
                    <a:lumMod val="75000"/>
                    <a:lumOff val="25000"/>
                  </a:schemeClr>
                </a:solidFill>
              </a:rPr>
              <a:t>Kısa Vadeli Borçlanma Giderleri (-) </a:t>
            </a:r>
          </a:p>
          <a:p>
            <a:pPr algn="just"/>
            <a:r>
              <a:rPr lang="tr-TR" sz="2000" dirty="0">
                <a:solidFill>
                  <a:schemeClr val="tx1">
                    <a:lumMod val="75000"/>
                    <a:lumOff val="25000"/>
                  </a:schemeClr>
                </a:solidFill>
              </a:rPr>
              <a:t>661 Uzun Vadeli Borçlanma Giderleri (-)</a:t>
            </a:r>
          </a:p>
        </p:txBody>
      </p:sp>
    </p:spTree>
    <p:extLst>
      <p:ext uri="{BB962C8B-B14F-4D97-AF65-F5344CB8AC3E}">
        <p14:creationId xmlns:p14="http://schemas.microsoft.com/office/powerpoint/2010/main" val="3192782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fontScale="55000" lnSpcReduction="20000"/>
          </a:bodyPr>
          <a:lstStyle/>
          <a:p>
            <a:r>
              <a:rPr lang="tr-TR" sz="2000" b="1" dirty="0">
                <a:solidFill>
                  <a:schemeClr val="tx1">
                    <a:lumMod val="75000"/>
                    <a:lumOff val="25000"/>
                  </a:schemeClr>
                </a:solidFill>
              </a:rPr>
              <a:t>67 Olağan Dışı Gelir ve Karlar </a:t>
            </a:r>
          </a:p>
          <a:p>
            <a:r>
              <a:rPr lang="tr-TR" sz="2000" dirty="0" smtClean="0">
                <a:solidFill>
                  <a:schemeClr val="tx1">
                    <a:lumMod val="75000"/>
                    <a:lumOff val="25000"/>
                  </a:schemeClr>
                </a:solidFill>
              </a:rPr>
              <a:t>İşletmenin </a:t>
            </a:r>
            <a:r>
              <a:rPr lang="tr-TR" sz="2000" dirty="0">
                <a:solidFill>
                  <a:schemeClr val="tx1">
                    <a:lumMod val="75000"/>
                    <a:lumOff val="25000"/>
                  </a:schemeClr>
                </a:solidFill>
              </a:rPr>
              <a:t>olağan faaliyetlerinden bağımsız olan ve bu nedenle arızi nitelik taşıyan duran varlıkların satışlarından elde edilen karlar ile olağan dışı olay ve gelişmeler nedeniyle ortaya çıkan gelir ve karların yer aldığı hesap grubudur. </a:t>
            </a:r>
          </a:p>
          <a:p>
            <a:r>
              <a:rPr lang="tr-TR" sz="2000" dirty="0">
                <a:solidFill>
                  <a:schemeClr val="tx1">
                    <a:lumMod val="75000"/>
                    <a:lumOff val="25000"/>
                  </a:schemeClr>
                </a:solidFill>
              </a:rPr>
              <a:t>671  Önceki Dönem Gelir ve Karları </a:t>
            </a:r>
          </a:p>
          <a:p>
            <a:r>
              <a:rPr lang="tr-TR" sz="2000" dirty="0" smtClean="0">
                <a:solidFill>
                  <a:schemeClr val="tx1">
                    <a:lumMod val="75000"/>
                    <a:lumOff val="25000"/>
                  </a:schemeClr>
                </a:solidFill>
              </a:rPr>
              <a:t>671 </a:t>
            </a:r>
            <a:r>
              <a:rPr lang="tr-TR" sz="2000" dirty="0">
                <a:solidFill>
                  <a:schemeClr val="tx1">
                    <a:lumMod val="75000"/>
                    <a:lumOff val="25000"/>
                  </a:schemeClr>
                </a:solidFill>
              </a:rPr>
              <a:t>01 Eski Yıllara Ait Faiz ve Komisyonlar  </a:t>
            </a:r>
          </a:p>
          <a:p>
            <a:r>
              <a:rPr lang="tr-TR" sz="2000" dirty="0" smtClean="0">
                <a:solidFill>
                  <a:schemeClr val="tx1">
                    <a:lumMod val="75000"/>
                    <a:lumOff val="25000"/>
                  </a:schemeClr>
                </a:solidFill>
              </a:rPr>
              <a:t>671 </a:t>
            </a:r>
            <a:r>
              <a:rPr lang="tr-TR" sz="2000" dirty="0">
                <a:solidFill>
                  <a:schemeClr val="tx1">
                    <a:lumMod val="75000"/>
                    <a:lumOff val="25000"/>
                  </a:schemeClr>
                </a:solidFill>
              </a:rPr>
              <a:t>02 Eski Yıllar Tazminatları </a:t>
            </a:r>
          </a:p>
          <a:p>
            <a:r>
              <a:rPr lang="tr-TR" sz="2000" dirty="0">
                <a:solidFill>
                  <a:schemeClr val="tx1">
                    <a:lumMod val="75000"/>
                    <a:lumOff val="25000"/>
                  </a:schemeClr>
                </a:solidFill>
              </a:rPr>
              <a:t>679  Diğer Olağandışı Gelir ve Karlar  </a:t>
            </a:r>
          </a:p>
          <a:p>
            <a:r>
              <a:rPr lang="tr-TR" sz="2000" dirty="0" smtClean="0">
                <a:solidFill>
                  <a:schemeClr val="tx1">
                    <a:lumMod val="75000"/>
                    <a:lumOff val="25000"/>
                  </a:schemeClr>
                </a:solidFill>
              </a:rPr>
              <a:t>01 </a:t>
            </a:r>
            <a:r>
              <a:rPr lang="tr-TR" sz="2000" dirty="0">
                <a:solidFill>
                  <a:schemeClr val="tx1">
                    <a:lumMod val="75000"/>
                    <a:lumOff val="25000"/>
                  </a:schemeClr>
                </a:solidFill>
              </a:rPr>
              <a:t>Maddi Duran Varlık Satış Karı  </a:t>
            </a:r>
          </a:p>
          <a:p>
            <a:r>
              <a:rPr lang="tr-TR" sz="2000" dirty="0" smtClean="0">
                <a:solidFill>
                  <a:schemeClr val="tx1">
                    <a:lumMod val="75000"/>
                    <a:lumOff val="25000"/>
                  </a:schemeClr>
                </a:solidFill>
              </a:rPr>
              <a:t>02 </a:t>
            </a:r>
            <a:r>
              <a:rPr lang="tr-TR" sz="2000" dirty="0">
                <a:solidFill>
                  <a:schemeClr val="tx1">
                    <a:lumMod val="75000"/>
                    <a:lumOff val="25000"/>
                  </a:schemeClr>
                </a:solidFill>
              </a:rPr>
              <a:t>Maddi Duran Varlık Sayım Fazlalıkları  </a:t>
            </a:r>
          </a:p>
          <a:p>
            <a:r>
              <a:rPr lang="tr-TR" sz="2000" dirty="0" smtClean="0">
                <a:solidFill>
                  <a:schemeClr val="tx1">
                    <a:lumMod val="75000"/>
                    <a:lumOff val="25000"/>
                  </a:schemeClr>
                </a:solidFill>
              </a:rPr>
              <a:t>03 </a:t>
            </a:r>
            <a:r>
              <a:rPr lang="tr-TR" sz="2000" dirty="0">
                <a:solidFill>
                  <a:schemeClr val="tx1">
                    <a:lumMod val="75000"/>
                    <a:lumOff val="25000"/>
                  </a:schemeClr>
                </a:solidFill>
              </a:rPr>
              <a:t>Sayım Fazlası Gelirleri  </a:t>
            </a:r>
          </a:p>
          <a:p>
            <a:r>
              <a:rPr lang="tr-TR" sz="2000" dirty="0" smtClean="0">
                <a:solidFill>
                  <a:schemeClr val="tx1">
                    <a:lumMod val="75000"/>
                    <a:lumOff val="25000"/>
                  </a:schemeClr>
                </a:solidFill>
              </a:rPr>
              <a:t>04 </a:t>
            </a:r>
            <a:r>
              <a:rPr lang="tr-TR" sz="2000" dirty="0">
                <a:solidFill>
                  <a:schemeClr val="tx1">
                    <a:lumMod val="75000"/>
                    <a:lumOff val="25000"/>
                  </a:schemeClr>
                </a:solidFill>
              </a:rPr>
              <a:t>Alınan Ceza ve Tazminatlar</a:t>
            </a:r>
          </a:p>
          <a:p>
            <a:pPr algn="just"/>
            <a:endParaRPr lang="tr-TR" sz="2000" dirty="0">
              <a:solidFill>
                <a:schemeClr val="tx1">
                  <a:lumMod val="75000"/>
                  <a:lumOff val="25000"/>
                </a:schemeClr>
              </a:solidFill>
            </a:endParaRPr>
          </a:p>
        </p:txBody>
      </p:sp>
    </p:spTree>
    <p:extLst>
      <p:ext uri="{BB962C8B-B14F-4D97-AF65-F5344CB8AC3E}">
        <p14:creationId xmlns:p14="http://schemas.microsoft.com/office/powerpoint/2010/main" val="3729288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68 Olağandışı Gider ve Zararlar </a:t>
            </a:r>
          </a:p>
          <a:p>
            <a:r>
              <a:rPr lang="tr-TR" sz="2000" dirty="0" smtClean="0">
                <a:solidFill>
                  <a:schemeClr val="tx1">
                    <a:lumMod val="75000"/>
                    <a:lumOff val="25000"/>
                  </a:schemeClr>
                </a:solidFill>
              </a:rPr>
              <a:t>İşletmenin </a:t>
            </a:r>
            <a:r>
              <a:rPr lang="tr-TR" sz="2000" dirty="0">
                <a:solidFill>
                  <a:schemeClr val="tx1">
                    <a:lumMod val="75000"/>
                    <a:lumOff val="25000"/>
                  </a:schemeClr>
                </a:solidFill>
              </a:rPr>
              <a:t>olağan faaliyetlerinden bağımsız  olan ve bu nedenle sık sık ve düzenli olarak ortaya çıkması beklenmeyen işlem ve olaylardan kaynaklanan gider ve zararların yer aldığı hesap grubudur. </a:t>
            </a:r>
          </a:p>
          <a:p>
            <a:r>
              <a:rPr lang="tr-TR" sz="2000" dirty="0" smtClean="0">
                <a:solidFill>
                  <a:schemeClr val="tx1">
                    <a:lumMod val="75000"/>
                    <a:lumOff val="25000"/>
                  </a:schemeClr>
                </a:solidFill>
              </a:rPr>
              <a:t>680  </a:t>
            </a:r>
            <a:r>
              <a:rPr lang="tr-TR" sz="2000" dirty="0">
                <a:solidFill>
                  <a:schemeClr val="tx1">
                    <a:lumMod val="75000"/>
                    <a:lumOff val="25000"/>
                  </a:schemeClr>
                </a:solidFill>
              </a:rPr>
              <a:t>Çalışılmayan Kısım Gider ve Zararları (-)  </a:t>
            </a:r>
          </a:p>
          <a:p>
            <a:r>
              <a:rPr lang="tr-TR" sz="2000" dirty="0" smtClean="0">
                <a:solidFill>
                  <a:schemeClr val="tx1">
                    <a:lumMod val="75000"/>
                    <a:lumOff val="25000"/>
                  </a:schemeClr>
                </a:solidFill>
              </a:rPr>
              <a:t>681 </a:t>
            </a:r>
            <a:r>
              <a:rPr lang="tr-TR" sz="2000" dirty="0">
                <a:solidFill>
                  <a:schemeClr val="tx1">
                    <a:lumMod val="75000"/>
                    <a:lumOff val="25000"/>
                  </a:schemeClr>
                </a:solidFill>
              </a:rPr>
              <a:t>01 Çalışılmayan Zaman Direkt İşçilik Giderleri  </a:t>
            </a:r>
          </a:p>
          <a:p>
            <a:r>
              <a:rPr lang="tr-TR" sz="2000" dirty="0" smtClean="0">
                <a:solidFill>
                  <a:schemeClr val="tx1">
                    <a:lumMod val="75000"/>
                    <a:lumOff val="25000"/>
                  </a:schemeClr>
                </a:solidFill>
              </a:rPr>
              <a:t>682 </a:t>
            </a:r>
            <a:r>
              <a:rPr lang="tr-TR" sz="2000" dirty="0">
                <a:solidFill>
                  <a:schemeClr val="tx1">
                    <a:lumMod val="75000"/>
                    <a:lumOff val="25000"/>
                  </a:schemeClr>
                </a:solidFill>
              </a:rPr>
              <a:t>02 Çalışılmayan  </a:t>
            </a:r>
            <a:r>
              <a:rPr lang="tr-TR" sz="2000" dirty="0" smtClean="0">
                <a:solidFill>
                  <a:schemeClr val="tx1">
                    <a:lumMod val="75000"/>
                    <a:lumOff val="25000"/>
                  </a:schemeClr>
                </a:solidFill>
              </a:rPr>
              <a:t>Gün </a:t>
            </a:r>
            <a:r>
              <a:rPr lang="tr-TR" sz="2000" dirty="0">
                <a:solidFill>
                  <a:schemeClr val="tx1">
                    <a:lumMod val="75000"/>
                    <a:lumOff val="25000"/>
                  </a:schemeClr>
                </a:solidFill>
              </a:rPr>
              <a:t>Giderleri</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1259867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pPr algn="just"/>
            <a:r>
              <a:rPr lang="tr-TR" sz="2000" b="1" dirty="0">
                <a:solidFill>
                  <a:schemeClr val="tx1">
                    <a:lumMod val="75000"/>
                    <a:lumOff val="25000"/>
                  </a:schemeClr>
                </a:solidFill>
              </a:rPr>
              <a:t>68 Olağandışı Gider ve Zararlar </a:t>
            </a:r>
          </a:p>
          <a:p>
            <a:r>
              <a:rPr lang="tr-TR" sz="2000" dirty="0">
                <a:solidFill>
                  <a:schemeClr val="tx1">
                    <a:lumMod val="75000"/>
                    <a:lumOff val="25000"/>
                  </a:schemeClr>
                </a:solidFill>
              </a:rPr>
              <a:t>681 </a:t>
            </a:r>
            <a:r>
              <a:rPr lang="tr-TR" sz="2000" dirty="0" smtClean="0">
                <a:solidFill>
                  <a:schemeClr val="tx1">
                    <a:lumMod val="75000"/>
                    <a:lumOff val="25000"/>
                  </a:schemeClr>
                </a:solidFill>
              </a:rPr>
              <a:t>Önceki </a:t>
            </a:r>
            <a:r>
              <a:rPr lang="tr-TR" sz="2000" dirty="0">
                <a:solidFill>
                  <a:schemeClr val="tx1">
                    <a:lumMod val="75000"/>
                    <a:lumOff val="25000"/>
                  </a:schemeClr>
                </a:solidFill>
              </a:rPr>
              <a:t>Dönem Gider ve Zararları (-)  </a:t>
            </a:r>
          </a:p>
          <a:p>
            <a:r>
              <a:rPr lang="tr-TR" sz="2000" dirty="0" smtClean="0">
                <a:solidFill>
                  <a:schemeClr val="tx1">
                    <a:lumMod val="75000"/>
                    <a:lumOff val="25000"/>
                  </a:schemeClr>
                </a:solidFill>
              </a:rPr>
              <a:t>681 </a:t>
            </a:r>
            <a:r>
              <a:rPr lang="tr-TR" sz="2000" dirty="0">
                <a:solidFill>
                  <a:schemeClr val="tx1">
                    <a:lumMod val="75000"/>
                    <a:lumOff val="25000"/>
                  </a:schemeClr>
                </a:solidFill>
              </a:rPr>
              <a:t>01 Eski Yıllara Ait Faiz ve Komisyonlar  </a:t>
            </a:r>
          </a:p>
          <a:p>
            <a:r>
              <a:rPr lang="tr-TR" sz="2000" dirty="0" smtClean="0">
                <a:solidFill>
                  <a:schemeClr val="tx1">
                    <a:lumMod val="75000"/>
                    <a:lumOff val="25000"/>
                  </a:schemeClr>
                </a:solidFill>
              </a:rPr>
              <a:t>681 </a:t>
            </a:r>
            <a:r>
              <a:rPr lang="tr-TR" sz="2000" dirty="0">
                <a:solidFill>
                  <a:schemeClr val="tx1">
                    <a:lumMod val="75000"/>
                    <a:lumOff val="25000"/>
                  </a:schemeClr>
                </a:solidFill>
              </a:rPr>
              <a:t>02 Eski Yıllara Ait Vergi ve Resimler  </a:t>
            </a:r>
          </a:p>
          <a:p>
            <a:r>
              <a:rPr lang="tr-TR" sz="2000" dirty="0" smtClean="0">
                <a:solidFill>
                  <a:schemeClr val="tx1">
                    <a:lumMod val="75000"/>
                    <a:lumOff val="25000"/>
                  </a:schemeClr>
                </a:solidFill>
              </a:rPr>
              <a:t>681 </a:t>
            </a:r>
            <a:r>
              <a:rPr lang="tr-TR" sz="2000" dirty="0">
                <a:solidFill>
                  <a:schemeClr val="tx1">
                    <a:lumMod val="75000"/>
                    <a:lumOff val="25000"/>
                  </a:schemeClr>
                </a:solidFill>
              </a:rPr>
              <a:t>03 Eski Yıllar Tazminatları </a:t>
            </a:r>
          </a:p>
        </p:txBody>
      </p:sp>
    </p:spTree>
    <p:extLst>
      <p:ext uri="{BB962C8B-B14F-4D97-AF65-F5344CB8AC3E}">
        <p14:creationId xmlns:p14="http://schemas.microsoft.com/office/powerpoint/2010/main" val="1204311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68 Olağandışı Gider ve Zararlar </a:t>
            </a:r>
            <a:endParaRPr lang="tr-TR" sz="2000" b="1" dirty="0" smtClean="0">
              <a:solidFill>
                <a:schemeClr val="tx1">
                  <a:lumMod val="75000"/>
                  <a:lumOff val="25000"/>
                </a:schemeClr>
              </a:solidFill>
            </a:endParaRPr>
          </a:p>
          <a:p>
            <a:r>
              <a:rPr lang="tr-TR" sz="2000" dirty="0" smtClean="0">
                <a:solidFill>
                  <a:schemeClr val="tx1">
                    <a:lumMod val="75000"/>
                    <a:lumOff val="25000"/>
                  </a:schemeClr>
                </a:solidFill>
              </a:rPr>
              <a:t>689  </a:t>
            </a:r>
            <a:r>
              <a:rPr lang="tr-TR" sz="2000" dirty="0">
                <a:solidFill>
                  <a:schemeClr val="tx1">
                    <a:lumMod val="75000"/>
                    <a:lumOff val="25000"/>
                  </a:schemeClr>
                </a:solidFill>
              </a:rPr>
              <a:t>Diğer Olağandışı Gider ve Zararlar (-)  </a:t>
            </a:r>
          </a:p>
          <a:p>
            <a:r>
              <a:rPr lang="tr-TR" sz="2000" dirty="0" smtClean="0">
                <a:solidFill>
                  <a:schemeClr val="tx1">
                    <a:lumMod val="75000"/>
                    <a:lumOff val="25000"/>
                  </a:schemeClr>
                </a:solidFill>
              </a:rPr>
              <a:t>689 </a:t>
            </a:r>
            <a:r>
              <a:rPr lang="tr-TR" sz="2000" dirty="0">
                <a:solidFill>
                  <a:schemeClr val="tx1">
                    <a:lumMod val="75000"/>
                    <a:lumOff val="25000"/>
                  </a:schemeClr>
                </a:solidFill>
              </a:rPr>
              <a:t>01 Maddi Duran Varlık Satış Zararı</a:t>
            </a:r>
          </a:p>
          <a:p>
            <a:r>
              <a:rPr lang="tr-TR" sz="2000" dirty="0" smtClean="0">
                <a:solidFill>
                  <a:schemeClr val="tx1">
                    <a:lumMod val="75000"/>
                    <a:lumOff val="25000"/>
                  </a:schemeClr>
                </a:solidFill>
              </a:rPr>
              <a:t>689 </a:t>
            </a:r>
            <a:r>
              <a:rPr lang="tr-TR" sz="2000" dirty="0">
                <a:solidFill>
                  <a:schemeClr val="tx1">
                    <a:lumMod val="75000"/>
                    <a:lumOff val="25000"/>
                  </a:schemeClr>
                </a:solidFill>
              </a:rPr>
              <a:t>02 Cezalar  </a:t>
            </a:r>
          </a:p>
          <a:p>
            <a:r>
              <a:rPr lang="tr-TR" sz="2000" dirty="0" smtClean="0">
                <a:solidFill>
                  <a:schemeClr val="tx1">
                    <a:lumMod val="75000"/>
                    <a:lumOff val="25000"/>
                  </a:schemeClr>
                </a:solidFill>
              </a:rPr>
              <a:t>689 </a:t>
            </a:r>
            <a:r>
              <a:rPr lang="tr-TR" sz="2000" dirty="0">
                <a:solidFill>
                  <a:schemeClr val="tx1">
                    <a:lumMod val="75000"/>
                    <a:lumOff val="25000"/>
                  </a:schemeClr>
                </a:solidFill>
              </a:rPr>
              <a:t>03 Tazminatlar  </a:t>
            </a:r>
          </a:p>
          <a:p>
            <a:r>
              <a:rPr lang="tr-TR" sz="2000" dirty="0" smtClean="0">
                <a:solidFill>
                  <a:schemeClr val="tx1">
                    <a:lumMod val="75000"/>
                    <a:lumOff val="25000"/>
                  </a:schemeClr>
                </a:solidFill>
              </a:rPr>
              <a:t>689 </a:t>
            </a:r>
            <a:r>
              <a:rPr lang="tr-TR" sz="2000" dirty="0">
                <a:solidFill>
                  <a:schemeClr val="tx1">
                    <a:lumMod val="75000"/>
                    <a:lumOff val="25000"/>
                  </a:schemeClr>
                </a:solidFill>
              </a:rPr>
              <a:t>04 Bağış ve Yardımlar</a:t>
            </a:r>
          </a:p>
        </p:txBody>
      </p:sp>
    </p:spTree>
    <p:extLst>
      <p:ext uri="{BB962C8B-B14F-4D97-AF65-F5344CB8AC3E}">
        <p14:creationId xmlns:p14="http://schemas.microsoft.com/office/powerpoint/2010/main" val="3024724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A280B79D-0B02-41AA-A0CB-21D933491A35}"/>
              </a:ext>
            </a:extLst>
          </p:cNvPr>
          <p:cNvSpPr>
            <a:spLocks noGrp="1" noChangeArrowheads="1"/>
          </p:cNvSpPr>
          <p:nvPr>
            <p:ph type="ctrTitle"/>
          </p:nvPr>
        </p:nvSpPr>
        <p:spPr>
          <a:xfrm>
            <a:off x="685800" y="1143000"/>
            <a:ext cx="7772400" cy="1470025"/>
          </a:xfrm>
        </p:spPr>
        <p:txBody>
          <a:bodyPr anchor="ctr"/>
          <a:lstStyle/>
          <a:p>
            <a:pPr lvl="0" fontAlgn="auto">
              <a:lnSpc>
                <a:spcPct val="90000"/>
              </a:lnSpc>
              <a:spcBef>
                <a:spcPts val="1000"/>
              </a:spcBef>
              <a:spcAft>
                <a:spcPts val="0"/>
              </a:spcAft>
            </a:pPr>
            <a:r>
              <a:rPr lang="es-ES" sz="4000" b="1" dirty="0">
                <a:solidFill>
                  <a:prstClr val="black">
                    <a:lumMod val="75000"/>
                    <a:lumOff val="25000"/>
                  </a:prstClr>
                </a:solidFill>
                <a:latin typeface="Open Sans Condensed Light" panose="020B0306030504020204" pitchFamily="34" charset="0"/>
              </a:rPr>
              <a:t>Gelir Tablosu ve Maliyet Hesapları</a:t>
            </a:r>
          </a:p>
        </p:txBody>
      </p:sp>
      <p:sp>
        <p:nvSpPr>
          <p:cNvPr id="6147" name="Rectangle 3">
            <a:extLst>
              <a:ext uri="{FF2B5EF4-FFF2-40B4-BE49-F238E27FC236}">
                <a16:creationId xmlns="" xmlns:a16="http://schemas.microsoft.com/office/drawing/2014/main" id="{F905258F-F96C-4DD7-B132-3E7AE9EEAAA2}"/>
              </a:ext>
            </a:extLst>
          </p:cNvPr>
          <p:cNvSpPr>
            <a:spLocks noGrp="1" noChangeArrowheads="1"/>
          </p:cNvSpPr>
          <p:nvPr>
            <p:ph type="subTitle" idx="1"/>
          </p:nvPr>
        </p:nvSpPr>
        <p:spPr>
          <a:xfrm>
            <a:off x="3733800" y="4082475"/>
            <a:ext cx="1846312" cy="762000"/>
          </a:xfrm>
        </p:spPr>
        <p:txBody>
          <a:bodyPr/>
          <a:lstStyle/>
          <a:p>
            <a:r>
              <a:rPr lang="tr-TR" altLang="tr-TR" sz="2800" i="1" dirty="0" smtClean="0"/>
              <a:t>14.HAFTA</a:t>
            </a:r>
            <a:endParaRPr lang="tr-TR" altLang="tr-TR" sz="2800" i="1" dirty="0"/>
          </a:p>
        </p:txBody>
      </p:sp>
      <p:pic>
        <p:nvPicPr>
          <p:cNvPr id="6148" name="Picture 4" descr="sunu">
            <a:extLst>
              <a:ext uri="{FF2B5EF4-FFF2-40B4-BE49-F238E27FC236}">
                <a16:creationId xmlns="" xmlns:a16="http://schemas.microsoft.com/office/drawing/2014/main"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BÜTÇE VE MUHASEBE</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69 Dönem Net Karı ve Zararı </a:t>
            </a:r>
          </a:p>
          <a:p>
            <a:r>
              <a:rPr lang="tr-TR" sz="2000" dirty="0" smtClean="0">
                <a:solidFill>
                  <a:schemeClr val="tx1">
                    <a:lumMod val="75000"/>
                    <a:lumOff val="25000"/>
                  </a:schemeClr>
                </a:solidFill>
              </a:rPr>
              <a:t>690 </a:t>
            </a:r>
            <a:r>
              <a:rPr lang="tr-TR" sz="2000" dirty="0">
                <a:solidFill>
                  <a:schemeClr val="tx1">
                    <a:lumMod val="75000"/>
                    <a:lumOff val="25000"/>
                  </a:schemeClr>
                </a:solidFill>
              </a:rPr>
              <a:t>Dönem Karı veya Zararı </a:t>
            </a:r>
          </a:p>
          <a:p>
            <a:r>
              <a:rPr lang="tr-TR" sz="2000" dirty="0">
                <a:solidFill>
                  <a:schemeClr val="tx1">
                    <a:lumMod val="75000"/>
                    <a:lumOff val="25000"/>
                  </a:schemeClr>
                </a:solidFill>
              </a:rPr>
              <a:t>Dönem sonlarında sonuç hesaplarında yer alan gelir ve gider hesaplarının aktarıldığı hesaptır. Gelir hesapları bu hesabın alacağına, gider hesapları borcuna kaydedilir. Hesabın kalanı vergiden önceki dönem karı veya zararını gösterir.</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136106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2">
            <a:noAutofit/>
          </a:bodyPr>
          <a:lstStyle/>
          <a:p>
            <a:r>
              <a:rPr lang="tr-TR" sz="2000" dirty="0">
                <a:solidFill>
                  <a:schemeClr val="tx1">
                    <a:lumMod val="75000"/>
                    <a:lumOff val="25000"/>
                  </a:schemeClr>
                </a:solidFill>
              </a:rPr>
              <a:t>--------------------/------------------------ </a:t>
            </a:r>
          </a:p>
          <a:p>
            <a:r>
              <a:rPr lang="tr-TR" sz="2000" dirty="0">
                <a:solidFill>
                  <a:schemeClr val="tx1">
                    <a:lumMod val="75000"/>
                    <a:lumOff val="25000"/>
                  </a:schemeClr>
                </a:solidFill>
              </a:rPr>
              <a:t>690 DÖNEM KARI VEYA ZARARI     </a:t>
            </a:r>
          </a:p>
          <a:p>
            <a:r>
              <a:rPr lang="tr-TR" sz="2000" dirty="0">
                <a:solidFill>
                  <a:schemeClr val="tx1">
                    <a:lumMod val="75000"/>
                    <a:lumOff val="25000"/>
                  </a:schemeClr>
                </a:solidFill>
              </a:rPr>
              <a:t>		610 SATIŞTAN İADELER   </a:t>
            </a:r>
          </a:p>
          <a:p>
            <a:r>
              <a:rPr lang="tr-TR" sz="2000" dirty="0">
                <a:solidFill>
                  <a:schemeClr val="tx1">
                    <a:lumMod val="75000"/>
                    <a:lumOff val="25000"/>
                  </a:schemeClr>
                </a:solidFill>
              </a:rPr>
              <a:t>		611 SATIŞ İSKONTOLARI   </a:t>
            </a:r>
          </a:p>
          <a:p>
            <a:r>
              <a:rPr lang="tr-TR" sz="2000" dirty="0">
                <a:solidFill>
                  <a:schemeClr val="tx1">
                    <a:lumMod val="75000"/>
                    <a:lumOff val="25000"/>
                  </a:schemeClr>
                </a:solidFill>
              </a:rPr>
              <a:t>		612 DİĞER İNDİRİMLER   </a:t>
            </a:r>
          </a:p>
          <a:p>
            <a:r>
              <a:rPr lang="tr-TR" sz="2000" dirty="0">
                <a:solidFill>
                  <a:schemeClr val="tx1">
                    <a:lumMod val="75000"/>
                    <a:lumOff val="25000"/>
                  </a:schemeClr>
                </a:solidFill>
              </a:rPr>
              <a:t>		620 ...   </a:t>
            </a:r>
          </a:p>
          <a:p>
            <a:r>
              <a:rPr lang="tr-TR" sz="2000" dirty="0">
                <a:solidFill>
                  <a:schemeClr val="tx1">
                    <a:lumMod val="75000"/>
                    <a:lumOff val="25000"/>
                  </a:schemeClr>
                </a:solidFill>
              </a:rPr>
              <a:t>		621 ... </a:t>
            </a:r>
          </a:p>
          <a:p>
            <a:r>
              <a:rPr lang="tr-TR" sz="2000" dirty="0">
                <a:solidFill>
                  <a:schemeClr val="tx1">
                    <a:lumMod val="75000"/>
                    <a:lumOff val="25000"/>
                  </a:schemeClr>
                </a:solidFill>
              </a:rPr>
              <a:t>--------------------/------------------------</a:t>
            </a:r>
          </a:p>
          <a:p>
            <a:endParaRPr lang="tr-TR" sz="2000" dirty="0" smtClean="0">
              <a:solidFill>
                <a:schemeClr val="tx1">
                  <a:lumMod val="75000"/>
                  <a:lumOff val="25000"/>
                </a:schemeClr>
              </a:solidFill>
            </a:endParaRPr>
          </a:p>
          <a:p>
            <a:endParaRPr lang="tr-TR" sz="2000" dirty="0">
              <a:solidFill>
                <a:schemeClr val="tx1">
                  <a:lumMod val="75000"/>
                  <a:lumOff val="25000"/>
                </a:schemeClr>
              </a:solidFill>
            </a:endParaRPr>
          </a:p>
          <a:p>
            <a:endParaRPr lang="tr-TR" sz="2000" dirty="0" smtClean="0">
              <a:solidFill>
                <a:schemeClr val="tx1">
                  <a:lumMod val="75000"/>
                  <a:lumOff val="25000"/>
                </a:schemeClr>
              </a:solidFill>
            </a:endParaRPr>
          </a:p>
          <a:p>
            <a:endParaRPr lang="tr-TR" sz="2000" dirty="0">
              <a:solidFill>
                <a:schemeClr val="tx1">
                  <a:lumMod val="75000"/>
                  <a:lumOff val="25000"/>
                </a:schemeClr>
              </a:solidFill>
            </a:endParaRPr>
          </a:p>
          <a:p>
            <a:r>
              <a:rPr lang="tr-TR" sz="2000" dirty="0" smtClean="0">
                <a:solidFill>
                  <a:schemeClr val="tx1">
                    <a:lumMod val="75000"/>
                    <a:lumOff val="25000"/>
                  </a:schemeClr>
                </a:solidFill>
              </a:rPr>
              <a:t>600 </a:t>
            </a:r>
            <a:r>
              <a:rPr lang="tr-TR" sz="2000" dirty="0">
                <a:solidFill>
                  <a:schemeClr val="tx1">
                    <a:lumMod val="75000"/>
                    <a:lumOff val="25000"/>
                  </a:schemeClr>
                </a:solidFill>
              </a:rPr>
              <a:t>YURTİÇİ SATIŞLAR  </a:t>
            </a:r>
          </a:p>
          <a:p>
            <a:r>
              <a:rPr lang="tr-TR" sz="2000" dirty="0">
                <a:solidFill>
                  <a:schemeClr val="tx1">
                    <a:lumMod val="75000"/>
                    <a:lumOff val="25000"/>
                  </a:schemeClr>
                </a:solidFill>
              </a:rPr>
              <a:t>601 YURTDIŞI SATIŞAR </a:t>
            </a:r>
          </a:p>
          <a:p>
            <a:r>
              <a:rPr lang="tr-TR" sz="2000" dirty="0">
                <a:solidFill>
                  <a:schemeClr val="tx1">
                    <a:lumMod val="75000"/>
                    <a:lumOff val="25000"/>
                  </a:schemeClr>
                </a:solidFill>
              </a:rPr>
              <a:t>602 DİĞER GELİRLER </a:t>
            </a:r>
          </a:p>
          <a:p>
            <a:r>
              <a:rPr lang="tr-TR" sz="2000" dirty="0">
                <a:solidFill>
                  <a:schemeClr val="tx1">
                    <a:lumMod val="75000"/>
                    <a:lumOff val="25000"/>
                  </a:schemeClr>
                </a:solidFill>
              </a:rPr>
              <a:t>640 İŞTİRAKLERDEN TEMETTÜ GELİRLERİ </a:t>
            </a:r>
          </a:p>
          <a:p>
            <a:r>
              <a:rPr lang="tr-TR" sz="2000" dirty="0">
                <a:solidFill>
                  <a:schemeClr val="tx1">
                    <a:lumMod val="75000"/>
                    <a:lumOff val="25000"/>
                  </a:schemeClr>
                </a:solidFill>
              </a:rPr>
              <a:t>641 ... </a:t>
            </a:r>
          </a:p>
          <a:p>
            <a:r>
              <a:rPr lang="tr-TR" sz="2000" dirty="0">
                <a:solidFill>
                  <a:schemeClr val="tx1">
                    <a:lumMod val="75000"/>
                    <a:lumOff val="25000"/>
                  </a:schemeClr>
                </a:solidFill>
              </a:rPr>
              <a:t>		690 DÖNEM KARI VEYA ZARARI </a:t>
            </a:r>
          </a:p>
          <a:p>
            <a:r>
              <a:rPr lang="tr-TR" sz="2000" dirty="0">
                <a:solidFill>
                  <a:schemeClr val="tx1">
                    <a:lumMod val="75000"/>
                    <a:lumOff val="25000"/>
                  </a:schemeClr>
                </a:solidFill>
              </a:rPr>
              <a:t>--------------------/------------------------</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516991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691 Dönem Karı Vergi ve Diğer Yasal Yükümlülük Karşılıkları (-) </a:t>
            </a:r>
          </a:p>
          <a:p>
            <a:pPr marL="342900" indent="-342900">
              <a:buFont typeface="Wingdings" panose="05000000000000000000" pitchFamily="2" charset="2"/>
              <a:buChar char="§"/>
            </a:pPr>
            <a:r>
              <a:rPr lang="tr-TR" sz="2000" dirty="0" smtClean="0">
                <a:solidFill>
                  <a:schemeClr val="tx1">
                    <a:lumMod val="75000"/>
                    <a:lumOff val="25000"/>
                  </a:schemeClr>
                </a:solidFill>
              </a:rPr>
              <a:t>Dönem </a:t>
            </a:r>
            <a:r>
              <a:rPr lang="tr-TR" sz="2000" dirty="0">
                <a:solidFill>
                  <a:schemeClr val="tx1">
                    <a:lumMod val="75000"/>
                    <a:lumOff val="25000"/>
                  </a:schemeClr>
                </a:solidFill>
              </a:rPr>
              <a:t>karı üzerinden, ilgili mevzuat hükümlerine göre hesaplanan vergi ve yasal yükümlülükler bu hesabın borcuna, '370 Dönem Karı Vergi ve Diğer Yükümlülük Karşılıkları Hesabı'nın alacağına kaydedilir. Bu hesap, '690 Dönem Karı Veya Zararı Hesabı' ile kapatılarak '690 Dönem Karı Veya Zararı Hesabı'na Devredilir. </a:t>
            </a:r>
          </a:p>
          <a:p>
            <a:r>
              <a:rPr lang="tr-TR" sz="2000" dirty="0">
                <a:solidFill>
                  <a:schemeClr val="tx1">
                    <a:lumMod val="75000"/>
                    <a:lumOff val="25000"/>
                  </a:schemeClr>
                </a:solidFill>
              </a:rPr>
              <a:t> --------------------/------------------------ </a:t>
            </a:r>
          </a:p>
          <a:p>
            <a:r>
              <a:rPr lang="tr-TR" sz="2000" dirty="0">
                <a:solidFill>
                  <a:schemeClr val="tx1">
                    <a:lumMod val="75000"/>
                    <a:lumOff val="25000"/>
                  </a:schemeClr>
                </a:solidFill>
              </a:rPr>
              <a:t>691 DÖNEM KARI VERGİ VE DİĞER </a:t>
            </a:r>
          </a:p>
          <a:p>
            <a:r>
              <a:rPr lang="tr-TR" sz="2000" dirty="0">
                <a:solidFill>
                  <a:schemeClr val="tx1">
                    <a:lumMod val="75000"/>
                    <a:lumOff val="25000"/>
                  </a:schemeClr>
                </a:solidFill>
              </a:rPr>
              <a:t>YASAL YÜKÜMLÜLÜK KARŞILIKLARI HS.   </a:t>
            </a:r>
          </a:p>
          <a:p>
            <a:r>
              <a:rPr lang="tr-TR" sz="2000" dirty="0">
                <a:solidFill>
                  <a:schemeClr val="tx1">
                    <a:lumMod val="75000"/>
                    <a:lumOff val="25000"/>
                  </a:schemeClr>
                </a:solidFill>
              </a:rPr>
              <a:t>		370 DÖNEM KARI VERGİ VE </a:t>
            </a:r>
          </a:p>
          <a:p>
            <a:r>
              <a:rPr lang="tr-TR" sz="2000" dirty="0">
                <a:solidFill>
                  <a:schemeClr val="tx1">
                    <a:lumMod val="75000"/>
                    <a:lumOff val="25000"/>
                  </a:schemeClr>
                </a:solidFill>
              </a:rPr>
              <a:t>		DİĞER YASAL YÜKÜMLÜLÜK KARŞILIĞI  </a:t>
            </a:r>
          </a:p>
          <a:p>
            <a:r>
              <a:rPr lang="tr-TR" sz="2000" dirty="0">
                <a:solidFill>
                  <a:schemeClr val="tx1">
                    <a:lumMod val="75000"/>
                    <a:lumOff val="25000"/>
                  </a:schemeClr>
                </a:solidFill>
              </a:rPr>
              <a:t>--------------------/------------------------</a:t>
            </a:r>
          </a:p>
        </p:txBody>
      </p:sp>
    </p:spTree>
    <p:extLst>
      <p:ext uri="{BB962C8B-B14F-4D97-AF65-F5344CB8AC3E}">
        <p14:creationId xmlns:p14="http://schemas.microsoft.com/office/powerpoint/2010/main" val="421862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 </a:t>
            </a:r>
          </a:p>
          <a:p>
            <a:r>
              <a:rPr lang="tr-TR" sz="2000" dirty="0">
                <a:solidFill>
                  <a:schemeClr val="tx1">
                    <a:lumMod val="75000"/>
                    <a:lumOff val="25000"/>
                  </a:schemeClr>
                </a:solidFill>
              </a:rPr>
              <a:t>690 DÖNEM KARI VEYA ZARARI   </a:t>
            </a:r>
          </a:p>
          <a:p>
            <a:r>
              <a:rPr lang="tr-TR" sz="2000" dirty="0">
                <a:solidFill>
                  <a:schemeClr val="tx1">
                    <a:lumMod val="75000"/>
                    <a:lumOff val="25000"/>
                  </a:schemeClr>
                </a:solidFill>
              </a:rPr>
              <a:t> 		691 DÖNEM KARI VERGİ VE </a:t>
            </a:r>
          </a:p>
          <a:p>
            <a:r>
              <a:rPr lang="tr-TR" sz="2000" dirty="0">
                <a:solidFill>
                  <a:schemeClr val="tx1">
                    <a:lumMod val="75000"/>
                    <a:lumOff val="25000"/>
                  </a:schemeClr>
                </a:solidFill>
              </a:rPr>
              <a:t>		DİĞER YASAL YÜKÜMLÜLÜK KARŞILIĞI   </a:t>
            </a:r>
          </a:p>
          <a:p>
            <a:r>
              <a:rPr lang="tr-TR" sz="2000" dirty="0">
                <a:solidFill>
                  <a:schemeClr val="tx1">
                    <a:lumMod val="75000"/>
                    <a:lumOff val="25000"/>
                  </a:schemeClr>
                </a:solidFill>
              </a:rPr>
              <a:t>		692 DÖNEM NET KARI VEYA ZARARI </a:t>
            </a:r>
          </a:p>
          <a:p>
            <a:r>
              <a:rPr lang="tr-TR" sz="2000" dirty="0">
                <a:solidFill>
                  <a:schemeClr val="tx1">
                    <a:lumMod val="75000"/>
                    <a:lumOff val="25000"/>
                  </a:schemeClr>
                </a:solidFill>
              </a:rPr>
              <a:t>--------------------/------------------------</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2175747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a:solidFill>
                  <a:schemeClr val="tx1">
                    <a:lumMod val="75000"/>
                    <a:lumOff val="25000"/>
                  </a:schemeClr>
                </a:solidFill>
              </a:rPr>
              <a:t>6. Gelir Tablosu Hs.</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692  Dönem Net Karı veya Zararı </a:t>
            </a:r>
          </a:p>
          <a:p>
            <a:r>
              <a:rPr lang="tr-TR" sz="2000" dirty="0" smtClean="0">
                <a:solidFill>
                  <a:schemeClr val="tx1">
                    <a:lumMod val="75000"/>
                    <a:lumOff val="25000"/>
                  </a:schemeClr>
                </a:solidFill>
              </a:rPr>
              <a:t>690 </a:t>
            </a:r>
            <a:r>
              <a:rPr lang="tr-TR" sz="2000" dirty="0">
                <a:solidFill>
                  <a:schemeClr val="tx1">
                    <a:lumMod val="75000"/>
                    <a:lumOff val="25000"/>
                  </a:schemeClr>
                </a:solidFill>
              </a:rPr>
              <a:t>Dönem Kar veya zararı Hesabı' ile '691 Dönem Karı Vergi ve Diğer Yasal Yükümlülük Karşılıkları </a:t>
            </a:r>
            <a:r>
              <a:rPr lang="tr-TR" sz="2000" dirty="0" err="1">
                <a:solidFill>
                  <a:schemeClr val="tx1">
                    <a:lumMod val="75000"/>
                    <a:lumOff val="25000"/>
                  </a:schemeClr>
                </a:solidFill>
              </a:rPr>
              <a:t>Hesapları'nın</a:t>
            </a:r>
            <a:r>
              <a:rPr lang="tr-TR" sz="2000" dirty="0">
                <a:solidFill>
                  <a:schemeClr val="tx1">
                    <a:lumMod val="75000"/>
                    <a:lumOff val="25000"/>
                  </a:schemeClr>
                </a:solidFill>
              </a:rPr>
              <a:t> karşılıklı olarak kapatılması sonucu bulunan fark bu hesaba kaydedilir. Vergiden sonraki Net Dönem Karı hesabın alacağına, Net Dönem Karı hesabın alacağına, Net Dönem Zararı ise borcuna kaydedilir. Bu hesap, dönem sonlarında '590 Dönem Net Karı Hesabı' </a:t>
            </a:r>
            <a:r>
              <a:rPr lang="tr-TR" sz="2000" dirty="0" err="1">
                <a:solidFill>
                  <a:schemeClr val="tx1">
                    <a:lumMod val="75000"/>
                    <a:lumOff val="25000"/>
                  </a:schemeClr>
                </a:solidFill>
              </a:rPr>
              <a:t>na</a:t>
            </a:r>
            <a:r>
              <a:rPr lang="tr-TR" sz="2000" dirty="0">
                <a:solidFill>
                  <a:schemeClr val="tx1">
                    <a:lumMod val="75000"/>
                    <a:lumOff val="25000"/>
                  </a:schemeClr>
                </a:solidFill>
              </a:rPr>
              <a:t> devredilerek kapatılır. </a:t>
            </a:r>
          </a:p>
          <a:p>
            <a:endParaRPr lang="tr-TR" sz="2000" dirty="0">
              <a:solidFill>
                <a:schemeClr val="tx1">
                  <a:lumMod val="75000"/>
                  <a:lumOff val="25000"/>
                </a:schemeClr>
              </a:solidFill>
            </a:endParaRP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853224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7. Maliyet Hesapları</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fontScale="70000" lnSpcReduction="20000"/>
          </a:bodyPr>
          <a:lstStyle/>
          <a:p>
            <a:r>
              <a:rPr lang="tr-TR" sz="2000" b="1" dirty="0" smtClean="0">
                <a:solidFill>
                  <a:schemeClr val="tx1">
                    <a:lumMod val="75000"/>
                    <a:lumOff val="25000"/>
                  </a:schemeClr>
                </a:solidFill>
              </a:rPr>
              <a:t>Genel Açıklama </a:t>
            </a:r>
          </a:p>
          <a:p>
            <a:pPr marL="342900" indent="-342900">
              <a:buFont typeface="Wingdings" panose="05000000000000000000" pitchFamily="2" charset="2"/>
              <a:buChar char="§"/>
            </a:pPr>
            <a:r>
              <a:rPr lang="tr-TR" sz="2000" dirty="0" smtClean="0">
                <a:solidFill>
                  <a:schemeClr val="tx1">
                    <a:lumMod val="75000"/>
                    <a:lumOff val="25000"/>
                  </a:schemeClr>
                </a:solidFill>
              </a:rPr>
              <a:t>Muhasebe </a:t>
            </a:r>
            <a:r>
              <a:rPr lang="tr-TR" sz="2000" dirty="0">
                <a:solidFill>
                  <a:schemeClr val="tx1">
                    <a:lumMod val="75000"/>
                    <a:lumOff val="25000"/>
                  </a:schemeClr>
                </a:solidFill>
              </a:rPr>
              <a:t>Sistemi Uygulama Genel </a:t>
            </a:r>
            <a:r>
              <a:rPr lang="tr-TR" sz="2000" dirty="0" err="1" smtClean="0">
                <a:solidFill>
                  <a:schemeClr val="tx1">
                    <a:lumMod val="75000"/>
                    <a:lumOff val="25000"/>
                  </a:schemeClr>
                </a:solidFill>
              </a:rPr>
              <a:t>Tebliğ'nde</a:t>
            </a:r>
            <a:r>
              <a:rPr lang="tr-TR" sz="2000" dirty="0" smtClean="0">
                <a:solidFill>
                  <a:schemeClr val="tx1">
                    <a:lumMod val="75000"/>
                    <a:lumOff val="25000"/>
                  </a:schemeClr>
                </a:solidFill>
              </a:rPr>
              <a:t> </a:t>
            </a:r>
            <a:r>
              <a:rPr lang="tr-TR" sz="2000" dirty="0">
                <a:solidFill>
                  <a:schemeClr val="tx1">
                    <a:lumMod val="75000"/>
                    <a:lumOff val="25000"/>
                  </a:schemeClr>
                </a:solidFill>
              </a:rPr>
              <a:t>maliyet ve giderlerin izlenmesi 7 </a:t>
            </a:r>
            <a:r>
              <a:rPr lang="tr-TR" sz="2000" dirty="0" err="1">
                <a:solidFill>
                  <a:schemeClr val="tx1">
                    <a:lumMod val="75000"/>
                    <a:lumOff val="25000"/>
                  </a:schemeClr>
                </a:solidFill>
              </a:rPr>
              <a:t>No'lu</a:t>
            </a:r>
            <a:r>
              <a:rPr lang="tr-TR" sz="2000" dirty="0">
                <a:solidFill>
                  <a:schemeClr val="tx1">
                    <a:lumMod val="75000"/>
                    <a:lumOff val="25000"/>
                  </a:schemeClr>
                </a:solidFill>
              </a:rPr>
              <a:t> hesap grubunda ele alınmıştır. Fiili maliyetlerin uygulandığı 7/A ve 7/B seçeneklerinde maliyet hesaplarına borç kayıtlarının düşülmesiyle yapılan harcamalar ile maliyetle oluşmaktadır. Maliyet hesaplarının dönemdeki borç toplamları kadar Yansıtma Hesapları </a:t>
            </a:r>
            <a:r>
              <a:rPr lang="tr-TR" sz="2000" dirty="0" err="1">
                <a:solidFill>
                  <a:schemeClr val="tx1">
                    <a:lumMod val="75000"/>
                    <a:lumOff val="25000"/>
                  </a:schemeClr>
                </a:solidFill>
              </a:rPr>
              <a:t>alacaklanmakta</a:t>
            </a:r>
            <a:r>
              <a:rPr lang="tr-TR" sz="2000" dirty="0">
                <a:solidFill>
                  <a:schemeClr val="tx1">
                    <a:lumMod val="75000"/>
                    <a:lumOff val="25000"/>
                  </a:schemeClr>
                </a:solidFill>
              </a:rPr>
              <a:t>, imalat Giderleri kadar Varlık Hesapları, Faaliyet Giderleri kadar da sonuç hesapları borçlanmaktadır. </a:t>
            </a:r>
            <a:endParaRPr lang="tr-TR" sz="2000" dirty="0" smtClean="0">
              <a:solidFill>
                <a:schemeClr val="tx1">
                  <a:lumMod val="75000"/>
                  <a:lumOff val="25000"/>
                </a:schemeClr>
              </a:solidFill>
            </a:endParaRPr>
          </a:p>
          <a:p>
            <a:pPr marL="342900" indent="-342900">
              <a:buFont typeface="Wingdings" panose="05000000000000000000" pitchFamily="2" charset="2"/>
              <a:buChar char="§"/>
            </a:pPr>
            <a:r>
              <a:rPr lang="tr-TR" sz="2000" dirty="0" smtClean="0">
                <a:solidFill>
                  <a:schemeClr val="tx1">
                    <a:lumMod val="75000"/>
                    <a:lumOff val="25000"/>
                  </a:schemeClr>
                </a:solidFill>
              </a:rPr>
              <a:t>Ek </a:t>
            </a:r>
            <a:r>
              <a:rPr lang="tr-TR" sz="2000" dirty="0">
                <a:solidFill>
                  <a:schemeClr val="tx1">
                    <a:lumMod val="75000"/>
                    <a:lumOff val="25000"/>
                  </a:schemeClr>
                </a:solidFill>
              </a:rPr>
              <a:t>mali tabloları düzenlemek zorunda olan; büyük ve orta büyüklükteki üretim ve hizmet işletmeleri 7/A seçeneği kullanmak zorundadır. </a:t>
            </a:r>
            <a:endParaRPr lang="tr-TR" sz="2000" dirty="0" smtClean="0">
              <a:solidFill>
                <a:schemeClr val="tx1">
                  <a:lumMod val="75000"/>
                  <a:lumOff val="25000"/>
                </a:schemeClr>
              </a:solidFill>
            </a:endParaRPr>
          </a:p>
          <a:p>
            <a:pPr marL="342900" indent="-342900">
              <a:buFont typeface="Wingdings" panose="05000000000000000000" pitchFamily="2" charset="2"/>
              <a:buChar char="§"/>
            </a:pPr>
            <a:r>
              <a:rPr lang="tr-TR" sz="2000" dirty="0" smtClean="0">
                <a:solidFill>
                  <a:schemeClr val="tx1">
                    <a:lumMod val="75000"/>
                    <a:lumOff val="25000"/>
                  </a:schemeClr>
                </a:solidFill>
              </a:rPr>
              <a:t>Ek </a:t>
            </a:r>
            <a:r>
              <a:rPr lang="tr-TR" sz="2000" dirty="0">
                <a:solidFill>
                  <a:schemeClr val="tx1">
                    <a:lumMod val="75000"/>
                    <a:lumOff val="25000"/>
                  </a:schemeClr>
                </a:solidFill>
              </a:rPr>
              <a:t>mali tabloları düzenlemek zorunda olmayan ticaret işletmeleri, küçük hizmet  işletmeleri, küçük üretim işletmeleri giderlerin izlenmesinde 7/B seçeneği kullanılırlar.</a:t>
            </a:r>
          </a:p>
        </p:txBody>
      </p:sp>
    </p:spTree>
    <p:extLst>
      <p:ext uri="{BB962C8B-B14F-4D97-AF65-F5344CB8AC3E}">
        <p14:creationId xmlns:p14="http://schemas.microsoft.com/office/powerpoint/2010/main" val="2795351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7. Maliyet Hesapları</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3413863" y="1655554"/>
            <a:ext cx="5406092" cy="4924425"/>
          </a:xfrm>
        </p:spPr>
        <p:txBody>
          <a:bodyPr>
            <a:normAutofit fontScale="55000" lnSpcReduction="20000"/>
          </a:bodyPr>
          <a:lstStyle/>
          <a:p>
            <a:r>
              <a:rPr lang="tr-TR" sz="2000" b="1" dirty="0" smtClean="0">
                <a:solidFill>
                  <a:schemeClr val="tx1">
                    <a:lumMod val="75000"/>
                    <a:lumOff val="25000"/>
                  </a:schemeClr>
                </a:solidFill>
              </a:rPr>
              <a:t>1. 7/A Seçeneği </a:t>
            </a:r>
          </a:p>
          <a:p>
            <a:pPr marL="342900" indent="-342900">
              <a:buFont typeface="Wingdings" panose="05000000000000000000" pitchFamily="2" charset="2"/>
              <a:buChar char="§"/>
            </a:pPr>
            <a:r>
              <a:rPr lang="tr-TR" sz="2000" dirty="0" smtClean="0">
                <a:solidFill>
                  <a:schemeClr val="tx1">
                    <a:lumMod val="75000"/>
                    <a:lumOff val="25000"/>
                  </a:schemeClr>
                </a:solidFill>
              </a:rPr>
              <a:t>Bu </a:t>
            </a:r>
            <a:r>
              <a:rPr lang="tr-TR" sz="2000" dirty="0">
                <a:solidFill>
                  <a:schemeClr val="tx1">
                    <a:lumMod val="75000"/>
                    <a:lumOff val="25000"/>
                  </a:schemeClr>
                </a:solidFill>
              </a:rPr>
              <a:t>seçenekte giderler defteri kebirde fonksiyon esasına göre belirlenmiştir. Büyük ve orta büyüklükteki üretim ve hizmet işletmeleri için zorunlu olarak önerilmiştir. Bu yöntemde eş zamanlı kayıt yöntemi uygulanmaktadır. Maliyet ve gider hesapları defteri kebirde fonksiyon esasına göre kaydedilirken, söz konusu maliyet ve giderler aynı zamanda  yardımcı  defterlerde de çeşit ve gider yerleri  esasına göre izlenir. Bilgisayarla tutulan kayıtlarda fonksiyon esasına göre bölümlendirilmiş maliyet ve giderlerin masraf yeri ve çeşit esasına göre izlenmesine ait hesaplar yardımıyla yapılacaktır. </a:t>
            </a:r>
          </a:p>
          <a:p>
            <a:pPr marL="342900" indent="-342900">
              <a:buFont typeface="Wingdings" panose="05000000000000000000" pitchFamily="2" charset="2"/>
              <a:buChar char="§"/>
            </a:pPr>
            <a:r>
              <a:rPr lang="tr-TR" sz="2000" dirty="0" smtClean="0">
                <a:solidFill>
                  <a:schemeClr val="tx1">
                    <a:lumMod val="75000"/>
                    <a:lumOff val="25000"/>
                  </a:schemeClr>
                </a:solidFill>
              </a:rPr>
              <a:t>2005 </a:t>
            </a:r>
            <a:r>
              <a:rPr lang="tr-TR" sz="2000" dirty="0">
                <a:solidFill>
                  <a:schemeClr val="tx1">
                    <a:lumMod val="75000"/>
                    <a:lumOff val="25000"/>
                  </a:schemeClr>
                </a:solidFill>
              </a:rPr>
              <a:t>Yılı aktif toplamı 1 629 000  , ve net satışlar toplamı 3 258 000   lirayı aşan üretim ve hizmet işletmelerinin 2006 yılında  maliyet hesaplarını 7 A seçeneğine göre tutmaları zorunludur. </a:t>
            </a:r>
          </a:p>
          <a:p>
            <a:r>
              <a:rPr lang="tr-TR" sz="2000" dirty="0" smtClean="0">
                <a:solidFill>
                  <a:schemeClr val="tx1">
                    <a:lumMod val="75000"/>
                    <a:lumOff val="25000"/>
                  </a:schemeClr>
                </a:solidFill>
              </a:rPr>
              <a:t>Bu </a:t>
            </a:r>
            <a:r>
              <a:rPr lang="tr-TR" sz="2000" dirty="0">
                <a:solidFill>
                  <a:schemeClr val="tx1">
                    <a:lumMod val="75000"/>
                    <a:lumOff val="25000"/>
                  </a:schemeClr>
                </a:solidFill>
              </a:rPr>
              <a:t>uygulamada maliyet hesap grupları şu şekilde bölümlendirilmiştir. </a:t>
            </a:r>
          </a:p>
          <a:p>
            <a:r>
              <a:rPr lang="tr-TR" sz="2000" dirty="0">
                <a:solidFill>
                  <a:schemeClr val="tx1">
                    <a:lumMod val="75000"/>
                    <a:lumOff val="25000"/>
                  </a:schemeClr>
                </a:solidFill>
              </a:rPr>
              <a:t> * Gider Hesapları * Gider Yansıtma Hesapları * Fark Hesapları</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546491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7. Maliyet Hesapları</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3413863" y="1655554"/>
            <a:ext cx="5406092" cy="4924425"/>
          </a:xfrm>
        </p:spPr>
        <p:txBody>
          <a:bodyPr>
            <a:normAutofit fontScale="55000" lnSpcReduction="20000"/>
          </a:bodyPr>
          <a:lstStyle/>
          <a:p>
            <a:r>
              <a:rPr lang="tr-TR" sz="2000" b="1" dirty="0" smtClean="0">
                <a:solidFill>
                  <a:schemeClr val="tx1">
                    <a:lumMod val="75000"/>
                    <a:lumOff val="25000"/>
                  </a:schemeClr>
                </a:solidFill>
              </a:rPr>
              <a:t>Gider Hesapları </a:t>
            </a:r>
          </a:p>
          <a:p>
            <a:r>
              <a:rPr lang="tr-TR" sz="2000" dirty="0" smtClean="0">
                <a:solidFill>
                  <a:schemeClr val="tx1">
                    <a:lumMod val="75000"/>
                    <a:lumOff val="25000"/>
                  </a:schemeClr>
                </a:solidFill>
              </a:rPr>
              <a:t>Bu </a:t>
            </a:r>
            <a:r>
              <a:rPr lang="tr-TR" sz="2000" dirty="0">
                <a:solidFill>
                  <a:schemeClr val="tx1">
                    <a:lumMod val="75000"/>
                    <a:lumOff val="25000"/>
                  </a:schemeClr>
                </a:solidFill>
              </a:rPr>
              <a:t>hesaplar dönem içinde yapılan ve tahakkuk ettirilen giderlerin izlendiği ve borçlarına kayıt düşünülen hesaplardır. Gider hesaplarına yapılacak kayıtlara ilişkin olarak düzenlenecek muhasebe fişlerinde gider yerleri ve gider çeşitleri hesaplarına ait numaralar birlikte yazılır. </a:t>
            </a:r>
          </a:p>
          <a:p>
            <a:r>
              <a:rPr lang="tr-TR" sz="2000" b="1" dirty="0" smtClean="0">
                <a:solidFill>
                  <a:schemeClr val="tx1">
                    <a:lumMod val="75000"/>
                    <a:lumOff val="25000"/>
                  </a:schemeClr>
                </a:solidFill>
              </a:rPr>
              <a:t>Gider Yansıtma Hesapları </a:t>
            </a:r>
          </a:p>
          <a:p>
            <a:r>
              <a:rPr lang="tr-TR" sz="2000" dirty="0" smtClean="0">
                <a:solidFill>
                  <a:schemeClr val="tx1">
                    <a:lumMod val="75000"/>
                    <a:lumOff val="25000"/>
                  </a:schemeClr>
                </a:solidFill>
              </a:rPr>
              <a:t>Bu </a:t>
            </a:r>
            <a:r>
              <a:rPr lang="tr-TR" sz="2000" dirty="0">
                <a:solidFill>
                  <a:schemeClr val="tx1">
                    <a:lumMod val="75000"/>
                    <a:lumOff val="25000"/>
                  </a:schemeClr>
                </a:solidFill>
              </a:rPr>
              <a:t>hesaplar, fiili maliyetlerin uygulandığı durumlarda gider hesaplarında toplanan giderlerin tümünün; önceden hesaplanmış maliyet yöntemlerinin kullanılması durumunda ise, bunlara göre saptanan giderlerin ilgili hesaplara yansıtılmasını sağlamak amacıyla alacak yazıldığı hesaplardır. </a:t>
            </a:r>
          </a:p>
          <a:p>
            <a:r>
              <a:rPr lang="tr-TR" sz="2000" b="1" dirty="0" smtClean="0">
                <a:solidFill>
                  <a:schemeClr val="tx1">
                    <a:lumMod val="75000"/>
                    <a:lumOff val="25000"/>
                  </a:schemeClr>
                </a:solidFill>
              </a:rPr>
              <a:t>Fark Hesapları</a:t>
            </a:r>
          </a:p>
          <a:p>
            <a:r>
              <a:rPr lang="tr-TR" sz="2000" dirty="0" smtClean="0">
                <a:solidFill>
                  <a:schemeClr val="tx1">
                    <a:lumMod val="75000"/>
                    <a:lumOff val="25000"/>
                  </a:schemeClr>
                </a:solidFill>
              </a:rPr>
              <a:t>Bu </a:t>
            </a:r>
            <a:r>
              <a:rPr lang="tr-TR" sz="2000" dirty="0">
                <a:solidFill>
                  <a:schemeClr val="tx1">
                    <a:lumMod val="75000"/>
                    <a:lumOff val="25000"/>
                  </a:schemeClr>
                </a:solidFill>
              </a:rPr>
              <a:t>hesaplar, önceden saptanmış maliyet yöntemlerinin uygulanması halinde fiili giderler ile önceden saptanmış giderler arasındaki farkların kaydedildiği hesaplardır. Fark hesapları borç ve alacak kalıntısı verebilir.</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921627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7. Maliyet Hesapları</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3413863" y="1655554"/>
            <a:ext cx="5406092" cy="4924425"/>
          </a:xfrm>
        </p:spPr>
        <p:txBody>
          <a:bodyPr>
            <a:normAutofit/>
          </a:bodyPr>
          <a:lstStyle/>
          <a:p>
            <a:r>
              <a:rPr lang="tr-TR" sz="2000" b="1" dirty="0" smtClean="0">
                <a:solidFill>
                  <a:schemeClr val="tx1">
                    <a:lumMod val="75000"/>
                    <a:lumOff val="25000"/>
                  </a:schemeClr>
                </a:solidFill>
              </a:rPr>
              <a:t>2. 7/B Gider Çeşitleri </a:t>
            </a:r>
          </a:p>
          <a:p>
            <a:pPr marL="342900" indent="-342900" algn="just">
              <a:buFont typeface="Wingdings" panose="05000000000000000000" pitchFamily="2" charset="2"/>
              <a:buChar char="§"/>
            </a:pPr>
            <a:r>
              <a:rPr lang="tr-TR" sz="2000" dirty="0" smtClean="0">
                <a:solidFill>
                  <a:schemeClr val="tx1">
                    <a:lumMod val="75000"/>
                    <a:lumOff val="25000"/>
                  </a:schemeClr>
                </a:solidFill>
              </a:rPr>
              <a:t>Gider </a:t>
            </a:r>
            <a:r>
              <a:rPr lang="tr-TR" sz="2000" dirty="0">
                <a:solidFill>
                  <a:schemeClr val="tx1">
                    <a:lumMod val="75000"/>
                    <a:lumOff val="25000"/>
                  </a:schemeClr>
                </a:solidFill>
              </a:rPr>
              <a:t>çeşitleri hesapları, mal ve hizmet üretiminde katlanılması gereken maliyetlerin bünyesindeki harcama çeşitlerini ifade eder. Gider çeşitleri ayrıca işletmenin ihtiyacına göre sabit, değişken, yarı değişken gibi isteğe bağlı olarak sınıflandırılabilir.  Fonksiyonel giderleri altına gider türleri olarak gösterilecek olan grup 0-9 şeklinde sıralanmıştır. </a:t>
            </a:r>
          </a:p>
          <a:p>
            <a:pPr marL="342900" indent="-342900">
              <a:buFont typeface="Wingdings" panose="05000000000000000000" pitchFamily="2" charset="2"/>
              <a:buChar char="§"/>
            </a:pPr>
            <a:r>
              <a:rPr lang="tr-TR" sz="2000" dirty="0">
                <a:solidFill>
                  <a:schemeClr val="tx1">
                    <a:lumMod val="75000"/>
                    <a:lumOff val="25000"/>
                  </a:schemeClr>
                </a:solidFill>
              </a:rPr>
              <a:t> Gider çeşitleri hesaplarının kodlanmasında belirtilen sınıflama aşağıdaki gibidir. </a:t>
            </a:r>
          </a:p>
        </p:txBody>
      </p:sp>
    </p:spTree>
    <p:extLst>
      <p:ext uri="{BB962C8B-B14F-4D97-AF65-F5344CB8AC3E}">
        <p14:creationId xmlns:p14="http://schemas.microsoft.com/office/powerpoint/2010/main" val="1472871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7. Maliyet Hesapları</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3413863" y="1655554"/>
            <a:ext cx="5406092" cy="4924425"/>
          </a:xfrm>
        </p:spPr>
        <p:txBody>
          <a:bodyPr>
            <a:normAutofit/>
          </a:bodyPr>
          <a:lstStyle/>
          <a:p>
            <a:r>
              <a:rPr lang="tr-TR" sz="2000" dirty="0">
                <a:solidFill>
                  <a:schemeClr val="tx1">
                    <a:lumMod val="75000"/>
                    <a:lumOff val="25000"/>
                  </a:schemeClr>
                </a:solidFill>
              </a:rPr>
              <a:t>790. İlk Madde Ve Malzeme Giderleri </a:t>
            </a:r>
          </a:p>
          <a:p>
            <a:r>
              <a:rPr lang="tr-TR" sz="2000" dirty="0">
                <a:solidFill>
                  <a:schemeClr val="tx1">
                    <a:lumMod val="75000"/>
                    <a:lumOff val="25000"/>
                  </a:schemeClr>
                </a:solidFill>
              </a:rPr>
              <a:t>791. İşçi Ücret Ve Giderleri </a:t>
            </a:r>
          </a:p>
          <a:p>
            <a:r>
              <a:rPr lang="tr-TR" sz="2000" dirty="0">
                <a:solidFill>
                  <a:schemeClr val="tx1">
                    <a:lumMod val="75000"/>
                    <a:lumOff val="25000"/>
                  </a:schemeClr>
                </a:solidFill>
              </a:rPr>
              <a:t>792. Memur Ücret  Ve Giderleri </a:t>
            </a:r>
          </a:p>
          <a:p>
            <a:r>
              <a:rPr lang="tr-TR" sz="2000" dirty="0">
                <a:solidFill>
                  <a:schemeClr val="tx1">
                    <a:lumMod val="75000"/>
                    <a:lumOff val="25000"/>
                  </a:schemeClr>
                </a:solidFill>
              </a:rPr>
              <a:t>793. Dışarıdan Sağlanan Fayda Ve Hizmetler </a:t>
            </a:r>
          </a:p>
          <a:p>
            <a:r>
              <a:rPr lang="tr-TR" sz="2000" dirty="0">
                <a:solidFill>
                  <a:schemeClr val="tx1">
                    <a:lumMod val="75000"/>
                    <a:lumOff val="25000"/>
                  </a:schemeClr>
                </a:solidFill>
              </a:rPr>
              <a:t>794. Çeşitli Giderler </a:t>
            </a:r>
          </a:p>
          <a:p>
            <a:r>
              <a:rPr lang="tr-TR" sz="2000" dirty="0">
                <a:solidFill>
                  <a:schemeClr val="tx1">
                    <a:lumMod val="75000"/>
                    <a:lumOff val="25000"/>
                  </a:schemeClr>
                </a:solidFill>
              </a:rPr>
              <a:t>795. Vergi Resim Ve Harçlar </a:t>
            </a:r>
          </a:p>
          <a:p>
            <a:r>
              <a:rPr lang="tr-TR" sz="2000" dirty="0">
                <a:solidFill>
                  <a:schemeClr val="tx1">
                    <a:lumMod val="75000"/>
                    <a:lumOff val="25000"/>
                  </a:schemeClr>
                </a:solidFill>
              </a:rPr>
              <a:t>796. Amortismanlar Ve Tükenme Payları </a:t>
            </a:r>
          </a:p>
          <a:p>
            <a:r>
              <a:rPr lang="tr-TR" sz="2000" dirty="0">
                <a:solidFill>
                  <a:schemeClr val="tx1">
                    <a:lumMod val="75000"/>
                    <a:lumOff val="25000"/>
                  </a:schemeClr>
                </a:solidFill>
              </a:rPr>
              <a:t>797. Finansman Giderleri </a:t>
            </a:r>
          </a:p>
          <a:p>
            <a:r>
              <a:rPr lang="tr-TR" sz="2000" dirty="0">
                <a:solidFill>
                  <a:schemeClr val="tx1">
                    <a:lumMod val="75000"/>
                    <a:lumOff val="25000"/>
                  </a:schemeClr>
                </a:solidFill>
              </a:rPr>
              <a:t>798. Gider Çeşitleri Yansıtma Hesabı </a:t>
            </a:r>
          </a:p>
          <a:p>
            <a:r>
              <a:rPr lang="tr-TR" sz="2000" dirty="0">
                <a:solidFill>
                  <a:schemeClr val="tx1">
                    <a:lumMod val="75000"/>
                    <a:lumOff val="25000"/>
                  </a:schemeClr>
                </a:solidFill>
              </a:rPr>
              <a:t>799. Üretim Maliyet Hesapları</a:t>
            </a:r>
          </a:p>
        </p:txBody>
      </p:sp>
    </p:spTree>
    <p:extLst>
      <p:ext uri="{BB962C8B-B14F-4D97-AF65-F5344CB8AC3E}">
        <p14:creationId xmlns:p14="http://schemas.microsoft.com/office/powerpoint/2010/main" val="411313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es-ES" dirty="0">
                <a:solidFill>
                  <a:schemeClr val="tx1">
                    <a:lumMod val="75000"/>
                    <a:lumOff val="25000"/>
                  </a:schemeClr>
                </a:solidFill>
              </a:rPr>
              <a:t>Gelir Tablosu ve Maliyet Hesapları</a:t>
            </a:r>
          </a:p>
        </p:txBody>
      </p:sp>
      <p:sp>
        <p:nvSpPr>
          <p:cNvPr id="3" name="Metin Yer Tutucusu 2"/>
          <p:cNvSpPr>
            <a:spLocks noGrp="1"/>
          </p:cNvSpPr>
          <p:nvPr>
            <p:ph type="body" sz="quarter" idx="11"/>
          </p:nvPr>
        </p:nvSpPr>
        <p:spPr/>
        <p:txBody>
          <a:bodyPr>
            <a:normAutofit lnSpcReduction="10000"/>
          </a:bodyPr>
          <a:lstStyle/>
          <a:p>
            <a:r>
              <a:rPr lang="tr-TR" dirty="0"/>
              <a:t>Konu Başlıkları</a:t>
            </a:r>
          </a:p>
        </p:txBody>
      </p:sp>
      <p:sp>
        <p:nvSpPr>
          <p:cNvPr id="4" name="Metin Yer Tutucusu 3"/>
          <p:cNvSpPr>
            <a:spLocks noGrp="1"/>
          </p:cNvSpPr>
          <p:nvPr>
            <p:ph type="body" sz="quarter" idx="12"/>
          </p:nvPr>
        </p:nvSpPr>
        <p:spPr/>
        <p:txBody>
          <a:bodyPr>
            <a:normAutofit/>
          </a:bodyPr>
          <a:lstStyle/>
          <a:p>
            <a:r>
              <a:rPr lang="tr-TR" sz="2000" dirty="0" smtClean="0">
                <a:solidFill>
                  <a:schemeClr val="tx1">
                    <a:lumMod val="75000"/>
                    <a:lumOff val="25000"/>
                  </a:schemeClr>
                </a:solidFill>
              </a:rPr>
              <a:t>6. Gelir Tablosu Hesapları</a:t>
            </a:r>
          </a:p>
          <a:p>
            <a:r>
              <a:rPr lang="tr-TR" sz="2000" dirty="0" smtClean="0">
                <a:solidFill>
                  <a:schemeClr val="tx1">
                    <a:lumMod val="75000"/>
                    <a:lumOff val="25000"/>
                  </a:schemeClr>
                </a:solidFill>
              </a:rPr>
              <a:t>7. Maliyet Hesapları</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1786894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smtClean="0">
                <a:solidFill>
                  <a:schemeClr val="tx1">
                    <a:lumMod val="75000"/>
                    <a:lumOff val="25000"/>
                  </a:schemeClr>
                </a:solidFill>
              </a:rPr>
              <a:t>İşletmenin </a:t>
            </a:r>
            <a:r>
              <a:rPr lang="tr-TR" sz="2000" dirty="0">
                <a:solidFill>
                  <a:schemeClr val="tx1">
                    <a:lumMod val="75000"/>
                    <a:lumOff val="25000"/>
                  </a:schemeClr>
                </a:solidFill>
              </a:rPr>
              <a:t>faaliyet dönemine ilişkin brüt satışları, satış indirimleri, satışların maliyeti, faaliyet giderleri, diğer faaliyetlerden gelir ve karlar, diğer faaliyetlerden gider ve zararlar, finansman giderler, olağandışı gelir ve karlar ve olağandışı gider ve zararlardan oluşur. </a:t>
            </a:r>
          </a:p>
        </p:txBody>
      </p:sp>
    </p:spTree>
    <p:extLst>
      <p:ext uri="{BB962C8B-B14F-4D97-AF65-F5344CB8AC3E}">
        <p14:creationId xmlns:p14="http://schemas.microsoft.com/office/powerpoint/2010/main" val="773619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b="1" dirty="0" smtClean="0">
                <a:solidFill>
                  <a:schemeClr val="tx1">
                    <a:lumMod val="75000"/>
                    <a:lumOff val="25000"/>
                  </a:schemeClr>
                </a:solidFill>
              </a:rPr>
              <a:t>60 Brüt Satışlar </a:t>
            </a:r>
          </a:p>
          <a:p>
            <a:r>
              <a:rPr lang="tr-TR" sz="2000" dirty="0" smtClean="0">
                <a:solidFill>
                  <a:schemeClr val="tx1">
                    <a:lumMod val="75000"/>
                    <a:lumOff val="25000"/>
                  </a:schemeClr>
                </a:solidFill>
              </a:rPr>
              <a:t> </a:t>
            </a:r>
          </a:p>
          <a:p>
            <a:pPr marL="342900" indent="-342900">
              <a:buFont typeface="Wingdings" panose="05000000000000000000" pitchFamily="2" charset="2"/>
              <a:buChar char="§"/>
            </a:pPr>
            <a:r>
              <a:rPr lang="tr-TR" sz="2000" dirty="0" smtClean="0">
                <a:solidFill>
                  <a:schemeClr val="tx1">
                    <a:lumMod val="75000"/>
                    <a:lumOff val="25000"/>
                  </a:schemeClr>
                </a:solidFill>
              </a:rPr>
              <a:t>İşletmenin  </a:t>
            </a:r>
            <a:r>
              <a:rPr lang="tr-TR" sz="2000" dirty="0">
                <a:solidFill>
                  <a:schemeClr val="tx1">
                    <a:lumMod val="75000"/>
                    <a:lumOff val="25000"/>
                  </a:schemeClr>
                </a:solidFill>
              </a:rPr>
              <a:t>esas faaliyetleri çerçevesinde satılan mal ya da hizmetler karşılığında alınan ya da tahakkuk ettirilen toplam değerleri kapsar. Satılan mal ve hizmetlerle ilgili </a:t>
            </a:r>
            <a:r>
              <a:rPr lang="tr-TR" sz="2000" dirty="0" err="1">
                <a:solidFill>
                  <a:schemeClr val="tx1">
                    <a:lumMod val="75000"/>
                    <a:lumOff val="25000"/>
                  </a:schemeClr>
                </a:solidFill>
              </a:rPr>
              <a:t>subvansiyonlar</a:t>
            </a:r>
            <a:r>
              <a:rPr lang="tr-TR" sz="2000" dirty="0">
                <a:solidFill>
                  <a:schemeClr val="tx1">
                    <a:lumMod val="75000"/>
                    <a:lumOff val="25000"/>
                  </a:schemeClr>
                </a:solidFill>
              </a:rPr>
              <a:t>, satış tarihindeki vade farkları, vergi iadeleri, brüt satışlar içinde gösterirler. Brüt Satışlara 'Karma Değer Vergisi' dahil edilmez. </a:t>
            </a:r>
          </a:p>
          <a:p>
            <a:pPr marL="342900" indent="-342900">
              <a:buFont typeface="Wingdings" panose="05000000000000000000" pitchFamily="2" charset="2"/>
              <a:buChar char="§"/>
            </a:pPr>
            <a:r>
              <a:rPr lang="tr-TR" sz="2000" dirty="0" smtClean="0">
                <a:solidFill>
                  <a:schemeClr val="tx1">
                    <a:lumMod val="75000"/>
                    <a:lumOff val="25000"/>
                  </a:schemeClr>
                </a:solidFill>
              </a:rPr>
              <a:t>Brüt </a:t>
            </a:r>
            <a:r>
              <a:rPr lang="tr-TR" sz="2000" dirty="0">
                <a:solidFill>
                  <a:schemeClr val="tx1">
                    <a:lumMod val="75000"/>
                    <a:lumOff val="25000"/>
                  </a:schemeClr>
                </a:solidFill>
              </a:rPr>
              <a:t>Satışlar; yurtiçi satışların, yurtdışı satışlar ve diğer gelirler şeklinde bölümlenir. </a:t>
            </a:r>
          </a:p>
          <a:p>
            <a:pPr marL="342900" indent="-342900">
              <a:buFont typeface="Wingdings" panose="05000000000000000000" pitchFamily="2" charset="2"/>
              <a:buChar char="§"/>
            </a:pPr>
            <a:r>
              <a:rPr lang="tr-TR" sz="2000" dirty="0" smtClean="0">
                <a:solidFill>
                  <a:schemeClr val="tx1">
                    <a:lumMod val="75000"/>
                    <a:lumOff val="25000"/>
                  </a:schemeClr>
                </a:solidFill>
              </a:rPr>
              <a:t>Holding </a:t>
            </a:r>
            <a:r>
              <a:rPr lang="tr-TR" sz="2000" dirty="0">
                <a:solidFill>
                  <a:schemeClr val="tx1">
                    <a:lumMod val="75000"/>
                    <a:lumOff val="25000"/>
                  </a:schemeClr>
                </a:solidFill>
              </a:rPr>
              <a:t>ana şirketinin, kendine bağlı yurtiçi ve yurtdışı ortaklıklarından elde ettiği gelirler ana şirketin esas faaliyet gelirini oluşturduğundan bu bölümdeki hesaplarda </a:t>
            </a:r>
            <a:r>
              <a:rPr lang="tr-TR" sz="2000" dirty="0" smtClean="0">
                <a:solidFill>
                  <a:schemeClr val="tx1">
                    <a:lumMod val="75000"/>
                    <a:lumOff val="25000"/>
                  </a:schemeClr>
                </a:solidFill>
              </a:rPr>
              <a:t>izlenir</a:t>
            </a:r>
            <a:r>
              <a:rPr lang="tr-TR" sz="2000" dirty="0">
                <a:solidFill>
                  <a:schemeClr val="tx1">
                    <a:lumMod val="75000"/>
                    <a:lumOff val="25000"/>
                  </a:schemeClr>
                </a:solidFill>
              </a:rPr>
              <a:t>. </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2804044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b="1" dirty="0">
                <a:solidFill>
                  <a:schemeClr val="tx1">
                    <a:lumMod val="75000"/>
                    <a:lumOff val="25000"/>
                  </a:schemeClr>
                </a:solidFill>
              </a:rPr>
              <a:t>60 Brüt Satışlar </a:t>
            </a:r>
            <a:endParaRPr lang="tr-TR" sz="2000" b="1" dirty="0" smtClean="0">
              <a:solidFill>
                <a:schemeClr val="tx1">
                  <a:lumMod val="75000"/>
                  <a:lumOff val="25000"/>
                </a:schemeClr>
              </a:solidFill>
            </a:endParaRPr>
          </a:p>
          <a:p>
            <a:endParaRPr lang="tr-TR" sz="2000" dirty="0" smtClean="0">
              <a:solidFill>
                <a:schemeClr val="tx1">
                  <a:lumMod val="75000"/>
                  <a:lumOff val="25000"/>
                </a:schemeClr>
              </a:solidFill>
            </a:endParaRPr>
          </a:p>
          <a:p>
            <a:r>
              <a:rPr lang="tr-TR" sz="2000" dirty="0" smtClean="0">
                <a:solidFill>
                  <a:schemeClr val="tx1">
                    <a:lumMod val="75000"/>
                    <a:lumOff val="25000"/>
                  </a:schemeClr>
                </a:solidFill>
              </a:rPr>
              <a:t>600 </a:t>
            </a:r>
            <a:r>
              <a:rPr lang="tr-TR" sz="2000" dirty="0">
                <a:solidFill>
                  <a:schemeClr val="tx1">
                    <a:lumMod val="75000"/>
                    <a:lumOff val="25000"/>
                  </a:schemeClr>
                </a:solidFill>
              </a:rPr>
              <a:t>Yurtiçi Satışlar </a:t>
            </a:r>
          </a:p>
          <a:p>
            <a:r>
              <a:rPr lang="tr-TR" sz="2000" dirty="0">
                <a:solidFill>
                  <a:schemeClr val="tx1">
                    <a:lumMod val="75000"/>
                    <a:lumOff val="25000"/>
                  </a:schemeClr>
                </a:solidFill>
              </a:rPr>
              <a:t>601 Yurtdışı Satışlar </a:t>
            </a:r>
          </a:p>
          <a:p>
            <a:r>
              <a:rPr lang="tr-TR" sz="2000" dirty="0">
                <a:solidFill>
                  <a:schemeClr val="tx1">
                    <a:lumMod val="75000"/>
                    <a:lumOff val="25000"/>
                  </a:schemeClr>
                </a:solidFill>
              </a:rPr>
              <a:t>602 Diğer Gelirler</a:t>
            </a:r>
          </a:p>
          <a:p>
            <a:pPr algn="just"/>
            <a:endParaRPr lang="tr-TR" sz="2000" dirty="0">
              <a:solidFill>
                <a:schemeClr val="tx1">
                  <a:lumMod val="75000"/>
                  <a:lumOff val="25000"/>
                </a:schemeClr>
              </a:solidFill>
            </a:endParaRPr>
          </a:p>
        </p:txBody>
      </p:sp>
    </p:spTree>
    <p:extLst>
      <p:ext uri="{BB962C8B-B14F-4D97-AF65-F5344CB8AC3E}">
        <p14:creationId xmlns:p14="http://schemas.microsoft.com/office/powerpoint/2010/main" val="2562402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tr-TR" dirty="0" smtClean="0">
                <a:solidFill>
                  <a:schemeClr val="tx1">
                    <a:lumMod val="75000"/>
                    <a:lumOff val="25000"/>
                  </a:schemeClr>
                </a:solidFill>
              </a:rPr>
              <a:t>6. Gelir Tablosu Hs.</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pPr algn="just"/>
            <a:r>
              <a:rPr lang="tr-TR" sz="2000" dirty="0">
                <a:solidFill>
                  <a:schemeClr val="tx1">
                    <a:lumMod val="75000"/>
                    <a:lumOff val="25000"/>
                  </a:schemeClr>
                </a:solidFill>
              </a:rPr>
              <a:t>Problemler : </a:t>
            </a:r>
          </a:p>
          <a:p>
            <a:pPr marL="457200" indent="-457200" algn="just">
              <a:buFont typeface="+mj-lt"/>
              <a:buAutoNum type="arabicPeriod"/>
            </a:pPr>
            <a:r>
              <a:rPr lang="tr-TR" sz="2000" dirty="0" smtClean="0">
                <a:solidFill>
                  <a:schemeClr val="tx1">
                    <a:lumMod val="75000"/>
                    <a:lumOff val="25000"/>
                  </a:schemeClr>
                </a:solidFill>
              </a:rPr>
              <a:t>Aktaş </a:t>
            </a:r>
            <a:r>
              <a:rPr lang="tr-TR" sz="2000" dirty="0">
                <a:solidFill>
                  <a:schemeClr val="tx1">
                    <a:lumMod val="75000"/>
                    <a:lumOff val="25000"/>
                  </a:schemeClr>
                </a:solidFill>
              </a:rPr>
              <a:t>işletmesi 1.000.000 TL değerinde A malı, 2.000.000 TL değerinde B malını % 18 KDV hariç peşin olarak satmışlardır.  </a:t>
            </a:r>
          </a:p>
          <a:p>
            <a:pPr marL="457200" indent="-457200" algn="just">
              <a:buFont typeface="+mj-lt"/>
              <a:buAutoNum type="arabicPeriod"/>
            </a:pPr>
            <a:r>
              <a:rPr lang="tr-TR" sz="2000" dirty="0" smtClean="0">
                <a:solidFill>
                  <a:schemeClr val="tx1">
                    <a:lumMod val="75000"/>
                    <a:lumOff val="25000"/>
                  </a:schemeClr>
                </a:solidFill>
              </a:rPr>
              <a:t>Aktaş </a:t>
            </a:r>
            <a:r>
              <a:rPr lang="tr-TR" sz="2000" dirty="0">
                <a:solidFill>
                  <a:schemeClr val="tx1">
                    <a:lumMod val="75000"/>
                    <a:lumOff val="25000"/>
                  </a:schemeClr>
                </a:solidFill>
              </a:rPr>
              <a:t>işletmesi, 2.000.000 </a:t>
            </a:r>
            <a:r>
              <a:rPr lang="tr-TR" sz="2000" dirty="0" err="1">
                <a:solidFill>
                  <a:schemeClr val="tx1">
                    <a:lumMod val="75000"/>
                    <a:lumOff val="25000"/>
                  </a:schemeClr>
                </a:solidFill>
              </a:rPr>
              <a:t>Tl</a:t>
            </a:r>
            <a:r>
              <a:rPr lang="tr-TR" sz="2000" dirty="0">
                <a:solidFill>
                  <a:schemeClr val="tx1">
                    <a:lumMod val="75000"/>
                    <a:lumOff val="25000"/>
                  </a:schemeClr>
                </a:solidFill>
              </a:rPr>
              <a:t> değerinde B malını % 18 KDV hariç kredili olarak satmıştır. </a:t>
            </a:r>
          </a:p>
          <a:p>
            <a:pPr marL="457200" indent="-457200" algn="just">
              <a:buFont typeface="+mj-lt"/>
              <a:buAutoNum type="arabicPeriod"/>
            </a:pPr>
            <a:r>
              <a:rPr lang="tr-TR" sz="2000" dirty="0" smtClean="0">
                <a:solidFill>
                  <a:schemeClr val="tx1">
                    <a:lumMod val="75000"/>
                    <a:lumOff val="25000"/>
                  </a:schemeClr>
                </a:solidFill>
              </a:rPr>
              <a:t>Aktaş </a:t>
            </a:r>
            <a:r>
              <a:rPr lang="tr-TR" sz="2000" dirty="0">
                <a:solidFill>
                  <a:schemeClr val="tx1">
                    <a:lumMod val="75000"/>
                    <a:lumOff val="25000"/>
                  </a:schemeClr>
                </a:solidFill>
              </a:rPr>
              <a:t>işletmesi 4.000.000 </a:t>
            </a:r>
            <a:r>
              <a:rPr lang="tr-TR" sz="2000" dirty="0" err="1">
                <a:solidFill>
                  <a:schemeClr val="tx1">
                    <a:lumMod val="75000"/>
                    <a:lumOff val="25000"/>
                  </a:schemeClr>
                </a:solidFill>
              </a:rPr>
              <a:t>Tl</a:t>
            </a:r>
            <a:r>
              <a:rPr lang="tr-TR" sz="2000" dirty="0">
                <a:solidFill>
                  <a:schemeClr val="tx1">
                    <a:lumMod val="75000"/>
                    <a:lumOff val="25000"/>
                  </a:schemeClr>
                </a:solidFill>
              </a:rPr>
              <a:t>. değerinde A malı, 8.000.000 </a:t>
            </a:r>
            <a:r>
              <a:rPr lang="tr-TR" sz="2000" dirty="0" err="1">
                <a:solidFill>
                  <a:schemeClr val="tx1">
                    <a:lumMod val="75000"/>
                    <a:lumOff val="25000"/>
                  </a:schemeClr>
                </a:solidFill>
              </a:rPr>
              <a:t>Tl</a:t>
            </a:r>
            <a:r>
              <a:rPr lang="tr-TR" sz="2000" dirty="0">
                <a:solidFill>
                  <a:schemeClr val="tx1">
                    <a:lumMod val="75000"/>
                    <a:lumOff val="25000"/>
                  </a:schemeClr>
                </a:solidFill>
              </a:rPr>
              <a:t>. değerinde B malını % 18 KDV hariç 5.000.000 </a:t>
            </a:r>
            <a:r>
              <a:rPr lang="tr-TR" sz="2000" dirty="0" err="1">
                <a:solidFill>
                  <a:schemeClr val="tx1">
                    <a:lumMod val="75000"/>
                    <a:lumOff val="25000"/>
                  </a:schemeClr>
                </a:solidFill>
              </a:rPr>
              <a:t>Tl</a:t>
            </a:r>
            <a:r>
              <a:rPr lang="tr-TR" sz="2000" dirty="0">
                <a:solidFill>
                  <a:schemeClr val="tx1">
                    <a:lumMod val="75000"/>
                    <a:lumOff val="25000"/>
                  </a:schemeClr>
                </a:solidFill>
              </a:rPr>
              <a:t>. senet geri kalan için çek alarak satmıştır. 4.1.2 601 Yurtdışı Satışlar </a:t>
            </a:r>
          </a:p>
        </p:txBody>
      </p:sp>
    </p:spTree>
    <p:extLst>
      <p:ext uri="{BB962C8B-B14F-4D97-AF65-F5344CB8AC3E}">
        <p14:creationId xmlns:p14="http://schemas.microsoft.com/office/powerpoint/2010/main" val="3910916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61 Satış İndirimleri </a:t>
            </a:r>
          </a:p>
          <a:p>
            <a:r>
              <a:rPr lang="tr-TR" sz="2000" dirty="0" smtClean="0">
                <a:solidFill>
                  <a:schemeClr val="tx1">
                    <a:lumMod val="75000"/>
                    <a:lumOff val="25000"/>
                  </a:schemeClr>
                </a:solidFill>
              </a:rPr>
              <a:t>Net </a:t>
            </a:r>
            <a:r>
              <a:rPr lang="tr-TR" sz="2000" dirty="0">
                <a:solidFill>
                  <a:schemeClr val="tx1">
                    <a:lumMod val="75000"/>
                    <a:lumOff val="25000"/>
                  </a:schemeClr>
                </a:solidFill>
              </a:rPr>
              <a:t>satış hasılatına  ulaşabilmek için brüt satışlardan indirilmesi gereken değerleri kapsar. </a:t>
            </a:r>
          </a:p>
          <a:p>
            <a:r>
              <a:rPr lang="tr-TR" sz="2000" dirty="0" smtClean="0">
                <a:solidFill>
                  <a:schemeClr val="tx1">
                    <a:lumMod val="75000"/>
                    <a:lumOff val="25000"/>
                  </a:schemeClr>
                </a:solidFill>
              </a:rPr>
              <a:t>610 </a:t>
            </a:r>
            <a:r>
              <a:rPr lang="tr-TR" sz="2000" dirty="0">
                <a:solidFill>
                  <a:schemeClr val="tx1">
                    <a:lumMod val="75000"/>
                    <a:lumOff val="25000"/>
                  </a:schemeClr>
                </a:solidFill>
              </a:rPr>
              <a:t>Satıştan iadeler, </a:t>
            </a:r>
          </a:p>
          <a:p>
            <a:r>
              <a:rPr lang="tr-TR" sz="2000" dirty="0" smtClean="0">
                <a:solidFill>
                  <a:schemeClr val="tx1">
                    <a:lumMod val="75000"/>
                    <a:lumOff val="25000"/>
                  </a:schemeClr>
                </a:solidFill>
              </a:rPr>
              <a:t>611 </a:t>
            </a:r>
            <a:r>
              <a:rPr lang="tr-TR" sz="2000" dirty="0">
                <a:solidFill>
                  <a:schemeClr val="tx1">
                    <a:lumMod val="75000"/>
                    <a:lumOff val="25000"/>
                  </a:schemeClr>
                </a:solidFill>
              </a:rPr>
              <a:t>Satış </a:t>
            </a:r>
            <a:r>
              <a:rPr lang="tr-TR" sz="2000" dirty="0" err="1">
                <a:solidFill>
                  <a:schemeClr val="tx1">
                    <a:lumMod val="75000"/>
                    <a:lumOff val="25000"/>
                  </a:schemeClr>
                </a:solidFill>
              </a:rPr>
              <a:t>iskontoları</a:t>
            </a:r>
            <a:r>
              <a:rPr lang="tr-TR" sz="2000" dirty="0">
                <a:solidFill>
                  <a:schemeClr val="tx1">
                    <a:lumMod val="75000"/>
                    <a:lumOff val="25000"/>
                  </a:schemeClr>
                </a:solidFill>
              </a:rPr>
              <a:t> </a:t>
            </a:r>
          </a:p>
          <a:p>
            <a:r>
              <a:rPr lang="tr-TR" sz="2000" dirty="0" smtClean="0">
                <a:solidFill>
                  <a:schemeClr val="tx1">
                    <a:lumMod val="75000"/>
                    <a:lumOff val="25000"/>
                  </a:schemeClr>
                </a:solidFill>
              </a:rPr>
              <a:t>612 </a:t>
            </a:r>
            <a:r>
              <a:rPr lang="tr-TR" sz="2000" dirty="0">
                <a:solidFill>
                  <a:schemeClr val="tx1">
                    <a:lumMod val="75000"/>
                    <a:lumOff val="25000"/>
                  </a:schemeClr>
                </a:solidFill>
              </a:rPr>
              <a:t>Diğer indirimler  </a:t>
            </a:r>
          </a:p>
          <a:p>
            <a:r>
              <a:rPr lang="tr-TR" sz="2000" dirty="0">
                <a:solidFill>
                  <a:schemeClr val="tx1">
                    <a:lumMod val="75000"/>
                    <a:lumOff val="25000"/>
                  </a:schemeClr>
                </a:solidFill>
              </a:rPr>
              <a:t>şeklinde bölümlenir</a:t>
            </a:r>
          </a:p>
        </p:txBody>
      </p:sp>
    </p:spTree>
    <p:extLst>
      <p:ext uri="{BB962C8B-B14F-4D97-AF65-F5344CB8AC3E}">
        <p14:creationId xmlns:p14="http://schemas.microsoft.com/office/powerpoint/2010/main" val="3973230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a:bodyPr>
          <a:lstStyle/>
          <a:p>
            <a:r>
              <a:rPr lang="sv-SE" dirty="0">
                <a:solidFill>
                  <a:schemeClr val="tx1">
                    <a:lumMod val="75000"/>
                    <a:lumOff val="25000"/>
                  </a:schemeClr>
                </a:solidFill>
              </a:rPr>
              <a:t>6. Gelir Tablosu Hs.</a:t>
            </a: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62 Satışların Maliyeti (-)   </a:t>
            </a:r>
          </a:p>
          <a:p>
            <a:r>
              <a:rPr lang="tr-TR" sz="2000" dirty="0" smtClean="0">
                <a:solidFill>
                  <a:schemeClr val="tx1">
                    <a:lumMod val="75000"/>
                    <a:lumOff val="25000"/>
                  </a:schemeClr>
                </a:solidFill>
              </a:rPr>
              <a:t>İşletmeni </a:t>
            </a:r>
            <a:r>
              <a:rPr lang="tr-TR" sz="2000" dirty="0">
                <a:solidFill>
                  <a:schemeClr val="tx1">
                    <a:lumMod val="75000"/>
                    <a:lumOff val="25000"/>
                  </a:schemeClr>
                </a:solidFill>
              </a:rPr>
              <a:t>dönem içindeki stok hareketleri ile satılan mamul, yarı mamul, ilk madde ve malzeme ile ticari mal gibi maddelerin ve satılan hizmetlerin maliyetini kapsar. </a:t>
            </a:r>
          </a:p>
          <a:p>
            <a:r>
              <a:rPr lang="tr-TR" sz="2000" dirty="0" smtClean="0">
                <a:solidFill>
                  <a:schemeClr val="tx1">
                    <a:lumMod val="75000"/>
                    <a:lumOff val="25000"/>
                  </a:schemeClr>
                </a:solidFill>
              </a:rPr>
              <a:t>Başka </a:t>
            </a:r>
            <a:r>
              <a:rPr lang="tr-TR" sz="2000" dirty="0">
                <a:solidFill>
                  <a:schemeClr val="tx1">
                    <a:lumMod val="75000"/>
                    <a:lumOff val="25000"/>
                  </a:schemeClr>
                </a:solidFill>
              </a:rPr>
              <a:t>bir ifadeyle, dönem içinde alıcılara satılan ya da devredilen mal ve hizmetlerin üretimi (imalatı) ya da satın alınması için yapılan tüm harcamaları  içerir.</a:t>
            </a:r>
          </a:p>
          <a:p>
            <a:r>
              <a:rPr lang="tr-TR" sz="2000" dirty="0" smtClean="0">
                <a:solidFill>
                  <a:schemeClr val="tx1">
                    <a:lumMod val="75000"/>
                    <a:lumOff val="25000"/>
                  </a:schemeClr>
                </a:solidFill>
              </a:rPr>
              <a:t>620 Satılan Mamuller Maliyeti (-)  </a:t>
            </a:r>
          </a:p>
          <a:p>
            <a:r>
              <a:rPr lang="tr-TR" sz="2000" dirty="0" smtClean="0">
                <a:solidFill>
                  <a:schemeClr val="tx1">
                    <a:lumMod val="75000"/>
                    <a:lumOff val="25000"/>
                  </a:schemeClr>
                </a:solidFill>
              </a:rPr>
              <a:t>621 Satılan Ticari Mallar Maliyeti (-)  </a:t>
            </a:r>
          </a:p>
          <a:p>
            <a:r>
              <a:rPr lang="tr-TR" sz="2000" dirty="0" smtClean="0">
                <a:solidFill>
                  <a:schemeClr val="tx1">
                    <a:lumMod val="75000"/>
                    <a:lumOff val="25000"/>
                  </a:schemeClr>
                </a:solidFill>
              </a:rPr>
              <a:t>622 Satılan Hizmet Maliyeti </a:t>
            </a:r>
          </a:p>
          <a:p>
            <a:r>
              <a:rPr lang="tr-TR" sz="2000" dirty="0" smtClean="0">
                <a:solidFill>
                  <a:schemeClr val="tx1">
                    <a:lumMod val="75000"/>
                    <a:lumOff val="25000"/>
                  </a:schemeClr>
                </a:solidFill>
              </a:rPr>
              <a:t>623 Diğer Satışların Maliyeti (-)</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864526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2.xml><?xml version="1.0" encoding="utf-8"?>
<a:theme xmlns:a="http://schemas.openxmlformats.org/drawingml/2006/main" name="3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3</TotalTime>
  <Words>1672</Words>
  <Application>Microsoft Office PowerPoint</Application>
  <PresentationFormat>Ekran Gösterisi (4:3)</PresentationFormat>
  <Paragraphs>198</Paragraphs>
  <Slides>29</Slides>
  <Notes>0</Notes>
  <HiddenSlides>0</HiddenSlides>
  <MMClips>0</MMClips>
  <ScaleCrop>false</ScaleCrop>
  <HeadingPairs>
    <vt:vector size="4" baseType="variant">
      <vt:variant>
        <vt:lpstr>Tema</vt:lpstr>
      </vt:variant>
      <vt:variant>
        <vt:i4>2</vt:i4>
      </vt:variant>
      <vt:variant>
        <vt:lpstr>Slayt Başlıkları</vt:lpstr>
      </vt:variant>
      <vt:variant>
        <vt:i4>29</vt:i4>
      </vt:variant>
    </vt:vector>
  </HeadingPairs>
  <TitlesOfParts>
    <vt:vector size="31" baseType="lpstr">
      <vt:lpstr>sunum_sablon (2)</vt:lpstr>
      <vt:lpstr>3_sunum_sablon (2)</vt:lpstr>
      <vt:lpstr>PowerPoint Sunusu</vt:lpstr>
      <vt:lpstr>Gelir Tablosu ve Maliyet Hesapları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5</cp:revision>
  <cp:lastPrinted>1601-01-01T00:00:00Z</cp:lastPrinted>
  <dcterms:created xsi:type="dcterms:W3CDTF">2020-01-10T15:13:15Z</dcterms:created>
  <dcterms:modified xsi:type="dcterms:W3CDTF">2020-01-11T10:58:19Z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