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handoutMasterIdLst>
    <p:handoutMasterId r:id="rId32"/>
  </p:handoutMasterIdLst>
  <p:sldIdLst>
    <p:sldId id="287"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7" autoAdjust="0"/>
  </p:normalViewPr>
  <p:slideViewPr>
    <p:cSldViewPr>
      <p:cViewPr>
        <p:scale>
          <a:sx n="81" d="100"/>
          <a:sy n="81"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xmlns=""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xmlns=""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21.05.2021</a:t>
            </a:fld>
            <a:endParaRPr lang="tr-TR"/>
          </a:p>
        </p:txBody>
      </p:sp>
      <p:sp>
        <p:nvSpPr>
          <p:cNvPr id="4" name="Alt Bilgi Yer Tutucusu 3">
            <a:extLst>
              <a:ext uri="{FF2B5EF4-FFF2-40B4-BE49-F238E27FC236}">
                <a16:creationId xmlns:a16="http://schemas.microsoft.com/office/drawing/2014/main" xmlns=""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xmlns=""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a16="http://schemas.microsoft.com/office/drawing/2014/main" xmlns=""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a16="http://schemas.microsoft.com/office/drawing/2014/main" xmlns=""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xmlns=""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a16="http://schemas.microsoft.com/office/drawing/2014/main" xmlns=""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kon + konu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762340" y="1925899"/>
            <a:ext cx="5188385" cy="4658623"/>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tr-TR"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Düz yazı</a:t>
            </a:r>
          </a:p>
          <a:p>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8" name="Freeform 27"/>
          <p:cNvSpPr>
            <a:spLocks/>
          </p:cNvSpPr>
          <p:nvPr userDrawn="1"/>
        </p:nvSpPr>
        <p:spPr bwMode="auto">
          <a:xfrm>
            <a:off x="4353979" y="2424904"/>
            <a:ext cx="4529138" cy="2151062"/>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9" name="Freeform 11"/>
          <p:cNvSpPr>
            <a:spLocks/>
          </p:cNvSpPr>
          <p:nvPr userDrawn="1"/>
        </p:nvSpPr>
        <p:spPr bwMode="auto">
          <a:xfrm>
            <a:off x="1787168" y="2399149"/>
            <a:ext cx="1163087" cy="15507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70" name="Freeform 12"/>
          <p:cNvSpPr>
            <a:spLocks/>
          </p:cNvSpPr>
          <p:nvPr userDrawn="1"/>
        </p:nvSpPr>
        <p:spPr bwMode="auto">
          <a:xfrm>
            <a:off x="1871003" y="2507743"/>
            <a:ext cx="989000" cy="132048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2" name="Oval 71"/>
          <p:cNvSpPr>
            <a:spLocks noChangeArrowheads="1"/>
          </p:cNvSpPr>
          <p:nvPr userDrawn="1"/>
        </p:nvSpPr>
        <p:spPr bwMode="auto">
          <a:xfrm>
            <a:off x="1996337" y="2674854"/>
            <a:ext cx="738332" cy="985050"/>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3" name="Freeform 108"/>
          <p:cNvSpPr>
            <a:spLocks/>
          </p:cNvSpPr>
          <p:nvPr userDrawn="1"/>
        </p:nvSpPr>
        <p:spPr bwMode="auto">
          <a:xfrm rot="16200000">
            <a:off x="-33764" y="2178903"/>
            <a:ext cx="2024034" cy="151802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74" name="Freeform 109"/>
          <p:cNvSpPr>
            <a:spLocks/>
          </p:cNvSpPr>
          <p:nvPr userDrawn="1"/>
        </p:nvSpPr>
        <p:spPr bwMode="auto">
          <a:xfrm rot="16200000">
            <a:off x="111299" y="2297202"/>
            <a:ext cx="1721082" cy="1292596"/>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5" name="Oval 74"/>
          <p:cNvSpPr>
            <a:spLocks noChangeArrowheads="1"/>
          </p:cNvSpPr>
          <p:nvPr userDrawn="1"/>
        </p:nvSpPr>
        <p:spPr bwMode="auto">
          <a:xfrm rot="16200000">
            <a:off x="328813" y="2461378"/>
            <a:ext cx="1284863" cy="964242"/>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6" name="Freeform 120"/>
          <p:cNvSpPr>
            <a:spLocks/>
          </p:cNvSpPr>
          <p:nvPr userDrawn="1"/>
        </p:nvSpPr>
        <p:spPr bwMode="auto">
          <a:xfrm flipV="1">
            <a:off x="1787168" y="4018221"/>
            <a:ext cx="1748988" cy="23319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77" name="Freeform 121"/>
          <p:cNvSpPr>
            <a:spLocks/>
          </p:cNvSpPr>
          <p:nvPr userDrawn="1"/>
        </p:nvSpPr>
        <p:spPr bwMode="auto">
          <a:xfrm flipV="1">
            <a:off x="1913236" y="4201227"/>
            <a:ext cx="1487204" cy="198567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89" name="Oval 88"/>
          <p:cNvSpPr>
            <a:spLocks noChangeArrowheads="1"/>
          </p:cNvSpPr>
          <p:nvPr userDrawn="1"/>
        </p:nvSpPr>
        <p:spPr bwMode="auto">
          <a:xfrm flipV="1">
            <a:off x="2101706" y="4454347"/>
            <a:ext cx="1110263" cy="148126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0" name="Freeform 124"/>
          <p:cNvSpPr>
            <a:spLocks/>
          </p:cNvSpPr>
          <p:nvPr userDrawn="1"/>
        </p:nvSpPr>
        <p:spPr bwMode="auto">
          <a:xfrm rot="5400000" flipV="1">
            <a:off x="221187" y="4234804"/>
            <a:ext cx="1732663" cy="1299498"/>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91" name="Freeform 125"/>
          <p:cNvSpPr>
            <a:spLocks/>
          </p:cNvSpPr>
          <p:nvPr userDrawn="1"/>
        </p:nvSpPr>
        <p:spPr bwMode="auto">
          <a:xfrm rot="5400000" flipV="1">
            <a:off x="345366" y="4326513"/>
            <a:ext cx="1473322" cy="1106520"/>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3" name="Oval 92"/>
          <p:cNvSpPr>
            <a:spLocks noChangeArrowheads="1"/>
          </p:cNvSpPr>
          <p:nvPr userDrawn="1"/>
        </p:nvSpPr>
        <p:spPr bwMode="auto">
          <a:xfrm rot="5400000" flipV="1">
            <a:off x="531567" y="4467057"/>
            <a:ext cx="1099900" cy="82543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grpSp>
        <p:nvGrpSpPr>
          <p:cNvPr id="96" name="Group 20"/>
          <p:cNvGrpSpPr/>
          <p:nvPr userDrawn="1"/>
        </p:nvGrpSpPr>
        <p:grpSpPr>
          <a:xfrm>
            <a:off x="800719" y="2760169"/>
            <a:ext cx="300021" cy="426726"/>
            <a:chOff x="7938" y="-1587"/>
            <a:chExt cx="1450975" cy="1547812"/>
          </a:xfrm>
          <a:solidFill>
            <a:schemeClr val="accent1"/>
          </a:solidFill>
        </p:grpSpPr>
        <p:sp>
          <p:nvSpPr>
            <p:cNvPr id="97" name="Freeform 5"/>
            <p:cNvSpPr>
              <a:spLocks noEditPoints="1"/>
            </p:cNvSpPr>
            <p:nvPr/>
          </p:nvSpPr>
          <p:spPr bwMode="auto">
            <a:xfrm>
              <a:off x="7938" y="-1587"/>
              <a:ext cx="1450975" cy="1547812"/>
            </a:xfrm>
            <a:custGeom>
              <a:avLst/>
              <a:gdLst>
                <a:gd name="T0" fmla="*/ 358 w 384"/>
                <a:gd name="T1" fmla="*/ 0 h 410"/>
                <a:gd name="T2" fmla="*/ 26 w 384"/>
                <a:gd name="T3" fmla="*/ 0 h 410"/>
                <a:gd name="T4" fmla="*/ 0 w 384"/>
                <a:gd name="T5" fmla="*/ 26 h 410"/>
                <a:gd name="T6" fmla="*/ 0 w 384"/>
                <a:gd name="T7" fmla="*/ 358 h 410"/>
                <a:gd name="T8" fmla="*/ 26 w 384"/>
                <a:gd name="T9" fmla="*/ 384 h 410"/>
                <a:gd name="T10" fmla="*/ 51 w 384"/>
                <a:gd name="T11" fmla="*/ 384 h 410"/>
                <a:gd name="T12" fmla="*/ 77 w 384"/>
                <a:gd name="T13" fmla="*/ 410 h 410"/>
                <a:gd name="T14" fmla="*/ 102 w 384"/>
                <a:gd name="T15" fmla="*/ 384 h 410"/>
                <a:gd name="T16" fmla="*/ 282 w 384"/>
                <a:gd name="T17" fmla="*/ 384 h 410"/>
                <a:gd name="T18" fmla="*/ 307 w 384"/>
                <a:gd name="T19" fmla="*/ 410 h 410"/>
                <a:gd name="T20" fmla="*/ 333 w 384"/>
                <a:gd name="T21" fmla="*/ 384 h 410"/>
                <a:gd name="T22" fmla="*/ 358 w 384"/>
                <a:gd name="T23" fmla="*/ 384 h 410"/>
                <a:gd name="T24" fmla="*/ 384 w 384"/>
                <a:gd name="T25" fmla="*/ 358 h 410"/>
                <a:gd name="T26" fmla="*/ 384 w 384"/>
                <a:gd name="T27" fmla="*/ 26 h 410"/>
                <a:gd name="T28" fmla="*/ 358 w 384"/>
                <a:gd name="T29" fmla="*/ 0 h 410"/>
                <a:gd name="T30" fmla="*/ 333 w 384"/>
                <a:gd name="T31" fmla="*/ 333 h 410"/>
                <a:gd name="T32" fmla="*/ 51 w 384"/>
                <a:gd name="T33" fmla="*/ 333 h 410"/>
                <a:gd name="T34" fmla="*/ 51 w 384"/>
                <a:gd name="T35" fmla="*/ 205 h 410"/>
                <a:gd name="T36" fmla="*/ 333 w 384"/>
                <a:gd name="T37" fmla="*/ 205 h 410"/>
                <a:gd name="T38" fmla="*/ 333 w 384"/>
                <a:gd name="T39" fmla="*/ 333 h 410"/>
                <a:gd name="T40" fmla="*/ 333 w 384"/>
                <a:gd name="T41" fmla="*/ 179 h 410"/>
                <a:gd name="T42" fmla="*/ 51 w 384"/>
                <a:gd name="T43" fmla="*/ 179 h 410"/>
                <a:gd name="T44" fmla="*/ 51 w 384"/>
                <a:gd name="T45" fmla="*/ 51 h 410"/>
                <a:gd name="T46" fmla="*/ 333 w 384"/>
                <a:gd name="T47" fmla="*/ 51 h 410"/>
                <a:gd name="T48" fmla="*/ 333 w 384"/>
                <a:gd name="T49" fmla="*/ 179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410">
                  <a:moveTo>
                    <a:pt x="358" y="0"/>
                  </a:moveTo>
                  <a:cubicBezTo>
                    <a:pt x="26" y="0"/>
                    <a:pt x="26" y="0"/>
                    <a:pt x="26" y="0"/>
                  </a:cubicBezTo>
                  <a:cubicBezTo>
                    <a:pt x="12" y="0"/>
                    <a:pt x="0" y="12"/>
                    <a:pt x="0" y="26"/>
                  </a:cubicBezTo>
                  <a:cubicBezTo>
                    <a:pt x="0" y="358"/>
                    <a:pt x="0" y="358"/>
                    <a:pt x="0" y="358"/>
                  </a:cubicBezTo>
                  <a:cubicBezTo>
                    <a:pt x="0" y="372"/>
                    <a:pt x="12" y="384"/>
                    <a:pt x="26" y="384"/>
                  </a:cubicBezTo>
                  <a:cubicBezTo>
                    <a:pt x="51" y="384"/>
                    <a:pt x="51" y="384"/>
                    <a:pt x="51" y="384"/>
                  </a:cubicBezTo>
                  <a:cubicBezTo>
                    <a:pt x="51" y="398"/>
                    <a:pt x="63" y="410"/>
                    <a:pt x="77" y="410"/>
                  </a:cubicBezTo>
                  <a:cubicBezTo>
                    <a:pt x="91" y="410"/>
                    <a:pt x="102" y="398"/>
                    <a:pt x="102" y="384"/>
                  </a:cubicBezTo>
                  <a:cubicBezTo>
                    <a:pt x="282" y="384"/>
                    <a:pt x="282" y="384"/>
                    <a:pt x="282" y="384"/>
                  </a:cubicBezTo>
                  <a:cubicBezTo>
                    <a:pt x="282" y="398"/>
                    <a:pt x="293" y="410"/>
                    <a:pt x="307" y="410"/>
                  </a:cubicBezTo>
                  <a:cubicBezTo>
                    <a:pt x="321" y="410"/>
                    <a:pt x="333" y="398"/>
                    <a:pt x="333" y="384"/>
                  </a:cubicBezTo>
                  <a:cubicBezTo>
                    <a:pt x="358" y="384"/>
                    <a:pt x="358" y="384"/>
                    <a:pt x="358" y="384"/>
                  </a:cubicBezTo>
                  <a:cubicBezTo>
                    <a:pt x="372" y="384"/>
                    <a:pt x="384" y="372"/>
                    <a:pt x="384" y="358"/>
                  </a:cubicBezTo>
                  <a:cubicBezTo>
                    <a:pt x="384" y="26"/>
                    <a:pt x="384" y="26"/>
                    <a:pt x="384" y="26"/>
                  </a:cubicBezTo>
                  <a:cubicBezTo>
                    <a:pt x="384" y="12"/>
                    <a:pt x="372" y="0"/>
                    <a:pt x="358" y="0"/>
                  </a:cubicBezTo>
                  <a:close/>
                  <a:moveTo>
                    <a:pt x="333" y="333"/>
                  </a:moveTo>
                  <a:cubicBezTo>
                    <a:pt x="51" y="333"/>
                    <a:pt x="51" y="333"/>
                    <a:pt x="51" y="333"/>
                  </a:cubicBezTo>
                  <a:cubicBezTo>
                    <a:pt x="51" y="205"/>
                    <a:pt x="51" y="205"/>
                    <a:pt x="51" y="205"/>
                  </a:cubicBezTo>
                  <a:cubicBezTo>
                    <a:pt x="333" y="205"/>
                    <a:pt x="333" y="205"/>
                    <a:pt x="333" y="205"/>
                  </a:cubicBezTo>
                  <a:lnTo>
                    <a:pt x="333" y="333"/>
                  </a:lnTo>
                  <a:close/>
                  <a:moveTo>
                    <a:pt x="333" y="179"/>
                  </a:moveTo>
                  <a:cubicBezTo>
                    <a:pt x="51" y="179"/>
                    <a:pt x="51" y="179"/>
                    <a:pt x="51" y="179"/>
                  </a:cubicBezTo>
                  <a:cubicBezTo>
                    <a:pt x="51" y="51"/>
                    <a:pt x="51" y="51"/>
                    <a:pt x="51" y="51"/>
                  </a:cubicBezTo>
                  <a:cubicBezTo>
                    <a:pt x="333" y="51"/>
                    <a:pt x="333" y="51"/>
                    <a:pt x="333" y="51"/>
                  </a:cubicBezTo>
                  <a:lnTo>
                    <a:pt x="333" y="1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8" name="Freeform 6"/>
            <p:cNvSpPr>
              <a:spLocks noEditPoints="1"/>
            </p:cNvSpPr>
            <p:nvPr/>
          </p:nvSpPr>
          <p:spPr bwMode="auto">
            <a:xfrm>
              <a:off x="300038" y="86677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4 h 183"/>
                <a:gd name="T12" fmla="*/ 183 w 547"/>
                <a:gd name="T13" fmla="*/ 124 h 183"/>
                <a:gd name="T14" fmla="*/ 183 w 547"/>
                <a:gd name="T15" fmla="*/ 62 h 183"/>
                <a:gd name="T16" fmla="*/ 364 w 547"/>
                <a:gd name="T17" fmla="*/ 62 h 183"/>
                <a:gd name="T18" fmla="*/ 364 w 547"/>
                <a:gd name="T19" fmla="*/ 12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4"/>
                  </a:moveTo>
                  <a:lnTo>
                    <a:pt x="183" y="124"/>
                  </a:lnTo>
                  <a:lnTo>
                    <a:pt x="183" y="62"/>
                  </a:lnTo>
                  <a:lnTo>
                    <a:pt x="364" y="62"/>
                  </a:lnTo>
                  <a:lnTo>
                    <a:pt x="364"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9" name="Freeform 7"/>
            <p:cNvSpPr>
              <a:spLocks noEditPoints="1"/>
            </p:cNvSpPr>
            <p:nvPr/>
          </p:nvSpPr>
          <p:spPr bwMode="auto">
            <a:xfrm>
              <a:off x="300038" y="28892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1 h 183"/>
                <a:gd name="T12" fmla="*/ 183 w 547"/>
                <a:gd name="T13" fmla="*/ 121 h 183"/>
                <a:gd name="T14" fmla="*/ 183 w 547"/>
                <a:gd name="T15" fmla="*/ 59 h 183"/>
                <a:gd name="T16" fmla="*/ 364 w 547"/>
                <a:gd name="T17" fmla="*/ 59 h 183"/>
                <a:gd name="T18" fmla="*/ 364 w 547"/>
                <a:gd name="T19" fmla="*/ 12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1"/>
                  </a:moveTo>
                  <a:lnTo>
                    <a:pt x="183" y="121"/>
                  </a:lnTo>
                  <a:lnTo>
                    <a:pt x="183" y="59"/>
                  </a:lnTo>
                  <a:lnTo>
                    <a:pt x="364" y="59"/>
                  </a:lnTo>
                  <a:lnTo>
                    <a:pt x="364"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100" name="Freeform 11"/>
          <p:cNvSpPr>
            <a:spLocks noEditPoints="1"/>
          </p:cNvSpPr>
          <p:nvPr userDrawn="1"/>
        </p:nvSpPr>
        <p:spPr bwMode="auto">
          <a:xfrm>
            <a:off x="2232749" y="2986044"/>
            <a:ext cx="265509" cy="403151"/>
          </a:xfrm>
          <a:custGeom>
            <a:avLst/>
            <a:gdLst>
              <a:gd name="T0" fmla="*/ 240 w 280"/>
              <a:gd name="T1" fmla="*/ 0 h 320"/>
              <a:gd name="T2" fmla="*/ 40 w 280"/>
              <a:gd name="T3" fmla="*/ 0 h 320"/>
              <a:gd name="T4" fmla="*/ 0 w 280"/>
              <a:gd name="T5" fmla="*/ 40 h 320"/>
              <a:gd name="T6" fmla="*/ 0 w 280"/>
              <a:gd name="T7" fmla="*/ 200 h 320"/>
              <a:gd name="T8" fmla="*/ 0 w 280"/>
              <a:gd name="T9" fmla="*/ 210 h 320"/>
              <a:gd name="T10" fmla="*/ 10 w 280"/>
              <a:gd name="T11" fmla="*/ 220 h 320"/>
              <a:gd name="T12" fmla="*/ 20 w 280"/>
              <a:gd name="T13" fmla="*/ 220 h 320"/>
              <a:gd name="T14" fmla="*/ 20 w 280"/>
              <a:gd name="T15" fmla="*/ 270 h 320"/>
              <a:gd name="T16" fmla="*/ 30 w 280"/>
              <a:gd name="T17" fmla="*/ 280 h 320"/>
              <a:gd name="T18" fmla="*/ 40 w 280"/>
              <a:gd name="T19" fmla="*/ 280 h 320"/>
              <a:gd name="T20" fmla="*/ 40 w 280"/>
              <a:gd name="T21" fmla="*/ 300 h 320"/>
              <a:gd name="T22" fmla="*/ 60 w 280"/>
              <a:gd name="T23" fmla="*/ 320 h 320"/>
              <a:gd name="T24" fmla="*/ 80 w 280"/>
              <a:gd name="T25" fmla="*/ 320 h 320"/>
              <a:gd name="T26" fmla="*/ 100 w 280"/>
              <a:gd name="T27" fmla="*/ 300 h 320"/>
              <a:gd name="T28" fmla="*/ 100 w 280"/>
              <a:gd name="T29" fmla="*/ 280 h 320"/>
              <a:gd name="T30" fmla="*/ 180 w 280"/>
              <a:gd name="T31" fmla="*/ 280 h 320"/>
              <a:gd name="T32" fmla="*/ 180 w 280"/>
              <a:gd name="T33" fmla="*/ 300 h 320"/>
              <a:gd name="T34" fmla="*/ 200 w 280"/>
              <a:gd name="T35" fmla="*/ 320 h 320"/>
              <a:gd name="T36" fmla="*/ 220 w 280"/>
              <a:gd name="T37" fmla="*/ 320 h 320"/>
              <a:gd name="T38" fmla="*/ 240 w 280"/>
              <a:gd name="T39" fmla="*/ 300 h 320"/>
              <a:gd name="T40" fmla="*/ 240 w 280"/>
              <a:gd name="T41" fmla="*/ 280 h 320"/>
              <a:gd name="T42" fmla="*/ 250 w 280"/>
              <a:gd name="T43" fmla="*/ 280 h 320"/>
              <a:gd name="T44" fmla="*/ 260 w 280"/>
              <a:gd name="T45" fmla="*/ 270 h 320"/>
              <a:gd name="T46" fmla="*/ 260 w 280"/>
              <a:gd name="T47" fmla="*/ 220 h 320"/>
              <a:gd name="T48" fmla="*/ 270 w 280"/>
              <a:gd name="T49" fmla="*/ 220 h 320"/>
              <a:gd name="T50" fmla="*/ 280 w 280"/>
              <a:gd name="T51" fmla="*/ 210 h 320"/>
              <a:gd name="T52" fmla="*/ 280 w 280"/>
              <a:gd name="T53" fmla="*/ 200 h 320"/>
              <a:gd name="T54" fmla="*/ 280 w 280"/>
              <a:gd name="T55" fmla="*/ 40 h 320"/>
              <a:gd name="T56" fmla="*/ 240 w 280"/>
              <a:gd name="T57" fmla="*/ 0 h 320"/>
              <a:gd name="T58" fmla="*/ 200 w 280"/>
              <a:gd name="T59" fmla="*/ 80 h 320"/>
              <a:gd name="T60" fmla="*/ 220 w 280"/>
              <a:gd name="T61" fmla="*/ 100 h 320"/>
              <a:gd name="T62" fmla="*/ 220 w 280"/>
              <a:gd name="T63" fmla="*/ 140 h 320"/>
              <a:gd name="T64" fmla="*/ 60 w 280"/>
              <a:gd name="T65" fmla="*/ 140 h 320"/>
              <a:gd name="T66" fmla="*/ 60 w 280"/>
              <a:gd name="T67" fmla="*/ 100 h 320"/>
              <a:gd name="T68" fmla="*/ 80 w 280"/>
              <a:gd name="T69" fmla="*/ 80 h 320"/>
              <a:gd name="T70" fmla="*/ 200 w 280"/>
              <a:gd name="T71" fmla="*/ 80 h 320"/>
              <a:gd name="T72" fmla="*/ 80 w 280"/>
              <a:gd name="T73" fmla="*/ 240 h 320"/>
              <a:gd name="T74" fmla="*/ 60 w 280"/>
              <a:gd name="T75" fmla="*/ 240 h 320"/>
              <a:gd name="T76" fmla="*/ 40 w 280"/>
              <a:gd name="T77" fmla="*/ 220 h 320"/>
              <a:gd name="T78" fmla="*/ 60 w 280"/>
              <a:gd name="T79" fmla="*/ 200 h 320"/>
              <a:gd name="T80" fmla="*/ 80 w 280"/>
              <a:gd name="T81" fmla="*/ 200 h 320"/>
              <a:gd name="T82" fmla="*/ 100 w 280"/>
              <a:gd name="T83" fmla="*/ 220 h 320"/>
              <a:gd name="T84" fmla="*/ 80 w 280"/>
              <a:gd name="T85" fmla="*/ 240 h 320"/>
              <a:gd name="T86" fmla="*/ 220 w 280"/>
              <a:gd name="T87" fmla="*/ 240 h 320"/>
              <a:gd name="T88" fmla="*/ 200 w 280"/>
              <a:gd name="T89" fmla="*/ 240 h 320"/>
              <a:gd name="T90" fmla="*/ 180 w 280"/>
              <a:gd name="T91" fmla="*/ 220 h 320"/>
              <a:gd name="T92" fmla="*/ 200 w 280"/>
              <a:gd name="T93" fmla="*/ 200 h 320"/>
              <a:gd name="T94" fmla="*/ 220 w 280"/>
              <a:gd name="T95" fmla="*/ 200 h 320"/>
              <a:gd name="T96" fmla="*/ 240 w 280"/>
              <a:gd name="T97" fmla="*/ 220 h 320"/>
              <a:gd name="T98" fmla="*/ 220 w 280"/>
              <a:gd name="T99" fmla="*/ 2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0" h="320">
                <a:moveTo>
                  <a:pt x="240" y="0"/>
                </a:moveTo>
                <a:cubicBezTo>
                  <a:pt x="40" y="0"/>
                  <a:pt x="40" y="0"/>
                  <a:pt x="40" y="0"/>
                </a:cubicBezTo>
                <a:cubicBezTo>
                  <a:pt x="18" y="0"/>
                  <a:pt x="0" y="18"/>
                  <a:pt x="0" y="40"/>
                </a:cubicBezTo>
                <a:cubicBezTo>
                  <a:pt x="0" y="200"/>
                  <a:pt x="0" y="200"/>
                  <a:pt x="0" y="200"/>
                </a:cubicBezTo>
                <a:cubicBezTo>
                  <a:pt x="0" y="210"/>
                  <a:pt x="0" y="210"/>
                  <a:pt x="0" y="210"/>
                </a:cubicBezTo>
                <a:cubicBezTo>
                  <a:pt x="0" y="216"/>
                  <a:pt x="4" y="220"/>
                  <a:pt x="10" y="220"/>
                </a:cubicBezTo>
                <a:cubicBezTo>
                  <a:pt x="20" y="220"/>
                  <a:pt x="20" y="220"/>
                  <a:pt x="20" y="220"/>
                </a:cubicBezTo>
                <a:cubicBezTo>
                  <a:pt x="20" y="270"/>
                  <a:pt x="20" y="270"/>
                  <a:pt x="20" y="270"/>
                </a:cubicBezTo>
                <a:cubicBezTo>
                  <a:pt x="20" y="276"/>
                  <a:pt x="24" y="280"/>
                  <a:pt x="30" y="280"/>
                </a:cubicBezTo>
                <a:cubicBezTo>
                  <a:pt x="40" y="280"/>
                  <a:pt x="40" y="280"/>
                  <a:pt x="40" y="280"/>
                </a:cubicBezTo>
                <a:cubicBezTo>
                  <a:pt x="40" y="300"/>
                  <a:pt x="40" y="300"/>
                  <a:pt x="40" y="300"/>
                </a:cubicBezTo>
                <a:cubicBezTo>
                  <a:pt x="40" y="311"/>
                  <a:pt x="49" y="320"/>
                  <a:pt x="60" y="320"/>
                </a:cubicBezTo>
                <a:cubicBezTo>
                  <a:pt x="80" y="320"/>
                  <a:pt x="80" y="320"/>
                  <a:pt x="80" y="320"/>
                </a:cubicBezTo>
                <a:cubicBezTo>
                  <a:pt x="91" y="320"/>
                  <a:pt x="100" y="311"/>
                  <a:pt x="100" y="300"/>
                </a:cubicBezTo>
                <a:cubicBezTo>
                  <a:pt x="100" y="280"/>
                  <a:pt x="100" y="280"/>
                  <a:pt x="100" y="280"/>
                </a:cubicBezTo>
                <a:cubicBezTo>
                  <a:pt x="180" y="280"/>
                  <a:pt x="180" y="280"/>
                  <a:pt x="180" y="280"/>
                </a:cubicBezTo>
                <a:cubicBezTo>
                  <a:pt x="180" y="300"/>
                  <a:pt x="180" y="300"/>
                  <a:pt x="180" y="300"/>
                </a:cubicBezTo>
                <a:cubicBezTo>
                  <a:pt x="180" y="311"/>
                  <a:pt x="189" y="320"/>
                  <a:pt x="200" y="320"/>
                </a:cubicBezTo>
                <a:cubicBezTo>
                  <a:pt x="220" y="320"/>
                  <a:pt x="220" y="320"/>
                  <a:pt x="220" y="320"/>
                </a:cubicBezTo>
                <a:cubicBezTo>
                  <a:pt x="231" y="320"/>
                  <a:pt x="240" y="311"/>
                  <a:pt x="240" y="300"/>
                </a:cubicBezTo>
                <a:cubicBezTo>
                  <a:pt x="240" y="280"/>
                  <a:pt x="240" y="280"/>
                  <a:pt x="240" y="280"/>
                </a:cubicBezTo>
                <a:cubicBezTo>
                  <a:pt x="250" y="280"/>
                  <a:pt x="250" y="280"/>
                  <a:pt x="250" y="280"/>
                </a:cubicBezTo>
                <a:cubicBezTo>
                  <a:pt x="256" y="280"/>
                  <a:pt x="260" y="276"/>
                  <a:pt x="260" y="270"/>
                </a:cubicBezTo>
                <a:cubicBezTo>
                  <a:pt x="260" y="220"/>
                  <a:pt x="260" y="220"/>
                  <a:pt x="260" y="220"/>
                </a:cubicBezTo>
                <a:cubicBezTo>
                  <a:pt x="270" y="220"/>
                  <a:pt x="270" y="220"/>
                  <a:pt x="270" y="220"/>
                </a:cubicBezTo>
                <a:cubicBezTo>
                  <a:pt x="276" y="220"/>
                  <a:pt x="280" y="216"/>
                  <a:pt x="280" y="210"/>
                </a:cubicBezTo>
                <a:cubicBezTo>
                  <a:pt x="280" y="200"/>
                  <a:pt x="280" y="200"/>
                  <a:pt x="280" y="200"/>
                </a:cubicBezTo>
                <a:cubicBezTo>
                  <a:pt x="280" y="40"/>
                  <a:pt x="280" y="40"/>
                  <a:pt x="280" y="40"/>
                </a:cubicBezTo>
                <a:cubicBezTo>
                  <a:pt x="280" y="18"/>
                  <a:pt x="262" y="0"/>
                  <a:pt x="240" y="0"/>
                </a:cubicBezTo>
                <a:close/>
                <a:moveTo>
                  <a:pt x="200" y="80"/>
                </a:moveTo>
                <a:cubicBezTo>
                  <a:pt x="211" y="80"/>
                  <a:pt x="220" y="89"/>
                  <a:pt x="220" y="100"/>
                </a:cubicBezTo>
                <a:cubicBezTo>
                  <a:pt x="220" y="140"/>
                  <a:pt x="220" y="140"/>
                  <a:pt x="220" y="140"/>
                </a:cubicBezTo>
                <a:cubicBezTo>
                  <a:pt x="60" y="140"/>
                  <a:pt x="60" y="140"/>
                  <a:pt x="60" y="140"/>
                </a:cubicBezTo>
                <a:cubicBezTo>
                  <a:pt x="60" y="100"/>
                  <a:pt x="60" y="100"/>
                  <a:pt x="60" y="100"/>
                </a:cubicBezTo>
                <a:cubicBezTo>
                  <a:pt x="60" y="89"/>
                  <a:pt x="69" y="80"/>
                  <a:pt x="80" y="80"/>
                </a:cubicBezTo>
                <a:lnTo>
                  <a:pt x="200" y="80"/>
                </a:lnTo>
                <a:close/>
                <a:moveTo>
                  <a:pt x="80" y="240"/>
                </a:moveTo>
                <a:cubicBezTo>
                  <a:pt x="60" y="240"/>
                  <a:pt x="60" y="240"/>
                  <a:pt x="60" y="240"/>
                </a:cubicBezTo>
                <a:cubicBezTo>
                  <a:pt x="49" y="240"/>
                  <a:pt x="40" y="231"/>
                  <a:pt x="40" y="220"/>
                </a:cubicBezTo>
                <a:cubicBezTo>
                  <a:pt x="40" y="209"/>
                  <a:pt x="49" y="200"/>
                  <a:pt x="60" y="200"/>
                </a:cubicBezTo>
                <a:cubicBezTo>
                  <a:pt x="80" y="200"/>
                  <a:pt x="80" y="200"/>
                  <a:pt x="80" y="200"/>
                </a:cubicBezTo>
                <a:cubicBezTo>
                  <a:pt x="91" y="200"/>
                  <a:pt x="100" y="209"/>
                  <a:pt x="100" y="220"/>
                </a:cubicBezTo>
                <a:cubicBezTo>
                  <a:pt x="100" y="231"/>
                  <a:pt x="91" y="240"/>
                  <a:pt x="80" y="240"/>
                </a:cubicBezTo>
                <a:close/>
                <a:moveTo>
                  <a:pt x="220" y="240"/>
                </a:moveTo>
                <a:cubicBezTo>
                  <a:pt x="200" y="240"/>
                  <a:pt x="200" y="240"/>
                  <a:pt x="200" y="240"/>
                </a:cubicBezTo>
                <a:cubicBezTo>
                  <a:pt x="189" y="240"/>
                  <a:pt x="180" y="231"/>
                  <a:pt x="180" y="220"/>
                </a:cubicBezTo>
                <a:cubicBezTo>
                  <a:pt x="180" y="209"/>
                  <a:pt x="189" y="200"/>
                  <a:pt x="200" y="200"/>
                </a:cubicBezTo>
                <a:cubicBezTo>
                  <a:pt x="220" y="200"/>
                  <a:pt x="220" y="200"/>
                  <a:pt x="220" y="200"/>
                </a:cubicBezTo>
                <a:cubicBezTo>
                  <a:pt x="231" y="200"/>
                  <a:pt x="240" y="209"/>
                  <a:pt x="240" y="220"/>
                </a:cubicBezTo>
                <a:cubicBezTo>
                  <a:pt x="240" y="231"/>
                  <a:pt x="231" y="240"/>
                  <a:pt x="220" y="24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01" name="Group 59"/>
          <p:cNvGrpSpPr/>
          <p:nvPr userDrawn="1"/>
        </p:nvGrpSpPr>
        <p:grpSpPr>
          <a:xfrm>
            <a:off x="2463607" y="4998437"/>
            <a:ext cx="386462" cy="537326"/>
            <a:chOff x="-251803" y="2267153"/>
            <a:chExt cx="2078037" cy="2166938"/>
          </a:xfrm>
          <a:solidFill>
            <a:schemeClr val="accent4"/>
          </a:solidFill>
        </p:grpSpPr>
        <p:sp>
          <p:nvSpPr>
            <p:cNvPr id="102" name="Freeform 22"/>
            <p:cNvSpPr>
              <a:spLocks/>
            </p:cNvSpPr>
            <p:nvPr/>
          </p:nvSpPr>
          <p:spPr bwMode="auto">
            <a:xfrm>
              <a:off x="57759" y="2267153"/>
              <a:ext cx="1768475" cy="1522413"/>
            </a:xfrm>
            <a:custGeom>
              <a:avLst/>
              <a:gdLst>
                <a:gd name="T0" fmla="*/ 432 w 469"/>
                <a:gd name="T1" fmla="*/ 0 h 404"/>
                <a:gd name="T2" fmla="*/ 0 w 469"/>
                <a:gd name="T3" fmla="*/ 0 h 404"/>
                <a:gd name="T4" fmla="*/ 147 w 469"/>
                <a:gd name="T5" fmla="*/ 73 h 404"/>
                <a:gd name="T6" fmla="*/ 395 w 469"/>
                <a:gd name="T7" fmla="*/ 73 h 404"/>
                <a:gd name="T8" fmla="*/ 395 w 469"/>
                <a:gd name="T9" fmla="*/ 110 h 404"/>
                <a:gd name="T10" fmla="*/ 220 w 469"/>
                <a:gd name="T11" fmla="*/ 110 h 404"/>
                <a:gd name="T12" fmla="*/ 269 w 469"/>
                <a:gd name="T13" fmla="*/ 134 h 404"/>
                <a:gd name="T14" fmla="*/ 314 w 469"/>
                <a:gd name="T15" fmla="*/ 184 h 404"/>
                <a:gd name="T16" fmla="*/ 395 w 469"/>
                <a:gd name="T17" fmla="*/ 184 h 404"/>
                <a:gd name="T18" fmla="*/ 395 w 469"/>
                <a:gd name="T19" fmla="*/ 220 h 404"/>
                <a:gd name="T20" fmla="*/ 322 w 469"/>
                <a:gd name="T21" fmla="*/ 220 h 404"/>
                <a:gd name="T22" fmla="*/ 322 w 469"/>
                <a:gd name="T23" fmla="*/ 404 h 404"/>
                <a:gd name="T24" fmla="*/ 432 w 469"/>
                <a:gd name="T25" fmla="*/ 404 h 404"/>
                <a:gd name="T26" fmla="*/ 469 w 469"/>
                <a:gd name="T27" fmla="*/ 367 h 404"/>
                <a:gd name="T28" fmla="*/ 469 w 469"/>
                <a:gd name="T29" fmla="*/ 37 h 404"/>
                <a:gd name="T30" fmla="*/ 432 w 469"/>
                <a:gd name="T31"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9" h="404">
                  <a:moveTo>
                    <a:pt x="432" y="0"/>
                  </a:moveTo>
                  <a:cubicBezTo>
                    <a:pt x="0" y="0"/>
                    <a:pt x="0" y="0"/>
                    <a:pt x="0" y="0"/>
                  </a:cubicBezTo>
                  <a:cubicBezTo>
                    <a:pt x="147" y="73"/>
                    <a:pt x="147" y="73"/>
                    <a:pt x="147" y="73"/>
                  </a:cubicBezTo>
                  <a:cubicBezTo>
                    <a:pt x="395" y="73"/>
                    <a:pt x="395" y="73"/>
                    <a:pt x="395" y="73"/>
                  </a:cubicBezTo>
                  <a:cubicBezTo>
                    <a:pt x="395" y="110"/>
                    <a:pt x="395" y="110"/>
                    <a:pt x="395" y="110"/>
                  </a:cubicBezTo>
                  <a:cubicBezTo>
                    <a:pt x="220" y="110"/>
                    <a:pt x="220" y="110"/>
                    <a:pt x="220" y="110"/>
                  </a:cubicBezTo>
                  <a:cubicBezTo>
                    <a:pt x="269" y="134"/>
                    <a:pt x="269" y="134"/>
                    <a:pt x="269" y="134"/>
                  </a:cubicBezTo>
                  <a:cubicBezTo>
                    <a:pt x="288" y="144"/>
                    <a:pt x="304" y="163"/>
                    <a:pt x="314" y="184"/>
                  </a:cubicBezTo>
                  <a:cubicBezTo>
                    <a:pt x="395" y="184"/>
                    <a:pt x="395" y="184"/>
                    <a:pt x="395" y="184"/>
                  </a:cubicBezTo>
                  <a:cubicBezTo>
                    <a:pt x="395" y="220"/>
                    <a:pt x="395" y="220"/>
                    <a:pt x="395" y="220"/>
                  </a:cubicBezTo>
                  <a:cubicBezTo>
                    <a:pt x="322" y="220"/>
                    <a:pt x="322" y="220"/>
                    <a:pt x="322" y="220"/>
                  </a:cubicBezTo>
                  <a:cubicBezTo>
                    <a:pt x="322" y="404"/>
                    <a:pt x="322" y="404"/>
                    <a:pt x="322" y="404"/>
                  </a:cubicBezTo>
                  <a:cubicBezTo>
                    <a:pt x="432" y="404"/>
                    <a:pt x="432" y="404"/>
                    <a:pt x="432" y="404"/>
                  </a:cubicBezTo>
                  <a:cubicBezTo>
                    <a:pt x="452" y="404"/>
                    <a:pt x="469" y="387"/>
                    <a:pt x="469" y="367"/>
                  </a:cubicBezTo>
                  <a:cubicBezTo>
                    <a:pt x="469" y="37"/>
                    <a:pt x="469" y="37"/>
                    <a:pt x="469" y="37"/>
                  </a:cubicBezTo>
                  <a:cubicBezTo>
                    <a:pt x="469" y="17"/>
                    <a:pt x="452" y="0"/>
                    <a:pt x="4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3" name="Freeform 23"/>
            <p:cNvSpPr>
              <a:spLocks noEditPoints="1"/>
            </p:cNvSpPr>
            <p:nvPr/>
          </p:nvSpPr>
          <p:spPr bwMode="auto">
            <a:xfrm>
              <a:off x="-251803" y="2314778"/>
              <a:ext cx="1384300" cy="2119313"/>
            </a:xfrm>
            <a:custGeom>
              <a:avLst/>
              <a:gdLst>
                <a:gd name="T0" fmla="*/ 334 w 367"/>
                <a:gd name="T1" fmla="*/ 154 h 562"/>
                <a:gd name="T2" fmla="*/ 33 w 367"/>
                <a:gd name="T3" fmla="*/ 3 h 562"/>
                <a:gd name="T4" fmla="*/ 20 w 367"/>
                <a:gd name="T5" fmla="*/ 0 h 562"/>
                <a:gd name="T6" fmla="*/ 0 w 367"/>
                <a:gd name="T7" fmla="*/ 24 h 562"/>
                <a:gd name="T8" fmla="*/ 0 w 367"/>
                <a:gd name="T9" fmla="*/ 354 h 562"/>
                <a:gd name="T10" fmla="*/ 33 w 367"/>
                <a:gd name="T11" fmla="*/ 407 h 562"/>
                <a:gd name="T12" fmla="*/ 334 w 367"/>
                <a:gd name="T13" fmla="*/ 558 h 562"/>
                <a:gd name="T14" fmla="*/ 348 w 367"/>
                <a:gd name="T15" fmla="*/ 562 h 562"/>
                <a:gd name="T16" fmla="*/ 367 w 367"/>
                <a:gd name="T17" fmla="*/ 538 h 562"/>
                <a:gd name="T18" fmla="*/ 367 w 367"/>
                <a:gd name="T19" fmla="*/ 207 h 562"/>
                <a:gd name="T20" fmla="*/ 334 w 367"/>
                <a:gd name="T21" fmla="*/ 154 h 562"/>
                <a:gd name="T22" fmla="*/ 257 w 367"/>
                <a:gd name="T23" fmla="*/ 391 h 562"/>
                <a:gd name="T24" fmla="*/ 220 w 367"/>
                <a:gd name="T25" fmla="*/ 336 h 562"/>
                <a:gd name="T26" fmla="*/ 257 w 367"/>
                <a:gd name="T27" fmla="*/ 281 h 562"/>
                <a:gd name="T28" fmla="*/ 294 w 367"/>
                <a:gd name="T29" fmla="*/ 336 h 562"/>
                <a:gd name="T30" fmla="*/ 257 w 367"/>
                <a:gd name="T31" fmla="*/ 39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7" h="562">
                  <a:moveTo>
                    <a:pt x="334" y="154"/>
                  </a:moveTo>
                  <a:cubicBezTo>
                    <a:pt x="33" y="3"/>
                    <a:pt x="33" y="3"/>
                    <a:pt x="33" y="3"/>
                  </a:cubicBezTo>
                  <a:cubicBezTo>
                    <a:pt x="28" y="1"/>
                    <a:pt x="24" y="0"/>
                    <a:pt x="20" y="0"/>
                  </a:cubicBezTo>
                  <a:cubicBezTo>
                    <a:pt x="8" y="0"/>
                    <a:pt x="0" y="9"/>
                    <a:pt x="0" y="24"/>
                  </a:cubicBezTo>
                  <a:cubicBezTo>
                    <a:pt x="0" y="354"/>
                    <a:pt x="0" y="354"/>
                    <a:pt x="0" y="354"/>
                  </a:cubicBezTo>
                  <a:cubicBezTo>
                    <a:pt x="0" y="374"/>
                    <a:pt x="15" y="398"/>
                    <a:pt x="33" y="407"/>
                  </a:cubicBezTo>
                  <a:cubicBezTo>
                    <a:pt x="334" y="558"/>
                    <a:pt x="334" y="558"/>
                    <a:pt x="334" y="558"/>
                  </a:cubicBezTo>
                  <a:cubicBezTo>
                    <a:pt x="339" y="560"/>
                    <a:pt x="344" y="562"/>
                    <a:pt x="348" y="562"/>
                  </a:cubicBezTo>
                  <a:cubicBezTo>
                    <a:pt x="359" y="562"/>
                    <a:pt x="367" y="553"/>
                    <a:pt x="367" y="538"/>
                  </a:cubicBezTo>
                  <a:cubicBezTo>
                    <a:pt x="367" y="207"/>
                    <a:pt x="367" y="207"/>
                    <a:pt x="367" y="207"/>
                  </a:cubicBezTo>
                  <a:cubicBezTo>
                    <a:pt x="367" y="187"/>
                    <a:pt x="352" y="163"/>
                    <a:pt x="334" y="154"/>
                  </a:cubicBezTo>
                  <a:close/>
                  <a:moveTo>
                    <a:pt x="257" y="391"/>
                  </a:moveTo>
                  <a:cubicBezTo>
                    <a:pt x="237" y="391"/>
                    <a:pt x="220" y="366"/>
                    <a:pt x="220" y="336"/>
                  </a:cubicBezTo>
                  <a:cubicBezTo>
                    <a:pt x="220" y="305"/>
                    <a:pt x="237" y="281"/>
                    <a:pt x="257" y="281"/>
                  </a:cubicBezTo>
                  <a:cubicBezTo>
                    <a:pt x="277" y="281"/>
                    <a:pt x="294" y="305"/>
                    <a:pt x="294" y="336"/>
                  </a:cubicBezTo>
                  <a:cubicBezTo>
                    <a:pt x="294" y="366"/>
                    <a:pt x="277" y="391"/>
                    <a:pt x="257" y="3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04" name="Group 97"/>
          <p:cNvGrpSpPr/>
          <p:nvPr userDrawn="1"/>
        </p:nvGrpSpPr>
        <p:grpSpPr>
          <a:xfrm>
            <a:off x="931545" y="4762481"/>
            <a:ext cx="311944" cy="293266"/>
            <a:chOff x="3175" y="1588"/>
            <a:chExt cx="1184276" cy="835025"/>
          </a:xfrm>
          <a:solidFill>
            <a:schemeClr val="accent5"/>
          </a:solidFill>
        </p:grpSpPr>
        <p:sp>
          <p:nvSpPr>
            <p:cNvPr id="105" name="Freeform 27"/>
            <p:cNvSpPr>
              <a:spLocks/>
            </p:cNvSpPr>
            <p:nvPr/>
          </p:nvSpPr>
          <p:spPr bwMode="auto">
            <a:xfrm>
              <a:off x="3175" y="1588"/>
              <a:ext cx="833438" cy="835025"/>
            </a:xfrm>
            <a:custGeom>
              <a:avLst/>
              <a:gdLst>
                <a:gd name="T0" fmla="*/ 200 w 220"/>
                <a:gd name="T1" fmla="*/ 0 h 220"/>
                <a:gd name="T2" fmla="*/ 20 w 220"/>
                <a:gd name="T3" fmla="*/ 0 h 220"/>
                <a:gd name="T4" fmla="*/ 0 w 220"/>
                <a:gd name="T5" fmla="*/ 20 h 220"/>
                <a:gd name="T6" fmla="*/ 0 w 220"/>
                <a:gd name="T7" fmla="*/ 200 h 220"/>
                <a:gd name="T8" fmla="*/ 20 w 220"/>
                <a:gd name="T9" fmla="*/ 220 h 220"/>
                <a:gd name="T10" fmla="*/ 200 w 220"/>
                <a:gd name="T11" fmla="*/ 220 h 220"/>
                <a:gd name="T12" fmla="*/ 220 w 220"/>
                <a:gd name="T13" fmla="*/ 200 h 220"/>
                <a:gd name="T14" fmla="*/ 220 w 220"/>
                <a:gd name="T15" fmla="*/ 20 h 220"/>
                <a:gd name="T16" fmla="*/ 200 w 220"/>
                <a:gd name="T17"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220">
                  <a:moveTo>
                    <a:pt x="200" y="0"/>
                  </a:moveTo>
                  <a:cubicBezTo>
                    <a:pt x="20" y="0"/>
                    <a:pt x="20" y="0"/>
                    <a:pt x="20" y="0"/>
                  </a:cubicBezTo>
                  <a:cubicBezTo>
                    <a:pt x="9" y="0"/>
                    <a:pt x="0" y="9"/>
                    <a:pt x="0" y="20"/>
                  </a:cubicBezTo>
                  <a:cubicBezTo>
                    <a:pt x="0" y="200"/>
                    <a:pt x="0" y="200"/>
                    <a:pt x="0" y="200"/>
                  </a:cubicBezTo>
                  <a:cubicBezTo>
                    <a:pt x="0" y="211"/>
                    <a:pt x="9" y="220"/>
                    <a:pt x="20" y="220"/>
                  </a:cubicBezTo>
                  <a:cubicBezTo>
                    <a:pt x="200" y="220"/>
                    <a:pt x="200" y="220"/>
                    <a:pt x="200" y="220"/>
                  </a:cubicBezTo>
                  <a:cubicBezTo>
                    <a:pt x="211" y="220"/>
                    <a:pt x="220" y="211"/>
                    <a:pt x="220" y="200"/>
                  </a:cubicBezTo>
                  <a:cubicBezTo>
                    <a:pt x="220" y="20"/>
                    <a:pt x="220" y="20"/>
                    <a:pt x="220" y="20"/>
                  </a:cubicBezTo>
                  <a:cubicBezTo>
                    <a:pt x="220" y="9"/>
                    <a:pt x="211" y="0"/>
                    <a:pt x="20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6" name="Freeform 28"/>
            <p:cNvSpPr>
              <a:spLocks/>
            </p:cNvSpPr>
            <p:nvPr/>
          </p:nvSpPr>
          <p:spPr bwMode="auto">
            <a:xfrm>
              <a:off x="884238" y="111126"/>
              <a:ext cx="303213" cy="612775"/>
            </a:xfrm>
            <a:custGeom>
              <a:avLst/>
              <a:gdLst>
                <a:gd name="T0" fmla="*/ 63 w 80"/>
                <a:gd name="T1" fmla="*/ 5 h 161"/>
                <a:gd name="T2" fmla="*/ 26 w 80"/>
                <a:gd name="T3" fmla="*/ 28 h 161"/>
                <a:gd name="T4" fmla="*/ 0 w 80"/>
                <a:gd name="T5" fmla="*/ 43 h 161"/>
                <a:gd name="T6" fmla="*/ 0 w 80"/>
                <a:gd name="T7" fmla="*/ 118 h 161"/>
                <a:gd name="T8" fmla="*/ 26 w 80"/>
                <a:gd name="T9" fmla="*/ 134 h 161"/>
                <a:gd name="T10" fmla="*/ 63 w 80"/>
                <a:gd name="T11" fmla="*/ 156 h 161"/>
                <a:gd name="T12" fmla="*/ 80 w 80"/>
                <a:gd name="T13" fmla="*/ 146 h 161"/>
                <a:gd name="T14" fmla="*/ 80 w 80"/>
                <a:gd name="T15" fmla="*/ 15 h 161"/>
                <a:gd name="T16" fmla="*/ 63 w 80"/>
                <a:gd name="T17" fmla="*/ 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1">
                  <a:moveTo>
                    <a:pt x="63" y="5"/>
                  </a:moveTo>
                  <a:cubicBezTo>
                    <a:pt x="26" y="28"/>
                    <a:pt x="26" y="28"/>
                    <a:pt x="26" y="28"/>
                  </a:cubicBezTo>
                  <a:cubicBezTo>
                    <a:pt x="18" y="32"/>
                    <a:pt x="8" y="38"/>
                    <a:pt x="0" y="43"/>
                  </a:cubicBezTo>
                  <a:cubicBezTo>
                    <a:pt x="0" y="118"/>
                    <a:pt x="0" y="118"/>
                    <a:pt x="0" y="118"/>
                  </a:cubicBezTo>
                  <a:cubicBezTo>
                    <a:pt x="8" y="123"/>
                    <a:pt x="18" y="129"/>
                    <a:pt x="26" y="134"/>
                  </a:cubicBezTo>
                  <a:cubicBezTo>
                    <a:pt x="63" y="156"/>
                    <a:pt x="63" y="156"/>
                    <a:pt x="63" y="156"/>
                  </a:cubicBezTo>
                  <a:cubicBezTo>
                    <a:pt x="72" y="161"/>
                    <a:pt x="80" y="157"/>
                    <a:pt x="80" y="146"/>
                  </a:cubicBezTo>
                  <a:cubicBezTo>
                    <a:pt x="80" y="15"/>
                    <a:pt x="80" y="15"/>
                    <a:pt x="80" y="15"/>
                  </a:cubicBezTo>
                  <a:cubicBezTo>
                    <a:pt x="80" y="4"/>
                    <a:pt x="72" y="0"/>
                    <a:pt x="6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cxnSp>
        <p:nvCxnSpPr>
          <p:cNvPr id="107" name="Straight Connector 134"/>
          <p:cNvCxnSpPr/>
          <p:nvPr userDrawn="1"/>
        </p:nvCxnSpPr>
        <p:spPr>
          <a:xfrm flipV="1">
            <a:off x="2576102" y="2104767"/>
            <a:ext cx="290327" cy="37784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Straight Connector 135"/>
          <p:cNvCxnSpPr/>
          <p:nvPr userDrawn="1"/>
        </p:nvCxnSpPr>
        <p:spPr>
          <a:xfrm>
            <a:off x="2874291" y="2107894"/>
            <a:ext cx="788158"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60515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11546126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düz yazı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895354" y="425173"/>
            <a:ext cx="4552950" cy="536852"/>
          </a:xfrm>
        </p:spPr>
        <p:txBody>
          <a:bodyPr>
            <a:normAutofit/>
          </a:bodyPr>
          <a:lstStyle>
            <a:lvl1pPr marL="0" indent="0" algn="l">
              <a:buNone/>
              <a:defRPr sz="32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895354" y="972714"/>
            <a:ext cx="2071688" cy="341737"/>
          </a:xfrm>
        </p:spPr>
        <p:txBody>
          <a:bodyPr>
            <a:normAutofit/>
          </a:bodyPr>
          <a:lstStyle>
            <a:lvl1pPr marL="0" indent="0" algn="l">
              <a:buNone/>
              <a:defRPr sz="2000">
                <a:solidFill>
                  <a:srgbClr val="16A085"/>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8" name="Rectangle 2"/>
          <p:cNvSpPr/>
          <p:nvPr userDrawn="1"/>
        </p:nvSpPr>
        <p:spPr>
          <a:xfrm rot="16200000">
            <a:off x="1991416" y="5801413"/>
            <a:ext cx="589172"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ectangle 44"/>
          <p:cNvSpPr/>
          <p:nvPr userDrawn="1"/>
        </p:nvSpPr>
        <p:spPr>
          <a:xfrm rot="16200000">
            <a:off x="2912098" y="5198097"/>
            <a:ext cx="1795806"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ectangle 45"/>
          <p:cNvSpPr/>
          <p:nvPr userDrawn="1"/>
        </p:nvSpPr>
        <p:spPr>
          <a:xfrm rot="16200000">
            <a:off x="4827310" y="5589309"/>
            <a:ext cx="1013382"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ectangle 46"/>
          <p:cNvSpPr/>
          <p:nvPr userDrawn="1"/>
        </p:nvSpPr>
        <p:spPr>
          <a:xfrm rot="16200000">
            <a:off x="6153347" y="5391346"/>
            <a:ext cx="1409307"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Rectangle 47"/>
          <p:cNvSpPr/>
          <p:nvPr userDrawn="1"/>
        </p:nvSpPr>
        <p:spPr>
          <a:xfrm rot="16200000">
            <a:off x="8054419" y="5768418"/>
            <a:ext cx="655163" cy="152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3" name="Rectangle 48"/>
          <p:cNvSpPr/>
          <p:nvPr userDrawn="1"/>
        </p:nvSpPr>
        <p:spPr>
          <a:xfrm rot="16200000">
            <a:off x="330724" y="5664723"/>
            <a:ext cx="862553"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24" name="Group 5"/>
          <p:cNvGrpSpPr/>
          <p:nvPr userDrawn="1"/>
        </p:nvGrpSpPr>
        <p:grpSpPr>
          <a:xfrm>
            <a:off x="2" y="6736618"/>
            <a:ext cx="9143999" cy="134339"/>
            <a:chOff x="2" y="2110197"/>
            <a:chExt cx="12191999" cy="134339"/>
          </a:xfrm>
        </p:grpSpPr>
        <p:sp>
          <p:nvSpPr>
            <p:cNvPr id="25" name="Rectangle 50"/>
            <p:cNvSpPr/>
            <p:nvPr/>
          </p:nvSpPr>
          <p:spPr>
            <a:xfrm rot="16200000">
              <a:off x="2980836" y="1161370"/>
              <a:ext cx="134333" cy="20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Rectangle 51"/>
            <p:cNvSpPr/>
            <p:nvPr/>
          </p:nvSpPr>
          <p:spPr>
            <a:xfrm rot="16200000">
              <a:off x="5012835" y="1161369"/>
              <a:ext cx="134333" cy="203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ectangle 52"/>
            <p:cNvSpPr/>
            <p:nvPr/>
          </p:nvSpPr>
          <p:spPr>
            <a:xfrm rot="16200000">
              <a:off x="7044834" y="1161369"/>
              <a:ext cx="134335" cy="203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8" name="Rectangle 53"/>
            <p:cNvSpPr/>
            <p:nvPr/>
          </p:nvSpPr>
          <p:spPr>
            <a:xfrm rot="16200000">
              <a:off x="9076834" y="1161367"/>
              <a:ext cx="134336" cy="203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9" name="Rectangle 54"/>
            <p:cNvSpPr/>
            <p:nvPr/>
          </p:nvSpPr>
          <p:spPr>
            <a:xfrm rot="16200000">
              <a:off x="11108832" y="1161366"/>
              <a:ext cx="134338" cy="203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0" name="Rectangle 55"/>
            <p:cNvSpPr/>
            <p:nvPr/>
          </p:nvSpPr>
          <p:spPr>
            <a:xfrm rot="16200000">
              <a:off x="948836" y="1161370"/>
              <a:ext cx="134331" cy="20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cxnSp>
        <p:nvCxnSpPr>
          <p:cNvPr id="34" name="Straight Connector 75"/>
          <p:cNvCxnSpPr/>
          <p:nvPr userDrawn="1"/>
        </p:nvCxnSpPr>
        <p:spPr>
          <a:xfrm>
            <a:off x="501978" y="4671276"/>
            <a:ext cx="3301738"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p:nvPr userDrawn="1"/>
        </p:nvCxnSpPr>
        <p:spPr>
          <a:xfrm>
            <a:off x="3803715" y="4661751"/>
            <a:ext cx="0" cy="876692"/>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80"/>
          <p:cNvCxnSpPr/>
          <p:nvPr userDrawn="1"/>
        </p:nvCxnSpPr>
        <p:spPr>
          <a:xfrm>
            <a:off x="501977" y="457366"/>
            <a:ext cx="0" cy="4213910"/>
          </a:xfrm>
          <a:prstGeom prst="line">
            <a:avLst/>
          </a:prstGeom>
          <a:ln w="158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Metin Yer Tutucusu 8"/>
          <p:cNvSpPr>
            <a:spLocks noGrp="1"/>
          </p:cNvSpPr>
          <p:nvPr>
            <p:ph type="body" sz="quarter" idx="12" hasCustomPrompt="1"/>
          </p:nvPr>
        </p:nvSpPr>
        <p:spPr>
          <a:xfrm>
            <a:off x="895350" y="1357314"/>
            <a:ext cx="7312819" cy="2942097"/>
          </a:xfrm>
        </p:spPr>
        <p:txBody>
          <a:bodyPr/>
          <a:lstStyle>
            <a:lvl1pPr marL="0" indent="0">
              <a:buNone/>
              <a:defRPr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Düz yazı</a:t>
            </a:r>
            <a:endParaRPr lang="tr-TR" dirty="0"/>
          </a:p>
        </p:txBody>
      </p:sp>
    </p:spTree>
    <p:extLst>
      <p:ext uri="{BB962C8B-B14F-4D97-AF65-F5344CB8AC3E}">
        <p14:creationId xmlns:p14="http://schemas.microsoft.com/office/powerpoint/2010/main" val="392722972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38139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645964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54017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170442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65707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a16="http://schemas.microsoft.com/office/drawing/2014/main" xmlns=""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721218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4609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1460663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608406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8203608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151047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4475578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ünite alt başlıkları - ilk">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grpSp>
        <p:nvGrpSpPr>
          <p:cNvPr id="6" name="Group 5"/>
          <p:cNvGrpSpPr/>
          <p:nvPr userDrawn="1"/>
        </p:nvGrpSpPr>
        <p:grpSpPr>
          <a:xfrm>
            <a:off x="260564" y="6409324"/>
            <a:ext cx="16806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grpSp>
        <p:nvGrpSpPr>
          <p:cNvPr id="10" name="Group 9"/>
          <p:cNvGrpSpPr/>
          <p:nvPr userDrawn="1"/>
        </p:nvGrpSpPr>
        <p:grpSpPr>
          <a:xfrm flipH="1">
            <a:off x="700282" y="6409324"/>
            <a:ext cx="16806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 name="Straight Connector 3"/>
          <p:cNvCxnSpPr/>
          <p:nvPr userDrawn="1"/>
        </p:nvCxnSpPr>
        <p:spPr>
          <a:xfrm>
            <a:off x="414532" y="6522684"/>
            <a:ext cx="28575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Rectangle 117"/>
          <p:cNvSpPr>
            <a:spLocks noChangeArrowheads="1"/>
          </p:cNvSpPr>
          <p:nvPr userDrawn="1"/>
        </p:nvSpPr>
        <p:spPr bwMode="auto">
          <a:xfrm>
            <a:off x="4546997" y="3253415"/>
            <a:ext cx="51197" cy="1042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7" name="Rectangle 121"/>
          <p:cNvSpPr>
            <a:spLocks noChangeArrowheads="1"/>
          </p:cNvSpPr>
          <p:nvPr userDrawn="1"/>
        </p:nvSpPr>
        <p:spPr bwMode="auto">
          <a:xfrm>
            <a:off x="4546997" y="4618666"/>
            <a:ext cx="63684" cy="223933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8" name="TextBox 50"/>
          <p:cNvSpPr txBox="1"/>
          <p:nvPr userDrawn="1"/>
        </p:nvSpPr>
        <p:spPr>
          <a:xfrm>
            <a:off x="3735875" y="1298373"/>
            <a:ext cx="1672254" cy="369332"/>
          </a:xfrm>
          <a:prstGeom prst="rect">
            <a:avLst/>
          </a:prstGeom>
          <a:noFill/>
        </p:spPr>
        <p:txBody>
          <a:bodyPr wrap="none">
            <a:spAutoFit/>
          </a:bodyPr>
          <a:lstStyle/>
          <a:p>
            <a:pPr algn="ctr" fontAlgn="auto">
              <a:spcBef>
                <a:spcPts val="0"/>
              </a:spcBef>
              <a:spcAft>
                <a:spcPts val="0"/>
              </a:spcAft>
              <a:defRPr/>
            </a:pPr>
            <a:r>
              <a:rPr lang="tr-TR"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ünite</a:t>
            </a:r>
            <a:r>
              <a:rPr lang="id-ID"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dirty="0" smtClean="0">
                <a:solidFill>
                  <a:srgbClr val="33339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başlıkları</a:t>
            </a:r>
            <a:endParaRPr lang="en-US" dirty="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60" name="Group 1"/>
          <p:cNvGrpSpPr>
            <a:grpSpLocks/>
          </p:cNvGrpSpPr>
          <p:nvPr userDrawn="1"/>
        </p:nvGrpSpPr>
        <p:grpSpPr bwMode="auto">
          <a:xfrm>
            <a:off x="4507706" y="1715129"/>
            <a:ext cx="128588" cy="1201737"/>
            <a:chOff x="6010488" y="2172698"/>
            <a:chExt cx="171376" cy="1201650"/>
          </a:xfrm>
        </p:grpSpPr>
        <p:sp>
          <p:nvSpPr>
            <p:cNvPr id="61" name="Oval 6"/>
            <p:cNvSpPr>
              <a:spLocks noChangeArrowheads="1"/>
            </p:cNvSpPr>
            <p:nvPr/>
          </p:nvSpPr>
          <p:spPr bwMode="auto">
            <a:xfrm>
              <a:off x="6010488" y="217269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62" name="Rectangle 7"/>
            <p:cNvSpPr>
              <a:spLocks noChangeArrowheads="1"/>
            </p:cNvSpPr>
            <p:nvPr/>
          </p:nvSpPr>
          <p:spPr bwMode="auto">
            <a:xfrm>
              <a:off x="6062218" y="2330348"/>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grpSp>
        <p:nvGrpSpPr>
          <p:cNvPr id="63" name="Group 10"/>
          <p:cNvGrpSpPr/>
          <p:nvPr userDrawn="1"/>
        </p:nvGrpSpPr>
        <p:grpSpPr>
          <a:xfrm>
            <a:off x="4439246" y="2901114"/>
            <a:ext cx="265509" cy="352956"/>
            <a:chOff x="5918994" y="3280833"/>
            <a:chExt cx="354012" cy="352956"/>
          </a:xfrm>
          <a:solidFill>
            <a:schemeClr val="accent1"/>
          </a:solidFill>
        </p:grpSpPr>
        <p:sp>
          <p:nvSpPr>
            <p:cNvPr id="64" name="Oval 63"/>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5" name="Freeform 8"/>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grpSp>
        <p:nvGrpSpPr>
          <p:cNvPr id="66" name="Group 118"/>
          <p:cNvGrpSpPr/>
          <p:nvPr userDrawn="1"/>
        </p:nvGrpSpPr>
        <p:grpSpPr>
          <a:xfrm>
            <a:off x="4439246" y="4281679"/>
            <a:ext cx="265509" cy="352956"/>
            <a:chOff x="5918994" y="3280833"/>
            <a:chExt cx="354012" cy="352956"/>
          </a:xfrm>
          <a:solidFill>
            <a:schemeClr val="accent2"/>
          </a:solidFill>
        </p:grpSpPr>
        <p:sp>
          <p:nvSpPr>
            <p:cNvPr id="67" name="Oval 66"/>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8"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69" name="Straight Connector 12"/>
          <p:cNvCxnSpPr/>
          <p:nvPr userDrawn="1"/>
        </p:nvCxnSpPr>
        <p:spPr>
          <a:xfrm>
            <a:off x="4801791" y="3072440"/>
            <a:ext cx="2602532"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122"/>
          <p:cNvCxnSpPr/>
          <p:nvPr userDrawn="1"/>
        </p:nvCxnSpPr>
        <p:spPr>
          <a:xfrm>
            <a:off x="1610139" y="4458158"/>
            <a:ext cx="2713021" cy="4933"/>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75" name="Metin Yer Tutucusu 74"/>
          <p:cNvSpPr>
            <a:spLocks noGrp="1"/>
          </p:cNvSpPr>
          <p:nvPr>
            <p:ph type="body" sz="quarter" idx="10" hasCustomPrompt="1"/>
          </p:nvPr>
        </p:nvSpPr>
        <p:spPr>
          <a:xfrm>
            <a:off x="-92869" y="390525"/>
            <a:ext cx="9236869" cy="590550"/>
          </a:xfrm>
        </p:spPr>
        <p:txBody>
          <a:bodyPr>
            <a:noAutofit/>
          </a:bodyPr>
          <a:lstStyle>
            <a:lvl1pPr marL="0" indent="0" algn="ctr">
              <a:buNone/>
              <a:defRPr sz="3000" b="1"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ctr">
              <a:defRPr sz="2000">
                <a:latin typeface="Arial Narrow" panose="020B0606020202030204" pitchFamily="34" charset="0"/>
              </a:defRPr>
            </a:lvl2pPr>
            <a:lvl3pPr algn="ctr">
              <a:defRPr sz="2000">
                <a:latin typeface="Arial Narrow" panose="020B0606020202030204" pitchFamily="34" charset="0"/>
              </a:defRPr>
            </a:lvl3pPr>
            <a:lvl4pPr algn="ctr">
              <a:defRPr sz="2000">
                <a:latin typeface="Arial Narrow" panose="020B0606020202030204" pitchFamily="34" charset="0"/>
              </a:defRPr>
            </a:lvl4pPr>
            <a:lvl5pPr algn="ctr">
              <a:defRPr sz="2000">
                <a:latin typeface="Arial Narrow" panose="020B0606020202030204" pitchFamily="34" charset="0"/>
              </a:defRPr>
            </a:lvl5pPr>
          </a:lstStyle>
          <a:p>
            <a:pPr lvl="0"/>
            <a:r>
              <a:rPr lang="tr-TR" dirty="0" smtClean="0"/>
              <a:t>ünite adı </a:t>
            </a:r>
            <a:endParaRPr lang="tr-TR" dirty="0"/>
          </a:p>
        </p:txBody>
      </p:sp>
      <p:sp>
        <p:nvSpPr>
          <p:cNvPr id="77" name="Metin Yer Tutucusu 76"/>
          <p:cNvSpPr>
            <a:spLocks noGrp="1"/>
          </p:cNvSpPr>
          <p:nvPr>
            <p:ph type="body" sz="quarter" idx="11" hasCustomPrompt="1"/>
          </p:nvPr>
        </p:nvSpPr>
        <p:spPr>
          <a:xfrm>
            <a:off x="5257800" y="3351214"/>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9" name="Metin Yer Tutucusu 78"/>
          <p:cNvSpPr>
            <a:spLocks noGrp="1"/>
          </p:cNvSpPr>
          <p:nvPr>
            <p:ph type="body" sz="quarter" idx="12" hasCustomPrompt="1"/>
          </p:nvPr>
        </p:nvSpPr>
        <p:spPr>
          <a:xfrm>
            <a:off x="1007269" y="477202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0" name="Resim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854" y="2863038"/>
            <a:ext cx="324000" cy="432000"/>
          </a:xfrm>
          <a:prstGeom prst="rect">
            <a:avLst/>
          </a:prstGeom>
        </p:spPr>
      </p:pic>
      <p:pic>
        <p:nvPicPr>
          <p:cNvPr id="81" name="Resim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8097" y="4244016"/>
            <a:ext cx="324000" cy="432000"/>
          </a:xfrm>
          <a:prstGeom prst="rect">
            <a:avLst/>
          </a:prstGeom>
        </p:spPr>
      </p:pic>
    </p:spTree>
    <p:extLst>
      <p:ext uri="{BB962C8B-B14F-4D97-AF65-F5344CB8AC3E}">
        <p14:creationId xmlns:p14="http://schemas.microsoft.com/office/powerpoint/2010/main" val="30650197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ünite alt başlıkları - orta ikili">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32" name="Rectangle 21"/>
          <p:cNvSpPr>
            <a:spLocks noChangeArrowheads="1"/>
          </p:cNvSpPr>
          <p:nvPr userDrawn="1"/>
        </p:nvSpPr>
        <p:spPr bwMode="auto">
          <a:xfrm>
            <a:off x="4546997" y="4961564"/>
            <a:ext cx="51197" cy="1896437"/>
          </a:xfrm>
          <a:prstGeom prst="rect">
            <a:avLst/>
          </a:pr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36" name="Rectangle 17"/>
          <p:cNvSpPr>
            <a:spLocks noChangeArrowheads="1"/>
          </p:cNvSpPr>
          <p:nvPr userDrawn="1"/>
        </p:nvSpPr>
        <p:spPr bwMode="auto">
          <a:xfrm>
            <a:off x="4546997" y="2059425"/>
            <a:ext cx="51197" cy="2549183"/>
          </a:xfrm>
          <a:prstGeom prst="rect">
            <a:avLst/>
          </a:pr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37" name="Group 18"/>
          <p:cNvGrpSpPr/>
          <p:nvPr userDrawn="1"/>
        </p:nvGrpSpPr>
        <p:grpSpPr>
          <a:xfrm>
            <a:off x="4439246" y="4608607"/>
            <a:ext cx="265509" cy="352956"/>
            <a:chOff x="5918994" y="3280833"/>
            <a:chExt cx="354012" cy="352956"/>
          </a:xfrm>
          <a:solidFill>
            <a:schemeClr val="accent5"/>
          </a:solidFill>
        </p:grpSpPr>
        <p:sp>
          <p:nvSpPr>
            <p:cNvPr id="38" name="Oval 37"/>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39" name="Freeform 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695427"/>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695427"/>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831323"/>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474284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1615323"/>
            <a:ext cx="324000" cy="432000"/>
          </a:xfrm>
          <a:prstGeom prst="rect">
            <a:avLst/>
          </a:prstGeom>
        </p:spPr>
      </p:pic>
      <p:sp>
        <p:nvSpPr>
          <p:cNvPr id="87" name="Metin Yer Tutucusu 76"/>
          <p:cNvSpPr>
            <a:spLocks noGrp="1"/>
          </p:cNvSpPr>
          <p:nvPr>
            <p:ph type="body" sz="quarter" idx="11" hasCustomPrompt="1"/>
          </p:nvPr>
        </p:nvSpPr>
        <p:spPr>
          <a:xfrm>
            <a:off x="5001835" y="2244152"/>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4536804"/>
            <a:ext cx="324000" cy="432000"/>
          </a:xfrm>
          <a:prstGeom prst="rect">
            <a:avLst/>
          </a:prstGeom>
        </p:spPr>
      </p:pic>
      <p:sp>
        <p:nvSpPr>
          <p:cNvPr id="91" name="Metin Yer Tutucusu 78"/>
          <p:cNvSpPr>
            <a:spLocks noGrp="1"/>
          </p:cNvSpPr>
          <p:nvPr>
            <p:ph type="body" sz="quarter" idx="13" hasCustomPrompt="1"/>
          </p:nvPr>
        </p:nvSpPr>
        <p:spPr>
          <a:xfrm>
            <a:off x="1114489" y="509956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91524190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ünite alt başlıkları - son">
    <p:spTree>
      <p:nvGrpSpPr>
        <p:cNvPr id="1" name=""/>
        <p:cNvGrpSpPr/>
        <p:nvPr/>
      </p:nvGrpSpPr>
      <p:grpSpPr>
        <a:xfrm>
          <a:off x="0" y="0"/>
          <a:ext cx="0" cy="0"/>
          <a:chOff x="0" y="0"/>
          <a:chExt cx="0" cy="0"/>
        </a:xfrm>
      </p:grpSpPr>
      <p:grpSp>
        <p:nvGrpSpPr>
          <p:cNvPr id="50" name="Group 1"/>
          <p:cNvGrpSpPr>
            <a:grpSpLocks/>
          </p:cNvGrpSpPr>
          <p:nvPr userDrawn="1"/>
        </p:nvGrpSpPr>
        <p:grpSpPr bwMode="auto">
          <a:xfrm>
            <a:off x="4507706" y="2556205"/>
            <a:ext cx="128588" cy="1198563"/>
            <a:chOff x="6010488" y="2753482"/>
            <a:chExt cx="171376" cy="1198573"/>
          </a:xfrm>
        </p:grpSpPr>
        <p:sp>
          <p:nvSpPr>
            <p:cNvPr id="51" name="Rectangle 13"/>
            <p:cNvSpPr>
              <a:spLocks noChangeArrowheads="1"/>
            </p:cNvSpPr>
            <p:nvPr/>
          </p:nvSpPr>
          <p:spPr bwMode="auto">
            <a:xfrm>
              <a:off x="6062218" y="2753482"/>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3" name="Oval 6"/>
            <p:cNvSpPr>
              <a:spLocks noChangeArrowheads="1"/>
            </p:cNvSpPr>
            <p:nvPr/>
          </p:nvSpPr>
          <p:spPr bwMode="auto">
            <a:xfrm>
              <a:off x="6010488" y="378032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40" name="Rectangle 117"/>
          <p:cNvSpPr>
            <a:spLocks noChangeArrowheads="1"/>
          </p:cNvSpPr>
          <p:nvPr userDrawn="1"/>
        </p:nvSpPr>
        <p:spPr bwMode="auto">
          <a:xfrm>
            <a:off x="4546997" y="1358901"/>
            <a:ext cx="51197" cy="1044575"/>
          </a:xfrm>
          <a:prstGeom prst="rect">
            <a:avLst/>
          </a:pr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1" name="Group 118"/>
          <p:cNvGrpSpPr/>
          <p:nvPr userDrawn="1"/>
        </p:nvGrpSpPr>
        <p:grpSpPr>
          <a:xfrm>
            <a:off x="4439246" y="2387766"/>
            <a:ext cx="265509" cy="352956"/>
            <a:chOff x="5918994" y="3280833"/>
            <a:chExt cx="354012" cy="352956"/>
          </a:xfrm>
          <a:solidFill>
            <a:schemeClr val="accent4"/>
          </a:solidFill>
        </p:grpSpPr>
        <p:sp>
          <p:nvSpPr>
            <p:cNvPr id="42" name="Oval 41"/>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3"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04457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014849"/>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201738"/>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255428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985738"/>
            <a:ext cx="324000" cy="432000"/>
          </a:xfrm>
          <a:prstGeom prst="rect">
            <a:avLst/>
          </a:prstGeom>
        </p:spPr>
      </p:pic>
      <p:sp>
        <p:nvSpPr>
          <p:cNvPr id="87" name="Metin Yer Tutucusu 76"/>
          <p:cNvSpPr>
            <a:spLocks noGrp="1"/>
          </p:cNvSpPr>
          <p:nvPr>
            <p:ph type="body" sz="quarter" idx="11" hasCustomPrompt="1"/>
          </p:nvPr>
        </p:nvSpPr>
        <p:spPr>
          <a:xfrm>
            <a:off x="5001835" y="1614567"/>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2348244"/>
            <a:ext cx="324000" cy="432000"/>
          </a:xfrm>
          <a:prstGeom prst="rect">
            <a:avLst/>
          </a:prstGeom>
        </p:spPr>
      </p:pic>
      <p:sp>
        <p:nvSpPr>
          <p:cNvPr id="91" name="Metin Yer Tutucusu 78"/>
          <p:cNvSpPr>
            <a:spLocks noGrp="1"/>
          </p:cNvSpPr>
          <p:nvPr>
            <p:ph type="body" sz="quarter" idx="13" hasCustomPrompt="1"/>
          </p:nvPr>
        </p:nvSpPr>
        <p:spPr>
          <a:xfrm>
            <a:off x="1114489" y="291100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4" name="Freeform 13"/>
          <p:cNvSpPr>
            <a:spLocks/>
          </p:cNvSpPr>
          <p:nvPr userDrawn="1"/>
        </p:nvSpPr>
        <p:spPr bwMode="auto">
          <a:xfrm>
            <a:off x="7614417" y="5640589"/>
            <a:ext cx="1520428" cy="1482725"/>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5" name="Freeform 14"/>
          <p:cNvSpPr>
            <a:spLocks noEditPoints="1"/>
          </p:cNvSpPr>
          <p:nvPr userDrawn="1"/>
        </p:nvSpPr>
        <p:spPr bwMode="auto">
          <a:xfrm>
            <a:off x="6088036" y="4619825"/>
            <a:ext cx="1526381" cy="2503488"/>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6" name="Freeform 15"/>
          <p:cNvSpPr>
            <a:spLocks/>
          </p:cNvSpPr>
          <p:nvPr userDrawn="1"/>
        </p:nvSpPr>
        <p:spPr bwMode="auto">
          <a:xfrm>
            <a:off x="4565226" y="5227839"/>
            <a:ext cx="1522810" cy="189547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7" name="Freeform 16"/>
          <p:cNvSpPr>
            <a:spLocks/>
          </p:cNvSpPr>
          <p:nvPr userDrawn="1"/>
        </p:nvSpPr>
        <p:spPr bwMode="auto">
          <a:xfrm>
            <a:off x="3043607" y="4862713"/>
            <a:ext cx="1520429" cy="2260600"/>
          </a:xfrm>
          <a:custGeom>
            <a:avLst/>
            <a:gdLst>
              <a:gd name="T0" fmla="*/ 2147483646 w 1276"/>
              <a:gd name="T1" fmla="*/ 2147483646 h 1423"/>
              <a:gd name="T2" fmla="*/ 2147483646 w 1276"/>
              <a:gd name="T3" fmla="*/ 2147483646 h 1423"/>
              <a:gd name="T4" fmla="*/ 2147483646 w 1276"/>
              <a:gd name="T5" fmla="*/ 2147483646 h 1423"/>
              <a:gd name="T6" fmla="*/ 2147483646 w 1276"/>
              <a:gd name="T7" fmla="*/ 2147483646 h 1423"/>
              <a:gd name="T8" fmla="*/ 2147483646 w 1276"/>
              <a:gd name="T9" fmla="*/ 2147483646 h 1423"/>
              <a:gd name="T10" fmla="*/ 2147483646 w 1276"/>
              <a:gd name="T11" fmla="*/ 2147483646 h 1423"/>
              <a:gd name="T12" fmla="*/ 2147483646 w 1276"/>
              <a:gd name="T13" fmla="*/ 2147483646 h 1423"/>
              <a:gd name="T14" fmla="*/ 2147483646 w 1276"/>
              <a:gd name="T15" fmla="*/ 2147483646 h 1423"/>
              <a:gd name="T16" fmla="*/ 2147483646 w 1276"/>
              <a:gd name="T17" fmla="*/ 2147483646 h 1423"/>
              <a:gd name="T18" fmla="*/ 2147483646 w 1276"/>
              <a:gd name="T19" fmla="*/ 2147483646 h 1423"/>
              <a:gd name="T20" fmla="*/ 2147483646 w 1276"/>
              <a:gd name="T21" fmla="*/ 2147483646 h 1423"/>
              <a:gd name="T22" fmla="*/ 2147483646 w 1276"/>
              <a:gd name="T23" fmla="*/ 2147483646 h 1423"/>
              <a:gd name="T24" fmla="*/ 2147483646 w 1276"/>
              <a:gd name="T25" fmla="*/ 2147483646 h 1423"/>
              <a:gd name="T26" fmla="*/ 2147483646 w 1276"/>
              <a:gd name="T27" fmla="*/ 2147483646 h 1423"/>
              <a:gd name="T28" fmla="*/ 2147483646 w 1276"/>
              <a:gd name="T29" fmla="*/ 2147483646 h 1423"/>
              <a:gd name="T30" fmla="*/ 2147483646 w 1276"/>
              <a:gd name="T31" fmla="*/ 2147483646 h 1423"/>
              <a:gd name="T32" fmla="*/ 2147483646 w 1276"/>
              <a:gd name="T33" fmla="*/ 2147483646 h 1423"/>
              <a:gd name="T34" fmla="*/ 2147483646 w 1276"/>
              <a:gd name="T35" fmla="*/ 2147483646 h 1423"/>
              <a:gd name="T36" fmla="*/ 2147483646 w 1276"/>
              <a:gd name="T37" fmla="*/ 2147483646 h 1423"/>
              <a:gd name="T38" fmla="*/ 2147483646 w 1276"/>
              <a:gd name="T39" fmla="*/ 2147483646 h 1423"/>
              <a:gd name="T40" fmla="*/ 2147483646 w 1276"/>
              <a:gd name="T41" fmla="*/ 2147483646 h 1423"/>
              <a:gd name="T42" fmla="*/ 2147483646 w 1276"/>
              <a:gd name="T43" fmla="*/ 2147483646 h 1423"/>
              <a:gd name="T44" fmla="*/ 2147483646 w 1276"/>
              <a:gd name="T45" fmla="*/ 2147483646 h 1423"/>
              <a:gd name="T46" fmla="*/ 2147483646 w 1276"/>
              <a:gd name="T47" fmla="*/ 2147483646 h 1423"/>
              <a:gd name="T48" fmla="*/ 2147483646 w 1276"/>
              <a:gd name="T49" fmla="*/ 2147483646 h 1423"/>
              <a:gd name="T50" fmla="*/ 2147483646 w 1276"/>
              <a:gd name="T51" fmla="*/ 2147483646 h 1423"/>
              <a:gd name="T52" fmla="*/ 2147483646 w 1276"/>
              <a:gd name="T53" fmla="*/ 2147483646 h 1423"/>
              <a:gd name="T54" fmla="*/ 2147483646 w 1276"/>
              <a:gd name="T55" fmla="*/ 2147483646 h 1423"/>
              <a:gd name="T56" fmla="*/ 2147483646 w 1276"/>
              <a:gd name="T57" fmla="*/ 2147483646 h 1423"/>
              <a:gd name="T58" fmla="*/ 2147483646 w 1276"/>
              <a:gd name="T59" fmla="*/ 2147483646 h 1423"/>
              <a:gd name="T60" fmla="*/ 2147483646 w 1276"/>
              <a:gd name="T61" fmla="*/ 2147483646 h 1423"/>
              <a:gd name="T62" fmla="*/ 2147483646 w 1276"/>
              <a:gd name="T63" fmla="*/ 2147483646 h 1423"/>
              <a:gd name="T64" fmla="*/ 2147483646 w 1276"/>
              <a:gd name="T65" fmla="*/ 2147483646 h 1423"/>
              <a:gd name="T66" fmla="*/ 2147483646 w 1276"/>
              <a:gd name="T67" fmla="*/ 2147483646 h 1423"/>
              <a:gd name="T68" fmla="*/ 2147483646 w 1276"/>
              <a:gd name="T69" fmla="*/ 2147483646 h 1423"/>
              <a:gd name="T70" fmla="*/ 2147483646 w 1276"/>
              <a:gd name="T71" fmla="*/ 2147483646 h 1423"/>
              <a:gd name="T72" fmla="*/ 2147483646 w 1276"/>
              <a:gd name="T73" fmla="*/ 2147483646 h 1423"/>
              <a:gd name="T74" fmla="*/ 2147483646 w 1276"/>
              <a:gd name="T75" fmla="*/ 2147483646 h 1423"/>
              <a:gd name="T76" fmla="*/ 2147483646 w 1276"/>
              <a:gd name="T77" fmla="*/ 2147483646 h 1423"/>
              <a:gd name="T78" fmla="*/ 2147483646 w 1276"/>
              <a:gd name="T79" fmla="*/ 2147483646 h 1423"/>
              <a:gd name="T80" fmla="*/ 2147483646 w 1276"/>
              <a:gd name="T81" fmla="*/ 2147483646 h 1423"/>
              <a:gd name="T82" fmla="*/ 2147483646 w 1276"/>
              <a:gd name="T83" fmla="*/ 2147483646 h 1423"/>
              <a:gd name="T84" fmla="*/ 2147483646 w 1276"/>
              <a:gd name="T85" fmla="*/ 2147483646 h 1423"/>
              <a:gd name="T86" fmla="*/ 2147483646 w 1276"/>
              <a:gd name="T87" fmla="*/ 2147483646 h 1423"/>
              <a:gd name="T88" fmla="*/ 2147483646 w 1276"/>
              <a:gd name="T89" fmla="*/ 2147483646 h 1423"/>
              <a:gd name="T90" fmla="*/ 2147483646 w 1276"/>
              <a:gd name="T91" fmla="*/ 2147483646 h 1423"/>
              <a:gd name="T92" fmla="*/ 2147483646 w 1276"/>
              <a:gd name="T93" fmla="*/ 0 h 1423"/>
              <a:gd name="T94" fmla="*/ 0 w 1276"/>
              <a:gd name="T95" fmla="*/ 2147483646 h 1423"/>
              <a:gd name="T96" fmla="*/ 2147483646 w 1276"/>
              <a:gd name="T97" fmla="*/ 2147483646 h 14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8" name="Freeform 17"/>
          <p:cNvSpPr>
            <a:spLocks/>
          </p:cNvSpPr>
          <p:nvPr userDrawn="1"/>
        </p:nvSpPr>
        <p:spPr bwMode="auto">
          <a:xfrm>
            <a:off x="1517227" y="4380113"/>
            <a:ext cx="1526381" cy="2743200"/>
          </a:xfrm>
          <a:custGeom>
            <a:avLst/>
            <a:gdLst>
              <a:gd name="T0" fmla="*/ 2147483646 w 1281"/>
              <a:gd name="T1" fmla="*/ 2147483646 h 1727"/>
              <a:gd name="T2" fmla="*/ 2147483646 w 1281"/>
              <a:gd name="T3" fmla="*/ 2147483646 h 1727"/>
              <a:gd name="T4" fmla="*/ 2147483646 w 1281"/>
              <a:gd name="T5" fmla="*/ 2147483646 h 1727"/>
              <a:gd name="T6" fmla="*/ 2147483646 w 1281"/>
              <a:gd name="T7" fmla="*/ 2147483646 h 1727"/>
              <a:gd name="T8" fmla="*/ 2147483646 w 1281"/>
              <a:gd name="T9" fmla="*/ 2147483646 h 1727"/>
              <a:gd name="T10" fmla="*/ 2147483646 w 1281"/>
              <a:gd name="T11" fmla="*/ 2147483646 h 1727"/>
              <a:gd name="T12" fmla="*/ 2147483646 w 1281"/>
              <a:gd name="T13" fmla="*/ 2147483646 h 1727"/>
              <a:gd name="T14" fmla="*/ 2147483646 w 1281"/>
              <a:gd name="T15" fmla="*/ 2147483646 h 1727"/>
              <a:gd name="T16" fmla="*/ 2147483646 w 1281"/>
              <a:gd name="T17" fmla="*/ 0 h 1727"/>
              <a:gd name="T18" fmla="*/ 2147483646 w 1281"/>
              <a:gd name="T19" fmla="*/ 2147483646 h 1727"/>
              <a:gd name="T20" fmla="*/ 2147483646 w 1281"/>
              <a:gd name="T21" fmla="*/ 2147483646 h 1727"/>
              <a:gd name="T22" fmla="*/ 2147483646 w 1281"/>
              <a:gd name="T23" fmla="*/ 0 h 1727"/>
              <a:gd name="T24" fmla="*/ 2147483646 w 1281"/>
              <a:gd name="T25" fmla="*/ 2147483646 h 1727"/>
              <a:gd name="T26" fmla="*/ 2147483646 w 1281"/>
              <a:gd name="T27" fmla="*/ 2147483646 h 1727"/>
              <a:gd name="T28" fmla="*/ 2147483646 w 1281"/>
              <a:gd name="T29" fmla="*/ 0 h 1727"/>
              <a:gd name="T30" fmla="*/ 2147483646 w 1281"/>
              <a:gd name="T31" fmla="*/ 2147483646 h 1727"/>
              <a:gd name="T32" fmla="*/ 2147483646 w 1281"/>
              <a:gd name="T33" fmla="*/ 2147483646 h 1727"/>
              <a:gd name="T34" fmla="*/ 2147483646 w 1281"/>
              <a:gd name="T35" fmla="*/ 0 h 1727"/>
              <a:gd name="T36" fmla="*/ 2147483646 w 1281"/>
              <a:gd name="T37" fmla="*/ 2147483646 h 1727"/>
              <a:gd name="T38" fmla="*/ 2147483646 w 1281"/>
              <a:gd name="T39" fmla="*/ 2147483646 h 1727"/>
              <a:gd name="T40" fmla="*/ 2147483646 w 1281"/>
              <a:gd name="T41" fmla="*/ 0 h 1727"/>
              <a:gd name="T42" fmla="*/ 2147483646 w 1281"/>
              <a:gd name="T43" fmla="*/ 2147483646 h 1727"/>
              <a:gd name="T44" fmla="*/ 2147483646 w 1281"/>
              <a:gd name="T45" fmla="*/ 2147483646 h 1727"/>
              <a:gd name="T46" fmla="*/ 2147483646 w 1281"/>
              <a:gd name="T47" fmla="*/ 2147483646 h 1727"/>
              <a:gd name="T48" fmla="*/ 2147483646 w 1281"/>
              <a:gd name="T49" fmla="*/ 2147483646 h 1727"/>
              <a:gd name="T50" fmla="*/ 2147483646 w 1281"/>
              <a:gd name="T51" fmla="*/ 2147483646 h 1727"/>
              <a:gd name="T52" fmla="*/ 2147483646 w 1281"/>
              <a:gd name="T53" fmla="*/ 2147483646 h 1727"/>
              <a:gd name="T54" fmla="*/ 2147483646 w 1281"/>
              <a:gd name="T55" fmla="*/ 2147483646 h 1727"/>
              <a:gd name="T56" fmla="*/ 2147483646 w 1281"/>
              <a:gd name="T57" fmla="*/ 2147483646 h 1727"/>
              <a:gd name="T58" fmla="*/ 2147483646 w 1281"/>
              <a:gd name="T59" fmla="*/ 2147483646 h 1727"/>
              <a:gd name="T60" fmla="*/ 2147483646 w 1281"/>
              <a:gd name="T61" fmla="*/ 2147483646 h 1727"/>
              <a:gd name="T62" fmla="*/ 2147483646 w 1281"/>
              <a:gd name="T63" fmla="*/ 2147483646 h 1727"/>
              <a:gd name="T64" fmla="*/ 2147483646 w 1281"/>
              <a:gd name="T65" fmla="*/ 2147483646 h 1727"/>
              <a:gd name="T66" fmla="*/ 2147483646 w 1281"/>
              <a:gd name="T67" fmla="*/ 2147483646 h 1727"/>
              <a:gd name="T68" fmla="*/ 2147483646 w 1281"/>
              <a:gd name="T69" fmla="*/ 2147483646 h 1727"/>
              <a:gd name="T70" fmla="*/ 2147483646 w 1281"/>
              <a:gd name="T71" fmla="*/ 2147483646 h 1727"/>
              <a:gd name="T72" fmla="*/ 2147483646 w 1281"/>
              <a:gd name="T73" fmla="*/ 2147483646 h 1727"/>
              <a:gd name="T74" fmla="*/ 2147483646 w 1281"/>
              <a:gd name="T75" fmla="*/ 2147483646 h 1727"/>
              <a:gd name="T76" fmla="*/ 2147483646 w 1281"/>
              <a:gd name="T77" fmla="*/ 2147483646 h 1727"/>
              <a:gd name="T78" fmla="*/ 2147483646 w 1281"/>
              <a:gd name="T79" fmla="*/ 2147483646 h 1727"/>
              <a:gd name="T80" fmla="*/ 2147483646 w 1281"/>
              <a:gd name="T81" fmla="*/ 2147483646 h 1727"/>
              <a:gd name="T82" fmla="*/ 2147483646 w 1281"/>
              <a:gd name="T83" fmla="*/ 2147483646 h 1727"/>
              <a:gd name="T84" fmla="*/ 2147483646 w 1281"/>
              <a:gd name="T85" fmla="*/ 2147483646 h 1727"/>
              <a:gd name="T86" fmla="*/ 2147483646 w 1281"/>
              <a:gd name="T87" fmla="*/ 2147483646 h 1727"/>
              <a:gd name="T88" fmla="*/ 2147483646 w 1281"/>
              <a:gd name="T89" fmla="*/ 2147483646 h 1727"/>
              <a:gd name="T90" fmla="*/ 2147483646 w 1281"/>
              <a:gd name="T91" fmla="*/ 2147483646 h 1727"/>
              <a:gd name="T92" fmla="*/ 2147483646 w 1281"/>
              <a:gd name="T93" fmla="*/ 2147483646 h 1727"/>
              <a:gd name="T94" fmla="*/ 0 w 1281"/>
              <a:gd name="T95" fmla="*/ 2147483646 h 17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0"/>
                </a:lnTo>
                <a:lnTo>
                  <a:pt x="1061" y="0"/>
                </a:lnTo>
                <a:lnTo>
                  <a:pt x="1061" y="92"/>
                </a:lnTo>
                <a:lnTo>
                  <a:pt x="1053" y="92"/>
                </a:lnTo>
                <a:lnTo>
                  <a:pt x="1053" y="12"/>
                </a:lnTo>
                <a:lnTo>
                  <a:pt x="1053" y="0"/>
                </a:lnTo>
                <a:lnTo>
                  <a:pt x="1048" y="0"/>
                </a:lnTo>
                <a:lnTo>
                  <a:pt x="1048" y="92"/>
                </a:lnTo>
                <a:lnTo>
                  <a:pt x="1041" y="92"/>
                </a:lnTo>
                <a:lnTo>
                  <a:pt x="1041" y="12"/>
                </a:lnTo>
                <a:lnTo>
                  <a:pt x="1041" y="0"/>
                </a:lnTo>
                <a:lnTo>
                  <a:pt x="1039" y="0"/>
                </a:lnTo>
                <a:lnTo>
                  <a:pt x="1039" y="92"/>
                </a:lnTo>
                <a:lnTo>
                  <a:pt x="1031" y="92"/>
                </a:lnTo>
                <a:lnTo>
                  <a:pt x="1031" y="12"/>
                </a:lnTo>
                <a:lnTo>
                  <a:pt x="1029" y="0"/>
                </a:lnTo>
                <a:lnTo>
                  <a:pt x="1027" y="0"/>
                </a:lnTo>
                <a:lnTo>
                  <a:pt x="1027" y="92"/>
                </a:lnTo>
                <a:lnTo>
                  <a:pt x="1019" y="9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07"/>
                </a:lnTo>
                <a:lnTo>
                  <a:pt x="370" y="1200"/>
                </a:lnTo>
                <a:lnTo>
                  <a:pt x="332" y="1180"/>
                </a:lnTo>
                <a:lnTo>
                  <a:pt x="322" y="1188"/>
                </a:lnTo>
                <a:lnTo>
                  <a:pt x="312" y="1202"/>
                </a:lnTo>
                <a:lnTo>
                  <a:pt x="288" y="1200"/>
                </a:lnTo>
                <a:lnTo>
                  <a:pt x="269" y="1197"/>
                </a:lnTo>
                <a:lnTo>
                  <a:pt x="160" y="1193"/>
                </a:lnTo>
                <a:lnTo>
                  <a:pt x="140" y="1193"/>
                </a:lnTo>
                <a:lnTo>
                  <a:pt x="22" y="1205"/>
                </a:lnTo>
                <a:lnTo>
                  <a:pt x="0" y="1210"/>
                </a:lnTo>
                <a:lnTo>
                  <a:pt x="0" y="17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9" name="Freeform 18"/>
          <p:cNvSpPr>
            <a:spLocks noEditPoints="1"/>
          </p:cNvSpPr>
          <p:nvPr userDrawn="1"/>
        </p:nvSpPr>
        <p:spPr bwMode="auto">
          <a:xfrm>
            <a:off x="2381" y="4469013"/>
            <a:ext cx="1524000" cy="2654300"/>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Tree>
    <p:extLst>
      <p:ext uri="{BB962C8B-B14F-4D97-AF65-F5344CB8AC3E}">
        <p14:creationId xmlns:p14="http://schemas.microsoft.com/office/powerpoint/2010/main" val="40253371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xmlns=""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a16="http://schemas.microsoft.com/office/drawing/2014/main" xmlns=""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xmlns=""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xmlns=""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düz yazı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895354" y="425173"/>
            <a:ext cx="4552950" cy="536852"/>
          </a:xfrm>
        </p:spPr>
        <p:txBody>
          <a:bodyPr>
            <a:normAutofit/>
          </a:bodyPr>
          <a:lstStyle>
            <a:lvl1pPr marL="0" indent="0" algn="l">
              <a:buNone/>
              <a:defRPr sz="32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895354" y="972714"/>
            <a:ext cx="2071688" cy="341737"/>
          </a:xfrm>
        </p:spPr>
        <p:txBody>
          <a:bodyPr>
            <a:normAutofit/>
          </a:bodyPr>
          <a:lstStyle>
            <a:lvl1pPr marL="0" indent="0" algn="l">
              <a:buNone/>
              <a:defRPr sz="2000">
                <a:solidFill>
                  <a:srgbClr val="16A085"/>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8" name="Rectangle 2"/>
          <p:cNvSpPr/>
          <p:nvPr userDrawn="1"/>
        </p:nvSpPr>
        <p:spPr>
          <a:xfrm rot="16200000">
            <a:off x="1991416" y="5801413"/>
            <a:ext cx="589172"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9" name="Rectangle 44"/>
          <p:cNvSpPr/>
          <p:nvPr userDrawn="1"/>
        </p:nvSpPr>
        <p:spPr>
          <a:xfrm rot="16200000">
            <a:off x="2912098" y="5198097"/>
            <a:ext cx="1795806"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0" name="Rectangle 45"/>
          <p:cNvSpPr/>
          <p:nvPr userDrawn="1"/>
        </p:nvSpPr>
        <p:spPr>
          <a:xfrm rot="16200000">
            <a:off x="4827310" y="5589309"/>
            <a:ext cx="1013382"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1" name="Rectangle 46"/>
          <p:cNvSpPr/>
          <p:nvPr userDrawn="1"/>
        </p:nvSpPr>
        <p:spPr>
          <a:xfrm rot="16200000">
            <a:off x="6153347" y="5391346"/>
            <a:ext cx="1409307"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2" name="Rectangle 47"/>
          <p:cNvSpPr/>
          <p:nvPr userDrawn="1"/>
        </p:nvSpPr>
        <p:spPr>
          <a:xfrm rot="16200000">
            <a:off x="8054419" y="5768418"/>
            <a:ext cx="655163" cy="152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3" name="Rectangle 48"/>
          <p:cNvSpPr/>
          <p:nvPr userDrawn="1"/>
        </p:nvSpPr>
        <p:spPr>
          <a:xfrm rot="16200000">
            <a:off x="330724" y="5664723"/>
            <a:ext cx="862553"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24" name="Group 5"/>
          <p:cNvGrpSpPr/>
          <p:nvPr userDrawn="1"/>
        </p:nvGrpSpPr>
        <p:grpSpPr>
          <a:xfrm>
            <a:off x="2" y="6736618"/>
            <a:ext cx="9143999" cy="134339"/>
            <a:chOff x="2" y="2110197"/>
            <a:chExt cx="12191999" cy="134339"/>
          </a:xfrm>
        </p:grpSpPr>
        <p:sp>
          <p:nvSpPr>
            <p:cNvPr id="25" name="Rectangle 50"/>
            <p:cNvSpPr/>
            <p:nvPr/>
          </p:nvSpPr>
          <p:spPr>
            <a:xfrm rot="16200000">
              <a:off x="2980836" y="1161370"/>
              <a:ext cx="134333" cy="20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6" name="Rectangle 51"/>
            <p:cNvSpPr/>
            <p:nvPr/>
          </p:nvSpPr>
          <p:spPr>
            <a:xfrm rot="16200000">
              <a:off x="5012835" y="1161369"/>
              <a:ext cx="134333" cy="203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7" name="Rectangle 52"/>
            <p:cNvSpPr/>
            <p:nvPr/>
          </p:nvSpPr>
          <p:spPr>
            <a:xfrm rot="16200000">
              <a:off x="7044834" y="1161369"/>
              <a:ext cx="134335" cy="203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8" name="Rectangle 53"/>
            <p:cNvSpPr/>
            <p:nvPr/>
          </p:nvSpPr>
          <p:spPr>
            <a:xfrm rot="16200000">
              <a:off x="9076834" y="1161367"/>
              <a:ext cx="134336" cy="203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9" name="Rectangle 54"/>
            <p:cNvSpPr/>
            <p:nvPr/>
          </p:nvSpPr>
          <p:spPr>
            <a:xfrm rot="16200000">
              <a:off x="11108832" y="1161366"/>
              <a:ext cx="134338" cy="203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30" name="Rectangle 55"/>
            <p:cNvSpPr/>
            <p:nvPr/>
          </p:nvSpPr>
          <p:spPr>
            <a:xfrm rot="16200000">
              <a:off x="948836" y="1161370"/>
              <a:ext cx="134331" cy="20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grpSp>
        <p:nvGrpSpPr>
          <p:cNvPr id="31" name="Group 57"/>
          <p:cNvGrpSpPr/>
          <p:nvPr userDrawn="1"/>
        </p:nvGrpSpPr>
        <p:grpSpPr>
          <a:xfrm>
            <a:off x="3520562" y="5623023"/>
            <a:ext cx="578877" cy="667597"/>
            <a:chOff x="8494712" y="1387475"/>
            <a:chExt cx="2092326" cy="1809750"/>
          </a:xfrm>
          <a:solidFill>
            <a:schemeClr val="bg1"/>
          </a:solidFill>
        </p:grpSpPr>
        <p:sp>
          <p:nvSpPr>
            <p:cNvPr id="32" name="Freeform 12"/>
            <p:cNvSpPr>
              <a:spLocks noEditPoints="1"/>
            </p:cNvSpPr>
            <p:nvPr/>
          </p:nvSpPr>
          <p:spPr bwMode="auto">
            <a:xfrm>
              <a:off x="8494712" y="1387475"/>
              <a:ext cx="2092326" cy="1809750"/>
            </a:xfrm>
            <a:custGeom>
              <a:avLst/>
              <a:gdLst>
                <a:gd name="T0" fmla="*/ 494 w 555"/>
                <a:gd name="T1" fmla="*/ 60 h 479"/>
                <a:gd name="T2" fmla="*/ 277 w 555"/>
                <a:gd name="T3" fmla="*/ 56 h 479"/>
                <a:gd name="T4" fmla="*/ 61 w 555"/>
                <a:gd name="T5" fmla="*/ 60 h 479"/>
                <a:gd name="T6" fmla="*/ 61 w 555"/>
                <a:gd name="T7" fmla="*/ 280 h 479"/>
                <a:gd name="T8" fmla="*/ 242 w 555"/>
                <a:gd name="T9" fmla="*/ 460 h 479"/>
                <a:gd name="T10" fmla="*/ 312 w 555"/>
                <a:gd name="T11" fmla="*/ 460 h 479"/>
                <a:gd name="T12" fmla="*/ 494 w 555"/>
                <a:gd name="T13" fmla="*/ 280 h 479"/>
                <a:gd name="T14" fmla="*/ 494 w 555"/>
                <a:gd name="T15" fmla="*/ 60 h 479"/>
                <a:gd name="T16" fmla="*/ 470 w 555"/>
                <a:gd name="T17" fmla="*/ 257 h 479"/>
                <a:gd name="T18" fmla="*/ 289 w 555"/>
                <a:gd name="T19" fmla="*/ 436 h 479"/>
                <a:gd name="T20" fmla="*/ 266 w 555"/>
                <a:gd name="T21" fmla="*/ 436 h 479"/>
                <a:gd name="T22" fmla="*/ 84 w 555"/>
                <a:gd name="T23" fmla="*/ 257 h 479"/>
                <a:gd name="T24" fmla="*/ 84 w 555"/>
                <a:gd name="T25" fmla="*/ 83 h 479"/>
                <a:gd name="T26" fmla="*/ 255 w 555"/>
                <a:gd name="T27" fmla="*/ 80 h 479"/>
                <a:gd name="T28" fmla="*/ 277 w 555"/>
                <a:gd name="T29" fmla="*/ 100 h 479"/>
                <a:gd name="T30" fmla="*/ 300 w 555"/>
                <a:gd name="T31" fmla="*/ 80 h 479"/>
                <a:gd name="T32" fmla="*/ 470 w 555"/>
                <a:gd name="T33" fmla="*/ 83 h 479"/>
                <a:gd name="T34" fmla="*/ 470 w 555"/>
                <a:gd name="T35" fmla="*/ 257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5" h="479">
                  <a:moveTo>
                    <a:pt x="494" y="60"/>
                  </a:moveTo>
                  <a:cubicBezTo>
                    <a:pt x="434" y="1"/>
                    <a:pt x="339" y="0"/>
                    <a:pt x="277" y="56"/>
                  </a:cubicBezTo>
                  <a:cubicBezTo>
                    <a:pt x="216" y="0"/>
                    <a:pt x="121" y="1"/>
                    <a:pt x="61" y="60"/>
                  </a:cubicBezTo>
                  <a:cubicBezTo>
                    <a:pt x="0" y="121"/>
                    <a:pt x="0" y="219"/>
                    <a:pt x="61" y="280"/>
                  </a:cubicBezTo>
                  <a:cubicBezTo>
                    <a:pt x="79" y="298"/>
                    <a:pt x="242" y="460"/>
                    <a:pt x="242" y="460"/>
                  </a:cubicBezTo>
                  <a:cubicBezTo>
                    <a:pt x="262" y="479"/>
                    <a:pt x="293" y="479"/>
                    <a:pt x="312" y="460"/>
                  </a:cubicBezTo>
                  <a:cubicBezTo>
                    <a:pt x="312" y="460"/>
                    <a:pt x="492" y="282"/>
                    <a:pt x="494" y="280"/>
                  </a:cubicBezTo>
                  <a:cubicBezTo>
                    <a:pt x="555" y="219"/>
                    <a:pt x="555" y="121"/>
                    <a:pt x="494" y="60"/>
                  </a:cubicBezTo>
                  <a:close/>
                  <a:moveTo>
                    <a:pt x="470" y="257"/>
                  </a:moveTo>
                  <a:cubicBezTo>
                    <a:pt x="289" y="436"/>
                    <a:pt x="289" y="436"/>
                    <a:pt x="289" y="436"/>
                  </a:cubicBezTo>
                  <a:cubicBezTo>
                    <a:pt x="283" y="443"/>
                    <a:pt x="272" y="443"/>
                    <a:pt x="266" y="436"/>
                  </a:cubicBezTo>
                  <a:cubicBezTo>
                    <a:pt x="84" y="257"/>
                    <a:pt x="84" y="257"/>
                    <a:pt x="84" y="257"/>
                  </a:cubicBezTo>
                  <a:cubicBezTo>
                    <a:pt x="36" y="209"/>
                    <a:pt x="36" y="131"/>
                    <a:pt x="84" y="83"/>
                  </a:cubicBezTo>
                  <a:cubicBezTo>
                    <a:pt x="131" y="37"/>
                    <a:pt x="206" y="36"/>
                    <a:pt x="255" y="80"/>
                  </a:cubicBezTo>
                  <a:cubicBezTo>
                    <a:pt x="277" y="100"/>
                    <a:pt x="277" y="100"/>
                    <a:pt x="277" y="100"/>
                  </a:cubicBezTo>
                  <a:cubicBezTo>
                    <a:pt x="300" y="80"/>
                    <a:pt x="300" y="80"/>
                    <a:pt x="300" y="80"/>
                  </a:cubicBezTo>
                  <a:cubicBezTo>
                    <a:pt x="349" y="36"/>
                    <a:pt x="424" y="37"/>
                    <a:pt x="470" y="83"/>
                  </a:cubicBezTo>
                  <a:cubicBezTo>
                    <a:pt x="519" y="131"/>
                    <a:pt x="519" y="209"/>
                    <a:pt x="470" y="2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13"/>
            <p:cNvSpPr>
              <a:spLocks/>
            </p:cNvSpPr>
            <p:nvPr/>
          </p:nvSpPr>
          <p:spPr bwMode="auto">
            <a:xfrm>
              <a:off x="8859838" y="1754188"/>
              <a:ext cx="293688" cy="295275"/>
            </a:xfrm>
            <a:custGeom>
              <a:avLst/>
              <a:gdLst>
                <a:gd name="T0" fmla="*/ 70 w 78"/>
                <a:gd name="T1" fmla="*/ 0 h 78"/>
                <a:gd name="T2" fmla="*/ 70 w 78"/>
                <a:gd name="T3" fmla="*/ 0 h 78"/>
                <a:gd name="T4" fmla="*/ 0 w 78"/>
                <a:gd name="T5" fmla="*/ 70 h 78"/>
                <a:gd name="T6" fmla="*/ 0 w 78"/>
                <a:gd name="T7" fmla="*/ 70 h 78"/>
                <a:gd name="T8" fmla="*/ 8 w 78"/>
                <a:gd name="T9" fmla="*/ 78 h 78"/>
                <a:gd name="T10" fmla="*/ 16 w 78"/>
                <a:gd name="T11" fmla="*/ 70 h 78"/>
                <a:gd name="T12" fmla="*/ 16 w 78"/>
                <a:gd name="T13" fmla="*/ 70 h 78"/>
                <a:gd name="T14" fmla="*/ 70 w 78"/>
                <a:gd name="T15" fmla="*/ 16 h 78"/>
                <a:gd name="T16" fmla="*/ 70 w 78"/>
                <a:gd name="T17" fmla="*/ 16 h 78"/>
                <a:gd name="T18" fmla="*/ 78 w 78"/>
                <a:gd name="T19" fmla="*/ 8 h 78"/>
                <a:gd name="T20" fmla="*/ 70 w 78"/>
                <a:gd name="T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78">
                  <a:moveTo>
                    <a:pt x="70" y="0"/>
                  </a:moveTo>
                  <a:cubicBezTo>
                    <a:pt x="70" y="0"/>
                    <a:pt x="70" y="0"/>
                    <a:pt x="70" y="0"/>
                  </a:cubicBezTo>
                  <a:cubicBezTo>
                    <a:pt x="31" y="0"/>
                    <a:pt x="0" y="31"/>
                    <a:pt x="0" y="70"/>
                  </a:cubicBezTo>
                  <a:cubicBezTo>
                    <a:pt x="0" y="70"/>
                    <a:pt x="0" y="70"/>
                    <a:pt x="0" y="70"/>
                  </a:cubicBezTo>
                  <a:cubicBezTo>
                    <a:pt x="0" y="74"/>
                    <a:pt x="4" y="78"/>
                    <a:pt x="8" y="78"/>
                  </a:cubicBezTo>
                  <a:cubicBezTo>
                    <a:pt x="13" y="78"/>
                    <a:pt x="16" y="74"/>
                    <a:pt x="16" y="70"/>
                  </a:cubicBezTo>
                  <a:cubicBezTo>
                    <a:pt x="16" y="70"/>
                    <a:pt x="16" y="70"/>
                    <a:pt x="16" y="70"/>
                  </a:cubicBezTo>
                  <a:cubicBezTo>
                    <a:pt x="16" y="40"/>
                    <a:pt x="40" y="16"/>
                    <a:pt x="70" y="16"/>
                  </a:cubicBezTo>
                  <a:cubicBezTo>
                    <a:pt x="70" y="16"/>
                    <a:pt x="70" y="16"/>
                    <a:pt x="70" y="16"/>
                  </a:cubicBezTo>
                  <a:cubicBezTo>
                    <a:pt x="74" y="16"/>
                    <a:pt x="78" y="13"/>
                    <a:pt x="78" y="8"/>
                  </a:cubicBezTo>
                  <a:cubicBezTo>
                    <a:pt x="78" y="4"/>
                    <a:pt x="74"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34" name="Straight Connector 75"/>
          <p:cNvCxnSpPr/>
          <p:nvPr userDrawn="1"/>
        </p:nvCxnSpPr>
        <p:spPr>
          <a:xfrm>
            <a:off x="501978" y="4671276"/>
            <a:ext cx="3301738"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p:nvPr userDrawn="1"/>
        </p:nvCxnSpPr>
        <p:spPr>
          <a:xfrm>
            <a:off x="3803715" y="4661751"/>
            <a:ext cx="0" cy="876692"/>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80"/>
          <p:cNvCxnSpPr/>
          <p:nvPr userDrawn="1"/>
        </p:nvCxnSpPr>
        <p:spPr>
          <a:xfrm>
            <a:off x="501977" y="457366"/>
            <a:ext cx="0" cy="4213910"/>
          </a:xfrm>
          <a:prstGeom prst="line">
            <a:avLst/>
          </a:prstGeom>
          <a:ln w="158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Metin Yer Tutucusu 8"/>
          <p:cNvSpPr>
            <a:spLocks noGrp="1"/>
          </p:cNvSpPr>
          <p:nvPr>
            <p:ph type="body" sz="quarter" idx="12" hasCustomPrompt="1"/>
          </p:nvPr>
        </p:nvSpPr>
        <p:spPr>
          <a:xfrm>
            <a:off x="895350" y="1357314"/>
            <a:ext cx="7312819" cy="2942097"/>
          </a:xfrm>
        </p:spPr>
        <p:txBody>
          <a:bodyPr>
            <a:normAutofit/>
          </a:bodyPr>
          <a:lstStyle>
            <a:lvl1pPr marL="0" indent="0">
              <a:buNone/>
              <a:defRPr sz="1800" b="0" baseline="0">
                <a:solidFill>
                  <a:schemeClr val="bg1">
                    <a:lumMod val="50000"/>
                  </a:schemeClr>
                </a:solidFill>
                <a:latin typeface="Open Sans Condensed Light" panose="020B0306030504020204"/>
                <a:ea typeface="Open Sans Condensed Light" panose="020B0306030504020204"/>
                <a:cs typeface="Open Sans Condensed Light" panose="020B0306030504020204"/>
              </a:defRPr>
            </a:lvl1pPr>
            <a:lvl2pPr marL="4572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Düz yazı</a:t>
            </a:r>
            <a:endParaRPr lang="tr-TR" dirty="0"/>
          </a:p>
        </p:txBody>
      </p:sp>
    </p:spTree>
    <p:extLst>
      <p:ext uri="{BB962C8B-B14F-4D97-AF65-F5344CB8AC3E}">
        <p14:creationId xmlns:p14="http://schemas.microsoft.com/office/powerpoint/2010/main" val="31396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additive="base">
                                        <p:cTn id="36" dur="500" fill="hold"/>
                                        <p:tgtEl>
                                          <p:spTgt spid="22"/>
                                        </p:tgtEl>
                                        <p:attrNameLst>
                                          <p:attrName>ppt_x</p:attrName>
                                        </p:attrNameLst>
                                      </p:cBhvr>
                                      <p:tavLst>
                                        <p:tav tm="0">
                                          <p:val>
                                            <p:strVal val="#ppt_x"/>
                                          </p:val>
                                        </p:tav>
                                        <p:tav tm="100000">
                                          <p:val>
                                            <p:strVal val="#ppt_x"/>
                                          </p:val>
                                        </p:tav>
                                      </p:tavLst>
                                    </p:anim>
                                    <p:anim calcmode="lin" valueType="num">
                                      <p:cBhvr additive="base">
                                        <p:cTn id="37" dur="500" fill="hold"/>
                                        <p:tgtEl>
                                          <p:spTgt spid="22"/>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down)">
                                      <p:cBhvr>
                                        <p:cTn id="47" dur="500"/>
                                        <p:tgtEl>
                                          <p:spTgt spid="35"/>
                                        </p:tgtEl>
                                      </p:cBhvr>
                                    </p:animEffect>
                                  </p:childTnLst>
                                </p:cTn>
                              </p:par>
                            </p:childTnLst>
                          </p:cTn>
                        </p:par>
                        <p:par>
                          <p:cTn id="48" fill="hold">
                            <p:stCondLst>
                              <p:cond delay="4500"/>
                            </p:stCondLst>
                            <p:childTnLst>
                              <p:par>
                                <p:cTn id="49" presetID="22" presetClass="entr" presetSubtype="2"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right)">
                                      <p:cBhvr>
                                        <p:cTn id="51" dur="500"/>
                                        <p:tgtEl>
                                          <p:spTgt spid="34"/>
                                        </p:tgtEl>
                                      </p:cBhvr>
                                    </p:animEffect>
                                  </p:childTnLst>
                                </p:cTn>
                              </p:par>
                            </p:childTnLst>
                          </p:cTn>
                        </p:par>
                        <p:par>
                          <p:cTn id="52" fill="hold">
                            <p:stCondLst>
                              <p:cond delay="5000"/>
                            </p:stCondLst>
                            <p:childTnLst>
                              <p:par>
                                <p:cTn id="53" presetID="22" presetClass="entr" presetSubtype="4"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u="none"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cstate="print"/>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552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210963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i="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105492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maddeli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116" name="Group 10"/>
          <p:cNvGrpSpPr/>
          <p:nvPr userDrawn="1"/>
        </p:nvGrpSpPr>
        <p:grpSpPr>
          <a:xfrm>
            <a:off x="-1330423" y="2170301"/>
            <a:ext cx="3853352" cy="4016486"/>
            <a:chOff x="11174142" y="4046538"/>
            <a:chExt cx="29729383" cy="23240999"/>
          </a:xfrm>
          <a:effectLst>
            <a:outerShdw blurRad="228600" dir="18900000" sy="23000" kx="-1200000" algn="bl" rotWithShape="0">
              <a:prstClr val="black">
                <a:alpha val="15000"/>
              </a:prstClr>
            </a:outerShdw>
          </a:effectLst>
        </p:grpSpPr>
        <p:sp>
          <p:nvSpPr>
            <p:cNvPr id="117" name="Freeform 22"/>
            <p:cNvSpPr>
              <a:spLocks/>
            </p:cNvSpPr>
            <p:nvPr/>
          </p:nvSpPr>
          <p:spPr bwMode="auto">
            <a:xfrm>
              <a:off x="15335250" y="12117388"/>
              <a:ext cx="25568275" cy="7102475"/>
            </a:xfrm>
            <a:custGeom>
              <a:avLst/>
              <a:gdLst>
                <a:gd name="T0" fmla="*/ 8162 w 16106"/>
                <a:gd name="T1" fmla="*/ 0 h 4474"/>
                <a:gd name="T2" fmla="*/ 16106 w 16106"/>
                <a:gd name="T3" fmla="*/ 1964 h 4474"/>
                <a:gd name="T4" fmla="*/ 8363 w 16106"/>
                <a:gd name="T5" fmla="*/ 4474 h 4474"/>
                <a:gd name="T6" fmla="*/ 0 w 16106"/>
                <a:gd name="T7" fmla="*/ 2094 h 4474"/>
                <a:gd name="T8" fmla="*/ 8162 w 16106"/>
                <a:gd name="T9" fmla="*/ 0 h 4474"/>
              </a:gdLst>
              <a:ahLst/>
              <a:cxnLst>
                <a:cxn ang="0">
                  <a:pos x="T0" y="T1"/>
                </a:cxn>
                <a:cxn ang="0">
                  <a:pos x="T2" y="T3"/>
                </a:cxn>
                <a:cxn ang="0">
                  <a:pos x="T4" y="T5"/>
                </a:cxn>
                <a:cxn ang="0">
                  <a:pos x="T6" y="T7"/>
                </a:cxn>
                <a:cxn ang="0">
                  <a:pos x="T8" y="T9"/>
                </a:cxn>
              </a:cxnLst>
              <a:rect l="0" t="0" r="r" b="b"/>
              <a:pathLst>
                <a:path w="16106" h="4474">
                  <a:moveTo>
                    <a:pt x="8162" y="0"/>
                  </a:moveTo>
                  <a:lnTo>
                    <a:pt x="16106" y="1964"/>
                  </a:lnTo>
                  <a:lnTo>
                    <a:pt x="8363" y="4474"/>
                  </a:lnTo>
                  <a:lnTo>
                    <a:pt x="0" y="2094"/>
                  </a:lnTo>
                  <a:lnTo>
                    <a:pt x="8162"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8" name="Freeform 23"/>
            <p:cNvSpPr>
              <a:spLocks/>
            </p:cNvSpPr>
            <p:nvPr/>
          </p:nvSpPr>
          <p:spPr bwMode="auto">
            <a:xfrm>
              <a:off x="15335250" y="15373350"/>
              <a:ext cx="13301662" cy="11849100"/>
            </a:xfrm>
            <a:custGeom>
              <a:avLst/>
              <a:gdLst>
                <a:gd name="T0" fmla="*/ 8363 w 8379"/>
                <a:gd name="T1" fmla="*/ 2423 h 7464"/>
                <a:gd name="T2" fmla="*/ 8379 w 8379"/>
                <a:gd name="T3" fmla="*/ 7464 h 7464"/>
                <a:gd name="T4" fmla="*/ 0 w 8379"/>
                <a:gd name="T5" fmla="*/ 4365 h 7464"/>
                <a:gd name="T6" fmla="*/ 45 w 8379"/>
                <a:gd name="T7" fmla="*/ 0 h 7464"/>
                <a:gd name="T8" fmla="*/ 8363 w 8379"/>
                <a:gd name="T9" fmla="*/ 2423 h 7464"/>
              </a:gdLst>
              <a:ahLst/>
              <a:cxnLst>
                <a:cxn ang="0">
                  <a:pos x="T0" y="T1"/>
                </a:cxn>
                <a:cxn ang="0">
                  <a:pos x="T2" y="T3"/>
                </a:cxn>
                <a:cxn ang="0">
                  <a:pos x="T4" y="T5"/>
                </a:cxn>
                <a:cxn ang="0">
                  <a:pos x="T6" y="T7"/>
                </a:cxn>
                <a:cxn ang="0">
                  <a:pos x="T8" y="T9"/>
                </a:cxn>
              </a:cxnLst>
              <a:rect l="0" t="0" r="r" b="b"/>
              <a:pathLst>
                <a:path w="8379" h="7464">
                  <a:moveTo>
                    <a:pt x="8363" y="2423"/>
                  </a:moveTo>
                  <a:lnTo>
                    <a:pt x="8379" y="7464"/>
                  </a:lnTo>
                  <a:lnTo>
                    <a:pt x="0" y="4365"/>
                  </a:lnTo>
                  <a:lnTo>
                    <a:pt x="45" y="0"/>
                  </a:lnTo>
                  <a:lnTo>
                    <a:pt x="8363" y="2423"/>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9" name="Freeform 24"/>
            <p:cNvSpPr>
              <a:spLocks/>
            </p:cNvSpPr>
            <p:nvPr/>
          </p:nvSpPr>
          <p:spPr bwMode="auto">
            <a:xfrm>
              <a:off x="28611513" y="15235238"/>
              <a:ext cx="12220575" cy="11987212"/>
            </a:xfrm>
            <a:custGeom>
              <a:avLst/>
              <a:gdLst>
                <a:gd name="T0" fmla="*/ 7698 w 7698"/>
                <a:gd name="T1" fmla="*/ 0 h 7551"/>
                <a:gd name="T2" fmla="*/ 7568 w 7698"/>
                <a:gd name="T3" fmla="*/ 5455 h 7551"/>
                <a:gd name="T4" fmla="*/ 16 w 7698"/>
                <a:gd name="T5" fmla="*/ 7551 h 7551"/>
                <a:gd name="T6" fmla="*/ 0 w 7698"/>
                <a:gd name="T7" fmla="*/ 2510 h 7551"/>
                <a:gd name="T8" fmla="*/ 7698 w 7698"/>
                <a:gd name="T9" fmla="*/ 0 h 7551"/>
              </a:gdLst>
              <a:ahLst/>
              <a:cxnLst>
                <a:cxn ang="0">
                  <a:pos x="T0" y="T1"/>
                </a:cxn>
                <a:cxn ang="0">
                  <a:pos x="T2" y="T3"/>
                </a:cxn>
                <a:cxn ang="0">
                  <a:pos x="T4" y="T5"/>
                </a:cxn>
                <a:cxn ang="0">
                  <a:pos x="T6" y="T7"/>
                </a:cxn>
                <a:cxn ang="0">
                  <a:pos x="T8" y="T9"/>
                </a:cxn>
              </a:cxnLst>
              <a:rect l="0" t="0" r="r" b="b"/>
              <a:pathLst>
                <a:path w="7698" h="7551">
                  <a:moveTo>
                    <a:pt x="7698" y="0"/>
                  </a:moveTo>
                  <a:lnTo>
                    <a:pt x="7568" y="5455"/>
                  </a:lnTo>
                  <a:lnTo>
                    <a:pt x="16" y="7551"/>
                  </a:lnTo>
                  <a:lnTo>
                    <a:pt x="0" y="2510"/>
                  </a:lnTo>
                  <a:lnTo>
                    <a:pt x="7698" y="0"/>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0" name="Freeform 25"/>
            <p:cNvSpPr>
              <a:spLocks/>
            </p:cNvSpPr>
            <p:nvPr/>
          </p:nvSpPr>
          <p:spPr bwMode="auto">
            <a:xfrm>
              <a:off x="29908500" y="16727488"/>
              <a:ext cx="10072687" cy="6570662"/>
            </a:xfrm>
            <a:custGeom>
              <a:avLst/>
              <a:gdLst>
                <a:gd name="T0" fmla="*/ 0 w 6345"/>
                <a:gd name="T1" fmla="*/ 2243 h 4139"/>
                <a:gd name="T2" fmla="*/ 71 w 6345"/>
                <a:gd name="T3" fmla="*/ 4139 h 4139"/>
                <a:gd name="T4" fmla="*/ 6312 w 6345"/>
                <a:gd name="T5" fmla="*/ 2071 h 4139"/>
                <a:gd name="T6" fmla="*/ 6345 w 6345"/>
                <a:gd name="T7" fmla="*/ 0 h 4139"/>
                <a:gd name="T8" fmla="*/ 0 w 6345"/>
                <a:gd name="T9" fmla="*/ 2243 h 4139"/>
              </a:gdLst>
              <a:ahLst/>
              <a:cxnLst>
                <a:cxn ang="0">
                  <a:pos x="T0" y="T1"/>
                </a:cxn>
                <a:cxn ang="0">
                  <a:pos x="T2" y="T3"/>
                </a:cxn>
                <a:cxn ang="0">
                  <a:pos x="T4" y="T5"/>
                </a:cxn>
                <a:cxn ang="0">
                  <a:pos x="T6" y="T7"/>
                </a:cxn>
                <a:cxn ang="0">
                  <a:pos x="T8" y="T9"/>
                </a:cxn>
              </a:cxnLst>
              <a:rect l="0" t="0" r="r" b="b"/>
              <a:pathLst>
                <a:path w="6345" h="4139">
                  <a:moveTo>
                    <a:pt x="0" y="2243"/>
                  </a:moveTo>
                  <a:lnTo>
                    <a:pt x="71" y="4139"/>
                  </a:lnTo>
                  <a:lnTo>
                    <a:pt x="6312" y="2071"/>
                  </a:lnTo>
                  <a:lnTo>
                    <a:pt x="6345" y="0"/>
                  </a:lnTo>
                  <a:lnTo>
                    <a:pt x="0" y="2243"/>
                  </a:lnTo>
                  <a:close/>
                </a:path>
              </a:pathLst>
            </a:custGeom>
            <a:solidFill>
              <a:srgbClr val="4E2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1" name="Freeform 26"/>
            <p:cNvSpPr>
              <a:spLocks/>
            </p:cNvSpPr>
            <p:nvPr/>
          </p:nvSpPr>
          <p:spPr bwMode="auto">
            <a:xfrm>
              <a:off x="20219988" y="19219863"/>
              <a:ext cx="8416925" cy="8002587"/>
            </a:xfrm>
            <a:custGeom>
              <a:avLst/>
              <a:gdLst>
                <a:gd name="T0" fmla="*/ 2237 w 2244"/>
                <a:gd name="T1" fmla="*/ 0 h 2133"/>
                <a:gd name="T2" fmla="*/ 2244 w 2244"/>
                <a:gd name="T3" fmla="*/ 2133 h 2133"/>
                <a:gd name="T4" fmla="*/ 0 w 2244"/>
                <a:gd name="T5" fmla="*/ 1306 h 2133"/>
                <a:gd name="T6" fmla="*/ 1562 w 2244"/>
                <a:gd name="T7" fmla="*/ 1335 h 2133"/>
                <a:gd name="T8" fmla="*/ 2237 w 2244"/>
                <a:gd name="T9" fmla="*/ 0 h 2133"/>
              </a:gdLst>
              <a:ahLst/>
              <a:cxnLst>
                <a:cxn ang="0">
                  <a:pos x="T0" y="T1"/>
                </a:cxn>
                <a:cxn ang="0">
                  <a:pos x="T2" y="T3"/>
                </a:cxn>
                <a:cxn ang="0">
                  <a:pos x="T4" y="T5"/>
                </a:cxn>
                <a:cxn ang="0">
                  <a:pos x="T6" y="T7"/>
                </a:cxn>
                <a:cxn ang="0">
                  <a:pos x="T8" y="T9"/>
                </a:cxn>
              </a:cxnLst>
              <a:rect l="0" t="0" r="r" b="b"/>
              <a:pathLst>
                <a:path w="2244" h="2133">
                  <a:moveTo>
                    <a:pt x="2237" y="0"/>
                  </a:moveTo>
                  <a:cubicBezTo>
                    <a:pt x="2244" y="2133"/>
                    <a:pt x="2244" y="2133"/>
                    <a:pt x="2244" y="2133"/>
                  </a:cubicBezTo>
                  <a:cubicBezTo>
                    <a:pt x="0" y="1306"/>
                    <a:pt x="0" y="1306"/>
                    <a:pt x="0" y="1306"/>
                  </a:cubicBezTo>
                  <a:cubicBezTo>
                    <a:pt x="0" y="1306"/>
                    <a:pt x="1139" y="1642"/>
                    <a:pt x="1562" y="1335"/>
                  </a:cubicBezTo>
                  <a:cubicBezTo>
                    <a:pt x="1985" y="1029"/>
                    <a:pt x="2237" y="0"/>
                    <a:pt x="2237" y="0"/>
                  </a:cubicBez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2" name="Freeform 27"/>
            <p:cNvSpPr>
              <a:spLocks/>
            </p:cNvSpPr>
            <p:nvPr/>
          </p:nvSpPr>
          <p:spPr bwMode="auto">
            <a:xfrm>
              <a:off x="11278916" y="17980022"/>
              <a:ext cx="10714036" cy="2105021"/>
            </a:xfrm>
            <a:custGeom>
              <a:avLst/>
              <a:gdLst>
                <a:gd name="T0" fmla="*/ 3341 w 6749"/>
                <a:gd name="T1" fmla="*/ 0 h 1326"/>
                <a:gd name="T2" fmla="*/ 6749 w 6749"/>
                <a:gd name="T3" fmla="*/ 643 h 1326"/>
                <a:gd name="T4" fmla="*/ 3542 w 6749"/>
                <a:gd name="T5" fmla="*/ 1326 h 1326"/>
                <a:gd name="T6" fmla="*/ 0 w 6749"/>
                <a:gd name="T7" fmla="*/ 775 h 1326"/>
                <a:gd name="T8" fmla="*/ 3341 w 6749"/>
                <a:gd name="T9" fmla="*/ 0 h 1326"/>
              </a:gdLst>
              <a:ahLst/>
              <a:cxnLst>
                <a:cxn ang="0">
                  <a:pos x="T0" y="T1"/>
                </a:cxn>
                <a:cxn ang="0">
                  <a:pos x="T2" y="T3"/>
                </a:cxn>
                <a:cxn ang="0">
                  <a:pos x="T4" y="T5"/>
                </a:cxn>
                <a:cxn ang="0">
                  <a:pos x="T6" y="T7"/>
                </a:cxn>
                <a:cxn ang="0">
                  <a:pos x="T8" y="T9"/>
                </a:cxn>
              </a:cxnLst>
              <a:rect l="0" t="0" r="r" b="b"/>
              <a:pathLst>
                <a:path w="6749" h="1326">
                  <a:moveTo>
                    <a:pt x="3341" y="0"/>
                  </a:moveTo>
                  <a:lnTo>
                    <a:pt x="6749" y="643"/>
                  </a:lnTo>
                  <a:lnTo>
                    <a:pt x="3542" y="1326"/>
                  </a:lnTo>
                  <a:lnTo>
                    <a:pt x="0" y="775"/>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3" name="Freeform 28"/>
            <p:cNvSpPr>
              <a:spLocks/>
            </p:cNvSpPr>
            <p:nvPr/>
          </p:nvSpPr>
          <p:spPr bwMode="auto">
            <a:xfrm>
              <a:off x="11174142" y="19157949"/>
              <a:ext cx="5837235" cy="8129588"/>
            </a:xfrm>
            <a:custGeom>
              <a:avLst/>
              <a:gdLst>
                <a:gd name="T0" fmla="*/ 3592 w 3677"/>
                <a:gd name="T1" fmla="*/ 5121 h 5121"/>
                <a:gd name="T2" fmla="*/ 3677 w 3677"/>
                <a:gd name="T3" fmla="*/ 584 h 5121"/>
                <a:gd name="T4" fmla="*/ 102 w 3677"/>
                <a:gd name="T5" fmla="*/ 0 h 5121"/>
                <a:gd name="T6" fmla="*/ 0 w 3677"/>
                <a:gd name="T7" fmla="*/ 4415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4"/>
                  </a:lnTo>
                  <a:lnTo>
                    <a:pt x="102" y="0"/>
                  </a:lnTo>
                  <a:lnTo>
                    <a:pt x="0" y="4415"/>
                  </a:lnTo>
                  <a:lnTo>
                    <a:pt x="3592" y="5121"/>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4" name="Freeform 29"/>
            <p:cNvSpPr>
              <a:spLocks/>
            </p:cNvSpPr>
            <p:nvPr/>
          </p:nvSpPr>
          <p:spPr bwMode="auto">
            <a:xfrm>
              <a:off x="16876440" y="19000781"/>
              <a:ext cx="5359399" cy="8286749"/>
            </a:xfrm>
            <a:custGeom>
              <a:avLst/>
              <a:gdLst>
                <a:gd name="T0" fmla="*/ 3192 w 3376"/>
                <a:gd name="T1" fmla="*/ 0 h 5220"/>
                <a:gd name="T2" fmla="*/ 16 w 3376"/>
                <a:gd name="T3" fmla="*/ 683 h 5220"/>
                <a:gd name="T4" fmla="*/ 0 w 3376"/>
                <a:gd name="T5" fmla="*/ 5220 h 5220"/>
                <a:gd name="T6" fmla="*/ 3376 w 3376"/>
                <a:gd name="T7" fmla="*/ 3868 h 5220"/>
                <a:gd name="T8" fmla="*/ 3192 w 3376"/>
                <a:gd name="T9" fmla="*/ 0 h 5220"/>
              </a:gdLst>
              <a:ahLst/>
              <a:cxnLst>
                <a:cxn ang="0">
                  <a:pos x="T0" y="T1"/>
                </a:cxn>
                <a:cxn ang="0">
                  <a:pos x="T2" y="T3"/>
                </a:cxn>
                <a:cxn ang="0">
                  <a:pos x="T4" y="T5"/>
                </a:cxn>
                <a:cxn ang="0">
                  <a:pos x="T6" y="T7"/>
                </a:cxn>
                <a:cxn ang="0">
                  <a:pos x="T8" y="T9"/>
                </a:cxn>
              </a:cxnLst>
              <a:rect l="0" t="0" r="r" b="b"/>
              <a:pathLst>
                <a:path w="3376" h="5220">
                  <a:moveTo>
                    <a:pt x="3192" y="0"/>
                  </a:moveTo>
                  <a:lnTo>
                    <a:pt x="16" y="683"/>
                  </a:lnTo>
                  <a:lnTo>
                    <a:pt x="0" y="5220"/>
                  </a:lnTo>
                  <a:lnTo>
                    <a:pt x="3376" y="3868"/>
                  </a:lnTo>
                  <a:lnTo>
                    <a:pt x="3192" y="0"/>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5" name="Freeform 30"/>
            <p:cNvSpPr>
              <a:spLocks/>
            </p:cNvSpPr>
            <p:nvPr/>
          </p:nvSpPr>
          <p:spPr bwMode="auto">
            <a:xfrm>
              <a:off x="11826601" y="20035833"/>
              <a:ext cx="4160840" cy="3173413"/>
            </a:xfrm>
            <a:custGeom>
              <a:avLst/>
              <a:gdLst>
                <a:gd name="T0" fmla="*/ 69 w 2621"/>
                <a:gd name="T1" fmla="*/ 0 h 1999"/>
                <a:gd name="T2" fmla="*/ 0 w 2621"/>
                <a:gd name="T3" fmla="*/ 1619 h 1999"/>
                <a:gd name="T4" fmla="*/ 2588 w 2621"/>
                <a:gd name="T5" fmla="*/ 1999 h 1999"/>
                <a:gd name="T6" fmla="*/ 2621 w 2621"/>
                <a:gd name="T7" fmla="*/ 378 h 1999"/>
                <a:gd name="T8" fmla="*/ 69 w 2621"/>
                <a:gd name="T9" fmla="*/ 0 h 1999"/>
              </a:gdLst>
              <a:ahLst/>
              <a:cxnLst>
                <a:cxn ang="0">
                  <a:pos x="T0" y="T1"/>
                </a:cxn>
                <a:cxn ang="0">
                  <a:pos x="T2" y="T3"/>
                </a:cxn>
                <a:cxn ang="0">
                  <a:pos x="T4" y="T5"/>
                </a:cxn>
                <a:cxn ang="0">
                  <a:pos x="T6" y="T7"/>
                </a:cxn>
                <a:cxn ang="0">
                  <a:pos x="T8" y="T9"/>
                </a:cxn>
              </a:cxnLst>
              <a:rect l="0" t="0" r="r" b="b"/>
              <a:pathLst>
                <a:path w="2621" h="1999">
                  <a:moveTo>
                    <a:pt x="69" y="0"/>
                  </a:moveTo>
                  <a:lnTo>
                    <a:pt x="0" y="1619"/>
                  </a:lnTo>
                  <a:lnTo>
                    <a:pt x="2588" y="1999"/>
                  </a:lnTo>
                  <a:lnTo>
                    <a:pt x="2621" y="378"/>
                  </a:lnTo>
                  <a:lnTo>
                    <a:pt x="69" y="0"/>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6" name="Freeform 31"/>
            <p:cNvSpPr>
              <a:spLocks/>
            </p:cNvSpPr>
            <p:nvPr/>
          </p:nvSpPr>
          <p:spPr bwMode="auto">
            <a:xfrm>
              <a:off x="13422313" y="4046538"/>
              <a:ext cx="16216312" cy="3189287"/>
            </a:xfrm>
            <a:custGeom>
              <a:avLst/>
              <a:gdLst>
                <a:gd name="T0" fmla="*/ 5057 w 10215"/>
                <a:gd name="T1" fmla="*/ 0 h 2009"/>
                <a:gd name="T2" fmla="*/ 10215 w 10215"/>
                <a:gd name="T3" fmla="*/ 976 h 2009"/>
                <a:gd name="T4" fmla="*/ 5359 w 10215"/>
                <a:gd name="T5" fmla="*/ 2009 h 2009"/>
                <a:gd name="T6" fmla="*/ 0 w 10215"/>
                <a:gd name="T7" fmla="*/ 1177 h 2009"/>
                <a:gd name="T8" fmla="*/ 5057 w 10215"/>
                <a:gd name="T9" fmla="*/ 0 h 2009"/>
              </a:gdLst>
              <a:ahLst/>
              <a:cxnLst>
                <a:cxn ang="0">
                  <a:pos x="T0" y="T1"/>
                </a:cxn>
                <a:cxn ang="0">
                  <a:pos x="T2" y="T3"/>
                </a:cxn>
                <a:cxn ang="0">
                  <a:pos x="T4" y="T5"/>
                </a:cxn>
                <a:cxn ang="0">
                  <a:pos x="T6" y="T7"/>
                </a:cxn>
                <a:cxn ang="0">
                  <a:pos x="T8" y="T9"/>
                </a:cxn>
              </a:cxnLst>
              <a:rect l="0" t="0" r="r" b="b"/>
              <a:pathLst>
                <a:path w="10215" h="2009">
                  <a:moveTo>
                    <a:pt x="5057" y="0"/>
                  </a:moveTo>
                  <a:lnTo>
                    <a:pt x="10215" y="976"/>
                  </a:lnTo>
                  <a:lnTo>
                    <a:pt x="5359" y="2009"/>
                  </a:lnTo>
                  <a:lnTo>
                    <a:pt x="0" y="1177"/>
                  </a:lnTo>
                  <a:lnTo>
                    <a:pt x="5057"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7" name="Freeform 32"/>
            <p:cNvSpPr>
              <a:spLocks/>
            </p:cNvSpPr>
            <p:nvPr/>
          </p:nvSpPr>
          <p:spPr bwMode="auto">
            <a:xfrm>
              <a:off x="13265150" y="5832475"/>
              <a:ext cx="8834437" cy="12306300"/>
            </a:xfrm>
            <a:custGeom>
              <a:avLst/>
              <a:gdLst>
                <a:gd name="T0" fmla="*/ 5435 w 5565"/>
                <a:gd name="T1" fmla="*/ 7752 h 7752"/>
                <a:gd name="T2" fmla="*/ 5565 w 5565"/>
                <a:gd name="T3" fmla="*/ 884 h 7752"/>
                <a:gd name="T4" fmla="*/ 151 w 5565"/>
                <a:gd name="T5" fmla="*/ 0 h 7752"/>
                <a:gd name="T6" fmla="*/ 0 w 5565"/>
                <a:gd name="T7" fmla="*/ 6684 h 7752"/>
                <a:gd name="T8" fmla="*/ 5435 w 5565"/>
                <a:gd name="T9" fmla="*/ 7752 h 7752"/>
              </a:gdLst>
              <a:ahLst/>
              <a:cxnLst>
                <a:cxn ang="0">
                  <a:pos x="T0" y="T1"/>
                </a:cxn>
                <a:cxn ang="0">
                  <a:pos x="T2" y="T3"/>
                </a:cxn>
                <a:cxn ang="0">
                  <a:pos x="T4" y="T5"/>
                </a:cxn>
                <a:cxn ang="0">
                  <a:pos x="T6" y="T7"/>
                </a:cxn>
                <a:cxn ang="0">
                  <a:pos x="T8" y="T9"/>
                </a:cxn>
              </a:cxnLst>
              <a:rect l="0" t="0" r="r" b="b"/>
              <a:pathLst>
                <a:path w="5565" h="7752">
                  <a:moveTo>
                    <a:pt x="5435" y="7752"/>
                  </a:moveTo>
                  <a:lnTo>
                    <a:pt x="5565" y="884"/>
                  </a:lnTo>
                  <a:lnTo>
                    <a:pt x="151" y="0"/>
                  </a:lnTo>
                  <a:lnTo>
                    <a:pt x="0" y="6684"/>
                  </a:lnTo>
                  <a:lnTo>
                    <a:pt x="5435" y="7752"/>
                  </a:lnTo>
                  <a:close/>
                </a:path>
              </a:pathLst>
            </a:custGeom>
            <a:solidFill>
              <a:srgbClr val="C3B1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8" name="Freeform 33"/>
            <p:cNvSpPr>
              <a:spLocks/>
            </p:cNvSpPr>
            <p:nvPr/>
          </p:nvSpPr>
          <p:spPr bwMode="auto">
            <a:xfrm>
              <a:off x="21893213" y="5595938"/>
              <a:ext cx="8113712" cy="12542837"/>
            </a:xfrm>
            <a:custGeom>
              <a:avLst/>
              <a:gdLst>
                <a:gd name="T0" fmla="*/ 4832 w 5111"/>
                <a:gd name="T1" fmla="*/ 0 h 7901"/>
                <a:gd name="T2" fmla="*/ 23 w 5111"/>
                <a:gd name="T3" fmla="*/ 1033 h 7901"/>
                <a:gd name="T4" fmla="*/ 0 w 5111"/>
                <a:gd name="T5" fmla="*/ 7901 h 7901"/>
                <a:gd name="T6" fmla="*/ 5111 w 5111"/>
                <a:gd name="T7" fmla="*/ 5857 h 7901"/>
                <a:gd name="T8" fmla="*/ 4832 w 5111"/>
                <a:gd name="T9" fmla="*/ 0 h 7901"/>
              </a:gdLst>
              <a:ahLst/>
              <a:cxnLst>
                <a:cxn ang="0">
                  <a:pos x="T0" y="T1"/>
                </a:cxn>
                <a:cxn ang="0">
                  <a:pos x="T2" y="T3"/>
                </a:cxn>
                <a:cxn ang="0">
                  <a:pos x="T4" y="T5"/>
                </a:cxn>
                <a:cxn ang="0">
                  <a:pos x="T6" y="T7"/>
                </a:cxn>
                <a:cxn ang="0">
                  <a:pos x="T8" y="T9"/>
                </a:cxn>
              </a:cxnLst>
              <a:rect l="0" t="0" r="r" b="b"/>
              <a:pathLst>
                <a:path w="5111" h="7901">
                  <a:moveTo>
                    <a:pt x="4832" y="0"/>
                  </a:moveTo>
                  <a:lnTo>
                    <a:pt x="23" y="1033"/>
                  </a:lnTo>
                  <a:lnTo>
                    <a:pt x="0" y="7901"/>
                  </a:lnTo>
                  <a:lnTo>
                    <a:pt x="5111" y="5857"/>
                  </a:lnTo>
                  <a:lnTo>
                    <a:pt x="4832" y="0"/>
                  </a:lnTo>
                  <a:close/>
                </a:path>
              </a:pathLst>
            </a:custGeom>
            <a:solidFill>
              <a:srgbClr val="A48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9" name="Freeform 34"/>
            <p:cNvSpPr>
              <a:spLocks/>
            </p:cNvSpPr>
            <p:nvPr/>
          </p:nvSpPr>
          <p:spPr bwMode="auto">
            <a:xfrm>
              <a:off x="14582775" y="8023225"/>
              <a:ext cx="5637212" cy="3940175"/>
            </a:xfrm>
            <a:custGeom>
              <a:avLst/>
              <a:gdLst>
                <a:gd name="T0" fmla="*/ 104 w 3551"/>
                <a:gd name="T1" fmla="*/ 0 h 2482"/>
                <a:gd name="T2" fmla="*/ 3551 w 3551"/>
                <a:gd name="T3" fmla="*/ 518 h 2482"/>
                <a:gd name="T4" fmla="*/ 3518 w 3551"/>
                <a:gd name="T5" fmla="*/ 2482 h 2482"/>
                <a:gd name="T6" fmla="*/ 0 w 3551"/>
                <a:gd name="T7" fmla="*/ 1896 h 2482"/>
                <a:gd name="T8" fmla="*/ 104 w 3551"/>
                <a:gd name="T9" fmla="*/ 0 h 2482"/>
              </a:gdLst>
              <a:ahLst/>
              <a:cxnLst>
                <a:cxn ang="0">
                  <a:pos x="T0" y="T1"/>
                </a:cxn>
                <a:cxn ang="0">
                  <a:pos x="T2" y="T3"/>
                </a:cxn>
                <a:cxn ang="0">
                  <a:pos x="T4" y="T5"/>
                </a:cxn>
                <a:cxn ang="0">
                  <a:pos x="T6" y="T7"/>
                </a:cxn>
                <a:cxn ang="0">
                  <a:pos x="T8" y="T9"/>
                </a:cxn>
              </a:cxnLst>
              <a:rect l="0" t="0" r="r" b="b"/>
              <a:pathLst>
                <a:path w="3551" h="2482">
                  <a:moveTo>
                    <a:pt x="104" y="0"/>
                  </a:moveTo>
                  <a:lnTo>
                    <a:pt x="3551" y="518"/>
                  </a:lnTo>
                  <a:lnTo>
                    <a:pt x="3518" y="2482"/>
                  </a:lnTo>
                  <a:lnTo>
                    <a:pt x="0" y="1896"/>
                  </a:lnTo>
                  <a:lnTo>
                    <a:pt x="104"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0" name="Freeform 35"/>
            <p:cNvSpPr>
              <a:spLocks/>
            </p:cNvSpPr>
            <p:nvPr/>
          </p:nvSpPr>
          <p:spPr bwMode="auto">
            <a:xfrm>
              <a:off x="28055888" y="8551863"/>
              <a:ext cx="10714037" cy="2109787"/>
            </a:xfrm>
            <a:custGeom>
              <a:avLst/>
              <a:gdLst>
                <a:gd name="T0" fmla="*/ 3341 w 6749"/>
                <a:gd name="T1" fmla="*/ 0 h 1329"/>
                <a:gd name="T2" fmla="*/ 6749 w 6749"/>
                <a:gd name="T3" fmla="*/ 646 h 1329"/>
                <a:gd name="T4" fmla="*/ 3542 w 6749"/>
                <a:gd name="T5" fmla="*/ 1329 h 1329"/>
                <a:gd name="T6" fmla="*/ 0 w 6749"/>
                <a:gd name="T7" fmla="*/ 778 h 1329"/>
                <a:gd name="T8" fmla="*/ 3341 w 6749"/>
                <a:gd name="T9" fmla="*/ 0 h 1329"/>
              </a:gdLst>
              <a:ahLst/>
              <a:cxnLst>
                <a:cxn ang="0">
                  <a:pos x="T0" y="T1"/>
                </a:cxn>
                <a:cxn ang="0">
                  <a:pos x="T2" y="T3"/>
                </a:cxn>
                <a:cxn ang="0">
                  <a:pos x="T4" y="T5"/>
                </a:cxn>
                <a:cxn ang="0">
                  <a:pos x="T6" y="T7"/>
                </a:cxn>
                <a:cxn ang="0">
                  <a:pos x="T8" y="T9"/>
                </a:cxn>
              </a:cxnLst>
              <a:rect l="0" t="0" r="r" b="b"/>
              <a:pathLst>
                <a:path w="6749" h="1329">
                  <a:moveTo>
                    <a:pt x="3341" y="0"/>
                  </a:moveTo>
                  <a:lnTo>
                    <a:pt x="6749" y="646"/>
                  </a:lnTo>
                  <a:lnTo>
                    <a:pt x="3542" y="1329"/>
                  </a:lnTo>
                  <a:lnTo>
                    <a:pt x="0" y="778"/>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1" name="Freeform 36"/>
            <p:cNvSpPr>
              <a:spLocks/>
            </p:cNvSpPr>
            <p:nvPr/>
          </p:nvSpPr>
          <p:spPr bwMode="auto">
            <a:xfrm>
              <a:off x="27951113" y="9731375"/>
              <a:ext cx="5837237" cy="8129587"/>
            </a:xfrm>
            <a:custGeom>
              <a:avLst/>
              <a:gdLst>
                <a:gd name="T0" fmla="*/ 3592 w 3677"/>
                <a:gd name="T1" fmla="*/ 5121 h 5121"/>
                <a:gd name="T2" fmla="*/ 3677 w 3677"/>
                <a:gd name="T3" fmla="*/ 586 h 5121"/>
                <a:gd name="T4" fmla="*/ 102 w 3677"/>
                <a:gd name="T5" fmla="*/ 0 h 5121"/>
                <a:gd name="T6" fmla="*/ 0 w 3677"/>
                <a:gd name="T7" fmla="*/ 4414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6"/>
                  </a:lnTo>
                  <a:lnTo>
                    <a:pt x="102" y="0"/>
                  </a:lnTo>
                  <a:lnTo>
                    <a:pt x="0" y="4414"/>
                  </a:lnTo>
                  <a:lnTo>
                    <a:pt x="3592" y="5121"/>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2" name="Freeform 37"/>
            <p:cNvSpPr>
              <a:spLocks/>
            </p:cNvSpPr>
            <p:nvPr/>
          </p:nvSpPr>
          <p:spPr bwMode="auto">
            <a:xfrm>
              <a:off x="33653413" y="9577388"/>
              <a:ext cx="5359400" cy="8283575"/>
            </a:xfrm>
            <a:custGeom>
              <a:avLst/>
              <a:gdLst>
                <a:gd name="T0" fmla="*/ 3192 w 3376"/>
                <a:gd name="T1" fmla="*/ 0 h 5218"/>
                <a:gd name="T2" fmla="*/ 16 w 3376"/>
                <a:gd name="T3" fmla="*/ 683 h 5218"/>
                <a:gd name="T4" fmla="*/ 0 w 3376"/>
                <a:gd name="T5" fmla="*/ 5218 h 5218"/>
                <a:gd name="T6" fmla="*/ 3376 w 3376"/>
                <a:gd name="T7" fmla="*/ 3869 h 5218"/>
                <a:gd name="T8" fmla="*/ 3192 w 3376"/>
                <a:gd name="T9" fmla="*/ 0 h 5218"/>
              </a:gdLst>
              <a:ahLst/>
              <a:cxnLst>
                <a:cxn ang="0">
                  <a:pos x="T0" y="T1"/>
                </a:cxn>
                <a:cxn ang="0">
                  <a:pos x="T2" y="T3"/>
                </a:cxn>
                <a:cxn ang="0">
                  <a:pos x="T4" y="T5"/>
                </a:cxn>
                <a:cxn ang="0">
                  <a:pos x="T6" y="T7"/>
                </a:cxn>
                <a:cxn ang="0">
                  <a:pos x="T8" y="T9"/>
                </a:cxn>
              </a:cxnLst>
              <a:rect l="0" t="0" r="r" b="b"/>
              <a:pathLst>
                <a:path w="3376" h="5218">
                  <a:moveTo>
                    <a:pt x="3192" y="0"/>
                  </a:moveTo>
                  <a:lnTo>
                    <a:pt x="16" y="683"/>
                  </a:lnTo>
                  <a:lnTo>
                    <a:pt x="0" y="5218"/>
                  </a:lnTo>
                  <a:lnTo>
                    <a:pt x="3376" y="3869"/>
                  </a:lnTo>
                  <a:lnTo>
                    <a:pt x="3192" y="0"/>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3" name="Freeform 38"/>
            <p:cNvSpPr>
              <a:spLocks/>
            </p:cNvSpPr>
            <p:nvPr/>
          </p:nvSpPr>
          <p:spPr bwMode="auto">
            <a:xfrm>
              <a:off x="34342388" y="11801475"/>
              <a:ext cx="3725862" cy="3665537"/>
            </a:xfrm>
            <a:custGeom>
              <a:avLst/>
              <a:gdLst>
                <a:gd name="T0" fmla="*/ 0 w 2347"/>
                <a:gd name="T1" fmla="*/ 518 h 2309"/>
                <a:gd name="T2" fmla="*/ 71 w 2347"/>
                <a:gd name="T3" fmla="*/ 2309 h 2309"/>
                <a:gd name="T4" fmla="*/ 2347 w 2347"/>
                <a:gd name="T5" fmla="*/ 1794 h 2309"/>
                <a:gd name="T6" fmla="*/ 2174 w 2347"/>
                <a:gd name="T7" fmla="*/ 0 h 2309"/>
                <a:gd name="T8" fmla="*/ 0 w 2347"/>
                <a:gd name="T9" fmla="*/ 518 h 2309"/>
              </a:gdLst>
              <a:ahLst/>
              <a:cxnLst>
                <a:cxn ang="0">
                  <a:pos x="T0" y="T1"/>
                </a:cxn>
                <a:cxn ang="0">
                  <a:pos x="T2" y="T3"/>
                </a:cxn>
                <a:cxn ang="0">
                  <a:pos x="T4" y="T5"/>
                </a:cxn>
                <a:cxn ang="0">
                  <a:pos x="T6" y="T7"/>
                </a:cxn>
                <a:cxn ang="0">
                  <a:pos x="T8" y="T9"/>
                </a:cxn>
              </a:cxnLst>
              <a:rect l="0" t="0" r="r" b="b"/>
              <a:pathLst>
                <a:path w="2347" h="2309">
                  <a:moveTo>
                    <a:pt x="0" y="518"/>
                  </a:moveTo>
                  <a:lnTo>
                    <a:pt x="71" y="2309"/>
                  </a:lnTo>
                  <a:lnTo>
                    <a:pt x="2347" y="1794"/>
                  </a:lnTo>
                  <a:lnTo>
                    <a:pt x="2174" y="0"/>
                  </a:lnTo>
                  <a:lnTo>
                    <a:pt x="0" y="518"/>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4" name="Freeform 39"/>
            <p:cNvSpPr>
              <a:spLocks/>
            </p:cNvSpPr>
            <p:nvPr/>
          </p:nvSpPr>
          <p:spPr bwMode="auto">
            <a:xfrm>
              <a:off x="27882850" y="9731375"/>
              <a:ext cx="5751512" cy="8148637"/>
            </a:xfrm>
            <a:custGeom>
              <a:avLst/>
              <a:gdLst>
                <a:gd name="T0" fmla="*/ 1533 w 1533"/>
                <a:gd name="T1" fmla="*/ 2172 h 2172"/>
                <a:gd name="T2" fmla="*/ 0 w 1533"/>
                <a:gd name="T3" fmla="*/ 1865 h 2172"/>
                <a:gd name="T4" fmla="*/ 61 w 1533"/>
                <a:gd name="T5" fmla="*/ 0 h 2172"/>
                <a:gd name="T6" fmla="*/ 453 w 1533"/>
                <a:gd name="T7" fmla="*/ 1471 h 2172"/>
                <a:gd name="T8" fmla="*/ 1533 w 1533"/>
                <a:gd name="T9" fmla="*/ 2172 h 2172"/>
              </a:gdLst>
              <a:ahLst/>
              <a:cxnLst>
                <a:cxn ang="0">
                  <a:pos x="T0" y="T1"/>
                </a:cxn>
                <a:cxn ang="0">
                  <a:pos x="T2" y="T3"/>
                </a:cxn>
                <a:cxn ang="0">
                  <a:pos x="T4" y="T5"/>
                </a:cxn>
                <a:cxn ang="0">
                  <a:pos x="T6" y="T7"/>
                </a:cxn>
                <a:cxn ang="0">
                  <a:pos x="T8" y="T9"/>
                </a:cxn>
              </a:cxnLst>
              <a:rect l="0" t="0" r="r" b="b"/>
              <a:pathLst>
                <a:path w="1533" h="2172">
                  <a:moveTo>
                    <a:pt x="1533" y="2172"/>
                  </a:moveTo>
                  <a:cubicBezTo>
                    <a:pt x="0" y="1865"/>
                    <a:pt x="0" y="1865"/>
                    <a:pt x="0" y="1865"/>
                  </a:cubicBezTo>
                  <a:cubicBezTo>
                    <a:pt x="61" y="0"/>
                    <a:pt x="61" y="0"/>
                    <a:pt x="61" y="0"/>
                  </a:cubicBezTo>
                  <a:cubicBezTo>
                    <a:pt x="61" y="0"/>
                    <a:pt x="117" y="946"/>
                    <a:pt x="453" y="1471"/>
                  </a:cubicBezTo>
                  <a:cubicBezTo>
                    <a:pt x="788" y="1996"/>
                    <a:pt x="1533" y="2172"/>
                    <a:pt x="1533" y="2172"/>
                  </a:cubicBez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sp>
        <p:nvSpPr>
          <p:cNvPr id="164" name="Oval 163"/>
          <p:cNvSpPr/>
          <p:nvPr userDrawn="1"/>
        </p:nvSpPr>
        <p:spPr>
          <a:xfrm>
            <a:off x="2865159" y="2165512"/>
            <a:ext cx="282183" cy="376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7" name="Oval 166"/>
          <p:cNvSpPr/>
          <p:nvPr userDrawn="1"/>
        </p:nvSpPr>
        <p:spPr>
          <a:xfrm>
            <a:off x="2865159" y="3486488"/>
            <a:ext cx="282183" cy="376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8" name="Oval 167"/>
          <p:cNvSpPr/>
          <p:nvPr userDrawn="1"/>
        </p:nvSpPr>
        <p:spPr>
          <a:xfrm>
            <a:off x="2865159" y="4887244"/>
            <a:ext cx="282183" cy="376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9" name="Oval 168"/>
          <p:cNvSpPr/>
          <p:nvPr userDrawn="1"/>
        </p:nvSpPr>
        <p:spPr>
          <a:xfrm>
            <a:off x="6014120" y="3486488"/>
            <a:ext cx="282183" cy="3762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0" name="Oval 169"/>
          <p:cNvSpPr/>
          <p:nvPr userDrawn="1"/>
        </p:nvSpPr>
        <p:spPr>
          <a:xfrm>
            <a:off x="6014120" y="4887244"/>
            <a:ext cx="282183" cy="37624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2" name="Oval 171"/>
          <p:cNvSpPr/>
          <p:nvPr userDrawn="1"/>
        </p:nvSpPr>
        <p:spPr>
          <a:xfrm>
            <a:off x="6014120" y="2165512"/>
            <a:ext cx="282183" cy="376244"/>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9" name="Metin Yer Tutucusu 8"/>
          <p:cNvSpPr>
            <a:spLocks noGrp="1"/>
          </p:cNvSpPr>
          <p:nvPr>
            <p:ph type="body" sz="quarter" idx="12" hasCustomPrompt="1"/>
          </p:nvPr>
        </p:nvSpPr>
        <p:spPr>
          <a:xfrm>
            <a:off x="31920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endParaRPr lang="tr-TR" dirty="0"/>
          </a:p>
        </p:txBody>
      </p:sp>
      <p:sp>
        <p:nvSpPr>
          <p:cNvPr id="173" name="Metin Yer Tutucusu 8"/>
          <p:cNvSpPr>
            <a:spLocks noGrp="1"/>
          </p:cNvSpPr>
          <p:nvPr>
            <p:ph type="body" sz="quarter" idx="13" hasCustomPrompt="1"/>
          </p:nvPr>
        </p:nvSpPr>
        <p:spPr>
          <a:xfrm>
            <a:off x="63924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2</a:t>
            </a:r>
            <a:endParaRPr lang="tr-TR" dirty="0"/>
          </a:p>
        </p:txBody>
      </p:sp>
      <p:sp>
        <p:nvSpPr>
          <p:cNvPr id="174" name="Metin Yer Tutucusu 8"/>
          <p:cNvSpPr>
            <a:spLocks noGrp="1"/>
          </p:cNvSpPr>
          <p:nvPr>
            <p:ph type="body" sz="quarter" idx="14" hasCustomPrompt="1"/>
          </p:nvPr>
        </p:nvSpPr>
        <p:spPr>
          <a:xfrm>
            <a:off x="31920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3</a:t>
            </a:r>
            <a:endParaRPr lang="tr-TR" dirty="0"/>
          </a:p>
        </p:txBody>
      </p:sp>
      <p:sp>
        <p:nvSpPr>
          <p:cNvPr id="175" name="Metin Yer Tutucusu 8"/>
          <p:cNvSpPr>
            <a:spLocks noGrp="1"/>
          </p:cNvSpPr>
          <p:nvPr>
            <p:ph type="body" sz="quarter" idx="15" hasCustomPrompt="1"/>
          </p:nvPr>
        </p:nvSpPr>
        <p:spPr>
          <a:xfrm>
            <a:off x="63924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4</a:t>
            </a:r>
            <a:endParaRPr lang="tr-TR" dirty="0"/>
          </a:p>
        </p:txBody>
      </p:sp>
      <p:sp>
        <p:nvSpPr>
          <p:cNvPr id="176" name="Metin Yer Tutucusu 8"/>
          <p:cNvSpPr>
            <a:spLocks noGrp="1"/>
          </p:cNvSpPr>
          <p:nvPr>
            <p:ph type="body" sz="quarter" idx="16" hasCustomPrompt="1"/>
          </p:nvPr>
        </p:nvSpPr>
        <p:spPr>
          <a:xfrm>
            <a:off x="31920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5</a:t>
            </a:r>
            <a:endParaRPr lang="tr-TR" dirty="0"/>
          </a:p>
        </p:txBody>
      </p:sp>
      <p:sp>
        <p:nvSpPr>
          <p:cNvPr id="177" name="Metin Yer Tutucusu 8"/>
          <p:cNvSpPr>
            <a:spLocks noGrp="1"/>
          </p:cNvSpPr>
          <p:nvPr>
            <p:ph type="body" sz="quarter" idx="17" hasCustomPrompt="1"/>
          </p:nvPr>
        </p:nvSpPr>
        <p:spPr>
          <a:xfrm>
            <a:off x="63924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6</a:t>
            </a:r>
            <a:endParaRPr lang="tr-TR" dirty="0"/>
          </a:p>
        </p:txBody>
      </p:sp>
    </p:spTree>
    <p:extLst>
      <p:ext uri="{BB962C8B-B14F-4D97-AF65-F5344CB8AC3E}">
        <p14:creationId xmlns:p14="http://schemas.microsoft.com/office/powerpoint/2010/main" val="247906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64"/>
                                        </p:tgtEl>
                                        <p:attrNameLst>
                                          <p:attrName>style.visibility</p:attrName>
                                        </p:attrNameLst>
                                      </p:cBhvr>
                                      <p:to>
                                        <p:strVal val="visible"/>
                                      </p:to>
                                    </p:set>
                                    <p:anim calcmode="lin" valueType="num">
                                      <p:cBhvr>
                                        <p:cTn id="37" dur="500" fill="hold"/>
                                        <p:tgtEl>
                                          <p:spTgt spid="164"/>
                                        </p:tgtEl>
                                        <p:attrNameLst>
                                          <p:attrName>ppt_w</p:attrName>
                                        </p:attrNameLst>
                                      </p:cBhvr>
                                      <p:tavLst>
                                        <p:tav tm="0">
                                          <p:val>
                                            <p:fltVal val="0"/>
                                          </p:val>
                                        </p:tav>
                                        <p:tav tm="100000">
                                          <p:val>
                                            <p:strVal val="#ppt_w"/>
                                          </p:val>
                                        </p:tav>
                                      </p:tavLst>
                                    </p:anim>
                                    <p:anim calcmode="lin" valueType="num">
                                      <p:cBhvr>
                                        <p:cTn id="38" dur="500" fill="hold"/>
                                        <p:tgtEl>
                                          <p:spTgt spid="164"/>
                                        </p:tgtEl>
                                        <p:attrNameLst>
                                          <p:attrName>ppt_h</p:attrName>
                                        </p:attrNameLst>
                                      </p:cBhvr>
                                      <p:tavLst>
                                        <p:tav tm="0">
                                          <p:val>
                                            <p:fltVal val="0"/>
                                          </p:val>
                                        </p:tav>
                                        <p:tav tm="100000">
                                          <p:val>
                                            <p:strVal val="#ppt_h"/>
                                          </p:val>
                                        </p:tav>
                                      </p:tavLst>
                                    </p:anim>
                                    <p:animEffect transition="in" filter="fade">
                                      <p:cBhvr>
                                        <p:cTn id="39" dur="500"/>
                                        <p:tgtEl>
                                          <p:spTgt spid="16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67"/>
                                        </p:tgtEl>
                                        <p:attrNameLst>
                                          <p:attrName>style.visibility</p:attrName>
                                        </p:attrNameLst>
                                      </p:cBhvr>
                                      <p:to>
                                        <p:strVal val="visible"/>
                                      </p:to>
                                    </p:set>
                                    <p:anim calcmode="lin" valueType="num">
                                      <p:cBhvr>
                                        <p:cTn id="43" dur="500" fill="hold"/>
                                        <p:tgtEl>
                                          <p:spTgt spid="167"/>
                                        </p:tgtEl>
                                        <p:attrNameLst>
                                          <p:attrName>ppt_w</p:attrName>
                                        </p:attrNameLst>
                                      </p:cBhvr>
                                      <p:tavLst>
                                        <p:tav tm="0">
                                          <p:val>
                                            <p:fltVal val="0"/>
                                          </p:val>
                                        </p:tav>
                                        <p:tav tm="100000">
                                          <p:val>
                                            <p:strVal val="#ppt_w"/>
                                          </p:val>
                                        </p:tav>
                                      </p:tavLst>
                                    </p:anim>
                                    <p:anim calcmode="lin" valueType="num">
                                      <p:cBhvr>
                                        <p:cTn id="44" dur="500" fill="hold"/>
                                        <p:tgtEl>
                                          <p:spTgt spid="167"/>
                                        </p:tgtEl>
                                        <p:attrNameLst>
                                          <p:attrName>ppt_h</p:attrName>
                                        </p:attrNameLst>
                                      </p:cBhvr>
                                      <p:tavLst>
                                        <p:tav tm="0">
                                          <p:val>
                                            <p:fltVal val="0"/>
                                          </p:val>
                                        </p:tav>
                                        <p:tav tm="100000">
                                          <p:val>
                                            <p:strVal val="#ppt_h"/>
                                          </p:val>
                                        </p:tav>
                                      </p:tavLst>
                                    </p:anim>
                                    <p:animEffect transition="in" filter="fade">
                                      <p:cBhvr>
                                        <p:cTn id="45" dur="500"/>
                                        <p:tgtEl>
                                          <p:spTgt spid="167"/>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68"/>
                                        </p:tgtEl>
                                        <p:attrNameLst>
                                          <p:attrName>style.visibility</p:attrName>
                                        </p:attrNameLst>
                                      </p:cBhvr>
                                      <p:to>
                                        <p:strVal val="visible"/>
                                      </p:to>
                                    </p:set>
                                    <p:anim calcmode="lin" valueType="num">
                                      <p:cBhvr>
                                        <p:cTn id="49" dur="500" fill="hold"/>
                                        <p:tgtEl>
                                          <p:spTgt spid="168"/>
                                        </p:tgtEl>
                                        <p:attrNameLst>
                                          <p:attrName>ppt_w</p:attrName>
                                        </p:attrNameLst>
                                      </p:cBhvr>
                                      <p:tavLst>
                                        <p:tav tm="0">
                                          <p:val>
                                            <p:fltVal val="0"/>
                                          </p:val>
                                        </p:tav>
                                        <p:tav tm="100000">
                                          <p:val>
                                            <p:strVal val="#ppt_w"/>
                                          </p:val>
                                        </p:tav>
                                      </p:tavLst>
                                    </p:anim>
                                    <p:anim calcmode="lin" valueType="num">
                                      <p:cBhvr>
                                        <p:cTn id="50" dur="500" fill="hold"/>
                                        <p:tgtEl>
                                          <p:spTgt spid="168"/>
                                        </p:tgtEl>
                                        <p:attrNameLst>
                                          <p:attrName>ppt_h</p:attrName>
                                        </p:attrNameLst>
                                      </p:cBhvr>
                                      <p:tavLst>
                                        <p:tav tm="0">
                                          <p:val>
                                            <p:fltVal val="0"/>
                                          </p:val>
                                        </p:tav>
                                        <p:tav tm="100000">
                                          <p:val>
                                            <p:strVal val="#ppt_h"/>
                                          </p:val>
                                        </p:tav>
                                      </p:tavLst>
                                    </p:anim>
                                    <p:animEffect transition="in" filter="fade">
                                      <p:cBhvr>
                                        <p:cTn id="51" dur="500"/>
                                        <p:tgtEl>
                                          <p:spTgt spid="168"/>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70"/>
                                        </p:tgtEl>
                                        <p:attrNameLst>
                                          <p:attrName>style.visibility</p:attrName>
                                        </p:attrNameLst>
                                      </p:cBhvr>
                                      <p:to>
                                        <p:strVal val="visible"/>
                                      </p:to>
                                    </p:set>
                                    <p:anim calcmode="lin" valueType="num">
                                      <p:cBhvr>
                                        <p:cTn id="61" dur="500" fill="hold"/>
                                        <p:tgtEl>
                                          <p:spTgt spid="170"/>
                                        </p:tgtEl>
                                        <p:attrNameLst>
                                          <p:attrName>ppt_w</p:attrName>
                                        </p:attrNameLst>
                                      </p:cBhvr>
                                      <p:tavLst>
                                        <p:tav tm="0">
                                          <p:val>
                                            <p:fltVal val="0"/>
                                          </p:val>
                                        </p:tav>
                                        <p:tav tm="100000">
                                          <p:val>
                                            <p:strVal val="#ppt_w"/>
                                          </p:val>
                                        </p:tav>
                                      </p:tavLst>
                                    </p:anim>
                                    <p:anim calcmode="lin" valueType="num">
                                      <p:cBhvr>
                                        <p:cTn id="62" dur="500" fill="hold"/>
                                        <p:tgtEl>
                                          <p:spTgt spid="170"/>
                                        </p:tgtEl>
                                        <p:attrNameLst>
                                          <p:attrName>ppt_h</p:attrName>
                                        </p:attrNameLst>
                                      </p:cBhvr>
                                      <p:tavLst>
                                        <p:tav tm="0">
                                          <p:val>
                                            <p:fltVal val="0"/>
                                          </p:val>
                                        </p:tav>
                                        <p:tav tm="100000">
                                          <p:val>
                                            <p:strVal val="#ppt_h"/>
                                          </p:val>
                                        </p:tav>
                                      </p:tavLst>
                                    </p:anim>
                                    <p:animEffect transition="in" filter="fade">
                                      <p:cBhvr>
                                        <p:cTn id="63" dur="500"/>
                                        <p:tgtEl>
                                          <p:spTgt spid="17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72"/>
                                        </p:tgtEl>
                                        <p:attrNameLst>
                                          <p:attrName>style.visibility</p:attrName>
                                        </p:attrNameLst>
                                      </p:cBhvr>
                                      <p:to>
                                        <p:strVal val="visible"/>
                                      </p:to>
                                    </p:set>
                                    <p:anim calcmode="lin" valueType="num">
                                      <p:cBhvr>
                                        <p:cTn id="67" dur="500" fill="hold"/>
                                        <p:tgtEl>
                                          <p:spTgt spid="172"/>
                                        </p:tgtEl>
                                        <p:attrNameLst>
                                          <p:attrName>ppt_w</p:attrName>
                                        </p:attrNameLst>
                                      </p:cBhvr>
                                      <p:tavLst>
                                        <p:tav tm="0">
                                          <p:val>
                                            <p:fltVal val="0"/>
                                          </p:val>
                                        </p:tav>
                                        <p:tav tm="100000">
                                          <p:val>
                                            <p:strVal val="#ppt_w"/>
                                          </p:val>
                                        </p:tav>
                                      </p:tavLst>
                                    </p:anim>
                                    <p:anim calcmode="lin" valueType="num">
                                      <p:cBhvr>
                                        <p:cTn id="68" dur="500" fill="hold"/>
                                        <p:tgtEl>
                                          <p:spTgt spid="172"/>
                                        </p:tgtEl>
                                        <p:attrNameLst>
                                          <p:attrName>ppt_h</p:attrName>
                                        </p:attrNameLst>
                                      </p:cBhvr>
                                      <p:tavLst>
                                        <p:tav tm="0">
                                          <p:val>
                                            <p:fltVal val="0"/>
                                          </p:val>
                                        </p:tav>
                                        <p:tav tm="100000">
                                          <p:val>
                                            <p:strVal val="#ppt_h"/>
                                          </p:val>
                                        </p:tav>
                                      </p:tavLst>
                                    </p:anim>
                                    <p:animEffect transition="in" filter="fade">
                                      <p:cBhvr>
                                        <p:cTn id="69"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P spid="164" grpId="0" animBg="1"/>
      <p:bldP spid="167" grpId="0" animBg="1"/>
      <p:bldP spid="168" grpId="0" animBg="1"/>
      <p:bldP spid="169" grpId="0" animBg="1"/>
      <p:bldP spid="170" grpId="0" animBg="1"/>
      <p:bldP spid="172"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a16="http://schemas.microsoft.com/office/drawing/2014/main" xmlns=""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a16="http://schemas.microsoft.com/office/drawing/2014/main" xmlns=""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xmlns=""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a16="http://schemas.microsoft.com/office/drawing/2014/main" xmlns=""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a16="http://schemas.microsoft.com/office/drawing/2014/main" xmlns=""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a16="http://schemas.microsoft.com/office/drawing/2014/main" xmlns=""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a16="http://schemas.microsoft.com/office/drawing/2014/main" xmlns=""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a16="http://schemas.microsoft.com/office/drawing/2014/main" xmlns=""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xmlns=""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xmlns=""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a16="http://schemas.microsoft.com/office/drawing/2014/main" xmlns=""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xmlns=""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xmlns=""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a16="http://schemas.microsoft.com/office/drawing/2014/main" xmlns=""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xmlns=""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xmlns=""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xmlns=""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xmlns=""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a16="http://schemas.microsoft.com/office/drawing/2014/main" xmlns=""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a16="http://schemas.microsoft.com/office/drawing/2014/main" xmlns=""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xmlns=""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xmlns=""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a16="http://schemas.microsoft.com/office/drawing/2014/main" xmlns=""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a16="http://schemas.microsoft.com/office/drawing/2014/main" xmlns=""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a16="http://schemas.microsoft.com/office/drawing/2014/main" xmlns=""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xmlns=""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xmlns=""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xmlns=""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xmlns=""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xmlns=""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xmlns=""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2788633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 xmlns:a16="http://schemas.microsoft.com/office/drawing/2014/main"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959" y="0"/>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 xmlns:a16="http://schemas.microsoft.com/office/drawing/2014/main"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 xmlns:a16="http://schemas.microsoft.com/office/drawing/2014/main"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solidFill>
                  <a:srgbClr val="000000"/>
                </a:solidFill>
              </a:rPr>
              <a:t>YAŞARDOĞU SPOR BİLİMLERİ FAKÜLTESİ</a:t>
            </a:r>
            <a:endParaRPr lang="tr-TR" altLang="tr-TR" sz="3200" b="1" dirty="0">
              <a:solidFill>
                <a:srgbClr val="000000"/>
              </a:solidFill>
            </a:endParaRPr>
          </a:p>
        </p:txBody>
      </p:sp>
      <p:sp>
        <p:nvSpPr>
          <p:cNvPr id="7" name="Rectangle 8">
            <a:extLst>
              <a:ext uri="{FF2B5EF4-FFF2-40B4-BE49-F238E27FC236}">
                <a16:creationId xmlns="" xmlns:a16="http://schemas.microsoft.com/office/drawing/2014/main"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solidFill>
                  <a:srgbClr val="000000"/>
                </a:solidFill>
              </a:rPr>
              <a:t>BÜTÇE VE MUHASEBE</a:t>
            </a:r>
            <a:endParaRPr lang="tr-TR" altLang="tr-TR" b="1" i="1" dirty="0">
              <a:solidFill>
                <a:srgbClr val="000000"/>
              </a:solidFill>
            </a:endParaRPr>
          </a:p>
        </p:txBody>
      </p:sp>
      <p:sp>
        <p:nvSpPr>
          <p:cNvPr id="8" name="Rectangle 8">
            <a:extLst>
              <a:ext uri="{FF2B5EF4-FFF2-40B4-BE49-F238E27FC236}">
                <a16:creationId xmlns="" xmlns:a16="http://schemas.microsoft.com/office/drawing/2014/main"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rgbClr val="FFFFFF">
                    <a:lumMod val="50000"/>
                  </a:srgbClr>
                </a:solidFill>
              </a:rPr>
              <a:t>SİNAN EMİRZEOĞLU</a:t>
            </a:r>
            <a:endParaRPr lang="tr-TR" altLang="tr-TR" sz="2000" b="1" i="1" dirty="0">
              <a:solidFill>
                <a:srgbClr val="FFFFFF">
                  <a:lumMod val="50000"/>
                </a:srgbClr>
              </a:solidFill>
            </a:endParaRPr>
          </a:p>
        </p:txBody>
      </p:sp>
    </p:spTree>
    <p:extLst>
      <p:ext uri="{BB962C8B-B14F-4D97-AF65-F5344CB8AC3E}">
        <p14:creationId xmlns:p14="http://schemas.microsoft.com/office/powerpoint/2010/main" val="2762870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7500" lnSpcReduction="20000"/>
          </a:bodyPr>
          <a:lstStyle/>
          <a:p>
            <a:r>
              <a:rPr lang="tr-TR" dirty="0">
                <a:solidFill>
                  <a:schemeClr val="tx1">
                    <a:lumMod val="75000"/>
                    <a:lumOff val="25000"/>
                  </a:schemeClr>
                </a:solidFill>
              </a:rPr>
              <a:t>Menkul Kıymet Türleri</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normAutofit/>
          </a:bodyPr>
          <a:lstStyle/>
          <a:p>
            <a:r>
              <a:rPr lang="tr-TR" sz="2000" b="1" dirty="0">
                <a:solidFill>
                  <a:schemeClr val="tx1">
                    <a:lumMod val="75000"/>
                    <a:lumOff val="25000"/>
                  </a:schemeClr>
                </a:solidFill>
              </a:rPr>
              <a:t>Tahvil Nedir, Tanımı:</a:t>
            </a:r>
            <a:r>
              <a:rPr lang="tr-TR" sz="2000" dirty="0">
                <a:solidFill>
                  <a:schemeClr val="tx1">
                    <a:lumMod val="75000"/>
                    <a:lumOff val="25000"/>
                  </a:schemeClr>
                </a:solidFill>
              </a:rPr>
              <a:t> Şirketlerin fon ihtiyaçlarını karşılamak için çıkardıkları borçlanma senetlerine tahvil denir. Anonim şirketler genel kurul kararı ile tahvil çıkarabilir. Çıkarılan her tahvilin </a:t>
            </a:r>
            <a:r>
              <a:rPr lang="tr-TR" sz="2000" dirty="0" smtClean="0">
                <a:solidFill>
                  <a:schemeClr val="tx1">
                    <a:lumMod val="75000"/>
                    <a:lumOff val="25000"/>
                  </a:schemeClr>
                </a:solidFill>
              </a:rPr>
              <a:t>değeri aynı </a:t>
            </a:r>
            <a:r>
              <a:rPr lang="tr-TR" sz="2000" dirty="0">
                <a:solidFill>
                  <a:schemeClr val="tx1">
                    <a:lumMod val="75000"/>
                    <a:lumOff val="25000"/>
                  </a:schemeClr>
                </a:solidFill>
              </a:rPr>
              <a:t>olmalıdır. Ayrıca şirket ödenmiş sermayesinden fazla tahvil çıkaramaz. Tahvil çıkarmak isteyen şirketler SPK’den izin almak zorundadır.</a:t>
            </a:r>
          </a:p>
          <a:p>
            <a:endParaRPr lang="tr-TR" sz="2000" dirty="0">
              <a:solidFill>
                <a:schemeClr val="tx1">
                  <a:lumMod val="75000"/>
                  <a:lumOff val="25000"/>
                </a:schemeClr>
              </a:solidFill>
            </a:endParaRP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37449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7500" lnSpcReduction="20000"/>
          </a:bodyPr>
          <a:lstStyle/>
          <a:p>
            <a:r>
              <a:rPr lang="tr-TR" dirty="0">
                <a:solidFill>
                  <a:schemeClr val="tx1">
                    <a:lumMod val="75000"/>
                    <a:lumOff val="25000"/>
                  </a:schemeClr>
                </a:solidFill>
              </a:rPr>
              <a:t>Menkul Kıymet Türleri</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normAutofit fontScale="85000" lnSpcReduction="10000"/>
          </a:bodyPr>
          <a:lstStyle/>
          <a:p>
            <a:r>
              <a:rPr lang="tr-TR" sz="2000" b="1" dirty="0" smtClean="0">
                <a:solidFill>
                  <a:schemeClr val="tx1">
                    <a:lumMod val="75000"/>
                    <a:lumOff val="25000"/>
                  </a:schemeClr>
                </a:solidFill>
              </a:rPr>
              <a:t>Tahvilin </a:t>
            </a:r>
            <a:r>
              <a:rPr lang="tr-TR" sz="2000" b="1" dirty="0">
                <a:solidFill>
                  <a:schemeClr val="tx1">
                    <a:lumMod val="75000"/>
                    <a:lumOff val="25000"/>
                  </a:schemeClr>
                </a:solidFill>
              </a:rPr>
              <a:t>Getirileri ve Sorumlulukları: </a:t>
            </a:r>
            <a:r>
              <a:rPr lang="tr-TR" sz="2000" dirty="0">
                <a:solidFill>
                  <a:schemeClr val="tx1">
                    <a:lumMod val="75000"/>
                    <a:lumOff val="25000"/>
                  </a:schemeClr>
                </a:solidFill>
              </a:rPr>
              <a:t>Yatırım aracı olarak tahvili seçen kişi ve kuruluşlar kazanç sağlamak yanında bazı sorumlulukları da yerine getirmelidirler. </a:t>
            </a:r>
          </a:p>
          <a:p>
            <a:pPr marL="342900" indent="-342900">
              <a:buFont typeface="Wingdings" panose="05000000000000000000" pitchFamily="2" charset="2"/>
              <a:buChar char="§"/>
            </a:pPr>
            <a:r>
              <a:rPr lang="tr-TR" sz="2000" dirty="0">
                <a:solidFill>
                  <a:schemeClr val="tx1">
                    <a:lumMod val="75000"/>
                    <a:lumOff val="25000"/>
                  </a:schemeClr>
                </a:solidFill>
              </a:rPr>
              <a:t>Bu hak ve sorumluluklar şu şekilde </a:t>
            </a:r>
            <a:r>
              <a:rPr lang="tr-TR" sz="2000" dirty="0" smtClean="0">
                <a:solidFill>
                  <a:schemeClr val="tx1">
                    <a:lumMod val="75000"/>
                    <a:lumOff val="25000"/>
                  </a:schemeClr>
                </a:solidFill>
              </a:rPr>
              <a:t>sıralanabilir.</a:t>
            </a:r>
          </a:p>
          <a:p>
            <a:pPr marL="342900" indent="-342900">
              <a:buFont typeface="Wingdings" panose="05000000000000000000" pitchFamily="2" charset="2"/>
              <a:buChar char="§"/>
            </a:pPr>
            <a:r>
              <a:rPr lang="tr-TR" sz="2000" dirty="0" smtClean="0">
                <a:solidFill>
                  <a:schemeClr val="tx1">
                    <a:lumMod val="75000"/>
                    <a:lumOff val="25000"/>
                  </a:schemeClr>
                </a:solidFill>
              </a:rPr>
              <a:t>Tahvil </a:t>
            </a:r>
            <a:r>
              <a:rPr lang="tr-TR" sz="2000" dirty="0">
                <a:solidFill>
                  <a:schemeClr val="tx1">
                    <a:lumMod val="75000"/>
                    <a:lumOff val="25000"/>
                  </a:schemeClr>
                </a:solidFill>
              </a:rPr>
              <a:t>sahibi şirketin kar zarar riskine katlanmaz. Sadece şirkete faiz karşılığında borç vermiş </a:t>
            </a:r>
            <a:r>
              <a:rPr lang="tr-TR" sz="2000" dirty="0" smtClean="0">
                <a:solidFill>
                  <a:schemeClr val="tx1">
                    <a:lumMod val="75000"/>
                    <a:lumOff val="25000"/>
                  </a:schemeClr>
                </a:solidFill>
              </a:rPr>
              <a:t>olur.</a:t>
            </a:r>
          </a:p>
          <a:p>
            <a:pPr marL="342900" indent="-342900">
              <a:buFont typeface="Wingdings" panose="05000000000000000000" pitchFamily="2" charset="2"/>
              <a:buChar char="§"/>
            </a:pPr>
            <a:r>
              <a:rPr lang="tr-TR" sz="2000" dirty="0" smtClean="0">
                <a:solidFill>
                  <a:schemeClr val="tx1">
                    <a:lumMod val="75000"/>
                    <a:lumOff val="25000"/>
                  </a:schemeClr>
                </a:solidFill>
              </a:rPr>
              <a:t>Tahvil </a:t>
            </a:r>
            <a:r>
              <a:rPr lang="tr-TR" sz="2000" dirty="0">
                <a:solidFill>
                  <a:schemeClr val="tx1">
                    <a:lumMod val="75000"/>
                    <a:lumOff val="25000"/>
                  </a:schemeClr>
                </a:solidFill>
              </a:rPr>
              <a:t>sabit getirili menkul kıymettir. Bu nedenle tahvilin getirisi önceden </a:t>
            </a:r>
            <a:r>
              <a:rPr lang="tr-TR" sz="2000" dirty="0" smtClean="0">
                <a:solidFill>
                  <a:schemeClr val="tx1">
                    <a:lumMod val="75000"/>
                    <a:lumOff val="25000"/>
                  </a:schemeClr>
                </a:solidFill>
              </a:rPr>
              <a:t>bilinir.</a:t>
            </a:r>
          </a:p>
          <a:p>
            <a:pPr marL="342900" indent="-342900">
              <a:buFont typeface="Wingdings" panose="05000000000000000000" pitchFamily="2" charset="2"/>
              <a:buChar char="§"/>
            </a:pPr>
            <a:r>
              <a:rPr lang="tr-TR" sz="2000" dirty="0" smtClean="0">
                <a:solidFill>
                  <a:schemeClr val="tx1">
                    <a:lumMod val="75000"/>
                    <a:lumOff val="25000"/>
                  </a:schemeClr>
                </a:solidFill>
              </a:rPr>
              <a:t>Tahvil </a:t>
            </a:r>
            <a:r>
              <a:rPr lang="tr-TR" sz="2000" dirty="0">
                <a:solidFill>
                  <a:schemeClr val="tx1">
                    <a:lumMod val="75000"/>
                    <a:lumOff val="25000"/>
                  </a:schemeClr>
                </a:solidFill>
              </a:rPr>
              <a:t>sahibinin faiz ve anapara alacağı dışında şirket üzerinde başka bir hakkı </a:t>
            </a:r>
            <a:r>
              <a:rPr lang="tr-TR" sz="2000" dirty="0" smtClean="0">
                <a:solidFill>
                  <a:schemeClr val="tx1">
                    <a:lumMod val="75000"/>
                    <a:lumOff val="25000"/>
                  </a:schemeClr>
                </a:solidFill>
              </a:rPr>
              <a:t>yoktur.</a:t>
            </a:r>
          </a:p>
          <a:p>
            <a:pPr marL="342900" indent="-342900">
              <a:buFont typeface="Wingdings" panose="05000000000000000000" pitchFamily="2" charset="2"/>
              <a:buChar char="§"/>
            </a:pPr>
            <a:r>
              <a:rPr lang="tr-TR" sz="2000" dirty="0" smtClean="0">
                <a:solidFill>
                  <a:schemeClr val="tx1">
                    <a:lumMod val="75000"/>
                    <a:lumOff val="25000"/>
                  </a:schemeClr>
                </a:solidFill>
              </a:rPr>
              <a:t>Tahvil </a:t>
            </a:r>
            <a:r>
              <a:rPr lang="tr-TR" sz="2000" dirty="0">
                <a:solidFill>
                  <a:schemeClr val="tx1">
                    <a:lumMod val="75000"/>
                    <a:lumOff val="25000"/>
                  </a:schemeClr>
                </a:solidFill>
              </a:rPr>
              <a:t>sahibi şirket yönetimine </a:t>
            </a:r>
            <a:r>
              <a:rPr lang="tr-TR" sz="2000" dirty="0" smtClean="0">
                <a:solidFill>
                  <a:schemeClr val="tx1">
                    <a:lumMod val="75000"/>
                    <a:lumOff val="25000"/>
                  </a:schemeClr>
                </a:solidFill>
              </a:rPr>
              <a:t>katılamaz.</a:t>
            </a:r>
          </a:p>
          <a:p>
            <a:pPr marL="342900" indent="-342900">
              <a:buFont typeface="Wingdings" panose="05000000000000000000" pitchFamily="2" charset="2"/>
              <a:buChar char="§"/>
            </a:pPr>
            <a:r>
              <a:rPr lang="tr-TR" sz="2000" dirty="0" smtClean="0">
                <a:solidFill>
                  <a:schemeClr val="tx1">
                    <a:lumMod val="75000"/>
                    <a:lumOff val="25000"/>
                  </a:schemeClr>
                </a:solidFill>
              </a:rPr>
              <a:t>Şirkette </a:t>
            </a:r>
            <a:r>
              <a:rPr lang="tr-TR" sz="2000" dirty="0">
                <a:solidFill>
                  <a:schemeClr val="tx1">
                    <a:lumMod val="75000"/>
                    <a:lumOff val="25000"/>
                  </a:schemeClr>
                </a:solidFill>
              </a:rPr>
              <a:t>kar dağıtımından önce tahvil sahiplerinin alacakları ödenir. Kalan tutar dağıtılır.</a:t>
            </a:r>
          </a:p>
          <a:p>
            <a:endParaRPr lang="tr-TR" sz="2000" dirty="0">
              <a:solidFill>
                <a:schemeClr val="tx1">
                  <a:lumMod val="75000"/>
                  <a:lumOff val="25000"/>
                </a:schemeClr>
              </a:solidFill>
            </a:endParaRP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145112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smtClean="0">
                <a:solidFill>
                  <a:schemeClr val="tx1">
                    <a:lumMod val="75000"/>
                    <a:lumOff val="25000"/>
                  </a:schemeClr>
                </a:solidFill>
              </a:rPr>
              <a:t>11. Menkul Kıymetler</a:t>
            </a:r>
            <a:endParaRPr lang="tr-TR" dirty="0">
              <a:solidFill>
                <a:schemeClr val="tx1">
                  <a:lumMod val="75000"/>
                  <a:lumOff val="25000"/>
                </a:schemeClr>
              </a:solidFill>
            </a:endParaRP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normAutofit/>
          </a:bodyPr>
          <a:lstStyle/>
          <a:p>
            <a:r>
              <a:rPr lang="tr-TR" sz="2000" dirty="0" smtClean="0">
                <a:solidFill>
                  <a:schemeClr val="tx1">
                    <a:lumMod val="75000"/>
                    <a:lumOff val="25000"/>
                  </a:schemeClr>
                </a:solidFill>
              </a:rPr>
              <a:t>Bu </a:t>
            </a:r>
            <a:r>
              <a:rPr lang="tr-TR" sz="2000" dirty="0">
                <a:solidFill>
                  <a:schemeClr val="tx1">
                    <a:lumMod val="75000"/>
                    <a:lumOff val="25000"/>
                  </a:schemeClr>
                </a:solidFill>
              </a:rPr>
              <a:t>grup, faiz gelirleri veya kar payı sağlamak veya fiyat değişmelerinden yararlanarak kar elde etmek amacı ile geçici olarak bir yıldan daha kısa bir süre elde tutmak üzere alınan menkul kıymetleri ifade eder. Burada sözünü ettiğimiz menkul kıymetler, bir yıldan daha kısa süre elde tutulması amaçlanan menkul kıymetlerdir. Söz konusu menkul kıymetler hisse senedi, tahvil, hazine bonosu, finansman bonosu, yatırım fonu katılma belgesi, kar zarar ortaklığı belgesi, gelir ortaklığı senedi vb. </a:t>
            </a:r>
            <a:r>
              <a:rPr lang="tr-TR" sz="2000" dirty="0" err="1">
                <a:solidFill>
                  <a:schemeClr val="tx1">
                    <a:lumMod val="75000"/>
                    <a:lumOff val="25000"/>
                  </a:schemeClr>
                </a:solidFill>
              </a:rPr>
              <a:t>leridir</a:t>
            </a:r>
            <a:r>
              <a:rPr lang="tr-TR" sz="2000" dirty="0">
                <a:solidFill>
                  <a:schemeClr val="tx1">
                    <a:lumMod val="75000"/>
                    <a:lumOff val="25000"/>
                  </a:schemeClr>
                </a:solidFill>
              </a:rPr>
              <a:t>.</a:t>
            </a:r>
          </a:p>
        </p:txBody>
      </p:sp>
    </p:spTree>
    <p:extLst>
      <p:ext uri="{BB962C8B-B14F-4D97-AF65-F5344CB8AC3E}">
        <p14:creationId xmlns:p14="http://schemas.microsoft.com/office/powerpoint/2010/main" val="260164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normAutofit/>
          </a:bodyPr>
          <a:lstStyle/>
          <a:p>
            <a:r>
              <a:rPr lang="tr-TR" sz="2000" dirty="0">
                <a:solidFill>
                  <a:schemeClr val="tx1">
                    <a:lumMod val="75000"/>
                    <a:lumOff val="25000"/>
                  </a:schemeClr>
                </a:solidFill>
              </a:rPr>
              <a:t>Menkul kıymetler aşağıdaki hesaplardan oluşur: </a:t>
            </a:r>
          </a:p>
          <a:p>
            <a:r>
              <a:rPr lang="tr-TR" sz="2000" dirty="0">
                <a:solidFill>
                  <a:schemeClr val="tx1">
                    <a:lumMod val="75000"/>
                    <a:lumOff val="25000"/>
                  </a:schemeClr>
                </a:solidFill>
              </a:rPr>
              <a:t>110 Hisse Senetleri Hs.  </a:t>
            </a:r>
          </a:p>
          <a:p>
            <a:r>
              <a:rPr lang="tr-TR" sz="2000" dirty="0">
                <a:solidFill>
                  <a:schemeClr val="tx1">
                    <a:lumMod val="75000"/>
                    <a:lumOff val="25000"/>
                  </a:schemeClr>
                </a:solidFill>
              </a:rPr>
              <a:t>111 Özel Kesim Tahvil, Senet ve Bonoları Hs. </a:t>
            </a:r>
          </a:p>
          <a:p>
            <a:r>
              <a:rPr lang="tr-TR" sz="2000" dirty="0">
                <a:solidFill>
                  <a:schemeClr val="tx1">
                    <a:lumMod val="75000"/>
                    <a:lumOff val="25000"/>
                  </a:schemeClr>
                </a:solidFill>
              </a:rPr>
              <a:t>112 Kamu Kesimi Tahvil, Senet ve Bonoları Hs. </a:t>
            </a:r>
          </a:p>
          <a:p>
            <a:r>
              <a:rPr lang="tr-TR" sz="2000" dirty="0">
                <a:solidFill>
                  <a:schemeClr val="tx1">
                    <a:lumMod val="75000"/>
                    <a:lumOff val="25000"/>
                  </a:schemeClr>
                </a:solidFill>
              </a:rPr>
              <a:t>118 Diğer Menkul Kıymetler Hs. </a:t>
            </a:r>
          </a:p>
          <a:p>
            <a:r>
              <a:rPr lang="tr-TR" sz="2000" dirty="0">
                <a:solidFill>
                  <a:schemeClr val="tx1">
                    <a:lumMod val="75000"/>
                    <a:lumOff val="25000"/>
                  </a:schemeClr>
                </a:solidFill>
              </a:rPr>
              <a:t>119 Menkul Kıymetler Değer Düşüklüğü Karşılığı (-)</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181471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a:normAutofit fontScale="70000" lnSpcReduction="20000"/>
          </a:bodyPr>
          <a:lstStyle/>
          <a:p>
            <a:pPr marL="342900" indent="-342900">
              <a:buFont typeface="Wingdings" panose="05000000000000000000" pitchFamily="2" charset="2"/>
              <a:buChar char="§"/>
            </a:pPr>
            <a:r>
              <a:rPr lang="tr-TR" sz="2000" dirty="0">
                <a:solidFill>
                  <a:schemeClr val="tx1">
                    <a:lumMod val="75000"/>
                    <a:lumOff val="25000"/>
                  </a:schemeClr>
                </a:solidFill>
              </a:rPr>
              <a:t>Anonim şirketlerin sermayelerini ifade eden belgelere hisse senetleri denir. Hisse senetleri nama yazılı veya hamiline olabilirler. Nama yazılı hisse senetlerinin üzerinde hisse senedi sahibinin adı ve soyadı yazılır. El değiştirmesi için hisse senedi sahibinin, senedin arka yüzüne kime sattığını belirtip imzalaması, noter huzurunda alım satım işlemini belirten bir tutanağa imza atması ve yönetim kurulunun bu işlemi onaylaması gerekmektedir. Hamiline hisse senetleri teslim ile el değiştirirler. KDV kanununun 17. Maddesinin 3/g bendi gereği hisse senedi ve tahvil teslimleri katma değer vergisi kapsamı dışındadır. 	</a:t>
            </a:r>
          </a:p>
          <a:p>
            <a:pPr marL="342900" indent="-342900">
              <a:buFont typeface="Wingdings" panose="05000000000000000000" pitchFamily="2" charset="2"/>
              <a:buChar char="§"/>
            </a:pPr>
            <a:r>
              <a:rPr lang="tr-TR" sz="2000" dirty="0" smtClean="0">
                <a:solidFill>
                  <a:schemeClr val="tx1">
                    <a:lumMod val="75000"/>
                    <a:lumOff val="25000"/>
                  </a:schemeClr>
                </a:solidFill>
              </a:rPr>
              <a:t>Hisse </a:t>
            </a:r>
            <a:r>
              <a:rPr lang="tr-TR" sz="2000" dirty="0">
                <a:solidFill>
                  <a:schemeClr val="tx1">
                    <a:lumMod val="75000"/>
                    <a:lumOff val="25000"/>
                  </a:schemeClr>
                </a:solidFill>
              </a:rPr>
              <a:t>senetleri hesabı aktif bir hesaptır. Hisse senetleri alındığında alış bedeli ile borçlanır, satıldığında maliyet bedeli ile </a:t>
            </a:r>
            <a:r>
              <a:rPr lang="tr-TR" sz="2000" dirty="0" err="1">
                <a:solidFill>
                  <a:schemeClr val="tx1">
                    <a:lumMod val="75000"/>
                    <a:lumOff val="25000"/>
                  </a:schemeClr>
                </a:solidFill>
              </a:rPr>
              <a:t>alacaklanır</a:t>
            </a:r>
            <a:r>
              <a:rPr lang="tr-TR" sz="2000" dirty="0">
                <a:solidFill>
                  <a:schemeClr val="tx1">
                    <a:lumMod val="75000"/>
                    <a:lumOff val="25000"/>
                  </a:schemeClr>
                </a:solidFill>
              </a:rPr>
              <a:t>. Alış bedeli ile satış bedeli arasındaki fark ya satış karını oluşturacak ya da zararını oluşturacaktır.</a:t>
            </a:r>
          </a:p>
        </p:txBody>
      </p:sp>
      <p:sp>
        <p:nvSpPr>
          <p:cNvPr id="5" name="Metin Yer Tutucusu 2"/>
          <p:cNvSpPr>
            <a:spLocks noGrp="1"/>
          </p:cNvSpPr>
          <p:nvPr>
            <p:ph type="body" sz="quarter" idx="11"/>
          </p:nvPr>
        </p:nvSpPr>
        <p:spPr>
          <a:xfrm>
            <a:off x="3536156" y="1063625"/>
            <a:ext cx="3916164" cy="395288"/>
          </a:xfrm>
        </p:spPr>
        <p:txBody>
          <a:bodyPr>
            <a:noAutofit/>
          </a:bodyPr>
          <a:lstStyle/>
          <a:p>
            <a:r>
              <a:rPr lang="tr-TR" sz="2400" dirty="0"/>
              <a:t>110- Hisse Senetleri </a:t>
            </a:r>
          </a:p>
        </p:txBody>
      </p:sp>
    </p:spTree>
    <p:extLst>
      <p:ext uri="{BB962C8B-B14F-4D97-AF65-F5344CB8AC3E}">
        <p14:creationId xmlns:p14="http://schemas.microsoft.com/office/powerpoint/2010/main" val="929626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27100" y="1647826"/>
            <a:ext cx="7845425" cy="4924425"/>
          </a:xfrm>
        </p:spPr>
        <p:txBody>
          <a:bodyPr>
            <a:normAutofit/>
          </a:bodyPr>
          <a:lstStyle/>
          <a:p>
            <a:pPr marL="0" indent="0">
              <a:buNone/>
            </a:pPr>
            <a:r>
              <a:rPr lang="tr-TR" dirty="0">
                <a:solidFill>
                  <a:schemeClr val="tx1">
                    <a:lumMod val="75000"/>
                    <a:lumOff val="25000"/>
                  </a:schemeClr>
                </a:solidFill>
              </a:rPr>
              <a:t>Hisse senetleri bir yıldan kısa süre elde tutulacaksa 110 Hisse senetleri hesabında, yatırım amacıyla bir yıldan uzun süre elde tutulacaksa </a:t>
            </a:r>
          </a:p>
          <a:p>
            <a:pPr marL="0" indent="0">
              <a:buNone/>
            </a:pPr>
            <a:r>
              <a:rPr lang="tr-TR" dirty="0">
                <a:solidFill>
                  <a:schemeClr val="tx1">
                    <a:lumMod val="75000"/>
                    <a:lumOff val="25000"/>
                  </a:schemeClr>
                </a:solidFill>
              </a:rPr>
              <a:t>240 BAĞLI MENKUL KIYMETLER, </a:t>
            </a:r>
          </a:p>
          <a:p>
            <a:pPr marL="0" indent="0">
              <a:buNone/>
            </a:pPr>
            <a:r>
              <a:rPr lang="tr-TR" dirty="0">
                <a:solidFill>
                  <a:schemeClr val="tx1">
                    <a:lumMod val="75000"/>
                    <a:lumOff val="25000"/>
                  </a:schemeClr>
                </a:solidFill>
              </a:rPr>
              <a:t>242 İŞTİRAKLER HS,</a:t>
            </a:r>
          </a:p>
          <a:p>
            <a:pPr marL="0" indent="0">
              <a:buNone/>
            </a:pPr>
            <a:r>
              <a:rPr lang="tr-TR" dirty="0" smtClean="0">
                <a:solidFill>
                  <a:schemeClr val="tx1">
                    <a:lumMod val="75000"/>
                    <a:lumOff val="25000"/>
                  </a:schemeClr>
                </a:solidFill>
              </a:rPr>
              <a:t>245 </a:t>
            </a:r>
            <a:r>
              <a:rPr lang="tr-TR" dirty="0">
                <a:solidFill>
                  <a:schemeClr val="tx1">
                    <a:lumMod val="75000"/>
                    <a:lumOff val="25000"/>
                  </a:schemeClr>
                </a:solidFill>
              </a:rPr>
              <a:t>BAĞLI ORTAKLIKLAR hesaplarında izlenir. </a:t>
            </a:r>
          </a:p>
          <a:p>
            <a:pPr>
              <a:buFont typeface="Wingdings" panose="05000000000000000000" pitchFamily="2" charset="2"/>
              <a:buChar char="§"/>
            </a:pPr>
            <a:endParaRPr lang="tr-TR" dirty="0">
              <a:solidFill>
                <a:schemeClr val="tx1">
                  <a:lumMod val="75000"/>
                  <a:lumOff val="25000"/>
                </a:schemeClr>
              </a:solidFill>
            </a:endParaRPr>
          </a:p>
        </p:txBody>
      </p:sp>
      <p:pic>
        <p:nvPicPr>
          <p:cNvPr id="5" name="5 Resim"/>
          <p:cNvPicPr/>
          <p:nvPr/>
        </p:nvPicPr>
        <p:blipFill>
          <a:blip r:embed="rId2" cstate="print"/>
          <a:srcRect/>
          <a:stretch>
            <a:fillRect/>
          </a:stretch>
        </p:blipFill>
        <p:spPr bwMode="auto">
          <a:xfrm>
            <a:off x="1952713" y="3933056"/>
            <a:ext cx="5238582" cy="2088232"/>
          </a:xfrm>
          <a:prstGeom prst="rect">
            <a:avLst/>
          </a:prstGeom>
          <a:noFill/>
          <a:ln w="9525">
            <a:noFill/>
            <a:miter lim="800000"/>
            <a:headEnd/>
            <a:tailEnd/>
          </a:ln>
        </p:spPr>
      </p:pic>
    </p:spTree>
    <p:extLst>
      <p:ext uri="{BB962C8B-B14F-4D97-AF65-F5344CB8AC3E}">
        <p14:creationId xmlns:p14="http://schemas.microsoft.com/office/powerpoint/2010/main" val="3822039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46150" y="1647826"/>
            <a:ext cx="7826375" cy="4924425"/>
          </a:xfrm>
        </p:spPr>
        <p:txBody>
          <a:bodyPr>
            <a:normAutofit/>
          </a:bodyPr>
          <a:lstStyle/>
          <a:p>
            <a:pPr marL="0" indent="0">
              <a:buNone/>
            </a:pPr>
            <a:r>
              <a:rPr lang="tr-TR" dirty="0" smtClean="0">
                <a:solidFill>
                  <a:schemeClr val="tx1">
                    <a:lumMod val="75000"/>
                    <a:lumOff val="25000"/>
                  </a:schemeClr>
                </a:solidFill>
              </a:rPr>
              <a:t>Hisse </a:t>
            </a:r>
            <a:r>
              <a:rPr lang="tr-TR" dirty="0">
                <a:solidFill>
                  <a:schemeClr val="tx1">
                    <a:lumMod val="75000"/>
                    <a:lumOff val="25000"/>
                  </a:schemeClr>
                </a:solidFill>
              </a:rPr>
              <a:t>senetleri hesabının alt hesapları aşağıdaki gibi olabilir:  </a:t>
            </a:r>
          </a:p>
          <a:p>
            <a:pPr marL="0" indent="0">
              <a:buNone/>
            </a:pPr>
            <a:r>
              <a:rPr lang="tr-TR" dirty="0">
                <a:solidFill>
                  <a:schemeClr val="tx1">
                    <a:lumMod val="75000"/>
                    <a:lumOff val="25000"/>
                  </a:schemeClr>
                </a:solidFill>
              </a:rPr>
              <a:t>110 01  </a:t>
            </a:r>
            <a:r>
              <a:rPr lang="tr-TR" dirty="0" err="1">
                <a:solidFill>
                  <a:schemeClr val="tx1">
                    <a:lumMod val="75000"/>
                    <a:lumOff val="25000"/>
                  </a:schemeClr>
                </a:solidFill>
              </a:rPr>
              <a:t>Dostaş</a:t>
            </a:r>
            <a:r>
              <a:rPr lang="tr-TR" dirty="0">
                <a:solidFill>
                  <a:schemeClr val="tx1">
                    <a:lumMod val="75000"/>
                    <a:lumOff val="25000"/>
                  </a:schemeClr>
                </a:solidFill>
              </a:rPr>
              <a:t> (Düzce Otomotiv Sanayii ve Ticaret) A.Ş.  </a:t>
            </a:r>
          </a:p>
          <a:p>
            <a:pPr marL="0" indent="0">
              <a:buNone/>
            </a:pPr>
            <a:r>
              <a:rPr lang="tr-TR" dirty="0">
                <a:solidFill>
                  <a:schemeClr val="tx1">
                    <a:lumMod val="75000"/>
                    <a:lumOff val="25000"/>
                  </a:schemeClr>
                </a:solidFill>
              </a:rPr>
              <a:t>110 02  Delta  (Delta Toprak Sanayii ) A.Ş.</a:t>
            </a:r>
          </a:p>
          <a:p>
            <a:pPr marL="0" indent="0">
              <a:buNone/>
            </a:pPr>
            <a:r>
              <a:rPr lang="tr-TR" b="1" dirty="0" smtClean="0">
                <a:solidFill>
                  <a:schemeClr val="tx1">
                    <a:lumMod val="75000"/>
                    <a:lumOff val="25000"/>
                  </a:schemeClr>
                </a:solidFill>
              </a:rPr>
              <a:t>Muhasebeleştirilmesi:  </a:t>
            </a:r>
            <a:endParaRPr lang="tr-TR" b="1" dirty="0">
              <a:solidFill>
                <a:schemeClr val="tx1">
                  <a:lumMod val="75000"/>
                  <a:lumOff val="25000"/>
                </a:schemeClr>
              </a:solidFill>
            </a:endParaRPr>
          </a:p>
          <a:p>
            <a:pPr marL="0" indent="0">
              <a:buNone/>
            </a:pPr>
            <a:r>
              <a:rPr lang="tr-TR" b="1" dirty="0">
                <a:solidFill>
                  <a:schemeClr val="tx1">
                    <a:lumMod val="75000"/>
                    <a:lumOff val="25000"/>
                  </a:schemeClr>
                </a:solidFill>
              </a:rPr>
              <a:t>Hisse senedinin alınması:  </a:t>
            </a: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110 HİSSE SENETLERİ HESABI	   xx   </a:t>
            </a:r>
          </a:p>
          <a:p>
            <a:pPr marL="0" indent="0">
              <a:buNone/>
            </a:pPr>
            <a:r>
              <a:rPr lang="tr-TR" dirty="0">
                <a:solidFill>
                  <a:schemeClr val="tx1">
                    <a:lumMod val="75000"/>
                    <a:lumOff val="25000"/>
                  </a:schemeClr>
                </a:solidFill>
              </a:rPr>
              <a:t>110 02 Delta A.Ş.    </a:t>
            </a:r>
          </a:p>
          <a:p>
            <a:pPr marL="0" indent="0">
              <a:buNone/>
            </a:pPr>
            <a:r>
              <a:rPr lang="tr-TR" dirty="0">
                <a:solidFill>
                  <a:schemeClr val="tx1">
                    <a:lumMod val="75000"/>
                    <a:lumOff val="25000"/>
                  </a:schemeClr>
                </a:solidFill>
              </a:rPr>
              <a:t>			100 KASA HS. 		  xx  </a:t>
            </a:r>
          </a:p>
          <a:p>
            <a:pPr marL="0" indent="0">
              <a:buNone/>
            </a:pPr>
            <a:r>
              <a:rPr lang="tr-TR" dirty="0">
                <a:solidFill>
                  <a:schemeClr val="tx1">
                    <a:lumMod val="75000"/>
                    <a:lumOff val="25000"/>
                  </a:schemeClr>
                </a:solidFill>
              </a:rPr>
              <a:t>---------------------/--------------------</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2648062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39801" y="1647826"/>
            <a:ext cx="7832725" cy="4924425"/>
          </a:xfrm>
        </p:spPr>
        <p:txBody>
          <a:bodyPr>
            <a:normAutofit/>
          </a:bodyPr>
          <a:lstStyle/>
          <a:p>
            <a:pPr marL="0" indent="0">
              <a:buNone/>
            </a:pPr>
            <a:r>
              <a:rPr lang="tr-TR" dirty="0">
                <a:solidFill>
                  <a:schemeClr val="tx1">
                    <a:lumMod val="75000"/>
                    <a:lumOff val="25000"/>
                  </a:schemeClr>
                </a:solidFill>
              </a:rPr>
              <a:t>Hisse senedi alımında komisyon ödenmesi </a:t>
            </a:r>
          </a:p>
          <a:p>
            <a:pPr marL="0" indent="0">
              <a:buNone/>
            </a:pPr>
            <a:endParaRPr lang="tr-TR" dirty="0">
              <a:solidFill>
                <a:schemeClr val="tx1">
                  <a:lumMod val="75000"/>
                  <a:lumOff val="25000"/>
                </a:schemeClr>
              </a:solidFill>
            </a:endParaRPr>
          </a:p>
          <a:p>
            <a:pPr marL="0" indent="0">
              <a:buNone/>
            </a:pPr>
            <a:endParaRPr lang="tr-TR" dirty="0">
              <a:solidFill>
                <a:schemeClr val="tx1">
                  <a:lumMod val="75000"/>
                  <a:lumOff val="25000"/>
                </a:schemeClr>
              </a:solidFill>
            </a:endParaRP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110 HİSSE SENETLERİ 			 x  </a:t>
            </a:r>
          </a:p>
          <a:p>
            <a:pPr marL="0" indent="0">
              <a:buNone/>
            </a:pPr>
            <a:r>
              <a:rPr lang="tr-TR" dirty="0">
                <a:solidFill>
                  <a:schemeClr val="tx1">
                    <a:lumMod val="75000"/>
                    <a:lumOff val="25000"/>
                  </a:schemeClr>
                </a:solidFill>
              </a:rPr>
              <a:t>653 KOMİSYON GİDERLERİ		 x    </a:t>
            </a:r>
          </a:p>
          <a:p>
            <a:pPr marL="0" indent="0">
              <a:buNone/>
            </a:pPr>
            <a:r>
              <a:rPr lang="tr-TR" dirty="0">
                <a:solidFill>
                  <a:schemeClr val="tx1">
                    <a:lumMod val="75000"/>
                    <a:lumOff val="25000"/>
                  </a:schemeClr>
                </a:solidFill>
              </a:rPr>
              <a:t>			102 BANKALAR  			x </a:t>
            </a:r>
          </a:p>
          <a:p>
            <a:pPr marL="0" indent="0">
              <a:buNone/>
            </a:pPr>
            <a:r>
              <a:rPr lang="tr-TR" dirty="0">
                <a:solidFill>
                  <a:schemeClr val="tx1">
                    <a:lumMod val="75000"/>
                    <a:lumOff val="25000"/>
                  </a:schemeClr>
                </a:solidFill>
              </a:rPr>
              <a:t>---------------------/--------------------</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1920540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33450" y="1647826"/>
            <a:ext cx="7839075" cy="4924425"/>
          </a:xfrm>
        </p:spPr>
        <p:txBody>
          <a:bodyPr>
            <a:normAutofit/>
          </a:bodyPr>
          <a:lstStyle/>
          <a:p>
            <a:pPr marL="0" indent="0">
              <a:buNone/>
            </a:pPr>
            <a:r>
              <a:rPr lang="tr-TR" dirty="0">
                <a:solidFill>
                  <a:schemeClr val="tx1">
                    <a:lumMod val="75000"/>
                    <a:lumOff val="25000"/>
                  </a:schemeClr>
                </a:solidFill>
              </a:rPr>
              <a:t>Hisse Senedi için Temettü Gelirinin Alınması: </a:t>
            </a: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100 KASA HS.  				 x  </a:t>
            </a:r>
          </a:p>
          <a:p>
            <a:pPr marL="0" indent="0">
              <a:buNone/>
            </a:pPr>
            <a:r>
              <a:rPr lang="tr-TR" dirty="0">
                <a:solidFill>
                  <a:schemeClr val="tx1">
                    <a:lumMod val="75000"/>
                    <a:lumOff val="25000"/>
                  </a:schemeClr>
                </a:solidFill>
              </a:rPr>
              <a:t>(108 DİĞER HAZIR DEĞERLER )    </a:t>
            </a:r>
          </a:p>
          <a:p>
            <a:pPr marL="0" indent="0">
              <a:buNone/>
            </a:pPr>
            <a:r>
              <a:rPr lang="tr-TR" dirty="0">
                <a:solidFill>
                  <a:schemeClr val="tx1">
                    <a:lumMod val="75000"/>
                    <a:lumOff val="25000"/>
                  </a:schemeClr>
                </a:solidFill>
              </a:rPr>
              <a:t>	640 İŞTİRAKLERDEN  TEMETTÜ GELİRLERİ  x  </a:t>
            </a:r>
          </a:p>
          <a:p>
            <a:pPr marL="0" indent="0">
              <a:buNone/>
            </a:pPr>
            <a:r>
              <a:rPr lang="tr-TR" dirty="0">
                <a:solidFill>
                  <a:schemeClr val="tx1">
                    <a:lumMod val="75000"/>
                    <a:lumOff val="25000"/>
                  </a:schemeClr>
                </a:solidFill>
              </a:rPr>
              <a:t>------------------/-----------------------</a:t>
            </a:r>
          </a:p>
        </p:txBody>
      </p:sp>
    </p:spTree>
    <p:extLst>
      <p:ext uri="{BB962C8B-B14F-4D97-AF65-F5344CB8AC3E}">
        <p14:creationId xmlns:p14="http://schemas.microsoft.com/office/powerpoint/2010/main" val="49030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52500" y="1647826"/>
            <a:ext cx="7820025" cy="4924425"/>
          </a:xfrm>
        </p:spPr>
        <p:txBody>
          <a:bodyPr>
            <a:normAutofit/>
          </a:bodyPr>
          <a:lstStyle/>
          <a:p>
            <a:pPr marL="0" indent="0">
              <a:buNone/>
            </a:pPr>
            <a:r>
              <a:rPr lang="tr-TR" dirty="0">
                <a:solidFill>
                  <a:schemeClr val="tx1">
                    <a:lumMod val="75000"/>
                    <a:lumOff val="25000"/>
                  </a:schemeClr>
                </a:solidFill>
              </a:rPr>
              <a:t>Hisse Senetleri için kar payı dağıtımının kararlaştırılması ve ilgili şirketten alacağın tahsili: </a:t>
            </a:r>
          </a:p>
          <a:p>
            <a:pPr marL="0" indent="0">
              <a:buNone/>
            </a:pPr>
            <a:r>
              <a:rPr lang="tr-TR" dirty="0">
                <a:solidFill>
                  <a:schemeClr val="tx1">
                    <a:lumMod val="75000"/>
                    <a:lumOff val="25000"/>
                  </a:schemeClr>
                </a:solidFill>
              </a:rPr>
              <a:t> --------------------/---------------------  </a:t>
            </a:r>
          </a:p>
          <a:p>
            <a:pPr marL="0" indent="0">
              <a:buNone/>
            </a:pPr>
            <a:r>
              <a:rPr lang="tr-TR" dirty="0">
                <a:solidFill>
                  <a:schemeClr val="tx1">
                    <a:lumMod val="75000"/>
                    <a:lumOff val="25000"/>
                  </a:schemeClr>
                </a:solidFill>
              </a:rPr>
              <a:t>132 İŞTİRAKLERDEN ALACAKLAR	 x    </a:t>
            </a:r>
          </a:p>
          <a:p>
            <a:pPr marL="0" indent="0">
              <a:buNone/>
            </a:pPr>
            <a:r>
              <a:rPr lang="tr-TR" dirty="0">
                <a:solidFill>
                  <a:schemeClr val="tx1">
                    <a:lumMod val="75000"/>
                    <a:lumOff val="25000"/>
                  </a:schemeClr>
                </a:solidFill>
              </a:rPr>
              <a:t>		640 İŞT.  TEMETTÜ GELİRLERİ  	x  </a:t>
            </a: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100 KASA HS. 	  			x    </a:t>
            </a:r>
          </a:p>
          <a:p>
            <a:pPr marL="0" indent="0">
              <a:buNone/>
            </a:pPr>
            <a:r>
              <a:rPr lang="tr-TR" dirty="0">
                <a:solidFill>
                  <a:schemeClr val="tx1">
                    <a:lumMod val="75000"/>
                    <a:lumOff val="25000"/>
                  </a:schemeClr>
                </a:solidFill>
              </a:rPr>
              <a:t>		132 İŞTİRAK. ALACAKLAR		x </a:t>
            </a:r>
          </a:p>
          <a:p>
            <a:pPr marL="0" indent="0">
              <a:buNone/>
            </a:pPr>
            <a:r>
              <a:rPr lang="tr-TR" dirty="0">
                <a:solidFill>
                  <a:schemeClr val="tx1">
                    <a:lumMod val="75000"/>
                    <a:lumOff val="25000"/>
                  </a:schemeClr>
                </a:solidFill>
              </a:rPr>
              <a:t> ---------------------/--------------------  </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3571296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A280B79D-0B02-41AA-A0CB-21D933491A35}"/>
              </a:ext>
            </a:extLst>
          </p:cNvPr>
          <p:cNvSpPr>
            <a:spLocks noGrp="1" noChangeArrowheads="1"/>
          </p:cNvSpPr>
          <p:nvPr>
            <p:ph type="ctrTitle"/>
          </p:nvPr>
        </p:nvSpPr>
        <p:spPr>
          <a:xfrm>
            <a:off x="685800" y="1143000"/>
            <a:ext cx="7772400" cy="1470025"/>
          </a:xfrm>
        </p:spPr>
        <p:txBody>
          <a:bodyPr anchor="ctr"/>
          <a:lstStyle/>
          <a:p>
            <a:r>
              <a:rPr lang="tr-TR" altLang="tr-TR" sz="4400" dirty="0" smtClean="0"/>
              <a:t>DÖNEN VARLIKLAR</a:t>
            </a:r>
            <a:endParaRPr lang="tr-TR" altLang="tr-TR" sz="4400" dirty="0"/>
          </a:p>
        </p:txBody>
      </p:sp>
      <p:sp>
        <p:nvSpPr>
          <p:cNvPr id="6147" name="Rectangle 3">
            <a:extLst>
              <a:ext uri="{FF2B5EF4-FFF2-40B4-BE49-F238E27FC236}">
                <a16:creationId xmlns:a16="http://schemas.microsoft.com/office/drawing/2014/main" xmlns="" id="{F905258F-F96C-4DD7-B132-3E7AE9EEAAA2}"/>
              </a:ext>
            </a:extLst>
          </p:cNvPr>
          <p:cNvSpPr>
            <a:spLocks noGrp="1" noChangeArrowheads="1"/>
          </p:cNvSpPr>
          <p:nvPr>
            <p:ph type="subTitle" idx="1"/>
          </p:nvPr>
        </p:nvSpPr>
        <p:spPr>
          <a:xfrm>
            <a:off x="3733800" y="4082475"/>
            <a:ext cx="1676400" cy="762000"/>
          </a:xfrm>
        </p:spPr>
        <p:txBody>
          <a:bodyPr/>
          <a:lstStyle/>
          <a:p>
            <a:r>
              <a:rPr lang="tr-TR" altLang="tr-TR" sz="2800" i="1" dirty="0" smtClean="0"/>
              <a:t>9.HAFTA</a:t>
            </a:r>
            <a:endParaRPr lang="tr-TR" altLang="tr-TR" sz="2800" i="1" dirty="0"/>
          </a:p>
        </p:txBody>
      </p:sp>
      <p:pic>
        <p:nvPicPr>
          <p:cNvPr id="6148"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xmlns=""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t>BÜTÇE VE MUHASEBE</a:t>
            </a:r>
            <a:endParaRPr lang="tr-TR" altLang="tr-TR" sz="32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52500" y="1647826"/>
            <a:ext cx="7820025" cy="4924425"/>
          </a:xfrm>
        </p:spPr>
        <p:txBody>
          <a:bodyPr>
            <a:normAutofit/>
          </a:bodyPr>
          <a:lstStyle/>
          <a:p>
            <a:pPr marL="0" indent="0">
              <a:buNone/>
            </a:pPr>
            <a:r>
              <a:rPr lang="tr-TR" dirty="0">
                <a:solidFill>
                  <a:schemeClr val="tx1">
                    <a:lumMod val="75000"/>
                    <a:lumOff val="25000"/>
                  </a:schemeClr>
                </a:solidFill>
              </a:rPr>
              <a:t>Hisse senetlerinin teminat olarak verilmesi:</a:t>
            </a: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110 HİSSE SENETLERİ 	 x   </a:t>
            </a:r>
          </a:p>
          <a:p>
            <a:pPr marL="0" indent="0">
              <a:buNone/>
            </a:pPr>
            <a:r>
              <a:rPr lang="tr-TR" dirty="0">
                <a:solidFill>
                  <a:schemeClr val="tx1">
                    <a:lumMod val="75000"/>
                    <a:lumOff val="25000"/>
                  </a:schemeClr>
                </a:solidFill>
              </a:rPr>
              <a:t>Teminata Verilen H. Sn.    </a:t>
            </a:r>
          </a:p>
          <a:p>
            <a:pPr marL="0" indent="0">
              <a:buNone/>
            </a:pPr>
            <a:r>
              <a:rPr lang="tr-TR" dirty="0">
                <a:solidFill>
                  <a:schemeClr val="tx1">
                    <a:lumMod val="75000"/>
                    <a:lumOff val="25000"/>
                  </a:schemeClr>
                </a:solidFill>
              </a:rPr>
              <a:t>			110 HİSSE SENETLERİ 	  x     </a:t>
            </a:r>
          </a:p>
          <a:p>
            <a:pPr marL="0" indent="0">
              <a:buNone/>
            </a:pPr>
            <a:r>
              <a:rPr lang="tr-TR" dirty="0">
                <a:solidFill>
                  <a:schemeClr val="tx1">
                    <a:lumMod val="75000"/>
                    <a:lumOff val="25000"/>
                  </a:schemeClr>
                </a:solidFill>
              </a:rPr>
              <a:t>			Cüzdandaki Senetler</a:t>
            </a:r>
          </a:p>
          <a:p>
            <a:pPr marL="0" indent="0">
              <a:buNone/>
            </a:pPr>
            <a:r>
              <a:rPr lang="tr-TR" dirty="0">
                <a:solidFill>
                  <a:schemeClr val="tx1">
                    <a:lumMod val="75000"/>
                    <a:lumOff val="25000"/>
                  </a:schemeClr>
                </a:solidFill>
              </a:rPr>
              <a:t> ---------------------/--------------------</a:t>
            </a:r>
          </a:p>
        </p:txBody>
      </p:sp>
    </p:spTree>
    <p:extLst>
      <p:ext uri="{BB962C8B-B14F-4D97-AF65-F5344CB8AC3E}">
        <p14:creationId xmlns:p14="http://schemas.microsoft.com/office/powerpoint/2010/main" val="3356944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46150" y="1647826"/>
            <a:ext cx="7826375" cy="4924425"/>
          </a:xfrm>
        </p:spPr>
        <p:txBody>
          <a:bodyPr>
            <a:normAutofit/>
          </a:bodyPr>
          <a:lstStyle/>
          <a:p>
            <a:pPr marL="0" indent="0">
              <a:buNone/>
            </a:pPr>
            <a:r>
              <a:rPr lang="tr-TR" dirty="0">
                <a:solidFill>
                  <a:schemeClr val="tx1">
                    <a:lumMod val="75000"/>
                    <a:lumOff val="25000"/>
                  </a:schemeClr>
                </a:solidFill>
              </a:rPr>
              <a:t>Hisse Senetlerinin Karlı Satışı : </a:t>
            </a:r>
          </a:p>
          <a:p>
            <a:pPr marL="0" indent="0">
              <a:buNone/>
            </a:pPr>
            <a:r>
              <a:rPr lang="tr-TR" dirty="0">
                <a:solidFill>
                  <a:schemeClr val="tx1">
                    <a:lumMod val="75000"/>
                    <a:lumOff val="25000"/>
                  </a:schemeClr>
                </a:solidFill>
              </a:rPr>
              <a:t> -------------------/----------------------  </a:t>
            </a:r>
          </a:p>
          <a:p>
            <a:pPr marL="0" indent="0">
              <a:buNone/>
            </a:pPr>
            <a:r>
              <a:rPr lang="tr-TR" dirty="0">
                <a:solidFill>
                  <a:schemeClr val="tx1">
                    <a:lumMod val="75000"/>
                    <a:lumOff val="25000"/>
                  </a:schemeClr>
                </a:solidFill>
              </a:rPr>
              <a:t>100 KASA HS. 			   	xxx   </a:t>
            </a:r>
          </a:p>
          <a:p>
            <a:pPr marL="0" indent="0">
              <a:buNone/>
            </a:pPr>
            <a:r>
              <a:rPr lang="tr-TR" dirty="0">
                <a:solidFill>
                  <a:schemeClr val="tx1">
                    <a:lumMod val="75000"/>
                    <a:lumOff val="25000"/>
                  </a:schemeClr>
                </a:solidFill>
              </a:rPr>
              <a:t> 		 110 HİSSE SENETLERİ HS.   		xx   </a:t>
            </a:r>
          </a:p>
          <a:p>
            <a:pPr marL="0" indent="0">
              <a:buNone/>
            </a:pPr>
            <a:r>
              <a:rPr lang="tr-TR" dirty="0">
                <a:solidFill>
                  <a:schemeClr val="tx1">
                    <a:lumMod val="75000"/>
                    <a:lumOff val="25000"/>
                  </a:schemeClr>
                </a:solidFill>
              </a:rPr>
              <a:t>		645 M. KIYMETLER SATIŞ KARL. 	 x  </a:t>
            </a:r>
          </a:p>
          <a:p>
            <a:pPr marL="0" indent="0">
              <a:buNone/>
            </a:pPr>
            <a:r>
              <a:rPr lang="tr-TR" dirty="0">
                <a:solidFill>
                  <a:schemeClr val="tx1">
                    <a:lumMod val="75000"/>
                    <a:lumOff val="25000"/>
                  </a:schemeClr>
                </a:solidFill>
              </a:rPr>
              <a:t>-------------------/----------------------   </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364327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58851" y="1647826"/>
            <a:ext cx="7813675" cy="4924425"/>
          </a:xfrm>
        </p:spPr>
        <p:txBody>
          <a:bodyPr>
            <a:normAutofit/>
          </a:bodyPr>
          <a:lstStyle/>
          <a:p>
            <a:pPr marL="0" indent="0">
              <a:buNone/>
            </a:pPr>
            <a:r>
              <a:rPr lang="tr-TR" dirty="0">
                <a:solidFill>
                  <a:schemeClr val="tx1">
                    <a:lumMod val="75000"/>
                    <a:lumOff val="25000"/>
                  </a:schemeClr>
                </a:solidFill>
              </a:rPr>
              <a:t>Zararına satış olduğu durumlarda yapılacak kayıt: </a:t>
            </a:r>
          </a:p>
          <a:p>
            <a:pPr marL="0" indent="0">
              <a:buNone/>
            </a:pPr>
            <a:endParaRPr lang="tr-TR" dirty="0">
              <a:solidFill>
                <a:schemeClr val="tx1">
                  <a:lumMod val="75000"/>
                  <a:lumOff val="25000"/>
                </a:schemeClr>
              </a:solidFill>
            </a:endParaRP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100 KASA HS.    					x </a:t>
            </a:r>
          </a:p>
          <a:p>
            <a:pPr marL="0" indent="0">
              <a:buNone/>
            </a:pPr>
            <a:r>
              <a:rPr lang="tr-TR" dirty="0">
                <a:solidFill>
                  <a:schemeClr val="tx1">
                    <a:lumMod val="75000"/>
                    <a:lumOff val="25000"/>
                  </a:schemeClr>
                </a:solidFill>
              </a:rPr>
              <a:t>655 M.KIYMET SATIŞ ZARARLARI HS. 	x    </a:t>
            </a:r>
          </a:p>
          <a:p>
            <a:pPr marL="0" indent="0">
              <a:buNone/>
            </a:pPr>
            <a:r>
              <a:rPr lang="tr-TR" dirty="0">
                <a:solidFill>
                  <a:schemeClr val="tx1">
                    <a:lumMod val="75000"/>
                    <a:lumOff val="25000"/>
                  </a:schemeClr>
                </a:solidFill>
              </a:rPr>
              <a:t>		110 HİSSE SENETLERİ HS.  			xx </a:t>
            </a:r>
          </a:p>
          <a:p>
            <a:pPr marL="0" indent="0">
              <a:buNone/>
            </a:pPr>
            <a:r>
              <a:rPr lang="tr-TR" dirty="0">
                <a:solidFill>
                  <a:schemeClr val="tx1">
                    <a:lumMod val="75000"/>
                    <a:lumOff val="25000"/>
                  </a:schemeClr>
                </a:solidFill>
              </a:rPr>
              <a:t>---------------------/------------------------------ </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3509217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52500" y="1647826"/>
            <a:ext cx="7820025" cy="4924425"/>
          </a:xfrm>
        </p:spPr>
        <p:txBody>
          <a:bodyPr>
            <a:normAutofit/>
          </a:bodyPr>
          <a:lstStyle/>
          <a:p>
            <a:pPr marL="0" indent="0">
              <a:buNone/>
            </a:pPr>
            <a:r>
              <a:rPr lang="tr-TR" dirty="0">
                <a:solidFill>
                  <a:schemeClr val="tx1">
                    <a:lumMod val="75000"/>
                    <a:lumOff val="25000"/>
                  </a:schemeClr>
                </a:solidFill>
              </a:rPr>
              <a:t>Problemler:  </a:t>
            </a:r>
          </a:p>
          <a:p>
            <a:r>
              <a:rPr lang="tr-TR" dirty="0" smtClean="0">
                <a:solidFill>
                  <a:schemeClr val="tx1">
                    <a:lumMod val="75000"/>
                    <a:lumOff val="25000"/>
                  </a:schemeClr>
                </a:solidFill>
              </a:rPr>
              <a:t>İşletme </a:t>
            </a:r>
            <a:r>
              <a:rPr lang="tr-TR" dirty="0">
                <a:solidFill>
                  <a:schemeClr val="tx1">
                    <a:lumMod val="75000"/>
                    <a:lumOff val="25000"/>
                  </a:schemeClr>
                </a:solidFill>
              </a:rPr>
              <a:t>20.3.20..  tarihinde, ABC  A . Ş . ne ait nominal değeri 500 </a:t>
            </a:r>
            <a:r>
              <a:rPr lang="tr-TR" dirty="0" err="1">
                <a:solidFill>
                  <a:schemeClr val="tx1">
                    <a:lumMod val="75000"/>
                    <a:lumOff val="25000"/>
                  </a:schemeClr>
                </a:solidFill>
              </a:rPr>
              <a:t>tl</a:t>
            </a:r>
            <a:r>
              <a:rPr lang="tr-TR" dirty="0">
                <a:solidFill>
                  <a:schemeClr val="tx1">
                    <a:lumMod val="75000"/>
                    <a:lumOff val="25000"/>
                  </a:schemeClr>
                </a:solidFill>
              </a:rPr>
              <a:t>. dan A tertibi hisse senetlerinden 10 adedini birim fiyatı 800 </a:t>
            </a:r>
            <a:r>
              <a:rPr lang="tr-TR" dirty="0" err="1">
                <a:solidFill>
                  <a:schemeClr val="tx1">
                    <a:lumMod val="75000"/>
                    <a:lumOff val="25000"/>
                  </a:schemeClr>
                </a:solidFill>
              </a:rPr>
              <a:t>tl</a:t>
            </a:r>
            <a:r>
              <a:rPr lang="tr-TR" dirty="0">
                <a:solidFill>
                  <a:schemeClr val="tx1">
                    <a:lumMod val="75000"/>
                    <a:lumOff val="25000"/>
                  </a:schemeClr>
                </a:solidFill>
              </a:rPr>
              <a:t>. dan peşin bedelle almıştır.   </a:t>
            </a:r>
            <a:endParaRPr lang="tr-TR" dirty="0" smtClean="0">
              <a:solidFill>
                <a:schemeClr val="tx1">
                  <a:lumMod val="75000"/>
                  <a:lumOff val="25000"/>
                </a:schemeClr>
              </a:solidFill>
            </a:endParaRPr>
          </a:p>
          <a:p>
            <a:r>
              <a:rPr lang="tr-TR" dirty="0" smtClean="0">
                <a:solidFill>
                  <a:schemeClr val="tx1">
                    <a:lumMod val="75000"/>
                    <a:lumOff val="25000"/>
                  </a:schemeClr>
                </a:solidFill>
              </a:rPr>
              <a:t>İşletme </a:t>
            </a:r>
            <a:r>
              <a:rPr lang="tr-TR" dirty="0">
                <a:solidFill>
                  <a:schemeClr val="tx1">
                    <a:lumMod val="75000"/>
                    <a:lumOff val="25000"/>
                  </a:schemeClr>
                </a:solidFill>
              </a:rPr>
              <a:t>31.3.20.. tarihinde, BCD A.Ş. ne ait tahvillerden bir adedi 1 200 </a:t>
            </a:r>
            <a:r>
              <a:rPr lang="tr-TR" dirty="0" err="1">
                <a:solidFill>
                  <a:schemeClr val="tx1">
                    <a:lumMod val="75000"/>
                    <a:lumOff val="25000"/>
                  </a:schemeClr>
                </a:solidFill>
              </a:rPr>
              <a:t>tl</a:t>
            </a:r>
            <a:r>
              <a:rPr lang="tr-TR" dirty="0">
                <a:solidFill>
                  <a:schemeClr val="tx1">
                    <a:lumMod val="75000"/>
                    <a:lumOff val="25000"/>
                  </a:schemeClr>
                </a:solidFill>
              </a:rPr>
              <a:t>. dan toplam 20 adet peşin  bedelle almıştır. </a:t>
            </a:r>
          </a:p>
          <a:p>
            <a:r>
              <a:rPr lang="tr-TR" dirty="0" smtClean="0">
                <a:solidFill>
                  <a:schemeClr val="tx1">
                    <a:lumMod val="75000"/>
                    <a:lumOff val="25000"/>
                  </a:schemeClr>
                </a:solidFill>
              </a:rPr>
              <a:t>İşletme </a:t>
            </a:r>
            <a:r>
              <a:rPr lang="tr-TR" dirty="0">
                <a:solidFill>
                  <a:schemeClr val="tx1">
                    <a:lumMod val="75000"/>
                    <a:lumOff val="25000"/>
                  </a:schemeClr>
                </a:solidFill>
              </a:rPr>
              <a:t>30.10.20.. tarihinde elinde bulunan ( ve 20.3.200.. tarihinde almış olduğu)  hisse senetlerinin tamamını peşin olarak satmıştır. Hisse senedinin birim satış fiyatı 1000 </a:t>
            </a:r>
            <a:r>
              <a:rPr lang="tr-TR" dirty="0" err="1">
                <a:solidFill>
                  <a:schemeClr val="tx1">
                    <a:lumMod val="75000"/>
                    <a:lumOff val="25000"/>
                  </a:schemeClr>
                </a:solidFill>
              </a:rPr>
              <a:t>tl</a:t>
            </a:r>
            <a:r>
              <a:rPr lang="tr-TR" dirty="0">
                <a:solidFill>
                  <a:schemeClr val="tx1">
                    <a:lumMod val="75000"/>
                    <a:lumOff val="25000"/>
                  </a:schemeClr>
                </a:solidFill>
              </a:rPr>
              <a:t>. </a:t>
            </a:r>
            <a:r>
              <a:rPr lang="tr-TR" dirty="0" err="1">
                <a:solidFill>
                  <a:schemeClr val="tx1">
                    <a:lumMod val="75000"/>
                    <a:lumOff val="25000"/>
                  </a:schemeClr>
                </a:solidFill>
              </a:rPr>
              <a:t>dır</a:t>
            </a:r>
            <a:r>
              <a:rPr lang="tr-TR" dirty="0">
                <a:solidFill>
                  <a:schemeClr val="tx1">
                    <a:lumMod val="75000"/>
                    <a:lumOff val="25000"/>
                  </a:schemeClr>
                </a:solidFill>
              </a:rPr>
              <a:t>. ( Bu soru 1. soru ile bağlantılıdır)  </a:t>
            </a:r>
          </a:p>
          <a:p>
            <a:r>
              <a:rPr lang="tr-TR" dirty="0" smtClean="0">
                <a:solidFill>
                  <a:schemeClr val="tx1">
                    <a:lumMod val="75000"/>
                    <a:lumOff val="25000"/>
                  </a:schemeClr>
                </a:solidFill>
              </a:rPr>
              <a:t>İşletme </a:t>
            </a:r>
            <a:r>
              <a:rPr lang="tr-TR" dirty="0">
                <a:solidFill>
                  <a:schemeClr val="tx1">
                    <a:lumMod val="75000"/>
                    <a:lumOff val="25000"/>
                  </a:schemeClr>
                </a:solidFill>
              </a:rPr>
              <a:t>25.11.20.. tarihinde elinde bulunan tahvillerden ( 31.3.200.. tarihinde almış olduğu ) tamamını peşin olarak satmıştır. Tahvilin birim satış bedeli 900 </a:t>
            </a:r>
            <a:r>
              <a:rPr lang="tr-TR" dirty="0" err="1">
                <a:solidFill>
                  <a:schemeClr val="tx1">
                    <a:lumMod val="75000"/>
                    <a:lumOff val="25000"/>
                  </a:schemeClr>
                </a:solidFill>
              </a:rPr>
              <a:t>tl</a:t>
            </a:r>
            <a:r>
              <a:rPr lang="tr-TR" dirty="0">
                <a:solidFill>
                  <a:schemeClr val="tx1">
                    <a:lumMod val="75000"/>
                    <a:lumOff val="25000"/>
                  </a:schemeClr>
                </a:solidFill>
              </a:rPr>
              <a:t>. </a:t>
            </a:r>
            <a:r>
              <a:rPr lang="tr-TR" dirty="0" err="1">
                <a:solidFill>
                  <a:schemeClr val="tx1">
                    <a:lumMod val="75000"/>
                    <a:lumOff val="25000"/>
                  </a:schemeClr>
                </a:solidFill>
              </a:rPr>
              <a:t>dır</a:t>
            </a:r>
            <a:r>
              <a:rPr lang="tr-TR" dirty="0">
                <a:solidFill>
                  <a:schemeClr val="tx1">
                    <a:lumMod val="75000"/>
                    <a:lumOff val="25000"/>
                  </a:schemeClr>
                </a:solidFill>
              </a:rPr>
              <a:t>. ( Bu soru ikinci soru ile bağlantılıdır)  </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21466370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39801" y="1647826"/>
            <a:ext cx="7832725" cy="4924425"/>
          </a:xfrm>
        </p:spPr>
        <p:txBody>
          <a:bodyPr>
            <a:normAutofit/>
          </a:bodyPr>
          <a:lstStyle/>
          <a:p>
            <a:pPr marL="0" indent="0">
              <a:buNone/>
            </a:pPr>
            <a:r>
              <a:rPr lang="tr-TR" dirty="0">
                <a:solidFill>
                  <a:schemeClr val="tx1">
                    <a:lumMod val="75000"/>
                    <a:lumOff val="25000"/>
                  </a:schemeClr>
                </a:solidFill>
              </a:rPr>
              <a:t>2. 111 Özel Kesim Tahvil, Senet ve Bonoları </a:t>
            </a:r>
          </a:p>
          <a:p>
            <a:pPr>
              <a:buFont typeface="Wingdings" panose="05000000000000000000" pitchFamily="2" charset="2"/>
              <a:buChar char="§"/>
            </a:pPr>
            <a:r>
              <a:rPr lang="tr-TR" dirty="0" smtClean="0">
                <a:solidFill>
                  <a:schemeClr val="tx1">
                    <a:lumMod val="75000"/>
                    <a:lumOff val="25000"/>
                  </a:schemeClr>
                </a:solidFill>
              </a:rPr>
              <a:t>Özel </a:t>
            </a:r>
            <a:r>
              <a:rPr lang="tr-TR" dirty="0">
                <a:solidFill>
                  <a:schemeClr val="tx1">
                    <a:lumMod val="75000"/>
                    <a:lumOff val="25000"/>
                  </a:schemeClr>
                </a:solidFill>
              </a:rPr>
              <a:t>sektörün çıkarmış olduğu tahvil, senet ve bonolar bu hesapta izlenir. Muhasebeleştirilmesi, Hisse Senetleri hesabındaki gibidir. </a:t>
            </a:r>
          </a:p>
          <a:p>
            <a:pPr>
              <a:buFont typeface="Wingdings" panose="05000000000000000000" pitchFamily="2" charset="2"/>
              <a:buChar char="§"/>
            </a:pPr>
            <a:r>
              <a:rPr lang="tr-TR" dirty="0" smtClean="0">
                <a:solidFill>
                  <a:schemeClr val="tx1">
                    <a:lumMod val="75000"/>
                    <a:lumOff val="25000"/>
                  </a:schemeClr>
                </a:solidFill>
              </a:rPr>
              <a:t>Anonim </a:t>
            </a:r>
            <a:r>
              <a:rPr lang="tr-TR" dirty="0">
                <a:solidFill>
                  <a:schemeClr val="tx1">
                    <a:lumMod val="75000"/>
                    <a:lumOff val="25000"/>
                  </a:schemeClr>
                </a:solidFill>
              </a:rPr>
              <a:t>şirketlerin kısa süreli ödünç para ihtiyaçları için itibari kıymetleri eşit ve ibareleri aynı olmak üzere çıkardıkları borç senetlerine tahvil denir. 		</a:t>
            </a:r>
          </a:p>
          <a:p>
            <a:pPr marL="0" indent="0">
              <a:buNone/>
            </a:pPr>
            <a:r>
              <a:rPr lang="tr-TR" dirty="0" smtClean="0">
                <a:solidFill>
                  <a:schemeClr val="tx1">
                    <a:lumMod val="75000"/>
                    <a:lumOff val="25000"/>
                  </a:schemeClr>
                </a:solidFill>
              </a:rPr>
              <a:t>Bu </a:t>
            </a:r>
            <a:r>
              <a:rPr lang="tr-TR" dirty="0">
                <a:solidFill>
                  <a:schemeClr val="tx1">
                    <a:lumMod val="75000"/>
                    <a:lumOff val="25000"/>
                  </a:schemeClr>
                </a:solidFill>
              </a:rPr>
              <a:t>hesabın alt hesapları aşağıdaki gibi olabilir:  </a:t>
            </a:r>
          </a:p>
          <a:p>
            <a:pPr marL="0" indent="0">
              <a:buNone/>
            </a:pPr>
            <a:r>
              <a:rPr lang="tr-TR" dirty="0" smtClean="0">
                <a:solidFill>
                  <a:schemeClr val="tx1">
                    <a:lumMod val="75000"/>
                    <a:lumOff val="25000"/>
                  </a:schemeClr>
                </a:solidFill>
              </a:rPr>
              <a:t>111 </a:t>
            </a:r>
            <a:r>
              <a:rPr lang="tr-TR" dirty="0">
                <a:solidFill>
                  <a:schemeClr val="tx1">
                    <a:lumMod val="75000"/>
                    <a:lumOff val="25000"/>
                  </a:schemeClr>
                </a:solidFill>
              </a:rPr>
              <a:t>01 Tahviller </a:t>
            </a:r>
          </a:p>
          <a:p>
            <a:pPr marL="0" indent="0">
              <a:buNone/>
            </a:pPr>
            <a:r>
              <a:rPr lang="tr-TR" dirty="0" smtClean="0">
                <a:solidFill>
                  <a:schemeClr val="tx1">
                    <a:lumMod val="75000"/>
                    <a:lumOff val="25000"/>
                  </a:schemeClr>
                </a:solidFill>
              </a:rPr>
              <a:t>111 </a:t>
            </a:r>
            <a:r>
              <a:rPr lang="tr-TR" dirty="0">
                <a:solidFill>
                  <a:schemeClr val="tx1">
                    <a:lumMod val="75000"/>
                    <a:lumOff val="25000"/>
                  </a:schemeClr>
                </a:solidFill>
              </a:rPr>
              <a:t>02 Finansman Bonoları</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1449927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pic>
        <p:nvPicPr>
          <p:cNvPr id="5" name="5 Resim"/>
          <p:cNvPicPr/>
          <p:nvPr/>
        </p:nvPicPr>
        <p:blipFill>
          <a:blip r:embed="rId2" cstate="print"/>
          <a:srcRect/>
          <a:stretch>
            <a:fillRect/>
          </a:stretch>
        </p:blipFill>
        <p:spPr bwMode="auto">
          <a:xfrm>
            <a:off x="1898704" y="1977072"/>
            <a:ext cx="5346593" cy="2748568"/>
          </a:xfrm>
          <a:prstGeom prst="rect">
            <a:avLst/>
          </a:prstGeom>
          <a:noFill/>
          <a:ln w="9525">
            <a:noFill/>
            <a:miter lim="800000"/>
            <a:headEnd/>
            <a:tailEnd/>
          </a:ln>
        </p:spPr>
      </p:pic>
    </p:spTree>
    <p:extLst>
      <p:ext uri="{BB962C8B-B14F-4D97-AF65-F5344CB8AC3E}">
        <p14:creationId xmlns:p14="http://schemas.microsoft.com/office/powerpoint/2010/main" val="150164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39800" y="1210578"/>
            <a:ext cx="7839075" cy="4924425"/>
          </a:xfrm>
        </p:spPr>
        <p:txBody>
          <a:bodyPr>
            <a:normAutofit fontScale="85000" lnSpcReduction="10000"/>
          </a:bodyPr>
          <a:lstStyle/>
          <a:p>
            <a:pPr marL="0" indent="0">
              <a:buNone/>
            </a:pPr>
            <a:r>
              <a:rPr lang="tr-TR" dirty="0">
                <a:solidFill>
                  <a:schemeClr val="tx1">
                    <a:lumMod val="75000"/>
                    <a:lumOff val="25000"/>
                  </a:schemeClr>
                </a:solidFill>
              </a:rPr>
              <a:t>3. 112 Kamu Kesimi Tahvil, Senet ve Bonoları </a:t>
            </a:r>
          </a:p>
          <a:p>
            <a:pPr marL="0" indent="0">
              <a:buNone/>
            </a:pPr>
            <a:r>
              <a:rPr lang="tr-TR" dirty="0" smtClean="0">
                <a:solidFill>
                  <a:schemeClr val="tx1">
                    <a:lumMod val="75000"/>
                    <a:lumOff val="25000"/>
                  </a:schemeClr>
                </a:solidFill>
              </a:rPr>
              <a:t>Kamu </a:t>
            </a:r>
            <a:r>
              <a:rPr lang="tr-TR" dirty="0">
                <a:solidFill>
                  <a:schemeClr val="tx1">
                    <a:lumMod val="75000"/>
                    <a:lumOff val="25000"/>
                  </a:schemeClr>
                </a:solidFill>
              </a:rPr>
              <a:t>(Devlet) tarafından çıkarılmış bulunan tahvil, senet ve bonolar bu hesapta izlenir. Muhasebeleştirilmesi Hisse Senetleri Hesabındaki gibidir. </a:t>
            </a:r>
          </a:p>
          <a:p>
            <a:pPr marL="0" indent="0">
              <a:buNone/>
            </a:pPr>
            <a:r>
              <a:rPr lang="tr-TR" dirty="0" smtClean="0">
                <a:solidFill>
                  <a:schemeClr val="tx1">
                    <a:lumMod val="75000"/>
                    <a:lumOff val="25000"/>
                  </a:schemeClr>
                </a:solidFill>
              </a:rPr>
              <a:t> </a:t>
            </a:r>
            <a:r>
              <a:rPr lang="tr-TR" dirty="0">
                <a:solidFill>
                  <a:schemeClr val="tx1">
                    <a:lumMod val="75000"/>
                    <a:lumOff val="25000"/>
                  </a:schemeClr>
                </a:solidFill>
              </a:rPr>
              <a:t>Bu hesabın alt hesapları aşağıdaki gibi olabilir: </a:t>
            </a:r>
          </a:p>
          <a:p>
            <a:pPr marL="0" indent="0">
              <a:buNone/>
            </a:pPr>
            <a:r>
              <a:rPr lang="tr-TR" dirty="0">
                <a:solidFill>
                  <a:schemeClr val="tx1">
                    <a:lumMod val="75000"/>
                    <a:lumOff val="25000"/>
                  </a:schemeClr>
                </a:solidFill>
              </a:rPr>
              <a:t>		112 01 Tahviller  </a:t>
            </a:r>
          </a:p>
          <a:p>
            <a:pPr marL="0" indent="0">
              <a:buNone/>
            </a:pPr>
            <a:r>
              <a:rPr lang="tr-TR" dirty="0">
                <a:solidFill>
                  <a:schemeClr val="tx1">
                    <a:lumMod val="75000"/>
                    <a:lumOff val="25000"/>
                  </a:schemeClr>
                </a:solidFill>
              </a:rPr>
              <a:t>		112 02 Finansman Bonoları</a:t>
            </a:r>
          </a:p>
          <a:p>
            <a:pPr marL="0" indent="0">
              <a:buNone/>
            </a:pPr>
            <a:endParaRPr lang="tr-TR" dirty="0">
              <a:solidFill>
                <a:schemeClr val="tx1">
                  <a:lumMod val="75000"/>
                  <a:lumOff val="25000"/>
                </a:schemeClr>
              </a:solidFill>
            </a:endParaRPr>
          </a:p>
          <a:p>
            <a:pPr marL="0" indent="0">
              <a:buNone/>
            </a:pPr>
            <a:r>
              <a:rPr lang="tr-TR" dirty="0">
                <a:solidFill>
                  <a:schemeClr val="tx1">
                    <a:lumMod val="75000"/>
                    <a:lumOff val="25000"/>
                  </a:schemeClr>
                </a:solidFill>
              </a:rPr>
              <a:t>  </a:t>
            </a:r>
            <a:r>
              <a:rPr lang="tr-TR" dirty="0" smtClean="0">
                <a:solidFill>
                  <a:schemeClr val="tx1">
                    <a:lumMod val="75000"/>
                    <a:lumOff val="25000"/>
                  </a:schemeClr>
                </a:solidFill>
              </a:rPr>
              <a:t>Özel </a:t>
            </a:r>
            <a:r>
              <a:rPr lang="tr-TR" dirty="0">
                <a:solidFill>
                  <a:schemeClr val="tx1">
                    <a:lumMod val="75000"/>
                    <a:lumOff val="25000"/>
                  </a:schemeClr>
                </a:solidFill>
              </a:rPr>
              <a:t>Kesim Tahvil faizinin alınması:  </a:t>
            </a:r>
          </a:p>
          <a:p>
            <a:pPr marL="0" indent="0">
              <a:buNone/>
            </a:pPr>
            <a:r>
              <a:rPr lang="tr-TR" dirty="0">
                <a:solidFill>
                  <a:schemeClr val="tx1">
                    <a:lumMod val="75000"/>
                    <a:lumOff val="25000"/>
                  </a:schemeClr>
                </a:solidFill>
              </a:rPr>
              <a:t>--------------------/-----------------  </a:t>
            </a:r>
          </a:p>
          <a:p>
            <a:pPr marL="0" indent="0">
              <a:buNone/>
            </a:pPr>
            <a:r>
              <a:rPr lang="tr-TR" dirty="0">
                <a:solidFill>
                  <a:schemeClr val="tx1">
                    <a:lumMod val="75000"/>
                    <a:lumOff val="25000"/>
                  </a:schemeClr>
                </a:solidFill>
              </a:rPr>
              <a:t>100 KASA HS. </a:t>
            </a:r>
          </a:p>
          <a:p>
            <a:pPr marL="0" indent="0">
              <a:buNone/>
            </a:pPr>
            <a:r>
              <a:rPr lang="tr-TR" dirty="0">
                <a:solidFill>
                  <a:schemeClr val="tx1">
                    <a:lumMod val="75000"/>
                    <a:lumOff val="25000"/>
                  </a:schemeClr>
                </a:solidFill>
              </a:rPr>
              <a:t>(108  D.HAZIR DEĞER. )</a:t>
            </a:r>
          </a:p>
          <a:p>
            <a:pPr marL="0" indent="0">
              <a:buNone/>
            </a:pPr>
            <a:r>
              <a:rPr lang="tr-TR" dirty="0">
                <a:solidFill>
                  <a:schemeClr val="tx1">
                    <a:lumMod val="75000"/>
                    <a:lumOff val="25000"/>
                  </a:schemeClr>
                </a:solidFill>
              </a:rPr>
              <a:t>193 PEŞİN ÖDENEN VERGİLER   </a:t>
            </a:r>
          </a:p>
          <a:p>
            <a:pPr marL="0" indent="0">
              <a:buNone/>
            </a:pPr>
            <a:r>
              <a:rPr lang="tr-TR" dirty="0">
                <a:solidFill>
                  <a:schemeClr val="tx1">
                    <a:lumMod val="75000"/>
                    <a:lumOff val="25000"/>
                  </a:schemeClr>
                </a:solidFill>
              </a:rPr>
              <a:t>        % 12   </a:t>
            </a:r>
          </a:p>
          <a:p>
            <a:pPr marL="0" indent="0">
              <a:buNone/>
            </a:pPr>
            <a:r>
              <a:rPr lang="tr-TR" dirty="0">
                <a:solidFill>
                  <a:schemeClr val="tx1">
                    <a:lumMod val="75000"/>
                    <a:lumOff val="25000"/>
                  </a:schemeClr>
                </a:solidFill>
              </a:rPr>
              <a:t>	 </a:t>
            </a:r>
            <a:r>
              <a:rPr lang="tr-TR" dirty="0" smtClean="0">
                <a:solidFill>
                  <a:schemeClr val="tx1">
                    <a:lumMod val="75000"/>
                    <a:lumOff val="25000"/>
                  </a:schemeClr>
                </a:solidFill>
              </a:rPr>
              <a:t>          642 </a:t>
            </a:r>
            <a:r>
              <a:rPr lang="tr-TR" dirty="0">
                <a:solidFill>
                  <a:schemeClr val="tx1">
                    <a:lumMod val="75000"/>
                    <a:lumOff val="25000"/>
                  </a:schemeClr>
                </a:solidFill>
              </a:rPr>
              <a:t>FAİZ GELİRLERİ  </a:t>
            </a:r>
          </a:p>
          <a:p>
            <a:pPr marL="0" indent="0">
              <a:buNone/>
            </a:pPr>
            <a:r>
              <a:rPr lang="tr-TR" dirty="0">
                <a:solidFill>
                  <a:schemeClr val="tx1">
                    <a:lumMod val="75000"/>
                    <a:lumOff val="25000"/>
                  </a:schemeClr>
                </a:solidFill>
              </a:rPr>
              <a:t>--------------------/-----------------</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35155795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39800" y="1371445"/>
            <a:ext cx="7839075" cy="4924425"/>
          </a:xfrm>
        </p:spPr>
        <p:txBody>
          <a:bodyPr>
            <a:normAutofit/>
          </a:bodyPr>
          <a:lstStyle/>
          <a:p>
            <a:pPr marL="0" indent="0">
              <a:buNone/>
            </a:pPr>
            <a:r>
              <a:rPr lang="tr-TR" dirty="0">
                <a:solidFill>
                  <a:schemeClr val="tx1">
                    <a:lumMod val="75000"/>
                    <a:lumOff val="25000"/>
                  </a:schemeClr>
                </a:solidFill>
              </a:rPr>
              <a:t>Kamu Kesimi Tahvil faizi alımı: </a:t>
            </a:r>
          </a:p>
          <a:p>
            <a:pPr marL="0" indent="0">
              <a:buNone/>
            </a:pPr>
            <a:r>
              <a:rPr lang="tr-TR" dirty="0">
                <a:solidFill>
                  <a:schemeClr val="tx1">
                    <a:lumMod val="75000"/>
                    <a:lumOff val="25000"/>
                  </a:schemeClr>
                </a:solidFill>
              </a:rPr>
              <a:t> --------------------/-----------------  </a:t>
            </a:r>
          </a:p>
          <a:p>
            <a:pPr marL="0" indent="0">
              <a:buNone/>
            </a:pPr>
            <a:r>
              <a:rPr lang="tr-TR" dirty="0">
                <a:solidFill>
                  <a:schemeClr val="tx1">
                    <a:lumMod val="75000"/>
                    <a:lumOff val="25000"/>
                  </a:schemeClr>
                </a:solidFill>
              </a:rPr>
              <a:t>100 KASA HS.     </a:t>
            </a:r>
          </a:p>
          <a:p>
            <a:pPr marL="0" indent="0">
              <a:buNone/>
            </a:pPr>
            <a:r>
              <a:rPr lang="tr-TR" dirty="0">
                <a:solidFill>
                  <a:schemeClr val="tx1">
                    <a:lumMod val="75000"/>
                    <a:lumOff val="25000"/>
                  </a:schemeClr>
                </a:solidFill>
              </a:rPr>
              <a:t>	642 FAİZ GELİRLERİ </a:t>
            </a:r>
          </a:p>
          <a:p>
            <a:pPr marL="0" indent="0">
              <a:buNone/>
            </a:pPr>
            <a:r>
              <a:rPr lang="tr-TR" dirty="0">
                <a:solidFill>
                  <a:schemeClr val="tx1">
                    <a:lumMod val="75000"/>
                    <a:lumOff val="25000"/>
                  </a:schemeClr>
                </a:solidFill>
              </a:rPr>
              <a:t> --------------------/-----------------  </a:t>
            </a:r>
          </a:p>
          <a:p>
            <a:pPr marL="0" indent="0">
              <a:buNone/>
            </a:pPr>
            <a:r>
              <a:rPr lang="tr-TR" dirty="0">
                <a:solidFill>
                  <a:schemeClr val="tx1">
                    <a:lumMod val="75000"/>
                    <a:lumOff val="25000"/>
                  </a:schemeClr>
                </a:solidFill>
              </a:rPr>
              <a:t>952 MATRAHTAN İNDİRİLECEK TUTARLAR    </a:t>
            </a:r>
          </a:p>
          <a:p>
            <a:pPr marL="0" indent="0">
              <a:buNone/>
            </a:pPr>
            <a:r>
              <a:rPr lang="tr-TR" dirty="0">
                <a:solidFill>
                  <a:schemeClr val="tx1">
                    <a:lumMod val="75000"/>
                    <a:lumOff val="25000"/>
                  </a:schemeClr>
                </a:solidFill>
              </a:rPr>
              <a:t>	953 MATRAHTAN İNDİRİLECEK TUTARLAR     KARŞILIĞI  </a:t>
            </a:r>
          </a:p>
          <a:p>
            <a:pPr marL="0" indent="0">
              <a:buNone/>
            </a:pPr>
            <a:r>
              <a:rPr lang="tr-TR" dirty="0">
                <a:solidFill>
                  <a:schemeClr val="tx1">
                    <a:lumMod val="75000"/>
                    <a:lumOff val="25000"/>
                  </a:schemeClr>
                </a:solidFill>
              </a:rPr>
              <a:t>--------------------/----------------- </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33514030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52501" y="1371445"/>
            <a:ext cx="7826375" cy="4924425"/>
          </a:xfrm>
        </p:spPr>
        <p:txBody>
          <a:bodyPr>
            <a:normAutofit/>
          </a:bodyPr>
          <a:lstStyle/>
          <a:p>
            <a:pPr marL="0" indent="0">
              <a:buNone/>
            </a:pPr>
            <a:r>
              <a:rPr lang="tr-TR" dirty="0">
                <a:solidFill>
                  <a:schemeClr val="tx1">
                    <a:lumMod val="75000"/>
                    <a:lumOff val="25000"/>
                  </a:schemeClr>
                </a:solidFill>
              </a:rPr>
              <a:t>Problemler: </a:t>
            </a:r>
          </a:p>
          <a:p>
            <a:r>
              <a:rPr lang="tr-TR" dirty="0" smtClean="0">
                <a:solidFill>
                  <a:schemeClr val="tx1">
                    <a:lumMod val="75000"/>
                    <a:lumOff val="25000"/>
                  </a:schemeClr>
                </a:solidFill>
              </a:rPr>
              <a:t>İşletme </a:t>
            </a:r>
            <a:r>
              <a:rPr lang="tr-TR" dirty="0">
                <a:solidFill>
                  <a:schemeClr val="tx1">
                    <a:lumMod val="75000"/>
                    <a:lumOff val="25000"/>
                  </a:schemeClr>
                </a:solidFill>
              </a:rPr>
              <a:t>23.5.20.. tarihinde adedi 100.- </a:t>
            </a:r>
            <a:r>
              <a:rPr lang="tr-TR" dirty="0" err="1">
                <a:solidFill>
                  <a:schemeClr val="tx1">
                    <a:lumMod val="75000"/>
                    <a:lumOff val="25000"/>
                  </a:schemeClr>
                </a:solidFill>
              </a:rPr>
              <a:t>tl</a:t>
            </a:r>
            <a:r>
              <a:rPr lang="tr-TR" dirty="0">
                <a:solidFill>
                  <a:schemeClr val="tx1">
                    <a:lumMod val="75000"/>
                    <a:lumOff val="25000"/>
                  </a:schemeClr>
                </a:solidFill>
              </a:rPr>
              <a:t>. dan 50 adet Devlet Tahvilini (veya hazine bonosunu) müşteriden daha önce almış olduğu hazır değer niteliğindeki çeki vererek almıştır.   </a:t>
            </a:r>
          </a:p>
          <a:p>
            <a:r>
              <a:rPr lang="tr-TR" dirty="0" smtClean="0">
                <a:solidFill>
                  <a:schemeClr val="tx1">
                    <a:lumMod val="75000"/>
                    <a:lumOff val="25000"/>
                  </a:schemeClr>
                </a:solidFill>
              </a:rPr>
              <a:t>İşletme </a:t>
            </a:r>
            <a:r>
              <a:rPr lang="tr-TR" dirty="0">
                <a:solidFill>
                  <a:schemeClr val="tx1">
                    <a:lumMod val="75000"/>
                    <a:lumOff val="25000"/>
                  </a:schemeClr>
                </a:solidFill>
              </a:rPr>
              <a:t>elinde bulunan devlet tahvillerinden 25 adedini peşin olarak birim fiyatı 120.- </a:t>
            </a:r>
            <a:r>
              <a:rPr lang="tr-TR" dirty="0" err="1">
                <a:solidFill>
                  <a:schemeClr val="tx1">
                    <a:lumMod val="75000"/>
                    <a:lumOff val="25000"/>
                  </a:schemeClr>
                </a:solidFill>
              </a:rPr>
              <a:t>tl</a:t>
            </a:r>
            <a:r>
              <a:rPr lang="tr-TR" dirty="0">
                <a:solidFill>
                  <a:schemeClr val="tx1">
                    <a:lumMod val="75000"/>
                    <a:lumOff val="25000"/>
                  </a:schemeClr>
                </a:solidFill>
              </a:rPr>
              <a:t> dan satmıştır.</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38833126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85000" lnSpcReduction="10000"/>
          </a:bodyPr>
          <a:lstStyle/>
          <a:p>
            <a:r>
              <a:rPr lang="tr-TR" dirty="0">
                <a:solidFill>
                  <a:schemeClr val="tx1">
                    <a:lumMod val="75000"/>
                    <a:lumOff val="25000"/>
                  </a:schemeClr>
                </a:solidFill>
              </a:rPr>
              <a:t>11. Menkul Kıymetler</a:t>
            </a:r>
          </a:p>
          <a:p>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39800" y="1371445"/>
            <a:ext cx="7839075" cy="4924425"/>
          </a:xfrm>
        </p:spPr>
        <p:txBody>
          <a:bodyPr>
            <a:normAutofit/>
          </a:bodyPr>
          <a:lstStyle/>
          <a:p>
            <a:pPr marL="0" indent="0">
              <a:buNone/>
            </a:pPr>
            <a:r>
              <a:rPr lang="tr-TR" dirty="0">
                <a:solidFill>
                  <a:schemeClr val="tx1">
                    <a:lumMod val="75000"/>
                    <a:lumOff val="25000"/>
                  </a:schemeClr>
                </a:solidFill>
              </a:rPr>
              <a:t>4. 118 Diğer Menkul Kıymetler </a:t>
            </a:r>
          </a:p>
          <a:p>
            <a:pPr marL="0" indent="0">
              <a:buNone/>
            </a:pPr>
            <a:r>
              <a:rPr lang="tr-TR" dirty="0" smtClean="0">
                <a:solidFill>
                  <a:schemeClr val="tx1">
                    <a:lumMod val="75000"/>
                    <a:lumOff val="25000"/>
                  </a:schemeClr>
                </a:solidFill>
              </a:rPr>
              <a:t>Hisse </a:t>
            </a:r>
            <a:r>
              <a:rPr lang="tr-TR" dirty="0">
                <a:solidFill>
                  <a:schemeClr val="tx1">
                    <a:lumMod val="75000"/>
                    <a:lumOff val="25000"/>
                  </a:schemeClr>
                </a:solidFill>
              </a:rPr>
              <a:t>Senetleri, kamu ve özel sektör tarafından çıkarılmış bulunan tahvil, bono ve senetlerin dışındaki diğer menkul kıymetlerin izlendiği hesaptır.    </a:t>
            </a:r>
          </a:p>
          <a:p>
            <a:pPr marL="0" indent="0">
              <a:buNone/>
            </a:pPr>
            <a:r>
              <a:rPr lang="tr-TR" dirty="0" smtClean="0">
                <a:solidFill>
                  <a:schemeClr val="tx1">
                    <a:lumMod val="75000"/>
                    <a:lumOff val="25000"/>
                  </a:schemeClr>
                </a:solidFill>
              </a:rPr>
              <a:t>	Bu </a:t>
            </a:r>
            <a:r>
              <a:rPr lang="tr-TR" dirty="0">
                <a:solidFill>
                  <a:schemeClr val="tx1">
                    <a:lumMod val="75000"/>
                    <a:lumOff val="25000"/>
                  </a:schemeClr>
                </a:solidFill>
              </a:rPr>
              <a:t>hesabın alt hesapları aşağıdaki gibi olabilir:</a:t>
            </a:r>
          </a:p>
          <a:p>
            <a:pPr marL="0" indent="0">
              <a:buNone/>
            </a:pPr>
            <a:r>
              <a:rPr lang="tr-TR" dirty="0" smtClean="0">
                <a:solidFill>
                  <a:schemeClr val="tx1">
                    <a:lumMod val="75000"/>
                    <a:lumOff val="25000"/>
                  </a:schemeClr>
                </a:solidFill>
              </a:rPr>
              <a:t>	118 </a:t>
            </a:r>
            <a:r>
              <a:rPr lang="tr-TR" dirty="0">
                <a:solidFill>
                  <a:schemeClr val="tx1">
                    <a:lumMod val="75000"/>
                    <a:lumOff val="25000"/>
                  </a:schemeClr>
                </a:solidFill>
              </a:rPr>
              <a:t>01 Altın   </a:t>
            </a:r>
          </a:p>
          <a:p>
            <a:pPr marL="0" indent="0">
              <a:buNone/>
            </a:pPr>
            <a:r>
              <a:rPr lang="tr-TR" dirty="0" smtClean="0">
                <a:solidFill>
                  <a:schemeClr val="tx1">
                    <a:lumMod val="75000"/>
                    <a:lumOff val="25000"/>
                  </a:schemeClr>
                </a:solidFill>
              </a:rPr>
              <a:t>	118 </a:t>
            </a:r>
            <a:r>
              <a:rPr lang="tr-TR" dirty="0">
                <a:solidFill>
                  <a:schemeClr val="tx1">
                    <a:lumMod val="75000"/>
                    <a:lumOff val="25000"/>
                  </a:schemeClr>
                </a:solidFill>
              </a:rPr>
              <a:t>02 Zümrüt</a:t>
            </a:r>
          </a:p>
        </p:txBody>
      </p:sp>
    </p:spTree>
    <p:extLst>
      <p:ext uri="{BB962C8B-B14F-4D97-AF65-F5344CB8AC3E}">
        <p14:creationId xmlns:p14="http://schemas.microsoft.com/office/powerpoint/2010/main" val="243212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a:solidFill>
                  <a:schemeClr val="tx1">
                    <a:lumMod val="75000"/>
                    <a:lumOff val="25000"/>
                  </a:schemeClr>
                </a:solidFill>
              </a:rPr>
              <a:t>Dönen Varlıklar</a:t>
            </a:r>
          </a:p>
        </p:txBody>
      </p:sp>
      <p:sp>
        <p:nvSpPr>
          <p:cNvPr id="3" name="Metin Yer Tutucusu 2"/>
          <p:cNvSpPr>
            <a:spLocks noGrp="1"/>
          </p:cNvSpPr>
          <p:nvPr>
            <p:ph type="body" sz="quarter" idx="11"/>
          </p:nvPr>
        </p:nvSpPr>
        <p:spPr/>
        <p:txBody>
          <a:bodyPr>
            <a:normAutofit lnSpcReduction="10000"/>
          </a:bodyPr>
          <a:lstStyle/>
          <a:p>
            <a:r>
              <a:rPr lang="tr-TR" dirty="0"/>
              <a:t>Konu Başlıkları</a:t>
            </a:r>
          </a:p>
        </p:txBody>
      </p:sp>
      <p:sp>
        <p:nvSpPr>
          <p:cNvPr id="4" name="Metin Yer Tutucusu 3"/>
          <p:cNvSpPr>
            <a:spLocks noGrp="1"/>
          </p:cNvSpPr>
          <p:nvPr>
            <p:ph type="body" sz="quarter" idx="12"/>
          </p:nvPr>
        </p:nvSpPr>
        <p:spPr/>
        <p:txBody>
          <a:bodyPr>
            <a:normAutofit/>
          </a:bodyPr>
          <a:lstStyle/>
          <a:p>
            <a:pPr marL="457200" indent="-457200">
              <a:buFont typeface="Wingdings" panose="05000000000000000000" pitchFamily="2" charset="2"/>
              <a:buChar char="§"/>
            </a:pPr>
            <a:r>
              <a:rPr lang="tr-TR" sz="2000" dirty="0">
                <a:solidFill>
                  <a:schemeClr val="tx1">
                    <a:lumMod val="75000"/>
                    <a:lumOff val="25000"/>
                  </a:schemeClr>
                </a:solidFill>
              </a:rPr>
              <a:t>Dönen Varlıklar</a:t>
            </a:r>
          </a:p>
          <a:p>
            <a:pPr marL="1257300" lvl="1" indent="-457200">
              <a:buFont typeface="Wingdings" panose="05000000000000000000" pitchFamily="2" charset="2"/>
              <a:buChar char="§"/>
            </a:pPr>
            <a:r>
              <a:rPr lang="tr-TR" sz="2000" dirty="0" smtClean="0">
                <a:solidFill>
                  <a:schemeClr val="tx1">
                    <a:lumMod val="75000"/>
                    <a:lumOff val="25000"/>
                  </a:schemeClr>
                </a:solidFill>
              </a:rPr>
              <a:t>11</a:t>
            </a:r>
            <a:r>
              <a:rPr lang="tr-TR" sz="2000" dirty="0">
                <a:solidFill>
                  <a:schemeClr val="tx1">
                    <a:lumMod val="75000"/>
                    <a:lumOff val="25000"/>
                  </a:schemeClr>
                </a:solidFill>
              </a:rPr>
              <a:t>. MENKUL KIYMETLER</a:t>
            </a:r>
          </a:p>
          <a:p>
            <a:pPr marL="1257300" lvl="1" indent="-457200">
              <a:buFont typeface="Wingdings" panose="05000000000000000000" pitchFamily="2" charset="2"/>
              <a:buChar char="§"/>
            </a:pPr>
            <a:r>
              <a:rPr lang="tr-TR" sz="2000" dirty="0">
                <a:solidFill>
                  <a:schemeClr val="tx1">
                    <a:lumMod val="75000"/>
                    <a:lumOff val="25000"/>
                  </a:schemeClr>
                </a:solidFill>
              </a:rPr>
              <a:t>110 Hisse Senetleri Hs.</a:t>
            </a:r>
          </a:p>
          <a:p>
            <a:pPr marL="1257300" lvl="1" indent="-457200">
              <a:buFont typeface="Wingdings" panose="05000000000000000000" pitchFamily="2" charset="2"/>
              <a:buChar char="§"/>
            </a:pPr>
            <a:r>
              <a:rPr lang="tr-TR" sz="2000" dirty="0">
                <a:solidFill>
                  <a:schemeClr val="tx1">
                    <a:lumMod val="75000"/>
                    <a:lumOff val="25000"/>
                  </a:schemeClr>
                </a:solidFill>
              </a:rPr>
              <a:t>111 Özel Kesim Tahvil, Senet ve Bonoları Hs.  </a:t>
            </a:r>
          </a:p>
          <a:p>
            <a:pPr marL="1257300" lvl="1" indent="-457200">
              <a:buFont typeface="Wingdings" panose="05000000000000000000" pitchFamily="2" charset="2"/>
              <a:buChar char="§"/>
            </a:pPr>
            <a:r>
              <a:rPr lang="tr-TR" sz="2000" dirty="0">
                <a:solidFill>
                  <a:schemeClr val="tx1">
                    <a:lumMod val="75000"/>
                    <a:lumOff val="25000"/>
                  </a:schemeClr>
                </a:solidFill>
              </a:rPr>
              <a:t>112 Kamu Kesimi Tahvil, Senet ve Bonoları Hs. </a:t>
            </a:r>
          </a:p>
          <a:p>
            <a:pPr marL="1257300" lvl="1" indent="-457200">
              <a:buFont typeface="Wingdings" panose="05000000000000000000" pitchFamily="2" charset="2"/>
              <a:buChar char="§"/>
            </a:pPr>
            <a:r>
              <a:rPr lang="tr-TR" sz="2000" dirty="0">
                <a:solidFill>
                  <a:schemeClr val="tx1">
                    <a:lumMod val="75000"/>
                    <a:lumOff val="25000"/>
                  </a:schemeClr>
                </a:solidFill>
              </a:rPr>
              <a:t>118 Diğer Menkul Kıymetler Hs. </a:t>
            </a:r>
          </a:p>
          <a:p>
            <a:pPr marL="1257300" lvl="1" indent="-457200">
              <a:buFont typeface="Wingdings" panose="05000000000000000000" pitchFamily="2" charset="2"/>
              <a:buChar char="§"/>
            </a:pPr>
            <a:r>
              <a:rPr lang="tr-TR" sz="2000" dirty="0">
                <a:solidFill>
                  <a:schemeClr val="tx1">
                    <a:lumMod val="75000"/>
                    <a:lumOff val="25000"/>
                  </a:schemeClr>
                </a:solidFill>
              </a:rPr>
              <a:t>119 Menkul Kıymetler Değer Düşüklüğü Karşılığı (-)</a:t>
            </a:r>
          </a:p>
          <a:p>
            <a:pPr marL="457200" indent="-457200">
              <a:buFont typeface="Wingdings" panose="05000000000000000000" pitchFamily="2" charset="2"/>
              <a:buChar char="§"/>
            </a:pPr>
            <a:endParaRPr lang="tr-TR" sz="2000" dirty="0">
              <a:solidFill>
                <a:schemeClr val="tx1">
                  <a:lumMod val="75000"/>
                  <a:lumOff val="25000"/>
                </a:schemeClr>
              </a:solidFill>
            </a:endParaRPr>
          </a:p>
        </p:txBody>
      </p:sp>
    </p:spTree>
    <p:extLst>
      <p:ext uri="{BB962C8B-B14F-4D97-AF65-F5344CB8AC3E}">
        <p14:creationId xmlns:p14="http://schemas.microsoft.com/office/powerpoint/2010/main" val="1558380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smtClean="0">
                <a:solidFill>
                  <a:schemeClr val="tx1">
                    <a:lumMod val="75000"/>
                    <a:lumOff val="25000"/>
                  </a:schemeClr>
                </a:solidFill>
              </a:rPr>
              <a:t>Menkul Kıymetler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a:xfrm>
            <a:off x="939801" y="1647826"/>
            <a:ext cx="7832725" cy="4924425"/>
          </a:xfrm>
        </p:spPr>
        <p:txBody>
          <a:bodyPr/>
          <a:lstStyle/>
          <a:p>
            <a:pPr marL="0" indent="0">
              <a:buNone/>
            </a:pPr>
            <a:r>
              <a:rPr lang="tr-TR" dirty="0">
                <a:solidFill>
                  <a:schemeClr val="tx1">
                    <a:lumMod val="75000"/>
                    <a:lumOff val="25000"/>
                  </a:schemeClr>
                </a:solidFill>
              </a:rPr>
              <a:t>Menkul Kıymet Nedir? </a:t>
            </a:r>
            <a:endParaRPr lang="tr-TR" dirty="0" smtClean="0">
              <a:solidFill>
                <a:schemeClr val="tx1">
                  <a:lumMod val="75000"/>
                  <a:lumOff val="25000"/>
                </a:schemeClr>
              </a:solidFill>
            </a:endParaRPr>
          </a:p>
          <a:p>
            <a:pPr marL="0" indent="0">
              <a:buNone/>
            </a:pPr>
            <a:endParaRPr lang="tr-TR" dirty="0">
              <a:solidFill>
                <a:schemeClr val="tx1">
                  <a:lumMod val="75000"/>
                  <a:lumOff val="25000"/>
                </a:schemeClr>
              </a:solidFill>
            </a:endParaRPr>
          </a:p>
          <a:p>
            <a:pPr>
              <a:buFont typeface="Wingdings" panose="05000000000000000000" pitchFamily="2" charset="2"/>
              <a:buChar char="§"/>
            </a:pPr>
            <a:r>
              <a:rPr lang="tr-TR" dirty="0" smtClean="0">
                <a:solidFill>
                  <a:schemeClr val="tx1">
                    <a:lumMod val="75000"/>
                    <a:lumOff val="25000"/>
                  </a:schemeClr>
                </a:solidFill>
              </a:rPr>
              <a:t>Menkul </a:t>
            </a:r>
            <a:r>
              <a:rPr lang="tr-TR" dirty="0">
                <a:solidFill>
                  <a:schemeClr val="tx1">
                    <a:lumMod val="75000"/>
                    <a:lumOff val="25000"/>
                  </a:schemeClr>
                </a:solidFill>
              </a:rPr>
              <a:t>kıymetler; ortaklık veya alacaklılık sağlayan, belli bir meblağı temsil eden, yatırım aracı olarak kullanılan, dönemsel gelir getiren, misli nitelikte (birbiriyle aynı), seri halinde çıkarılan, ibareleri aynı olan ve şartları Sermaye Piyasası Kurulu tarafından belirlenen kıymetli evraklardır.</a:t>
            </a:r>
          </a:p>
          <a:p>
            <a:pPr>
              <a:buFont typeface="Wingdings" panose="05000000000000000000" pitchFamily="2" charset="2"/>
              <a:buChar char="§"/>
            </a:pPr>
            <a:r>
              <a:rPr lang="tr-TR" dirty="0" err="1" smtClean="0">
                <a:solidFill>
                  <a:schemeClr val="tx1">
                    <a:lumMod val="75000"/>
                    <a:lumOff val="25000"/>
                  </a:schemeClr>
                </a:solidFill>
              </a:rPr>
              <a:t>Tezgahüstü</a:t>
            </a:r>
            <a:r>
              <a:rPr lang="tr-TR" dirty="0" smtClean="0">
                <a:solidFill>
                  <a:schemeClr val="tx1">
                    <a:lumMod val="75000"/>
                    <a:lumOff val="25000"/>
                  </a:schemeClr>
                </a:solidFill>
              </a:rPr>
              <a:t> </a:t>
            </a:r>
            <a:r>
              <a:rPr lang="tr-TR" dirty="0">
                <a:solidFill>
                  <a:schemeClr val="tx1">
                    <a:lumMod val="75000"/>
                    <a:lumOff val="25000"/>
                  </a:schemeClr>
                </a:solidFill>
              </a:rPr>
              <a:t>(ikincil) piyasalarda bir çoğu artık </a:t>
            </a:r>
            <a:r>
              <a:rPr lang="tr-TR" dirty="0" err="1">
                <a:solidFill>
                  <a:schemeClr val="tx1">
                    <a:lumMod val="75000"/>
                    <a:lumOff val="25000"/>
                  </a:schemeClr>
                </a:solidFill>
              </a:rPr>
              <a:t>kaydi</a:t>
            </a:r>
            <a:r>
              <a:rPr lang="tr-TR" dirty="0">
                <a:solidFill>
                  <a:schemeClr val="tx1">
                    <a:lumMod val="75000"/>
                    <a:lumOff val="25000"/>
                  </a:schemeClr>
                </a:solidFill>
              </a:rPr>
              <a:t> olarak işlem gören, bir başka ifadeyle fiilen el değiştirmeyip </a:t>
            </a:r>
            <a:r>
              <a:rPr lang="tr-TR" dirty="0" err="1">
                <a:solidFill>
                  <a:schemeClr val="tx1">
                    <a:lumMod val="75000"/>
                    <a:lumOff val="25000"/>
                  </a:schemeClr>
                </a:solidFill>
              </a:rPr>
              <a:t>hesaben</a:t>
            </a:r>
            <a:r>
              <a:rPr lang="tr-TR" dirty="0">
                <a:solidFill>
                  <a:schemeClr val="tx1">
                    <a:lumMod val="75000"/>
                    <a:lumOff val="25000"/>
                  </a:schemeClr>
                </a:solidFill>
              </a:rPr>
              <a:t> takip edilen menkul kıymet türlerinden, uygulamada en çok karşılaşılanları şunlardır :</a:t>
            </a:r>
          </a:p>
          <a:p>
            <a:pPr marL="0" indent="0">
              <a:buNone/>
            </a:pPr>
            <a:endParaRPr lang="tr-TR" dirty="0">
              <a:solidFill>
                <a:schemeClr val="tx1">
                  <a:lumMod val="75000"/>
                  <a:lumOff val="25000"/>
                </a:schemeClr>
              </a:solidFill>
            </a:endParaRPr>
          </a:p>
        </p:txBody>
      </p:sp>
    </p:spTree>
    <p:extLst>
      <p:ext uri="{BB962C8B-B14F-4D97-AF65-F5344CB8AC3E}">
        <p14:creationId xmlns:p14="http://schemas.microsoft.com/office/powerpoint/2010/main" val="3381424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7500" lnSpcReduction="20000"/>
          </a:bodyPr>
          <a:lstStyle/>
          <a:p>
            <a:r>
              <a:rPr lang="tr-TR" dirty="0">
                <a:solidFill>
                  <a:schemeClr val="tx1">
                    <a:lumMod val="75000"/>
                    <a:lumOff val="25000"/>
                  </a:schemeClr>
                </a:solidFill>
              </a:rPr>
              <a:t>Menkul Kıymet Türleri</a:t>
            </a:r>
          </a:p>
        </p:txBody>
      </p:sp>
      <p:sp>
        <p:nvSpPr>
          <p:cNvPr id="4" name="Metin Yer Tutucusu 3"/>
          <p:cNvSpPr>
            <a:spLocks noGrp="1"/>
          </p:cNvSpPr>
          <p:nvPr>
            <p:ph type="body" sz="quarter" idx="12"/>
          </p:nvPr>
        </p:nvSpPr>
        <p:spPr>
          <a:xfrm>
            <a:off x="869950" y="1647826"/>
            <a:ext cx="7902575" cy="4924425"/>
          </a:xfrm>
        </p:spPr>
        <p:txBody>
          <a:bodyPr>
            <a:normAutofit fontScale="92500" lnSpcReduction="10000"/>
          </a:bodyPr>
          <a:lstStyle/>
          <a:p>
            <a:pPr>
              <a:buFont typeface="Wingdings" panose="05000000000000000000" pitchFamily="2" charset="2"/>
              <a:buChar char="§"/>
            </a:pPr>
            <a:r>
              <a:rPr lang="tr-TR" dirty="0" smtClean="0">
                <a:solidFill>
                  <a:schemeClr val="tx1">
                    <a:lumMod val="75000"/>
                    <a:lumOff val="25000"/>
                  </a:schemeClr>
                </a:solidFill>
              </a:rPr>
              <a:t>Hisse </a:t>
            </a:r>
            <a:r>
              <a:rPr lang="tr-TR" dirty="0">
                <a:solidFill>
                  <a:schemeClr val="tx1">
                    <a:lumMod val="75000"/>
                    <a:lumOff val="25000"/>
                  </a:schemeClr>
                </a:solidFill>
              </a:rPr>
              <a:t>Senetleri, 		</a:t>
            </a:r>
          </a:p>
          <a:p>
            <a:pPr>
              <a:buFont typeface="Wingdings" panose="05000000000000000000" pitchFamily="2" charset="2"/>
              <a:buChar char="§"/>
            </a:pPr>
            <a:r>
              <a:rPr lang="tr-TR" dirty="0" smtClean="0">
                <a:solidFill>
                  <a:schemeClr val="tx1">
                    <a:lumMod val="75000"/>
                    <a:lumOff val="25000"/>
                  </a:schemeClr>
                </a:solidFill>
              </a:rPr>
              <a:t>Devlet </a:t>
            </a:r>
            <a:r>
              <a:rPr lang="tr-TR" dirty="0">
                <a:solidFill>
                  <a:schemeClr val="tx1">
                    <a:lumMod val="75000"/>
                    <a:lumOff val="25000"/>
                  </a:schemeClr>
                </a:solidFill>
              </a:rPr>
              <a:t>Tahvilleri, </a:t>
            </a:r>
          </a:p>
          <a:p>
            <a:pPr>
              <a:buFont typeface="Wingdings" panose="05000000000000000000" pitchFamily="2" charset="2"/>
              <a:buChar char="§"/>
            </a:pPr>
            <a:r>
              <a:rPr lang="tr-TR" dirty="0" smtClean="0">
                <a:solidFill>
                  <a:schemeClr val="tx1">
                    <a:lumMod val="75000"/>
                    <a:lumOff val="25000"/>
                  </a:schemeClr>
                </a:solidFill>
              </a:rPr>
              <a:t>Özel </a:t>
            </a:r>
            <a:r>
              <a:rPr lang="tr-TR" dirty="0">
                <a:solidFill>
                  <a:schemeClr val="tx1">
                    <a:lumMod val="75000"/>
                    <a:lumOff val="25000"/>
                  </a:schemeClr>
                </a:solidFill>
              </a:rPr>
              <a:t>Sektör Tahvilleri, 	</a:t>
            </a:r>
          </a:p>
          <a:p>
            <a:pPr>
              <a:buFont typeface="Wingdings" panose="05000000000000000000" pitchFamily="2" charset="2"/>
              <a:buChar char="§"/>
            </a:pPr>
            <a:r>
              <a:rPr lang="tr-TR" dirty="0" smtClean="0">
                <a:solidFill>
                  <a:schemeClr val="tx1">
                    <a:lumMod val="75000"/>
                    <a:lumOff val="25000"/>
                  </a:schemeClr>
                </a:solidFill>
              </a:rPr>
              <a:t>Hisse </a:t>
            </a:r>
            <a:r>
              <a:rPr lang="tr-TR" dirty="0">
                <a:solidFill>
                  <a:schemeClr val="tx1">
                    <a:lumMod val="75000"/>
                    <a:lumOff val="25000"/>
                  </a:schemeClr>
                </a:solidFill>
              </a:rPr>
              <a:t>Senedi ve Tahvil Kuponları, </a:t>
            </a:r>
          </a:p>
          <a:p>
            <a:pPr>
              <a:buFont typeface="Wingdings" panose="05000000000000000000" pitchFamily="2" charset="2"/>
              <a:buChar char="§"/>
            </a:pPr>
            <a:r>
              <a:rPr lang="tr-TR" dirty="0" smtClean="0">
                <a:solidFill>
                  <a:schemeClr val="tx1">
                    <a:lumMod val="75000"/>
                    <a:lumOff val="25000"/>
                  </a:schemeClr>
                </a:solidFill>
              </a:rPr>
              <a:t>Hazine </a:t>
            </a:r>
            <a:r>
              <a:rPr lang="tr-TR" dirty="0">
                <a:solidFill>
                  <a:schemeClr val="tx1">
                    <a:lumMod val="75000"/>
                    <a:lumOff val="25000"/>
                  </a:schemeClr>
                </a:solidFill>
              </a:rPr>
              <a:t>Bonoları, 		</a:t>
            </a:r>
          </a:p>
          <a:p>
            <a:pPr>
              <a:buFont typeface="Wingdings" panose="05000000000000000000" pitchFamily="2" charset="2"/>
              <a:buChar char="§"/>
            </a:pPr>
            <a:r>
              <a:rPr lang="tr-TR" dirty="0" smtClean="0">
                <a:solidFill>
                  <a:schemeClr val="tx1">
                    <a:lumMod val="75000"/>
                    <a:lumOff val="25000"/>
                  </a:schemeClr>
                </a:solidFill>
              </a:rPr>
              <a:t>Gelir </a:t>
            </a:r>
            <a:r>
              <a:rPr lang="tr-TR" dirty="0">
                <a:solidFill>
                  <a:schemeClr val="tx1">
                    <a:lumMod val="75000"/>
                    <a:lumOff val="25000"/>
                  </a:schemeClr>
                </a:solidFill>
              </a:rPr>
              <a:t>Ortaklığı Senetleri, </a:t>
            </a:r>
          </a:p>
          <a:p>
            <a:pPr>
              <a:buFont typeface="Wingdings" panose="05000000000000000000" pitchFamily="2" charset="2"/>
              <a:buChar char="§"/>
            </a:pPr>
            <a:r>
              <a:rPr lang="tr-TR" dirty="0" smtClean="0">
                <a:solidFill>
                  <a:schemeClr val="tx1">
                    <a:lumMod val="75000"/>
                    <a:lumOff val="25000"/>
                  </a:schemeClr>
                </a:solidFill>
              </a:rPr>
              <a:t>Toplu </a:t>
            </a:r>
            <a:r>
              <a:rPr lang="tr-TR" dirty="0">
                <a:solidFill>
                  <a:schemeClr val="tx1">
                    <a:lumMod val="75000"/>
                    <a:lumOff val="25000"/>
                  </a:schemeClr>
                </a:solidFill>
              </a:rPr>
              <a:t>Konut İdaresi ve Kamu Ortaklığı İdaresince Çıkarılan Tahviller, </a:t>
            </a:r>
          </a:p>
          <a:p>
            <a:pPr>
              <a:buFont typeface="Wingdings" panose="05000000000000000000" pitchFamily="2" charset="2"/>
              <a:buChar char="§"/>
            </a:pPr>
            <a:r>
              <a:rPr lang="tr-TR" dirty="0" smtClean="0">
                <a:solidFill>
                  <a:schemeClr val="tx1">
                    <a:lumMod val="75000"/>
                    <a:lumOff val="25000"/>
                  </a:schemeClr>
                </a:solidFill>
              </a:rPr>
              <a:t>Yatırım </a:t>
            </a:r>
            <a:r>
              <a:rPr lang="tr-TR" dirty="0">
                <a:solidFill>
                  <a:schemeClr val="tx1">
                    <a:lumMod val="75000"/>
                    <a:lumOff val="25000"/>
                  </a:schemeClr>
                </a:solidFill>
              </a:rPr>
              <a:t>Fonu Katılma Belgeleri, </a:t>
            </a:r>
          </a:p>
          <a:p>
            <a:pPr>
              <a:buFont typeface="Wingdings" panose="05000000000000000000" pitchFamily="2" charset="2"/>
              <a:buChar char="§"/>
            </a:pPr>
            <a:r>
              <a:rPr lang="tr-TR" dirty="0" smtClean="0">
                <a:solidFill>
                  <a:schemeClr val="tx1">
                    <a:lumMod val="75000"/>
                    <a:lumOff val="25000"/>
                  </a:schemeClr>
                </a:solidFill>
              </a:rPr>
              <a:t>Finansman </a:t>
            </a:r>
            <a:r>
              <a:rPr lang="tr-TR" dirty="0">
                <a:solidFill>
                  <a:schemeClr val="tx1">
                    <a:lumMod val="75000"/>
                    <a:lumOff val="25000"/>
                  </a:schemeClr>
                </a:solidFill>
              </a:rPr>
              <a:t>Bonoları, </a:t>
            </a:r>
          </a:p>
          <a:p>
            <a:pPr>
              <a:buFont typeface="Wingdings" panose="05000000000000000000" pitchFamily="2" charset="2"/>
              <a:buChar char="§"/>
            </a:pPr>
            <a:r>
              <a:rPr lang="tr-TR" dirty="0" smtClean="0">
                <a:solidFill>
                  <a:schemeClr val="tx1">
                    <a:lumMod val="75000"/>
                    <a:lumOff val="25000"/>
                  </a:schemeClr>
                </a:solidFill>
              </a:rPr>
              <a:t>Banka </a:t>
            </a:r>
            <a:r>
              <a:rPr lang="tr-TR" dirty="0">
                <a:solidFill>
                  <a:schemeClr val="tx1">
                    <a:lumMod val="75000"/>
                    <a:lumOff val="25000"/>
                  </a:schemeClr>
                </a:solidFill>
              </a:rPr>
              <a:t>Bonoları, </a:t>
            </a:r>
          </a:p>
          <a:p>
            <a:pPr>
              <a:buFont typeface="Wingdings" panose="05000000000000000000" pitchFamily="2" charset="2"/>
              <a:buChar char="§"/>
            </a:pPr>
            <a:r>
              <a:rPr lang="tr-TR" dirty="0" smtClean="0">
                <a:solidFill>
                  <a:schemeClr val="tx1">
                    <a:lumMod val="75000"/>
                    <a:lumOff val="25000"/>
                  </a:schemeClr>
                </a:solidFill>
              </a:rPr>
              <a:t>Banka </a:t>
            </a:r>
            <a:r>
              <a:rPr lang="tr-TR" dirty="0">
                <a:solidFill>
                  <a:schemeClr val="tx1">
                    <a:lumMod val="75000"/>
                    <a:lumOff val="25000"/>
                  </a:schemeClr>
                </a:solidFill>
              </a:rPr>
              <a:t>Garantili Bonolar, </a:t>
            </a:r>
          </a:p>
          <a:p>
            <a:pPr>
              <a:buFont typeface="Wingdings" panose="05000000000000000000" pitchFamily="2" charset="2"/>
              <a:buChar char="§"/>
            </a:pPr>
            <a:r>
              <a:rPr lang="tr-TR" dirty="0" smtClean="0">
                <a:solidFill>
                  <a:schemeClr val="tx1">
                    <a:lumMod val="75000"/>
                    <a:lumOff val="25000"/>
                  </a:schemeClr>
                </a:solidFill>
              </a:rPr>
              <a:t>Varlığa </a:t>
            </a:r>
            <a:r>
              <a:rPr lang="tr-TR" dirty="0">
                <a:solidFill>
                  <a:schemeClr val="tx1">
                    <a:lumMod val="75000"/>
                    <a:lumOff val="25000"/>
                  </a:schemeClr>
                </a:solidFill>
              </a:rPr>
              <a:t>Dayalı Menkul Kıymetler, </a:t>
            </a:r>
          </a:p>
          <a:p>
            <a:pPr>
              <a:buFont typeface="Wingdings" panose="05000000000000000000" pitchFamily="2" charset="2"/>
              <a:buChar char="§"/>
            </a:pPr>
            <a:r>
              <a:rPr lang="tr-TR" dirty="0" smtClean="0">
                <a:solidFill>
                  <a:schemeClr val="tx1">
                    <a:lumMod val="75000"/>
                    <a:lumOff val="25000"/>
                  </a:schemeClr>
                </a:solidFill>
              </a:rPr>
              <a:t>Kâr-Zarar </a:t>
            </a:r>
            <a:r>
              <a:rPr lang="tr-TR" dirty="0">
                <a:solidFill>
                  <a:schemeClr val="tx1">
                    <a:lumMod val="75000"/>
                    <a:lumOff val="25000"/>
                  </a:schemeClr>
                </a:solidFill>
              </a:rPr>
              <a:t>Ortaklığı Belgeleri.</a:t>
            </a:r>
          </a:p>
          <a:p>
            <a:pPr>
              <a:buFont typeface="Wingdings" panose="05000000000000000000" pitchFamily="2" charset="2"/>
              <a:buChar char="§"/>
            </a:pPr>
            <a:endParaRPr lang="tr-TR" dirty="0">
              <a:solidFill>
                <a:schemeClr val="tx1">
                  <a:lumMod val="75000"/>
                  <a:lumOff val="25000"/>
                </a:schemeClr>
              </a:solidFill>
            </a:endParaRPr>
          </a:p>
        </p:txBody>
      </p:sp>
    </p:spTree>
    <p:extLst>
      <p:ext uri="{BB962C8B-B14F-4D97-AF65-F5344CB8AC3E}">
        <p14:creationId xmlns:p14="http://schemas.microsoft.com/office/powerpoint/2010/main" val="1665456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lnSpcReduction="10000"/>
          </a:bodyPr>
          <a:lstStyle/>
          <a:p>
            <a:r>
              <a:rPr lang="tr-TR" dirty="0">
                <a:solidFill>
                  <a:schemeClr val="tx1">
                    <a:lumMod val="75000"/>
                    <a:lumOff val="25000"/>
                  </a:schemeClr>
                </a:solidFill>
              </a:rPr>
              <a:t>Menkul Kıymet Türleri</a:t>
            </a:r>
          </a:p>
        </p:txBody>
      </p:sp>
      <p:sp>
        <p:nvSpPr>
          <p:cNvPr id="3" name="Metin Yer Tutucusu 2"/>
          <p:cNvSpPr>
            <a:spLocks noGrp="1"/>
          </p:cNvSpPr>
          <p:nvPr>
            <p:ph type="body" sz="quarter" idx="11"/>
          </p:nvPr>
        </p:nvSpPr>
        <p:spPr>
          <a:xfrm>
            <a:off x="895354" y="908720"/>
            <a:ext cx="6124918" cy="405731"/>
          </a:xfrm>
        </p:spPr>
        <p:txBody>
          <a:bodyPr>
            <a:noAutofit/>
          </a:bodyPr>
          <a:lstStyle/>
          <a:p>
            <a:r>
              <a:rPr lang="tr-TR" sz="2400" dirty="0"/>
              <a:t>Hisse </a:t>
            </a:r>
            <a:r>
              <a:rPr lang="tr-TR" sz="2400" dirty="0" smtClean="0"/>
              <a:t>Senedinin </a:t>
            </a:r>
            <a:r>
              <a:rPr lang="tr-TR" sz="2400" dirty="0"/>
              <a:t>Tanımı</a:t>
            </a:r>
          </a:p>
        </p:txBody>
      </p:sp>
      <p:sp>
        <p:nvSpPr>
          <p:cNvPr id="4" name="Metin Yer Tutucusu 3"/>
          <p:cNvSpPr>
            <a:spLocks noGrp="1"/>
          </p:cNvSpPr>
          <p:nvPr>
            <p:ph type="body" sz="quarter" idx="12"/>
          </p:nvPr>
        </p:nvSpPr>
        <p:spPr>
          <a:xfrm>
            <a:off x="895350" y="1441983"/>
            <a:ext cx="7312819" cy="2942097"/>
          </a:xfrm>
        </p:spPr>
        <p:txBody>
          <a:bodyPr>
            <a:normAutofit fontScale="85000" lnSpcReduction="10000"/>
          </a:bodyPr>
          <a:lstStyle/>
          <a:p>
            <a:pPr marL="342900" indent="-342900" algn="just">
              <a:buFont typeface="Wingdings" panose="05000000000000000000" pitchFamily="2" charset="2"/>
              <a:buChar char="§"/>
            </a:pPr>
            <a:r>
              <a:rPr lang="tr-TR" sz="2000" dirty="0">
                <a:solidFill>
                  <a:schemeClr val="tx1">
                    <a:lumMod val="75000"/>
                    <a:lumOff val="25000"/>
                  </a:schemeClr>
                </a:solidFill>
              </a:rPr>
              <a:t>Sermaye şirketlerinin ortaklarına sermaye paylarını </a:t>
            </a:r>
            <a:r>
              <a:rPr lang="tr-TR" sz="2000" dirty="0" smtClean="0">
                <a:solidFill>
                  <a:schemeClr val="tx1">
                    <a:lumMod val="75000"/>
                    <a:lumOff val="25000"/>
                  </a:schemeClr>
                </a:solidFill>
              </a:rPr>
              <a:t>belgelendirmek amacı </a:t>
            </a:r>
            <a:r>
              <a:rPr lang="tr-TR" sz="2000" dirty="0">
                <a:solidFill>
                  <a:schemeClr val="tx1">
                    <a:lumMod val="75000"/>
                    <a:lumOff val="25000"/>
                  </a:schemeClr>
                </a:solidFill>
              </a:rPr>
              <a:t>ile verdikleri kıymetli evraklara hisse senedi denir.</a:t>
            </a:r>
          </a:p>
          <a:p>
            <a:pPr marL="342900" indent="-342900">
              <a:buFont typeface="Wingdings" panose="05000000000000000000" pitchFamily="2" charset="2"/>
              <a:buChar char="§"/>
            </a:pPr>
            <a:r>
              <a:rPr lang="tr-TR" sz="2000" dirty="0" smtClean="0">
                <a:solidFill>
                  <a:schemeClr val="tx1">
                    <a:lumMod val="75000"/>
                    <a:lumOff val="25000"/>
                  </a:schemeClr>
                </a:solidFill>
              </a:rPr>
              <a:t>Her </a:t>
            </a:r>
            <a:r>
              <a:rPr lang="tr-TR" sz="2000" dirty="0">
                <a:solidFill>
                  <a:schemeClr val="tx1">
                    <a:lumMod val="75000"/>
                    <a:lumOff val="25000"/>
                  </a:schemeClr>
                </a:solidFill>
              </a:rPr>
              <a:t>sermaye şirketi hisse senedini çıkarma yetkisine sahip değildir. Sermaye Piyasası Kurulundan izin alan sermaye şirketleri hisse senedi çıkarabilir. Hisse senedi çıkarma yetkisi olan kurum ve kuruluşlar şunlardır</a:t>
            </a:r>
            <a:r>
              <a:rPr lang="tr-TR" sz="2000" dirty="0" smtClean="0">
                <a:solidFill>
                  <a:schemeClr val="tx1">
                    <a:lumMod val="75000"/>
                    <a:lumOff val="25000"/>
                  </a:schemeClr>
                </a:solidFill>
              </a:rPr>
              <a:t>:</a:t>
            </a:r>
            <a:endParaRPr lang="tr-TR" sz="2000" dirty="0">
              <a:solidFill>
                <a:schemeClr val="tx1">
                  <a:lumMod val="75000"/>
                  <a:lumOff val="25000"/>
                </a:schemeClr>
              </a:solidFill>
            </a:endParaRPr>
          </a:p>
          <a:p>
            <a:pPr marL="800100" lvl="1" indent="-342900">
              <a:buFont typeface="Wingdings" panose="05000000000000000000" pitchFamily="2" charset="2"/>
              <a:buChar char="§"/>
            </a:pPr>
            <a:r>
              <a:rPr lang="tr-TR" sz="2000" dirty="0" smtClean="0">
                <a:solidFill>
                  <a:schemeClr val="tx1">
                    <a:lumMod val="75000"/>
                    <a:lumOff val="25000"/>
                  </a:schemeClr>
                </a:solidFill>
              </a:rPr>
              <a:t>Anonim şirketler</a:t>
            </a:r>
          </a:p>
          <a:p>
            <a:pPr marL="800100" lvl="1" indent="-342900">
              <a:buFont typeface="Wingdings" panose="05000000000000000000" pitchFamily="2" charset="2"/>
              <a:buChar char="§"/>
            </a:pPr>
            <a:r>
              <a:rPr lang="tr-TR" sz="2000" dirty="0" smtClean="0">
                <a:solidFill>
                  <a:schemeClr val="tx1">
                    <a:lumMod val="75000"/>
                    <a:lumOff val="25000"/>
                  </a:schemeClr>
                </a:solidFill>
              </a:rPr>
              <a:t>Sermayesi </a:t>
            </a:r>
            <a:r>
              <a:rPr lang="tr-TR" sz="2000" dirty="0">
                <a:solidFill>
                  <a:schemeClr val="tx1">
                    <a:lumMod val="75000"/>
                    <a:lumOff val="25000"/>
                  </a:schemeClr>
                </a:solidFill>
              </a:rPr>
              <a:t>paylara bölünmüş komandit </a:t>
            </a:r>
            <a:r>
              <a:rPr lang="tr-TR" sz="2000" dirty="0" smtClean="0">
                <a:solidFill>
                  <a:schemeClr val="tx1">
                    <a:lumMod val="75000"/>
                    <a:lumOff val="25000"/>
                  </a:schemeClr>
                </a:solidFill>
              </a:rPr>
              <a:t>şirketler</a:t>
            </a:r>
          </a:p>
          <a:p>
            <a:pPr marL="800100" lvl="1" indent="-342900">
              <a:buFont typeface="Wingdings" panose="05000000000000000000" pitchFamily="2" charset="2"/>
              <a:buChar char="§"/>
            </a:pPr>
            <a:r>
              <a:rPr lang="tr-TR" sz="2000" dirty="0" smtClean="0">
                <a:solidFill>
                  <a:schemeClr val="tx1">
                    <a:lumMod val="75000"/>
                    <a:lumOff val="25000"/>
                  </a:schemeClr>
                </a:solidFill>
              </a:rPr>
              <a:t>Özel </a:t>
            </a:r>
            <a:r>
              <a:rPr lang="tr-TR" sz="2000" dirty="0">
                <a:solidFill>
                  <a:schemeClr val="tx1">
                    <a:lumMod val="75000"/>
                    <a:lumOff val="25000"/>
                  </a:schemeClr>
                </a:solidFill>
              </a:rPr>
              <a:t>kanunla kurulmuş kurumlar (T.C. Merkez Bankası, Kamu İktisadi Teşekkülleri, sigorta şirketleri, bağlı ortaklıklar)</a:t>
            </a:r>
          </a:p>
          <a:p>
            <a:pPr marL="342900" indent="-342900">
              <a:buFont typeface="Wingdings" panose="05000000000000000000" pitchFamily="2" charset="2"/>
              <a:buChar char="§"/>
            </a:pPr>
            <a:endParaRPr lang="tr-TR" sz="2000" dirty="0">
              <a:solidFill>
                <a:schemeClr val="tx1">
                  <a:lumMod val="75000"/>
                  <a:lumOff val="25000"/>
                </a:schemeClr>
              </a:solidFill>
            </a:endParaRPr>
          </a:p>
        </p:txBody>
      </p:sp>
    </p:spTree>
    <p:extLst>
      <p:ext uri="{BB962C8B-B14F-4D97-AF65-F5344CB8AC3E}">
        <p14:creationId xmlns:p14="http://schemas.microsoft.com/office/powerpoint/2010/main" val="2591958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lnSpcReduction="10000"/>
          </a:bodyPr>
          <a:lstStyle/>
          <a:p>
            <a:r>
              <a:rPr lang="tr-TR" dirty="0">
                <a:solidFill>
                  <a:schemeClr val="tx1">
                    <a:lumMod val="75000"/>
                    <a:lumOff val="25000"/>
                  </a:schemeClr>
                </a:solidFill>
              </a:rPr>
              <a:t>Menkul Kıymet Türleri</a:t>
            </a:r>
          </a:p>
        </p:txBody>
      </p:sp>
      <p:sp>
        <p:nvSpPr>
          <p:cNvPr id="3" name="Metin Yer Tutucusu 2"/>
          <p:cNvSpPr>
            <a:spLocks noGrp="1"/>
          </p:cNvSpPr>
          <p:nvPr>
            <p:ph type="body" sz="quarter" idx="11"/>
          </p:nvPr>
        </p:nvSpPr>
        <p:spPr>
          <a:xfrm>
            <a:off x="895352" y="972714"/>
            <a:ext cx="7061023" cy="341737"/>
          </a:xfrm>
        </p:spPr>
        <p:txBody>
          <a:bodyPr>
            <a:noAutofit/>
          </a:bodyPr>
          <a:lstStyle/>
          <a:p>
            <a:r>
              <a:rPr lang="tr-TR" sz="2400" dirty="0"/>
              <a:t>Hisse Senedinin Getirileri ve </a:t>
            </a:r>
            <a:r>
              <a:rPr lang="tr-TR" sz="2400" dirty="0" smtClean="0"/>
              <a:t>Sorumlulukları</a:t>
            </a:r>
            <a:endParaRPr lang="tr-TR" sz="2400" dirty="0"/>
          </a:p>
        </p:txBody>
      </p:sp>
      <p:sp>
        <p:nvSpPr>
          <p:cNvPr id="4" name="Metin Yer Tutucusu 3"/>
          <p:cNvSpPr>
            <a:spLocks noGrp="1"/>
          </p:cNvSpPr>
          <p:nvPr>
            <p:ph type="body" sz="quarter" idx="12"/>
          </p:nvPr>
        </p:nvSpPr>
        <p:spPr>
          <a:xfrm>
            <a:off x="895350" y="1441983"/>
            <a:ext cx="7312819" cy="2942097"/>
          </a:xfrm>
        </p:spPr>
        <p:txBody>
          <a:bodyPr>
            <a:normAutofit fontScale="77500" lnSpcReduction="20000"/>
          </a:bodyPr>
          <a:lstStyle/>
          <a:p>
            <a:pPr marL="342900" indent="-342900">
              <a:buFont typeface="Wingdings" panose="05000000000000000000" pitchFamily="2" charset="2"/>
              <a:buChar char="§"/>
            </a:pPr>
            <a:endParaRPr lang="tr-TR" sz="2000" dirty="0" smtClean="0">
              <a:solidFill>
                <a:schemeClr val="tx1">
                  <a:lumMod val="75000"/>
                  <a:lumOff val="25000"/>
                </a:schemeClr>
              </a:solidFill>
            </a:endParaRPr>
          </a:p>
          <a:p>
            <a:pPr marL="342900" indent="-342900">
              <a:buFont typeface="Wingdings" panose="05000000000000000000" pitchFamily="2" charset="2"/>
              <a:buChar char="§"/>
            </a:pPr>
            <a:r>
              <a:rPr lang="tr-TR" sz="2000" dirty="0" smtClean="0">
                <a:solidFill>
                  <a:schemeClr val="tx1">
                    <a:lumMod val="75000"/>
                    <a:lumOff val="25000"/>
                  </a:schemeClr>
                </a:solidFill>
              </a:rPr>
              <a:t>Yatırım </a:t>
            </a:r>
            <a:r>
              <a:rPr lang="tr-TR" sz="2000" dirty="0">
                <a:solidFill>
                  <a:schemeClr val="tx1">
                    <a:lumMod val="75000"/>
                    <a:lumOff val="25000"/>
                  </a:schemeClr>
                </a:solidFill>
              </a:rPr>
              <a:t>aracı olarak hisse senedini seçen kişi ve kuruluşlar kazanç sağlamak yanında</a:t>
            </a:r>
            <a:br>
              <a:rPr lang="tr-TR" sz="2000" dirty="0">
                <a:solidFill>
                  <a:schemeClr val="tx1">
                    <a:lumMod val="75000"/>
                    <a:lumOff val="25000"/>
                  </a:schemeClr>
                </a:solidFill>
              </a:rPr>
            </a:br>
            <a:r>
              <a:rPr lang="tr-TR" sz="2000" dirty="0">
                <a:solidFill>
                  <a:schemeClr val="tx1">
                    <a:lumMod val="75000"/>
                    <a:lumOff val="25000"/>
                  </a:schemeClr>
                </a:solidFill>
              </a:rPr>
              <a:t>bazı sorumlulukları da yerine getirmelidirler. Bu hak ve sorumluluklar aşağıdaki şekilde sıralanabilir.</a:t>
            </a:r>
          </a:p>
          <a:p>
            <a:r>
              <a:rPr lang="tr-TR" sz="2000" b="1" dirty="0">
                <a:solidFill>
                  <a:schemeClr val="tx1">
                    <a:lumMod val="75000"/>
                    <a:lumOff val="25000"/>
                  </a:schemeClr>
                </a:solidFill>
              </a:rPr>
              <a:t>1. Temettü (Kâr Payı) Hakkı: </a:t>
            </a:r>
            <a:r>
              <a:rPr lang="tr-TR" sz="2000" dirty="0">
                <a:solidFill>
                  <a:schemeClr val="tx1">
                    <a:lumMod val="75000"/>
                    <a:lumOff val="25000"/>
                  </a:schemeClr>
                </a:solidFill>
              </a:rPr>
              <a:t>İşletme kâr ettiği zaman hisse senedi sahibi olan ortak bu kâra hissesi oranında ortak olur. Ancak risk göz önüne alınırsa işletmenin her zaman kâr etmeyeceği de bilinmelidir. İşletme kârından kanunen ayrılması gereken tutarlar ayrılmadıkça ortakların temettüleri dağıtılamaz.</a:t>
            </a:r>
          </a:p>
          <a:p>
            <a:r>
              <a:rPr lang="tr-TR" sz="2000" b="1" dirty="0">
                <a:solidFill>
                  <a:schemeClr val="tx1">
                    <a:lumMod val="75000"/>
                    <a:lumOff val="25000"/>
                  </a:schemeClr>
                </a:solidFill>
              </a:rPr>
              <a:t>2. Rüçhan Hakkı:</a:t>
            </a:r>
            <a:r>
              <a:rPr lang="tr-TR" sz="2000" dirty="0">
                <a:solidFill>
                  <a:schemeClr val="tx1">
                    <a:lumMod val="75000"/>
                    <a:lumOff val="25000"/>
                  </a:schemeClr>
                </a:solidFill>
              </a:rPr>
              <a:t> İşletmenin bedelli sermaye artırımına gitmesi halinde mevcut ortakların artırımdan öncelikle pay alma hakkına rüçhan hakkı denir. Bu haktan faydalanabilmek için eski hisse senedinin Sermaye Piyasası Kurulu tarafından belirtilen süre içinde ibraz edilmesi (sunulması) gerekir.</a:t>
            </a:r>
          </a:p>
          <a:p>
            <a:pPr marL="342900" indent="-342900">
              <a:buFont typeface="Wingdings" panose="05000000000000000000" pitchFamily="2" charset="2"/>
              <a:buChar char="§"/>
            </a:pPr>
            <a:endParaRPr lang="tr-TR" sz="2000" dirty="0">
              <a:solidFill>
                <a:schemeClr val="tx1">
                  <a:lumMod val="75000"/>
                  <a:lumOff val="25000"/>
                </a:schemeClr>
              </a:solidFill>
            </a:endParaRPr>
          </a:p>
        </p:txBody>
      </p:sp>
    </p:spTree>
    <p:extLst>
      <p:ext uri="{BB962C8B-B14F-4D97-AF65-F5344CB8AC3E}">
        <p14:creationId xmlns:p14="http://schemas.microsoft.com/office/powerpoint/2010/main" val="1973794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lnSpcReduction="10000"/>
          </a:bodyPr>
          <a:lstStyle/>
          <a:p>
            <a:r>
              <a:rPr lang="tr-TR" dirty="0">
                <a:solidFill>
                  <a:schemeClr val="tx1">
                    <a:lumMod val="75000"/>
                    <a:lumOff val="25000"/>
                  </a:schemeClr>
                </a:solidFill>
              </a:rPr>
              <a:t>Menkul Kıymet Türleri</a:t>
            </a:r>
          </a:p>
        </p:txBody>
      </p:sp>
      <p:sp>
        <p:nvSpPr>
          <p:cNvPr id="3" name="Metin Yer Tutucusu 2"/>
          <p:cNvSpPr>
            <a:spLocks noGrp="1"/>
          </p:cNvSpPr>
          <p:nvPr>
            <p:ph type="body" sz="quarter" idx="11"/>
          </p:nvPr>
        </p:nvSpPr>
        <p:spPr>
          <a:xfrm>
            <a:off x="895352" y="972714"/>
            <a:ext cx="6844999" cy="341737"/>
          </a:xfrm>
        </p:spPr>
        <p:txBody>
          <a:bodyPr>
            <a:noAutofit/>
          </a:bodyPr>
          <a:lstStyle/>
          <a:p>
            <a:r>
              <a:rPr lang="tr-TR" sz="2400" dirty="0"/>
              <a:t>Hisse Senedinin Getirileri ve </a:t>
            </a:r>
            <a:r>
              <a:rPr lang="tr-TR" sz="2400" dirty="0" smtClean="0"/>
              <a:t>Sorumlulukları</a:t>
            </a:r>
            <a:endParaRPr lang="tr-TR" sz="2400" dirty="0"/>
          </a:p>
        </p:txBody>
      </p:sp>
      <p:sp>
        <p:nvSpPr>
          <p:cNvPr id="4" name="Metin Yer Tutucusu 3"/>
          <p:cNvSpPr>
            <a:spLocks noGrp="1"/>
          </p:cNvSpPr>
          <p:nvPr>
            <p:ph type="body" sz="quarter" idx="12"/>
          </p:nvPr>
        </p:nvSpPr>
        <p:spPr>
          <a:xfrm>
            <a:off x="895350" y="1492784"/>
            <a:ext cx="7312819" cy="2942097"/>
          </a:xfrm>
        </p:spPr>
        <p:txBody>
          <a:bodyPr>
            <a:normAutofit lnSpcReduction="10000"/>
          </a:bodyPr>
          <a:lstStyle/>
          <a:p>
            <a:r>
              <a:rPr lang="tr-TR" sz="2000" b="1" dirty="0" smtClean="0">
                <a:solidFill>
                  <a:schemeClr val="tx1">
                    <a:lumMod val="75000"/>
                    <a:lumOff val="25000"/>
                  </a:schemeClr>
                </a:solidFill>
              </a:rPr>
              <a:t>3. Yönetime </a:t>
            </a:r>
            <a:r>
              <a:rPr lang="tr-TR" sz="2000" b="1" dirty="0">
                <a:solidFill>
                  <a:schemeClr val="tx1">
                    <a:lumMod val="75000"/>
                    <a:lumOff val="25000"/>
                  </a:schemeClr>
                </a:solidFill>
              </a:rPr>
              <a:t>Katılma ve Oy Hakkı: </a:t>
            </a:r>
            <a:r>
              <a:rPr lang="tr-TR" sz="2000" dirty="0">
                <a:solidFill>
                  <a:schemeClr val="tx1">
                    <a:lumMod val="75000"/>
                    <a:lumOff val="25000"/>
                  </a:schemeClr>
                </a:solidFill>
              </a:rPr>
              <a:t>Hisse senedi sahibi olan yatırımcı şirket yönetim kurulu seçimlerinde seçmen ve aday olarak yönetime katılabilir. Ancak oy kullanımı hisse ile orantılı olduğu için işletmede her zaman fazla hissesi bulunan kişilerin söz hakkı daha fazladır. Her hisse bir oyu ifade eder. Bu durumda %51 hisseyi elinde bulunduranlar yönetime sahip olabilirler.</a:t>
            </a:r>
          </a:p>
          <a:p>
            <a:r>
              <a:rPr lang="tr-TR" sz="2000" b="1" dirty="0">
                <a:solidFill>
                  <a:schemeClr val="tx1">
                    <a:lumMod val="75000"/>
                    <a:lumOff val="25000"/>
                  </a:schemeClr>
                </a:solidFill>
              </a:rPr>
              <a:t>4. Bilgi Alma Hakkı:</a:t>
            </a:r>
            <a:r>
              <a:rPr lang="tr-TR" sz="2000" dirty="0">
                <a:solidFill>
                  <a:schemeClr val="tx1">
                    <a:lumMod val="75000"/>
                    <a:lumOff val="25000"/>
                  </a:schemeClr>
                </a:solidFill>
              </a:rPr>
              <a:t> Pay sahipleri istedikleri zaman şirket sırları dışındaki genel bilgileri edinme hakkına sahiptirler. Bu hak engellenemez ve sınırlanamaz</a:t>
            </a:r>
            <a:r>
              <a:rPr lang="tr-TR" sz="2000" dirty="0" smtClean="0">
                <a:solidFill>
                  <a:schemeClr val="tx1">
                    <a:lumMod val="75000"/>
                    <a:lumOff val="25000"/>
                  </a:schemeClr>
                </a:solidFill>
              </a:rPr>
              <a:t>.</a:t>
            </a:r>
            <a:endParaRPr lang="tr-TR" sz="2000" dirty="0">
              <a:solidFill>
                <a:schemeClr val="tx1">
                  <a:lumMod val="75000"/>
                  <a:lumOff val="25000"/>
                </a:schemeClr>
              </a:solidFill>
            </a:endParaRPr>
          </a:p>
        </p:txBody>
      </p:sp>
    </p:spTree>
    <p:extLst>
      <p:ext uri="{BB962C8B-B14F-4D97-AF65-F5344CB8AC3E}">
        <p14:creationId xmlns:p14="http://schemas.microsoft.com/office/powerpoint/2010/main" val="66333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lnSpcReduction="10000"/>
          </a:bodyPr>
          <a:lstStyle/>
          <a:p>
            <a:r>
              <a:rPr lang="tr-TR" dirty="0">
                <a:solidFill>
                  <a:schemeClr val="tx1">
                    <a:lumMod val="75000"/>
                    <a:lumOff val="25000"/>
                  </a:schemeClr>
                </a:solidFill>
              </a:rPr>
              <a:t>Menkul Kıymet Türleri</a:t>
            </a:r>
          </a:p>
        </p:txBody>
      </p:sp>
      <p:sp>
        <p:nvSpPr>
          <p:cNvPr id="3" name="Metin Yer Tutucusu 2"/>
          <p:cNvSpPr>
            <a:spLocks noGrp="1"/>
          </p:cNvSpPr>
          <p:nvPr>
            <p:ph type="body" sz="quarter" idx="11"/>
          </p:nvPr>
        </p:nvSpPr>
        <p:spPr>
          <a:xfrm>
            <a:off x="895352" y="972714"/>
            <a:ext cx="6844999" cy="341737"/>
          </a:xfrm>
        </p:spPr>
        <p:txBody>
          <a:bodyPr>
            <a:noAutofit/>
          </a:bodyPr>
          <a:lstStyle/>
          <a:p>
            <a:r>
              <a:rPr lang="tr-TR" sz="2400" dirty="0"/>
              <a:t>Hisse Senedinin Getirileri ve </a:t>
            </a:r>
            <a:r>
              <a:rPr lang="tr-TR" sz="2400" dirty="0" smtClean="0"/>
              <a:t>Sorumlulukları</a:t>
            </a:r>
            <a:endParaRPr lang="tr-TR" sz="2400" dirty="0"/>
          </a:p>
        </p:txBody>
      </p:sp>
      <p:sp>
        <p:nvSpPr>
          <p:cNvPr id="4" name="Metin Yer Tutucusu 3"/>
          <p:cNvSpPr>
            <a:spLocks noGrp="1"/>
          </p:cNvSpPr>
          <p:nvPr>
            <p:ph type="body" sz="quarter" idx="12"/>
          </p:nvPr>
        </p:nvSpPr>
        <p:spPr>
          <a:xfrm>
            <a:off x="895350" y="1492785"/>
            <a:ext cx="7312819" cy="2942097"/>
          </a:xfrm>
        </p:spPr>
        <p:txBody>
          <a:bodyPr>
            <a:normAutofit/>
          </a:bodyPr>
          <a:lstStyle/>
          <a:p>
            <a:r>
              <a:rPr lang="tr-TR" sz="2000" b="1" dirty="0" smtClean="0">
                <a:solidFill>
                  <a:schemeClr val="tx1">
                    <a:lumMod val="75000"/>
                    <a:lumOff val="25000"/>
                  </a:schemeClr>
                </a:solidFill>
              </a:rPr>
              <a:t>5</a:t>
            </a:r>
            <a:r>
              <a:rPr lang="tr-TR" sz="2000" b="1" dirty="0">
                <a:solidFill>
                  <a:schemeClr val="tx1">
                    <a:lumMod val="75000"/>
                    <a:lumOff val="25000"/>
                  </a:schemeClr>
                </a:solidFill>
              </a:rPr>
              <a:t>. Sır Saklama Sorumluluğu:</a:t>
            </a:r>
            <a:r>
              <a:rPr lang="tr-TR" sz="2000" dirty="0">
                <a:solidFill>
                  <a:schemeClr val="tx1">
                    <a:lumMod val="75000"/>
                    <a:lumOff val="25000"/>
                  </a:schemeClr>
                </a:solidFill>
              </a:rPr>
              <a:t> Pay sahibi hem ortaklığın devamı sırasında hem de ortaklıktan ayrıldıktan sonra şirket sırlarını saklamak ve açıklamamakla mükelleftir.</a:t>
            </a:r>
          </a:p>
          <a:p>
            <a:r>
              <a:rPr lang="tr-TR" sz="2000" b="1" dirty="0">
                <a:solidFill>
                  <a:schemeClr val="tx1">
                    <a:lumMod val="75000"/>
                    <a:lumOff val="25000"/>
                  </a:schemeClr>
                </a:solidFill>
              </a:rPr>
              <a:t>6. Taahhütleri Yerine Getirme Sorumluluğu: </a:t>
            </a:r>
            <a:r>
              <a:rPr lang="tr-TR" sz="2000" dirty="0">
                <a:solidFill>
                  <a:schemeClr val="tx1">
                    <a:lumMod val="75000"/>
                    <a:lumOff val="25000"/>
                  </a:schemeClr>
                </a:solidFill>
              </a:rPr>
              <a:t>Pay sahibi işletme kuruluşunda ve sermaye artırımı esnasında taahhüt ettiği tutarları zamanında ödemekle sorumludur. Aksi halde cezai işleme maruz kalabilirler.</a:t>
            </a:r>
          </a:p>
          <a:p>
            <a:pPr marL="342900" indent="-342900">
              <a:buFont typeface="Wingdings" panose="05000000000000000000" pitchFamily="2" charset="2"/>
              <a:buChar char="§"/>
            </a:pPr>
            <a:endParaRPr lang="tr-TR" sz="2000" dirty="0">
              <a:solidFill>
                <a:schemeClr val="tx1">
                  <a:lumMod val="75000"/>
                  <a:lumOff val="25000"/>
                </a:schemeClr>
              </a:solidFill>
            </a:endParaRPr>
          </a:p>
        </p:txBody>
      </p:sp>
    </p:spTree>
    <p:extLst>
      <p:ext uri="{BB962C8B-B14F-4D97-AF65-F5344CB8AC3E}">
        <p14:creationId xmlns:p14="http://schemas.microsoft.com/office/powerpoint/2010/main" val="2698413358"/>
      </p:ext>
    </p:extLst>
  </p:cSld>
  <p:clrMapOvr>
    <a:masterClrMapping/>
  </p:clrMapOvr>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Sunu1" id="{8726E870-6B55-4993-B173-C1955522032C}" vid="{39669771-7DC0-4038-AD34-67DC5E4A088A}"/>
    </a:ext>
  </a:extLst>
</a:theme>
</file>

<file path=ppt/theme/theme2.xml><?xml version="1.0" encoding="utf-8"?>
<a:theme xmlns:a="http://schemas.openxmlformats.org/drawingml/2006/main" name="3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7</TotalTime>
  <Words>1065</Words>
  <Application>Microsoft Office PowerPoint</Application>
  <PresentationFormat>Ekran Gösterisi (4:3)</PresentationFormat>
  <Paragraphs>192</Paragraphs>
  <Slides>29</Slides>
  <Notes>0</Notes>
  <HiddenSlides>0</HiddenSlides>
  <MMClips>0</MMClips>
  <ScaleCrop>false</ScaleCrop>
  <HeadingPairs>
    <vt:vector size="4" baseType="variant">
      <vt:variant>
        <vt:lpstr>Tema</vt:lpstr>
      </vt:variant>
      <vt:variant>
        <vt:i4>2</vt:i4>
      </vt:variant>
      <vt:variant>
        <vt:lpstr>Slayt Başlıkları</vt:lpstr>
      </vt:variant>
      <vt:variant>
        <vt:i4>29</vt:i4>
      </vt:variant>
    </vt:vector>
  </HeadingPairs>
  <TitlesOfParts>
    <vt:vector size="31" baseType="lpstr">
      <vt:lpstr>sunum_sablon (2)</vt:lpstr>
      <vt:lpstr>3_sunum_sablon (2)</vt:lpstr>
      <vt:lpstr>PowerPoint Sunusu</vt:lpstr>
      <vt:lpstr>DÖNEN VARLIKLAR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8</cp:revision>
  <cp:lastPrinted>1601-01-01T00:00:00Z</cp:lastPrinted>
  <dcterms:created xsi:type="dcterms:W3CDTF">2020-01-10T15:13:15Z</dcterms:created>
  <dcterms:modified xsi:type="dcterms:W3CDTF">2021-05-21T10:50:30Z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