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42"/>
  </p:handoutMasterIdLst>
  <p:sldIdLst>
    <p:sldId id="297"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p:cViewPr>
        <p:scale>
          <a:sx n="81" d="100"/>
          <a:sy n="81" d="100"/>
        </p:scale>
        <p:origin x="-10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a16="http://schemas.microsoft.com/office/drawing/2014/main" xmlns=""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162095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631744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757711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144494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3537554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495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387853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83300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674831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95629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29123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181076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SPOR İŞLETMECİLİĞİ</a:t>
            </a:r>
            <a:endParaRPr lang="tr-TR" altLang="tr-TR" b="1" i="1" dirty="0">
              <a:solidFill>
                <a:srgbClr val="000000"/>
              </a:solidFill>
            </a:endParaRPr>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371566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a:bodyPr>
          <a:lstStyle/>
          <a:p>
            <a:pPr marL="0" indent="19050" algn="just">
              <a:buNone/>
            </a:pPr>
            <a:r>
              <a:rPr lang="tr-TR" dirty="0" smtClean="0"/>
              <a:t>Çeşitli toplumsal kurumların ve devletlerin türlü nedenlerle spor tesis işletmesi kurduğu bilinmektedir. Bazı spor dallarını tanıtmak ve istihdam yaratmak gibi nedenlerle spor tesis işletmeleri kurulabilmektedir. </a:t>
            </a:r>
          </a:p>
          <a:p>
            <a:pPr marL="0" indent="19050" algn="just">
              <a:buNone/>
            </a:pPr>
            <a:r>
              <a:rPr lang="tr-TR" dirty="0" smtClean="0"/>
              <a:t>Ayrıca, gerçek ve tüzel kişiler başka fırsatların yokluğu ve miras gibi nedenlerle spor tesis işletmesi kurabilmektedir.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75989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a:bodyPr>
          <a:lstStyle/>
          <a:p>
            <a:pPr marL="0" indent="19050" algn="ctr">
              <a:buNone/>
            </a:pPr>
            <a:r>
              <a:rPr lang="tr-TR" dirty="0" smtClean="0">
                <a:solidFill>
                  <a:srgbClr val="FF0000"/>
                </a:solidFill>
              </a:rPr>
              <a:t>SPOR TESİS İŞLETMELERİNİN KURULUŞ AŞAMALARI </a:t>
            </a:r>
          </a:p>
          <a:p>
            <a:pPr marL="0" indent="19050" algn="just">
              <a:buNone/>
            </a:pPr>
            <a:r>
              <a:rPr lang="tr-TR" dirty="0" smtClean="0"/>
              <a:t>Spor tesis işletmesi kurma, bir planlama ve yatırım çalışmasıdır. </a:t>
            </a:r>
          </a:p>
          <a:p>
            <a:pPr marL="0" indent="19050" algn="just">
              <a:buNone/>
            </a:pPr>
            <a:r>
              <a:rPr lang="tr-TR" dirty="0" smtClean="0"/>
              <a:t>Spor tesis işletmesi kurma fikri ile başlayan ve işletmenin faaliyete geçmesine kadar yapılan incelemeler, değerlendirmeler ve çalışmalar kuruluş çalışmaları olarak ele alınmaktadır.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717028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lnSpcReduction="10000"/>
          </a:bodyPr>
          <a:lstStyle/>
          <a:p>
            <a:pPr marL="0" indent="19050" algn="just">
              <a:buNone/>
            </a:pPr>
            <a:r>
              <a:rPr lang="tr-TR" dirty="0" smtClean="0"/>
              <a:t>Spor tesis işletmesini başarılı biçimde kurmanın temel yolu başarılı bir planlama yapmaktır. Planlama yapılırken aşağıdaki iki husus mutlaka göz önünde bulundurulmalıdır: </a:t>
            </a:r>
          </a:p>
          <a:p>
            <a:pPr marL="0" indent="19050" algn="just">
              <a:buAutoNum type="arabicPeriod"/>
            </a:pPr>
            <a:r>
              <a:rPr lang="tr-TR" dirty="0" smtClean="0"/>
              <a:t>Tesisler yerel çevrenin ve programın bazı gereksinimlerinin doğması sonucunda inşa edilir. </a:t>
            </a:r>
          </a:p>
          <a:p>
            <a:pPr marL="0" indent="19050" algn="just">
              <a:buAutoNum type="arabicPeriod"/>
            </a:pPr>
            <a:r>
              <a:rPr lang="tr-TR" dirty="0" smtClean="0"/>
              <a:t> Kaliteli tesislerin tasarlanması ve inşa edilmesi aşamasında planlamanın özenle ele alınması gerekir. Spor tesis işletmesi kurmanın ilk aşaması, işletme kurma fikrinin doğup gelişmesi şeklinde ortaya çıkar.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68680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lnSpcReduction="10000"/>
          </a:bodyPr>
          <a:lstStyle/>
          <a:p>
            <a:pPr marL="0" indent="19050" algn="just">
              <a:buNone/>
            </a:pPr>
            <a:r>
              <a:rPr lang="tr-TR" dirty="0" smtClean="0"/>
              <a:t>Spor tesis işletmelerinin kuruluş nedenleri içerisinde ele aldığımız nedenlerin biri, birkaçı ya da hepsine dayanarak bir işletme kurma fikri geliştirilebilir. İşletme kurma fikri geliştikten sonra bazı ön araştırmalar yapılarak bu fikrin yaşama geçip geçemeyeceği değerlendirilir ve bu araştırmalar fizibilite çalışmalarını oluşturur. Fizibilite çalışmaları yatırım öncesi çalışmaları içerir. Bir spor tesis işletmesi kurma fikri oluştuktan sonra bu düşüncenin uygulanabilir nitelikte olup olmadığı çeşitli ön araştırmalar sonucunda ortaya çıkacaktır.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196809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lnSpcReduction="10000"/>
          </a:bodyPr>
          <a:lstStyle/>
          <a:p>
            <a:pPr marL="0" indent="19050" algn="just">
              <a:buNone/>
            </a:pPr>
            <a:r>
              <a:rPr lang="tr-TR" dirty="0" smtClean="0"/>
              <a:t>Bu araştırmaların tümüne </a:t>
            </a:r>
            <a:r>
              <a:rPr lang="tr-TR" dirty="0" smtClean="0">
                <a:solidFill>
                  <a:srgbClr val="FF0000"/>
                </a:solidFill>
              </a:rPr>
              <a:t>fizibilite</a:t>
            </a:r>
            <a:r>
              <a:rPr lang="tr-TR" dirty="0" smtClean="0"/>
              <a:t> çalışmaları adı verilir. </a:t>
            </a:r>
            <a:r>
              <a:rPr lang="tr-TR" dirty="0" smtClean="0">
                <a:solidFill>
                  <a:srgbClr val="FF0000"/>
                </a:solidFill>
              </a:rPr>
              <a:t>Fizibilite, </a:t>
            </a:r>
            <a:r>
              <a:rPr lang="tr-TR" dirty="0" smtClean="0"/>
              <a:t>İngilizceden dilimize geçen bir kavram olup yapılabilirlik, olabilirlik anlamında kullanılmaktadır (Şimşek, 2006). Fizibilite çalışmaları ise, belirli bir alanda yapılması düşünülen yatırımın uygulanabilirliği ve olabilirliği ile ilgili yapılan ön araştırmalar ya da incelemelerdir. </a:t>
            </a:r>
          </a:p>
          <a:p>
            <a:pPr marL="0" indent="19050" algn="just">
              <a:buNone/>
            </a:pPr>
            <a:r>
              <a:rPr lang="tr-TR" dirty="0" smtClean="0"/>
              <a:t>Kısacası, spor tesis işletmelerinin kuruluşunda fizibilite çalışmaları yatırım kararının alınıp alınmamasına dair oluşturulan bir ön aşamadır.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81925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lnSpcReduction="10000"/>
          </a:bodyPr>
          <a:lstStyle/>
          <a:p>
            <a:pPr marL="0" indent="19050" algn="just">
              <a:buNone/>
            </a:pPr>
            <a:r>
              <a:rPr lang="tr-TR" dirty="0" smtClean="0"/>
              <a:t>Fizibilite çalışmasının amacı projeyle ilgili hem uzun hem kısa vadeli maliyetleri (işletme, bakım, araç-gereç, finansman); tesisin muhtemel yerini; hedef kitle ve kullanıcı grubu nüfuslarını; tesisin doğal çevreye, ekonomiye ve yerel sosyal çevreye yapacağı etkiyi; yasal fizibilite (tapu senedi, mülkiyet, irtifak hakkı, imar durumu) ile tasarım ve yönetimi fizibilitesini belirlemektir. Bu bilgiler daha sonra bir ana planın ya da organizasyonun gereksinimlerini ya da önceliklerini gösteren bir şemanın tasarlanmasında kullanılır.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50024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37312"/>
          </a:xfrm>
        </p:spPr>
        <p:txBody>
          <a:bodyPr>
            <a:normAutofit fontScale="85000" lnSpcReduction="10000"/>
          </a:bodyPr>
          <a:lstStyle/>
          <a:p>
            <a:pPr marL="0" indent="19050" algn="just">
              <a:buNone/>
            </a:pPr>
            <a:r>
              <a:rPr lang="tr-TR" dirty="0" smtClean="0"/>
              <a:t>Program hedefleri; kullanıcı grubunun gereksinimleri; öncelik verilecek etkinlikler; eğitsel stratejiler, öğretim yöntemleri ve materyaller; yönetim felsefesi; politikalar; araç-gereçler; teknolojiler; malzemeler ve bakım gibi konuların hepsi tesislerle ilgili göz önüne alınması gereken konuları temsil etmektedir. Yerel çevrenin eğitsel ve </a:t>
            </a:r>
            <a:r>
              <a:rPr lang="tr-TR" dirty="0" err="1" smtClean="0"/>
              <a:t>rekreasyonel</a:t>
            </a:r>
            <a:r>
              <a:rPr lang="tr-TR" dirty="0" smtClean="0"/>
              <a:t> gereksinimleri; yöneticilerin, antrenörlerin ve sporcuların vizyonu ve düşünceleri; mimarların, şehir planlamacılarının ve mühendislerin tavsiyeleri ve daha önce sözü edilen öteki grupların sağladığı girdiler, eğer tesislerin akıllıca planlanması isteniyorsa hesaba katılması gereken başka verilerdir. Tesis planlaması ile ilgili yönetim rehber ilkeleri ise aşağıdaki gibi ele alınabilir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2753468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Tesisler esasen katılımcılar ve kullanıcı gruplar için planlanmalıdır. </a:t>
            </a:r>
          </a:p>
          <a:p>
            <a:pPr marL="0" indent="19050" algn="just">
              <a:buNone/>
            </a:pPr>
            <a:r>
              <a:rPr lang="tr-TR" dirty="0" smtClean="0"/>
              <a:t>Tesisler potansiyel büyüme kalıpları ve eğilimleri göz önüne alınarak çoklu ve ortak kullanımlar için planlanmalıdır. </a:t>
            </a:r>
          </a:p>
          <a:p>
            <a:pPr marL="0" indent="19050" algn="just">
              <a:buNone/>
            </a:pPr>
            <a:r>
              <a:rPr lang="tr-TR" dirty="0" smtClean="0"/>
              <a:t>Tüm planlama faaliyeti, fiziksel olan ve olmayan bütün çevrenin güvenli, emniyetli, çekici, rahat, temiz, sağlıklı, pratik, ulaşımı kolay ve kişisel gereksinimlere uyum sağlayabilir olması hedefine dayanmalıdır. T</a:t>
            </a:r>
          </a:p>
          <a:p>
            <a:pPr marL="0" indent="19050" algn="just">
              <a:buNone/>
            </a:pPr>
            <a:r>
              <a:rPr lang="tr-TR" dirty="0" err="1" smtClean="0"/>
              <a:t>esisler</a:t>
            </a:r>
            <a:r>
              <a:rPr lang="tr-TR" dirty="0" smtClean="0"/>
              <a:t> ekonomik, işletmesi, kontrolü, ve bakımı kolay olmalıdır.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1874555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lnSpcReduction="10000"/>
          </a:bodyPr>
          <a:lstStyle/>
          <a:p>
            <a:pPr marL="0" indent="19050" algn="just">
              <a:buNone/>
            </a:pPr>
            <a:r>
              <a:rPr lang="tr-TR" dirty="0" smtClean="0"/>
              <a:t>Planlama yapılırken beden eğitimi, rekreasyon ve spor tesisleri topluluğunun tamamı göz önünde bulundurulmalıdır. </a:t>
            </a:r>
          </a:p>
          <a:p>
            <a:pPr marL="0" indent="19050" algn="just">
              <a:buNone/>
            </a:pPr>
            <a:r>
              <a:rPr lang="tr-TR" dirty="0" smtClean="0"/>
              <a:t>Bu ortak alanlarda bulunan tesisler ve buralarda uygulanan programlar birbirleriyle yakın ilişki içerisindedir. </a:t>
            </a:r>
          </a:p>
          <a:p>
            <a:pPr marL="0" indent="19050" algn="just">
              <a:buNone/>
            </a:pPr>
            <a:r>
              <a:rPr lang="tr-TR" dirty="0" smtClean="0"/>
              <a:t>Bu nedenle, planlama bütün topluluğun gereksinim ve karakterlerine dayanılarak, eşgüdümlü bir şekilde ve işbirliğiyle yapılmalıdır. </a:t>
            </a:r>
          </a:p>
          <a:p>
            <a:pPr marL="0" indent="19050" algn="just">
              <a:buNone/>
            </a:pPr>
            <a:r>
              <a:rPr lang="tr-TR" dirty="0" smtClean="0"/>
              <a:t>Tesis planlaması yerel çevrenin korunması faktörünü hesaba katmalıdır (trafik; ses; ışık; itfaiye, polis, ulaşım ve acil yardım gibi kamu hizmetleri).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408083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Kullanıcı grupları tesise kolayca ulaşabilmeli, ama yine de tesis, yürütülecek etkinliğin diğer programları olumsuz etkilememesi sağlanacak şekilde yalıtılmış olmalıdır. </a:t>
            </a:r>
          </a:p>
          <a:p>
            <a:pPr marL="0" indent="19050" algn="just">
              <a:buNone/>
            </a:pPr>
            <a:r>
              <a:rPr lang="tr-TR" dirty="0" smtClean="0"/>
              <a:t>Tesisler kullanıcı grupları kadar çevrenin de sağlığının, rahatının ve güvenliğinin korunmasında önemli olan yasal düzenleme ve standartlara uygun şekilde planlanmalıdır. </a:t>
            </a:r>
          </a:p>
          <a:p>
            <a:pPr marL="0" indent="19050" algn="just">
              <a:buNone/>
            </a:pPr>
            <a:r>
              <a:rPr lang="tr-TR" dirty="0" smtClean="0"/>
              <a:t>Tesisler, engelliler dahil herkesin kolayca erişebileceği ve tesis sınırları içerisinde güvende olacağı şekilde planlanmalıdır.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73542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pPr lvl="0">
              <a:spcBef>
                <a:spcPct val="20000"/>
              </a:spcBef>
            </a:pPr>
            <a:r>
              <a:rPr lang="tr-TR" sz="3300" dirty="0">
                <a:solidFill>
                  <a:srgbClr val="000000"/>
                </a:solidFill>
                <a:ea typeface="+mn-ea"/>
              </a:rPr>
              <a:t>SPOR TESİS İŞLETMELERİNİN KURULUŞU </a:t>
            </a:r>
            <a:endParaRPr lang="tr-TR" sz="3300" dirty="0">
              <a:solidFill>
                <a:srgbClr val="000000"/>
              </a:solidFill>
              <a:ea typeface="+mn-ea"/>
            </a:endParaRPr>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smtClean="0"/>
              <a:t>3.HAFTA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SPOR İŞLETMECİLİĞİ</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Tesis planlaması, değişen toplumun gereksinimlerinin karşılanabilmesi için uyarlanabilirlik, değiştirilebilirlik, ve genişletilebilirlik özelliklerini taşıyacak nitelikte, uzun vadeli olarak yapılmalıdır. </a:t>
            </a:r>
          </a:p>
          <a:p>
            <a:pPr marL="0" indent="19050" algn="just">
              <a:buNone/>
            </a:pPr>
            <a:r>
              <a:rPr lang="tr-TR" dirty="0" smtClean="0"/>
              <a:t>Tesisler sağlıklı bir çevre yaratılması açısından önemlidir. Tesislerin planlanmasında çok sayıda ve güvenli oyun alanlarına yer verilmesine, sağlık donatımına, ısıtma, havalandırma, aydınlatma ve temizlik koşullarına özen gösterilmelidir.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47278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Kısacası, spor tesis işletmelerinin kuruluşunda fizibilite çalışmaları yatırım kararının alınıp alınmamasına dair oluşturulan bir ön aşamadır. </a:t>
            </a:r>
          </a:p>
          <a:p>
            <a:pPr marL="0" indent="19050" algn="just">
              <a:buNone/>
            </a:pPr>
            <a:r>
              <a:rPr lang="tr-TR" dirty="0" smtClean="0"/>
              <a:t>Spor tesis işletmelerinin kuruluş aşamaları içerisinde fizibilite çalışmaları; ekonomik, teknik, finansal ve yasal araştırmalar olmak üzere dört temel bölüm içerisinde ele alınır. </a:t>
            </a:r>
          </a:p>
          <a:p>
            <a:pPr marL="0" indent="19050" algn="just">
              <a:buNone/>
            </a:pPr>
            <a:r>
              <a:rPr lang="tr-TR" dirty="0" smtClean="0"/>
              <a:t>Ekonomik araştırma ile kurulacak işletmenin verimli, kârlı ve rasyonel olup olmayacağı ekonomik açıdan analiz edilerek saptanmaya çalışılır.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2722483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Bu araştırmalar ile üretilecek spor mal ve hizmetlerinin kimler tarafından hangi oranlarda satın alınabileceği ve potansiyel rakiplerin kimler olduğu ya da olabileceği gibi sorulara cevap bulunmaya çalışılır. </a:t>
            </a:r>
          </a:p>
          <a:p>
            <a:pPr marL="0" indent="19050" algn="just">
              <a:buNone/>
            </a:pPr>
            <a:r>
              <a:rPr lang="tr-TR" dirty="0" smtClean="0"/>
              <a:t>Teknik araştırma ile üretilmesi düşünülen mal ve hizmetler konusunda mevcut teknolojilerin neler olduğu, girdilerle çıktılar arasında en uygun bileşimi sağlayabilmek için ne tür bir teknoloji uygulanması gerektiği gibi sorulara cevap aranır.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2995955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a:bodyPr>
          <a:lstStyle/>
          <a:p>
            <a:pPr marL="0" indent="19050" algn="just">
              <a:buNone/>
            </a:pPr>
            <a:r>
              <a:rPr lang="tr-TR" dirty="0" smtClean="0"/>
              <a:t>Örneğin; bir </a:t>
            </a:r>
            <a:r>
              <a:rPr lang="tr-TR" dirty="0" err="1" smtClean="0"/>
              <a:t>fitness</a:t>
            </a:r>
            <a:r>
              <a:rPr lang="tr-TR" dirty="0" smtClean="0"/>
              <a:t> merkezinin kuruluşu amacıyla yapılan fizibilite çalışmaları içerisinde kullanacağımız spor araç gereçlerine yönelik mevcut teknolojilerin neler olduğu sorusu teknik araştırma ile cevaplanır. </a:t>
            </a:r>
          </a:p>
          <a:p>
            <a:pPr marL="0" indent="19050" algn="just">
              <a:buNone/>
            </a:pPr>
            <a:r>
              <a:rPr lang="tr-TR" dirty="0" smtClean="0"/>
              <a:t>Finansal araştırma, kurulması düşünülen işletmenin finansman ihtiyacı, bu ihtiyacın hangi kaynaklardan karşılanacağı, işletmenin yıllara göre gider, gelir ve fon akışının ne olacağı ve işletmenin hangi üretim düzeyinde kâra geçeceğinin belirlenmesine ilişkin sorulara tatminkâr cevaplar bulmaya çalışır.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1887098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Eğer fizibilite çalışmaları olumlu sonuçlar verirse, ön proje ve kesin projenin hazırlanması aşamasına geçilir. </a:t>
            </a:r>
          </a:p>
          <a:p>
            <a:pPr marL="0" indent="19050" algn="just">
              <a:buNone/>
            </a:pPr>
            <a:r>
              <a:rPr lang="tr-TR" dirty="0" smtClean="0"/>
              <a:t>Ön proje, fizibilite çalışmaları ile elde edilen sonuçlara dayanır ve yatırım düşüncesinin gerçekleştirilebilme olasılığını ortaya koyar. </a:t>
            </a:r>
          </a:p>
          <a:p>
            <a:pPr marL="0" indent="19050" algn="just">
              <a:buNone/>
            </a:pPr>
            <a:r>
              <a:rPr lang="tr-TR" dirty="0" smtClean="0"/>
              <a:t>Ön projede yer alan bilgilerin değerlendirilmesi sonucu spor tesis işletmesi ile ilgili yatırım kararı alınır ya da yatırımdan vazgeçilir. Kabul gören projenin kesin proje olarak ele alınması gerekir.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extLst>
      <p:ext uri="{BB962C8B-B14F-4D97-AF65-F5344CB8AC3E}">
        <p14:creationId xmlns:p14="http://schemas.microsoft.com/office/powerpoint/2010/main" val="1469151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lnSpcReduction="10000"/>
          </a:bodyPr>
          <a:lstStyle/>
          <a:p>
            <a:pPr marL="0" indent="19050" algn="just">
              <a:buNone/>
            </a:pPr>
            <a:r>
              <a:rPr lang="tr-TR" dirty="0" smtClean="0"/>
              <a:t>Kurulacak işletmenin yasal yapılanması, teknik açıdan yapılan kesin hesaplamalar, satın alınacak araç gereçlerin teknolojik özellikleri ve maliyetleri, yatırım tutarı, yapılacak inşaat işlerinin maliyeti, finansal olanaklar ve kaynaklar gibi konular üzerinde yapılan çalışmalar ile proje nihai hale gelir. </a:t>
            </a:r>
          </a:p>
          <a:p>
            <a:pPr marL="0" indent="19050" algn="just">
              <a:buNone/>
            </a:pPr>
            <a:r>
              <a:rPr lang="tr-TR" dirty="0" smtClean="0"/>
              <a:t>Projenin uygulanması aşamasında yatırımın gerçekleşmesi söz konusudur. Projenin uygulanma aşaması, gerçek büyüklükteki harcamaların söz konusu olduğu aşama olup, planlanan zaman, yer ve maliyetle üretimde bulunmak önem taşımaktadır.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3280156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lnSpcReduction="10000"/>
          </a:bodyPr>
          <a:lstStyle/>
          <a:p>
            <a:pPr marL="0" indent="19050" algn="just">
              <a:buNone/>
            </a:pPr>
            <a:r>
              <a:rPr lang="tr-TR" dirty="0" smtClean="0"/>
              <a:t>Bir projenin uygulanma aşamasında, mühendislik tasarımları, görüşmeler ve sözleşmeler de yer alabilmektedir (Şimşek ve Çelik, 2008). </a:t>
            </a:r>
          </a:p>
          <a:p>
            <a:pPr marL="0" indent="19050" algn="just">
              <a:buNone/>
            </a:pPr>
            <a:r>
              <a:rPr lang="tr-TR" dirty="0" smtClean="0"/>
              <a:t>Tüm bu işlemlerin başarı ile uygulanmasının ardından gözden kaçan aksaklıkların ve ortaya çıkan problemlerin çözümü için işletme aşamasına geçilir. </a:t>
            </a:r>
          </a:p>
          <a:p>
            <a:pPr marL="0" indent="19050" algn="just">
              <a:buNone/>
            </a:pPr>
            <a:r>
              <a:rPr lang="tr-TR" dirty="0" smtClean="0"/>
              <a:t>Bu aşamanın bitişi ile beraber kuruluş aşaması tamamlanır ve üretim dönemi başlamış olur. Spor tesislerinin yapımında ise aşağıdaki esaslar göz önünde bulundurulur: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3656750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Yalnız özel bir spor dalına hitap eden bir tesis ancak o spor dalının faaliyet gösterdiği ya da o spor dalı için büyük bir potansiyelin bulunduğu bölgede kurulur. </a:t>
            </a:r>
          </a:p>
          <a:p>
            <a:pPr marL="0" indent="19050" algn="just">
              <a:buNone/>
            </a:pPr>
            <a:r>
              <a:rPr lang="tr-TR" dirty="0" smtClean="0"/>
              <a:t>Tesislerin dizaynında, kapasitesinin tespitinde ve programlanmasında yerel gereksinimler, kullanma ve seyirci kapasitesi gibi faktörler kesinlikle göz önünde bulundurulur. </a:t>
            </a:r>
          </a:p>
          <a:p>
            <a:pPr marL="0" indent="19050" algn="just">
              <a:buNone/>
            </a:pPr>
            <a:r>
              <a:rPr lang="tr-TR" dirty="0" smtClean="0"/>
              <a:t>Antrenman tesislerinde ya da seyirci potansiyeli bulunmayan yerlerde tesise seyirci tribünü yapmaya gerek yoktur.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3155981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Uluslararası ve milli yarışmaların yapıldığı ana merkezlerde spor salonu ve sair tesislerde kesinlikle uluslararası normlar aranır. </a:t>
            </a:r>
          </a:p>
          <a:p>
            <a:pPr marL="0" indent="19050" algn="just">
              <a:buNone/>
            </a:pPr>
            <a:r>
              <a:rPr lang="tr-TR" dirty="0" smtClean="0"/>
              <a:t>Bu gibi tesisler mümkün olduğu kadar çok amaçlı dizayn edilir. Yapılacak tesislerde dayanıklılık, kolay bakım ve temizleme, en az personel kullanma yollarına gidilir. </a:t>
            </a:r>
          </a:p>
          <a:p>
            <a:pPr marL="0" indent="19050" algn="just">
              <a:buNone/>
            </a:pPr>
            <a:r>
              <a:rPr lang="tr-TR" dirty="0" smtClean="0"/>
              <a:t>Kitleye açık, yetiştirici anlamda hizmet veren ve antrenman maksadıyla kullanılan tesislerde yaygınlık ve maliyet unsuru ile norm ve standart arasında denge kurulur.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extLst>
      <p:ext uri="{BB962C8B-B14F-4D97-AF65-F5344CB8AC3E}">
        <p14:creationId xmlns:p14="http://schemas.microsoft.com/office/powerpoint/2010/main" val="1280977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lnSpcReduction="20000"/>
          </a:bodyPr>
          <a:lstStyle/>
          <a:p>
            <a:pPr marL="0" indent="19050" algn="ctr">
              <a:buNone/>
            </a:pPr>
            <a:r>
              <a:rPr lang="tr-TR" dirty="0" smtClean="0">
                <a:solidFill>
                  <a:srgbClr val="FF0000"/>
                </a:solidFill>
              </a:rPr>
              <a:t>SPOR TESİS İŞLETMELERİNDE KURULUŞ YERİNİN BELİRLENMESİ</a:t>
            </a:r>
            <a:r>
              <a:rPr lang="tr-TR" dirty="0" smtClean="0"/>
              <a:t> </a:t>
            </a:r>
          </a:p>
          <a:p>
            <a:pPr marL="0" indent="19050" algn="just">
              <a:buNone/>
            </a:pPr>
            <a:r>
              <a:rPr lang="tr-TR" dirty="0" smtClean="0"/>
              <a:t>Spor tesis işletmelerinin kuruluş çalışmaları sırasında üzerinde önemle durulması gereken konulardan biri de kuruluş yerinin seçimidir. İşletmenin faaliyette bulunduğu yer olarak adlandırılan kuruluş yeri işletmenin varlığını sürdürmesi, gelişip büyümesi ile yakından ilişkili, en az maliyetle en çok hizmetin sağlanabildiği mekândır. </a:t>
            </a:r>
          </a:p>
          <a:p>
            <a:pPr marL="0" indent="19050" algn="just">
              <a:buNone/>
            </a:pPr>
            <a:r>
              <a:rPr lang="tr-TR" dirty="0" smtClean="0"/>
              <a:t>Kuruluş yeri, bir işletmenin yaşaması ve gelişmesi için zorunlu olan, faaliyette bulunulan işkolunun gerektirdiği bütün özellikleri bünyesinde taşıyan, en düşük maliyetle en yüksek karı sağlayabileceği düşünülen hayat alanıdır.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extLst>
      <p:ext uri="{BB962C8B-B14F-4D97-AF65-F5344CB8AC3E}">
        <p14:creationId xmlns:p14="http://schemas.microsoft.com/office/powerpoint/2010/main" val="311744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7463" algn="just">
              <a:buNone/>
            </a:pPr>
            <a:r>
              <a:rPr lang="tr-TR" dirty="0" smtClean="0"/>
              <a:t>Bir spor tesis işletmesi neden kurulur ya da varlık nedeni nedir? </a:t>
            </a:r>
          </a:p>
          <a:p>
            <a:pPr marL="0" indent="17463" algn="just">
              <a:buNone/>
            </a:pPr>
            <a:r>
              <a:rPr lang="tr-TR" dirty="0" smtClean="0"/>
              <a:t>İlk bakışta bu sorunun yanıtı çok açık gibi görünür. Bu soruya çoğu kimse büyük bir olasılıkla kâr etmek ya da sosyal fayda sağlamak diye yanıt verecektir. </a:t>
            </a:r>
          </a:p>
          <a:p>
            <a:pPr marL="0" indent="17463" algn="just">
              <a:buNone/>
            </a:pPr>
            <a:r>
              <a:rPr lang="tr-TR" dirty="0" smtClean="0"/>
              <a:t>Elbette, kâr etmek ve topluma hizmet sağlamak spor tesis işletmelerinin kuruluş nedenleri arasında ön plana çıkmaktadır. </a:t>
            </a:r>
          </a:p>
          <a:p>
            <a:pPr marL="0" indent="17463" algn="just">
              <a:buNone/>
            </a:pPr>
            <a:r>
              <a:rPr lang="tr-TR" dirty="0" smtClean="0"/>
              <a:t>Ancak spor tesis işletmelerinin sadece bu iki nedene bağlı olarak kurulduğu düşünülmemelidir.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642677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a:bodyPr>
          <a:lstStyle/>
          <a:p>
            <a:pPr marL="0" indent="19050" algn="just">
              <a:buNone/>
            </a:pPr>
            <a:r>
              <a:rPr lang="tr-TR" dirty="0" smtClean="0"/>
              <a:t>Spor tesis işletmeleri kuruluş aşamasında, fizibilite araştırmaları ile ortaya çıkan sonuçları göz önüne alarak, en az maliyetle etkin ve verimli çalışıp, maksimum çıktıyı meydana getirebilecek yerlere büyük önem vermelidirler. Bu yerler içinde de en uygun şartları taşıyan yer, kuruluş yeri olarak seçilmelidir. </a:t>
            </a:r>
          </a:p>
          <a:p>
            <a:pPr marL="0" indent="19050" algn="just">
              <a:buNone/>
            </a:pPr>
            <a:r>
              <a:rPr lang="tr-TR" dirty="0" smtClean="0"/>
              <a:t>En uygun kuruluş yeri ile spor etkinliklerine katılım kavramlarının ilişkisi hem tesisin cinsi hem de kapasitesinin belirlenmesinde önemli derecede rol oynamaktadır. </a:t>
            </a:r>
          </a:p>
          <a:p>
            <a:pPr marL="0" indent="19050" algn="just">
              <a:buNone/>
            </a:pPr>
            <a:r>
              <a:rPr lang="tr-TR" dirty="0" smtClean="0"/>
              <a:t>Zaten bu durumu serbest rekabet şartları da zorlamaktadır.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extLst>
      <p:ext uri="{BB962C8B-B14F-4D97-AF65-F5344CB8AC3E}">
        <p14:creationId xmlns:p14="http://schemas.microsoft.com/office/powerpoint/2010/main" val="1801791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a:bodyPr>
          <a:lstStyle/>
          <a:p>
            <a:pPr marL="0" indent="19050" algn="just">
              <a:buNone/>
            </a:pPr>
            <a:r>
              <a:rPr lang="tr-TR" dirty="0" smtClean="0"/>
              <a:t>Kuruluş yeri seçimiyle ilgili genel ilkeleri aşağıdaki biçimde özetlemek mümkündür (Ekenci ve İmamoğlu, 1998): </a:t>
            </a:r>
          </a:p>
          <a:p>
            <a:pPr marL="0" indent="19050" algn="just">
              <a:buNone/>
            </a:pPr>
            <a:r>
              <a:rPr lang="tr-TR" dirty="0" smtClean="0"/>
              <a:t>Kuruluş yeri ile ilgili bilgiler objektif ve bilimsel ölçütlere göre tespit edilmelidir. Seçilecek yerin işletmenin faaliyetlerine yapacağı etkiler ve sağlayacağı katkılar ayrıntılarıyla ortaya konmalıdır. </a:t>
            </a:r>
          </a:p>
          <a:p>
            <a:pPr marL="0" indent="19050" algn="just">
              <a:buNone/>
            </a:pPr>
            <a:r>
              <a:rPr lang="tr-TR" dirty="0" smtClean="0"/>
              <a:t>Yer seçimi ile ilgili çalışmaların belirli aşamaları birbirine karıştırılmamalıdır. Bilgi ve deneyimleriyle yararlı olacak uzman kişi ve kuruluşlardan kuruluş yeri seçiminin her aşamasında en üst düzeyde faydalanılmalıdır.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extLst>
      <p:ext uri="{BB962C8B-B14F-4D97-AF65-F5344CB8AC3E}">
        <p14:creationId xmlns:p14="http://schemas.microsoft.com/office/powerpoint/2010/main" val="437061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fontScale="92500"/>
          </a:bodyPr>
          <a:lstStyle/>
          <a:p>
            <a:pPr marL="0" indent="19050" algn="just">
              <a:buNone/>
            </a:pPr>
            <a:r>
              <a:rPr lang="tr-TR" dirty="0" smtClean="0"/>
              <a:t>Kuruluş yeri ile ilgili karar aceleye getirilmemeli, seçenekler hakkında olabildiğince geniş ve kesin bilgilere ulaşılarak çalışma sonuçlarının güvenilirliği test edilmelidir. </a:t>
            </a:r>
          </a:p>
          <a:p>
            <a:pPr marL="0" indent="19050" algn="just">
              <a:buNone/>
            </a:pPr>
            <a:r>
              <a:rPr lang="tr-TR" dirty="0" smtClean="0"/>
              <a:t>Spor tesis işletmelerinin kuruluş yeri seçimi ile ilgili genel ilkeler Komple yeni yatırımlar, bir işletmenin tesislerinin ilk kuruluşunda olan yatırımlardır. Kuruluş yeri ile anlaşılması gereken, tesisin faaliyette bulunacağı yerdir. </a:t>
            </a:r>
          </a:p>
          <a:p>
            <a:pPr marL="0" indent="19050" algn="just">
              <a:buNone/>
            </a:pPr>
            <a:r>
              <a:rPr lang="tr-TR" dirty="0" smtClean="0"/>
              <a:t>Tesisler için kuruluş yerinin seçimi, tesisin faaliyette bulunduğu yerde başarı açısından son derece önemli bir unsurdur.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spTree>
    <p:extLst>
      <p:ext uri="{BB962C8B-B14F-4D97-AF65-F5344CB8AC3E}">
        <p14:creationId xmlns:p14="http://schemas.microsoft.com/office/powerpoint/2010/main" val="693374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lnSpcReduction="10000"/>
          </a:bodyPr>
          <a:lstStyle/>
          <a:p>
            <a:pPr marL="0" indent="19050" algn="just">
              <a:buNone/>
            </a:pPr>
            <a:r>
              <a:rPr lang="tr-TR" dirty="0" smtClean="0"/>
              <a:t>Kuruluş yeri ile ilgili hatalı bir kararın ortaya çıkaracağı mali külfet çok büyük olabilecektir. İşletmeler kuruluş yerlerini, bölge seçimi ve bölge için de nokta seçimi olmak üzere iki aşamada seçerler. </a:t>
            </a:r>
          </a:p>
          <a:p>
            <a:pPr marL="0" indent="19050" algn="just">
              <a:buNone/>
            </a:pPr>
            <a:r>
              <a:rPr lang="tr-TR" dirty="0" smtClean="0"/>
              <a:t>Uygun olmayan yerde faaliyetlerini sürdüren bir işletme, maliyet giderlerinin yüksekliği nedeniyle diğer işletmelerle rekabet edemez. </a:t>
            </a:r>
          </a:p>
          <a:p>
            <a:pPr marL="0" indent="19050" algn="just">
              <a:buNone/>
            </a:pPr>
            <a:r>
              <a:rPr lang="tr-TR" dirty="0" smtClean="0"/>
              <a:t>Kuruluş yerinin seçilmesinde temel kriter, işletme giderinin en düşük, işletme gelirlerinin en yüksek düzeyde gerçekleşmesi demektir.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32679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Optimum kuruluş yeri, toplam üretim masraflarının en düşük olduğu yer olarak düşünülebilir. </a:t>
            </a:r>
          </a:p>
          <a:p>
            <a:pPr marL="0" indent="19050" algn="just">
              <a:buNone/>
            </a:pPr>
            <a:r>
              <a:rPr lang="tr-TR" dirty="0" smtClean="0"/>
              <a:t>Üretim yapmak üzere yatırıma karar veren bir müteşebbis, neyi, nasıl ve kaça üreteceğine karar verirken, kuşkusuz üretim yapacağı yeri de kararlaştırmalıdır. </a:t>
            </a:r>
          </a:p>
          <a:p>
            <a:pPr marL="0" indent="19050" algn="just">
              <a:buNone/>
            </a:pPr>
            <a:r>
              <a:rPr lang="tr-TR" dirty="0" smtClean="0"/>
              <a:t>Bunun için de şu üç etkinlik ölçüsünü göz önüne almalıdır: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extLst>
      <p:ext uri="{BB962C8B-B14F-4D97-AF65-F5344CB8AC3E}">
        <p14:creationId xmlns:p14="http://schemas.microsoft.com/office/powerpoint/2010/main" val="3052490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AutoNum type="arabicPeriod"/>
            </a:pPr>
            <a:r>
              <a:rPr lang="tr-TR" dirty="0" smtClean="0">
                <a:solidFill>
                  <a:srgbClr val="FF0000"/>
                </a:solidFill>
              </a:rPr>
              <a:t>Verimlilik: </a:t>
            </a:r>
            <a:r>
              <a:rPr lang="tr-TR" dirty="0" smtClean="0"/>
              <a:t>İşletmenin üretim miktarı bakımından verimliliğini gösterir. </a:t>
            </a:r>
          </a:p>
          <a:p>
            <a:pPr marL="0" indent="19050" algn="just">
              <a:buAutoNum type="arabicPeriod"/>
            </a:pPr>
            <a:r>
              <a:rPr lang="tr-TR" dirty="0" smtClean="0">
                <a:solidFill>
                  <a:srgbClr val="FF0000"/>
                </a:solidFill>
              </a:rPr>
              <a:t> İktisadilik: </a:t>
            </a:r>
            <a:r>
              <a:rPr lang="tr-TR" dirty="0" smtClean="0"/>
              <a:t>Bir birim malın üretimi için gerekli maliyet düzeyini belirler. </a:t>
            </a:r>
          </a:p>
          <a:p>
            <a:pPr marL="0" indent="19050" algn="just">
              <a:buNone/>
            </a:pPr>
            <a:r>
              <a:rPr lang="tr-TR" dirty="0" smtClean="0">
                <a:solidFill>
                  <a:srgbClr val="FF0000"/>
                </a:solidFill>
              </a:rPr>
              <a:t>3. Karlılık: </a:t>
            </a:r>
            <a:r>
              <a:rPr lang="tr-TR" dirty="0" smtClean="0"/>
              <a:t>Belli bir dönem içinde işletmenin öz varlığındaki net artışların (kar) sermayeye oranı olarak tanımlanır. </a:t>
            </a:r>
          </a:p>
          <a:p>
            <a:pPr marL="0" indent="19050" algn="just">
              <a:buNone/>
            </a:pPr>
            <a:r>
              <a:rPr lang="tr-TR" dirty="0" smtClean="0"/>
              <a:t>Kısacası, spor tesis işletmeleri için en uygun kuruluş yeri; verimlilik, kârlılık, etkinlik ve iktisadilik yönünden azami, maliyet yönünden asgari şartlar taşımalıdır.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Tree>
    <p:extLst>
      <p:ext uri="{BB962C8B-B14F-4D97-AF65-F5344CB8AC3E}">
        <p14:creationId xmlns:p14="http://schemas.microsoft.com/office/powerpoint/2010/main" val="3736276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Netice itibarı ile kuruluş yerinin seçimi, bir spor tesis işletmesinin yaşaması ve gelişmesinde son derece önemlidir. </a:t>
            </a:r>
          </a:p>
          <a:p>
            <a:pPr marL="0" indent="19050" algn="just">
              <a:buNone/>
            </a:pPr>
            <a:r>
              <a:rPr lang="tr-TR" dirty="0" smtClean="0"/>
              <a:t>Yanlış verilecek bir kararın telafisi, beraberinde pek çok sorunu da gündeme getirmekte ve iktisadi anlamda olumsuzluklarla kendini göstermektedir. </a:t>
            </a:r>
          </a:p>
          <a:p>
            <a:pPr marL="0" indent="19050" algn="just">
              <a:buNone/>
            </a:pPr>
            <a:r>
              <a:rPr lang="tr-TR" dirty="0" smtClean="0"/>
              <a:t>Spor tesis işletmeleri için böylesi büyük bir öneme sahip olmasından dolayı, kuruluş yerinin hangi ölçütlere bağlı olarak belirleneceği sorusu üzerinde ayrıntılı olarak düşünülmesi gerekmektedir.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2688150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Kuruluş yerinin seçimini etkileyen faktörler birbirleriyle yakından ilişkilidir. </a:t>
            </a:r>
          </a:p>
          <a:p>
            <a:pPr marL="0" indent="19050" algn="just">
              <a:buNone/>
            </a:pPr>
            <a:r>
              <a:rPr lang="tr-TR" dirty="0" smtClean="0"/>
              <a:t>Belli bir yerde yapılan üretim faaliyetine üstünlük sağlayan her şey kuruluş yeri faktörü olarak nitelendirilebilir. </a:t>
            </a:r>
          </a:p>
          <a:p>
            <a:pPr marL="0" indent="19050" algn="just">
              <a:buNone/>
            </a:pPr>
            <a:r>
              <a:rPr lang="tr-TR" dirty="0" smtClean="0"/>
              <a:t>Kuruluş yeri faktörleri genel olarak ekonomik, doğal, </a:t>
            </a:r>
            <a:r>
              <a:rPr lang="tr-TR" dirty="0" err="1" smtClean="0"/>
              <a:t>sosyo</a:t>
            </a:r>
            <a:r>
              <a:rPr lang="tr-TR" dirty="0" smtClean="0"/>
              <a:t>-psikolojik ve çevresel olmak üzere dört ana bölümde ele alınabilir. </a:t>
            </a:r>
          </a:p>
          <a:p>
            <a:pPr marL="0" indent="19050" algn="just">
              <a:buNone/>
            </a:pPr>
            <a:r>
              <a:rPr lang="tr-TR" dirty="0" smtClean="0"/>
              <a:t>İşletmelerin kuruluş yeri seçilirken en önde gelen ya da araştırılması gereken konu ekonomik faktörlerdir.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spTree>
    <p:extLst>
      <p:ext uri="{BB962C8B-B14F-4D97-AF65-F5344CB8AC3E}">
        <p14:creationId xmlns:p14="http://schemas.microsoft.com/office/powerpoint/2010/main" val="3418694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Bu nedenle bu faktörlere temel faktörler diğerlerine ise destekleyici faktörler denebilir (</a:t>
            </a:r>
            <a:r>
              <a:rPr lang="tr-TR" dirty="0" err="1" smtClean="0"/>
              <a:t>Sabuncuoğlu</a:t>
            </a:r>
            <a:r>
              <a:rPr lang="tr-TR" dirty="0" smtClean="0"/>
              <a:t> ve </a:t>
            </a:r>
            <a:r>
              <a:rPr lang="tr-TR" dirty="0" err="1" smtClean="0"/>
              <a:t>Tokol</a:t>
            </a:r>
            <a:r>
              <a:rPr lang="tr-TR" dirty="0" smtClean="0"/>
              <a:t>, 2001). </a:t>
            </a:r>
          </a:p>
          <a:p>
            <a:pPr marL="0" indent="19050" algn="just">
              <a:buNone/>
            </a:pPr>
            <a:r>
              <a:rPr lang="tr-TR" dirty="0" smtClean="0"/>
              <a:t>Pazarın büyüklüğü ve yakınlığı, hammadde kaynakları, enerji, işçilik v.b. gibi faktörler bu grupta ele alınmaktadırlar.</a:t>
            </a:r>
          </a:p>
          <a:p>
            <a:pPr marL="0" indent="19050" algn="just">
              <a:buNone/>
            </a:pPr>
            <a:r>
              <a:rPr lang="tr-TR" dirty="0" smtClean="0"/>
              <a:t>Ayrıca ulaştırma olanakları, arazi ve inşaat maliyetleri,  </a:t>
            </a:r>
            <a:r>
              <a:rPr lang="tr-TR" dirty="0" err="1" smtClean="0"/>
              <a:t>işgören</a:t>
            </a:r>
            <a:r>
              <a:rPr lang="tr-TR" dirty="0" smtClean="0"/>
              <a:t> sağlama kolaylıkları, altyapı ve hizmetlerin varlığı gibi konularda ekonomik faktörlerin içerisinde değerlendirilir.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extLst>
      <p:ext uri="{BB962C8B-B14F-4D97-AF65-F5344CB8AC3E}">
        <p14:creationId xmlns:p14="http://schemas.microsoft.com/office/powerpoint/2010/main" val="3582298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237312"/>
          </a:xfrm>
        </p:spPr>
        <p:txBody>
          <a:bodyPr>
            <a:normAutofit/>
          </a:bodyPr>
          <a:lstStyle/>
          <a:p>
            <a:pPr marL="0" indent="19050" algn="just">
              <a:buNone/>
            </a:pPr>
            <a:r>
              <a:rPr lang="tr-TR" dirty="0" smtClean="0"/>
              <a:t>Ekonomik faktörler birinci planda rol oynarken doğal faktörler ikinci planda destekleyici faktörler olarak değerlendirilebilir. </a:t>
            </a:r>
          </a:p>
          <a:p>
            <a:pPr marL="0" indent="19050" algn="just">
              <a:buNone/>
            </a:pPr>
            <a:r>
              <a:rPr lang="tr-TR" dirty="0" smtClean="0"/>
              <a:t>Enerji, yakıt, kuruluş yerindeki arazinin durumu, su ve iklim koşulları kuruluş yeri seçimini etkileyebilir. </a:t>
            </a:r>
          </a:p>
          <a:p>
            <a:pPr marL="0" indent="19050" algn="just">
              <a:buNone/>
            </a:pPr>
            <a:r>
              <a:rPr lang="tr-TR" dirty="0" smtClean="0"/>
              <a:t>Arazi yapısı, yüksekliği, ısı farklılıkları, kuruluş yerinin deprem kuşağında olup olmaması, nemlilik derecesi, hatta rüzgâr durumu, kuruluş yerine karar verme sırasında etkin olan noktalardandır.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39</a:t>
            </a:fld>
            <a:endParaRPr lang="tr-TR"/>
          </a:p>
        </p:txBody>
      </p:sp>
    </p:spTree>
    <p:extLst>
      <p:ext uri="{BB962C8B-B14F-4D97-AF65-F5344CB8AC3E}">
        <p14:creationId xmlns:p14="http://schemas.microsoft.com/office/powerpoint/2010/main" val="92989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7463" algn="just">
              <a:buNone/>
            </a:pPr>
            <a:r>
              <a:rPr lang="tr-TR" dirty="0" smtClean="0"/>
              <a:t>Spor tesis işletmelerinin kuruluşu diğer işletmelerde olduğu gibi sosyal, ekonomik, hukuki ve teknik yönleri ile kapsamlı bir süreçtir. </a:t>
            </a:r>
          </a:p>
          <a:p>
            <a:pPr marL="0" indent="17463" algn="just">
              <a:buNone/>
            </a:pPr>
            <a:r>
              <a:rPr lang="tr-TR" dirty="0" smtClean="0"/>
              <a:t>Küçük ölçekli bir spor tesis işletmesinin kuruluşunda çok yönlü ve ayrıntılı bir çalışmaya gerek olmayabilir. İşletme sahibinin deneyim, tahmin ve ayrıntılı olmayan araştırmaları küçük ölçekli bir spor tesis işletmesinin kuruluşunda yeterli olabilir. </a:t>
            </a:r>
          </a:p>
          <a:p>
            <a:pPr marL="0" indent="17463" algn="just">
              <a:buNone/>
            </a:pPr>
            <a:r>
              <a:rPr lang="tr-TR" dirty="0" smtClean="0"/>
              <a:t>Ancak büyük ölçekli bir spor tesis işletmesinin kuruluşunda kapsamlı araştırmalara ihtiyaç duyulur.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298579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7463" algn="just">
              <a:buNone/>
            </a:pPr>
            <a:r>
              <a:rPr lang="tr-TR" dirty="0" smtClean="0"/>
              <a:t>Çünkü büyük bir işletmenin kurulması ekonomik, yasal, finansal ve örgütsel sorunlar doğurur. Bu sorunların çözümü için önceden ciddi ve kapsamlı araştırmalar yapılması gerekir. Bir spor tesis işletmesinin ekonomik, teknik ve finansal yapılanması ve nasıl bir yasal düzen içinde işleyişi göstereceği fizibilite çalışmaları sonunda ortaya çıkar. </a:t>
            </a:r>
          </a:p>
          <a:p>
            <a:pPr marL="0" indent="17463" algn="just">
              <a:buNone/>
            </a:pPr>
            <a:r>
              <a:rPr lang="tr-TR" dirty="0" smtClean="0"/>
              <a:t>İşletmenin kuruluş yeri seçimi ve bu seçimi etkileyen faktörlerin ayrıntılı olarak ele alınması fizibilite çalışmalarının ardından ele alınması gereken konulardır.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36090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7463" algn="ctr">
              <a:buNone/>
            </a:pPr>
            <a:r>
              <a:rPr lang="tr-TR" dirty="0" smtClean="0">
                <a:solidFill>
                  <a:srgbClr val="FF0000"/>
                </a:solidFill>
              </a:rPr>
              <a:t>SPOR TESİS İŞLETMELERİNİN KURULUŞ NEDENLERİ </a:t>
            </a:r>
          </a:p>
          <a:p>
            <a:pPr marL="0" indent="17463" algn="just">
              <a:buNone/>
            </a:pPr>
            <a:r>
              <a:rPr lang="tr-TR" dirty="0" smtClean="0"/>
              <a:t>Spor tesisleri; semt sahalarından, </a:t>
            </a:r>
            <a:r>
              <a:rPr lang="tr-TR" dirty="0" err="1" smtClean="0"/>
              <a:t>fitness</a:t>
            </a:r>
            <a:r>
              <a:rPr lang="tr-TR" dirty="0" smtClean="0"/>
              <a:t> merkezlerine, spor salonlarından, stadyumlara kadar geniş bir yelpaze içerisinde değerlendirildiğinden dolayı farklı kuruluş nedenlerine sahiptir. Bu anlamda; insanları ya da örgütleri spor tesisi kurup işletmeye yönelten çeşitli nedenler ifade edilebilir. </a:t>
            </a:r>
          </a:p>
          <a:p>
            <a:pPr marL="0" indent="17463" algn="just">
              <a:buNone/>
            </a:pPr>
            <a:r>
              <a:rPr lang="tr-TR" dirty="0" smtClean="0"/>
              <a:t>Kesin bir listesi bulunmamakla beraber spor tesis işletmelerinin kuruluş nedenleri aşağıdaki biçimde sıralanabilir: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50303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lnSpcReduction="10000"/>
          </a:bodyPr>
          <a:lstStyle/>
          <a:p>
            <a:pPr marL="0" indent="19050" algn="just">
              <a:buNone/>
            </a:pPr>
            <a:r>
              <a:rPr lang="tr-TR" b="1" dirty="0" smtClean="0"/>
              <a:t>Sosyal Fayda Sağlamak: </a:t>
            </a:r>
            <a:r>
              <a:rPr lang="tr-TR" dirty="0" smtClean="0"/>
              <a:t>Toplumsal kurumlara ve devlete ait spor tesislerinin temel kuruluş amacı toplumun tüm kesimlerine yönelik spor hizmeti üreterek sosyal fayda sağlamaktır. Bu tesislerin kuruluş nedeni sporu kitlelere yaymak suretiyle toplumsal hizmet ve sosyal fayda yaratmaktır.</a:t>
            </a:r>
          </a:p>
          <a:p>
            <a:pPr marL="0" indent="19050" algn="just">
              <a:buNone/>
            </a:pPr>
            <a:r>
              <a:rPr lang="tr-TR" b="1" dirty="0" smtClean="0"/>
              <a:t>Kazanç Elde Etmek: </a:t>
            </a:r>
            <a:r>
              <a:rPr lang="tr-TR" dirty="0" smtClean="0"/>
              <a:t>Gerçek ve tüzel kişileri spor tesis işletmesi kurmaya teşvik eden nedenlerin başında kazanç elde etme isteği gelir. Özellikle spor etkinliklerine katılım konusunda toplum bilinci oluşmuş bölgelerde spor tesisi kurmak kârlı bir yatırım olarak ele alınabilir.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61072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b="1" dirty="0" smtClean="0"/>
              <a:t>Bağımsız İş Yapma İsteği: </a:t>
            </a:r>
            <a:r>
              <a:rPr lang="tr-TR" dirty="0" smtClean="0"/>
              <a:t>Herkes için geçerli olmasa bile, çoğu kimsenin kendi adına bir işletme kurup çalıştırmak istemesinin nedenlerinden biri, o kişilerin başkasına bağımlı olmadan çalışmak istemesidir.</a:t>
            </a:r>
          </a:p>
          <a:p>
            <a:pPr marL="0" indent="19050" algn="just">
              <a:buNone/>
            </a:pPr>
            <a:r>
              <a:rPr lang="tr-TR" b="1" dirty="0" smtClean="0"/>
              <a:t>Bir Misyonu Yerine Getirme İsteği: </a:t>
            </a:r>
            <a:r>
              <a:rPr lang="tr-TR" dirty="0" smtClean="0"/>
              <a:t>Sporu yaygınlaştırmak, spor dallarını tanıtmak ve geleneksel sporları yaşatmak gibi amaçlar ve bu amaçlara bağlı olarak özellikle kamu kurum ve kuruluşlarına yüklenilen misyonlar spor tesis işletmelerinin kuruluş nedenleri arasında yer almaktadır.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74492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b="1" dirty="0" smtClean="0"/>
              <a:t>İtibar Kazanmak: </a:t>
            </a:r>
            <a:r>
              <a:rPr lang="tr-TR" dirty="0" smtClean="0"/>
              <a:t>Spor tesis işletmeleri faaliyet gösterdikleri bölgelerde gerek sundukları hizmetler gerekse de paydaşlar ile gerçekleşen ilişkilere bağlı olarak işletme sahiplerine toplumsal itibar sağlayabilir. </a:t>
            </a:r>
          </a:p>
          <a:p>
            <a:pPr marL="0" indent="19050" algn="just">
              <a:buNone/>
            </a:pPr>
            <a:r>
              <a:rPr lang="tr-TR" dirty="0" smtClean="0"/>
              <a:t>Benzer biçimde, kurum spor tesislerinin varlık nedeni de bünyesinde bulunduğu kurumun itibarını yükseltmek olabilir. </a:t>
            </a:r>
          </a:p>
          <a:p>
            <a:pPr marL="0" indent="19050" algn="just">
              <a:buNone/>
            </a:pPr>
            <a:r>
              <a:rPr lang="tr-TR" dirty="0" smtClean="0"/>
              <a:t>Yukarıda ifade edilen nedenleri çoğaltmak mümkündür.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732035383"/>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2.xml><?xml version="1.0" encoding="utf-8"?>
<a:theme xmlns:a="http://schemas.openxmlformats.org/drawingml/2006/main" name="1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4</TotalTime>
  <Words>2572</Words>
  <Application>Microsoft Office PowerPoint</Application>
  <PresentationFormat>Ekran Gösterisi (4:3)</PresentationFormat>
  <Paragraphs>182</Paragraphs>
  <Slides>39</Slides>
  <Notes>0</Notes>
  <HiddenSlides>0</HiddenSlides>
  <MMClips>0</MMClips>
  <ScaleCrop>false</ScaleCrop>
  <HeadingPairs>
    <vt:vector size="4" baseType="variant">
      <vt:variant>
        <vt:lpstr>Tema</vt:lpstr>
      </vt:variant>
      <vt:variant>
        <vt:i4>2</vt:i4>
      </vt:variant>
      <vt:variant>
        <vt:lpstr>Slayt Başlıkları</vt:lpstr>
      </vt:variant>
      <vt:variant>
        <vt:i4>39</vt:i4>
      </vt:variant>
    </vt:vector>
  </HeadingPairs>
  <TitlesOfParts>
    <vt:vector size="41" baseType="lpstr">
      <vt:lpstr>sunum_sablon (2)</vt:lpstr>
      <vt:lpstr>1_sunum_sablon (2)</vt:lpstr>
      <vt:lpstr>PowerPoint Sunusu</vt:lpstr>
      <vt:lpstr>SPOR TESİS İŞLETMELERİNİN KURULUŞU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3</cp:revision>
  <cp:lastPrinted>1601-01-01T00:00:00Z</cp:lastPrinted>
  <dcterms:created xsi:type="dcterms:W3CDTF">2020-01-10T15:13:15Z</dcterms:created>
  <dcterms:modified xsi:type="dcterms:W3CDTF">2020-01-11T18:44:24Z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