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44"/>
  </p:handoutMasterIdLst>
  <p:sldIdLst>
    <p:sldId id="299"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7" autoAdjust="0"/>
  </p:normalViewPr>
  <p:slideViewPr>
    <p:cSldViewPr>
      <p:cViewPr>
        <p:scale>
          <a:sx n="81" d="100"/>
          <a:sy n="81" d="100"/>
        </p:scale>
        <p:origin x="-102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7" d="100"/>
          <a:sy n="87" d="100"/>
        </p:scale>
        <p:origin x="279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xmlns="" id="{4D3E8776-AB09-4EDC-BA1D-EF4E5378F24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xmlns="" id="{EC0ED28E-E00B-48F0-8DCE-0A0CDD4EA5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D1730A-0A11-42E7-8CE9-6123E48B2DB5}" type="datetimeFigureOut">
              <a:rPr lang="tr-TR" smtClean="0"/>
              <a:t>11.01.2020</a:t>
            </a:fld>
            <a:endParaRPr lang="tr-TR"/>
          </a:p>
        </p:txBody>
      </p:sp>
      <p:sp>
        <p:nvSpPr>
          <p:cNvPr id="4" name="Alt Bilgi Yer Tutucusu 3">
            <a:extLst>
              <a:ext uri="{FF2B5EF4-FFF2-40B4-BE49-F238E27FC236}">
                <a16:creationId xmlns:a16="http://schemas.microsoft.com/office/drawing/2014/main" xmlns="" id="{C7EB4F14-AF67-4617-94A3-B44E02F469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xmlns="" id="{B1031D0F-BB1A-45A1-BB38-B8B30A1B3E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6F970-FFD7-4C47-8F4E-4A357BFA8F9B}" type="slidenum">
              <a:rPr lang="tr-TR" smtClean="0"/>
              <a:t>‹#›</a:t>
            </a:fld>
            <a:endParaRPr lang="tr-TR"/>
          </a:p>
        </p:txBody>
      </p:sp>
    </p:spTree>
    <p:extLst>
      <p:ext uri="{BB962C8B-B14F-4D97-AF65-F5344CB8AC3E}">
        <p14:creationId xmlns:p14="http://schemas.microsoft.com/office/powerpoint/2010/main" val="12275735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a:extLst>
              <a:ext uri="{FF2B5EF4-FFF2-40B4-BE49-F238E27FC236}">
                <a16:creationId xmlns:a16="http://schemas.microsoft.com/office/drawing/2014/main" xmlns=""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a:extLst>
              <a:ext uri="{FF2B5EF4-FFF2-40B4-BE49-F238E27FC236}">
                <a16:creationId xmlns:a16="http://schemas.microsoft.com/office/drawing/2014/main" xmlns="" id="{2D46F884-D715-4ED2-875E-08FBCF8ADFA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A4BE28AE-7438-4147-A44D-FD6BBB5AF783}"/>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pPr/>
              <a:t>‹#›</a:t>
            </a:fld>
            <a:endParaRPr lang="tr-TR" altLang="tr-TR"/>
          </a:p>
        </p:txBody>
      </p:sp>
    </p:spTree>
    <p:extLst>
      <p:ext uri="{BB962C8B-B14F-4D97-AF65-F5344CB8AC3E}">
        <p14:creationId xmlns:p14="http://schemas.microsoft.com/office/powerpoint/2010/main" val="2530986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2D9801B3-D8C9-443D-AFA1-C8E352C699AD}"/>
              </a:ext>
            </a:extLst>
          </p:cNvPr>
          <p:cNvSpPr>
            <a:spLocks noGrp="1"/>
          </p:cNvSpPr>
          <p:nvPr>
            <p:ph type="title"/>
          </p:nvPr>
        </p:nvSpPr>
        <p:spPr/>
        <p:txBody>
          <a:bodyPr/>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xmlns="" id="{9212BA58-6D5E-45A1-8BB2-B58B764336DF}"/>
              </a:ext>
            </a:extLst>
          </p:cNvPr>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FD7FAAEB-FF59-4AF9-B9AB-AEEDBF0FA10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6A03263D-EBFC-4F3E-85B8-443336C1AA6C}"/>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pPr/>
              <a:t>‹#›</a:t>
            </a:fld>
            <a:endParaRPr lang="tr-TR" altLang="tr-TR"/>
          </a:p>
        </p:txBody>
      </p:sp>
    </p:spTree>
    <p:extLst>
      <p:ext uri="{BB962C8B-B14F-4D97-AF65-F5344CB8AC3E}">
        <p14:creationId xmlns:p14="http://schemas.microsoft.com/office/powerpoint/2010/main" val="1872628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a16="http://schemas.microsoft.com/office/drawing/2014/main" xmlns="" id="{F60D4DFA-8B07-484B-89F1-D97C917C1B9D}"/>
              </a:ext>
            </a:extLst>
          </p:cNvPr>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xmlns="" id="{6407E197-D18E-4AAA-98CB-38D89A2A056D}"/>
              </a:ext>
            </a:extLst>
          </p:cNvPr>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B0C9DE15-502A-4510-8FD4-702426956D5B}"/>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AF428F35-1D3B-46A8-B02C-CB5D1125A4A0}"/>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pPr/>
              <a:t>‹#›</a:t>
            </a:fld>
            <a:endParaRPr lang="tr-TR" altLang="tr-TR"/>
          </a:p>
        </p:txBody>
      </p:sp>
    </p:spTree>
    <p:extLst>
      <p:ext uri="{BB962C8B-B14F-4D97-AF65-F5344CB8AC3E}">
        <p14:creationId xmlns:p14="http://schemas.microsoft.com/office/powerpoint/2010/main" val="3247843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a:extLst>
              <a:ext uri="{FF2B5EF4-FFF2-40B4-BE49-F238E27FC236}">
                <a16:creationId xmlns="" xmlns:a16="http://schemas.microsoft.com/office/drawing/2014/main"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a:extLst>
              <a:ext uri="{FF2B5EF4-FFF2-40B4-BE49-F238E27FC236}">
                <a16:creationId xmlns="" xmlns:a16="http://schemas.microsoft.com/office/drawing/2014/main" id="{2D46F884-D715-4ED2-875E-08FBCF8ADFA7}"/>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A4BE28AE-7438-4147-A44D-FD6BBB5AF783}"/>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364027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42D4F82A-8FE9-41CF-A790-97BBBD58FF37}"/>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16F19FC7-2638-4BB7-A0CC-8A82FB887288}"/>
              </a:ext>
            </a:extLst>
          </p:cNvPr>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DA90686B-8279-46FB-B41F-E98E2231DC8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9FDBFD0C-237B-4504-989F-BF2E7774E579}"/>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119042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a:extLst>
              <a:ext uri="{FF2B5EF4-FFF2-40B4-BE49-F238E27FC236}">
                <a16:creationId xmlns="" xmlns:a16="http://schemas.microsoft.com/office/drawing/2014/main"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a:extLst>
              <a:ext uri="{FF2B5EF4-FFF2-40B4-BE49-F238E27FC236}">
                <a16:creationId xmlns="" xmlns:a16="http://schemas.microsoft.com/office/drawing/2014/main" id="{4EB13188-DE1D-4E11-8057-0402AED4973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E74A2D2F-79BB-400E-AA0F-B8760CBC77BA}"/>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000888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30FE0336-BADE-47BD-BE6A-990E6F66DC40}"/>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3F923556-F8E4-4F08-A1F2-94F024C0FCA6}"/>
              </a:ext>
            </a:extLst>
          </p:cNvPr>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a:extLst>
              <a:ext uri="{FF2B5EF4-FFF2-40B4-BE49-F238E27FC236}">
                <a16:creationId xmlns="" xmlns:a16="http://schemas.microsoft.com/office/drawing/2014/main" id="{A3FB7E4D-A16F-488A-B333-8301C72390D0}"/>
              </a:ext>
            </a:extLst>
          </p:cNvPr>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a:extLst>
              <a:ext uri="{FF2B5EF4-FFF2-40B4-BE49-F238E27FC236}">
                <a16:creationId xmlns="" xmlns:a16="http://schemas.microsoft.com/office/drawing/2014/main" id="{59A7BDA5-F376-4683-8C4B-CD8AFEAE35DB}"/>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 xmlns:a16="http://schemas.microsoft.com/office/drawing/2014/main" id="{15C91FAC-9B81-4CA7-A8E8-8F116CFF90BA}"/>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 xmlns:a16="http://schemas.microsoft.com/office/drawing/2014/main"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580029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 xmlns:a16="http://schemas.microsoft.com/office/drawing/2014/main"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5389893-28F9-455C-A1FC-27E27109A98A}"/>
              </a:ext>
            </a:extLst>
          </p:cNvPr>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a:extLst>
              <a:ext uri="{FF2B5EF4-FFF2-40B4-BE49-F238E27FC236}">
                <a16:creationId xmlns="" xmlns:a16="http://schemas.microsoft.com/office/drawing/2014/main"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a:extLst>
              <a:ext uri="{FF2B5EF4-FFF2-40B4-BE49-F238E27FC236}">
                <a16:creationId xmlns="" xmlns:a16="http://schemas.microsoft.com/office/drawing/2014/main" id="{B7A13075-96FD-4858-A466-15ABF643609F}"/>
              </a:ext>
            </a:extLst>
          </p:cNvPr>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a:extLst>
              <a:ext uri="{FF2B5EF4-FFF2-40B4-BE49-F238E27FC236}">
                <a16:creationId xmlns="" xmlns:a16="http://schemas.microsoft.com/office/drawing/2014/main"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a:extLst>
              <a:ext uri="{FF2B5EF4-FFF2-40B4-BE49-F238E27FC236}">
                <a16:creationId xmlns="" xmlns:a16="http://schemas.microsoft.com/office/drawing/2014/main" id="{087132E1-2F48-4174-8193-87E5C0AE16F1}"/>
              </a:ext>
            </a:extLst>
          </p:cNvPr>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a:extLst>
              <a:ext uri="{FF2B5EF4-FFF2-40B4-BE49-F238E27FC236}">
                <a16:creationId xmlns="" xmlns:a16="http://schemas.microsoft.com/office/drawing/2014/main" id="{258A4AAA-F04A-482D-8287-F06E79205EB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8" name="Alt Bilgi Yer Tutucusu 7">
            <a:extLst>
              <a:ext uri="{FF2B5EF4-FFF2-40B4-BE49-F238E27FC236}">
                <a16:creationId xmlns="" xmlns:a16="http://schemas.microsoft.com/office/drawing/2014/main" id="{05471C06-8301-417F-A2AF-1B2E754EBC94}"/>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9" name="Slayt Numarası Yer Tutucusu 8">
            <a:extLst>
              <a:ext uri="{FF2B5EF4-FFF2-40B4-BE49-F238E27FC236}">
                <a16:creationId xmlns="" xmlns:a16="http://schemas.microsoft.com/office/drawing/2014/main"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5527478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1FB983A-9774-46FC-AB7D-63F42A520EF6}"/>
              </a:ext>
            </a:extLst>
          </p:cNvPr>
          <p:cNvSpPr>
            <a:spLocks noGrp="1"/>
          </p:cNvSpPr>
          <p:nvPr>
            <p:ph type="title"/>
          </p:nvPr>
        </p:nvSpPr>
        <p:spPr/>
        <p:txBody>
          <a:bodyPr/>
          <a:lstStyle/>
          <a:p>
            <a:r>
              <a:rPr lang="tr-TR" smtClean="0"/>
              <a:t>Asıl başlık stili için tıklatın</a:t>
            </a:r>
            <a:endParaRPr lang="tr-TR"/>
          </a:p>
        </p:txBody>
      </p:sp>
      <p:sp>
        <p:nvSpPr>
          <p:cNvPr id="3" name="Veri Yer Tutucusu 2">
            <a:extLst>
              <a:ext uri="{FF2B5EF4-FFF2-40B4-BE49-F238E27FC236}">
                <a16:creationId xmlns="" xmlns:a16="http://schemas.microsoft.com/office/drawing/2014/main" id="{56674E93-5FA3-45AB-A711-AED667B253D9}"/>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4" name="Alt Bilgi Yer Tutucusu 3">
            <a:extLst>
              <a:ext uri="{FF2B5EF4-FFF2-40B4-BE49-F238E27FC236}">
                <a16:creationId xmlns="" xmlns:a16="http://schemas.microsoft.com/office/drawing/2014/main" id="{DE1F7518-33CD-4404-9F63-A885FF394200}"/>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5" name="Slayt Numarası Yer Tutucusu 4">
            <a:extLst>
              <a:ext uri="{FF2B5EF4-FFF2-40B4-BE49-F238E27FC236}">
                <a16:creationId xmlns="" xmlns:a16="http://schemas.microsoft.com/office/drawing/2014/main"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solidFill>
                  <a:srgbClr val="000000"/>
                </a:solidFill>
              </a:rPr>
              <a:pPr/>
              <a:t>‹#›</a:t>
            </a:fld>
            <a:endParaRPr lang="tr-TR" altLang="tr-TR">
              <a:solidFill>
                <a:srgbClr val="000000"/>
              </a:solidFill>
            </a:endParaRPr>
          </a:p>
        </p:txBody>
      </p:sp>
      <p:pic>
        <p:nvPicPr>
          <p:cNvPr id="6" name="Picture 4" descr="sunu">
            <a:extLst>
              <a:ext uri="{FF2B5EF4-FFF2-40B4-BE49-F238E27FC236}">
                <a16:creationId xmlns="" xmlns:a16="http://schemas.microsoft.com/office/drawing/2014/main"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9177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 xmlns:a16="http://schemas.microsoft.com/office/drawing/2014/main"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 xmlns:a16="http://schemas.microsoft.com/office/drawing/2014/main" id="{2D1FFAF3-7EFB-4987-8493-187087346E10}"/>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3" name="Alt Bilgi Yer Tutucusu 2">
            <a:extLst>
              <a:ext uri="{FF2B5EF4-FFF2-40B4-BE49-F238E27FC236}">
                <a16:creationId xmlns="" xmlns:a16="http://schemas.microsoft.com/office/drawing/2014/main" id="{9531664F-7100-4381-A309-4920AAE877BF}"/>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4" name="Slayt Numarası Yer Tutucusu 3">
            <a:extLst>
              <a:ext uri="{FF2B5EF4-FFF2-40B4-BE49-F238E27FC236}">
                <a16:creationId xmlns="" xmlns:a16="http://schemas.microsoft.com/office/drawing/2014/main"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715722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a:extLst>
              <a:ext uri="{FF2B5EF4-FFF2-40B4-BE49-F238E27FC236}">
                <a16:creationId xmlns="" xmlns:a16="http://schemas.microsoft.com/office/drawing/2014/main"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 xmlns:a16="http://schemas.microsoft.com/office/drawing/2014/main" id="{36155F93-8516-4423-BB06-FE58C6BC18EC}"/>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 xmlns:a16="http://schemas.microsoft.com/office/drawing/2014/main" id="{507077AC-5583-4387-953F-4136A5B0555E}"/>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 xmlns:a16="http://schemas.microsoft.com/office/drawing/2014/main"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488418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42D4F82A-8FE9-41CF-A790-97BBBD58FF37}"/>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16F19FC7-2638-4BB7-A0CC-8A82FB887288}"/>
              </a:ext>
            </a:extLst>
          </p:cNvPr>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DA90686B-8279-46FB-B41F-E98E2231DC8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9FDBFD0C-237B-4504-989F-BF2E7774E579}"/>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pPr/>
              <a:t>‹#›</a:t>
            </a:fld>
            <a:endParaRPr lang="tr-TR" altLang="tr-TR"/>
          </a:p>
        </p:txBody>
      </p:sp>
    </p:spTree>
    <p:extLst>
      <p:ext uri="{BB962C8B-B14F-4D97-AF65-F5344CB8AC3E}">
        <p14:creationId xmlns:p14="http://schemas.microsoft.com/office/powerpoint/2010/main" val="1929962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a:extLst>
              <a:ext uri="{FF2B5EF4-FFF2-40B4-BE49-F238E27FC236}">
                <a16:creationId xmlns="" xmlns:a16="http://schemas.microsoft.com/office/drawing/2014/main"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a:extLst>
              <a:ext uri="{FF2B5EF4-FFF2-40B4-BE49-F238E27FC236}">
                <a16:creationId xmlns="" xmlns:a16="http://schemas.microsoft.com/office/drawing/2014/main"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 xmlns:a16="http://schemas.microsoft.com/office/drawing/2014/main" id="{30EED56E-5A68-4365-8B88-F5C974F7A748}"/>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 xmlns:a16="http://schemas.microsoft.com/office/drawing/2014/main" id="{A366051D-8C40-41E1-9FAC-3333DEA17A12}"/>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 xmlns:a16="http://schemas.microsoft.com/office/drawing/2014/main"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41134594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2D9801B3-D8C9-443D-AFA1-C8E352C699AD}"/>
              </a:ext>
            </a:extLst>
          </p:cNvPr>
          <p:cNvSpPr>
            <a:spLocks noGrp="1"/>
          </p:cNvSpPr>
          <p:nvPr>
            <p:ph type="title"/>
          </p:nvPr>
        </p:nvSpPr>
        <p:spPr/>
        <p:txBody>
          <a:bodyPr/>
          <a:lstStyle/>
          <a:p>
            <a:r>
              <a:rPr lang="tr-TR" smtClean="0"/>
              <a:t>Asıl başlık stili için tıklatın</a:t>
            </a:r>
            <a:endParaRPr lang="tr-TR"/>
          </a:p>
        </p:txBody>
      </p:sp>
      <p:sp>
        <p:nvSpPr>
          <p:cNvPr id="3" name="Dikey Metin Yer Tutucusu 2">
            <a:extLst>
              <a:ext uri="{FF2B5EF4-FFF2-40B4-BE49-F238E27FC236}">
                <a16:creationId xmlns="" xmlns:a16="http://schemas.microsoft.com/office/drawing/2014/main" id="{9212BA58-6D5E-45A1-8BB2-B58B764336DF}"/>
              </a:ext>
            </a:extLst>
          </p:cNvPr>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FD7FAAEB-FF59-4AF9-B9AB-AEEDBF0FA107}"/>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6A03263D-EBFC-4F3E-85B8-443336C1AA6C}"/>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7960189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 xmlns:a16="http://schemas.microsoft.com/office/drawing/2014/main" id="{F60D4DFA-8B07-484B-89F1-D97C917C1B9D}"/>
              </a:ext>
            </a:extLst>
          </p:cNvPr>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a:extLst>
              <a:ext uri="{FF2B5EF4-FFF2-40B4-BE49-F238E27FC236}">
                <a16:creationId xmlns="" xmlns:a16="http://schemas.microsoft.com/office/drawing/2014/main" id="{6407E197-D18E-4AAA-98CB-38D89A2A056D}"/>
              </a:ext>
            </a:extLst>
          </p:cNvPr>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B0C9DE15-502A-4510-8FD4-702426956D5B}"/>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AF428F35-1D3B-46A8-B02C-CB5D1125A4A0}"/>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4254629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xmlns=""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a:extLst>
              <a:ext uri="{FF2B5EF4-FFF2-40B4-BE49-F238E27FC236}">
                <a16:creationId xmlns:a16="http://schemas.microsoft.com/office/drawing/2014/main" xmlns="" id="{4EB13188-DE1D-4E11-8057-0402AED4973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E74A2D2F-79BB-400E-AA0F-B8760CBC77BA}"/>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pPr/>
              <a:t>‹#›</a:t>
            </a:fld>
            <a:endParaRPr lang="tr-TR" altLang="tr-TR"/>
          </a:p>
        </p:txBody>
      </p:sp>
    </p:spTree>
    <p:extLst>
      <p:ext uri="{BB962C8B-B14F-4D97-AF65-F5344CB8AC3E}">
        <p14:creationId xmlns:p14="http://schemas.microsoft.com/office/powerpoint/2010/main" val="835200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30FE0336-BADE-47BD-BE6A-990E6F66DC40}"/>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3F923556-F8E4-4F08-A1F2-94F024C0FCA6}"/>
              </a:ext>
            </a:extLst>
          </p:cNvPr>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a:extLst>
              <a:ext uri="{FF2B5EF4-FFF2-40B4-BE49-F238E27FC236}">
                <a16:creationId xmlns:a16="http://schemas.microsoft.com/office/drawing/2014/main" xmlns="" id="{A3FB7E4D-A16F-488A-B333-8301C72390D0}"/>
              </a:ext>
            </a:extLst>
          </p:cNvPr>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a:extLst>
              <a:ext uri="{FF2B5EF4-FFF2-40B4-BE49-F238E27FC236}">
                <a16:creationId xmlns:a16="http://schemas.microsoft.com/office/drawing/2014/main" xmlns="" id="{59A7BDA5-F376-4683-8C4B-CD8AFEAE35DB}"/>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xmlns="" id="{15C91FAC-9B81-4CA7-A8E8-8F116CFF90BA}"/>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xmlns=""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pPr/>
              <a:t>‹#›</a:t>
            </a:fld>
            <a:endParaRPr lang="tr-TR" altLang="tr-TR"/>
          </a:p>
        </p:txBody>
      </p:sp>
    </p:spTree>
    <p:extLst>
      <p:ext uri="{BB962C8B-B14F-4D97-AF65-F5344CB8AC3E}">
        <p14:creationId xmlns:p14="http://schemas.microsoft.com/office/powerpoint/2010/main" val="160436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a16="http://schemas.microsoft.com/office/drawing/2014/main" xmlns=""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75389893-28F9-455C-A1FC-27E27109A98A}"/>
              </a:ext>
            </a:extLst>
          </p:cNvPr>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xmlns=""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a:extLst>
              <a:ext uri="{FF2B5EF4-FFF2-40B4-BE49-F238E27FC236}">
                <a16:creationId xmlns:a16="http://schemas.microsoft.com/office/drawing/2014/main" xmlns="" id="{B7A13075-96FD-4858-A466-15ABF643609F}"/>
              </a:ext>
            </a:extLst>
          </p:cNvPr>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a:extLst>
              <a:ext uri="{FF2B5EF4-FFF2-40B4-BE49-F238E27FC236}">
                <a16:creationId xmlns:a16="http://schemas.microsoft.com/office/drawing/2014/main" xmlns=""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a:extLst>
              <a:ext uri="{FF2B5EF4-FFF2-40B4-BE49-F238E27FC236}">
                <a16:creationId xmlns:a16="http://schemas.microsoft.com/office/drawing/2014/main" xmlns="" id="{087132E1-2F48-4174-8193-87E5C0AE16F1}"/>
              </a:ext>
            </a:extLst>
          </p:cNvPr>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a:extLst>
              <a:ext uri="{FF2B5EF4-FFF2-40B4-BE49-F238E27FC236}">
                <a16:creationId xmlns:a16="http://schemas.microsoft.com/office/drawing/2014/main" xmlns="" id="{258A4AAA-F04A-482D-8287-F06E79205EB1}"/>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a16="http://schemas.microsoft.com/office/drawing/2014/main" xmlns="" id="{05471C06-8301-417F-A2AF-1B2E754EBC94}"/>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a16="http://schemas.microsoft.com/office/drawing/2014/main" xmlns=""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pPr/>
              <a:t>‹#›</a:t>
            </a:fld>
            <a:endParaRPr lang="tr-TR" altLang="tr-TR"/>
          </a:p>
        </p:txBody>
      </p:sp>
    </p:spTree>
    <p:extLst>
      <p:ext uri="{BB962C8B-B14F-4D97-AF65-F5344CB8AC3E}">
        <p14:creationId xmlns:p14="http://schemas.microsoft.com/office/powerpoint/2010/main" val="279165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1FB983A-9774-46FC-AB7D-63F42A520EF6}"/>
              </a:ext>
            </a:extLst>
          </p:cNvPr>
          <p:cNvSpPr>
            <a:spLocks noGrp="1"/>
          </p:cNvSpPr>
          <p:nvPr>
            <p:ph type="title"/>
          </p:nvPr>
        </p:nvSpPr>
        <p:spPr/>
        <p:txBody>
          <a:bodyPr/>
          <a:lstStyle/>
          <a:p>
            <a:r>
              <a:rPr lang="tr-TR" smtClean="0"/>
              <a:t>Asıl başlık stili için tıklatın</a:t>
            </a:r>
            <a:endParaRPr lang="tr-TR"/>
          </a:p>
        </p:txBody>
      </p:sp>
      <p:sp>
        <p:nvSpPr>
          <p:cNvPr id="3" name="Veri Yer Tutucusu 2">
            <a:extLst>
              <a:ext uri="{FF2B5EF4-FFF2-40B4-BE49-F238E27FC236}">
                <a16:creationId xmlns:a16="http://schemas.microsoft.com/office/drawing/2014/main" xmlns="" id="{56674E93-5FA3-45AB-A711-AED667B253D9}"/>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a16="http://schemas.microsoft.com/office/drawing/2014/main" xmlns="" id="{DE1F7518-33CD-4404-9F63-A885FF394200}"/>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xmlns=""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pPr/>
              <a:t>‹#›</a:t>
            </a:fld>
            <a:endParaRPr lang="tr-TR" altLang="tr-TR"/>
          </a:p>
        </p:txBody>
      </p:sp>
      <p:pic>
        <p:nvPicPr>
          <p:cNvPr id="6" name="Picture 4" descr="sunu">
            <a:extLst>
              <a:ext uri="{FF2B5EF4-FFF2-40B4-BE49-F238E27FC236}">
                <a16:creationId xmlns:a16="http://schemas.microsoft.com/office/drawing/2014/main" xmlns=""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62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a16="http://schemas.microsoft.com/office/drawing/2014/main" xmlns=""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a16="http://schemas.microsoft.com/office/drawing/2014/main" xmlns="" id="{2D1FFAF3-7EFB-4987-8493-187087346E10}"/>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a16="http://schemas.microsoft.com/office/drawing/2014/main" xmlns="" id="{9531664F-7100-4381-A309-4920AAE877BF}"/>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a16="http://schemas.microsoft.com/office/drawing/2014/main" xmlns=""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pPr/>
              <a:t>‹#›</a:t>
            </a:fld>
            <a:endParaRPr lang="tr-TR" altLang="tr-TR"/>
          </a:p>
        </p:txBody>
      </p:sp>
    </p:spTree>
    <p:extLst>
      <p:ext uri="{BB962C8B-B14F-4D97-AF65-F5344CB8AC3E}">
        <p14:creationId xmlns:p14="http://schemas.microsoft.com/office/powerpoint/2010/main" val="286379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a:extLst>
              <a:ext uri="{FF2B5EF4-FFF2-40B4-BE49-F238E27FC236}">
                <a16:creationId xmlns:a16="http://schemas.microsoft.com/office/drawing/2014/main" xmlns=""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xmlns="" id="{36155F93-8516-4423-BB06-FE58C6BC18EC}"/>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xmlns="" id="{507077AC-5583-4387-953F-4136A5B0555E}"/>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xmlns=""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pPr/>
              <a:t>‹#›</a:t>
            </a:fld>
            <a:endParaRPr lang="tr-TR" altLang="tr-TR"/>
          </a:p>
        </p:txBody>
      </p:sp>
    </p:spTree>
    <p:extLst>
      <p:ext uri="{BB962C8B-B14F-4D97-AF65-F5344CB8AC3E}">
        <p14:creationId xmlns:p14="http://schemas.microsoft.com/office/powerpoint/2010/main" val="181784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a:extLst>
              <a:ext uri="{FF2B5EF4-FFF2-40B4-BE49-F238E27FC236}">
                <a16:creationId xmlns:a16="http://schemas.microsoft.com/office/drawing/2014/main" xmlns=""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a:extLst>
              <a:ext uri="{FF2B5EF4-FFF2-40B4-BE49-F238E27FC236}">
                <a16:creationId xmlns:a16="http://schemas.microsoft.com/office/drawing/2014/main" xmlns=""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xmlns="" id="{30EED56E-5A68-4365-8B88-F5C974F7A748}"/>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xmlns="" id="{A366051D-8C40-41E1-9FAC-3333DEA17A12}"/>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xmlns=""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pPr/>
              <a:t>‹#›</a:t>
            </a:fld>
            <a:endParaRPr lang="tr-TR" altLang="tr-TR"/>
          </a:p>
        </p:txBody>
      </p:sp>
    </p:spTree>
    <p:extLst>
      <p:ext uri="{BB962C8B-B14F-4D97-AF65-F5344CB8AC3E}">
        <p14:creationId xmlns:p14="http://schemas.microsoft.com/office/powerpoint/2010/main" val="234205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a16="http://schemas.microsoft.com/office/drawing/2014/main" xmlns=""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a16="http://schemas.microsoft.com/office/drawing/2014/main" xmlns=""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a:extLst>
              <a:ext uri="{FF2B5EF4-FFF2-40B4-BE49-F238E27FC236}">
                <a16:creationId xmlns:a16="http://schemas.microsoft.com/office/drawing/2014/main" xmlns=""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a:extLst>
              <a:ext uri="{FF2B5EF4-FFF2-40B4-BE49-F238E27FC236}">
                <a16:creationId xmlns:a16="http://schemas.microsoft.com/office/drawing/2014/main" xmlns=""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 xmlns:a16="http://schemas.microsoft.com/office/drawing/2014/main"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 xmlns:a16="http://schemas.microsoft.com/office/drawing/2014/main"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solidFill>
                <a:srgbClr val="000000"/>
              </a:solidFill>
            </a:endParaRPr>
          </a:p>
        </p:txBody>
      </p:sp>
      <p:sp>
        <p:nvSpPr>
          <p:cNvPr id="1029" name="Rectangle 5">
            <a:extLst>
              <a:ext uri="{FF2B5EF4-FFF2-40B4-BE49-F238E27FC236}">
                <a16:creationId xmlns="" xmlns:a16="http://schemas.microsoft.com/office/drawing/2014/main"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solidFill>
                <a:srgbClr val="000000"/>
              </a:solidFill>
            </a:endParaRPr>
          </a:p>
        </p:txBody>
      </p:sp>
      <p:sp>
        <p:nvSpPr>
          <p:cNvPr id="1030" name="Rectangle 6">
            <a:extLst>
              <a:ext uri="{FF2B5EF4-FFF2-40B4-BE49-F238E27FC236}">
                <a16:creationId xmlns="" xmlns:a16="http://schemas.microsoft.com/office/drawing/2014/main"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7455519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descr="sunu kapak">
            <a:extLst>
              <a:ext uri="{FF2B5EF4-FFF2-40B4-BE49-F238E27FC236}">
                <a16:creationId xmlns="" xmlns:a16="http://schemas.microsoft.com/office/drawing/2014/main" id="{95F6E267-728F-4FB0-8651-BFFD2B0EC16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012"/>
            <a:ext cx="9392574" cy="6850988"/>
          </a:xfrm>
          <a:prstGeom prst="rect">
            <a:avLst/>
          </a:prstGeom>
          <a:noFill/>
          <a:extLst>
            <a:ext uri="{909E8E84-426E-40DD-AFC4-6F175D3DCCD1}">
              <a14:hiddenFill xmlns:a14="http://schemas.microsoft.com/office/drawing/2010/main">
                <a:solidFill>
                  <a:srgbClr val="FFFFFF"/>
                </a:solidFill>
              </a14:hiddenFill>
            </a:ext>
          </a:extLst>
        </p:spPr>
      </p:pic>
      <p:sp>
        <p:nvSpPr>
          <p:cNvPr id="4104" name="Rectangle 8">
            <a:extLst>
              <a:ext uri="{FF2B5EF4-FFF2-40B4-BE49-F238E27FC236}">
                <a16:creationId xmlns="" xmlns:a16="http://schemas.microsoft.com/office/drawing/2014/main" id="{F38C432D-5372-448E-9829-E0F45631D439}"/>
              </a:ext>
            </a:extLst>
          </p:cNvPr>
          <p:cNvSpPr>
            <a:spLocks noGrp="1" noChangeArrowheads="1"/>
          </p:cNvSpPr>
          <p:nvPr>
            <p:ph type="subTitle" idx="1"/>
          </p:nvPr>
        </p:nvSpPr>
        <p:spPr>
          <a:xfrm>
            <a:off x="3048000" y="3162300"/>
            <a:ext cx="6096000" cy="533400"/>
          </a:xfrm>
        </p:spPr>
        <p:txBody>
          <a:bodyPr/>
          <a:lstStyle/>
          <a:p>
            <a:pPr>
              <a:lnSpc>
                <a:spcPct val="90000"/>
              </a:lnSpc>
            </a:pPr>
            <a:r>
              <a:rPr lang="tr-TR" altLang="tr-TR" sz="3200" b="1" dirty="0" smtClean="0"/>
              <a:t>SPOR YÖNETİCİLİĞİ</a:t>
            </a:r>
            <a:endParaRPr lang="tr-TR" altLang="tr-TR" sz="3200" b="1" dirty="0"/>
          </a:p>
        </p:txBody>
      </p:sp>
      <p:sp>
        <p:nvSpPr>
          <p:cNvPr id="6" name="Rectangle 8">
            <a:extLst>
              <a:ext uri="{FF2B5EF4-FFF2-40B4-BE49-F238E27FC236}">
                <a16:creationId xmlns="" xmlns:a16="http://schemas.microsoft.com/office/drawing/2014/main" id="{40919079-B759-42A8-9F3B-9A1143AB97DE}"/>
              </a:ext>
            </a:extLst>
          </p:cNvPr>
          <p:cNvSpPr txBox="1">
            <a:spLocks noChangeArrowheads="1"/>
          </p:cNvSpPr>
          <p:nvPr/>
        </p:nvSpPr>
        <p:spPr bwMode="auto">
          <a:xfrm>
            <a:off x="2895600" y="1143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3200" b="1" dirty="0" smtClean="0">
                <a:solidFill>
                  <a:srgbClr val="000000"/>
                </a:solidFill>
              </a:rPr>
              <a:t>YAŞARDOĞU SPOR BİLİMLERİ FAKÜLTESİ</a:t>
            </a:r>
            <a:endParaRPr lang="tr-TR" altLang="tr-TR" sz="3200" b="1" dirty="0">
              <a:solidFill>
                <a:srgbClr val="000000"/>
              </a:solidFill>
            </a:endParaRPr>
          </a:p>
        </p:txBody>
      </p:sp>
      <p:sp>
        <p:nvSpPr>
          <p:cNvPr id="7" name="Rectangle 8">
            <a:extLst>
              <a:ext uri="{FF2B5EF4-FFF2-40B4-BE49-F238E27FC236}">
                <a16:creationId xmlns="" xmlns:a16="http://schemas.microsoft.com/office/drawing/2014/main" id="{FA81E1F3-CB27-487C-8780-092A73586388}"/>
              </a:ext>
            </a:extLst>
          </p:cNvPr>
          <p:cNvSpPr txBox="1">
            <a:spLocks noChangeArrowheads="1"/>
          </p:cNvSpPr>
          <p:nvPr/>
        </p:nvSpPr>
        <p:spPr bwMode="auto">
          <a:xfrm>
            <a:off x="3048000" y="47244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b="1" i="1" dirty="0" smtClean="0">
                <a:solidFill>
                  <a:srgbClr val="000000"/>
                </a:solidFill>
              </a:rPr>
              <a:t>SPOR İŞLETMECİLİĞİ</a:t>
            </a:r>
            <a:endParaRPr lang="tr-TR" altLang="tr-TR" b="1" i="1" dirty="0">
              <a:solidFill>
                <a:srgbClr val="000000"/>
              </a:solidFill>
            </a:endParaRPr>
          </a:p>
        </p:txBody>
      </p:sp>
      <p:sp>
        <p:nvSpPr>
          <p:cNvPr id="8" name="Rectangle 8">
            <a:extLst>
              <a:ext uri="{FF2B5EF4-FFF2-40B4-BE49-F238E27FC236}">
                <a16:creationId xmlns="" xmlns:a16="http://schemas.microsoft.com/office/drawing/2014/main" id="{2B89DD1B-66F7-4797-94FB-C51343EB1C18}"/>
              </a:ext>
            </a:extLst>
          </p:cNvPr>
          <p:cNvSpPr txBox="1">
            <a:spLocks noChangeArrowheads="1"/>
          </p:cNvSpPr>
          <p:nvPr/>
        </p:nvSpPr>
        <p:spPr bwMode="auto">
          <a:xfrm>
            <a:off x="3048000" y="5334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2000" b="1" i="1" dirty="0" smtClean="0">
                <a:solidFill>
                  <a:srgbClr val="FFFFFF">
                    <a:lumMod val="50000"/>
                  </a:srgbClr>
                </a:solidFill>
              </a:rPr>
              <a:t>SİNAN EMİRZEOĞLU</a:t>
            </a:r>
            <a:endParaRPr lang="tr-TR" altLang="tr-TR" sz="2000" b="1" i="1" dirty="0">
              <a:solidFill>
                <a:srgbClr val="FFFFFF">
                  <a:lumMod val="50000"/>
                </a:srgbClr>
              </a:solidFill>
            </a:endParaRPr>
          </a:p>
        </p:txBody>
      </p:sp>
    </p:spTree>
    <p:extLst>
      <p:ext uri="{BB962C8B-B14F-4D97-AF65-F5344CB8AC3E}">
        <p14:creationId xmlns:p14="http://schemas.microsoft.com/office/powerpoint/2010/main" val="189831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Low">
              <a:buNone/>
            </a:pPr>
            <a:r>
              <a:rPr lang="tr-TR" dirty="0" smtClean="0"/>
              <a:t>Bu tanımın kapsadığı konular incelendiğinde, pazarlamanın öncelikle kurum ve bireylerin amaçlarını gerçekleştirmek üzere yapıldığı görülür. </a:t>
            </a:r>
          </a:p>
          <a:p>
            <a:pPr marL="0" indent="19050" algn="justLow">
              <a:buNone/>
            </a:pPr>
            <a:r>
              <a:rPr lang="tr-TR" dirty="0" smtClean="0"/>
              <a:t>Tanımdaki diğer önemli bir ayrıntı, pazarlama karma elemanlarının çerçevesinin çizilmesi ile ilgilidir. </a:t>
            </a:r>
          </a:p>
          <a:p>
            <a:pPr marL="0" indent="19050" algn="justLow">
              <a:buNone/>
            </a:pPr>
            <a:r>
              <a:rPr lang="tr-TR" dirty="0" smtClean="0"/>
              <a:t>Tanımda pazarlama karması olan ürün, fiyat, dağıtım ve tutundurma üzerinde durulmaktadır. </a:t>
            </a:r>
          </a:p>
          <a:p>
            <a:pPr marL="0" indent="19050" algn="justLow">
              <a:buNone/>
            </a:pPr>
            <a:r>
              <a:rPr lang="tr-TR" dirty="0" smtClean="0"/>
              <a:t>Bu karma elemanlar pazarlamanın kalbini oluşturur.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979763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Low">
              <a:buNone/>
            </a:pPr>
            <a:r>
              <a:rPr lang="tr-TR" dirty="0" smtClean="0"/>
              <a:t>Pazarlamada neredeyse tüm stratejiler bu karma elemanları çerçevesinde değerlendirilir. Tanımdaki diğer önemli bir konu ise pazarlamanın bir yönetim ve süreç içerisinde gerçekleştiğine ilişkindir. </a:t>
            </a:r>
          </a:p>
          <a:p>
            <a:pPr marL="0" indent="19050" algn="justLow">
              <a:buNone/>
            </a:pPr>
            <a:r>
              <a:rPr lang="tr-TR" dirty="0" smtClean="0"/>
              <a:t>Genel pazarlamanın tanımı, yukarıda ifade edildiği gibi spor pazarlamasına da yol göstericilik yapar. </a:t>
            </a:r>
          </a:p>
          <a:p>
            <a:pPr marL="0" indent="19050" algn="justLow">
              <a:buNone/>
            </a:pPr>
            <a:r>
              <a:rPr lang="tr-TR" dirty="0" smtClean="0"/>
              <a:t>Spor alanındaki pazarlama prensip ve uygulamaları çağdaş pazarlama prensip ve uygulamalarından yararlanmasına karşın, spor pazarlamasının diğer alanlarda bulunmayan kendine özgü özellikleri de bulunmaktadır.</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3293606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Low">
              <a:buNone/>
            </a:pPr>
            <a:r>
              <a:rPr lang="tr-TR" dirty="0" smtClean="0"/>
              <a:t>Pazarlamadaki uygulama ve stratejiler, spor alanında ve spor tesislerinde uygulanırken bir uyarlamaya gidilmesi gerekir. Zira, sporun öyle farklı özellikleri vardır ki bu uyarlama yapılmazsa başarı elde edilemeyecektir (</a:t>
            </a:r>
            <a:r>
              <a:rPr lang="tr-TR" dirty="0" err="1" smtClean="0"/>
              <a:t>Pitts</a:t>
            </a:r>
            <a:r>
              <a:rPr lang="tr-TR" dirty="0" smtClean="0"/>
              <a:t> ve </a:t>
            </a:r>
            <a:r>
              <a:rPr lang="tr-TR" dirty="0" err="1" smtClean="0"/>
              <a:t>Stotlar</a:t>
            </a:r>
            <a:r>
              <a:rPr lang="tr-TR" dirty="0" smtClean="0"/>
              <a:t>, 1998). </a:t>
            </a:r>
          </a:p>
          <a:p>
            <a:pPr marL="0" indent="19050" algn="justLow">
              <a:buNone/>
            </a:pPr>
            <a:r>
              <a:rPr lang="tr-TR" dirty="0" smtClean="0"/>
              <a:t>Geleneksel pazarlamada olduğu gibi, spor pazarlamasının ne olduğuna ilişkin farklı tanımlamalara rastlamak mümkündür. </a:t>
            </a:r>
          </a:p>
          <a:p>
            <a:pPr marL="0" indent="19050" algn="justLow">
              <a:buNone/>
            </a:pPr>
            <a:r>
              <a:rPr lang="tr-TR" dirty="0" smtClean="0"/>
              <a:t>Geleneksel pazarlamadaki kadar olmasa da bu tanımların nasıl ele alındığının değerlendirilmesi yararlı olacaktır.</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917143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Low">
              <a:buNone/>
            </a:pPr>
            <a:r>
              <a:rPr lang="tr-TR" dirty="0" smtClean="0"/>
              <a:t>Amerikan Pazarlama Birliği </a:t>
            </a:r>
            <a:r>
              <a:rPr lang="tr-TR" dirty="0" err="1" smtClean="0"/>
              <a:t>nin</a:t>
            </a:r>
            <a:r>
              <a:rPr lang="tr-TR" dirty="0" smtClean="0"/>
              <a:t> (AMA) yapmış olduğu tanımın uyarlaması olan diğer bir tanıma göre ise </a:t>
            </a:r>
          </a:p>
          <a:p>
            <a:pPr marL="0" indent="19050" algn="justLow">
              <a:buNone/>
            </a:pPr>
            <a:r>
              <a:rPr lang="tr-TR" dirty="0" smtClean="0">
                <a:solidFill>
                  <a:srgbClr val="FF0000"/>
                </a:solidFill>
              </a:rPr>
              <a:t>spor pazarlaması</a:t>
            </a:r>
            <a:r>
              <a:rPr lang="tr-TR" dirty="0" smtClean="0"/>
              <a:t>, </a:t>
            </a:r>
            <a:r>
              <a:rPr lang="tr-TR" i="1" dirty="0" smtClean="0"/>
              <a:t>işletmenin amaçlarını gerçekleştirmesi ve tüketicilerin istek ve ihtiyaçlarının tatmin edilmesi amacıyla bir spor ürününün üretilmesi, fiyatlandırılması, dağıtılması ve tutundurulması için gerekli olan etkinliklerin düzenlenmesini ve uygulanmasını içeren bir süreçtir </a:t>
            </a:r>
            <a:r>
              <a:rPr lang="tr-TR" dirty="0" smtClean="0"/>
              <a:t>(</a:t>
            </a:r>
            <a:r>
              <a:rPr lang="tr-TR" dirty="0" err="1" smtClean="0"/>
              <a:t>Argan</a:t>
            </a:r>
            <a:r>
              <a:rPr lang="tr-TR" dirty="0" smtClean="0"/>
              <a:t> ve Katırcı, 2008; </a:t>
            </a:r>
            <a:r>
              <a:rPr lang="tr-TR" dirty="0" err="1" smtClean="0"/>
              <a:t>Pitts</a:t>
            </a:r>
            <a:r>
              <a:rPr lang="tr-TR" dirty="0" smtClean="0"/>
              <a:t> ve </a:t>
            </a:r>
            <a:r>
              <a:rPr lang="tr-TR" dirty="0" err="1" smtClean="0"/>
              <a:t>Stotlar</a:t>
            </a:r>
            <a:r>
              <a:rPr lang="tr-TR" dirty="0" smtClean="0"/>
              <a:t>, 1996).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262815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Low">
              <a:buNone/>
            </a:pPr>
            <a:r>
              <a:rPr lang="tr-TR" dirty="0" smtClean="0"/>
              <a:t>Geleneksel pazarlama tanımı analiz edilirken yapılan değerlendirmelerin hepsi bu tanım için de geçerlidir. Aradaki en temel fark geleneksel ürün yerine sportif üründen söz edilmesi ve tüketici istek ve ihtiyaçlarının tatmin edilmesidir. </a:t>
            </a:r>
          </a:p>
          <a:p>
            <a:pPr marL="0" indent="19050" algn="justLow">
              <a:buNone/>
            </a:pPr>
            <a:r>
              <a:rPr lang="tr-TR" dirty="0" smtClean="0"/>
              <a:t>Spor pazarlamasına ilişkin yapılan bu iki tanım genel bir çerçeve çizmekle birlikte, spor pazarlamasının ayırt edici yönünü tam olarak ortaya koyamamaktadır. Bu nedenle, belki de spor pazarlamasının ayırt edici özelliğini yansıtan bir tanımı ortaya koymak daha yararlı olacaktır.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71304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Low">
              <a:buNone/>
            </a:pPr>
            <a:r>
              <a:rPr lang="tr-TR" dirty="0" smtClean="0"/>
              <a:t>Sporda pazarlama uygulamaları analiz edildiğinde iki temel konunun dikkat çektiği görülür. </a:t>
            </a:r>
          </a:p>
          <a:p>
            <a:pPr marL="0" indent="19050" algn="justLow">
              <a:buNone/>
            </a:pPr>
            <a:r>
              <a:rPr lang="tr-TR" dirty="0" smtClean="0"/>
              <a:t>Birinci konu, sportif olarak addedilen mal ve hizmetlerin istek ve ihtiyaçları tatmin etmek amacıyla üretilmesi, fiyatlandırılması, doğru yerde dağıtımının yapılması ve tutundurulması yapılarak tüketiciye sunulmasını kapsayan bir yönetim süreci içerisinde ele alınmasıdır. </a:t>
            </a:r>
          </a:p>
          <a:p>
            <a:pPr marL="0" indent="19050" algn="justLow">
              <a:buNone/>
            </a:pPr>
            <a:r>
              <a:rPr lang="tr-TR" dirty="0" smtClean="0"/>
              <a:t>Bu konu geleneksel spor pazarlaması tanımı ile büyük paralellikler göstermektedir.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2497104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Low">
              <a:buNone/>
            </a:pPr>
            <a:r>
              <a:rPr lang="tr-TR" dirty="0" smtClean="0"/>
              <a:t>Yani spor pazarlaması denilince pek çok kişi tarafından zaten spora ilişkin mal ve hizmetlerin satışını kapsadığı şeklinde anlayış gelişmektedir. </a:t>
            </a:r>
          </a:p>
          <a:p>
            <a:pPr marL="0" indent="19050" algn="justLow">
              <a:buNone/>
            </a:pPr>
            <a:r>
              <a:rPr lang="tr-TR" dirty="0" smtClean="0"/>
              <a:t>Ancak spor pazarlamasında daha önemli olan ikinci bir konu vardır ki, uygulamada yaygın olarak da kullanılmaktadır. </a:t>
            </a:r>
          </a:p>
          <a:p>
            <a:pPr marL="0" indent="19050" algn="justLow">
              <a:buNone/>
            </a:pPr>
            <a:r>
              <a:rPr lang="tr-TR" dirty="0" smtClean="0"/>
              <a:t>Bu ikinci konu ise spor ürünü olmayan diğer ürünlerin de spor sayesinde pazarlanmasını ortaya koyar. </a:t>
            </a:r>
          </a:p>
          <a:p>
            <a:pPr marL="0" indent="19050" algn="justLow">
              <a:buNone/>
            </a:pPr>
            <a:r>
              <a:rPr lang="tr-TR" dirty="0" smtClean="0"/>
              <a:t>Bunu biraz daha açmak gerekirse; yıllarca sigara ve alkol markaları sporu kullanarak kendi markalarını tanıtmışlardır.</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546860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Low">
              <a:buNone/>
            </a:pPr>
            <a:r>
              <a:rPr lang="tr-TR" dirty="0" smtClean="0"/>
              <a:t>Yani pazarlanan ürün sportif bir ürün olmamasına karşın, spora kaldıraç görevi verilerek sözü edilen ürünler pazarlanmaya çalışılmaktadır. Tanımın bu yönü ile ilgili pek çok örneğe rastlamak mümkündür. Bir futbol veya basketbol müsabakasındaki sponsor markalarının çoğu bu konumdadır. </a:t>
            </a:r>
          </a:p>
          <a:p>
            <a:pPr marL="0" indent="19050" algn="justLow">
              <a:buNone/>
            </a:pPr>
            <a:r>
              <a:rPr lang="tr-TR" dirty="0" smtClean="0"/>
              <a:t>Örneğin, </a:t>
            </a:r>
            <a:r>
              <a:rPr lang="tr-TR" dirty="0" err="1" smtClean="0"/>
              <a:t>Beko</a:t>
            </a:r>
            <a:r>
              <a:rPr lang="tr-TR" dirty="0" smtClean="0"/>
              <a:t> Basketbol Ligi </a:t>
            </a:r>
            <a:r>
              <a:rPr lang="tr-TR" dirty="0" err="1" smtClean="0"/>
              <a:t>nde</a:t>
            </a:r>
            <a:r>
              <a:rPr lang="tr-TR" dirty="0" smtClean="0"/>
              <a:t> mücadele eden üç büyüklerin durumu, bu gerçeği en iyi şekilde gözler önüne sermektedir. Hatırlanacak olursa Fenerbahçe </a:t>
            </a:r>
            <a:r>
              <a:rPr lang="tr-TR" dirty="0" err="1" smtClean="0"/>
              <a:t>nin</a:t>
            </a:r>
            <a:r>
              <a:rPr lang="tr-TR" dirty="0" smtClean="0"/>
              <a:t> sponsoru Ülker, Beşiktaş </a:t>
            </a:r>
            <a:r>
              <a:rPr lang="tr-TR" dirty="0" err="1" smtClean="0"/>
              <a:t>ın</a:t>
            </a:r>
            <a:r>
              <a:rPr lang="tr-TR" dirty="0" smtClean="0"/>
              <a:t> Sponsoru </a:t>
            </a:r>
            <a:r>
              <a:rPr lang="tr-TR" dirty="0" err="1" smtClean="0"/>
              <a:t>Cola</a:t>
            </a:r>
            <a:r>
              <a:rPr lang="tr-TR" dirty="0" smtClean="0"/>
              <a:t> </a:t>
            </a:r>
            <a:r>
              <a:rPr lang="tr-TR" dirty="0" err="1" smtClean="0"/>
              <a:t>Turka</a:t>
            </a:r>
            <a:r>
              <a:rPr lang="tr-TR" dirty="0" smtClean="0"/>
              <a:t> ve Galatasaray </a:t>
            </a:r>
            <a:r>
              <a:rPr lang="tr-TR" dirty="0" err="1" smtClean="0"/>
              <a:t>ınki</a:t>
            </a:r>
            <a:r>
              <a:rPr lang="tr-TR" dirty="0" smtClean="0"/>
              <a:t> ise </a:t>
            </a:r>
            <a:r>
              <a:rPr lang="tr-TR" dirty="0" err="1" smtClean="0"/>
              <a:t>Cafe</a:t>
            </a:r>
            <a:r>
              <a:rPr lang="tr-TR" dirty="0" smtClean="0"/>
              <a:t> </a:t>
            </a:r>
            <a:r>
              <a:rPr lang="tr-TR" dirty="0" err="1" smtClean="0"/>
              <a:t>Crown</a:t>
            </a:r>
            <a:r>
              <a:rPr lang="tr-TR" dirty="0" smtClean="0"/>
              <a:t> dur.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2426087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Low">
              <a:buNone/>
            </a:pPr>
            <a:r>
              <a:rPr lang="tr-TR" dirty="0" smtClean="0"/>
              <a:t>Bu ürün veya markanın hiçbiri sportif ürün niteliğinde değildir. Ancak spor ile özdeşleşerek pazarlanmaya çalışılmaktadır. Sözü edilen basketbol ligine adını veren </a:t>
            </a:r>
            <a:r>
              <a:rPr lang="tr-TR" dirty="0" err="1" smtClean="0"/>
              <a:t>Beko</a:t>
            </a:r>
            <a:r>
              <a:rPr lang="tr-TR" dirty="0" smtClean="0"/>
              <a:t> </a:t>
            </a:r>
            <a:r>
              <a:rPr lang="tr-TR" dirty="0" err="1" smtClean="0"/>
              <a:t>nun</a:t>
            </a:r>
            <a:r>
              <a:rPr lang="tr-TR" dirty="0" smtClean="0"/>
              <a:t> durumu da aynıdır. </a:t>
            </a:r>
          </a:p>
          <a:p>
            <a:pPr marL="0" indent="19050" algn="justLow">
              <a:buNone/>
            </a:pPr>
            <a:r>
              <a:rPr lang="tr-TR" dirty="0" smtClean="0"/>
              <a:t>Dolayısıyla günümüzde pek çok marka ve ürün sporla doğrudan ilgili olmamasına karşın, sporu bir pazarlama mecrası ve aracı olarak kullanmaktadır. Spor pazarlaması, geleneksel pazarlamaya göre farklı özelliklere sahip olmasının yanı sıra, sporla ilgili olmayan mal ve hizmetleri (sponsorluk, isim hakkı ve lisanslama sayesinde) de bünyesinde bulundurur.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18</a:t>
            </a:fld>
            <a:endParaRPr lang="tr-TR"/>
          </a:p>
        </p:txBody>
      </p:sp>
    </p:spTree>
    <p:extLst>
      <p:ext uri="{BB962C8B-B14F-4D97-AF65-F5344CB8AC3E}">
        <p14:creationId xmlns:p14="http://schemas.microsoft.com/office/powerpoint/2010/main" val="1230267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Low">
              <a:buNone/>
            </a:pPr>
            <a:r>
              <a:rPr lang="tr-TR" dirty="0" smtClean="0"/>
              <a:t>Yukarıda sözü edilen iki konu ya da yaklaşımdan hareketle; spor pazarlamasının tanımlanması veya çerçevesinin buna göre çizilmesi konuyu daha anlaşılır kılacaktır. İki konuyu kapsayacak bir tanım yapmak gerekirse, spor pazarlaması, işletmelerin amaçlarını gerçekleştirmek ve tüketicilerin istek ve ihtiyaçlarını tatmin etmek amacıyla sportif ürünlerin üretilmesi, fiyatlandırılması, dağıtılması ve tutundurulmasını; doğrudan sportif olmayan ürünlerin de amaçlarını gerçekleştirmek üzere sporu kullanmasını kapsayan yönetim süreci olarak tanımlanabilir.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19</a:t>
            </a:fld>
            <a:endParaRPr lang="tr-TR"/>
          </a:p>
        </p:txBody>
      </p:sp>
    </p:spTree>
    <p:extLst>
      <p:ext uri="{BB962C8B-B14F-4D97-AF65-F5344CB8AC3E}">
        <p14:creationId xmlns:p14="http://schemas.microsoft.com/office/powerpoint/2010/main" val="3523864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A280B79D-0B02-41AA-A0CB-21D933491A35}"/>
              </a:ext>
            </a:extLst>
          </p:cNvPr>
          <p:cNvSpPr>
            <a:spLocks noGrp="1" noChangeArrowheads="1"/>
          </p:cNvSpPr>
          <p:nvPr>
            <p:ph type="ctrTitle"/>
          </p:nvPr>
        </p:nvSpPr>
        <p:spPr>
          <a:xfrm>
            <a:off x="685800" y="1143000"/>
            <a:ext cx="7772400" cy="1470025"/>
          </a:xfrm>
        </p:spPr>
        <p:txBody>
          <a:bodyPr anchor="ctr"/>
          <a:lstStyle/>
          <a:p>
            <a:pPr lvl="0">
              <a:spcBef>
                <a:spcPct val="20000"/>
              </a:spcBef>
            </a:pPr>
            <a:r>
              <a:rPr lang="tr-TR" sz="3100" dirty="0">
                <a:solidFill>
                  <a:srgbClr val="000000"/>
                </a:solidFill>
                <a:ea typeface="+mn-ea"/>
              </a:rPr>
              <a:t>SPOR TESİS İŞLETMECİLİĞİNDE YÖNETİM VE ORGANİZASYON </a:t>
            </a:r>
            <a:br>
              <a:rPr lang="tr-TR" sz="3100" dirty="0">
                <a:solidFill>
                  <a:srgbClr val="000000"/>
                </a:solidFill>
                <a:ea typeface="+mn-ea"/>
              </a:rPr>
            </a:br>
            <a:r>
              <a:rPr lang="tr-TR" sz="3100" dirty="0">
                <a:solidFill>
                  <a:srgbClr val="000000"/>
                </a:solidFill>
                <a:ea typeface="+mn-ea"/>
              </a:rPr>
              <a:t>PAZARLAMA VE SATIŞ - 1</a:t>
            </a:r>
            <a:endParaRPr lang="tr-TR" sz="3100" dirty="0">
              <a:solidFill>
                <a:srgbClr val="000000"/>
              </a:solidFill>
              <a:ea typeface="+mn-ea"/>
            </a:endParaRPr>
          </a:p>
        </p:txBody>
      </p:sp>
      <p:sp>
        <p:nvSpPr>
          <p:cNvPr id="6147" name="Rectangle 3">
            <a:extLst>
              <a:ext uri="{FF2B5EF4-FFF2-40B4-BE49-F238E27FC236}">
                <a16:creationId xmlns:a16="http://schemas.microsoft.com/office/drawing/2014/main" xmlns="" id="{F905258F-F96C-4DD7-B132-3E7AE9EEAAA2}"/>
              </a:ext>
            </a:extLst>
          </p:cNvPr>
          <p:cNvSpPr>
            <a:spLocks noGrp="1" noChangeArrowheads="1"/>
          </p:cNvSpPr>
          <p:nvPr>
            <p:ph type="subTitle" idx="1"/>
          </p:nvPr>
        </p:nvSpPr>
        <p:spPr>
          <a:xfrm>
            <a:off x="3733800" y="4082475"/>
            <a:ext cx="1676400" cy="762000"/>
          </a:xfrm>
        </p:spPr>
        <p:txBody>
          <a:bodyPr/>
          <a:lstStyle/>
          <a:p>
            <a:r>
              <a:rPr lang="tr-TR" altLang="tr-TR" sz="2800" i="1" dirty="0" smtClean="0"/>
              <a:t>7.HAFTA</a:t>
            </a:r>
            <a:endParaRPr lang="tr-TR" altLang="tr-TR" sz="2800" i="1" dirty="0"/>
          </a:p>
        </p:txBody>
      </p:sp>
      <p:pic>
        <p:nvPicPr>
          <p:cNvPr id="6148" name="Picture 4" descr="sunu">
            <a:extLst>
              <a:ext uri="{FF2B5EF4-FFF2-40B4-BE49-F238E27FC236}">
                <a16:creationId xmlns:a16="http://schemas.microsoft.com/office/drawing/2014/main" xmlns=""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xmlns="" id="{5CECEE48-2E7C-42F7-BDD0-3BE516D175F6}"/>
              </a:ext>
            </a:extLst>
          </p:cNvPr>
          <p:cNvSpPr txBox="1">
            <a:spLocks noChangeArrowheads="1"/>
          </p:cNvSpPr>
          <p:nvPr/>
        </p:nvSpPr>
        <p:spPr bwMode="auto">
          <a:xfrm>
            <a:off x="1638300" y="2957729"/>
            <a:ext cx="5867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altLang="tr-TR" sz="3200" i="1" dirty="0" smtClean="0"/>
              <a:t>SPOR İŞLETMECİLİĞİ</a:t>
            </a:r>
            <a:endParaRPr lang="tr-TR" altLang="tr-TR" sz="32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Low">
              <a:buNone/>
            </a:pPr>
            <a:r>
              <a:rPr lang="tr-TR" dirty="0" smtClean="0"/>
              <a:t>Yukarıda yapılan tüm bu açıklamalar ve geliştirilen tanım çerçevesinde spor pazarlamasının ne olduğunu vurgulayan iki temel unsurun varlığından söz etmek mümkündür. </a:t>
            </a:r>
          </a:p>
          <a:p>
            <a:pPr marL="0" indent="19050" algn="justLow">
              <a:buNone/>
            </a:pPr>
            <a:r>
              <a:rPr lang="tr-TR" dirty="0" smtClean="0"/>
              <a:t>Bunlardan ilki sportif mal ve hizmetlerin satılması; ikincisi ise spor aracılığıyla yapılan pazarlamadır. </a:t>
            </a:r>
          </a:p>
          <a:p>
            <a:pPr marL="0" indent="19050" algn="justLow">
              <a:buNone/>
            </a:pPr>
            <a:r>
              <a:rPr lang="tr-TR" dirty="0" smtClean="0"/>
              <a:t>Birinci unsur spor ayakkabısı, tenis raketi, basketbol topu, futbol kalesi, atletizm tartan zemini gibi her türlü sportif ürünü kapsamaktadır.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20</a:t>
            </a:fld>
            <a:endParaRPr lang="tr-TR"/>
          </a:p>
        </p:txBody>
      </p:sp>
    </p:spTree>
    <p:extLst>
      <p:ext uri="{BB962C8B-B14F-4D97-AF65-F5344CB8AC3E}">
        <p14:creationId xmlns:p14="http://schemas.microsoft.com/office/powerpoint/2010/main" val="3524333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Low">
              <a:buNone/>
            </a:pPr>
            <a:r>
              <a:rPr lang="tr-TR" dirty="0" smtClean="0"/>
              <a:t>Bu örnekleri kolaylıkla çoğaltmak mümkündür. Spor ve endüstrisi ile doğrudan ilgili her tür mal ve hizmet, tanımın bu yönü altında değerlendirilebilir. </a:t>
            </a:r>
          </a:p>
          <a:p>
            <a:pPr marL="0" indent="19050" algn="justLow">
              <a:buNone/>
            </a:pPr>
            <a:r>
              <a:rPr lang="tr-TR" dirty="0" smtClean="0"/>
              <a:t>Spor aracılığı veya spor sayesinde yapılan pazarlama anlayışında en temel ayırt edici özellik ise, ürünlerin sporla doğrudan ilgili olmaması ancak yine de spor mecrasını kullanmasıdır. </a:t>
            </a:r>
          </a:p>
          <a:p>
            <a:pPr marL="0" indent="19050" algn="justLow">
              <a:buNone/>
            </a:pPr>
            <a:r>
              <a:rPr lang="tr-TR" dirty="0" smtClean="0"/>
              <a:t>Zira sporla doğrudan bağlantılı olmayıp pazarlanan ürünler de bulunmakta olup, bunlar da spor pazarlaması kapsamında değerlendirilir.</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21</a:t>
            </a:fld>
            <a:endParaRPr lang="tr-TR"/>
          </a:p>
        </p:txBody>
      </p:sp>
    </p:spTree>
    <p:extLst>
      <p:ext uri="{BB962C8B-B14F-4D97-AF65-F5344CB8AC3E}">
        <p14:creationId xmlns:p14="http://schemas.microsoft.com/office/powerpoint/2010/main" val="2971914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Low">
              <a:buNone/>
            </a:pPr>
            <a:r>
              <a:rPr lang="tr-TR" dirty="0" smtClean="0"/>
              <a:t>O halde hemen akla şöyle bir konu gelmektedir. Hangi tür aktivite veya stratejiler tanımın bu yönü ile ilgilidir. </a:t>
            </a:r>
          </a:p>
          <a:p>
            <a:pPr marL="0" indent="19050" algn="justLow">
              <a:buNone/>
            </a:pPr>
            <a:r>
              <a:rPr lang="tr-TR" dirty="0" smtClean="0"/>
              <a:t>Spor aracılığıyla pazarlama denince akla ilk gelen sponsorluk, isim hakkı satışı ve ürün lisanslamadır (</a:t>
            </a:r>
            <a:r>
              <a:rPr lang="tr-TR" dirty="0" err="1" smtClean="0"/>
              <a:t>Argan</a:t>
            </a:r>
            <a:r>
              <a:rPr lang="tr-TR" dirty="0" smtClean="0"/>
              <a:t>, 2009; </a:t>
            </a:r>
            <a:r>
              <a:rPr lang="tr-TR" dirty="0" err="1" smtClean="0"/>
              <a:t>Argan</a:t>
            </a:r>
            <a:r>
              <a:rPr lang="tr-TR" dirty="0" smtClean="0"/>
              <a:t> ve Katırcı, 2008). </a:t>
            </a:r>
          </a:p>
          <a:p>
            <a:pPr marL="0" indent="19050" algn="justLow">
              <a:buNone/>
            </a:pPr>
            <a:r>
              <a:rPr lang="tr-TR" dirty="0" smtClean="0"/>
              <a:t>Uygulamada en fazla kullanılan stratejilerden biri sponsorluktur. Markalar sporla doğrudan ilgili olmamasına karşın kendilerini spor ile özdeşleştirmeye çalışır.</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22</a:t>
            </a:fld>
            <a:endParaRPr lang="tr-TR"/>
          </a:p>
        </p:txBody>
      </p:sp>
    </p:spTree>
    <p:extLst>
      <p:ext uri="{BB962C8B-B14F-4D97-AF65-F5344CB8AC3E}">
        <p14:creationId xmlns:p14="http://schemas.microsoft.com/office/powerpoint/2010/main" val="1068910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Low">
              <a:buNone/>
            </a:pPr>
            <a:r>
              <a:rPr lang="tr-TR" dirty="0" smtClean="0"/>
              <a:t>Bu konuda etrafımızdan görebileceğimiz yüzlerce örnek vermek mümkündür. </a:t>
            </a:r>
          </a:p>
          <a:p>
            <a:pPr marL="0" indent="19050" algn="justLow">
              <a:buNone/>
            </a:pPr>
            <a:r>
              <a:rPr lang="tr-TR" dirty="0" smtClean="0"/>
              <a:t>Medya aracılığı ile pek çok sponsorluğa maruz kalan tüketiciler, bu markalar konusunda farkında kılınır. </a:t>
            </a:r>
          </a:p>
          <a:p>
            <a:pPr marL="0" indent="19050" algn="justLow">
              <a:buNone/>
            </a:pPr>
            <a:r>
              <a:rPr lang="tr-TR" dirty="0" smtClean="0"/>
              <a:t>Örneğin, Efes Pilsen markası kendi ismini verdiği bir şampiyona olan Efes Cup a ev sahipliği yaparak futbol takımlarını Antalya da bir araya getirmektedir.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23</a:t>
            </a:fld>
            <a:endParaRPr lang="tr-TR"/>
          </a:p>
        </p:txBody>
      </p:sp>
    </p:spTree>
    <p:extLst>
      <p:ext uri="{BB962C8B-B14F-4D97-AF65-F5344CB8AC3E}">
        <p14:creationId xmlns:p14="http://schemas.microsoft.com/office/powerpoint/2010/main" val="4261113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Low">
              <a:buNone/>
            </a:pPr>
            <a:r>
              <a:rPr lang="tr-TR" dirty="0" smtClean="0"/>
              <a:t>Benzer şekilde </a:t>
            </a:r>
            <a:r>
              <a:rPr lang="tr-TR" dirty="0" err="1" smtClean="0"/>
              <a:t>Lacoste</a:t>
            </a:r>
            <a:r>
              <a:rPr lang="tr-TR" dirty="0" smtClean="0"/>
              <a:t> markası hedef kitlesi ile bütünleşecek veya örtüşecek şekilde golf spor dalına sponsorluk yapabilir. </a:t>
            </a:r>
          </a:p>
          <a:p>
            <a:pPr marL="0" indent="19050" algn="justLow">
              <a:buNone/>
            </a:pPr>
            <a:r>
              <a:rPr lang="tr-TR" dirty="0" smtClean="0"/>
              <a:t>Bu ve bunun gibi pek çok örnekte rahatlıkla dikkat edilebileceği gibi sponsorluk yapan ürün veya markalar sporla doğrudan bağlantılı değildir. </a:t>
            </a:r>
          </a:p>
          <a:p>
            <a:pPr marL="0" indent="19050" algn="justLow">
              <a:buNone/>
            </a:pPr>
            <a:r>
              <a:rPr lang="tr-TR" dirty="0" smtClean="0"/>
              <a:t>Buna karşın, </a:t>
            </a:r>
            <a:r>
              <a:rPr lang="tr-TR" dirty="0" err="1" smtClean="0"/>
              <a:t>farkındalık</a:t>
            </a:r>
            <a:r>
              <a:rPr lang="tr-TR" dirty="0" smtClean="0"/>
              <a:t> sağlama ve imajı geliştirme gibi amaçlarını yerine getirmek amacıyla yaygın bir biçimde sponsorluk faaliyeti yapmaktadırlar.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24</a:t>
            </a:fld>
            <a:endParaRPr lang="tr-TR"/>
          </a:p>
        </p:txBody>
      </p:sp>
    </p:spTree>
    <p:extLst>
      <p:ext uri="{BB962C8B-B14F-4D97-AF65-F5344CB8AC3E}">
        <p14:creationId xmlns:p14="http://schemas.microsoft.com/office/powerpoint/2010/main" val="1549815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Low">
              <a:buNone/>
            </a:pPr>
            <a:r>
              <a:rPr lang="tr-TR" dirty="0" smtClean="0"/>
              <a:t>Spor aracılığı ile pazarlamada yaygın olarak kullanılan diğer bir strateji ise isim hakkının belirli bir bedel karşılığında satılmasını kapsar. </a:t>
            </a:r>
          </a:p>
          <a:p>
            <a:pPr marL="0" indent="19050" algn="justLow">
              <a:buNone/>
            </a:pPr>
            <a:r>
              <a:rPr lang="tr-TR" dirty="0" smtClean="0"/>
              <a:t>Örneğin, spor tesisleri konusu ile yakından ilgili olan bir konu üzerinden örnek vermek gerekirse; Galatasaray için Toplu Konut İdaresi tarafından yaptırılan stadyumun isim hakkı Türk Telekom a satılmıştır. </a:t>
            </a:r>
          </a:p>
          <a:p>
            <a:pPr marL="0" indent="19050" algn="justLow">
              <a:buNone/>
            </a:pPr>
            <a:r>
              <a:rPr lang="tr-TR" dirty="0" smtClean="0"/>
              <a:t>Bu sayede belli bir yıl için Türk Telekom ismini stadyuma verme hakkı elde etmiş ve tanıtım yapma fırsatı elde etmeye çalışmıştır.</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25</a:t>
            </a:fld>
            <a:endParaRPr lang="tr-TR"/>
          </a:p>
        </p:txBody>
      </p:sp>
    </p:spTree>
    <p:extLst>
      <p:ext uri="{BB962C8B-B14F-4D97-AF65-F5344CB8AC3E}">
        <p14:creationId xmlns:p14="http://schemas.microsoft.com/office/powerpoint/2010/main" val="991244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Low">
              <a:buNone/>
            </a:pPr>
            <a:r>
              <a:rPr lang="tr-TR" dirty="0" smtClean="0"/>
              <a:t>Diğer bir uygulama veya strateji olan ürün lisanslama da spor pazarlamasında yaygın olarak kullanılır. </a:t>
            </a:r>
          </a:p>
          <a:p>
            <a:pPr marL="0" indent="19050" algn="justLow">
              <a:buNone/>
            </a:pPr>
            <a:r>
              <a:rPr lang="tr-TR" dirty="0" smtClean="0"/>
              <a:t>Spor organizasyonları ve şampiyonaları lisans hakkının satılmasından büyük gelir elde etmektedir. </a:t>
            </a:r>
          </a:p>
          <a:p>
            <a:pPr marL="0" indent="19050" algn="justLow">
              <a:buNone/>
            </a:pPr>
            <a:r>
              <a:rPr lang="tr-TR" dirty="0" smtClean="0"/>
              <a:t>Aynı şekilde tüm branşlardaki takımlar da lisanslı ürün mağazaları sayesinde faaliyet dışı gelirler elde etmektedir.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26</a:t>
            </a:fld>
            <a:endParaRPr lang="tr-TR"/>
          </a:p>
        </p:txBody>
      </p:sp>
    </p:spTree>
    <p:extLst>
      <p:ext uri="{BB962C8B-B14F-4D97-AF65-F5344CB8AC3E}">
        <p14:creationId xmlns:p14="http://schemas.microsoft.com/office/powerpoint/2010/main" val="22732804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Low">
              <a:buNone/>
            </a:pPr>
            <a:r>
              <a:rPr lang="tr-TR" dirty="0" smtClean="0"/>
              <a:t>Spor pazarlaması tanımında ayırt edici kısım olarak ortaya konan iki Geleneksel pazarlama tanımından ve sporun özgün doğasından yola çıkarak tanımı yapılan spor pazarlamasının neleri kapsadığına ilişkin bir liste vermek konunun anlaşılırlığına olumlu katkı sağlayacaktır. </a:t>
            </a:r>
          </a:p>
          <a:p>
            <a:pPr marL="0" indent="19050" algn="justLow">
              <a:buNone/>
            </a:pPr>
            <a:r>
              <a:rPr lang="tr-TR" dirty="0" smtClean="0"/>
              <a:t>Spor pazarlaması denildiğinde anlaşılması gereken konuları aşağıdaki gibi özetlemek mümkündür. </a:t>
            </a:r>
          </a:p>
          <a:p>
            <a:pPr marL="0" indent="19050" algn="justLow">
              <a:buNone/>
            </a:pPr>
            <a:r>
              <a:rPr lang="tr-TR" dirty="0" smtClean="0"/>
              <a:t>Spor pazarlaması: </a:t>
            </a:r>
          </a:p>
          <a:p>
            <a:pPr marL="0" indent="19050" algn="justLow">
              <a:buNone/>
            </a:pPr>
            <a:r>
              <a:rPr lang="tr-TR" dirty="0" smtClean="0"/>
              <a:t>Sportif mal ve hizmetleri kapsar. Sportif olmayan mal ve hizmetleri içerir.</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27</a:t>
            </a:fld>
            <a:endParaRPr lang="tr-TR"/>
          </a:p>
        </p:txBody>
      </p:sp>
    </p:spTree>
    <p:extLst>
      <p:ext uri="{BB962C8B-B14F-4D97-AF65-F5344CB8AC3E}">
        <p14:creationId xmlns:p14="http://schemas.microsoft.com/office/powerpoint/2010/main" val="1472736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Low">
              <a:buNone/>
            </a:pPr>
            <a:r>
              <a:rPr lang="tr-TR" dirty="0" smtClean="0"/>
              <a:t>Telafi edilmezlik özelliği yine soyutluk ile ilgilidir. Hizmet özelliği taşıyan sportif ürünlerin soyut olduğu için zamanında satılması gerekir. </a:t>
            </a:r>
          </a:p>
          <a:p>
            <a:pPr marL="0" indent="19050" algn="justLow">
              <a:buNone/>
            </a:pPr>
            <a:r>
              <a:rPr lang="tr-TR" dirty="0" smtClean="0"/>
              <a:t>Yani bunların stoklanıp daha sonra satılma şansı bulunmaz. </a:t>
            </a:r>
          </a:p>
          <a:p>
            <a:pPr marL="0" indent="19050" algn="justLow">
              <a:buNone/>
            </a:pPr>
            <a:r>
              <a:rPr lang="tr-TR" dirty="0" smtClean="0"/>
              <a:t>Bu nedenle telafi edilmezlik spor pazarlamacısı için risk oluşturur. </a:t>
            </a:r>
          </a:p>
          <a:p>
            <a:pPr marL="0" indent="19050" algn="justLow">
              <a:buNone/>
            </a:pPr>
            <a:r>
              <a:rPr lang="tr-TR" dirty="0" smtClean="0"/>
              <a:t>Tıpkı havayolu ve otel hizmetlerinde olduğu gibi, zamanında satılamayan bir uçak koltuğu veya odanın daha sonra satılma şansı olmayacaktır.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28</a:t>
            </a:fld>
            <a:endParaRPr lang="tr-TR"/>
          </a:p>
        </p:txBody>
      </p:sp>
    </p:spTree>
    <p:extLst>
      <p:ext uri="{BB962C8B-B14F-4D97-AF65-F5344CB8AC3E}">
        <p14:creationId xmlns:p14="http://schemas.microsoft.com/office/powerpoint/2010/main" val="737670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Low">
              <a:buNone/>
            </a:pPr>
            <a:r>
              <a:rPr lang="tr-TR" dirty="0" smtClean="0"/>
              <a:t>Bu nedenle, talebin yönetilmesinde pazarlama işini yürüten perakendecilere veya aracılara büyük görevler düşmektedir. </a:t>
            </a:r>
          </a:p>
          <a:p>
            <a:pPr marL="0" indent="19050" algn="justLow">
              <a:buNone/>
            </a:pPr>
            <a:r>
              <a:rPr lang="tr-TR" dirty="0" smtClean="0"/>
              <a:t>Belki de en iyi çözüm, garanti altına alınmış satışlar olacaktır. Bu da, bir organizasyon veya müsabaka biletlerinin önceden veya kombine bir biçimde satılması olacaktır. </a:t>
            </a:r>
          </a:p>
          <a:p>
            <a:pPr marL="0" indent="19050" algn="justLow">
              <a:buNone/>
            </a:pPr>
            <a:r>
              <a:rPr lang="tr-TR" dirty="0" smtClean="0"/>
              <a:t>Bu sayede risk minimize  İşletme ve organizasyonların amaçlarını gerçekleştirmelerini olanak sağlar. </a:t>
            </a:r>
          </a:p>
          <a:p>
            <a:pPr marL="0" indent="19050" algn="justLow">
              <a:buNone/>
            </a:pPr>
            <a:r>
              <a:rPr lang="tr-TR" dirty="0" smtClean="0"/>
              <a:t>Tüketicilerin istek ve ihtiyaçların tatmin edilmesi ile ilgilidir.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29</a:t>
            </a:fld>
            <a:endParaRPr lang="tr-TR"/>
          </a:p>
        </p:txBody>
      </p:sp>
    </p:spTree>
    <p:extLst>
      <p:ext uri="{BB962C8B-B14F-4D97-AF65-F5344CB8AC3E}">
        <p14:creationId xmlns:p14="http://schemas.microsoft.com/office/powerpoint/2010/main" val="3343601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ctr">
              <a:buNone/>
            </a:pPr>
            <a:r>
              <a:rPr lang="tr-TR" dirty="0" smtClean="0">
                <a:solidFill>
                  <a:srgbClr val="FF0000"/>
                </a:solidFill>
              </a:rPr>
              <a:t>SPOR TESİS İŞLETMELERİNDE PAZARLAMA VE SATIŞ </a:t>
            </a:r>
          </a:p>
          <a:p>
            <a:pPr marL="0" indent="19050" algn="just">
              <a:buNone/>
            </a:pPr>
            <a:r>
              <a:rPr lang="tr-TR" dirty="0" smtClean="0"/>
              <a:t>Spor, günümüz dünyasında pek çok işlev ve işlerliğe sahip alanlardan birini temsil etmektedir. Günlük yaşamın pek çok yönü ile yakından ilgili olan spor, artık endüstriyel bir ürün haline gelmeye başlamıştır. </a:t>
            </a:r>
          </a:p>
          <a:p>
            <a:pPr marL="0" indent="19050" algn="just">
              <a:buNone/>
            </a:pPr>
            <a:r>
              <a:rPr lang="tr-TR" dirty="0" smtClean="0"/>
              <a:t>Organizasyon, branş, takım ve sporcu bakımından olduğu gibi, tesisler bakımından da pazarlama önem kazanmıştır. </a:t>
            </a:r>
          </a:p>
          <a:p>
            <a:pPr marL="0" indent="19050" algn="just">
              <a:buNone/>
            </a:pPr>
            <a:r>
              <a:rPr lang="tr-TR" dirty="0" smtClean="0"/>
              <a:t>Gelişmiş ülkelerde sportif başarı iyi bir organizasyon ve pazarlama gücü ile tanımlanmaktadır.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3341008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Low">
              <a:buNone/>
            </a:pPr>
            <a:r>
              <a:rPr lang="tr-TR" dirty="0" smtClean="0"/>
              <a:t>Pazarlama karma elemanları olan ürün, fiyat, dağıtım ve tutundurmayı kapsar. Bir yönetim ve süreç olarak ele alınır. </a:t>
            </a:r>
          </a:p>
          <a:p>
            <a:pPr marL="0" indent="19050" algn="justLow">
              <a:buNone/>
            </a:pPr>
            <a:r>
              <a:rPr lang="tr-TR" dirty="0" smtClean="0"/>
              <a:t>Spor pazarlaması tanımında anlaşılması gereken konular ifade edildikten sonra başarı için gerekli kriterler üzerinde durmakta yarar olacaktır. Sporda pazarlama anlayışının yerleşmesi ve başarı sağlanması, modern pazarlama anlayışından geçmektedir. </a:t>
            </a:r>
          </a:p>
          <a:p>
            <a:pPr marL="0" indent="19050" algn="justLow">
              <a:buNone/>
            </a:pPr>
            <a:r>
              <a:rPr lang="tr-TR" dirty="0" smtClean="0"/>
              <a:t>Dolayısıyla bu konu ile ilgili bir dizi konuya dikkat çekmek gerekir. Bu özellikler aşağıda sıralanmıştır.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30</a:t>
            </a:fld>
            <a:endParaRPr lang="tr-TR"/>
          </a:p>
        </p:txBody>
      </p:sp>
    </p:spTree>
    <p:extLst>
      <p:ext uri="{BB962C8B-B14F-4D97-AF65-F5344CB8AC3E}">
        <p14:creationId xmlns:p14="http://schemas.microsoft.com/office/powerpoint/2010/main" val="9764682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Low">
              <a:buNone/>
            </a:pPr>
            <a:r>
              <a:rPr lang="tr-TR" dirty="0" smtClean="0"/>
              <a:t>Her şeyden önce spor tesisleri veya organizasyonları bakımından tüketici odaklı bir pazarlama anlayışının yerleştirilmesi gerekir. </a:t>
            </a:r>
          </a:p>
          <a:p>
            <a:pPr marL="0" indent="19050" algn="justLow">
              <a:buNone/>
            </a:pPr>
            <a:r>
              <a:rPr lang="tr-TR" dirty="0" smtClean="0"/>
              <a:t>Tüketici odaklı bakış açısının yerleştirilmesinin en temel koşulu pazarlama araştırması yapmaktır.</a:t>
            </a:r>
          </a:p>
          <a:p>
            <a:pPr marL="0" indent="19050" algn="justLow">
              <a:buNone/>
            </a:pPr>
            <a:r>
              <a:rPr lang="tr-TR" dirty="0" smtClean="0"/>
              <a:t>Zira pazarlama araştırması ile tüketici beklentileri anlaşılmış ve bu beklentilere cevap verecek ürünler sunulmuş olur. </a:t>
            </a:r>
          </a:p>
          <a:p>
            <a:pPr marL="0" indent="19050" algn="justLow">
              <a:buNone/>
            </a:pPr>
            <a:r>
              <a:rPr lang="tr-TR" dirty="0" smtClean="0"/>
              <a:t>Tüketicilere sunulan ürünlerin kaliteli ve optimum fiyatlı olmasına özen gösterilmesi gerekir.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31</a:t>
            </a:fld>
            <a:endParaRPr lang="tr-TR"/>
          </a:p>
        </p:txBody>
      </p:sp>
    </p:spTree>
    <p:extLst>
      <p:ext uri="{BB962C8B-B14F-4D97-AF65-F5344CB8AC3E}">
        <p14:creationId xmlns:p14="http://schemas.microsoft.com/office/powerpoint/2010/main" val="11123910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Low">
              <a:buNone/>
            </a:pPr>
            <a:r>
              <a:rPr lang="tr-TR" dirty="0" smtClean="0"/>
              <a:t>Sportif ürünler, tesisler ve organizasyonların pazarlanmasında marka değerinin yaratılmasına dönük stratejilerin oluşturulması gerekir. </a:t>
            </a:r>
          </a:p>
          <a:p>
            <a:pPr marL="0" indent="19050" algn="justLow">
              <a:buNone/>
            </a:pPr>
            <a:r>
              <a:rPr lang="tr-TR" dirty="0" smtClean="0"/>
              <a:t>En uygun maliyetli ve ulaşılabilir dağıtım kanalının oluşturulmasına dikkat edilmelidir. </a:t>
            </a:r>
          </a:p>
          <a:p>
            <a:pPr marL="0" indent="19050" algn="justLow">
              <a:buNone/>
            </a:pPr>
            <a:r>
              <a:rPr lang="tr-TR" dirty="0" smtClean="0"/>
              <a:t>Tutundurma karması olarak ifade edilen reklam, kişisel satış, halkla ilişkiler ve satış tutundurmadan yararlanırken, mesaj birlikteliği sağlama adına bütünleşik bir yaklaşım sergilenmelidir.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32</a:t>
            </a:fld>
            <a:endParaRPr lang="tr-TR"/>
          </a:p>
        </p:txBody>
      </p:sp>
    </p:spTree>
    <p:extLst>
      <p:ext uri="{BB962C8B-B14F-4D97-AF65-F5344CB8AC3E}">
        <p14:creationId xmlns:p14="http://schemas.microsoft.com/office/powerpoint/2010/main" val="24355934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Low">
              <a:buNone/>
            </a:pPr>
            <a:r>
              <a:rPr lang="tr-TR" dirty="0" smtClean="0"/>
              <a:t>Yukarıda sıralanan başlıkların kapsamına giren her tür konuda uygulanacak stratejilerde temel hareket noktası tüketici olmak durumundadır. </a:t>
            </a:r>
          </a:p>
          <a:p>
            <a:pPr marL="0" indent="19050" algn="justLow">
              <a:buNone/>
            </a:pPr>
            <a:r>
              <a:rPr lang="tr-TR" dirty="0" smtClean="0"/>
              <a:t>Spor Pazarlamasını Farklı Kılan Genel Özellikler Spor pazarlaması kavramı açıklanmaya çalışılırken geleneksel pazarlamadan farkları olduğu ifade edilmişti. </a:t>
            </a:r>
          </a:p>
          <a:p>
            <a:pPr marL="0" indent="19050" algn="justLow">
              <a:buNone/>
            </a:pPr>
            <a:r>
              <a:rPr lang="tr-TR" dirty="0" smtClean="0"/>
              <a:t>Bazı yönleri ile spor pazarlaması, diğer alanlarda olmayan zorluk ve fırsatları bünyesinde barındırmaktadır.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33</a:t>
            </a:fld>
            <a:endParaRPr lang="tr-TR"/>
          </a:p>
        </p:txBody>
      </p:sp>
    </p:spTree>
    <p:extLst>
      <p:ext uri="{BB962C8B-B14F-4D97-AF65-F5344CB8AC3E}">
        <p14:creationId xmlns:p14="http://schemas.microsoft.com/office/powerpoint/2010/main" val="42562374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Low">
              <a:buNone/>
            </a:pPr>
            <a:r>
              <a:rPr lang="tr-TR" dirty="0" smtClean="0"/>
              <a:t>Soyutluk ve Telafi Edilemezlik Pazarlamada fiziksel ve fiziksel olmayan yani hizmet niteliği taşıyan ürünler bulunmaktadır. </a:t>
            </a:r>
          </a:p>
          <a:p>
            <a:pPr marL="0" indent="19050" algn="justLow">
              <a:buNone/>
            </a:pPr>
            <a:r>
              <a:rPr lang="tr-TR" dirty="0" smtClean="0"/>
              <a:t>Fiziksel olmayan ürünler hizmet niteliği taşıdığından soyuttur. </a:t>
            </a:r>
          </a:p>
          <a:p>
            <a:pPr marL="0" indent="19050" algn="justLow">
              <a:buNone/>
            </a:pPr>
            <a:r>
              <a:rPr lang="tr-TR" dirty="0" smtClean="0"/>
              <a:t>Sporda da müsabakalar, organizasyonlar ve etkinlikler hizmet niteliği taşır. </a:t>
            </a:r>
          </a:p>
          <a:p>
            <a:pPr marL="0" indent="19050" algn="justLow">
              <a:buNone/>
            </a:pPr>
            <a:r>
              <a:rPr lang="tr-TR" dirty="0" smtClean="0"/>
              <a:t>Bu tür ürünler soyut oldukları için tüketicilerce görülemez, tadılamaz ve kullanılmadan önce test edilemez. </a:t>
            </a:r>
          </a:p>
          <a:p>
            <a:pPr marL="0" indent="19050" algn="justLow">
              <a:buNone/>
            </a:pPr>
            <a:r>
              <a:rPr lang="tr-TR" dirty="0" smtClean="0"/>
              <a:t>Bu özellik sportif ürünü farklı kılar.</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34</a:t>
            </a:fld>
            <a:endParaRPr lang="tr-TR"/>
          </a:p>
        </p:txBody>
      </p:sp>
    </p:spTree>
    <p:extLst>
      <p:ext uri="{BB962C8B-B14F-4D97-AF65-F5344CB8AC3E}">
        <p14:creationId xmlns:p14="http://schemas.microsoft.com/office/powerpoint/2010/main" val="28637481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Bir basketbol müsabakası ürün olarak karakterize edilirse, soyut bir özellik taşıdığı rahatlıkla görülebilir. </a:t>
            </a:r>
          </a:p>
          <a:p>
            <a:pPr marL="0" indent="19050" algn="just">
              <a:buNone/>
            </a:pPr>
            <a:r>
              <a:rPr lang="tr-TR" dirty="0" smtClean="0"/>
              <a:t>Soyut ürünler satılırken, hizmet pazarlamasında kullanılan stratejilerin uygulanması yararlı olacaktır. </a:t>
            </a:r>
          </a:p>
          <a:p>
            <a:pPr marL="0" indent="19050" algn="just">
              <a:buNone/>
            </a:pPr>
            <a:r>
              <a:rPr lang="tr-TR" dirty="0" smtClean="0"/>
              <a:t>Zamanında satılamayan bir müsabaka biletinin daha sonradan satılma olanağı olmayacağından, kapasite yönetiminin ürünün bu özelliğine dayalı olarak ele alınması gerekecektir.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35</a:t>
            </a:fld>
            <a:endParaRPr lang="tr-TR"/>
          </a:p>
        </p:txBody>
      </p:sp>
    </p:spTree>
    <p:extLst>
      <p:ext uri="{BB962C8B-B14F-4D97-AF65-F5344CB8AC3E}">
        <p14:creationId xmlns:p14="http://schemas.microsoft.com/office/powerpoint/2010/main" val="346876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Söz gelimi, Eskişehirspor un oynayacağı 17 iç saha müsabakası için koltukların % 80 i kombine biletle satılmış ise risk en az düzeye çekilmiş olur. </a:t>
            </a:r>
          </a:p>
          <a:p>
            <a:pPr marL="0" indent="19050" algn="just">
              <a:buNone/>
            </a:pPr>
            <a:r>
              <a:rPr lang="tr-TR" dirty="0" smtClean="0"/>
              <a:t>Geriye kalan oran müsabakasının önemine göre fiyat ayarlamalarına da olanak tanıyacaktır. Sübjektiflik Sportif bir ürünün en ayırt edici özelliği sübjektif olarak algılanmasıdır. </a:t>
            </a:r>
          </a:p>
          <a:p>
            <a:pPr marL="0" indent="19050" algn="just">
              <a:buNone/>
            </a:pPr>
            <a:r>
              <a:rPr lang="tr-TR" dirty="0" smtClean="0"/>
              <a:t>Daha açık bir ifadeyle, bir hentbol müsabakasına giden her bir seyirci farklı değerlendirmelerde bulunabilir.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36</a:t>
            </a:fld>
            <a:endParaRPr lang="tr-TR"/>
          </a:p>
        </p:txBody>
      </p:sp>
    </p:spTree>
    <p:extLst>
      <p:ext uri="{BB962C8B-B14F-4D97-AF65-F5344CB8AC3E}">
        <p14:creationId xmlns:p14="http://schemas.microsoft.com/office/powerpoint/2010/main" val="20003687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fontScale="92500" lnSpcReduction="10000"/>
          </a:bodyPr>
          <a:lstStyle/>
          <a:p>
            <a:pPr marL="0" indent="19050" algn="just">
              <a:buNone/>
            </a:pPr>
            <a:r>
              <a:rPr lang="tr-TR" dirty="0" smtClean="0"/>
              <a:t>Bir seyirci için ilgili hentbol müsabakası son derece sıkıcı ve sinir bozucu iken, diğer biri için ise son derece zevkli olabilmektedir. Soyut olan sportif ürünlerin algılanmasında değişkenliği ortaya koyan özellik sübjektifliktir. </a:t>
            </a:r>
          </a:p>
          <a:p>
            <a:pPr marL="0" indent="19050" algn="just">
              <a:buNone/>
            </a:pPr>
            <a:r>
              <a:rPr lang="tr-TR" dirty="0" smtClean="0"/>
              <a:t>Dolayısıyla ürünün algı farklılığını yansıtan bu özellik, spor pazarlaması alanı içerisinde kendini iyiden iyiye hissettirmektedir. Beğeniler, tercihler ve sosyal etkileşimler algılama üzerinde etki yaparak, ürünün değerlendirilmesinde farklılıkları ortaya koyar. Bu bakımdan, soyut nitelik taşıyan pek çok spor ürünü, tüketiciler tarafından başka başka değerlendirilir.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37</a:t>
            </a:fld>
            <a:endParaRPr lang="tr-TR"/>
          </a:p>
        </p:txBody>
      </p:sp>
    </p:spTree>
    <p:extLst>
      <p:ext uri="{BB962C8B-B14F-4D97-AF65-F5344CB8AC3E}">
        <p14:creationId xmlns:p14="http://schemas.microsoft.com/office/powerpoint/2010/main" val="959862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
              <a:buNone/>
            </a:pPr>
            <a:r>
              <a:rPr lang="tr-TR" dirty="0" smtClean="0"/>
              <a:t>Örneğin, Formula 1 yarışını izlemeye giden dört kişilik bir arkadaş grubu olduğunu düşünelim. Bu arkadaş grubunda bulunan bir bayan, aşırı motor sesi nedeniyle yarışlardan haz almayabilirken, yarışların müptelası olan erkek bir seyirci ise olaya hayran kalabilir. </a:t>
            </a:r>
          </a:p>
          <a:p>
            <a:pPr marL="0" indent="19050" algn="just">
              <a:buNone/>
            </a:pPr>
            <a:r>
              <a:rPr lang="tr-TR" dirty="0" smtClean="0"/>
              <a:t>Grup üyelerinden diğeri ise, olay mahallindeki seyircilerin tutum ve davranışları nedeniyle tatminsizlik yaşayabilir. Grubun son üyesi ise beğenme ile beğenmeme arasında kalarak nötr bir tutuma sahip olabilir.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38</a:t>
            </a:fld>
            <a:endParaRPr lang="tr-TR"/>
          </a:p>
        </p:txBody>
      </p:sp>
    </p:spTree>
    <p:extLst>
      <p:ext uri="{BB962C8B-B14F-4D97-AF65-F5344CB8AC3E}">
        <p14:creationId xmlns:p14="http://schemas.microsoft.com/office/powerpoint/2010/main" val="26663165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
              <a:buNone/>
            </a:pPr>
            <a:r>
              <a:rPr lang="tr-TR" dirty="0" smtClean="0"/>
              <a:t>Bu örnekten anlaşılabileceği gibi aynı sportif ürüne verilen tepkiler veya elde edilen deneyimler farklı olabilmektedir. Sonuçların Bilinmezliği Spor pazarlamasındaki cazibe noktası ve en büyük ayırt edici özelliklerden biri, müsabaka sonuçlarının bilinmezliğidir. Sonuçların bilinmezliği, merak duygusunu yaratmakta bu da ilgi düzeyini katlamaktadır. </a:t>
            </a:r>
          </a:p>
          <a:p>
            <a:pPr marL="0" indent="19050" algn="just">
              <a:buNone/>
            </a:pPr>
            <a:r>
              <a:rPr lang="tr-TR" dirty="0" smtClean="0"/>
              <a:t>Bu nedenle spor pazarlamacıları bu özelliklerden yararlanarak tanıtım kampanyaları gerçekleştirir. Türk futbolunda tipik bir söylem vardır </a:t>
            </a:r>
            <a:r>
              <a:rPr lang="tr-TR" dirty="0" err="1" smtClean="0"/>
              <a:t>derbilerin</a:t>
            </a:r>
            <a:r>
              <a:rPr lang="tr-TR" dirty="0" smtClean="0"/>
              <a:t> favorisi olmaz diye.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39</a:t>
            </a:fld>
            <a:endParaRPr lang="tr-TR"/>
          </a:p>
        </p:txBody>
      </p:sp>
    </p:spTree>
    <p:extLst>
      <p:ext uri="{BB962C8B-B14F-4D97-AF65-F5344CB8AC3E}">
        <p14:creationId xmlns:p14="http://schemas.microsoft.com/office/powerpoint/2010/main" val="272353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Low">
              <a:buNone/>
            </a:pPr>
            <a:r>
              <a:rPr lang="tr-TR" dirty="0" smtClean="0"/>
              <a:t>Bunun yanı sıra, tesisleşmeye önem veren kulüp ve organizasyonlar, başarının anahtarı olarak bu tür yapısal çalışmaları göstermektedir. </a:t>
            </a:r>
          </a:p>
          <a:p>
            <a:pPr marL="0" indent="19050" algn="justLow">
              <a:buNone/>
            </a:pPr>
            <a:r>
              <a:rPr lang="tr-TR" dirty="0" smtClean="0"/>
              <a:t>Tesisleşme ve alt yapı çalışmalarının başarısı iyi bir yönetim ve pazarlama çalışması ile mümkün olabilir. Bir spor tesisinin farklı amaçlarla değişik kitlelere sunulması, ancak iyi organize olmuş pazarlama takımları ile mümkündür. </a:t>
            </a:r>
          </a:p>
          <a:p>
            <a:pPr marL="0" indent="19050" algn="justLow">
              <a:buNone/>
            </a:pPr>
            <a:r>
              <a:rPr lang="tr-TR" dirty="0" smtClean="0"/>
              <a:t>Bu bakımdan, pazarlama farklı pek çok alanda olduğu gibi sporda ve dolayısıyla spor tesislerinde belirleyici bir yönetim fonksiyonu haline gelmiştir.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1802716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
              <a:buNone/>
            </a:pPr>
            <a:r>
              <a:rPr lang="tr-TR" dirty="0" smtClean="0"/>
              <a:t>Gerçekten de bu söylem sonuçların bilinmezliğini mükemmel bir biçimde özetlemektedir. Takımların konumu ne olursa olsun, bir sürpriz olabileceği beklentisi hedef seyirci grubunu olay yerine çeker. </a:t>
            </a:r>
          </a:p>
          <a:p>
            <a:pPr marL="0" indent="19050" algn="just">
              <a:buNone/>
            </a:pPr>
            <a:r>
              <a:rPr lang="tr-TR" dirty="0" smtClean="0"/>
              <a:t>Nitekim sonuçların bilinmezliği öyle bir düzeye ulaşmıştır ki, yeni ve potansiyeli yüksek olan bir sektörü yaratmıştır. Bu sektör de </a:t>
            </a:r>
            <a:r>
              <a:rPr lang="tr-TR" dirty="0" err="1" smtClean="0"/>
              <a:t>bahisden</a:t>
            </a:r>
            <a:r>
              <a:rPr lang="tr-TR" dirty="0" smtClean="0"/>
              <a:t> başka bir şey değildir. </a:t>
            </a:r>
          </a:p>
          <a:p>
            <a:pPr marL="0" indent="19050" algn="just">
              <a:buNone/>
            </a:pPr>
            <a:r>
              <a:rPr lang="tr-TR" dirty="0" smtClean="0"/>
              <a:t>Dünyada milyonlarca insan milyarlarca dolarlarla ifade edilecek para tutarını bu işe ayırmaktadır.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40</a:t>
            </a:fld>
            <a:endParaRPr lang="tr-TR"/>
          </a:p>
        </p:txBody>
      </p:sp>
    </p:spTree>
    <p:extLst>
      <p:ext uri="{BB962C8B-B14F-4D97-AF65-F5344CB8AC3E}">
        <p14:creationId xmlns:p14="http://schemas.microsoft.com/office/powerpoint/2010/main" val="16566211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
              <a:buNone/>
            </a:pPr>
            <a:r>
              <a:rPr lang="tr-TR" dirty="0" smtClean="0"/>
              <a:t>Sonuçların bilinmezliğinden beslenen takımlar da, bu gelirden önemli paylar elde eder. </a:t>
            </a:r>
          </a:p>
          <a:p>
            <a:pPr marL="0" indent="19050" algn="just">
              <a:buNone/>
            </a:pPr>
            <a:r>
              <a:rPr lang="tr-TR" dirty="0" smtClean="0"/>
              <a:t>Spor pazarlamasının bu yönü, hemen hemen diğer hiçbir üründe yoktur. </a:t>
            </a:r>
          </a:p>
          <a:p>
            <a:pPr marL="0" indent="19050" algn="just">
              <a:buNone/>
            </a:pPr>
            <a:r>
              <a:rPr lang="tr-TR" dirty="0" smtClean="0"/>
              <a:t>Şöyle ki, geleneksel hizmetlerde bile asgari bir beklenti söz konusudur. Bankaya giden iki müşteri aşağı yukarı nasıl bir hizmet alacağını tahmin eder. </a:t>
            </a:r>
          </a:p>
          <a:p>
            <a:pPr marL="0" indent="19050" algn="just">
              <a:buNone/>
            </a:pPr>
            <a:r>
              <a:rPr lang="tr-TR" dirty="0" smtClean="0"/>
              <a:t>Oysa, sportif müsabakaların sonuçları tahmin edilmekle birlikte sonucunun ne olacağını net olarak kestirmek olanaklı değildir.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41</a:t>
            </a:fld>
            <a:endParaRPr lang="tr-TR"/>
          </a:p>
        </p:txBody>
      </p:sp>
    </p:spTree>
    <p:extLst>
      <p:ext uri="{BB962C8B-B14F-4D97-AF65-F5344CB8AC3E}">
        <p14:creationId xmlns:p14="http://schemas.microsoft.com/office/powerpoint/2010/main" val="1795972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Low">
              <a:buNone/>
            </a:pPr>
            <a:r>
              <a:rPr lang="tr-TR" dirty="0" smtClean="0"/>
              <a:t>Spor tesislerinin bizzat kendisi ürün olarak pazarlanabilirken, bu tesislerin içindeki farklı mal ve hizmetler (örneğin, konserler, </a:t>
            </a:r>
            <a:r>
              <a:rPr lang="tr-TR" dirty="0" err="1" smtClean="0"/>
              <a:t>fitnes</a:t>
            </a:r>
            <a:r>
              <a:rPr lang="tr-TR" dirty="0" smtClean="0"/>
              <a:t> merkezleri, dans kursları, restoranlar gibi) de pazarlanarak yeni gelir kaynağı yaratılmaktadır. </a:t>
            </a:r>
          </a:p>
          <a:p>
            <a:pPr marL="0" indent="19050" algn="justLow">
              <a:buNone/>
            </a:pPr>
            <a:r>
              <a:rPr lang="tr-TR" dirty="0" smtClean="0"/>
              <a:t>Çoğu zaman spor tesisinin finansmanı bu tür yan mal ve hizmetler aracılığı ile gerçekleşir. </a:t>
            </a:r>
          </a:p>
          <a:p>
            <a:pPr marL="0" indent="19050" algn="justLow">
              <a:buNone/>
            </a:pPr>
            <a:r>
              <a:rPr lang="tr-TR" dirty="0" smtClean="0"/>
              <a:t>Bu nedenle, spor tesis yöneticilerinin pazarlamayı çok iyi anlayarak, buna göre hareket etmesi gerekir.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2611980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Low">
              <a:buNone/>
            </a:pPr>
            <a:r>
              <a:rPr lang="tr-TR" dirty="0" smtClean="0"/>
              <a:t>Zira sürdürülebilir bir tesisçilik anlayışı bakımından modern pazarlama yaklaşımının geliştirilmesi, kaçınılmaz bir gerçek olarak karşıda duracaktır. </a:t>
            </a:r>
          </a:p>
          <a:p>
            <a:pPr marL="0" indent="19050" algn="justLow">
              <a:buNone/>
            </a:pPr>
            <a:r>
              <a:rPr lang="tr-TR" dirty="0" smtClean="0"/>
              <a:t>Bu ünitede spor tesislerinde pazarlama ve satış ile ilgili konular üzerinde durulmadan evvel, pazarlama kavramı ve spor pazarlamasının ayırt edici özellikleri ele alınacaktır. </a:t>
            </a:r>
          </a:p>
          <a:p>
            <a:pPr marL="0" indent="19050" algn="justLow">
              <a:buNone/>
            </a:pPr>
            <a:r>
              <a:rPr lang="tr-TR" dirty="0" smtClean="0"/>
              <a:t>Pazarlama kavramı, spor pazarlamasında karma elemanları ve spor pazarlamasının farklı özellikleri açıklandıktan sonra spor tesisleri bakımından durum değerlendirmesi yapılacaktır.</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4165229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Low">
              <a:buNone/>
            </a:pPr>
            <a:r>
              <a:rPr lang="tr-TR" dirty="0" smtClean="0"/>
              <a:t>Pazarlamanın ne olduğu kavrandıktan sonra, satış yönetimi, tesislerde satış ve tesis imajını oluşturan unsurlar gibi yararlı bilgiler verilecektir. </a:t>
            </a:r>
          </a:p>
          <a:p>
            <a:pPr marL="0" indent="19050" algn="justLow">
              <a:buNone/>
            </a:pPr>
            <a:r>
              <a:rPr lang="tr-TR" dirty="0" smtClean="0"/>
              <a:t>Bu nedenle, bu ünitede genel pazarlama kavramından spor pazarlamasına geçiş yapılacak, oradan da tesislerde pazarlamanın nasıl stratejik bir işleve sahip olduğu konusu üzerinde durulacaktır.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2522966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lnSpcReduction="10000"/>
          </a:bodyPr>
          <a:lstStyle/>
          <a:p>
            <a:pPr marL="0" indent="19050" algn="justLow">
              <a:buNone/>
            </a:pPr>
            <a:r>
              <a:rPr lang="tr-TR" dirty="0" smtClean="0"/>
              <a:t>Zira, farklı ürünler için ortaya konan pazarlama yaklaşımlarının temelinde genel pazarlama tanım, kuram ve stratejileri yatmaktadır. Bu nedenle pazarlamanın ne olduğunun iyi anlaşılması son derece faydalı olacaktır. Pazarlamaya ilişkin literatürde pek çok tanıma rastlamak olasıdır. </a:t>
            </a:r>
          </a:p>
          <a:p>
            <a:pPr marL="0" indent="19050" algn="justLow">
              <a:buNone/>
            </a:pPr>
            <a:r>
              <a:rPr lang="tr-TR" dirty="0" smtClean="0"/>
              <a:t>Yapılan bu tanımların pek çoğu birbirleri ile paralellikler göstermekte veya birbirini tamamlayıcı niteliktedir. Literatürde yaygın olarak kabul gören pazarlama tanımı Amerikan Pazarlama Birliği </a:t>
            </a:r>
            <a:r>
              <a:rPr lang="tr-TR" dirty="0" err="1" smtClean="0"/>
              <a:t>nden</a:t>
            </a:r>
            <a:r>
              <a:rPr lang="tr-TR" dirty="0" smtClean="0"/>
              <a:t> (AMA) alınmaktadır. </a:t>
            </a:r>
            <a:endParaRPr lang="tr-TR"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239909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53336"/>
          </a:xfrm>
        </p:spPr>
        <p:txBody>
          <a:bodyPr>
            <a:normAutofit/>
          </a:bodyPr>
          <a:lstStyle/>
          <a:p>
            <a:pPr marL="0" indent="19050" algn="justLow">
              <a:buNone/>
            </a:pPr>
            <a:r>
              <a:rPr lang="tr-TR" dirty="0" smtClean="0"/>
              <a:t>Bu nedenle, aynı mantıktan hareketle Amerikan Pazarlama Birliği </a:t>
            </a:r>
            <a:r>
              <a:rPr lang="tr-TR" dirty="0" err="1" smtClean="0"/>
              <a:t>nin</a:t>
            </a:r>
            <a:r>
              <a:rPr lang="tr-TR" dirty="0" smtClean="0"/>
              <a:t> yaptığı tanımdan yararlanmak doğru olacaktır. </a:t>
            </a:r>
          </a:p>
          <a:p>
            <a:pPr marL="0" indent="19050" algn="justLow">
              <a:buNone/>
            </a:pPr>
            <a:r>
              <a:rPr lang="tr-TR" dirty="0" smtClean="0"/>
              <a:t>Amerikan Pazarlama Birliği ne göre pazarlama, </a:t>
            </a:r>
            <a:r>
              <a:rPr lang="tr-TR" i="1" u="sng" dirty="0" smtClean="0"/>
              <a:t>kişilerin ve örgütlerin amaçlarına uygun biçimde değişimi sağlamak üzere, malların, hizmetlerin ve düşüncelerin yaratılması, fiyatlandırılması, dağıtılması ve tutundurulmasını planlama ve uygulama süreci olarak tanımlanmıştır (Cemalcılar, 1996). </a:t>
            </a:r>
            <a:endParaRPr lang="tr-TR" i="1" u="sng" dirty="0"/>
          </a:p>
        </p:txBody>
      </p:sp>
      <p:sp>
        <p:nvSpPr>
          <p:cNvPr id="4" name="3 Veri Yer Tutucusu"/>
          <p:cNvSpPr>
            <a:spLocks noGrp="1"/>
          </p:cNvSpPr>
          <p:nvPr>
            <p:ph type="dt" sz="half" idx="10"/>
          </p:nvPr>
        </p:nvSpPr>
        <p:spPr/>
        <p:txBody>
          <a:bodyPr/>
          <a:lstStyle/>
          <a:p>
            <a:fld id="{D391A812-C2A8-4754-8B81-22F11A2A80FB}" type="datetime1">
              <a:rPr lang="tr-TR" smtClean="0"/>
              <a:pPr/>
              <a:t>11.01.2020</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3026813610"/>
      </p:ext>
    </p:extLst>
  </p:cSld>
  <p:clrMapOvr>
    <a:masterClrMapping/>
  </p:clrMapOvr>
</p:sld>
</file>

<file path=ppt/theme/theme1.xml><?xml version="1.0" encoding="utf-8"?>
<a:theme xmlns:a="http://schemas.openxmlformats.org/drawingml/2006/main" name="sunum_sablon (2)">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Sunu1" id="{8726E870-6B55-4993-B173-C1955522032C}" vid="{39669771-7DC0-4038-AD34-67DC5E4A088A}"/>
    </a:ext>
  </a:extLst>
</a:theme>
</file>

<file path=ppt/theme/theme2.xml><?xml version="1.0" encoding="utf-8"?>
<a:theme xmlns:a="http://schemas.openxmlformats.org/drawingml/2006/main" name="1_sunum_sablon (2)">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Sunu1" id="{8726E870-6B55-4993-B173-C1955522032C}" vid="{39669771-7DC0-4038-AD34-67DC5E4A088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sunum_sablon (2)</Template>
  <TotalTime>3</TotalTime>
  <Words>2603</Words>
  <Application>Microsoft Office PowerPoint</Application>
  <PresentationFormat>Ekran Gösterisi (4:3)</PresentationFormat>
  <Paragraphs>200</Paragraphs>
  <Slides>41</Slides>
  <Notes>0</Notes>
  <HiddenSlides>0</HiddenSlides>
  <MMClips>0</MMClips>
  <ScaleCrop>false</ScaleCrop>
  <HeadingPairs>
    <vt:vector size="4" baseType="variant">
      <vt:variant>
        <vt:lpstr>Tema</vt:lpstr>
      </vt:variant>
      <vt:variant>
        <vt:i4>2</vt:i4>
      </vt:variant>
      <vt:variant>
        <vt:lpstr>Slayt Başlıkları</vt:lpstr>
      </vt:variant>
      <vt:variant>
        <vt:i4>41</vt:i4>
      </vt:variant>
    </vt:vector>
  </HeadingPairs>
  <TitlesOfParts>
    <vt:vector size="43" baseType="lpstr">
      <vt:lpstr>sunum_sablon (2)</vt:lpstr>
      <vt:lpstr>1_sunum_sablon (2)</vt:lpstr>
      <vt:lpstr>PowerPoint Sunusu</vt:lpstr>
      <vt:lpstr>SPOR TESİS İŞLETMECİLİĞİNDE YÖNETİM VE ORGANİZASYON  PAZARLAMA VE SATIŞ - 1</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SİNAN EMİRZEOĞLU</dc:creator>
  <cp:lastModifiedBy>SİNAN EMİRZEOĞLU</cp:lastModifiedBy>
  <cp:revision>3</cp:revision>
  <cp:lastPrinted>1601-01-01T00:00:00Z</cp:lastPrinted>
  <dcterms:created xsi:type="dcterms:W3CDTF">2020-01-10T15:13:15Z</dcterms:created>
  <dcterms:modified xsi:type="dcterms:W3CDTF">2020-01-11T18:48:14Z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