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1" r:id="rId1"/>
    <p:sldMasterId id="2147484072" r:id="rId2"/>
  </p:sldMasterIdLst>
  <p:notesMasterIdLst>
    <p:notesMasterId r:id="rId38"/>
  </p:notesMasterIdLst>
  <p:sldIdLst>
    <p:sldId id="565" r:id="rId3"/>
    <p:sldId id="1544" r:id="rId4"/>
    <p:sldId id="1487" r:id="rId5"/>
    <p:sldId id="1488" r:id="rId6"/>
    <p:sldId id="1490" r:id="rId7"/>
    <p:sldId id="1500" r:id="rId8"/>
    <p:sldId id="1491" r:id="rId9"/>
    <p:sldId id="1492" r:id="rId10"/>
    <p:sldId id="1493" r:id="rId11"/>
    <p:sldId id="1494" r:id="rId12"/>
    <p:sldId id="1498" r:id="rId13"/>
    <p:sldId id="1499" r:id="rId14"/>
    <p:sldId id="447" r:id="rId15"/>
    <p:sldId id="448" r:id="rId16"/>
    <p:sldId id="1461" r:id="rId17"/>
    <p:sldId id="1462" r:id="rId18"/>
    <p:sldId id="841" r:id="rId19"/>
    <p:sldId id="1463" r:id="rId20"/>
    <p:sldId id="455" r:id="rId21"/>
    <p:sldId id="452" r:id="rId22"/>
    <p:sldId id="453" r:id="rId23"/>
    <p:sldId id="425" r:id="rId24"/>
    <p:sldId id="291" r:id="rId25"/>
    <p:sldId id="1465" r:id="rId26"/>
    <p:sldId id="467" r:id="rId27"/>
    <p:sldId id="1537" r:id="rId28"/>
    <p:sldId id="1305" r:id="rId29"/>
    <p:sldId id="670" r:id="rId30"/>
    <p:sldId id="741" r:id="rId31"/>
    <p:sldId id="674" r:id="rId32"/>
    <p:sldId id="1306" r:id="rId33"/>
    <p:sldId id="664" r:id="rId34"/>
    <p:sldId id="847" r:id="rId35"/>
    <p:sldId id="844" r:id="rId36"/>
    <p:sldId id="1307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3738" autoAdjust="0"/>
  </p:normalViewPr>
  <p:slideViewPr>
    <p:cSldViewPr snapToGrid="0">
      <p:cViewPr varScale="1">
        <p:scale>
          <a:sx n="46" d="100"/>
          <a:sy n="46" d="100"/>
        </p:scale>
        <p:origin x="66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D19CD-1AF2-480E-86B1-B140BE012361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89A7E-EF43-47FB-9163-B92AAA2A43B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586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789A7E-EF43-47FB-9163-B92AAA2A43B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9737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90 saniye</a:t>
            </a:r>
          </a:p>
          <a:p>
            <a:r>
              <a:rPr lang="tr-TR" dirty="0"/>
              <a:t>Etkin</a:t>
            </a:r>
            <a:r>
              <a:rPr lang="tr-TR" baseline="0" dirty="0"/>
              <a:t> pozitif</a:t>
            </a:r>
          </a:p>
          <a:p>
            <a:r>
              <a:rPr lang="tr-TR" baseline="0" dirty="0"/>
              <a:t>Nötr</a:t>
            </a:r>
          </a:p>
          <a:p>
            <a:r>
              <a:rPr lang="tr-TR" baseline="0" dirty="0"/>
              <a:t>Etkin negatif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30C27-6912-469C-883A-6C6B641424B8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9109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217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77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368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0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255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274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413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57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305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726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1288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513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900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634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8620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408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394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3427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732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5722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7860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2154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4500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3086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4016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5606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2713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7235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4973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99636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7735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1406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6008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5033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317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CFF7BE3-4BC0-4BF1-A39E-2B3FBDA17EC2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434B2-08D1-445B-8842-84F6AC93CF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050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90" r:id="rId18"/>
  </p:sldLayoutIdLst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33905A-C496-4BFF-A2E5-D49832516637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6D2C5-D10F-4667-A3D2-CE660D28BB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8609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  <p:sldLayoutId id="2147484084" r:id="rId12"/>
    <p:sldLayoutId id="2147484085" r:id="rId13"/>
    <p:sldLayoutId id="2147484086" r:id="rId14"/>
    <p:sldLayoutId id="2147484087" r:id="rId15"/>
    <p:sldLayoutId id="2147484088" r:id="rId16"/>
    <p:sldLayoutId id="21474840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3239" y="1373236"/>
            <a:ext cx="11172850" cy="3198764"/>
          </a:xfrm>
        </p:spPr>
        <p:txBody>
          <a:bodyPr/>
          <a:lstStyle/>
          <a:p>
            <a:r>
              <a:rPr lang="tr-TR" sz="8800" b="1" dirty="0">
                <a:solidFill>
                  <a:schemeClr val="tx1"/>
                </a:solidFill>
              </a:rPr>
              <a:t>İKNA EDİCİ  </a:t>
            </a:r>
            <a:r>
              <a:rPr lang="tr-TR" sz="8800" b="1" dirty="0">
                <a:solidFill>
                  <a:srgbClr val="FFFF00"/>
                </a:solidFill>
              </a:rPr>
              <a:t>İLETİŞİM</a:t>
            </a:r>
            <a:r>
              <a:rPr lang="tr-TR" sz="8800" dirty="0">
                <a:solidFill>
                  <a:srgbClr val="FFC000"/>
                </a:solidFill>
              </a:rPr>
              <a:t> 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911" y="2813538"/>
            <a:ext cx="10958194" cy="153337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tr-TR" sz="96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tr-TR" sz="9600" dirty="0">
                <a:solidFill>
                  <a:srgbClr val="FFFF00"/>
                </a:solidFill>
              </a:rPr>
              <a:t> </a:t>
            </a:r>
            <a:r>
              <a:rPr lang="tr-TR" sz="9600" b="1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138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0744FB-2FAC-40CB-9147-9376A190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720584" cy="1400530"/>
          </a:xfrm>
        </p:spPr>
        <p:txBody>
          <a:bodyPr/>
          <a:lstStyle/>
          <a:p>
            <a:r>
              <a:rPr lang="tr-TR" b="1" dirty="0"/>
              <a:t>İKNA EDİCİ İLETİŞİM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6E87E0-2920-4091-94B8-97A3B63EB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2052918"/>
            <a:ext cx="11073258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8800" b="1" dirty="0"/>
          </a:p>
          <a:p>
            <a:pPr marL="0" indent="0">
              <a:buNone/>
            </a:pPr>
            <a:r>
              <a:rPr lang="tr-TR" sz="8800" b="1" dirty="0"/>
              <a:t>        3.HAFTA </a:t>
            </a:r>
          </a:p>
        </p:txBody>
      </p:sp>
    </p:spTree>
    <p:extLst>
      <p:ext uri="{BB962C8B-B14F-4D97-AF65-F5344CB8AC3E}">
        <p14:creationId xmlns:p14="http://schemas.microsoft.com/office/powerpoint/2010/main" val="12011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67286" y="239152"/>
            <a:ext cx="11690252" cy="634452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5200" b="1" dirty="0"/>
              <a:t>ETKİLİ İLETİŞİM</a:t>
            </a:r>
          </a:p>
          <a:p>
            <a:pPr marL="0" indent="0" algn="ctr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sz="3200" b="1" i="1" dirty="0"/>
              <a:t>Sevgide güneş gibi ol,</a:t>
            </a:r>
          </a:p>
          <a:p>
            <a:pPr marL="0" indent="0" algn="ctr">
              <a:buNone/>
            </a:pPr>
            <a:r>
              <a:rPr lang="tr-TR" sz="3200" b="1" i="1" dirty="0"/>
              <a:t>Dostluk ve kardeşlikte akarsu gibi ol,</a:t>
            </a:r>
          </a:p>
          <a:p>
            <a:pPr marL="0" indent="0" algn="ctr">
              <a:buNone/>
            </a:pPr>
            <a:r>
              <a:rPr lang="tr-TR" sz="3200" b="1" i="1" dirty="0"/>
              <a:t>Hataları örtmede gece gibi ol,</a:t>
            </a:r>
          </a:p>
          <a:p>
            <a:pPr marL="0" indent="0" algn="ctr">
              <a:buNone/>
            </a:pPr>
            <a:r>
              <a:rPr lang="tr-TR" sz="3200" b="1" i="1" dirty="0"/>
              <a:t>Tevazuda toprak gibi ol,</a:t>
            </a:r>
          </a:p>
          <a:p>
            <a:pPr marL="0" indent="0" algn="ctr">
              <a:buNone/>
            </a:pPr>
            <a:r>
              <a:rPr lang="tr-TR" sz="3200" b="1" i="1" dirty="0"/>
              <a:t>Öfkede ölü gibi ol,</a:t>
            </a:r>
          </a:p>
          <a:p>
            <a:pPr marL="0" indent="0" algn="ctr">
              <a:buNone/>
            </a:pPr>
            <a:r>
              <a:rPr lang="tr-TR" sz="3200" b="1" i="1" dirty="0"/>
              <a:t>Her ne olursan ol,</a:t>
            </a:r>
          </a:p>
          <a:p>
            <a:pPr marL="0" indent="0" algn="ctr">
              <a:buNone/>
            </a:pPr>
            <a:r>
              <a:rPr lang="tr-TR" sz="3200" b="1" i="1" dirty="0"/>
              <a:t>Ya olduğun gibi görün,</a:t>
            </a:r>
          </a:p>
          <a:p>
            <a:pPr marL="0" indent="0" algn="ctr">
              <a:buNone/>
            </a:pPr>
            <a:r>
              <a:rPr lang="tr-TR" sz="3200" b="1" i="1" dirty="0"/>
              <a:t>Ya göründüğün gibi ol. </a:t>
            </a:r>
          </a:p>
          <a:p>
            <a:pPr marL="0" indent="0" algn="ctr">
              <a:buNone/>
            </a:pPr>
            <a:r>
              <a:rPr lang="tr-TR" sz="3200" b="1" i="1" dirty="0"/>
              <a:t>                                                                                         MEVLANA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143542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 txBox="1">
            <a:spLocks/>
          </p:cNvSpPr>
          <p:nvPr/>
        </p:nvSpPr>
        <p:spPr>
          <a:xfrm>
            <a:off x="1015869" y="991849"/>
            <a:ext cx="10271724" cy="5393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AutoNum type="alphaUcPeriod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904407" y="226594"/>
            <a:ext cx="10971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İLETİŞİM; 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Duygu, düşünce veya bilgilerin akla gelebilecek her yolla başkalarına aktarılmasıdır. Bu sürecin    amacı ;  ‘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ANLAŞILMAKTIR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KİŞİLER ARASI İLETİŞİM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27703" y="2970816"/>
            <a:ext cx="56407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SÖZLÜ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DİL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DUYGU-DÜŞÜNCE AKTARIMI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(NE SÖYLEDİĞİMİZ)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DİL ÖTESİ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SESİN ÖZELLİKLERİ – VURGU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(NASIL SÖYLEDİĞİMİZ)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7244766" y="2786150"/>
            <a:ext cx="46309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SÖZSÜZ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BEDENSEL TEMAS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(TOKALAŞMAK VB.)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YÜZ VE BEDEN HAREKETLERİ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MEKANIN KULLANIMI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ARAÇ KULLANIMI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58891" y="5596939"/>
            <a:ext cx="113857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Başlangıç çok önemlidir. İlk karşılaşılan kişilerle iletişimlerin ilk dakikasına büyük önem verilmelidir. İlk izlenim tekrarlanamaz, değişmesi zor izler bırakır.</a:t>
            </a: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1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4843" y="269361"/>
            <a:ext cx="11881169" cy="64549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3600" b="1" dirty="0">
                <a:solidFill>
                  <a:srgbClr val="FFFF00"/>
                </a:solidFill>
              </a:rPr>
              <a:t>İnsan ilişkilerinde başarılı olmanın en önemli unsurlarından birisi de başarılı iletişim bilincine sahip olmaktır.</a:t>
            </a:r>
          </a:p>
          <a:p>
            <a:pPr marL="0" indent="0" algn="ctr">
              <a:buNone/>
            </a:pPr>
            <a:endParaRPr lang="tr-TR" sz="3600" b="1" dirty="0">
              <a:solidFill>
                <a:srgbClr val="FFFF00"/>
              </a:solidFill>
            </a:endParaRPr>
          </a:p>
          <a:p>
            <a:r>
              <a:rPr lang="tr-TR" sz="3600" b="1" dirty="0"/>
              <a:t>Beden dilini, Jest ve mimikler ile yüz ifadelerini, el, kol ve baş hareketlerini uyumlu kullanmak</a:t>
            </a:r>
          </a:p>
          <a:p>
            <a:r>
              <a:rPr lang="tr-TR" sz="3600" b="1" dirty="0"/>
              <a:t>Dinleyenlerle göz teması kurmak</a:t>
            </a:r>
          </a:p>
          <a:p>
            <a:r>
              <a:rPr lang="tr-TR" sz="3600" b="1" dirty="0"/>
              <a:t>Etkili, güzel konuşma ve ses tonunu iyi kullanmak</a:t>
            </a:r>
          </a:p>
          <a:p>
            <a:r>
              <a:rPr lang="tr-TR" sz="3600" b="1" dirty="0"/>
              <a:t>Güvenli ve güven veren bir duruş</a:t>
            </a:r>
          </a:p>
        </p:txBody>
      </p:sp>
    </p:spTree>
    <p:extLst>
      <p:ext uri="{BB962C8B-B14F-4D97-AF65-F5344CB8AC3E}">
        <p14:creationId xmlns:p14="http://schemas.microsoft.com/office/powerpoint/2010/main" val="251454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F6707A-AD3D-4F72-9802-59061278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658" y="185432"/>
            <a:ext cx="11156683" cy="1122863"/>
          </a:xfrm>
        </p:spPr>
        <p:txBody>
          <a:bodyPr/>
          <a:lstStyle/>
          <a:p>
            <a:r>
              <a:rPr lang="tr-TR" sz="2800" b="1" dirty="0">
                <a:solidFill>
                  <a:srgbClr val="FFFF00"/>
                </a:solidFill>
              </a:rPr>
              <a:t>İnsan ilişkilerinde başarılı olmanın en önemli unsurlarından birisi de başarılı iletişim bilincine sahip olmaktır.</a:t>
            </a:r>
            <a:br>
              <a:rPr lang="tr-TR" sz="2800" b="1" dirty="0">
                <a:solidFill>
                  <a:srgbClr val="FFFF00"/>
                </a:solidFill>
              </a:rPr>
            </a:b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4AE507-7F98-4CA5-B386-E201CD2C2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3" y="1331258"/>
            <a:ext cx="11931246" cy="5341309"/>
          </a:xfrm>
        </p:spPr>
        <p:txBody>
          <a:bodyPr>
            <a:normAutofit lnSpcReduction="10000"/>
          </a:bodyPr>
          <a:lstStyle/>
          <a:p>
            <a:r>
              <a:rPr lang="tr-TR" sz="3600" b="1" dirty="0"/>
              <a:t>Sempatik, dostça ve herkese eşit davranan bir tavır ortaya koymak</a:t>
            </a:r>
          </a:p>
          <a:p>
            <a:r>
              <a:rPr lang="tr-TR" sz="3600" b="1" dirty="0"/>
              <a:t>Sabırlı, anlayışlı ve alçak gönüllü olmak,</a:t>
            </a:r>
          </a:p>
          <a:p>
            <a:r>
              <a:rPr lang="tr-TR" sz="3600" b="1" dirty="0"/>
              <a:t>Konusunda bilgi birikimine sahip olmak ve doyurucu açıklamalar yapmak</a:t>
            </a:r>
          </a:p>
          <a:p>
            <a:r>
              <a:rPr lang="tr-TR" sz="3600" b="1" dirty="0"/>
              <a:t>Hareketleri uyumlu, etkili kişilik ve görünüş ile düzgün kılık ve kıyafete sahip olmak,</a:t>
            </a:r>
          </a:p>
          <a:p>
            <a:r>
              <a:rPr lang="tr-TR" sz="3600" b="1" dirty="0"/>
              <a:t>Dinleyici kitlesinin düzeyine uygun tavır ve konuşma yapmak.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452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1115" y="213057"/>
            <a:ext cx="11613882" cy="631435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3600" b="1" dirty="0">
                <a:solidFill>
                  <a:srgbClr val="FFFF00"/>
                </a:solidFill>
              </a:rPr>
              <a:t>ETKİLİ İLETİŞİM METODLARI</a:t>
            </a:r>
          </a:p>
          <a:p>
            <a:pPr marL="0" indent="0" algn="ctr">
              <a:buNone/>
            </a:pPr>
            <a:endParaRPr lang="tr-TR" sz="3600" b="1" dirty="0">
              <a:solidFill>
                <a:srgbClr val="FFFF00"/>
              </a:solidFill>
            </a:endParaRPr>
          </a:p>
          <a:p>
            <a:r>
              <a:rPr lang="tr-TR" sz="2400" dirty="0"/>
              <a:t> </a:t>
            </a:r>
            <a:r>
              <a:rPr lang="tr-TR" sz="3600" b="1" dirty="0"/>
              <a:t>Ne söyleyeceğinizi bilmek,</a:t>
            </a:r>
          </a:p>
          <a:p>
            <a:r>
              <a:rPr lang="tr-TR" sz="3600" b="1" dirty="0"/>
              <a:t>Bunu nerede ve ne zaman söylemenin daha uygun olacağına karar vermek,</a:t>
            </a:r>
          </a:p>
          <a:p>
            <a:r>
              <a:rPr lang="tr-TR" sz="3600" b="1" dirty="0"/>
              <a:t>En iyi nasıl söyleneceğini düşünmek,</a:t>
            </a:r>
          </a:p>
          <a:p>
            <a:r>
              <a:rPr lang="tr-TR" sz="3600" b="1" dirty="0"/>
              <a:t>Olayları basitçe anlatabilmek,</a:t>
            </a:r>
          </a:p>
          <a:p>
            <a:r>
              <a:rPr lang="tr-TR" sz="3600" b="1" dirty="0"/>
              <a:t>Akıcı bir dille ve karşınızdaki kişiyle göz kontağı kurarak konuşabilmek,</a:t>
            </a:r>
          </a:p>
          <a:p>
            <a:r>
              <a:rPr lang="tr-TR" sz="3600" b="1" dirty="0"/>
              <a:t>Dikkati yoğunlaştırmak ve verdiğiniz mesajların alınıp alınmadığını fark edebilmek.</a:t>
            </a:r>
          </a:p>
        </p:txBody>
      </p:sp>
    </p:spTree>
    <p:extLst>
      <p:ext uri="{BB962C8B-B14F-4D97-AF65-F5344CB8AC3E}">
        <p14:creationId xmlns:p14="http://schemas.microsoft.com/office/powerpoint/2010/main" val="339688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0265" y="367803"/>
            <a:ext cx="11543543" cy="6173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/>
              <a:t>			</a:t>
            </a:r>
            <a:r>
              <a:rPr lang="tr-TR" sz="4400" b="1" dirty="0">
                <a:solidFill>
                  <a:srgbClr val="FFFF00"/>
                </a:solidFill>
              </a:rPr>
              <a:t>ETKİLİ OLMANIN 4 BASAMAĞI :</a:t>
            </a:r>
          </a:p>
          <a:p>
            <a:pPr marL="0" indent="0">
              <a:buNone/>
            </a:pPr>
            <a:endParaRPr lang="tr-TR" sz="3200" b="1" dirty="0"/>
          </a:p>
          <a:p>
            <a:pPr marL="0" indent="0">
              <a:buNone/>
            </a:pPr>
            <a:r>
              <a:rPr lang="tr-TR" sz="4400" b="1" dirty="0">
                <a:solidFill>
                  <a:srgbClr val="FFFF00"/>
                </a:solidFill>
              </a:rPr>
              <a:t>1. </a:t>
            </a:r>
            <a:r>
              <a:rPr lang="tr-TR" sz="4400" b="1" dirty="0"/>
              <a:t>Örnek Olmak</a:t>
            </a:r>
          </a:p>
          <a:p>
            <a:pPr marL="0" indent="0">
              <a:buNone/>
            </a:pPr>
            <a:r>
              <a:rPr lang="tr-TR" sz="4400" b="1" dirty="0">
                <a:solidFill>
                  <a:srgbClr val="FFFF00"/>
                </a:solidFill>
              </a:rPr>
              <a:t>2. </a:t>
            </a:r>
            <a:r>
              <a:rPr lang="tr-TR" sz="4400" b="1" dirty="0"/>
              <a:t>Motive Etmek (Yönlendirmek)</a:t>
            </a:r>
          </a:p>
          <a:p>
            <a:pPr marL="0" indent="0">
              <a:buNone/>
            </a:pPr>
            <a:r>
              <a:rPr lang="tr-TR" sz="4400" b="1" dirty="0">
                <a:solidFill>
                  <a:srgbClr val="FFFF00"/>
                </a:solidFill>
              </a:rPr>
              <a:t>3. </a:t>
            </a:r>
            <a:r>
              <a:rPr lang="tr-TR" sz="4400" b="1" dirty="0"/>
              <a:t>Akıl Vermek (Yeni Fikirler Üretmek- Ufkunu Açmak)</a:t>
            </a:r>
          </a:p>
          <a:p>
            <a:pPr marL="0" indent="0">
              <a:buNone/>
            </a:pPr>
            <a:r>
              <a:rPr lang="tr-TR" sz="4400" b="1" dirty="0">
                <a:solidFill>
                  <a:srgbClr val="FFFF00"/>
                </a:solidFill>
              </a:rPr>
              <a:t>4. </a:t>
            </a:r>
            <a:r>
              <a:rPr lang="tr-TR" sz="4400" b="1" dirty="0"/>
              <a:t>Çoğaltmak (Alternatif Öneriler Sunmak)</a:t>
            </a:r>
          </a:p>
        </p:txBody>
      </p:sp>
    </p:spTree>
    <p:extLst>
      <p:ext uri="{BB962C8B-B14F-4D97-AF65-F5344CB8AC3E}">
        <p14:creationId xmlns:p14="http://schemas.microsoft.com/office/powerpoint/2010/main" val="257461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724" y="291110"/>
            <a:ext cx="11613882" cy="63207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600" b="1" dirty="0">
                <a:solidFill>
                  <a:srgbClr val="FFFF00"/>
                </a:solidFill>
              </a:rPr>
              <a:t>ETKİLİ İLETİŞİMİN 9 KURALI :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1. </a:t>
            </a:r>
            <a:r>
              <a:rPr lang="tr-TR" sz="3200" b="1" dirty="0"/>
              <a:t>Kişisel Ahlak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2. </a:t>
            </a:r>
            <a:r>
              <a:rPr lang="tr-TR" sz="3200" b="1" dirty="0"/>
              <a:t>Uyumlu Hareket Etmek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3. </a:t>
            </a:r>
            <a:r>
              <a:rPr lang="tr-TR" sz="3200" b="1" dirty="0"/>
              <a:t>İncelik (Kibarlık)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4. </a:t>
            </a:r>
            <a:r>
              <a:rPr lang="tr-TR" sz="3200" b="1" dirty="0"/>
              <a:t>İnanılırlık (Doğru Ve Gerçek)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5. </a:t>
            </a:r>
            <a:r>
              <a:rPr lang="tr-TR" sz="3200" b="1" dirty="0"/>
              <a:t>Karşılıklı İletişim (Frekans Birleşmesi)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6. </a:t>
            </a:r>
            <a:r>
              <a:rPr lang="tr-TR" sz="3200" b="1" dirty="0"/>
              <a:t>İkna Gücü (Örneklemeler Yaparak)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7. </a:t>
            </a:r>
            <a:r>
              <a:rPr lang="tr-TR" sz="3200" b="1" dirty="0"/>
              <a:t>Nesnellik – Objektif Olmak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8. </a:t>
            </a:r>
            <a:r>
              <a:rPr lang="tr-TR" sz="3200" b="1" dirty="0"/>
              <a:t>İnisiyatif – Öncecilik (Yaklaşımcı)</a:t>
            </a:r>
          </a:p>
          <a:p>
            <a:pPr marL="0" indent="0">
              <a:buNone/>
            </a:pPr>
            <a:r>
              <a:rPr lang="tr-TR" sz="3200" b="1" dirty="0">
                <a:solidFill>
                  <a:srgbClr val="FFFF00"/>
                </a:solidFill>
              </a:rPr>
              <a:t>9. </a:t>
            </a:r>
            <a:r>
              <a:rPr lang="tr-TR" sz="3200" b="1" dirty="0"/>
              <a:t>Öz Disiplin (Kontrollü Olmak)</a:t>
            </a:r>
          </a:p>
        </p:txBody>
      </p:sp>
    </p:spTree>
    <p:extLst>
      <p:ext uri="{BB962C8B-B14F-4D97-AF65-F5344CB8AC3E}">
        <p14:creationId xmlns:p14="http://schemas.microsoft.com/office/powerpoint/2010/main" val="59326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3995" y="405240"/>
            <a:ext cx="11599814" cy="62065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4400" b="1" dirty="0">
                <a:solidFill>
                  <a:srgbClr val="FFFF00"/>
                </a:solidFill>
              </a:rPr>
              <a:t>İNSANLARI ETKİLEMEK</a:t>
            </a:r>
          </a:p>
          <a:p>
            <a:r>
              <a:rPr lang="tr-TR" sz="2400" b="1" dirty="0"/>
              <a:t>Farklı bir görüşe tepki yerine değer verdiğinizi gösterin</a:t>
            </a:r>
          </a:p>
          <a:p>
            <a:r>
              <a:rPr lang="tr-TR" sz="2400" b="1" dirty="0"/>
              <a:t>Düşünceleri değiştirme yollarını bulun</a:t>
            </a:r>
          </a:p>
          <a:p>
            <a:r>
              <a:rPr lang="tr-TR" sz="2400" b="1" dirty="0"/>
              <a:t>Kırıcı olmayın</a:t>
            </a:r>
          </a:p>
          <a:p>
            <a:r>
              <a:rPr lang="tr-TR" sz="2400" b="1" dirty="0"/>
              <a:t>Zorlamayın yol gösterin</a:t>
            </a:r>
          </a:p>
          <a:p>
            <a:r>
              <a:rPr lang="tr-TR" sz="2400" b="1" dirty="0"/>
              <a:t>Sabırlı olun</a:t>
            </a:r>
          </a:p>
          <a:p>
            <a:r>
              <a:rPr lang="tr-TR" sz="2400" b="1" dirty="0"/>
              <a:t>Sempatik ve dostça davranın</a:t>
            </a:r>
          </a:p>
          <a:p>
            <a:r>
              <a:rPr lang="tr-TR" sz="2400" b="1" dirty="0"/>
              <a:t>Herkese eşit davranın</a:t>
            </a:r>
          </a:p>
          <a:p>
            <a:r>
              <a:rPr lang="tr-TR" sz="2400" b="1" dirty="0"/>
              <a:t>Anlayışlı ve alçak gönüllü olun</a:t>
            </a:r>
          </a:p>
          <a:p>
            <a:r>
              <a:rPr lang="tr-TR" sz="2400" b="1" dirty="0"/>
              <a:t>Konunuzda yeterli bilgi sahibi olun</a:t>
            </a:r>
          </a:p>
          <a:p>
            <a:r>
              <a:rPr lang="tr-TR" sz="2400" b="1" dirty="0"/>
              <a:t>Konuya ilgi ve motivasyon sağlayın</a:t>
            </a:r>
          </a:p>
          <a:p>
            <a:r>
              <a:rPr lang="tr-TR" sz="2400" b="1" dirty="0"/>
              <a:t>Doyurucu açıklama yapın</a:t>
            </a:r>
          </a:p>
          <a:p>
            <a:r>
              <a:rPr lang="tr-TR" sz="2400" b="1" dirty="0"/>
              <a:t>Etkili kişilik ve görünüşe sahip olun</a:t>
            </a:r>
          </a:p>
        </p:txBody>
      </p:sp>
    </p:spTree>
    <p:extLst>
      <p:ext uri="{BB962C8B-B14F-4D97-AF65-F5344CB8AC3E}">
        <p14:creationId xmlns:p14="http://schemas.microsoft.com/office/powerpoint/2010/main" val="311350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7075" y="346926"/>
            <a:ext cx="11587922" cy="622268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tr-TR" sz="3600" b="1" dirty="0">
                <a:solidFill>
                  <a:srgbClr val="FFFF00"/>
                </a:solidFill>
              </a:rPr>
              <a:t>EMPATİ VE İLETİŞİM</a:t>
            </a:r>
          </a:p>
          <a:p>
            <a:pPr marL="0" indent="0" algn="ctr">
              <a:buNone/>
            </a:pPr>
            <a:endParaRPr lang="tr-TR" sz="2800" b="1" dirty="0"/>
          </a:p>
          <a:p>
            <a:r>
              <a:rPr lang="tr-TR" sz="2600" b="1" dirty="0"/>
              <a:t>Kendimizi karşımızdaki kişinin yerine koymak kişinin bakış açısını, dünyasını</a:t>
            </a:r>
          </a:p>
          <a:p>
            <a:r>
              <a:rPr lang="tr-TR" sz="2600" b="1" dirty="0"/>
              <a:t>anlamak</a:t>
            </a:r>
          </a:p>
          <a:p>
            <a:endParaRPr lang="tr-TR" sz="2600" b="1" dirty="0"/>
          </a:p>
          <a:p>
            <a:r>
              <a:rPr lang="tr-TR" sz="2600" b="1" dirty="0"/>
              <a:t>Karşımızdaki kişinin duygu ve düşüncelerini doğru anlamak</a:t>
            </a:r>
          </a:p>
          <a:p>
            <a:endParaRPr lang="tr-TR" sz="2600" b="1" dirty="0"/>
          </a:p>
          <a:p>
            <a:r>
              <a:rPr lang="tr-TR" sz="2600" b="1" dirty="0"/>
              <a:t>Ne hissettiğini, nasıl hissettiğini anlamak</a:t>
            </a:r>
          </a:p>
          <a:p>
            <a:endParaRPr lang="tr-TR" sz="2600" b="1" dirty="0"/>
          </a:p>
          <a:p>
            <a:r>
              <a:rPr lang="tr-TR" sz="2600" b="1" dirty="0"/>
              <a:t>Ne anladığımızı karşıdaki kişiye aktarmak.</a:t>
            </a:r>
          </a:p>
          <a:p>
            <a:endParaRPr lang="tr-TR" sz="2600" b="1" dirty="0"/>
          </a:p>
          <a:p>
            <a:r>
              <a:rPr lang="tr-TR" sz="2600" b="1" dirty="0"/>
              <a:t>Yüz ve beden ifadelerini kullanarak onu anladığımızı ifade etmek</a:t>
            </a:r>
          </a:p>
        </p:txBody>
      </p:sp>
    </p:spTree>
    <p:extLst>
      <p:ext uri="{BB962C8B-B14F-4D97-AF65-F5344CB8AC3E}">
        <p14:creationId xmlns:p14="http://schemas.microsoft.com/office/powerpoint/2010/main" val="7717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6536" y="336944"/>
            <a:ext cx="11107446" cy="62889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00"/>
                </a:solidFill>
              </a:rPr>
              <a:t>İLETİŞİM İKİ YÖNLÜDÜR (DİNLEMEK - ANLAMAK) VE EŞİT BİR SORUMLULUK GEREKTİRİR.</a:t>
            </a:r>
          </a:p>
          <a:p>
            <a:pPr marL="0" indent="0" algn="ctr">
              <a:buNone/>
            </a:pPr>
            <a:endParaRPr lang="tr-TR" sz="32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tr-TR" sz="3200" b="1" dirty="0"/>
              <a:t>ALGILAMA VE ALGILANMAK, BAŞARININ KAPILARINI ARALAR. </a:t>
            </a:r>
          </a:p>
          <a:p>
            <a:pPr marL="0" indent="0" algn="ctr">
              <a:buNone/>
            </a:pPr>
            <a:endParaRPr lang="tr-TR" sz="3200" dirty="0"/>
          </a:p>
          <a:p>
            <a:pPr marL="0" indent="0" algn="ctr">
              <a:buNone/>
            </a:pPr>
            <a:r>
              <a:rPr lang="tr-TR" sz="3200" b="1" dirty="0">
                <a:solidFill>
                  <a:srgbClr val="FFFF00"/>
                </a:solidFill>
              </a:rPr>
              <a:t>İLETİŞİM KURABİLME BECERİSİ,</a:t>
            </a:r>
          </a:p>
          <a:p>
            <a:pPr marL="0" indent="0" algn="ctr">
              <a:buNone/>
            </a:pPr>
            <a:r>
              <a:rPr lang="tr-TR" sz="3200" b="1" dirty="0">
                <a:solidFill>
                  <a:srgbClr val="FFFF00"/>
                </a:solidFill>
              </a:rPr>
              <a:t>KONUŞMAK, İKNA ETMEK, ÖĞRETMEK VE TARTIŞMAK GİBİ BİR DİZİ ETKİNLİĞİ İÇERİR.</a:t>
            </a:r>
          </a:p>
        </p:txBody>
      </p:sp>
    </p:spTree>
    <p:extLst>
      <p:ext uri="{BB962C8B-B14F-4D97-AF65-F5344CB8AC3E}">
        <p14:creationId xmlns:p14="http://schemas.microsoft.com/office/powerpoint/2010/main" val="409217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7310" y="122922"/>
            <a:ext cx="10677377" cy="1311983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sz="4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İnsanlar uyanık oldukları süreyi nasıl geçirirler ?</a:t>
            </a:r>
            <a:br>
              <a:rPr lang="tr-TR" dirty="0">
                <a:latin typeface="Century Gothic" panose="020B0502020202020204" pitchFamily="34" charset="0"/>
              </a:rPr>
            </a:br>
            <a:endParaRPr lang="tr-TR" dirty="0">
              <a:latin typeface="Century Gothic" panose="020B0502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78103" y="1477108"/>
            <a:ext cx="6246055" cy="49236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tr-TR" sz="48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tr-TR" sz="4800" b="1" dirty="0">
                <a:latin typeface="Century Gothic" panose="020B0502020202020204" pitchFamily="34" charset="0"/>
              </a:rPr>
              <a:t>%    9 yazma</a:t>
            </a:r>
          </a:p>
          <a:p>
            <a:pPr marL="0" indent="0" algn="ctr">
              <a:buNone/>
            </a:pPr>
            <a:r>
              <a:rPr lang="tr-TR" sz="4800" b="1" dirty="0">
                <a:latin typeface="Century Gothic" panose="020B0502020202020204" pitchFamily="34" charset="0"/>
              </a:rPr>
              <a:t>   %  16  okuma</a:t>
            </a:r>
          </a:p>
          <a:p>
            <a:pPr marL="0" indent="0" algn="ctr">
              <a:buNone/>
            </a:pPr>
            <a:r>
              <a:rPr lang="tr-TR" sz="4800" b="1" dirty="0">
                <a:latin typeface="Century Gothic" panose="020B0502020202020204" pitchFamily="34" charset="0"/>
              </a:rPr>
              <a:t>     %  30 konuşma</a:t>
            </a:r>
          </a:p>
          <a:p>
            <a:pPr marL="0" indent="0" algn="ctr">
              <a:buNone/>
            </a:pPr>
            <a:r>
              <a:rPr lang="tr-TR" sz="4800" b="1" dirty="0">
                <a:latin typeface="Century Gothic" panose="020B0502020202020204" pitchFamily="34" charset="0"/>
              </a:rPr>
              <a:t>   %  45 dinleme </a:t>
            </a:r>
          </a:p>
        </p:txBody>
      </p:sp>
    </p:spTree>
    <p:extLst>
      <p:ext uri="{BB962C8B-B14F-4D97-AF65-F5344CB8AC3E}">
        <p14:creationId xmlns:p14="http://schemas.microsoft.com/office/powerpoint/2010/main" val="284247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FF00"/>
                </a:solidFill>
              </a:rPr>
              <a:t>Dinlemek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2052918"/>
            <a:ext cx="10347790" cy="4195481"/>
          </a:xfrm>
        </p:spPr>
        <p:txBody>
          <a:bodyPr/>
          <a:lstStyle/>
          <a:p>
            <a:pPr marL="0" indent="0" algn="ctr">
              <a:buNone/>
            </a:pPr>
            <a:r>
              <a:rPr lang="tr-TR" sz="4400" b="1" dirty="0">
                <a:latin typeface="Century Gothic" panose="020B0502020202020204" pitchFamily="34" charset="0"/>
              </a:rPr>
              <a:t>Çocuklarınıza dinlemeyi öğretin, konuşmayı nasıl olsa öğrenecekler.</a:t>
            </a:r>
          </a:p>
          <a:p>
            <a:pPr marL="0" indent="0">
              <a:buNone/>
            </a:pPr>
            <a:r>
              <a:rPr lang="tr-TR" sz="4400" b="1" dirty="0">
                <a:latin typeface="Century Gothic" panose="020B0502020202020204" pitchFamily="34" charset="0"/>
              </a:rPr>
              <a:t>               </a:t>
            </a:r>
          </a:p>
          <a:p>
            <a:pPr marL="0" indent="0">
              <a:buNone/>
            </a:pPr>
            <a:r>
              <a:rPr lang="tr-TR" sz="4400" b="1" dirty="0">
                <a:latin typeface="Century Gothic" panose="020B0502020202020204" pitchFamily="34" charset="0"/>
              </a:rPr>
              <a:t>Benjamin Franklin</a:t>
            </a:r>
          </a:p>
        </p:txBody>
      </p:sp>
    </p:spTree>
    <p:extLst>
      <p:ext uri="{BB962C8B-B14F-4D97-AF65-F5344CB8AC3E}">
        <p14:creationId xmlns:p14="http://schemas.microsoft.com/office/powerpoint/2010/main" val="268259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dinleme_yazısı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06" y="909872"/>
            <a:ext cx="11380752" cy="582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393906" y="125325"/>
            <a:ext cx="10972800" cy="704669"/>
          </a:xfrm>
        </p:spPr>
        <p:txBody>
          <a:bodyPr>
            <a:normAutofit fontScale="90000"/>
          </a:bodyPr>
          <a:lstStyle/>
          <a:p>
            <a:pPr algn="l"/>
            <a:r>
              <a:rPr lang="tr-TR" sz="4267" b="1" dirty="0">
                <a:solidFill>
                  <a:srgbClr val="FF3600"/>
                </a:solidFill>
                <a:latin typeface="Century Gothic" pitchFamily="34" charset="0"/>
              </a:rPr>
              <a:t>Ne Yaparsak İyi Dinleriz?</a:t>
            </a:r>
          </a:p>
        </p:txBody>
      </p:sp>
    </p:spTree>
    <p:extLst>
      <p:ext uri="{BB962C8B-B14F-4D97-AF65-F5344CB8AC3E}">
        <p14:creationId xmlns:p14="http://schemas.microsoft.com/office/powerpoint/2010/main" val="11672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69491" y="3613100"/>
            <a:ext cx="5994400" cy="298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67" tIns="61384" rIns="122767" bIns="61384">
            <a:spAutoFit/>
          </a:bodyPr>
          <a:lstStyle/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Araya girmeden</a:t>
            </a:r>
          </a:p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Konuyu değiştirmemek</a:t>
            </a:r>
          </a:p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Başka şeyle ilgilenmeden</a:t>
            </a:r>
          </a:p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Beden dilini iyi kullanarak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167040" y="3613101"/>
            <a:ext cx="5689600" cy="298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67" tIns="61384" rIns="122767" bIns="61384">
            <a:spAutoFit/>
          </a:bodyPr>
          <a:lstStyle/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Ara ara tekrar ederek</a:t>
            </a:r>
          </a:p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Sorular sorarak</a:t>
            </a:r>
          </a:p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İlk defa duyuyormuş gibi</a:t>
            </a:r>
          </a:p>
          <a:p>
            <a:pPr defTabSz="1015975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è"/>
            </a:pPr>
            <a:r>
              <a:rPr lang="tr-TR" sz="3200" b="1" dirty="0">
                <a:latin typeface="Century Gothic" pitchFamily="34" charset="0"/>
              </a:rPr>
              <a:t>Not alarak.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53840" y="3212976"/>
            <a:ext cx="8026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  <a:latin typeface="Century Gothic" pitchFamily="34" charset="0"/>
              </a:rPr>
              <a:t>ETKİN DİNLEME BECERİSİ</a:t>
            </a:r>
          </a:p>
        </p:txBody>
      </p:sp>
      <p:pic>
        <p:nvPicPr>
          <p:cNvPr id="3076" name="Picture 4" descr="http://enisden.files.wordpress.com/2011/04/etkindinleme.png?w=400&amp;h=277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119670" y="121312"/>
            <a:ext cx="5952661" cy="3091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1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93895" y="2204893"/>
            <a:ext cx="11535508" cy="1874738"/>
          </a:xfrm>
          <a:prstGeom prst="rect">
            <a:avLst/>
          </a:prstGeom>
        </p:spPr>
        <p:txBody>
          <a:bodyPr/>
          <a:lstStyle/>
          <a:p>
            <a:pPr algn="ctr" defTabSz="1219170">
              <a:spcBef>
                <a:spcPct val="20000"/>
              </a:spcBef>
              <a:defRPr/>
            </a:pPr>
            <a:r>
              <a:rPr lang="tr-TR" sz="4267" b="1" dirty="0">
                <a:latin typeface="Century Gothic" pitchFamily="34" charset="0"/>
              </a:rPr>
              <a:t>Söz söylemek için önce dinlemek gerekir.</a:t>
            </a:r>
          </a:p>
          <a:p>
            <a:pPr algn="ctr" defTabSz="1219170">
              <a:spcBef>
                <a:spcPct val="20000"/>
              </a:spcBef>
              <a:defRPr/>
            </a:pPr>
            <a:r>
              <a:rPr lang="tr-TR" sz="4267" b="1" dirty="0">
                <a:latin typeface="Century Gothic" pitchFamily="34" charset="0"/>
              </a:rPr>
              <a:t>	 					      </a:t>
            </a:r>
            <a:r>
              <a:rPr lang="tr-TR" sz="4267" b="1" i="1" dirty="0">
                <a:solidFill>
                  <a:srgbClr val="FF3300"/>
                </a:solidFill>
                <a:latin typeface="Century Gothic" pitchFamily="34" charset="0"/>
              </a:rPr>
              <a:t>Mevlâna</a:t>
            </a:r>
          </a:p>
        </p:txBody>
      </p:sp>
    </p:spTree>
    <p:extLst>
      <p:ext uri="{BB962C8B-B14F-4D97-AF65-F5344CB8AC3E}">
        <p14:creationId xmlns:p14="http://schemas.microsoft.com/office/powerpoint/2010/main" val="28864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1" y="2746912"/>
            <a:ext cx="12159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prstClr val="white"/>
                </a:solidFill>
                <a:latin typeface="Century Gothic" pitchFamily="34" charset="0"/>
              </a:rPr>
              <a:t>EMPATİ</a:t>
            </a:r>
          </a:p>
        </p:txBody>
      </p:sp>
      <p:pic>
        <p:nvPicPr>
          <p:cNvPr id="3" name="Picture 6" descr="Colorful key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0" y="4773152"/>
            <a:ext cx="3552395" cy="199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48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918"/>
            <a:ext cx="12192000" cy="7493516"/>
          </a:xfrm>
        </p:spPr>
      </p:pic>
    </p:spTree>
    <p:extLst>
      <p:ext uri="{BB962C8B-B14F-4D97-AF65-F5344CB8AC3E}">
        <p14:creationId xmlns:p14="http://schemas.microsoft.com/office/powerpoint/2010/main" val="145433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1" y="2746912"/>
            <a:ext cx="12159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prstClr val="white"/>
                </a:solidFill>
                <a:latin typeface="Century Gothic" pitchFamily="34" charset="0"/>
              </a:rPr>
              <a:t>GÜVEN </a:t>
            </a:r>
          </a:p>
        </p:txBody>
      </p:sp>
    </p:spTree>
    <p:extLst>
      <p:ext uri="{BB962C8B-B14F-4D97-AF65-F5344CB8AC3E}">
        <p14:creationId xmlns:p14="http://schemas.microsoft.com/office/powerpoint/2010/main" val="233377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4400" b="1" dirty="0">
                <a:latin typeface="Century Gothic" panose="020B0502020202020204" pitchFamily="34" charset="0"/>
              </a:rPr>
              <a:t>Neden ben insanlara güvenmemeyi öğrenip ruhumu kirleteyim ? </a:t>
            </a:r>
            <a:br>
              <a:rPr lang="tr-TR" sz="4400" b="1" dirty="0">
                <a:latin typeface="Century Gothic" panose="020B0502020202020204" pitchFamily="34" charset="0"/>
              </a:rPr>
            </a:br>
            <a:r>
              <a:rPr lang="tr-TR" sz="4400" b="1" dirty="0">
                <a:latin typeface="Century Gothic" panose="020B0502020202020204" pitchFamily="34" charset="0"/>
              </a:rPr>
              <a:t>Onlar güvenilir olmayı öğrensin.</a:t>
            </a:r>
          </a:p>
          <a:p>
            <a:pPr marL="0" indent="0" algn="ctr">
              <a:buNone/>
            </a:pPr>
            <a:r>
              <a:rPr lang="tr-TR" sz="4400" b="1" dirty="0">
                <a:latin typeface="Century Gothic" panose="020B0502020202020204" pitchFamily="34" charset="0"/>
              </a:rPr>
              <a:t>                                         </a:t>
            </a:r>
            <a:r>
              <a:rPr lang="tr-TR" sz="4400" b="1" dirty="0" err="1">
                <a:latin typeface="Century Gothic" panose="020B0502020202020204" pitchFamily="34" charset="0"/>
              </a:rPr>
              <a:t>Kızıldereli</a:t>
            </a:r>
            <a:r>
              <a:rPr lang="tr-TR" sz="4400" b="1" dirty="0">
                <a:latin typeface="Century Gothic" panose="020B0502020202020204" pitchFamily="34" charset="0"/>
              </a:rPr>
              <a:t> Atasözü</a:t>
            </a:r>
          </a:p>
        </p:txBody>
      </p:sp>
    </p:spTree>
    <p:extLst>
      <p:ext uri="{BB962C8B-B14F-4D97-AF65-F5344CB8AC3E}">
        <p14:creationId xmlns:p14="http://schemas.microsoft.com/office/powerpoint/2010/main" val="328732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35360" y="211014"/>
            <a:ext cx="10972800" cy="1547447"/>
          </a:xfrm>
        </p:spPr>
        <p:txBody>
          <a:bodyPr>
            <a:noAutofit/>
          </a:bodyPr>
          <a:lstStyle/>
          <a:p>
            <a:pPr algn="l"/>
            <a:r>
              <a:rPr lang="tr-TR" sz="8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Güven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5366" y="2030827"/>
            <a:ext cx="11901267" cy="4277544"/>
          </a:xfrm>
        </p:spPr>
        <p:txBody>
          <a:bodyPr>
            <a:normAutofit/>
          </a:bodyPr>
          <a:lstStyle/>
          <a:p>
            <a:pPr lvl="0"/>
            <a:r>
              <a:rPr lang="tr-TR" sz="6600" b="1" dirty="0">
                <a:latin typeface="Century Gothic" panose="020B0502020202020204" pitchFamily="34" charset="0"/>
              </a:rPr>
              <a:t>Güvenilir olmak</a:t>
            </a:r>
          </a:p>
          <a:p>
            <a:pPr lvl="0"/>
            <a:r>
              <a:rPr lang="tr-TR" sz="6600" b="1" dirty="0">
                <a:latin typeface="Century Gothic" panose="020B0502020202020204" pitchFamily="34" charset="0"/>
              </a:rPr>
              <a:t>Kendimize güven</a:t>
            </a:r>
          </a:p>
          <a:p>
            <a:pPr lvl="0"/>
            <a:r>
              <a:rPr lang="tr-TR" sz="6600" b="1" dirty="0">
                <a:latin typeface="Century Gothic" panose="020B0502020202020204" pitchFamily="34" charset="0"/>
              </a:rPr>
              <a:t>Başkalarına güvenebilmek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562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267296" y="-123395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tr-TR" sz="4267" b="1" dirty="0" err="1">
                <a:solidFill>
                  <a:srgbClr val="FF3600"/>
                </a:solidFill>
                <a:latin typeface="Century Gothic" pitchFamily="34" charset="0"/>
              </a:rPr>
              <a:t>Aynalama</a:t>
            </a:r>
            <a:endParaRPr lang="tr-TR" sz="4267" b="1" dirty="0">
              <a:solidFill>
                <a:srgbClr val="FF3600"/>
              </a:solidFill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" y="1072332"/>
            <a:ext cx="12185053" cy="577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31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1" y="2746912"/>
            <a:ext cx="12159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prstClr val="white"/>
                </a:solidFill>
                <a:latin typeface="Century Gothic" pitchFamily="34" charset="0"/>
              </a:rPr>
              <a:t>Konuşma</a:t>
            </a:r>
          </a:p>
        </p:txBody>
      </p:sp>
      <p:pic>
        <p:nvPicPr>
          <p:cNvPr id="3" name="Picture 6" descr="Colorful key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0" y="4773152"/>
            <a:ext cx="3552395" cy="199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13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196957" y="131616"/>
            <a:ext cx="10972800" cy="761444"/>
          </a:xfrm>
        </p:spPr>
        <p:txBody>
          <a:bodyPr>
            <a:normAutofit/>
          </a:bodyPr>
          <a:lstStyle/>
          <a:p>
            <a:pPr algn="l"/>
            <a:r>
              <a:rPr lang="tr-TR" sz="4267" b="1" dirty="0">
                <a:solidFill>
                  <a:srgbClr val="FF3600"/>
                </a:solidFill>
                <a:latin typeface="Century Gothic" pitchFamily="34" charset="0"/>
              </a:rPr>
              <a:t>Konuşma Nasıl Olmalı ?</a:t>
            </a:r>
          </a:p>
        </p:txBody>
      </p:sp>
      <p:pic>
        <p:nvPicPr>
          <p:cNvPr id="3074" name="Picture 2" descr="F:\konuşmaa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9" b="20969"/>
          <a:stretch/>
        </p:blipFill>
        <p:spPr bwMode="auto">
          <a:xfrm>
            <a:off x="0" y="1097280"/>
            <a:ext cx="12191999" cy="57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>
            <a:spLocks noGrp="1"/>
          </p:cNvSpPr>
          <p:nvPr>
            <p:ph idx="1"/>
          </p:nvPr>
        </p:nvSpPr>
        <p:spPr>
          <a:xfrm>
            <a:off x="4785783" y="1097280"/>
            <a:ext cx="7406216" cy="4328538"/>
          </a:xfrm>
        </p:spPr>
        <p:txBody>
          <a:bodyPr>
            <a:noAutofit/>
          </a:bodyPr>
          <a:lstStyle/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Konuyu uzatmak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Kelimeleri uzatmak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Cansız konuşma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Olumlu kelimeler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Örnekler, benzetmeler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Katil kelimeler (Ama/Fakat)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Aptal yerine koyma (Anladın mı?)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Basit, açık , somut anlatım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endParaRPr lang="tr-T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480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1" y="2746912"/>
            <a:ext cx="12159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prstClr val="white"/>
                </a:solidFill>
                <a:latin typeface="Century Gothic" pitchFamily="34" charset="0"/>
              </a:rPr>
              <a:t>Algılarımız ve Biz </a:t>
            </a:r>
          </a:p>
        </p:txBody>
      </p:sp>
      <p:pic>
        <p:nvPicPr>
          <p:cNvPr id="3" name="Picture 6" descr="Colorful key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0" y="4773152"/>
            <a:ext cx="3552395" cy="199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94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911424" y="188641"/>
            <a:ext cx="58566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4800" b="1" dirty="0">
                <a:solidFill>
                  <a:srgbClr val="00B0F0"/>
                </a:solidFill>
              </a:rPr>
              <a:t>7.</a:t>
            </a:r>
            <a:r>
              <a:rPr lang="tr-TR" sz="4800" b="1" dirty="0">
                <a:solidFill>
                  <a:srgbClr val="FF0000"/>
                </a:solidFill>
              </a:rPr>
              <a:t>İŞİNİ SEVMEK </a:t>
            </a:r>
          </a:p>
        </p:txBody>
      </p:sp>
      <p:pic>
        <p:nvPicPr>
          <p:cNvPr id="3" name="Picture 2" descr="C:\Users\samsung\Desktop\satış\selcuk-erdem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88642"/>
            <a:ext cx="10395123" cy="621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44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7381" y="38976"/>
            <a:ext cx="10972800" cy="79773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BİZ VE ALGIMIZ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338" y="836713"/>
            <a:ext cx="11905323" cy="5789170"/>
          </a:xfrm>
        </p:spPr>
        <p:txBody>
          <a:bodyPr>
            <a:noAutofit/>
          </a:bodyPr>
          <a:lstStyle/>
          <a:p>
            <a:r>
              <a:rPr lang="tr-TR" sz="3600" b="1" dirty="0"/>
              <a:t>Bu dünyada; </a:t>
            </a:r>
          </a:p>
          <a:p>
            <a:r>
              <a:rPr lang="tr-TR" sz="3600" b="1" dirty="0"/>
              <a:t>Her bir insan, karşılaştığı olayları birbirinden farklı görür ve </a:t>
            </a:r>
            <a:r>
              <a:rPr lang="tr-TR" sz="3600" b="1" dirty="0">
                <a:solidFill>
                  <a:srgbClr val="FF0000"/>
                </a:solidFill>
              </a:rPr>
              <a:t>ALGILAR</a:t>
            </a:r>
            <a:r>
              <a:rPr lang="tr-TR" sz="3600" b="1" dirty="0"/>
              <a:t>. </a:t>
            </a:r>
          </a:p>
          <a:p>
            <a:r>
              <a:rPr lang="tr-TR" sz="3600" b="1" dirty="0"/>
              <a:t>Ama; şimdi göreceğiniz formül hiçbir zaman değişmez, </a:t>
            </a:r>
          </a:p>
          <a:p>
            <a:r>
              <a:rPr lang="tr-TR" sz="3600" b="1" dirty="0">
                <a:solidFill>
                  <a:srgbClr val="FF0000"/>
                </a:solidFill>
              </a:rPr>
              <a:t>BAŞARI </a:t>
            </a:r>
            <a:r>
              <a:rPr lang="tr-TR" sz="3600" b="1" dirty="0"/>
              <a:t>ve </a:t>
            </a:r>
            <a:r>
              <a:rPr lang="tr-TR" sz="3600" b="1" dirty="0">
                <a:solidFill>
                  <a:srgbClr val="FF0000"/>
                </a:solidFill>
              </a:rPr>
              <a:t>MUTLULUK</a:t>
            </a:r>
            <a:r>
              <a:rPr lang="tr-TR" sz="3600" b="1" dirty="0"/>
              <a:t> Seviyenizi arttırmak istiyorsanız;</a:t>
            </a:r>
          </a:p>
          <a:p>
            <a:r>
              <a:rPr lang="tr-TR" sz="3600" b="1" dirty="0"/>
              <a:t>Önce </a:t>
            </a:r>
            <a:r>
              <a:rPr lang="tr-TR" sz="3600" b="1" dirty="0">
                <a:solidFill>
                  <a:srgbClr val="FF0000"/>
                </a:solidFill>
              </a:rPr>
              <a:t>ALGILARINIZI DEĞİŞTİRİN</a:t>
            </a:r>
            <a:r>
              <a:rPr lang="tr-TR" sz="3600" b="1" dirty="0"/>
              <a:t>…</a:t>
            </a:r>
          </a:p>
          <a:p>
            <a:r>
              <a:rPr lang="tr-TR" sz="3600" b="1" dirty="0"/>
              <a:t>Çünkü; </a:t>
            </a:r>
            <a:r>
              <a:rPr lang="tr-TR" sz="3600" b="1" dirty="0">
                <a:solidFill>
                  <a:srgbClr val="FF0000"/>
                </a:solidFill>
              </a:rPr>
              <a:t>ALGILARINIZ, </a:t>
            </a:r>
            <a:r>
              <a:rPr lang="tr-TR" sz="3600" b="1" dirty="0"/>
              <a:t>Davranışlarınızı  belirler.</a:t>
            </a:r>
          </a:p>
        </p:txBody>
      </p:sp>
    </p:spTree>
    <p:extLst>
      <p:ext uri="{BB962C8B-B14F-4D97-AF65-F5344CB8AC3E}">
        <p14:creationId xmlns:p14="http://schemas.microsoft.com/office/powerpoint/2010/main" val="168658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918"/>
            <a:ext cx="12192000" cy="7493516"/>
          </a:xfrm>
        </p:spPr>
      </p:pic>
    </p:spTree>
    <p:extLst>
      <p:ext uri="{BB962C8B-B14F-4D97-AF65-F5344CB8AC3E}">
        <p14:creationId xmlns:p14="http://schemas.microsoft.com/office/powerpoint/2010/main" val="377424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3304" y="164637"/>
            <a:ext cx="10972800" cy="700755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BİZ VE ALGIMIZ  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339" y="1124744"/>
            <a:ext cx="12048661" cy="55686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4800" b="1" dirty="0"/>
              <a:t>Yani;</a:t>
            </a:r>
          </a:p>
          <a:p>
            <a:pPr marL="0" indent="0">
              <a:buNone/>
            </a:pPr>
            <a:r>
              <a:rPr lang="tr-TR" sz="4800" b="1" dirty="0"/>
              <a:t>Öğrendiklerimiz ve Bilgimiz ;Bize Bakış Açısı kazandırır ve  böylece </a:t>
            </a:r>
            <a:r>
              <a:rPr lang="tr-TR" sz="4800" b="1" dirty="0">
                <a:solidFill>
                  <a:srgbClr val="FF0000"/>
                </a:solidFill>
              </a:rPr>
              <a:t>(Alışkanlık) ve (Huylarımız) oluşur </a:t>
            </a:r>
          </a:p>
          <a:p>
            <a:pPr marL="0" indent="0">
              <a:buNone/>
            </a:pPr>
            <a:r>
              <a:rPr lang="tr-TR" sz="4800" b="1" dirty="0"/>
              <a:t>Alışkanlık ve Huylarımız,</a:t>
            </a:r>
            <a:r>
              <a:rPr lang="tr-TR" sz="4800" b="1" dirty="0">
                <a:solidFill>
                  <a:srgbClr val="FF0000"/>
                </a:solidFill>
              </a:rPr>
              <a:t>(Algılarımızı oluşturur)</a:t>
            </a:r>
            <a:endParaRPr lang="tr-TR" sz="4800" dirty="0"/>
          </a:p>
          <a:p>
            <a:pPr marL="0" indent="0">
              <a:buNone/>
            </a:pPr>
            <a:r>
              <a:rPr lang="tr-TR" sz="4800" b="1" dirty="0"/>
              <a:t>Algılarımız</a:t>
            </a:r>
            <a:r>
              <a:rPr lang="tr-TR" sz="4800" dirty="0"/>
              <a:t>;</a:t>
            </a:r>
            <a:r>
              <a:rPr lang="tr-TR" sz="4800" b="1" dirty="0">
                <a:solidFill>
                  <a:srgbClr val="FF0000"/>
                </a:solidFill>
              </a:rPr>
              <a:t>(Davranışlarımızı belirler)</a:t>
            </a:r>
          </a:p>
        </p:txBody>
      </p:sp>
    </p:spTree>
    <p:extLst>
      <p:ext uri="{BB962C8B-B14F-4D97-AF65-F5344CB8AC3E}">
        <p14:creationId xmlns:p14="http://schemas.microsoft.com/office/powerpoint/2010/main" val="93687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0763" y="145098"/>
            <a:ext cx="10972800" cy="700755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BİZ VE ALGIMIZ 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23112" y="932723"/>
            <a:ext cx="12215112" cy="58292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4800" b="1" dirty="0"/>
              <a:t>Davranışlarımız;</a:t>
            </a:r>
            <a:r>
              <a:rPr lang="tr-TR" sz="4800" b="1" dirty="0">
                <a:solidFill>
                  <a:srgbClr val="FF0000"/>
                </a:solidFill>
              </a:rPr>
              <a:t>(Yaptıklarımızı ve yapacaklarımızı</a:t>
            </a:r>
            <a:r>
              <a:rPr lang="tr-TR" sz="4800" dirty="0">
                <a:solidFill>
                  <a:srgbClr val="FF0000"/>
                </a:solidFill>
              </a:rPr>
              <a:t> </a:t>
            </a:r>
            <a:r>
              <a:rPr lang="tr-TR" sz="4800" b="1" dirty="0">
                <a:solidFill>
                  <a:srgbClr val="FF0000"/>
                </a:solidFill>
              </a:rPr>
              <a:t>oluşturur)</a:t>
            </a:r>
          </a:p>
          <a:p>
            <a:pPr marL="0" indent="0">
              <a:buNone/>
            </a:pPr>
            <a:r>
              <a:rPr lang="tr-TR" sz="4800" b="1" dirty="0"/>
              <a:t>Yaptıklarımız – yapacaklarımız;</a:t>
            </a:r>
            <a:r>
              <a:rPr lang="tr-TR" sz="4800" b="1" dirty="0">
                <a:solidFill>
                  <a:srgbClr val="FF0000"/>
                </a:solidFill>
              </a:rPr>
              <a:t>(Kişiliğimizi oluşturur)</a:t>
            </a:r>
          </a:p>
          <a:p>
            <a:pPr marL="0" indent="0">
              <a:buNone/>
            </a:pPr>
            <a:r>
              <a:rPr lang="tr-TR" sz="4800" b="1" dirty="0"/>
              <a:t>Kişiliğimiz ve Karakterimiz,</a:t>
            </a:r>
            <a:r>
              <a:rPr lang="tr-TR" sz="4800" b="1" dirty="0">
                <a:solidFill>
                  <a:srgbClr val="FF0000"/>
                </a:solidFill>
              </a:rPr>
              <a:t>(Duygu ve düşüncelerimizle birleşerek, nasıl bir hayat yolculuğu yapacağımızı belirler)</a:t>
            </a: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175888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338" y="194691"/>
            <a:ext cx="10972800" cy="796765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BİZ VE ALGIMIZ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339" y="740701"/>
            <a:ext cx="11905323" cy="6048672"/>
          </a:xfrm>
        </p:spPr>
        <p:txBody>
          <a:bodyPr>
            <a:noAutofit/>
          </a:bodyPr>
          <a:lstStyle/>
          <a:p>
            <a:endParaRPr lang="tr-TR" sz="3200" dirty="0"/>
          </a:p>
          <a:p>
            <a:r>
              <a:rPr lang="tr-TR" sz="4800" b="1" dirty="0"/>
              <a:t>Ancak, bizlere bakış açısı kazandıran ve davranışlarımızın ortaya çıkmasına sebebiyet veren  </a:t>
            </a:r>
          </a:p>
          <a:p>
            <a:r>
              <a:rPr lang="tr-TR" sz="4800" b="1" dirty="0">
                <a:solidFill>
                  <a:srgbClr val="FF0000"/>
                </a:solidFill>
              </a:rPr>
              <a:t>ALGILARIMIZI</a:t>
            </a:r>
            <a:r>
              <a:rPr lang="tr-TR" sz="4800" b="1" dirty="0"/>
              <a:t> irdelememiz  gerekiyor.</a:t>
            </a:r>
          </a:p>
          <a:p>
            <a:pPr marL="0" indent="0">
              <a:buNone/>
            </a:pPr>
            <a:r>
              <a:rPr lang="tr-TR" sz="3733" dirty="0"/>
              <a:t>      </a:t>
            </a:r>
            <a:r>
              <a:rPr lang="tr-TR" sz="3200" dirty="0"/>
              <a:t>               </a:t>
            </a:r>
            <a:r>
              <a:rPr lang="tr-TR" sz="9600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674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392" y="39947"/>
            <a:ext cx="10972800" cy="796765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BİZ VE ALGIMIZ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339" y="740701"/>
            <a:ext cx="11905323" cy="6048672"/>
          </a:xfrm>
        </p:spPr>
        <p:txBody>
          <a:bodyPr>
            <a:noAutofit/>
          </a:bodyPr>
          <a:lstStyle/>
          <a:p>
            <a:endParaRPr lang="tr-TR" sz="3200" dirty="0"/>
          </a:p>
          <a:p>
            <a:pPr marL="0" indent="0">
              <a:buNone/>
            </a:pPr>
            <a:endParaRPr lang="tr-TR" sz="4800" b="1" dirty="0"/>
          </a:p>
          <a:p>
            <a:pPr marL="0" indent="0">
              <a:buNone/>
            </a:pPr>
            <a:r>
              <a:rPr lang="tr-TR" sz="3733" dirty="0"/>
              <a:t>      </a:t>
            </a:r>
            <a:r>
              <a:rPr lang="tr-TR" sz="3200" dirty="0"/>
              <a:t>               </a:t>
            </a:r>
            <a:r>
              <a:rPr lang="tr-TR" sz="96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124744"/>
            <a:ext cx="9985109" cy="537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28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09951" y="68626"/>
            <a:ext cx="10972800" cy="86409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ALGILARIMIZ VE BİZ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669" y="1082541"/>
            <a:ext cx="12048661" cy="5573216"/>
          </a:xfrm>
        </p:spPr>
        <p:txBody>
          <a:bodyPr>
            <a:normAutofit/>
          </a:bodyPr>
          <a:lstStyle/>
          <a:p>
            <a:r>
              <a:rPr lang="tr-TR" sz="4400" b="1" dirty="0"/>
              <a:t>Kilolu olduğumuzu   görmek istemeyiz, </a:t>
            </a:r>
          </a:p>
          <a:p>
            <a:r>
              <a:rPr lang="tr-TR" sz="4400" b="1" dirty="0"/>
              <a:t>Maddi durumumuzun  kötü olduğunu  görmek istemeyiz, </a:t>
            </a:r>
          </a:p>
          <a:p>
            <a:r>
              <a:rPr lang="tr-TR" sz="4400" b="1" dirty="0"/>
              <a:t>Becerilerimizin iyi ya da kötü olduğunu  görmek istemeyiz,</a:t>
            </a:r>
          </a:p>
          <a:p>
            <a:r>
              <a:rPr lang="tr-TR" sz="4400" b="1" dirty="0"/>
              <a:t>Ders çalışmadığımız için, sınavda başarısız olduğumuzu kabul etmek istemeyiz.</a:t>
            </a:r>
          </a:p>
        </p:txBody>
      </p:sp>
    </p:spTree>
    <p:extLst>
      <p:ext uri="{BB962C8B-B14F-4D97-AF65-F5344CB8AC3E}">
        <p14:creationId xmlns:p14="http://schemas.microsoft.com/office/powerpoint/2010/main" val="215573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68626"/>
            <a:ext cx="10972800" cy="960108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ALGILARIMIZ VE BİZ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9349" y="1124744"/>
            <a:ext cx="11521280" cy="5472608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1124744"/>
            <a:ext cx="11713301" cy="556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9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4_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6221</TotalTime>
  <Words>888</Words>
  <Application>Microsoft Office PowerPoint</Application>
  <PresentationFormat>Geniş ekran</PresentationFormat>
  <Paragraphs>179</Paragraphs>
  <Slides>35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35</vt:i4>
      </vt:variant>
    </vt:vector>
  </HeadingPairs>
  <TitlesOfParts>
    <vt:vector size="43" baseType="lpstr">
      <vt:lpstr>Arial</vt:lpstr>
      <vt:lpstr>ArialMT</vt:lpstr>
      <vt:lpstr>Calibri</vt:lpstr>
      <vt:lpstr>Century Gothic</vt:lpstr>
      <vt:lpstr>Wingdings</vt:lpstr>
      <vt:lpstr>Wingdings 3</vt:lpstr>
      <vt:lpstr>İyon</vt:lpstr>
      <vt:lpstr>4_İyon</vt:lpstr>
      <vt:lpstr>İKNA EDİCİ  İLETİŞİM  </vt:lpstr>
      <vt:lpstr>İKNA EDİCİ İLETİŞİM </vt:lpstr>
      <vt:lpstr>PowerPoint Sunusu</vt:lpstr>
      <vt:lpstr>PowerPoint Sunusu</vt:lpstr>
      <vt:lpstr>PowerPoint Sunusu</vt:lpstr>
      <vt:lpstr>İnsan ilişkilerinde başarılı olmanın en önemli unsurlarından birisi de başarılı iletişim bilincine sahip olmaktır.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İnsanlar uyanık oldukları süreyi nasıl geçirirler ? </vt:lpstr>
      <vt:lpstr>Dinlemek </vt:lpstr>
      <vt:lpstr>Ne Yaparsak İyi Dinleriz?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Güven</vt:lpstr>
      <vt:lpstr>Aynalama</vt:lpstr>
      <vt:lpstr>PowerPoint Sunusu</vt:lpstr>
      <vt:lpstr>Konuşma Nasıl Olmalı ?</vt:lpstr>
      <vt:lpstr>PowerPoint Sunusu</vt:lpstr>
      <vt:lpstr>PowerPoint Sunusu</vt:lpstr>
      <vt:lpstr>BİZ VE ALGIMIZ  </vt:lpstr>
      <vt:lpstr>PowerPoint Sunusu</vt:lpstr>
      <vt:lpstr>BİZ VE ALGIMIZ   </vt:lpstr>
      <vt:lpstr>BİZ VE ALGIMIZ  </vt:lpstr>
      <vt:lpstr>BİZ VE ALGIMIZ  </vt:lpstr>
      <vt:lpstr>BİZ VE ALGIMIZ  </vt:lpstr>
      <vt:lpstr>ALGILARIMIZ VE BİZ </vt:lpstr>
      <vt:lpstr>ALGILARIMIZ VE BİZ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Seminerin Amacı</dc:title>
  <dc:creator>Sinan-PC</dc:creator>
  <cp:lastModifiedBy>PC</cp:lastModifiedBy>
  <cp:revision>379</cp:revision>
  <dcterms:created xsi:type="dcterms:W3CDTF">2014-12-30T13:12:14Z</dcterms:created>
  <dcterms:modified xsi:type="dcterms:W3CDTF">2021-03-17T07:14:30Z</dcterms:modified>
</cp:coreProperties>
</file>