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76" r:id="rId4"/>
    <p:sldId id="277" r:id="rId5"/>
    <p:sldId id="265" r:id="rId6"/>
    <p:sldId id="266" r:id="rId7"/>
    <p:sldId id="267" r:id="rId8"/>
    <p:sldId id="268" r:id="rId9"/>
    <p:sldId id="27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5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90" d="100"/>
          <a:sy n="90" d="100"/>
        </p:scale>
        <p:origin x="96"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5538F95-A1A0-4D19-80CD-ED5016CAA0FA}"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266702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538F95-A1A0-4D19-80CD-ED5016CAA0FA}"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2712441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538F95-A1A0-4D19-80CD-ED5016CAA0FA}"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18025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5538F95-A1A0-4D19-80CD-ED5016CAA0FA}"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610939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5538F95-A1A0-4D19-80CD-ED5016CAA0FA}" type="datetimeFigureOut">
              <a:rPr lang="tr-TR" smtClean="0"/>
              <a:t>20.03.2020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177124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5538F95-A1A0-4D19-80CD-ED5016CAA0FA}"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2945535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5538F95-A1A0-4D19-80CD-ED5016CAA0FA}" type="datetimeFigureOut">
              <a:rPr lang="tr-TR" smtClean="0"/>
              <a:t>20.03.2020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209522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5538F95-A1A0-4D19-80CD-ED5016CAA0FA}" type="datetimeFigureOut">
              <a:rPr lang="tr-TR" smtClean="0"/>
              <a:t>20.03.2020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346733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5538F95-A1A0-4D19-80CD-ED5016CAA0FA}" type="datetimeFigureOut">
              <a:rPr lang="tr-TR" smtClean="0"/>
              <a:t>20.03.2020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1767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5538F95-A1A0-4D19-80CD-ED5016CAA0FA}"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223496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5538F95-A1A0-4D19-80CD-ED5016CAA0FA}" type="datetimeFigureOut">
              <a:rPr lang="tr-TR" smtClean="0"/>
              <a:t>20.03.2020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FD4AE6-192A-4DB6-B59C-1642E9517E6C}" type="slidenum">
              <a:rPr lang="tr-TR" smtClean="0"/>
              <a:t>‹#›</a:t>
            </a:fld>
            <a:endParaRPr lang="tr-TR"/>
          </a:p>
        </p:txBody>
      </p:sp>
    </p:spTree>
    <p:extLst>
      <p:ext uri="{BB962C8B-B14F-4D97-AF65-F5344CB8AC3E}">
        <p14:creationId xmlns:p14="http://schemas.microsoft.com/office/powerpoint/2010/main" val="37376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38F95-A1A0-4D19-80CD-ED5016CAA0FA}" type="datetimeFigureOut">
              <a:rPr lang="tr-TR" smtClean="0"/>
              <a:t>20.03.2020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D4AE6-192A-4DB6-B59C-1642E9517E6C}" type="slidenum">
              <a:rPr lang="tr-TR" smtClean="0"/>
              <a:t>‹#›</a:t>
            </a:fld>
            <a:endParaRPr lang="tr-TR"/>
          </a:p>
        </p:txBody>
      </p:sp>
    </p:spTree>
    <p:extLst>
      <p:ext uri="{BB962C8B-B14F-4D97-AF65-F5344CB8AC3E}">
        <p14:creationId xmlns:p14="http://schemas.microsoft.com/office/powerpoint/2010/main" val="2642665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913859" y="3328511"/>
            <a:ext cx="4800929" cy="1581334"/>
          </a:xfrm>
          <a:prstGeom prst="rect">
            <a:avLst/>
          </a:prstGeom>
        </p:spPr>
      </p:pic>
      <p:sp>
        <p:nvSpPr>
          <p:cNvPr id="11" name="Dikdörtgen 10"/>
          <p:cNvSpPr/>
          <p:nvPr/>
        </p:nvSpPr>
        <p:spPr>
          <a:xfrm>
            <a:off x="5656520" y="4678325"/>
            <a:ext cx="5762847" cy="1237755"/>
          </a:xfrm>
          <a:prstGeom prst="rect">
            <a:avLst/>
          </a:prstGeom>
          <a:solidFill>
            <a:srgbClr val="FFF54D"/>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Picture 2" descr="C:\Users\Urper\Desktop\finansbank-kurs\mimari\KaiZieh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850226">
            <a:off x="7253670" y="3015649"/>
            <a:ext cx="2967424" cy="1975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158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192000" cy="6858000"/>
          </a:xfrm>
          <a:prstGeom prst="rect">
            <a:avLst/>
          </a:prstGeom>
        </p:spPr>
      </p:pic>
      <p:sp>
        <p:nvSpPr>
          <p:cNvPr id="3" name="İçerik Yer Tutucusu 2"/>
          <p:cNvSpPr>
            <a:spLocks noGrp="1"/>
          </p:cNvSpPr>
          <p:nvPr>
            <p:ph idx="1"/>
          </p:nvPr>
        </p:nvSpPr>
        <p:spPr>
          <a:xfrm>
            <a:off x="5486401" y="3429000"/>
            <a:ext cx="5837274" cy="3721396"/>
          </a:xfrm>
        </p:spPr>
        <p:txBody>
          <a:bodyPr>
            <a:normAutofit/>
          </a:bodyPr>
          <a:lstStyle/>
          <a:p>
            <a:pPr marL="0" indent="0">
              <a:buNone/>
            </a:pPr>
            <a:r>
              <a:rPr lang="tr-TR" sz="1800" b="1" dirty="0" smtClean="0"/>
              <a:t>Dijital </a:t>
            </a:r>
            <a:r>
              <a:rPr lang="tr-TR" sz="1800" b="1" dirty="0" err="1" smtClean="0"/>
              <a:t>Portfolyo</a:t>
            </a:r>
            <a:r>
              <a:rPr lang="tr-TR" sz="1800" b="1" dirty="0" smtClean="0"/>
              <a:t> </a:t>
            </a:r>
          </a:p>
          <a:p>
            <a:pPr marL="0" indent="0">
              <a:buNone/>
            </a:pPr>
            <a:r>
              <a:rPr lang="tr-TR" sz="1800" dirty="0" smtClean="0"/>
              <a:t>Günümüzde web siteleri ve aplikasyonlardan oluşan dijital </a:t>
            </a:r>
            <a:r>
              <a:rPr lang="tr-TR" sz="1800" dirty="0" err="1" smtClean="0"/>
              <a:t>portfolyolar</a:t>
            </a:r>
            <a:r>
              <a:rPr lang="tr-TR" sz="1800" dirty="0" smtClean="0"/>
              <a:t>, eski geleneksel çanta </a:t>
            </a:r>
            <a:r>
              <a:rPr lang="tr-TR" sz="1800" dirty="0" err="1" smtClean="0"/>
              <a:t>portfolyoların</a:t>
            </a:r>
            <a:r>
              <a:rPr lang="tr-TR" sz="1800" dirty="0" smtClean="0"/>
              <a:t> yerini almıştır. Artık tasarımcı ya da sanatçının elinde büyük bir </a:t>
            </a:r>
            <a:r>
              <a:rPr lang="tr-TR" sz="1800" dirty="0" err="1" smtClean="0"/>
              <a:t>portfolyo</a:t>
            </a:r>
            <a:r>
              <a:rPr lang="tr-TR" sz="1800" dirty="0" smtClean="0"/>
              <a:t> dosyasıyla dolaşmasına gerek yoktur. Yapılan çalışma örneğinin kaybolma, zarar görme, çalınma; elden ele dolaşıp geri döndüğünde yıpranmış olma ihtimali de ortadan kalkmıştır. </a:t>
            </a:r>
          </a:p>
        </p:txBody>
      </p:sp>
    </p:spTree>
    <p:extLst>
      <p:ext uri="{BB962C8B-B14F-4D97-AF65-F5344CB8AC3E}">
        <p14:creationId xmlns:p14="http://schemas.microsoft.com/office/powerpoint/2010/main" val="430598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5" name="İçerik Yer Tutucusu 4"/>
          <p:cNvSpPr>
            <a:spLocks noGrp="1"/>
          </p:cNvSpPr>
          <p:nvPr>
            <p:ph idx="1"/>
          </p:nvPr>
        </p:nvSpPr>
        <p:spPr/>
        <p:txBody>
          <a:bodyPr/>
          <a:lstStyle/>
          <a:p>
            <a:endParaRPr lang="tr-TR"/>
          </a:p>
        </p:txBody>
      </p:sp>
      <p:pic>
        <p:nvPicPr>
          <p:cNvPr id="6" name="Resim 5"/>
          <p:cNvPicPr>
            <a:picLocks noChangeAspect="1"/>
          </p:cNvPicPr>
          <p:nvPr/>
        </p:nvPicPr>
        <p:blipFill>
          <a:blip r:embed="rId2"/>
          <a:stretch>
            <a:fillRect/>
          </a:stretch>
        </p:blipFill>
        <p:spPr>
          <a:xfrm>
            <a:off x="0" y="0"/>
            <a:ext cx="12192000" cy="6858000"/>
          </a:xfrm>
          <a:prstGeom prst="rect">
            <a:avLst/>
          </a:prstGeom>
        </p:spPr>
      </p:pic>
      <p:sp>
        <p:nvSpPr>
          <p:cNvPr id="8" name="Dikdörtgen 7"/>
          <p:cNvSpPr/>
          <p:nvPr/>
        </p:nvSpPr>
        <p:spPr>
          <a:xfrm>
            <a:off x="4313275" y="2401048"/>
            <a:ext cx="6096000" cy="3693319"/>
          </a:xfrm>
          <a:prstGeom prst="rect">
            <a:avLst/>
          </a:prstGeom>
        </p:spPr>
        <p:txBody>
          <a:bodyPr>
            <a:spAutoFit/>
          </a:bodyPr>
          <a:lstStyle/>
          <a:p>
            <a:r>
              <a:rPr lang="tr-TR" dirty="0"/>
              <a:t>Dijital </a:t>
            </a:r>
            <a:r>
              <a:rPr lang="tr-TR" dirty="0" err="1" smtClean="0"/>
              <a:t>portfolyolar</a:t>
            </a:r>
            <a:r>
              <a:rPr lang="tr-TR" dirty="0"/>
              <a:t>,</a:t>
            </a:r>
            <a:r>
              <a:rPr lang="tr-TR" dirty="0" smtClean="0"/>
              <a:t> </a:t>
            </a:r>
            <a:r>
              <a:rPr lang="tr-TR" dirty="0"/>
              <a:t>grafik tasarımın sunum tekniklerini kullanır. Yüksek teknik ortamlar aracılığıyla geleneksel </a:t>
            </a:r>
            <a:r>
              <a:rPr lang="tr-TR" dirty="0" err="1"/>
              <a:t>portfolyo</a:t>
            </a:r>
            <a:r>
              <a:rPr lang="tr-TR" dirty="0"/>
              <a:t> çalışmalarında izlenmesi mümkün olmayan üç boyutlu </a:t>
            </a:r>
            <a:r>
              <a:rPr lang="tr-TR" dirty="0" err="1"/>
              <a:t>simulasyon</a:t>
            </a:r>
            <a:r>
              <a:rPr lang="tr-TR" dirty="0"/>
              <a:t> ve animasyonların olası müşteri tarafından izlenmesini sağlar. Dijital </a:t>
            </a:r>
            <a:r>
              <a:rPr lang="tr-TR" dirty="0" err="1"/>
              <a:t>portfolyolar</a:t>
            </a:r>
            <a:r>
              <a:rPr lang="tr-TR" dirty="0"/>
              <a:t> kolaylıkla güncellenebilir.  Kolaylıkla çoğaltılabilir ve olası müşterilere daha az maliyetle gönderilebilir. Web </a:t>
            </a:r>
            <a:r>
              <a:rPr lang="tr-TR" dirty="0" err="1"/>
              <a:t>portfolyoları</a:t>
            </a:r>
            <a:r>
              <a:rPr lang="tr-TR" dirty="0"/>
              <a:t> hem izleyiciye zaman kazandırma açısından oldukça etkilidir. Önemli bir nokta da dijital </a:t>
            </a:r>
            <a:r>
              <a:rPr lang="tr-TR" dirty="0" err="1"/>
              <a:t>portfolyoyu</a:t>
            </a:r>
            <a:r>
              <a:rPr lang="tr-TR" dirty="0"/>
              <a:t> kullanıcı dostu (</a:t>
            </a:r>
            <a:r>
              <a:rPr lang="tr-TR" dirty="0" err="1"/>
              <a:t>user-friendly</a:t>
            </a:r>
            <a:r>
              <a:rPr lang="tr-TR" dirty="0"/>
              <a:t>) yapmaktır. Canlı, dinamik bir sunum ve kolay dolaşım bir dijital </a:t>
            </a:r>
            <a:r>
              <a:rPr lang="tr-TR" dirty="0" err="1"/>
              <a:t>portfolyoda</a:t>
            </a:r>
            <a:r>
              <a:rPr lang="tr-TR" dirty="0"/>
              <a:t> önemlidir. Tasarım izleyiciyi bölümler arasında bir sürü görüntüye boğulmadan yönlendirilebilmeli, izleyicinin dikkatini toplamasına, odaklanmasına yardımcı olmalıdır. </a:t>
            </a:r>
          </a:p>
        </p:txBody>
      </p:sp>
    </p:spTree>
    <p:extLst>
      <p:ext uri="{BB962C8B-B14F-4D97-AF65-F5344CB8AC3E}">
        <p14:creationId xmlns:p14="http://schemas.microsoft.com/office/powerpoint/2010/main" val="89770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132184" y="0"/>
            <a:ext cx="12456368" cy="6858000"/>
          </a:xfrm>
          <a:prstGeom prst="rect">
            <a:avLst/>
          </a:prstGeom>
        </p:spPr>
      </p:pic>
      <p:sp>
        <p:nvSpPr>
          <p:cNvPr id="5" name="Dikdörtgen 4"/>
          <p:cNvSpPr/>
          <p:nvPr/>
        </p:nvSpPr>
        <p:spPr>
          <a:xfrm>
            <a:off x="4366437" y="1600637"/>
            <a:ext cx="6096000" cy="4801314"/>
          </a:xfrm>
          <a:prstGeom prst="rect">
            <a:avLst/>
          </a:prstGeom>
        </p:spPr>
        <p:txBody>
          <a:bodyPr>
            <a:spAutoFit/>
          </a:bodyPr>
          <a:lstStyle/>
          <a:p>
            <a:r>
              <a:rPr lang="tr-TR" dirty="0"/>
              <a:t>Çalışmanın bir diğer boyutu da, dijital ortamdaki </a:t>
            </a:r>
            <a:r>
              <a:rPr lang="tr-TR" dirty="0" err="1"/>
              <a:t>portfolyo</a:t>
            </a:r>
            <a:r>
              <a:rPr lang="tr-TR" dirty="0"/>
              <a:t> çalışmalarının telif hakkı ihlali konusudur. Bir çalışmayı dijital ortamda sunmak, bilgi ve yaratıcılık hakları sahibi tasarımcıyı zor durumda bırakır. Dijital ortam fikri mülkiyet sahiplerinin haklarının yasalarla korunması konusunda sorunlar oluşturmuştur. </a:t>
            </a:r>
          </a:p>
          <a:p>
            <a:r>
              <a:rPr lang="tr-TR" dirty="0"/>
              <a:t>Dijital </a:t>
            </a:r>
            <a:r>
              <a:rPr lang="tr-TR" dirty="0" err="1"/>
              <a:t>portfolyonun</a:t>
            </a:r>
            <a:r>
              <a:rPr lang="tr-TR" dirty="0"/>
              <a:t> bazı sakıncalı durumlara neden olsa da, olumlu yönleri daha fazladır. Tasarımcıya daha az alanda daha çok çalışma sunma imkanı sağladığı gibi, taşınması daha kolaydır. Ayrıca dijital medya hızlı ve anında güncellenebilme imkanı sunar. Dijital </a:t>
            </a:r>
            <a:r>
              <a:rPr lang="tr-TR" dirty="0" err="1"/>
              <a:t>portfolyoda</a:t>
            </a:r>
            <a:r>
              <a:rPr lang="tr-TR" dirty="0"/>
              <a:t>, dijitalleştirilmiş bir işin sunulması istendiğinde bazı engellerle de karşılaşılabilir: Basılı işlerin sunumda hızlı açılması için çözünürlüğünün ve boyutunun küçültülmesi gerekir. Çözünürlük azalınca, renkler solar ve görüntü kalitesi düşer. Dijital ortamdaki bir çalışmadan baskı alınacağı zaman da bu nedenlerden dolayı sorunlarla karşılaşılabilir</a:t>
            </a:r>
          </a:p>
        </p:txBody>
      </p:sp>
    </p:spTree>
    <p:extLst>
      <p:ext uri="{BB962C8B-B14F-4D97-AF65-F5344CB8AC3E}">
        <p14:creationId xmlns:p14="http://schemas.microsoft.com/office/powerpoint/2010/main" val="3055870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046688" cy="6858000"/>
          </a:xfrm>
          <a:prstGeom prst="rect">
            <a:avLst/>
          </a:prstGeom>
        </p:spPr>
      </p:pic>
      <p:sp>
        <p:nvSpPr>
          <p:cNvPr id="3" name="İçerik Yer Tutucusu 2"/>
          <p:cNvSpPr>
            <a:spLocks noGrp="1"/>
          </p:cNvSpPr>
          <p:nvPr>
            <p:ph idx="1"/>
          </p:nvPr>
        </p:nvSpPr>
        <p:spPr>
          <a:xfrm>
            <a:off x="4912242" y="1977656"/>
            <a:ext cx="6230678" cy="4359349"/>
          </a:xfrm>
        </p:spPr>
        <p:txBody>
          <a:bodyPr>
            <a:normAutofit/>
          </a:bodyPr>
          <a:lstStyle/>
          <a:p>
            <a:pPr marL="0" indent="0">
              <a:buNone/>
            </a:pPr>
            <a:r>
              <a:rPr lang="tr-TR" sz="1800" b="1" dirty="0" smtClean="0"/>
              <a:t> </a:t>
            </a:r>
            <a:r>
              <a:rPr lang="tr-TR" sz="1800" b="1" dirty="0" err="1" smtClean="0"/>
              <a:t>Portfolyo</a:t>
            </a:r>
            <a:r>
              <a:rPr lang="tr-TR" sz="1800" b="1" dirty="0" smtClean="0"/>
              <a:t> Ortamının Seçimi </a:t>
            </a:r>
          </a:p>
          <a:p>
            <a:pPr marL="0" indent="0">
              <a:buNone/>
            </a:pPr>
            <a:r>
              <a:rPr lang="tr-TR" sz="1800" dirty="0" smtClean="0"/>
              <a:t>Dijital </a:t>
            </a:r>
            <a:r>
              <a:rPr lang="tr-TR" sz="1800" dirty="0" err="1" smtClean="0"/>
              <a:t>portfolyo</a:t>
            </a:r>
            <a:r>
              <a:rPr lang="tr-TR" sz="1800" dirty="0" smtClean="0"/>
              <a:t> ortamının seçimi tanıtım yapılmak istenen kitleyle ve çalışmaların türüyle ilgilidir. Eğer uluslararası alanda kişi kendisini tanıtmak istiyorsa kesinlikle web ortamını tercih etmelidir. Web sitesini hem kendi ulusal dilinde hem de İngilizce olarak hazırlamalıdır. Çalışmalar resim, grafik ve fotoğraf alanlarındaysa Web galerileri oluşturulabilir. Web ortamının da bazı sınırlamaları vardır: Örneğin bir canlandırma ya da video çalışmasının </a:t>
            </a:r>
            <a:r>
              <a:rPr lang="tr-TR" sz="1800" dirty="0" err="1" smtClean="0"/>
              <a:t>orjinal</a:t>
            </a:r>
            <a:r>
              <a:rPr lang="tr-TR" sz="1800" dirty="0" smtClean="0"/>
              <a:t> büyüklüğü ve kalitesiyle Web ortamında izlenebilmesi imkansızdır. Bu tür çalışmalar boyutları düşürülerek ve dosya sıkıştırma yöntemleri kullanılarak Web ortamında izlettirilebilir.</a:t>
            </a:r>
            <a:endParaRPr lang="tr-TR" sz="1800" dirty="0"/>
          </a:p>
        </p:txBody>
      </p:sp>
    </p:spTree>
    <p:extLst>
      <p:ext uri="{BB962C8B-B14F-4D97-AF65-F5344CB8AC3E}">
        <p14:creationId xmlns:p14="http://schemas.microsoft.com/office/powerpoint/2010/main" val="1544476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192000" cy="6858000"/>
          </a:xfrm>
          <a:prstGeom prst="rect">
            <a:avLst/>
          </a:prstGeom>
        </p:spPr>
      </p:pic>
      <p:sp>
        <p:nvSpPr>
          <p:cNvPr id="3" name="İçerik Yer Tutucusu 2"/>
          <p:cNvSpPr>
            <a:spLocks noGrp="1"/>
          </p:cNvSpPr>
          <p:nvPr>
            <p:ph idx="1"/>
          </p:nvPr>
        </p:nvSpPr>
        <p:spPr>
          <a:xfrm>
            <a:off x="5156790" y="2945220"/>
            <a:ext cx="6134987" cy="3551274"/>
          </a:xfrm>
        </p:spPr>
        <p:txBody>
          <a:bodyPr>
            <a:normAutofit/>
          </a:bodyPr>
          <a:lstStyle/>
          <a:p>
            <a:pPr marL="0" indent="0">
              <a:buNone/>
            </a:pPr>
            <a:r>
              <a:rPr lang="tr-TR" sz="1800" dirty="0" smtClean="0"/>
              <a:t>Sunum İçin Çalışma Seçimi Dijital </a:t>
            </a:r>
            <a:r>
              <a:rPr lang="tr-TR" sz="1800" dirty="0" err="1" smtClean="0"/>
              <a:t>portfolyonun</a:t>
            </a:r>
            <a:r>
              <a:rPr lang="tr-TR" sz="1800" dirty="0" smtClean="0"/>
              <a:t> sunulacağı ortam çalışmaların seçimindeki önemli bir etkendir. Web ortamındaki bir </a:t>
            </a:r>
            <a:r>
              <a:rPr lang="tr-TR" sz="1800" dirty="0" err="1" smtClean="0"/>
              <a:t>portfolyoyu</a:t>
            </a:r>
            <a:r>
              <a:rPr lang="tr-TR" sz="1800" dirty="0" smtClean="0"/>
              <a:t> herkes izleyebilecektir. Herkes tarafından izlenmesi istenmeyen özel çalışmaların ya da proje halinde olan çalışmaların Web ortamında sunulmaması gerekmektedir. Çalışma seçimini etkileyen bir diğer etken de olası müşteridir. </a:t>
            </a:r>
            <a:r>
              <a:rPr lang="tr-TR" sz="1800" dirty="0" err="1" smtClean="0"/>
              <a:t>portfolyo</a:t>
            </a:r>
            <a:r>
              <a:rPr lang="tr-TR" sz="1800" dirty="0" smtClean="0"/>
              <a:t> akademik bir ortamda değerlendirilmek üzere </a:t>
            </a:r>
            <a:r>
              <a:rPr lang="tr-TR" sz="1800" dirty="0" err="1" smtClean="0"/>
              <a:t>hazirlaniyorsa</a:t>
            </a:r>
            <a:r>
              <a:rPr lang="tr-TR" sz="1800" dirty="0" smtClean="0"/>
              <a:t>, ticari işlerden çok sanatsal ve akademik </a:t>
            </a:r>
            <a:r>
              <a:rPr lang="tr-TR" sz="1800" dirty="0" err="1" smtClean="0"/>
              <a:t>çalişmalara</a:t>
            </a:r>
            <a:r>
              <a:rPr lang="tr-TR" sz="1800" dirty="0" smtClean="0"/>
              <a:t> yer verilmesi gerekir. Ticari bir amaçla </a:t>
            </a:r>
            <a:r>
              <a:rPr lang="tr-TR" sz="1800" dirty="0" err="1" smtClean="0"/>
              <a:t>hazirlaniyorsa</a:t>
            </a:r>
            <a:r>
              <a:rPr lang="tr-TR" sz="1800" dirty="0" smtClean="0"/>
              <a:t> da </a:t>
            </a:r>
            <a:r>
              <a:rPr lang="tr-TR" sz="1800" dirty="0" err="1" smtClean="0"/>
              <a:t>olasi</a:t>
            </a:r>
            <a:r>
              <a:rPr lang="tr-TR" sz="1800" dirty="0" smtClean="0"/>
              <a:t> işverenin </a:t>
            </a:r>
            <a:r>
              <a:rPr lang="tr-TR" sz="1800" dirty="0" err="1" smtClean="0"/>
              <a:t>ihtiyaçlarini</a:t>
            </a:r>
            <a:r>
              <a:rPr lang="tr-TR" sz="1800" dirty="0" smtClean="0"/>
              <a:t> </a:t>
            </a:r>
            <a:r>
              <a:rPr lang="tr-TR" sz="1800" dirty="0" err="1" smtClean="0"/>
              <a:t>karşilayacak</a:t>
            </a:r>
            <a:r>
              <a:rPr lang="tr-TR" sz="1800" dirty="0" smtClean="0"/>
              <a:t> nitelikte </a:t>
            </a:r>
            <a:r>
              <a:rPr lang="tr-TR" sz="1800" dirty="0" err="1" smtClean="0"/>
              <a:t>çalişmalar</a:t>
            </a:r>
            <a:r>
              <a:rPr lang="tr-TR" sz="1800" dirty="0" smtClean="0"/>
              <a:t> tercih edilmelidir. Tasarımcı kendi tarzını en iyi ifade eden çalışmaları seçmelidir.</a:t>
            </a:r>
            <a:endParaRPr lang="tr-TR" sz="1800" dirty="0"/>
          </a:p>
        </p:txBody>
      </p:sp>
    </p:spTree>
    <p:extLst>
      <p:ext uri="{BB962C8B-B14F-4D97-AF65-F5344CB8AC3E}">
        <p14:creationId xmlns:p14="http://schemas.microsoft.com/office/powerpoint/2010/main" val="622859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192000" cy="6858000"/>
          </a:xfrm>
          <a:prstGeom prst="rect">
            <a:avLst/>
          </a:prstGeom>
        </p:spPr>
      </p:pic>
      <p:sp>
        <p:nvSpPr>
          <p:cNvPr id="3" name="İçerik Yer Tutucusu 2"/>
          <p:cNvSpPr>
            <a:spLocks noGrp="1"/>
          </p:cNvSpPr>
          <p:nvPr>
            <p:ph idx="1"/>
          </p:nvPr>
        </p:nvSpPr>
        <p:spPr>
          <a:xfrm>
            <a:off x="5422605" y="3200400"/>
            <a:ext cx="5932966" cy="2998381"/>
          </a:xfrm>
        </p:spPr>
        <p:txBody>
          <a:bodyPr>
            <a:normAutofit/>
          </a:bodyPr>
          <a:lstStyle/>
          <a:p>
            <a:pPr marL="0" indent="0">
              <a:buNone/>
            </a:pPr>
            <a:r>
              <a:rPr lang="tr-TR" sz="1800" dirty="0" smtClean="0"/>
              <a:t>Çalışmaların Biçimleri ve Teknik Özellikleri </a:t>
            </a:r>
            <a:r>
              <a:rPr lang="tr-TR" sz="1800" dirty="0" err="1" smtClean="0"/>
              <a:t>Portfolyo</a:t>
            </a:r>
            <a:r>
              <a:rPr lang="tr-TR" sz="1800" dirty="0" smtClean="0"/>
              <a:t> da yer alması istenen tüm çalışmalar dijital hale dönüştürülmelidir. Basılı çalışmalar fotoğrafları çekilip taranarak dijital ortama aktarılmalı, dijital ortamdakiler de Web için kullanılabilir hale getirilmelidir.  Üç boyutlu çalışmaların daha iyi algılanabilmeleri için ya video çekimleri yapılmalı ya da farklı açılardan fotoğraf çekimleri yapılarak üç boyut etkisi dijital ortamda da yaratılmaya çalışılmalıdır.</a:t>
            </a:r>
            <a:endParaRPr lang="tr-TR" sz="1800" dirty="0"/>
          </a:p>
        </p:txBody>
      </p:sp>
    </p:spTree>
    <p:extLst>
      <p:ext uri="{BB962C8B-B14F-4D97-AF65-F5344CB8AC3E}">
        <p14:creationId xmlns:p14="http://schemas.microsoft.com/office/powerpoint/2010/main" val="1090084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0"/>
            <a:ext cx="12192000" cy="6858000"/>
          </a:xfrm>
          <a:prstGeom prst="rect">
            <a:avLst/>
          </a:prstGeom>
        </p:spPr>
      </p:pic>
      <p:sp>
        <p:nvSpPr>
          <p:cNvPr id="3" name="İçerik Yer Tutucusu 2"/>
          <p:cNvSpPr>
            <a:spLocks noGrp="1"/>
          </p:cNvSpPr>
          <p:nvPr>
            <p:ph idx="1"/>
          </p:nvPr>
        </p:nvSpPr>
        <p:spPr>
          <a:xfrm>
            <a:off x="5837274" y="1892596"/>
            <a:ext cx="5815124" cy="4742122"/>
          </a:xfrm>
        </p:spPr>
        <p:txBody>
          <a:bodyPr>
            <a:normAutofit/>
          </a:bodyPr>
          <a:lstStyle/>
          <a:p>
            <a:pPr marL="0" indent="0">
              <a:buNone/>
            </a:pPr>
            <a:r>
              <a:rPr lang="tr-TR" sz="1800" b="1" dirty="0" smtClean="0"/>
              <a:t>DİJİTAL PORTFOLYONUN HAZIRLANMASI </a:t>
            </a:r>
          </a:p>
          <a:p>
            <a:pPr marL="0" indent="0">
              <a:buNone/>
            </a:pPr>
            <a:r>
              <a:rPr lang="tr-TR" sz="1800" b="1" dirty="0" smtClean="0"/>
              <a:t>Akış Çizelgesi (</a:t>
            </a:r>
            <a:r>
              <a:rPr lang="tr-TR" sz="1800" b="1" dirty="0" err="1" smtClean="0"/>
              <a:t>Flowchart</a:t>
            </a:r>
            <a:r>
              <a:rPr lang="tr-TR" sz="1800" b="1" dirty="0" smtClean="0"/>
              <a:t>) </a:t>
            </a:r>
          </a:p>
          <a:p>
            <a:pPr marL="0" indent="0">
              <a:buNone/>
            </a:pPr>
            <a:r>
              <a:rPr lang="tr-TR" sz="1800" dirty="0" smtClean="0"/>
              <a:t>Dijital </a:t>
            </a:r>
            <a:r>
              <a:rPr lang="tr-TR" sz="1800" dirty="0" err="1" smtClean="0"/>
              <a:t>portfolyoya</a:t>
            </a:r>
            <a:r>
              <a:rPr lang="tr-TR" sz="1800" dirty="0" smtClean="0"/>
              <a:t> başlamadan önce mutlaka bir iş planı yapılmalıdır.  Belgeler en kolay anlaşılabilir halde, önem sırasına göre izleyiciye sunulmalıdır. Dijital </a:t>
            </a:r>
            <a:r>
              <a:rPr lang="tr-TR" sz="1800" dirty="0" err="1" smtClean="0"/>
              <a:t>portfolyoda</a:t>
            </a:r>
            <a:r>
              <a:rPr lang="tr-TR" sz="1800" dirty="0" smtClean="0"/>
              <a:t> en genel başlıklardan, ayrıntılı bilgilere doğru bir hiyerarşik düzen kurulabilir.</a:t>
            </a:r>
          </a:p>
          <a:p>
            <a:pPr marL="0" indent="0">
              <a:buNone/>
            </a:pPr>
            <a:r>
              <a:rPr lang="tr-TR" sz="1800" b="1" dirty="0" err="1" smtClean="0"/>
              <a:t>Arayüz</a:t>
            </a:r>
            <a:r>
              <a:rPr lang="tr-TR" sz="1800" b="1" dirty="0" smtClean="0"/>
              <a:t> (</a:t>
            </a:r>
            <a:r>
              <a:rPr lang="tr-TR" sz="1800" b="1" dirty="0" err="1" smtClean="0"/>
              <a:t>Interface</a:t>
            </a:r>
            <a:r>
              <a:rPr lang="tr-TR" sz="1800" b="1" dirty="0" smtClean="0"/>
              <a:t>) Tasarımı </a:t>
            </a:r>
          </a:p>
          <a:p>
            <a:pPr marL="0" indent="0">
              <a:buNone/>
            </a:pPr>
            <a:r>
              <a:rPr lang="tr-TR" sz="1800" dirty="0" err="1" smtClean="0"/>
              <a:t>Arayüz</a:t>
            </a:r>
            <a:r>
              <a:rPr lang="tr-TR" sz="1800" dirty="0" smtClean="0"/>
              <a:t> tasarımında dijital </a:t>
            </a:r>
            <a:r>
              <a:rPr lang="tr-TR" sz="1800" dirty="0" err="1" smtClean="0"/>
              <a:t>portfolyoyu</a:t>
            </a:r>
            <a:r>
              <a:rPr lang="tr-TR" sz="1800" dirty="0" smtClean="0"/>
              <a:t> ilk defa izleyen kişi de devamlı izleyen kişi de aynı hesaba katılmalıdır. Her ikisinin de birkaç “</a:t>
            </a:r>
            <a:r>
              <a:rPr lang="tr-TR" sz="1800" dirty="0" err="1" smtClean="0"/>
              <a:t>mouse</a:t>
            </a:r>
            <a:r>
              <a:rPr lang="tr-TR" sz="1800" dirty="0" smtClean="0"/>
              <a:t>” tıklaması ile istedikleri bölümlere ulaşmaları sağlanmalıdır. Dijital </a:t>
            </a:r>
            <a:r>
              <a:rPr lang="tr-TR" sz="1800" dirty="0" err="1" smtClean="0"/>
              <a:t>portfolyo</a:t>
            </a:r>
            <a:r>
              <a:rPr lang="tr-TR" sz="1800" dirty="0" smtClean="0"/>
              <a:t> hazırlanırken her kullanıcının teknik bir bilgiye sahip olmadığı düşünülmelidir. Basit ve hızlı çalışan bir </a:t>
            </a:r>
            <a:r>
              <a:rPr lang="tr-TR" sz="1800" dirty="0" err="1" smtClean="0"/>
              <a:t>portfolyo</a:t>
            </a:r>
            <a:r>
              <a:rPr lang="tr-TR" sz="1800" dirty="0" smtClean="0"/>
              <a:t> yapılmalıdır.</a:t>
            </a:r>
          </a:p>
          <a:p>
            <a:endParaRPr lang="tr-TR" sz="2000" dirty="0" smtClean="0"/>
          </a:p>
        </p:txBody>
      </p:sp>
    </p:spTree>
    <p:extLst>
      <p:ext uri="{BB962C8B-B14F-4D97-AF65-F5344CB8AC3E}">
        <p14:creationId xmlns:p14="http://schemas.microsoft.com/office/powerpoint/2010/main" val="3564665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0" y="1"/>
            <a:ext cx="12192000" cy="6858000"/>
          </a:xfrm>
          <a:prstGeom prst="rect">
            <a:avLst/>
          </a:prstGeom>
        </p:spPr>
      </p:pic>
      <p:sp>
        <p:nvSpPr>
          <p:cNvPr id="3" name="İçerik Yer Tutucusu 2"/>
          <p:cNvSpPr>
            <a:spLocks noGrp="1"/>
          </p:cNvSpPr>
          <p:nvPr>
            <p:ph idx="1"/>
          </p:nvPr>
        </p:nvSpPr>
        <p:spPr>
          <a:xfrm>
            <a:off x="6547883" y="3611895"/>
            <a:ext cx="5062869" cy="2810172"/>
          </a:xfrm>
        </p:spPr>
        <p:txBody>
          <a:bodyPr>
            <a:normAutofit/>
          </a:bodyPr>
          <a:lstStyle/>
          <a:p>
            <a:pPr marL="0" indent="0">
              <a:buNone/>
            </a:pPr>
            <a:r>
              <a:rPr lang="tr-TR" sz="1000" dirty="0" smtClean="0"/>
              <a:t>KAYNAKLAR</a:t>
            </a:r>
          </a:p>
          <a:p>
            <a:pPr marL="0" indent="0">
              <a:buNone/>
            </a:pPr>
            <a:r>
              <a:rPr lang="tr-TR" sz="1000" dirty="0" smtClean="0"/>
              <a:t> </a:t>
            </a:r>
            <a:r>
              <a:rPr lang="tr-TR" sz="1000" dirty="0"/>
              <a:t>ÖZ, H., Kişisel Sunum Açısından Dijital </a:t>
            </a:r>
            <a:r>
              <a:rPr lang="tr-TR" sz="1000" dirty="0" err="1"/>
              <a:t>Portfolyonun</a:t>
            </a:r>
            <a:r>
              <a:rPr lang="tr-TR" sz="1000" dirty="0"/>
              <a:t> İncelenmesi ve Dijital </a:t>
            </a:r>
            <a:r>
              <a:rPr lang="tr-TR" sz="1000" dirty="0" err="1"/>
              <a:t>Portfolyo</a:t>
            </a:r>
            <a:r>
              <a:rPr lang="tr-TR" sz="1000" dirty="0"/>
              <a:t> Denemeleri , Lambert </a:t>
            </a:r>
            <a:r>
              <a:rPr lang="tr-TR" sz="1000" dirty="0" err="1"/>
              <a:t>Academic</a:t>
            </a:r>
            <a:r>
              <a:rPr lang="tr-TR" sz="1000" dirty="0"/>
              <a:t> Publishing, </a:t>
            </a:r>
            <a:r>
              <a:rPr lang="tr-TR" sz="1000" dirty="0" smtClean="0"/>
              <a:t>2017</a:t>
            </a:r>
          </a:p>
          <a:p>
            <a:pPr marL="0" indent="0">
              <a:buNone/>
            </a:pPr>
            <a:r>
              <a:rPr lang="tr-TR" sz="1000" dirty="0"/>
              <a:t>BENNUN, I., Self </a:t>
            </a:r>
            <a:r>
              <a:rPr lang="tr-TR" sz="1000" dirty="0" err="1"/>
              <a:t>Promotion</a:t>
            </a:r>
            <a:r>
              <a:rPr lang="tr-TR" sz="1000" dirty="0"/>
              <a:t> Online, Adams Media, </a:t>
            </a:r>
            <a:r>
              <a:rPr lang="tr-TR" sz="1000" dirty="0" smtClean="0"/>
              <a:t>2000</a:t>
            </a:r>
          </a:p>
          <a:p>
            <a:pPr marL="0" indent="0">
              <a:buNone/>
            </a:pPr>
            <a:r>
              <a:rPr lang="en-US" sz="1000" dirty="0"/>
              <a:t>BERRYMAN, G., Designing Creative Portfolios, Crisp Learning, </a:t>
            </a:r>
            <a:r>
              <a:rPr lang="en-US" sz="1000" dirty="0" smtClean="0"/>
              <a:t>199</a:t>
            </a:r>
            <a:r>
              <a:rPr lang="tr-TR" sz="1000" dirty="0" smtClean="0"/>
              <a:t>3</a:t>
            </a:r>
          </a:p>
          <a:p>
            <a:pPr marL="0" indent="0">
              <a:buNone/>
            </a:pPr>
            <a:r>
              <a:rPr lang="it-IT" sz="1000" dirty="0"/>
              <a:t>LINTON, H., Portfolio Design, W. W. Norton &amp; Company, </a:t>
            </a:r>
            <a:r>
              <a:rPr lang="it-IT" sz="1000" dirty="0" smtClean="0"/>
              <a:t>2012</a:t>
            </a:r>
            <a:endParaRPr lang="tr-TR" sz="1000" dirty="0" smtClean="0"/>
          </a:p>
          <a:p>
            <a:pPr marL="0" indent="0">
              <a:buNone/>
            </a:pPr>
            <a:r>
              <a:rPr lang="en-US" sz="1000" dirty="0"/>
              <a:t>MARQUAND, E., Graphic Design Presentations, Van </a:t>
            </a:r>
            <a:r>
              <a:rPr lang="en-US" sz="1000" dirty="0" err="1"/>
              <a:t>Nostrand</a:t>
            </a:r>
            <a:r>
              <a:rPr lang="en-US" sz="1000" dirty="0"/>
              <a:t> Reinhold/co Wiley, </a:t>
            </a:r>
            <a:r>
              <a:rPr lang="en-US" sz="1000" dirty="0" smtClean="0"/>
              <a:t>1987</a:t>
            </a:r>
            <a:endParaRPr lang="tr-TR" sz="1000" dirty="0" smtClean="0"/>
          </a:p>
          <a:p>
            <a:pPr marL="0" indent="0">
              <a:buNone/>
            </a:pPr>
            <a:r>
              <a:rPr lang="tr-TR" sz="1000" dirty="0"/>
              <a:t>MCKENNA, A., </a:t>
            </a:r>
            <a:r>
              <a:rPr lang="tr-TR" sz="1000" dirty="0" err="1"/>
              <a:t>Digital</a:t>
            </a:r>
            <a:r>
              <a:rPr lang="tr-TR" sz="1000" dirty="0"/>
              <a:t> Portfolio, </a:t>
            </a:r>
            <a:r>
              <a:rPr lang="tr-TR" sz="1000" dirty="0" err="1"/>
              <a:t>Rockport</a:t>
            </a:r>
            <a:r>
              <a:rPr lang="tr-TR" sz="1000" dirty="0"/>
              <a:t> </a:t>
            </a:r>
            <a:r>
              <a:rPr lang="tr-TR" sz="1000" dirty="0" err="1"/>
              <a:t>Pub</a:t>
            </a:r>
            <a:r>
              <a:rPr lang="tr-TR" sz="1000" dirty="0"/>
              <a:t>, 200</a:t>
            </a:r>
          </a:p>
        </p:txBody>
      </p:sp>
    </p:spTree>
    <p:extLst>
      <p:ext uri="{BB962C8B-B14F-4D97-AF65-F5344CB8AC3E}">
        <p14:creationId xmlns:p14="http://schemas.microsoft.com/office/powerpoint/2010/main" val="2942903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714</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Kuzey</dc:creator>
  <cp:lastModifiedBy>Kuzey</cp:lastModifiedBy>
  <cp:revision>29</cp:revision>
  <dcterms:created xsi:type="dcterms:W3CDTF">2020-02-12T18:37:20Z</dcterms:created>
  <dcterms:modified xsi:type="dcterms:W3CDTF">2020-03-20T19:59:13Z</dcterms:modified>
</cp:coreProperties>
</file>