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02/04/2020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Kontrol Noktaları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1196752"/>
            <a:ext cx="7560840" cy="496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7376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 smtClean="0"/>
              <a:t>Hücre döngüsünün farklı evrelerindeki olayların uygun düzenle gerçekleşebilmesi için koordineli olmaları gerekir. </a:t>
            </a:r>
            <a:r>
              <a:rPr lang="tr-TR" dirty="0" err="1" smtClean="0"/>
              <a:t>Örn:replikasyon</a:t>
            </a:r>
            <a:r>
              <a:rPr lang="tr-TR" dirty="0" smtClean="0"/>
              <a:t> tamamlanmadan hücrenin mitoza girmemesinin </a:t>
            </a:r>
            <a:r>
              <a:rPr lang="tr-TR" b="1" i="1" dirty="0" smtClean="0"/>
              <a:t>kritik önemi </a:t>
            </a:r>
            <a:r>
              <a:rPr lang="tr-TR" dirty="0" smtClean="0"/>
              <a:t>vardır.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Hücrelerin çoğunda hücre döngüsünün farklı evreleri arasındaki düzen bir seri hücre döngüsü kontrol noktasına bağlıdır.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kontrol noktaları, hücre döngüsü sırasında bir önceki evredeki olaylar tamamlanmadan sonraki evreye geçişi engeller.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734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5720" y="714356"/>
            <a:ext cx="7358114" cy="48577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Kontrol noktaları, kromozomların eksik kopyalanmamaları ve yavru hücrelere bu şekilde geçmemesi için işlev görür.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Kontrol noktaları, </a:t>
            </a:r>
            <a:r>
              <a:rPr lang="tr-TR" b="1" i="1" dirty="0" err="1" smtClean="0"/>
              <a:t>replike</a:t>
            </a:r>
            <a:r>
              <a:rPr lang="tr-TR" b="1" i="1" dirty="0" smtClean="0"/>
              <a:t> </a:t>
            </a:r>
            <a:r>
              <a:rPr lang="tr-TR" b="1" i="1" dirty="0" err="1" smtClean="0"/>
              <a:t>olmamaış</a:t>
            </a:r>
            <a:r>
              <a:rPr lang="tr-TR" b="1" i="1" dirty="0" smtClean="0"/>
              <a:t> ya da hasarlı DNA’lara duyarlıdır </a:t>
            </a:r>
            <a:r>
              <a:rPr lang="tr-TR" dirty="0" smtClean="0"/>
              <a:t>ve DNA </a:t>
            </a:r>
            <a:r>
              <a:rPr lang="tr-TR" dirty="0" err="1" smtClean="0"/>
              <a:t>replikasyonunun</a:t>
            </a:r>
            <a:r>
              <a:rPr lang="tr-TR" dirty="0" smtClean="0"/>
              <a:t> tamamlanması ya da onarımı ile hücre döngüsünü ayarlar.</a:t>
            </a:r>
          </a:p>
          <a:p>
            <a:pPr algn="just"/>
            <a:endParaRPr lang="tr-TR" dirty="0"/>
          </a:p>
          <a:p>
            <a:pPr algn="just"/>
            <a:r>
              <a:rPr lang="tr-TR" b="1" dirty="0" err="1" smtClean="0"/>
              <a:t>Örn</a:t>
            </a:r>
            <a:r>
              <a:rPr lang="tr-TR" b="1" dirty="0" smtClean="0"/>
              <a:t>: </a:t>
            </a:r>
            <a:r>
              <a:rPr lang="tr-TR" dirty="0" smtClean="0"/>
              <a:t>G2’deki kontrol noktası DNA </a:t>
            </a:r>
            <a:r>
              <a:rPr lang="tr-TR" dirty="0" err="1" smtClean="0"/>
              <a:t>replikasyonu</a:t>
            </a:r>
            <a:r>
              <a:rPr lang="tr-TR" dirty="0" smtClean="0"/>
              <a:t> tamamlanmadan mitozun başlamasına engel olur. G2’deki kontrol noktası </a:t>
            </a:r>
            <a:r>
              <a:rPr lang="tr-TR" dirty="0" err="1" smtClean="0"/>
              <a:t>replike</a:t>
            </a:r>
            <a:r>
              <a:rPr lang="tr-TR" dirty="0" smtClean="0"/>
              <a:t> olmamış DNA’yı algılar ve döngüyü duraklatacak bir sinyal oluşturur.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585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357298"/>
            <a:ext cx="8115328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Böylece G2 kontrol noktası ile S tamamlanmadan M evresine geçiş engellenir ve hücreler, genom tamamen </a:t>
            </a:r>
            <a:r>
              <a:rPr lang="tr-TR" dirty="0" err="1" smtClean="0"/>
              <a:t>replike</a:t>
            </a:r>
            <a:r>
              <a:rPr lang="tr-TR" dirty="0" smtClean="0"/>
              <a:t> oluncaya kadar G2’de kalırlar.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Ancak bundan sonra G2’deki </a:t>
            </a:r>
            <a:r>
              <a:rPr lang="tr-TR" dirty="0" err="1" smtClean="0"/>
              <a:t>inhibisyon</a:t>
            </a:r>
            <a:r>
              <a:rPr lang="tr-TR" dirty="0" smtClean="0"/>
              <a:t> ortadan kalkar ve hücre mitoza geçerek, tümüyle </a:t>
            </a:r>
            <a:r>
              <a:rPr lang="tr-TR" dirty="0" err="1" smtClean="0"/>
              <a:t>replike</a:t>
            </a:r>
            <a:r>
              <a:rPr lang="tr-TR" dirty="0" smtClean="0"/>
              <a:t> olmuş kromozomları yavru hücrelere dağıtır. </a:t>
            </a:r>
            <a:r>
              <a:rPr lang="tr-TR" dirty="0" err="1" smtClean="0"/>
              <a:t>Replike</a:t>
            </a:r>
            <a:r>
              <a:rPr lang="tr-TR" dirty="0" smtClean="0"/>
              <a:t> olmamış DNA’ları algılamasının </a:t>
            </a:r>
            <a:r>
              <a:rPr lang="tr-TR" dirty="0" err="1" smtClean="0"/>
              <a:t>yanısıra</a:t>
            </a:r>
            <a:r>
              <a:rPr lang="tr-TR" dirty="0" smtClean="0"/>
              <a:t> G2’deki kontrol noktaları hasarlı DNA’lara da duyarlıdır.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Eğer DNA hasarı saptanırsa, kontrol noktasındaki duraklama, hasarın onarılması için gerekli zamanı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88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DNA hasarı, hücre döngüsünün sadece G2’de değil, G1 ve S evresi kontrol noktalarında da duraklatılır. </a:t>
            </a:r>
          </a:p>
          <a:p>
            <a:pPr algn="just"/>
            <a:endParaRPr lang="tr-TR" dirty="0"/>
          </a:p>
          <a:p>
            <a:pPr algn="just"/>
            <a:r>
              <a:rPr lang="tr-TR" b="1" i="1" dirty="0" smtClean="0"/>
              <a:t>G1 kontrol noktasında duraklama</a:t>
            </a:r>
            <a:r>
              <a:rPr lang="tr-TR" dirty="0" smtClean="0"/>
              <a:t>, hasarlı DNA’nın S evresine girmeden onarılabilmesine olanak sağlar.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b="1" i="1" dirty="0" smtClean="0"/>
              <a:t>S’deki kontrol noktası</a:t>
            </a:r>
            <a:r>
              <a:rPr lang="tr-TR" dirty="0" smtClean="0"/>
              <a:t>, hasarlı DNA’nın </a:t>
            </a:r>
            <a:r>
              <a:rPr lang="tr-TR" dirty="0" err="1" smtClean="0"/>
              <a:t>replike</a:t>
            </a:r>
            <a:r>
              <a:rPr lang="tr-TR" dirty="0" smtClean="0"/>
              <a:t> olmadan onarılması için, DNA’nın büyüklüğünü sürekli izler.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b="1" i="1" dirty="0" smtClean="0"/>
              <a:t>Ayrıca S evresi kontrol noktası</a:t>
            </a:r>
            <a:r>
              <a:rPr lang="tr-TR" dirty="0" smtClean="0"/>
              <a:t>, DNA </a:t>
            </a:r>
            <a:r>
              <a:rPr lang="tr-TR" dirty="0" err="1" smtClean="0"/>
              <a:t>replikasyonu</a:t>
            </a:r>
            <a:r>
              <a:rPr lang="tr-TR" dirty="0" smtClean="0"/>
              <a:t> sırasında yanlış baz eşleşmesi ya da DNA bölünmelerinin eksik </a:t>
            </a:r>
            <a:r>
              <a:rPr lang="tr-TR" dirty="0" err="1" smtClean="0"/>
              <a:t>replikasyonu</a:t>
            </a:r>
            <a:r>
              <a:rPr lang="tr-TR" dirty="0" smtClean="0"/>
              <a:t> gibi oluşabilecek hataları bulma ve onarma şeklinde kalite kontrol görevi yapar.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351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1926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G1, S ve G2 kontrol noktalarında  hücre döngüsünün durması, hasar görmüş ya da </a:t>
            </a:r>
            <a:r>
              <a:rPr lang="tr-TR" dirty="0" err="1" smtClean="0"/>
              <a:t>replike</a:t>
            </a:r>
            <a:r>
              <a:rPr lang="tr-TR" dirty="0" smtClean="0"/>
              <a:t> olmamış DNA’ya bağlanan protein kompleksler ile tetiklenir.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Burada rol alan proteinler DNA hasarını algılar ve sadece hücre döngüsünü duraklatan sinyal yollarını uyarmakla kalmaz, DNA onarımını ve programlı durumlarda </a:t>
            </a:r>
            <a:r>
              <a:rPr lang="tr-TR" b="1" i="1" dirty="0" smtClean="0"/>
              <a:t>hücre ölümünü </a:t>
            </a:r>
            <a:r>
              <a:rPr lang="tr-TR" dirty="0" smtClean="0"/>
              <a:t>aktive eder.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Algılayıcı proteinlerin </a:t>
            </a:r>
            <a:r>
              <a:rPr lang="tr-TR" dirty="0" err="1" smtClean="0"/>
              <a:t>dogrudan</a:t>
            </a:r>
            <a:r>
              <a:rPr lang="tr-TR" dirty="0" smtClean="0"/>
              <a:t> hedefleri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C00000"/>
                </a:solidFill>
              </a:rPr>
              <a:t>ATM</a:t>
            </a:r>
            <a:r>
              <a:rPr lang="tr-TR" b="1" dirty="0" smtClean="0"/>
              <a:t> </a:t>
            </a:r>
            <a:r>
              <a:rPr lang="tr-TR" dirty="0" smtClean="0"/>
              <a:t>ve </a:t>
            </a:r>
            <a:r>
              <a:rPr lang="tr-TR" b="1" dirty="0" smtClean="0">
                <a:solidFill>
                  <a:srgbClr val="C00000"/>
                </a:solidFill>
              </a:rPr>
              <a:t>ATR</a:t>
            </a:r>
            <a:r>
              <a:rPr lang="tr-TR" b="1" dirty="0" smtClean="0"/>
              <a:t> </a:t>
            </a:r>
            <a:r>
              <a:rPr lang="tr-TR" dirty="0" smtClean="0"/>
              <a:t>olarak simgelenen, birbirleriyle ilişkili iki </a:t>
            </a:r>
            <a:r>
              <a:rPr lang="tr-TR" b="1" dirty="0" smtClean="0"/>
              <a:t>protein </a:t>
            </a:r>
            <a:r>
              <a:rPr lang="tr-TR" b="1" dirty="0" err="1" smtClean="0"/>
              <a:t>kinazdır</a:t>
            </a:r>
            <a:r>
              <a:rPr lang="tr-TR" b="1" dirty="0" smtClean="0"/>
              <a:t> </a:t>
            </a:r>
            <a:r>
              <a:rPr lang="tr-TR" dirty="0" smtClean="0"/>
              <a:t>ve bunlar DNA hasarına cevaben aktifleşirler.</a:t>
            </a:r>
          </a:p>
          <a:p>
            <a:pPr marL="0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8286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500174"/>
            <a:ext cx="7686700" cy="42576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Bu proteinler ilk olarak </a:t>
            </a:r>
            <a:r>
              <a:rPr lang="tr-TR" b="1" dirty="0" err="1" smtClean="0"/>
              <a:t>ataxia</a:t>
            </a:r>
            <a:r>
              <a:rPr lang="tr-TR" b="1" dirty="0" smtClean="0"/>
              <a:t> </a:t>
            </a:r>
            <a:r>
              <a:rPr lang="tr-TR" b="1" dirty="0" err="1" smtClean="0"/>
              <a:t>telangiectasia</a:t>
            </a:r>
            <a:r>
              <a:rPr lang="tr-TR" b="1" dirty="0" smtClean="0"/>
              <a:t> </a:t>
            </a:r>
            <a:r>
              <a:rPr lang="tr-TR" dirty="0" smtClean="0"/>
              <a:t>hastalığından sorumlu olan ATM kodlayan gendeki mutasyonlarla tanımlanmıştır.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hastalık sinir ve </a:t>
            </a:r>
            <a:r>
              <a:rPr lang="tr-TR" dirty="0" err="1" smtClean="0"/>
              <a:t>immün</a:t>
            </a:r>
            <a:r>
              <a:rPr lang="tr-TR" dirty="0" smtClean="0"/>
              <a:t> sistem hataları oluşturduğu gibi, etkilenmiş bireylerde kanser sıklığı da yüksektir.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Bir kez aktifleşen </a:t>
            </a:r>
            <a:r>
              <a:rPr lang="tr-TR" b="1" dirty="0" smtClean="0"/>
              <a:t>ATM ve ATR </a:t>
            </a:r>
            <a:r>
              <a:rPr lang="tr-TR" dirty="0" smtClean="0"/>
              <a:t>sırasıyla </a:t>
            </a:r>
            <a:r>
              <a:rPr lang="tr-TR" b="1" dirty="0" smtClean="0"/>
              <a:t>Chk2 ve Chk1 </a:t>
            </a:r>
            <a:r>
              <a:rPr lang="tr-TR" dirty="0" err="1" smtClean="0"/>
              <a:t>kinazları</a:t>
            </a:r>
            <a:r>
              <a:rPr lang="tr-TR" dirty="0" smtClean="0"/>
              <a:t> </a:t>
            </a:r>
            <a:r>
              <a:rPr lang="tr-TR" dirty="0" err="1" smtClean="0"/>
              <a:t>fosforlayarak</a:t>
            </a:r>
            <a:r>
              <a:rPr lang="tr-TR" dirty="0" smtClean="0"/>
              <a:t> aktive ederler. Bu kez de Chk1 ve Chk2 hücre döngüsünü düzenleyen sistemin bileşenlerini fosfatlayarak, hücre döngüsünü duraksatırlar.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4970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88913" cy="560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87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Memeli hücrelerinde G1 kontrol noktasındaki duraksama Chk2 ve ATM tarafından </a:t>
            </a:r>
            <a:r>
              <a:rPr lang="tr-TR" dirty="0" err="1" smtClean="0"/>
              <a:t>fosforillenen</a:t>
            </a:r>
            <a:r>
              <a:rPr lang="tr-TR" dirty="0" smtClean="0"/>
              <a:t>, p53 olarak bilinen diğer bir proteinin etkisi ile gelişir. </a:t>
            </a:r>
          </a:p>
          <a:p>
            <a:r>
              <a:rPr lang="tr-TR" dirty="0" err="1" smtClean="0"/>
              <a:t>Fosforillenme</a:t>
            </a:r>
            <a:r>
              <a:rPr lang="tr-TR" dirty="0" smtClean="0"/>
              <a:t>, aksi halde süratle yıkılacak olan p53’ü karalı hale getirir ve DNA hasarı p53 miktarında hızlı artışa neden olur.</a:t>
            </a:r>
          </a:p>
          <a:p>
            <a:r>
              <a:rPr lang="tr-TR" dirty="0" smtClean="0"/>
              <a:t>P53 proteini bir transkripsiyon faktörüdür ve ekspresyon artışı hücre döngüsünü duraklatacak hedef genlerin uyarılmasına yol açar.</a:t>
            </a:r>
          </a:p>
          <a:p>
            <a:r>
              <a:rPr lang="tr-TR" dirty="0" smtClean="0"/>
              <a:t>İnsan kanserlerinde p53’ü kodlayan gen sıklıkla mutasyona uğramış durumdadır .</a:t>
            </a:r>
          </a:p>
          <a:p>
            <a:r>
              <a:rPr lang="tr-TR" dirty="0" smtClean="0"/>
              <a:t>Bu mutasyonlarla p53 işlev kaybı hasarlı DNA’ya yanıt olarak G1’de duraksamayı engeller ve hasarlı DNA </a:t>
            </a:r>
            <a:r>
              <a:rPr lang="tr-TR" dirty="0" err="1" smtClean="0"/>
              <a:t>replike</a:t>
            </a:r>
            <a:r>
              <a:rPr lang="tr-TR" dirty="0" smtClean="0"/>
              <a:t> olarak onarılmadan yavru hücrelere geçer. </a:t>
            </a:r>
          </a:p>
          <a:p>
            <a:r>
              <a:rPr lang="tr-TR" dirty="0" smtClean="0"/>
              <a:t>Hasarlı DNA’ların kalıtımı, mutasyon sıklığında artışa ve genel bir genom kararsızlığına neden olur, bu da kanser gelişimine katkıda bulunur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696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tr-TR" dirty="0" smtClean="0"/>
              <a:t>P53 genindeki mutasyonlar insan kanserlerinde en yaygın genetik değişikliklerdir.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Bu durum hücre döngüsünün düzenlenmesinin çok hücreli </a:t>
            </a:r>
            <a:r>
              <a:rPr lang="tr-TR" dirty="0" err="1" smtClean="0"/>
              <a:t>ornaizmaların</a:t>
            </a:r>
            <a:r>
              <a:rPr lang="tr-TR" dirty="0" smtClean="0"/>
              <a:t> hayatında ne kadar kritik bir öneme sahip olduğunun göstergesidir.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261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5929290" cy="635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296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Genomun bütünlüğünü koruyan, diğer bir önemli hücre döngüsü kontrol noktası da mitozun sonlarında yer alır.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İğ kontrol noktası olarak bilinen bu kontrol noktası, kromozom setinin yavru hücrelere tam ve doğru dağıtılması için kromozomların, </a:t>
            </a:r>
            <a:r>
              <a:rPr lang="tr-TR" dirty="0" err="1" smtClean="0"/>
              <a:t>mitotik</a:t>
            </a:r>
            <a:r>
              <a:rPr lang="tr-TR" dirty="0" smtClean="0"/>
              <a:t> iğ üzerindeki dizilimini gözlemler. </a:t>
            </a:r>
            <a:r>
              <a:rPr lang="tr-TR" dirty="0" err="1" smtClean="0"/>
              <a:t>Örn</a:t>
            </a:r>
            <a:r>
              <a:rPr lang="tr-TR" dirty="0" smtClean="0"/>
              <a:t>: iğ üzerinde bir ya da daha fazla kromozomun uygun yerleşmemesi kromozomların yavru </a:t>
            </a:r>
            <a:r>
              <a:rPr lang="tr-TR" dirty="0" err="1" smtClean="0"/>
              <a:t>nucleuslara</a:t>
            </a:r>
            <a:r>
              <a:rPr lang="tr-TR" dirty="0" smtClean="0"/>
              <a:t> dağılımından önce, </a:t>
            </a:r>
            <a:r>
              <a:rPr lang="tr-TR" dirty="0" err="1" smtClean="0"/>
              <a:t>metafazda</a:t>
            </a:r>
            <a:r>
              <a:rPr lang="tr-TR" dirty="0" smtClean="0"/>
              <a:t> duraksatılmasına neden olur. İğ kontrol noktası, </a:t>
            </a:r>
            <a:r>
              <a:rPr lang="tr-TR" dirty="0" err="1" smtClean="0"/>
              <a:t>kromozomlrın</a:t>
            </a:r>
            <a:r>
              <a:rPr lang="tr-TR" dirty="0" smtClean="0"/>
              <a:t> </a:t>
            </a:r>
            <a:r>
              <a:rPr lang="tr-TR" dirty="0" err="1" smtClean="0"/>
              <a:t>herbir</a:t>
            </a:r>
            <a:r>
              <a:rPr lang="tr-TR" dirty="0" smtClean="0"/>
              <a:t> yavru hücreye dağılmak </a:t>
            </a:r>
            <a:r>
              <a:rPr lang="tr-TR" dirty="0" err="1" smtClean="0"/>
              <a:t>üzrere</a:t>
            </a:r>
            <a:r>
              <a:rPr lang="tr-TR" dirty="0" smtClean="0"/>
              <a:t> tümüyle organize olmadan, </a:t>
            </a:r>
            <a:r>
              <a:rPr lang="tr-TR" dirty="0" err="1" smtClean="0"/>
              <a:t>ayrlmamalarını</a:t>
            </a:r>
            <a:r>
              <a:rPr lang="tr-TR" dirty="0" smtClean="0"/>
              <a:t>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707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DNA </a:t>
            </a:r>
            <a:r>
              <a:rPr lang="tr-TR" b="1" dirty="0" err="1" smtClean="0">
                <a:solidFill>
                  <a:srgbClr val="C00000"/>
                </a:solidFill>
              </a:rPr>
              <a:t>Replikasyonunun</a:t>
            </a:r>
            <a:r>
              <a:rPr lang="tr-TR" b="1" dirty="0" smtClean="0">
                <a:solidFill>
                  <a:srgbClr val="C00000"/>
                </a:solidFill>
              </a:rPr>
              <a:t> Sınırlandırılması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G2 kontrol noktası, S’nin tamamlanmadan mitozun başlamasını engeller, böylece, tamamen </a:t>
            </a:r>
            <a:r>
              <a:rPr lang="tr-TR" dirty="0" err="1" smtClean="0"/>
              <a:t>replike</a:t>
            </a:r>
            <a:r>
              <a:rPr lang="tr-TR" dirty="0" smtClean="0"/>
              <a:t> olmamış DNA’ların yavru hücrelere dağılmamasını sağlar.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döngüsü başına genomun bir kez </a:t>
            </a:r>
            <a:r>
              <a:rPr lang="tr-TR" dirty="0" err="1" smtClean="0"/>
              <a:t>replike</a:t>
            </a:r>
            <a:r>
              <a:rPr lang="tr-TR" dirty="0" smtClean="0"/>
              <a:t> olmasının sağlanması da en az bu kadar önemlidir. Yani, DNA , S evresinde </a:t>
            </a:r>
            <a:r>
              <a:rPr lang="tr-TR" dirty="0" err="1" smtClean="0"/>
              <a:t>replike</a:t>
            </a:r>
            <a:r>
              <a:rPr lang="tr-TR" dirty="0" smtClean="0"/>
              <a:t> olduğunda hücre mitozu tamamlayıp hücre döngüsü bitinceye kadar, kontrol mekanizmaları DNA </a:t>
            </a:r>
            <a:r>
              <a:rPr lang="tr-TR" dirty="0" err="1" smtClean="0"/>
              <a:t>replikasyonunun</a:t>
            </a:r>
            <a:r>
              <a:rPr lang="tr-TR" dirty="0" smtClean="0"/>
              <a:t> yeniden tetiklenmesine engel olmalıdır.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3084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6799524" cy="500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42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err="1" smtClean="0"/>
              <a:t>Herbir</a:t>
            </a:r>
            <a:r>
              <a:rPr lang="tr-TR" dirty="0" smtClean="0"/>
              <a:t> hücre döngüsü için DNA </a:t>
            </a:r>
            <a:r>
              <a:rPr lang="tr-TR" dirty="0" err="1" smtClean="0"/>
              <a:t>replikasyonunu</a:t>
            </a:r>
            <a:r>
              <a:rPr lang="tr-TR" dirty="0" smtClean="0"/>
              <a:t> bir defayla sınırlayan moleküler mekanizma, MCM proteinleri olarak adlandırılan ve başlangıç noktasına </a:t>
            </a:r>
            <a:r>
              <a:rPr lang="tr-TR" dirty="0" err="1" smtClean="0"/>
              <a:t>replikasyon</a:t>
            </a:r>
            <a:r>
              <a:rPr lang="tr-TR" dirty="0" smtClean="0"/>
              <a:t> </a:t>
            </a:r>
            <a:r>
              <a:rPr lang="tr-TR" dirty="0" err="1" smtClean="0"/>
              <a:t>komplexi</a:t>
            </a:r>
            <a:r>
              <a:rPr lang="tr-TR" dirty="0" smtClean="0"/>
              <a:t> (ORC) ile birlikte bağlanan bir protein ailesinin etkinliğini gerektirir.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MCM proteinleri, kopyalamanın başlamasına izin veren «yetki faktörleri» olarak davranırlar.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döngüsü ilerlemesini düzenleyen protein </a:t>
            </a:r>
            <a:r>
              <a:rPr lang="tr-TR" dirty="0" err="1" smtClean="0"/>
              <a:t>kinazlar</a:t>
            </a:r>
            <a:r>
              <a:rPr lang="tr-TR" dirty="0" smtClean="0"/>
              <a:t> hücre döngüsünün S,G2 ve M evrelerinde MCM proteinlerinin DNA’ya bağlanmasına engel olurlar.</a:t>
            </a:r>
          </a:p>
        </p:txBody>
      </p:sp>
    </p:spTree>
    <p:extLst>
      <p:ext uri="{BB962C8B-B14F-4D97-AF65-F5344CB8AC3E}">
        <p14:creationId xmlns:p14="http://schemas.microsoft.com/office/powerpoint/2010/main" val="1108422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Gelişimin Düzenleyicileri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tr-TR" dirty="0" smtClean="0"/>
              <a:t>Günümüz hücre biyolojisinde </a:t>
            </a:r>
            <a:r>
              <a:rPr lang="tr-TR" b="1" i="1" dirty="0" smtClean="0"/>
              <a:t>en heyecan verici </a:t>
            </a:r>
            <a:r>
              <a:rPr lang="tr-TR" dirty="0" smtClean="0"/>
              <a:t>gelişmelerden biri </a:t>
            </a:r>
            <a:r>
              <a:rPr lang="tr-TR" b="1" i="1" dirty="0" err="1" smtClean="0"/>
              <a:t>ökaryot</a:t>
            </a:r>
            <a:r>
              <a:rPr lang="tr-TR" b="1" i="1" dirty="0" smtClean="0"/>
              <a:t> hücrelerin bölünme döngüsünde ilerlemesini kontrol eden moleküler mekanizmaların</a:t>
            </a:r>
            <a:r>
              <a:rPr lang="tr-TR" dirty="0" smtClean="0"/>
              <a:t> anlaşılmaya başlanmasıdır.</a:t>
            </a:r>
          </a:p>
          <a:p>
            <a:pPr algn="just"/>
            <a:r>
              <a:rPr lang="tr-TR" dirty="0" smtClean="0"/>
              <a:t>Yapılan çalışmalar, tüm </a:t>
            </a:r>
            <a:r>
              <a:rPr lang="tr-TR" dirty="0" err="1" smtClean="0"/>
              <a:t>ökaryotların</a:t>
            </a:r>
            <a:r>
              <a:rPr lang="tr-TR" dirty="0" smtClean="0"/>
              <a:t> hücre döngülerinin korunmuş </a:t>
            </a:r>
            <a:r>
              <a:rPr lang="tr-TR" dirty="0"/>
              <a:t>bir seri </a:t>
            </a:r>
            <a:r>
              <a:rPr lang="tr-TR" b="1" i="1" dirty="0" smtClean="0">
                <a:solidFill>
                  <a:srgbClr val="C00000"/>
                </a:solidFill>
              </a:rPr>
              <a:t>protein </a:t>
            </a:r>
            <a:r>
              <a:rPr lang="tr-TR" b="1" i="1" dirty="0" err="1" smtClean="0">
                <a:solidFill>
                  <a:srgbClr val="C00000"/>
                </a:solidFill>
              </a:rPr>
              <a:t>kinaz</a:t>
            </a:r>
            <a:r>
              <a:rPr lang="tr-TR" b="1" i="1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tarafından kontrol edildiğini göstermektedir ve bu protein </a:t>
            </a:r>
            <a:r>
              <a:rPr lang="tr-TR" dirty="0" err="1" smtClean="0"/>
              <a:t>kinazlar</a:t>
            </a:r>
            <a:r>
              <a:rPr lang="tr-TR" dirty="0" smtClean="0"/>
              <a:t> temel hücre geçişlerinden sorumludur.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8415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MPF: </a:t>
            </a:r>
            <a:r>
              <a:rPr lang="tr-TR" b="1" dirty="0" err="1" smtClean="0">
                <a:solidFill>
                  <a:srgbClr val="C00000"/>
                </a:solidFill>
              </a:rPr>
              <a:t>Maturation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Promoting</a:t>
            </a:r>
            <a:r>
              <a:rPr lang="tr-TR" b="1" dirty="0" smtClean="0">
                <a:solidFill>
                  <a:srgbClr val="C00000"/>
                </a:solidFill>
              </a:rPr>
              <a:t> Faktör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(Olgunlaşmayı İlerleten Faktör)</a:t>
            </a:r>
            <a:endParaRPr lang="tr-TR" sz="27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7465"/>
            <a:ext cx="457944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80928"/>
            <a:ext cx="486003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6804248" y="5949280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1960-1970-1980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7498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696744" cy="620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28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908720"/>
            <a:ext cx="79306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2907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428679" y="-531440"/>
            <a:ext cx="9577064" cy="7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67690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336704" cy="484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83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72149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Hayvan hücrelerinin çoğalması çoğunlukla G1’in geç safhasındaki </a:t>
            </a:r>
            <a:r>
              <a:rPr lang="tr-TR" dirty="0" err="1" smtClean="0"/>
              <a:t>restriksiyon</a:t>
            </a:r>
            <a:r>
              <a:rPr lang="tr-TR" dirty="0" smtClean="0"/>
              <a:t> noktasından hücrelerin ilerlemesini kontrol eden çeşitli hücre dışı büyüme faktörü tarafından düzenlenir.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Büyüme faktörlerinin yokluğunda hücreler </a:t>
            </a:r>
            <a:r>
              <a:rPr lang="tr-TR" dirty="0" err="1" smtClean="0"/>
              <a:t>restriksiyon</a:t>
            </a:r>
            <a:r>
              <a:rPr lang="tr-TR" dirty="0" smtClean="0"/>
              <a:t> noktasını geçemezler G0 evresinde durağan hale gelirler.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Tekrar hücre döngüsüne girmeleri ancak büyüme faktörü uyarılarına cevaben gelişir.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Büyüme faktörü hücre içi sinyal yollarını harekete geçirir.</a:t>
            </a:r>
          </a:p>
          <a:p>
            <a:pPr algn="just"/>
            <a:r>
              <a:rPr lang="tr-TR" dirty="0" smtClean="0"/>
              <a:t>Büyüme faktörü sinyal iletimi ve hücre döngüsünün işleyişi arasında önemli bir ilişki D-tipi siklinler ile sağlanır.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9267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Siklin D sentezi </a:t>
            </a:r>
            <a:r>
              <a:rPr lang="tr-TR" dirty="0" err="1" smtClean="0"/>
              <a:t>Ras</a:t>
            </a:r>
            <a:r>
              <a:rPr lang="tr-TR" dirty="0" smtClean="0"/>
              <a:t>/Raf/ERK yolağıyla iletilen büyüme faktörü uyarısına yanıt olarak başlar ve büyüme faktörlerinin varlığı süresince sentez devam eder. 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 smtClean="0"/>
              <a:t>Ancak D tipi </a:t>
            </a:r>
            <a:r>
              <a:rPr lang="tr-TR" dirty="0" err="1" smtClean="0"/>
              <a:t>siklinlerçok</a:t>
            </a:r>
            <a:r>
              <a:rPr lang="tr-TR" dirty="0" smtClean="0"/>
              <a:t> çabuk parçalandıkları için büyüme faktörleri ortamdan çekildiğinde hücre içi konsantrasyonları hızla azalır.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b="1" dirty="0" smtClean="0"/>
              <a:t>Cdk4,6-Siklin D!!</a:t>
            </a:r>
          </a:p>
        </p:txBody>
      </p:sp>
    </p:spTree>
    <p:extLst>
      <p:ext uri="{BB962C8B-B14F-4D97-AF65-F5344CB8AC3E}">
        <p14:creationId xmlns:p14="http://schemas.microsoft.com/office/powerpoint/2010/main" val="1426115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/>
              <a:t>Siklin D, büyüme faktörü sinyal iletiminin önemli hedeflerinden biri olduğundan tahmin edilebileceği gibi, siklin D </a:t>
            </a:r>
            <a:r>
              <a:rPr lang="tr-TR" dirty="0" err="1"/>
              <a:t>regulasyonundaki</a:t>
            </a:r>
            <a:r>
              <a:rPr lang="tr-TR" dirty="0"/>
              <a:t> bozukluklar kanser hücrelerinin </a:t>
            </a:r>
            <a:r>
              <a:rPr lang="tr-TR" dirty="0" err="1"/>
              <a:t>karekteristik</a:t>
            </a:r>
            <a:r>
              <a:rPr lang="tr-TR" dirty="0"/>
              <a:t> özelliği olan kontrolsüz çoğalmaya neden </a:t>
            </a:r>
            <a:r>
              <a:rPr lang="tr-TR" dirty="0" smtClean="0"/>
              <a:t>olur.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 smtClean="0"/>
              <a:t>Bu beklentiye uygun olarak, insan kanserlerinin çoğunun hücre döngüsü </a:t>
            </a:r>
            <a:r>
              <a:rPr lang="tr-TR" dirty="0" err="1" smtClean="0"/>
              <a:t>regulasyonundaki</a:t>
            </a:r>
            <a:r>
              <a:rPr lang="tr-TR" dirty="0" smtClean="0"/>
              <a:t> bozukluklar sonucu diğer büyük bir kısmının da büyüme faktörleri reseptörleri tarafından aktive edilen hücre-içi sinyal yolaklarındaki anormalliklerden kaynaklandığı bilinmektedir.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1348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Örneğin </a:t>
            </a:r>
            <a:r>
              <a:rPr lang="tr-TR" dirty="0" err="1" smtClean="0"/>
              <a:t>lenfomalar</a:t>
            </a:r>
            <a:r>
              <a:rPr lang="tr-TR" dirty="0"/>
              <a:t> </a:t>
            </a:r>
            <a:r>
              <a:rPr lang="tr-TR" dirty="0" smtClean="0"/>
              <a:t>ve meme kanserleri de dahil birçok insan </a:t>
            </a:r>
            <a:r>
              <a:rPr lang="tr-TR" dirty="0" err="1" smtClean="0"/>
              <a:t>insan</a:t>
            </a:r>
            <a:r>
              <a:rPr lang="tr-TR" dirty="0" smtClean="0"/>
              <a:t> </a:t>
            </a:r>
            <a:r>
              <a:rPr lang="tr-TR" dirty="0" err="1" smtClean="0"/>
              <a:t>kanrerlerinin</a:t>
            </a:r>
            <a:r>
              <a:rPr lang="tr-TR" dirty="0" smtClean="0"/>
              <a:t> gelişimine, siklin D1’nin sürekli kontrol edilemeyen ekspresyonu  ile sonuçlanan mutasyonlar katkıda bulunmaktadır.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Benzer şekilde Cdk4,6/siklin D </a:t>
            </a:r>
            <a:r>
              <a:rPr lang="tr-TR" dirty="0" err="1" smtClean="0"/>
              <a:t>komplekslaerine</a:t>
            </a:r>
            <a:r>
              <a:rPr lang="tr-TR" dirty="0" smtClean="0"/>
              <a:t> bağlanan Ink4 </a:t>
            </a:r>
            <a:r>
              <a:rPr lang="tr-TR" dirty="0" err="1" smtClean="0"/>
              <a:t>Cdk</a:t>
            </a:r>
            <a:r>
              <a:rPr lang="tr-TR" dirty="0" smtClean="0"/>
              <a:t> inhibitörlerini (örn:p16) </a:t>
            </a:r>
            <a:r>
              <a:rPr lang="tr-TR" dirty="0" err="1" smtClean="0"/>
              <a:t>inaktive</a:t>
            </a:r>
            <a:r>
              <a:rPr lang="tr-TR" dirty="0" smtClean="0"/>
              <a:t> eden mutasyonlara da insan kanserlerine sıklıkla rastlanmaktadır.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6289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Siklin D, büyüme kontrolü ve kanser arasındaki bağlantıyı kuvvetlendiren diğer bir gerçek de, geniş çeşitlilikteki insan tümörlerinde , Cdk4,6/Siklin D komplekslerinin önemli bir </a:t>
            </a:r>
            <a:r>
              <a:rPr lang="tr-TR" dirty="0" err="1" smtClean="0"/>
              <a:t>substrat</a:t>
            </a:r>
            <a:r>
              <a:rPr lang="tr-TR" dirty="0" smtClean="0"/>
              <a:t> proteininin sıklıkla mutasyona uğramış olmasıdır.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Rb olarak simgelenen bu protein , ilk kez nadir görülen çocukluk çağı göz tümörü olan </a:t>
            </a:r>
            <a:r>
              <a:rPr lang="tr-TR" dirty="0" err="1" smtClean="0"/>
              <a:t>retinoblastomadan</a:t>
            </a:r>
            <a:r>
              <a:rPr lang="tr-TR" dirty="0" smtClean="0"/>
              <a:t> sorumlu bir genin ürünü olarak tanımlanmıştır.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Daha sonraki çalışmalar, fonksiyonel Rb protein eksikliğine yol açan mutasyonların sadece </a:t>
            </a:r>
            <a:r>
              <a:rPr lang="tr-TR" dirty="0" err="1" smtClean="0"/>
              <a:t>retinoblastom</a:t>
            </a:r>
            <a:r>
              <a:rPr lang="tr-TR" dirty="0" smtClean="0"/>
              <a:t> ile sınırlı olmadığını yaygın insan kanserlerinin çoğunda da rol oynadığını göstermiştir.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Tümör baskılayıcı gen için bir prototiptir.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9329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pPr algn="just"/>
            <a:r>
              <a:rPr lang="tr-TR" dirty="0" err="1" smtClean="0"/>
              <a:t>Ras</a:t>
            </a:r>
            <a:r>
              <a:rPr lang="tr-TR" dirty="0" smtClean="0"/>
              <a:t> ve </a:t>
            </a:r>
            <a:r>
              <a:rPr lang="tr-TR" dirty="0" err="1" smtClean="0"/>
              <a:t>siklinD</a:t>
            </a:r>
            <a:r>
              <a:rPr lang="tr-TR" dirty="0" smtClean="0"/>
              <a:t> gibi </a:t>
            </a:r>
            <a:r>
              <a:rPr lang="tr-TR" dirty="0" err="1" smtClean="0"/>
              <a:t>onkogen</a:t>
            </a:r>
            <a:r>
              <a:rPr lang="tr-TR" dirty="0" smtClean="0"/>
              <a:t> proteinler hücre çoğalmasını desteklerken, tümör baskılayıcı genlerden kodlanan proteinler hücre döngüsü ilerlemesini yavaşlatan fren rolü oynar.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Tümör baskılayıcı genler tarafından kodlanan hücre döngüsü düzenleyicilerine diğer örnekler, </a:t>
            </a:r>
            <a:r>
              <a:rPr lang="tr-TR" b="1" dirty="0" smtClean="0"/>
              <a:t>Ink4 </a:t>
            </a:r>
            <a:r>
              <a:rPr lang="tr-TR" b="1" dirty="0" err="1" smtClean="0"/>
              <a:t>Cdk</a:t>
            </a:r>
            <a:r>
              <a:rPr lang="tr-TR" b="1" dirty="0" smtClean="0"/>
              <a:t> </a:t>
            </a:r>
            <a:r>
              <a:rPr lang="tr-TR" dirty="0" smtClean="0"/>
              <a:t>inhibitörleri ve </a:t>
            </a:r>
            <a:r>
              <a:rPr lang="tr-TR" b="1" dirty="0" smtClean="0"/>
              <a:t>p53</a:t>
            </a:r>
            <a:r>
              <a:rPr lang="tr-TR" dirty="0" smtClean="0"/>
              <a:t>’tür.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98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3528392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Rb ile ilgili daha sonraki </a:t>
            </a:r>
            <a:r>
              <a:rPr lang="tr-TR" dirty="0" err="1" smtClean="0"/>
              <a:t>çalışmalar,Rb’nin</a:t>
            </a:r>
            <a:r>
              <a:rPr lang="tr-TR" dirty="0" smtClean="0"/>
              <a:t> anahtar rol oynadığını göstermiştir.</a:t>
            </a:r>
          </a:p>
          <a:p>
            <a:r>
              <a:rPr lang="tr-TR" dirty="0" smtClean="0"/>
              <a:t>Hücreler </a:t>
            </a:r>
            <a:r>
              <a:rPr lang="tr-TR" dirty="0" err="1" smtClean="0"/>
              <a:t>dögüde</a:t>
            </a:r>
            <a:r>
              <a:rPr lang="tr-TR" dirty="0" smtClean="0"/>
              <a:t> ilerlerken, Rb’nin aktivitesi </a:t>
            </a:r>
            <a:r>
              <a:rPr lang="tr-TR" dirty="0" err="1" smtClean="0"/>
              <a:t>fosforilasyonundaki</a:t>
            </a:r>
            <a:r>
              <a:rPr lang="tr-TR" dirty="0" smtClean="0"/>
              <a:t> değişikliklerle denetlenir. </a:t>
            </a:r>
            <a:r>
              <a:rPr lang="tr-TR" dirty="0" err="1" smtClean="0"/>
              <a:t>Örn</a:t>
            </a:r>
            <a:r>
              <a:rPr lang="tr-TR" dirty="0" smtClean="0"/>
              <a:t>: hücre G1’deki </a:t>
            </a:r>
            <a:r>
              <a:rPr lang="tr-TR" dirty="0" err="1" smtClean="0"/>
              <a:t>restriksiyon</a:t>
            </a:r>
            <a:r>
              <a:rPr lang="tr-TR" dirty="0" smtClean="0"/>
              <a:t> noktasından geçerken, Rb Cdk4,6/siklin D kompleksleri tarafından </a:t>
            </a:r>
            <a:r>
              <a:rPr lang="tr-TR" dirty="0" err="1" smtClean="0"/>
              <a:t>fosfatlanır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Fosfat eklenmemiş </a:t>
            </a:r>
            <a:r>
              <a:rPr lang="tr-TR" dirty="0" err="1" smtClean="0"/>
              <a:t>formdakiRb</a:t>
            </a:r>
            <a:r>
              <a:rPr lang="tr-TR" dirty="0"/>
              <a:t> </a:t>
            </a:r>
            <a:r>
              <a:rPr lang="tr-TR" dirty="0" smtClean="0"/>
              <a:t>Siklin E’yi kodlayan gen de dahil olmak üzere, hücre döngüsü ilerlemesinde yer alan birçok genin ekspresyonunu düzenleyen E2F transkripsiyon faktörleri ailesinin üyelerine bağlanır.</a:t>
            </a:r>
          </a:p>
          <a:p>
            <a:r>
              <a:rPr lang="tr-TR" dirty="0" smtClean="0"/>
              <a:t>E2F Rb’nin </a:t>
            </a:r>
            <a:r>
              <a:rPr lang="tr-TR" dirty="0" err="1" smtClean="0"/>
              <a:t>valığında</a:t>
            </a:r>
            <a:r>
              <a:rPr lang="tr-TR" dirty="0" smtClean="0"/>
              <a:t> yada yokluğunda hedef dizine bağlanır. Ancak Rb baskılayıcı rol oynar.</a:t>
            </a:r>
          </a:p>
          <a:p>
            <a:r>
              <a:rPr lang="tr-TR" dirty="0" smtClean="0"/>
              <a:t>Rb bu yolla hücre döngüsünde bir moleküler şalter rolü oynar.</a:t>
            </a:r>
          </a:p>
          <a:p>
            <a:endParaRPr lang="tr-T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02" y="3573016"/>
            <a:ext cx="8229600" cy="345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874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İnhibitörleri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47260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Hücre çoğalması sadece büyüme faktörleri değil aynı zamanda hücre döngüsü ilerlemesini baskılayan bir grup farklı sinyal </a:t>
            </a:r>
            <a:r>
              <a:rPr lang="tr-TR" dirty="0" err="1" smtClean="0"/>
              <a:t>tafaından</a:t>
            </a:r>
            <a:r>
              <a:rPr lang="tr-TR" dirty="0" smtClean="0"/>
              <a:t> da denetlenir.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Örneğin, DNA hasarına yol açan yol açan etmenler hücre döngüsünün duraklamasına neden olur ki bu da hücreye hasarı onarmak için zaman tanır.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Bunun dışında hücrelerin birbirine dokunuşları ve çeşitli hücre dışı </a:t>
            </a:r>
            <a:r>
              <a:rPr lang="tr-TR" dirty="0" err="1" smtClean="0"/>
              <a:t>faktörlerhedef</a:t>
            </a:r>
            <a:r>
              <a:rPr lang="tr-TR" dirty="0" smtClean="0"/>
              <a:t> hücrelerin çoğalmasını uyarmak yerine baskılarlar.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tür engelleyici sinyaller, ayrıca hücre döngüsü mekanizmasının düzenleyicileri aracılığıyla çoğunlukla </a:t>
            </a:r>
            <a:r>
              <a:rPr lang="tr-TR" dirty="0" err="1" smtClean="0"/>
              <a:t>Cdk</a:t>
            </a:r>
            <a:r>
              <a:rPr lang="tr-TR" dirty="0" smtClean="0"/>
              <a:t> inhibitörlerinin devreye sokulması ile etki gösterirler.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9168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 smtClean="0"/>
              <a:t>G1 kontrol noktasında DNA hasarına cevaben p53 proteini aracılığı ile hücre döngüsünün duraklatılması </a:t>
            </a:r>
            <a:r>
              <a:rPr lang="tr-TR" dirty="0" err="1" smtClean="0"/>
              <a:t>Cdk</a:t>
            </a:r>
            <a:r>
              <a:rPr lang="tr-TR" dirty="0" smtClean="0"/>
              <a:t> inhibitörlerinin etkisine uygun bir örnektir.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Transkripsiyonel</a:t>
            </a:r>
            <a:r>
              <a:rPr lang="tr-TR" dirty="0" smtClean="0"/>
              <a:t> düzenleyici olarak fonksiyon gören p53 proteini en azından kısmen, </a:t>
            </a:r>
            <a:r>
              <a:rPr lang="tr-TR" dirty="0" err="1" smtClean="0"/>
              <a:t>Cdk</a:t>
            </a:r>
            <a:r>
              <a:rPr lang="tr-TR" dirty="0" smtClean="0"/>
              <a:t> inhibitörü p21’in ekspresyonunu uyarır.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P21 proteini birçok </a:t>
            </a:r>
            <a:r>
              <a:rPr lang="tr-TR" dirty="0" err="1" smtClean="0"/>
              <a:t>cdk</a:t>
            </a:r>
            <a:r>
              <a:rPr lang="tr-TR" dirty="0" smtClean="0"/>
              <a:t>/siklin kompleksini </a:t>
            </a:r>
            <a:r>
              <a:rPr lang="tr-TR" dirty="0" err="1" smtClean="0"/>
              <a:t>inhibe</a:t>
            </a:r>
            <a:r>
              <a:rPr lang="tr-TR" dirty="0" smtClean="0"/>
              <a:t> eder ve p53 tarafından uyarılması , DNA hasarını takiben p53’e bağlı hücre döngüsü duraklatılmasının mekanizmalarından sadece biridir.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0506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tr-TR" dirty="0" err="1" smtClean="0"/>
              <a:t>Cdk’lar</a:t>
            </a:r>
            <a:r>
              <a:rPr lang="tr-TR" dirty="0" smtClean="0"/>
              <a:t> ile etkileşerek hücre döngüsünü ilerlemesinin </a:t>
            </a:r>
            <a:r>
              <a:rPr lang="tr-TR" dirty="0" err="1" smtClean="0"/>
              <a:t>baskılmasının</a:t>
            </a:r>
            <a:r>
              <a:rPr lang="tr-TR" dirty="0" smtClean="0"/>
              <a:t> </a:t>
            </a:r>
            <a:r>
              <a:rPr lang="tr-TR" dirty="0" err="1" smtClean="0"/>
              <a:t>yanısıra</a:t>
            </a:r>
            <a:r>
              <a:rPr lang="tr-TR" dirty="0" smtClean="0"/>
              <a:t>, p21 DNA </a:t>
            </a:r>
            <a:r>
              <a:rPr lang="tr-TR" dirty="0" err="1" smtClean="0"/>
              <a:t>replikasyonu</a:t>
            </a:r>
            <a:r>
              <a:rPr lang="tr-TR" dirty="0" smtClean="0"/>
              <a:t> direk olarak da baskılayabilir. Örnek olarak, p21, DNA </a:t>
            </a:r>
            <a:r>
              <a:rPr lang="tr-TR" dirty="0" err="1" smtClean="0"/>
              <a:t>polimeraz</a:t>
            </a:r>
            <a:r>
              <a:rPr lang="tr-TR" dirty="0" smtClean="0"/>
              <a:t> ..’</a:t>
            </a:r>
            <a:r>
              <a:rPr lang="tr-TR" dirty="0" err="1" smtClean="0"/>
              <a:t>nin</a:t>
            </a:r>
            <a:r>
              <a:rPr lang="tr-TR" dirty="0" smtClean="0"/>
              <a:t> bir alt birimi olan çoğalan hücre </a:t>
            </a:r>
            <a:r>
              <a:rPr lang="tr-TR" dirty="0" err="1" smtClean="0"/>
              <a:t>nüklear</a:t>
            </a:r>
            <a:r>
              <a:rPr lang="tr-TR" dirty="0" smtClean="0"/>
              <a:t> antijeni (PCNA)’ya bağlanır.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Böylelikle p21, DNA hasarı ile uyarılan hücre döngüsü duraklatılmasında ikili rol oynar, hücre döngüsünü, sadece ilerlemesini engelleyen </a:t>
            </a:r>
            <a:r>
              <a:rPr lang="tr-TR" dirty="0" err="1" smtClean="0"/>
              <a:t>Cdk’lar</a:t>
            </a:r>
            <a:r>
              <a:rPr lang="tr-TR" dirty="0" smtClean="0"/>
              <a:t> vasıtasıyla değil, aynı zamanda S evresindeki hücrelerin DNA </a:t>
            </a:r>
            <a:r>
              <a:rPr lang="tr-TR" dirty="0" err="1" smtClean="0"/>
              <a:t>replikasyonunu</a:t>
            </a:r>
            <a:r>
              <a:rPr lang="tr-TR" dirty="0" smtClean="0"/>
              <a:t> doğrudan baskılayarak da durdurur.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2355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Hayvan hücre çoğalmasının en iyi tanımlanmış hücre dışı inhibitörü, hücre döngüsünü G1’de durdurarak çeşitli </a:t>
            </a:r>
            <a:r>
              <a:rPr lang="tr-TR" dirty="0" err="1" smtClean="0"/>
              <a:t>epitel</a:t>
            </a:r>
            <a:r>
              <a:rPr lang="tr-TR" dirty="0" smtClean="0"/>
              <a:t> hücrelerin çoğalmasını baskılayan bir </a:t>
            </a:r>
            <a:r>
              <a:rPr lang="tr-TR" dirty="0" err="1" smtClean="0"/>
              <a:t>polipeptid</a:t>
            </a:r>
            <a:r>
              <a:rPr lang="tr-TR" dirty="0" smtClean="0"/>
              <a:t> faktör olan TGF-</a:t>
            </a:r>
            <a:r>
              <a:rPr lang="tr-TR" dirty="0" err="1" smtClean="0"/>
              <a:t>ϐ’dır</a:t>
            </a:r>
            <a:r>
              <a:rPr lang="tr-TR" dirty="0" smtClean="0"/>
              <a:t>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TGF-</a:t>
            </a:r>
            <a:r>
              <a:rPr lang="el-GR" dirty="0" smtClean="0"/>
              <a:t>ϐ</a:t>
            </a:r>
            <a:r>
              <a:rPr lang="tr-TR" dirty="0" smtClean="0"/>
              <a:t>’</a:t>
            </a:r>
            <a:r>
              <a:rPr lang="tr-TR" dirty="0" err="1" smtClean="0"/>
              <a:t>nın</a:t>
            </a:r>
            <a:r>
              <a:rPr lang="tr-TR" dirty="0" smtClean="0"/>
              <a:t> bu etkisi, Cdk4, 6/ siklin D komplekslerine bağlanan </a:t>
            </a:r>
            <a:r>
              <a:rPr lang="tr-TR" dirty="0" err="1" smtClean="0"/>
              <a:t>CdK</a:t>
            </a:r>
            <a:r>
              <a:rPr lang="tr-TR" dirty="0" smtClean="0"/>
              <a:t> inhibitörü 15’in uyarılmasıyla sağlanır.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Sonuçta, Cdk4,6 </a:t>
            </a:r>
            <a:r>
              <a:rPr lang="tr-TR" dirty="0" err="1" smtClean="0"/>
              <a:t>aktivasinin</a:t>
            </a:r>
            <a:r>
              <a:rPr lang="tr-TR" dirty="0" smtClean="0"/>
              <a:t> ortadan kalkması, Rb’nin </a:t>
            </a:r>
            <a:r>
              <a:rPr lang="tr-TR" dirty="0" err="1" smtClean="0"/>
              <a:t>fosfatlanmasını</a:t>
            </a:r>
            <a:r>
              <a:rPr lang="tr-TR" dirty="0" smtClean="0"/>
              <a:t> engeller ve hücre döngüsü G1’de durur.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550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tr-TR" dirty="0" smtClean="0"/>
              <a:t>Hücre döngüsünü S ve G2 denetim noktalarında kontrol etmek için </a:t>
            </a:r>
            <a:r>
              <a:rPr lang="tr-TR" dirty="0" err="1" smtClean="0"/>
              <a:t>replike</a:t>
            </a:r>
            <a:r>
              <a:rPr lang="tr-TR" dirty="0" smtClean="0"/>
              <a:t> olmamış ya da hasara uğramış DNA’lara yanıt olarak hücre döngüsü ilerlemesini engelleyen farklı bir moleküler mekanizma kullanılır.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kontrol noktalarında hücre döngüsünün duraklatılması Chk1 ve Chk2 protein </a:t>
            </a:r>
            <a:r>
              <a:rPr lang="tr-TR" dirty="0" err="1" smtClean="0"/>
              <a:t>kinazlar</a:t>
            </a:r>
            <a:r>
              <a:rPr lang="tr-TR" dirty="0" smtClean="0"/>
              <a:t> tarafından sağlanır.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/>
              <a:t>Chk1 ve </a:t>
            </a:r>
            <a:r>
              <a:rPr lang="tr-TR" dirty="0" smtClean="0"/>
              <a:t>Chk2 Cdc2/siklin B komplekslerinin </a:t>
            </a:r>
            <a:r>
              <a:rPr lang="tr-TR" dirty="0" err="1" smtClean="0"/>
              <a:t>defosforillenmesi</a:t>
            </a:r>
            <a:r>
              <a:rPr lang="tr-TR" dirty="0" smtClean="0"/>
              <a:t> ve dolayısıyla </a:t>
            </a:r>
            <a:r>
              <a:rPr lang="tr-TR" dirty="0" err="1" smtClean="0"/>
              <a:t>aktivvasyonundan</a:t>
            </a:r>
            <a:r>
              <a:rPr lang="tr-TR" dirty="0" smtClean="0"/>
              <a:t> sorumlu olan protein </a:t>
            </a:r>
            <a:r>
              <a:rPr lang="tr-TR" dirty="0" err="1" smtClean="0"/>
              <a:t>fosfataz</a:t>
            </a:r>
            <a:r>
              <a:rPr lang="tr-TR" dirty="0" smtClean="0"/>
              <a:t> Cdc25C’yi fosfatlayarak </a:t>
            </a:r>
            <a:r>
              <a:rPr lang="tr-TR" dirty="0" err="1" smtClean="0"/>
              <a:t>inhibe</a:t>
            </a:r>
            <a:r>
              <a:rPr lang="tr-TR" dirty="0" smtClean="0"/>
              <a:t> eder. Cdc2 aktive olmazsa mitoza geçiş bloke olur ve hücre G2’de durdurulur. Benzer şekilde, Chk1 ve Chk2, Cdc25 ailesinin diğer bir üyesi olan Cdc25A’yı fosfatlar.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Cdc25A, S evresinin başlatılması ve devamından sorumlu olan Cdk2 ve silkin A veya E </a:t>
            </a:r>
            <a:r>
              <a:rPr lang="tr-TR" dirty="0" err="1" smtClean="0"/>
              <a:t>kompleklerini</a:t>
            </a:r>
            <a:r>
              <a:rPr lang="tr-TR" dirty="0" smtClean="0"/>
              <a:t> </a:t>
            </a:r>
            <a:r>
              <a:rPr lang="tr-TR" dirty="0" err="1" smtClean="0"/>
              <a:t>defosforle</a:t>
            </a:r>
            <a:r>
              <a:rPr lang="tr-TR" dirty="0" smtClean="0"/>
              <a:t> ve aktive eder.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Fosforilasyon</a:t>
            </a:r>
            <a:r>
              <a:rPr lang="tr-TR" dirty="0" smtClean="0"/>
              <a:t> Cdc25A’nın kızla parçalanmasına neden olur, ki buda DNA hasarına yanıt olarak hücre döngüsünün duraklaması ile sonuçlanır.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2328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MPF ve </a:t>
            </a:r>
            <a:r>
              <a:rPr lang="tr-TR" b="1" dirty="0" err="1">
                <a:solidFill>
                  <a:srgbClr val="C00000"/>
                </a:solidFill>
              </a:rPr>
              <a:t>M</a:t>
            </a:r>
            <a:r>
              <a:rPr lang="tr-TR" b="1" dirty="0" err="1" smtClean="0">
                <a:solidFill>
                  <a:srgbClr val="C00000"/>
                </a:solidFill>
              </a:rPr>
              <a:t>etafazda</a:t>
            </a:r>
            <a:r>
              <a:rPr lang="tr-TR" b="1" dirty="0" smtClean="0">
                <a:solidFill>
                  <a:srgbClr val="C00000"/>
                </a:solidFill>
              </a:rPr>
              <a:t> İlerleme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MPF sadece M evresi geçişinin ana düzenleyicisi olarak, ileri aşamalardaki diğer protein </a:t>
            </a:r>
            <a:r>
              <a:rPr lang="tr-TR" dirty="0" err="1" smtClean="0"/>
              <a:t>kinazları</a:t>
            </a:r>
            <a:r>
              <a:rPr lang="tr-TR" dirty="0" smtClean="0"/>
              <a:t> fosfatlayıp aktive ederek rol oynamaz, aynı zamanda hücresel yeniden yapılanmada görev alan yapısal proteinlerin bazılarını da direkt olarak </a:t>
            </a:r>
            <a:r>
              <a:rPr lang="tr-TR" dirty="0" err="1" smtClean="0"/>
              <a:t>fosforile</a:t>
            </a:r>
            <a:r>
              <a:rPr lang="tr-TR" dirty="0" smtClean="0"/>
              <a:t> eder.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9532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tr-TR" dirty="0" err="1" smtClean="0"/>
              <a:t>Metafaz</a:t>
            </a:r>
            <a:r>
              <a:rPr lang="tr-TR" dirty="0" smtClean="0"/>
              <a:t> aşamasında kromozomlar yoğunlaşır , transkripsiyon durur.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Kromozom yoğunlaşması </a:t>
            </a:r>
            <a:r>
              <a:rPr lang="tr-TR" dirty="0" err="1" smtClean="0"/>
              <a:t>kondensin</a:t>
            </a:r>
            <a:r>
              <a:rPr lang="tr-TR" dirty="0" smtClean="0"/>
              <a:t> ve SCM (</a:t>
            </a:r>
            <a:r>
              <a:rPr lang="tr-TR" dirty="0" err="1" smtClean="0"/>
              <a:t>structural</a:t>
            </a:r>
            <a:r>
              <a:rPr lang="tr-TR" dirty="0" smtClean="0"/>
              <a:t> </a:t>
            </a:r>
            <a:r>
              <a:rPr lang="tr-TR" dirty="0" err="1" smtClean="0"/>
              <a:t>maintenance</a:t>
            </a:r>
            <a:r>
              <a:rPr lang="tr-TR" dirty="0" smtClean="0"/>
              <a:t> of </a:t>
            </a:r>
            <a:r>
              <a:rPr lang="tr-TR" dirty="0" err="1" smtClean="0"/>
              <a:t>chromatin</a:t>
            </a:r>
            <a:r>
              <a:rPr lang="tr-TR" dirty="0" smtClean="0"/>
              <a:t>: kromatinin yapısal korunması) protein ailesinin üyelerini kapsayan, protein kompleksler tarafından yürütülür.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Kondensinler</a:t>
            </a:r>
            <a:r>
              <a:rPr lang="tr-TR" dirty="0" smtClean="0"/>
              <a:t> direkt olarak, hücre mitoza girdiğinde </a:t>
            </a:r>
            <a:r>
              <a:rPr lang="tr-TR" dirty="0" err="1" smtClean="0"/>
              <a:t>kondensinleri</a:t>
            </a:r>
            <a:r>
              <a:rPr lang="tr-TR" dirty="0" smtClean="0"/>
              <a:t> aktifleştirerek kromatin yoğunlaşmasını uyaran Cdc2 protein </a:t>
            </a:r>
            <a:r>
              <a:rPr lang="tr-TR" dirty="0" err="1" smtClean="0"/>
              <a:t>kinaz</a:t>
            </a:r>
            <a:r>
              <a:rPr lang="tr-TR" dirty="0" smtClean="0"/>
              <a:t> tarafından </a:t>
            </a:r>
            <a:r>
              <a:rPr lang="tr-TR" dirty="0" err="1" smtClean="0"/>
              <a:t>fosforillenirler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9470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465830"/>
            <a:ext cx="7010151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439330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6367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260648"/>
            <a:ext cx="7344816" cy="623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009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MPF’nin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İnaktivasyonu</a:t>
            </a:r>
            <a:r>
              <a:rPr lang="tr-TR" sz="3600" b="1" dirty="0">
                <a:solidFill>
                  <a:srgbClr val="C00000"/>
                </a:solidFill>
              </a:rPr>
              <a:t>: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Anafaz</a:t>
            </a:r>
            <a:r>
              <a:rPr lang="tr-TR" sz="3600" b="1" dirty="0" smtClean="0">
                <a:solidFill>
                  <a:srgbClr val="C00000"/>
                </a:solidFill>
              </a:rPr>
              <a:t> ve </a:t>
            </a:r>
            <a:r>
              <a:rPr lang="tr-TR" sz="3600" b="1" dirty="0" err="1" smtClean="0">
                <a:solidFill>
                  <a:srgbClr val="C00000"/>
                </a:solidFill>
              </a:rPr>
              <a:t>Telofaz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Başka bir önemli hücre döngüsü kontrol noktası, kromozomların </a:t>
            </a:r>
            <a:r>
              <a:rPr lang="tr-TR" dirty="0" err="1" smtClean="0"/>
              <a:t>metafaz</a:t>
            </a:r>
            <a:r>
              <a:rPr lang="tr-TR" dirty="0" smtClean="0"/>
              <a:t> iği üzerinde dizilmelerini denetler. Bu süreç başarıyla tamamlandığında hücre </a:t>
            </a:r>
            <a:r>
              <a:rPr lang="tr-TR" dirty="0" err="1" smtClean="0"/>
              <a:t>anafaza</a:t>
            </a:r>
            <a:r>
              <a:rPr lang="tr-TR" dirty="0" smtClean="0"/>
              <a:t> ilerler ve mitozu bitirir.</a:t>
            </a:r>
          </a:p>
          <a:p>
            <a:r>
              <a:rPr lang="tr-TR" dirty="0" err="1" smtClean="0"/>
              <a:t>Metafazdan</a:t>
            </a:r>
            <a:r>
              <a:rPr lang="tr-TR" dirty="0" smtClean="0"/>
              <a:t> </a:t>
            </a:r>
            <a:r>
              <a:rPr lang="tr-TR" dirty="0" err="1" smtClean="0"/>
              <a:t>anafaza</a:t>
            </a:r>
            <a:r>
              <a:rPr lang="tr-TR" dirty="0" smtClean="0"/>
              <a:t> geçiş, düzenleyici anahtar proteinlerin </a:t>
            </a:r>
            <a:r>
              <a:rPr lang="tr-TR" dirty="0" err="1" smtClean="0"/>
              <a:t>anafaza</a:t>
            </a:r>
            <a:r>
              <a:rPr lang="tr-TR" dirty="0" smtClean="0"/>
              <a:t> ilerleten kompleks olarak adlandırılan bir </a:t>
            </a:r>
            <a:r>
              <a:rPr lang="tr-TR" dirty="0" err="1" smtClean="0"/>
              <a:t>ubikutin</a:t>
            </a:r>
            <a:r>
              <a:rPr lang="tr-TR" dirty="0" smtClean="0"/>
              <a:t> </a:t>
            </a:r>
            <a:r>
              <a:rPr lang="tr-TR" dirty="0" err="1" smtClean="0"/>
              <a:t>ligazın</a:t>
            </a:r>
            <a:r>
              <a:rPr lang="tr-TR" dirty="0" smtClean="0"/>
              <a:t> aktivasyonu ile tetiklenen </a:t>
            </a:r>
            <a:r>
              <a:rPr lang="tr-TR" dirty="0" err="1" smtClean="0"/>
              <a:t>ubikutin</a:t>
            </a:r>
            <a:r>
              <a:rPr lang="tr-TR" dirty="0" smtClean="0"/>
              <a:t> </a:t>
            </a:r>
            <a:r>
              <a:rPr lang="tr-TR" dirty="0" err="1" smtClean="0"/>
              <a:t>aracıklı</a:t>
            </a:r>
            <a:r>
              <a:rPr lang="tr-TR" dirty="0" smtClean="0"/>
              <a:t> protein yıkımı sonucu gerçekleşir.</a:t>
            </a:r>
          </a:p>
          <a:p>
            <a:r>
              <a:rPr lang="tr-TR" dirty="0" err="1" smtClean="0"/>
              <a:t>Anafaza</a:t>
            </a:r>
            <a:r>
              <a:rPr lang="tr-TR" dirty="0" smtClean="0"/>
              <a:t> ilerleten kompleksin aktivasyonu, mitozun başlangıcında MPF tarafından başlatılır, yani MPF sonuç olarak kendi yıkımını da tetiklemiş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47458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İğ kontrol noktası, sıraya girmemiş tek bir kromozom varlığının dahi, </a:t>
            </a:r>
            <a:r>
              <a:rPr lang="tr-TR" dirty="0" err="1" smtClean="0"/>
              <a:t>anafaza</a:t>
            </a:r>
            <a:r>
              <a:rPr lang="tr-TR" dirty="0" smtClean="0"/>
              <a:t>-ilerleten kompleksin aktivasyonunu baskılamak için yeterli oluşuyla olağan üstüdür.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4705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72230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Bu kontrol mekanizmasının işlevinden sorumlu biyokimyasal mekanizmada (Mad/</a:t>
            </a:r>
            <a:r>
              <a:rPr lang="tr-TR" dirty="0" err="1" smtClean="0"/>
              <a:t>Bub</a:t>
            </a:r>
            <a:r>
              <a:rPr lang="tr-TR" dirty="0" smtClean="0"/>
              <a:t> proteinleri) rol aldığı bilinmektedir.</a:t>
            </a:r>
          </a:p>
          <a:p>
            <a:r>
              <a:rPr lang="tr-TR" dirty="0" err="1" smtClean="0"/>
              <a:t>Anafazın</a:t>
            </a:r>
            <a:r>
              <a:rPr lang="tr-TR" dirty="0" smtClean="0"/>
              <a:t> başlangıcı, </a:t>
            </a:r>
            <a:r>
              <a:rPr lang="tr-TR" dirty="0" err="1" smtClean="0"/>
              <a:t>metafaz</a:t>
            </a:r>
            <a:r>
              <a:rPr lang="tr-TR" dirty="0" smtClean="0"/>
              <a:t> düzlemi üzerinde dizildiklerinde kardeş </a:t>
            </a:r>
            <a:r>
              <a:rPr lang="tr-TR" dirty="0" err="1" smtClean="0"/>
              <a:t>kromatidler</a:t>
            </a:r>
            <a:r>
              <a:rPr lang="tr-TR" dirty="0" smtClean="0"/>
              <a:t> arasındaki bağlantıyı sağlayan </a:t>
            </a:r>
            <a:r>
              <a:rPr lang="tr-TR" dirty="0" err="1" smtClean="0"/>
              <a:t>kohezinler</a:t>
            </a:r>
            <a:r>
              <a:rPr lang="tr-TR" dirty="0" smtClean="0"/>
              <a:t> olarak adlandırılan protein </a:t>
            </a:r>
            <a:r>
              <a:rPr lang="tr-TR" dirty="0" err="1" smtClean="0"/>
              <a:t>koplekslerinin</a:t>
            </a:r>
            <a:r>
              <a:rPr lang="tr-TR" dirty="0" smtClean="0"/>
              <a:t> bir bileşeni olan Scc1 proteininin </a:t>
            </a:r>
            <a:r>
              <a:rPr lang="tr-TR" dirty="0" err="1" smtClean="0"/>
              <a:t>proteolitik</a:t>
            </a:r>
            <a:r>
              <a:rPr lang="tr-TR" dirty="0" smtClean="0"/>
              <a:t> yıkımı sonucunda olur.</a:t>
            </a:r>
          </a:p>
          <a:p>
            <a:r>
              <a:rPr lang="tr-TR" dirty="0" smtClean="0"/>
              <a:t>Scc1’nin yıkımı, </a:t>
            </a:r>
            <a:r>
              <a:rPr lang="tr-TR" dirty="0" err="1" smtClean="0"/>
              <a:t>anafaza</a:t>
            </a:r>
            <a:r>
              <a:rPr lang="tr-TR" dirty="0" smtClean="0"/>
              <a:t> ilerleten kompleksin direkt kataliziyle değil </a:t>
            </a:r>
            <a:r>
              <a:rPr lang="tr-TR" dirty="0" err="1" smtClean="0"/>
              <a:t>separaz</a:t>
            </a:r>
            <a:r>
              <a:rPr lang="tr-TR" dirty="0" smtClean="0"/>
              <a:t> olarak adlandırılan bir </a:t>
            </a:r>
            <a:r>
              <a:rPr lang="tr-TR" dirty="0" err="1" smtClean="0"/>
              <a:t>proteazın</a:t>
            </a:r>
            <a:r>
              <a:rPr lang="tr-TR" dirty="0" smtClean="0"/>
              <a:t> düzenleyici alt birimi olan </a:t>
            </a:r>
            <a:r>
              <a:rPr lang="tr-TR" dirty="0" err="1" smtClean="0"/>
              <a:t>sekürin</a:t>
            </a:r>
            <a:r>
              <a:rPr lang="tr-TR" dirty="0" smtClean="0"/>
              <a:t> isimli proteinin yıkılmasıyla sağlanır. </a:t>
            </a:r>
          </a:p>
          <a:p>
            <a:r>
              <a:rPr lang="tr-TR" dirty="0" err="1" smtClean="0"/>
              <a:t>Sekürinin</a:t>
            </a:r>
            <a:r>
              <a:rPr lang="tr-TR" dirty="0" smtClean="0"/>
              <a:t> yıkımı </a:t>
            </a:r>
            <a:r>
              <a:rPr lang="tr-TR" dirty="0" err="1" smtClean="0"/>
              <a:t>separazın</a:t>
            </a:r>
            <a:r>
              <a:rPr lang="tr-TR" dirty="0" smtClean="0"/>
              <a:t> aktivasyonuyla sonuçlanır ki, bu da </a:t>
            </a:r>
            <a:r>
              <a:rPr lang="tr-TR" dirty="0" err="1" smtClean="0"/>
              <a:t>kohezin</a:t>
            </a:r>
            <a:r>
              <a:rPr lang="tr-TR" dirty="0" smtClean="0"/>
              <a:t> </a:t>
            </a:r>
            <a:r>
              <a:rPr lang="tr-TR" dirty="0" err="1" smtClean="0"/>
              <a:t>Scc</a:t>
            </a:r>
            <a:r>
              <a:rPr lang="tr-TR" dirty="0" smtClean="0"/>
              <a:t>!’i yıkar.</a:t>
            </a:r>
          </a:p>
          <a:p>
            <a:r>
              <a:rPr lang="tr-TR" dirty="0" smtClean="0"/>
              <a:t>Scc1’in kesilmesi, kardeş </a:t>
            </a:r>
            <a:r>
              <a:rPr lang="tr-TR" dirty="0" err="1" smtClean="0"/>
              <a:t>kromatidler</a:t>
            </a:r>
            <a:r>
              <a:rPr lang="tr-TR" dirty="0" smtClean="0"/>
              <a:t> arasındaki bağlantıyı kırar ve iğin zıt kutuplarına doğru hareket ederek ayrılmalarına olanak verir.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5513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1216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8640"/>
            <a:ext cx="8964488" cy="63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20226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589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431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9592" y="1484784"/>
            <a:ext cx="7992888" cy="4525963"/>
          </a:xfrm>
        </p:spPr>
        <p:txBody>
          <a:bodyPr/>
          <a:lstStyle/>
          <a:p>
            <a:pPr algn="just"/>
            <a:r>
              <a:rPr lang="tr-TR" dirty="0" err="1" smtClean="0"/>
              <a:t>Cdk’ların</a:t>
            </a:r>
            <a:r>
              <a:rPr lang="tr-TR" dirty="0" smtClean="0"/>
              <a:t> </a:t>
            </a:r>
            <a:r>
              <a:rPr lang="tr-TR" dirty="0" err="1" smtClean="0"/>
              <a:t>fosforillenmesi</a:t>
            </a:r>
            <a:r>
              <a:rPr lang="tr-TR" dirty="0" smtClean="0"/>
              <a:t> yoluyla </a:t>
            </a:r>
            <a:r>
              <a:rPr lang="tr-TR" dirty="0" err="1" smtClean="0"/>
              <a:t>regulasyonuna</a:t>
            </a:r>
            <a:r>
              <a:rPr lang="tr-TR" dirty="0" smtClean="0"/>
              <a:t> ek olarak aktiviteleri, </a:t>
            </a:r>
            <a:r>
              <a:rPr lang="tr-TR" b="1" i="1" dirty="0" smtClean="0">
                <a:solidFill>
                  <a:srgbClr val="C00000"/>
                </a:solidFill>
              </a:rPr>
              <a:t>inhibitör proteinlerin (</a:t>
            </a:r>
            <a:r>
              <a:rPr lang="tr-TR" b="1" i="1" dirty="0" err="1" smtClean="0">
                <a:solidFill>
                  <a:srgbClr val="C00000"/>
                </a:solidFill>
              </a:rPr>
              <a:t>Cdk</a:t>
            </a:r>
            <a:r>
              <a:rPr lang="tr-TR" b="1" i="1" dirty="0" smtClean="0">
                <a:solidFill>
                  <a:srgbClr val="C00000"/>
                </a:solidFill>
              </a:rPr>
              <a:t> inhibitörleri-CKI) </a:t>
            </a:r>
            <a:r>
              <a:rPr lang="tr-TR" dirty="0" err="1" smtClean="0"/>
              <a:t>Cdk</a:t>
            </a:r>
            <a:r>
              <a:rPr lang="tr-TR" dirty="0" smtClean="0"/>
              <a:t>/siklin komplekslerine bağlanması yoluyla da kontrol edilebilir.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2841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21632" cy="345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560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1680" y="188640"/>
            <a:ext cx="5256584" cy="605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34620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 Fazı regülasyonu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" y="620688"/>
            <a:ext cx="4684845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21" y="1988840"/>
            <a:ext cx="4536504" cy="261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7323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Oosit </a:t>
            </a:r>
            <a:r>
              <a:rPr lang="tr-TR" b="1" dirty="0" err="1" smtClean="0">
                <a:solidFill>
                  <a:srgbClr val="C00000"/>
                </a:solidFill>
              </a:rPr>
              <a:t>Mayozunun</a:t>
            </a:r>
            <a:r>
              <a:rPr lang="tr-TR" b="1" dirty="0" smtClean="0">
                <a:solidFill>
                  <a:srgbClr val="C00000"/>
                </a:solidFill>
              </a:rPr>
              <a:t> Düzenlenmesi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Oosit </a:t>
            </a:r>
            <a:r>
              <a:rPr lang="tr-TR" dirty="0" err="1" smtClean="0"/>
              <a:t>mayozunun</a:t>
            </a:r>
            <a:r>
              <a:rPr lang="tr-TR" dirty="0" smtClean="0"/>
              <a:t> ilk düzenlenme noktası birinci </a:t>
            </a:r>
            <a:r>
              <a:rPr lang="tr-TR" dirty="0" err="1" smtClean="0"/>
              <a:t>mayotik</a:t>
            </a:r>
            <a:r>
              <a:rPr lang="tr-TR" dirty="0" smtClean="0"/>
              <a:t> bölünmenin </a:t>
            </a:r>
            <a:r>
              <a:rPr lang="tr-TR" dirty="0" err="1" smtClean="0"/>
              <a:t>diploten</a:t>
            </a:r>
            <a:r>
              <a:rPr lang="tr-TR" dirty="0" smtClean="0"/>
              <a:t> aşamasındadır. İnsanlarda, oositler bu aşamada 40 ila 50 yıl kadar uzun sürelerde bekleyebilir. Bu </a:t>
            </a:r>
            <a:r>
              <a:rPr lang="tr-TR" dirty="0" err="1" smtClean="0"/>
              <a:t>diploten</a:t>
            </a:r>
            <a:r>
              <a:rPr lang="tr-TR" dirty="0" smtClean="0"/>
              <a:t> duraklamasında oosit kromozomları yoğunluk kaybederler ve aktif olarak </a:t>
            </a:r>
            <a:r>
              <a:rPr lang="tr-TR" dirty="0" err="1" smtClean="0"/>
              <a:t>transkribe</a:t>
            </a:r>
            <a:r>
              <a:rPr lang="tr-TR" dirty="0" smtClean="0"/>
              <a:t> olurlar.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transkripsiyonel</a:t>
            </a:r>
            <a:r>
              <a:rPr lang="tr-TR" dirty="0" smtClean="0"/>
              <a:t> aktivite bu evrede oositlerin olağanüstü büyümelerinden anlaşılabilir.(Örn: insan oositleri yaklaşık 100 mikrometre çapındadır).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74015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hücre büyümesi aşamasında oositler,embriyo gelişiminin erken evrelerinde gereksinim duyulacak olan, RNA ve protein gibi maddeleri stoklarlar.</a:t>
            </a:r>
          </a:p>
          <a:p>
            <a:r>
              <a:rPr lang="tr-TR" dirty="0" smtClean="0"/>
              <a:t>Daha önce bahsedildiği gibi, erken </a:t>
            </a:r>
            <a:r>
              <a:rPr lang="tr-TR" dirty="0" err="1" smtClean="0"/>
              <a:t>embriyonik</a:t>
            </a:r>
            <a:r>
              <a:rPr lang="tr-TR" dirty="0" smtClean="0"/>
              <a:t> hücre döngüleri hücre büyümesi olmadan gerçekleşir ve döllenmiş yumurta hızla küçük hücrelere bölünür.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231059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Farklı türlerin oositleri, </a:t>
            </a:r>
            <a:r>
              <a:rPr lang="tr-TR" dirty="0" err="1" smtClean="0"/>
              <a:t>mayozun</a:t>
            </a:r>
            <a:r>
              <a:rPr lang="tr-TR" dirty="0" smtClean="0"/>
              <a:t> tekrarlanacağı ve döllenmenin gerçekleşeceği süreler açısından çeşit arz eder. </a:t>
            </a:r>
            <a:r>
              <a:rPr lang="tr-TR" smtClean="0"/>
              <a:t>Bazı hay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34263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332656"/>
            <a:ext cx="8352928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5125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16632"/>
            <a:ext cx="878497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01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640" y="332656"/>
            <a:ext cx="6025871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03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654"/>
            <a:ext cx="6500826" cy="60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286256"/>
            <a:ext cx="35004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122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908719"/>
            <a:ext cx="8208912" cy="533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6977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9632" y="0"/>
            <a:ext cx="5616624" cy="667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28880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692696"/>
            <a:ext cx="854840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06137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5576" y="188640"/>
            <a:ext cx="7425368" cy="623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64643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742" y="227676"/>
            <a:ext cx="8255730" cy="58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89362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548680"/>
            <a:ext cx="8605773" cy="535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39680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332656"/>
            <a:ext cx="8083248" cy="584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42429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188640"/>
            <a:ext cx="7604348" cy="624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657078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9632" y="214290"/>
            <a:ext cx="5904656" cy="638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9656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332656"/>
            <a:ext cx="7416824" cy="59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10749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500042"/>
            <a:ext cx="8424936" cy="602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90429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88640"/>
            <a:ext cx="6094460" cy="6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713578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32656"/>
            <a:ext cx="824672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742040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395063" cy="548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00517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28604"/>
            <a:ext cx="4357708" cy="538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97721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64386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819598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5" y="785794"/>
            <a:ext cx="810193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576816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8656262" cy="326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9799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7488617" cy="49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3135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135713" cy="513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58149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2204" y="349802"/>
            <a:ext cx="7338820" cy="57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048085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1" y="248174"/>
            <a:ext cx="4065526" cy="587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70482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64612"/>
            <a:ext cx="6968481" cy="591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02768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313395" cy="512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62315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476672"/>
            <a:ext cx="8187027" cy="558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386718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7063618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175852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0143"/>
            <a:ext cx="5382285" cy="6727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173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4085166" cy="610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445766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428604"/>
            <a:ext cx="3705018" cy="611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31963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85860"/>
            <a:ext cx="4510108" cy="408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24041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082663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0120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Kaynaklar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361475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1-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A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Approach</a:t>
            </a:r>
            <a:r>
              <a:rPr lang="tr-TR" dirty="0" smtClean="0"/>
              <a:t>, 2016, 7th </a:t>
            </a:r>
            <a:r>
              <a:rPr lang="tr-TR" dirty="0" err="1" smtClean="0"/>
              <a:t>edition</a:t>
            </a:r>
            <a:r>
              <a:rPr lang="tr-TR" dirty="0" smtClean="0"/>
              <a:t>. </a:t>
            </a:r>
            <a:r>
              <a:rPr lang="tr-TR" dirty="0" err="1" smtClean="0"/>
              <a:t>Geoffrey</a:t>
            </a:r>
            <a:r>
              <a:rPr lang="tr-TR" dirty="0" smtClean="0"/>
              <a:t> M Cooper.</a:t>
            </a:r>
          </a:p>
          <a:p>
            <a:pPr>
              <a:buNone/>
            </a:pPr>
            <a:r>
              <a:rPr lang="tr-TR" dirty="0" smtClean="0"/>
              <a:t>2-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, 2015, </a:t>
            </a:r>
            <a:r>
              <a:rPr lang="tr-TR" dirty="0" err="1" smtClean="0"/>
              <a:t>sixth</a:t>
            </a:r>
            <a:r>
              <a:rPr lang="tr-TR" dirty="0" smtClean="0"/>
              <a:t> </a:t>
            </a:r>
            <a:r>
              <a:rPr lang="tr-TR" dirty="0" err="1" smtClean="0"/>
              <a:t>edition</a:t>
            </a:r>
            <a:r>
              <a:rPr lang="tr-TR" dirty="0" smtClean="0"/>
              <a:t> . Bruce </a:t>
            </a:r>
            <a:r>
              <a:rPr lang="tr-TR" dirty="0" err="1" smtClean="0"/>
              <a:t>Alberts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3-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, 2016, 8.</a:t>
            </a:r>
            <a:r>
              <a:rPr lang="tr-TR" dirty="0" err="1" smtClean="0"/>
              <a:t>th</a:t>
            </a:r>
            <a:r>
              <a:rPr lang="tr-TR" dirty="0" smtClean="0"/>
              <a:t> </a:t>
            </a:r>
            <a:r>
              <a:rPr lang="tr-TR" dirty="0" err="1" smtClean="0"/>
              <a:t>edition</a:t>
            </a:r>
            <a:r>
              <a:rPr lang="tr-TR" dirty="0" smtClean="0"/>
              <a:t>, H.</a:t>
            </a:r>
            <a:r>
              <a:rPr lang="tr-TR" dirty="0" err="1" smtClean="0"/>
              <a:t>Lodish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650305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2143</Words>
  <Application>Microsoft Office PowerPoint</Application>
  <PresentationFormat>Ekran Gösterisi (4:3)</PresentationFormat>
  <Paragraphs>153</Paragraphs>
  <Slides>86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86</vt:i4>
      </vt:variant>
    </vt:vector>
  </HeadingPairs>
  <TitlesOfParts>
    <vt:vector size="87" baseType="lpstr">
      <vt:lpstr>Ofis Teması</vt:lpstr>
      <vt:lpstr>Hücre Döngüsü Kontrol Noktaları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DNA Replikasyonunun Sınırlandırılması</vt:lpstr>
      <vt:lpstr>PowerPoint Sunusu</vt:lpstr>
      <vt:lpstr>PowerPoint Sunusu</vt:lpstr>
      <vt:lpstr>Hücre Döngüsü Gelişimin Düzenleyicileri</vt:lpstr>
      <vt:lpstr>MPF: Maturation Promoting Faktör (Olgunlaşmayı İlerleten Faktör)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Hücre Döngüsü İnhibitörleri</vt:lpstr>
      <vt:lpstr>PowerPoint Sunusu</vt:lpstr>
      <vt:lpstr>PowerPoint Sunusu</vt:lpstr>
      <vt:lpstr>PowerPoint Sunusu</vt:lpstr>
      <vt:lpstr>PowerPoint Sunusu</vt:lpstr>
      <vt:lpstr>MPF ve Metafazda İlerleme</vt:lpstr>
      <vt:lpstr>PowerPoint Sunusu</vt:lpstr>
      <vt:lpstr>PowerPoint Sunusu</vt:lpstr>
      <vt:lpstr>PowerPoint Sunusu</vt:lpstr>
      <vt:lpstr>MPF’nin İnaktivasyonu: Anafaz ve Telofaz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 Fazı regülasyonu</vt:lpstr>
      <vt:lpstr>Oosit Mayozunun Düzenlenmesi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 Döngüsü Kontrol Noktaları</dc:title>
  <dc:creator>pc</dc:creator>
  <cp:lastModifiedBy>pc</cp:lastModifiedBy>
  <cp:revision>2</cp:revision>
  <dcterms:created xsi:type="dcterms:W3CDTF">2020-04-02T08:21:25Z</dcterms:created>
  <dcterms:modified xsi:type="dcterms:W3CDTF">2020-04-02T10:42:20Z</dcterms:modified>
</cp:coreProperties>
</file>