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347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46" r:id="rId39"/>
    <p:sldId id="293" r:id="rId40"/>
    <p:sldId id="294" r:id="rId41"/>
    <p:sldId id="344" r:id="rId42"/>
    <p:sldId id="295" r:id="rId43"/>
    <p:sldId id="296" r:id="rId44"/>
    <p:sldId id="297" r:id="rId45"/>
    <p:sldId id="298" r:id="rId46"/>
    <p:sldId id="299" r:id="rId47"/>
    <p:sldId id="301" r:id="rId48"/>
    <p:sldId id="302" r:id="rId49"/>
    <p:sldId id="303" r:id="rId50"/>
    <p:sldId id="304" r:id="rId51"/>
    <p:sldId id="345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08/10/2020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Hücrelerarası </a:t>
            </a:r>
            <a:r>
              <a:rPr lang="tr-TR" b="1" dirty="0" err="1" smtClean="0">
                <a:solidFill>
                  <a:srgbClr val="FF0000"/>
                </a:solidFill>
              </a:rPr>
              <a:t>Matriks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ve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Hücre Etkileşimleri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571744"/>
            <a:ext cx="7878928" cy="327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0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HÜCRE DIŞI MATRİKS (ECM)</a:t>
            </a:r>
            <a:endParaRPr lang="tr-TR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57224" y="1357298"/>
            <a:ext cx="7715304" cy="521497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800" dirty="0" smtClean="0"/>
              <a:t>Dokular sadece hücrelerden ibaret değildir.</a:t>
            </a:r>
          </a:p>
          <a:p>
            <a:pPr algn="just">
              <a:buNone/>
            </a:pPr>
            <a:endParaRPr lang="tr-TR" sz="2800" dirty="0" smtClean="0"/>
          </a:p>
          <a:p>
            <a:pPr algn="just"/>
            <a:r>
              <a:rPr lang="tr-TR" sz="2800" dirty="0" smtClean="0"/>
              <a:t>Bir dokunun hacminin önemli bir kısmını çeşitli </a:t>
            </a:r>
            <a:r>
              <a:rPr lang="tr-TR" sz="2800" dirty="0" err="1" smtClean="0"/>
              <a:t>makromoleküllerden</a:t>
            </a:r>
            <a:r>
              <a:rPr lang="tr-TR" sz="2800" dirty="0" smtClean="0"/>
              <a:t> meydana gelmiş olan hücre dışı </a:t>
            </a:r>
            <a:r>
              <a:rPr lang="tr-TR" sz="2800" dirty="0" err="1" smtClean="0"/>
              <a:t>matriks</a:t>
            </a:r>
            <a:r>
              <a:rPr lang="tr-TR" sz="2800" dirty="0" smtClean="0"/>
              <a:t> (</a:t>
            </a:r>
            <a:r>
              <a:rPr lang="tr-TR" sz="2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ekstraselular</a:t>
            </a:r>
            <a:r>
              <a:rPr lang="tr-T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matriks</a:t>
            </a:r>
            <a:r>
              <a:rPr lang="tr-TR" sz="2800" dirty="0" smtClean="0"/>
              <a:t>) kaplar.</a:t>
            </a:r>
          </a:p>
          <a:p>
            <a:pPr algn="just">
              <a:buNone/>
            </a:pPr>
            <a:endParaRPr lang="tr-TR" sz="2800" dirty="0" smtClean="0"/>
          </a:p>
          <a:p>
            <a:pPr algn="just"/>
            <a:r>
              <a:rPr lang="tr-TR" sz="2800" dirty="0" smtClean="0"/>
              <a:t>Bu hücre dışı </a:t>
            </a:r>
            <a:r>
              <a:rPr lang="tr-TR" sz="2800" dirty="0" err="1" smtClean="0"/>
              <a:t>matriks</a:t>
            </a:r>
            <a:r>
              <a:rPr lang="tr-TR" sz="2800" dirty="0" smtClean="0"/>
              <a:t> çeşitli </a:t>
            </a:r>
            <a:r>
              <a:rPr lang="tr-T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protein</a:t>
            </a:r>
            <a:r>
              <a:rPr lang="tr-TR" sz="2800" dirty="0" smtClean="0"/>
              <a:t> ve </a:t>
            </a:r>
            <a:r>
              <a:rPr lang="tr-TR" sz="2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polisakkaritlerden</a:t>
            </a:r>
            <a:r>
              <a:rPr lang="tr-TR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800" dirty="0" smtClean="0"/>
              <a:t>meydana gelir.</a:t>
            </a:r>
          </a:p>
          <a:p>
            <a:pPr algn="just">
              <a:buNone/>
            </a:pPr>
            <a:endParaRPr lang="tr-TR" sz="2800" dirty="0" smtClean="0"/>
          </a:p>
          <a:p>
            <a:pPr algn="just"/>
            <a:r>
              <a:rPr lang="tr-TR" sz="2800" dirty="0" smtClean="0"/>
              <a:t>Bu moleküller kendilerini salgılayan hücrelerin yüzeyinde ağ şeklinde bir tabaka oluşturur.</a:t>
            </a:r>
          </a:p>
          <a:p>
            <a:pPr algn="just"/>
            <a:endParaRPr lang="tr-TR" sz="2400" dirty="0" smtClean="0"/>
          </a:p>
          <a:p>
            <a:endParaRPr lang="tr-TR" sz="2400" dirty="0" smtClean="0"/>
          </a:p>
          <a:p>
            <a:pPr>
              <a:buNone/>
            </a:pPr>
            <a:endParaRPr lang="tr-TR" sz="2200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652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ECM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 lnSpcReduction="20000"/>
          </a:bodyPr>
          <a:lstStyle/>
          <a:p>
            <a:r>
              <a:rPr lang="tr-TR" sz="3000" b="1" dirty="0" smtClean="0"/>
              <a:t>ECM içeriği;</a:t>
            </a:r>
          </a:p>
          <a:p>
            <a:pPr lvl="2"/>
            <a:r>
              <a:rPr lang="tr-TR" sz="3000" dirty="0" smtClean="0"/>
              <a:t>Protein</a:t>
            </a:r>
          </a:p>
          <a:p>
            <a:pPr lvl="2"/>
            <a:r>
              <a:rPr lang="tr-TR" sz="3000" dirty="0" smtClean="0"/>
              <a:t>-</a:t>
            </a:r>
            <a:r>
              <a:rPr lang="tr-TR" sz="3000" dirty="0" err="1" smtClean="0"/>
              <a:t>Polisakkarit</a:t>
            </a:r>
            <a:endParaRPr lang="tr-TR" sz="3000" dirty="0" smtClean="0"/>
          </a:p>
          <a:p>
            <a:pPr lvl="2"/>
            <a:r>
              <a:rPr lang="tr-TR" sz="3000" dirty="0" smtClean="0"/>
              <a:t>-Bunları salgılayan hücreler</a:t>
            </a:r>
          </a:p>
          <a:p>
            <a:endParaRPr lang="tr-TR" sz="3000" dirty="0" smtClean="0"/>
          </a:p>
          <a:p>
            <a:r>
              <a:rPr lang="tr-TR" sz="3000" b="1" dirty="0" smtClean="0"/>
              <a:t>ECM dokulara destek sağlamanın yanında;</a:t>
            </a:r>
          </a:p>
          <a:p>
            <a:pPr>
              <a:buNone/>
            </a:pPr>
            <a:r>
              <a:rPr lang="tr-TR" sz="3000" dirty="0" smtClean="0"/>
              <a:t>		-H.</a:t>
            </a:r>
            <a:r>
              <a:rPr lang="tr-TR" sz="3000" dirty="0" err="1" smtClean="0"/>
              <a:t>nin</a:t>
            </a:r>
            <a:r>
              <a:rPr lang="tr-TR" sz="3000" dirty="0" smtClean="0"/>
              <a:t> şekil ve fonksiyonunda</a:t>
            </a:r>
          </a:p>
          <a:p>
            <a:pPr>
              <a:buNone/>
            </a:pPr>
            <a:r>
              <a:rPr lang="tr-TR" sz="3000" dirty="0" smtClean="0"/>
              <a:t>		-Gelişiminde</a:t>
            </a:r>
          </a:p>
          <a:p>
            <a:pPr>
              <a:buNone/>
            </a:pPr>
            <a:r>
              <a:rPr lang="tr-TR" sz="3000" dirty="0" smtClean="0"/>
              <a:t>		-Çoğalmasında</a:t>
            </a:r>
          </a:p>
          <a:p>
            <a:pPr>
              <a:buNone/>
            </a:pPr>
            <a:r>
              <a:rPr lang="tr-TR" sz="3000" dirty="0" smtClean="0"/>
              <a:t>		-Canlılığını sürdürmesine</a:t>
            </a:r>
          </a:p>
          <a:p>
            <a:pPr>
              <a:buNone/>
            </a:pPr>
            <a:r>
              <a:rPr lang="tr-TR" sz="3000" dirty="0" smtClean="0"/>
              <a:t>		-Göçünde</a:t>
            </a:r>
          </a:p>
          <a:p>
            <a:pPr lvl="2"/>
            <a:endParaRPr lang="tr-TR" dirty="0" smtClean="0"/>
          </a:p>
          <a:p>
            <a:pPr lvl="2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204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ECM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ECM;</a:t>
            </a:r>
          </a:p>
          <a:p>
            <a:pPr>
              <a:buNone/>
            </a:pPr>
            <a:r>
              <a:rPr lang="tr-TR" dirty="0" smtClean="0"/>
              <a:t>		-Hücre Büyüme</a:t>
            </a:r>
          </a:p>
          <a:p>
            <a:pPr>
              <a:buNone/>
            </a:pPr>
            <a:r>
              <a:rPr lang="tr-TR" dirty="0" smtClean="0"/>
              <a:t>		-Çoğalma</a:t>
            </a:r>
          </a:p>
          <a:p>
            <a:pPr>
              <a:buNone/>
            </a:pPr>
            <a:r>
              <a:rPr lang="tr-TR" dirty="0" smtClean="0"/>
              <a:t>		-Gen </a:t>
            </a:r>
            <a:r>
              <a:rPr lang="tr-TR" dirty="0" err="1" smtClean="0"/>
              <a:t>expresyonunu</a:t>
            </a:r>
            <a:r>
              <a:rPr lang="tr-TR" dirty="0" smtClean="0"/>
              <a:t> kontrol eden 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b="1" i="1" dirty="0" err="1" smtClean="0"/>
              <a:t>Hücreiçi</a:t>
            </a:r>
            <a:r>
              <a:rPr lang="tr-TR" b="1" i="1" dirty="0" smtClean="0"/>
              <a:t> sinyal yollarını </a:t>
            </a:r>
            <a:r>
              <a:rPr lang="tr-TR" dirty="0" smtClean="0"/>
              <a:t>aktive ederek hücresel fonksiyonları düzenler ve hücrelerin doku oluşturmasında rol oynar.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84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142852"/>
            <a:ext cx="8858280" cy="114300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ECM’nin</a:t>
            </a:r>
            <a:r>
              <a:rPr lang="tr-TR" b="1" dirty="0" smtClean="0">
                <a:solidFill>
                  <a:srgbClr val="C00000"/>
                </a:solidFill>
              </a:rPr>
              <a:t> yapısı hücreden hücreye değişir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428564" y="1071546"/>
            <a:ext cx="8715436" cy="550070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sz="3400" dirty="0" err="1" smtClean="0">
                <a:latin typeface="+mj-lt"/>
                <a:cs typeface="Times New Roman" pitchFamily="18" charset="0"/>
              </a:rPr>
              <a:t>Eksraselular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</a:t>
            </a:r>
            <a:r>
              <a:rPr lang="tr-TR" sz="3400" dirty="0" err="1" smtClean="0">
                <a:latin typeface="+mj-lt"/>
                <a:cs typeface="Times New Roman" pitchFamily="18" charset="0"/>
              </a:rPr>
              <a:t>matriks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en bol olarak </a:t>
            </a:r>
            <a:r>
              <a:rPr lang="tr-TR" sz="3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bağ dokuda </a:t>
            </a:r>
            <a:r>
              <a:rPr lang="tr-TR" sz="3400" dirty="0" smtClean="0">
                <a:latin typeface="+mj-lt"/>
                <a:cs typeface="Times New Roman" pitchFamily="18" charset="0"/>
              </a:rPr>
              <a:t>bulunur.</a:t>
            </a:r>
          </a:p>
          <a:p>
            <a:pPr algn="just">
              <a:buNone/>
            </a:pPr>
            <a:endParaRPr lang="tr-TR" sz="3400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tr-TR" sz="3400" dirty="0" err="1" smtClean="0">
                <a:latin typeface="+mj-lt"/>
                <a:cs typeface="Times New Roman" pitchFamily="18" charset="0"/>
              </a:rPr>
              <a:t>Matrikste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yer alan </a:t>
            </a:r>
            <a:r>
              <a:rPr lang="tr-TR" sz="3400" dirty="0" err="1" smtClean="0">
                <a:latin typeface="+mj-lt"/>
                <a:cs typeface="Times New Roman" pitchFamily="18" charset="0"/>
              </a:rPr>
              <a:t>makromoleküllerin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farklı </a:t>
            </a:r>
            <a:r>
              <a:rPr lang="tr-TR" sz="3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tiplerde  ve oranlarda</a:t>
            </a:r>
            <a:endParaRPr lang="tr-TR" sz="3400" dirty="0" smtClean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tr-TR" sz="3400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tr-TR" sz="3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Örn: </a:t>
            </a:r>
          </a:p>
          <a:p>
            <a:pPr algn="just">
              <a:buNone/>
            </a:pPr>
            <a:r>
              <a:rPr lang="tr-TR" sz="3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	</a:t>
            </a:r>
            <a:r>
              <a:rPr lang="tr-TR" sz="3400" b="1" i="1" dirty="0" smtClean="0">
                <a:latin typeface="+mj-lt"/>
                <a:cs typeface="Times New Roman" pitchFamily="18" charset="0"/>
              </a:rPr>
              <a:t>-</a:t>
            </a:r>
            <a:r>
              <a:rPr lang="tr-TR" sz="3400" dirty="0" err="1" smtClean="0">
                <a:latin typeface="+mj-lt"/>
                <a:cs typeface="Times New Roman" pitchFamily="18" charset="0"/>
              </a:rPr>
              <a:t>matriks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kemik ve dişte sert bir yapı halini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-korneada ışığı geçirecek bir yapıda, 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-kanda sıvı, 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-bağ dokuda yumuşak, 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</a:t>
            </a:r>
            <a:r>
              <a:rPr lang="tr-TR" sz="3400" dirty="0" err="1" smtClean="0">
                <a:latin typeface="+mj-lt"/>
                <a:cs typeface="Times New Roman" pitchFamily="18" charset="0"/>
              </a:rPr>
              <a:t>tendonlarda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ise ip benzeri ve oldukça kuvvetlidir.</a:t>
            </a:r>
          </a:p>
          <a:p>
            <a:pPr algn="just">
              <a:buNone/>
            </a:pPr>
            <a:r>
              <a:rPr lang="tr-TR" sz="3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İçerik olarak;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</a:t>
            </a:r>
            <a:r>
              <a:rPr lang="tr-TR" sz="3400" dirty="0" err="1" smtClean="0">
                <a:latin typeface="+mj-lt"/>
                <a:cs typeface="Times New Roman" pitchFamily="18" charset="0"/>
              </a:rPr>
              <a:t>Tendonlarda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</a:t>
            </a:r>
            <a:r>
              <a:rPr lang="tr-TR" sz="3400" b="1" i="1" dirty="0" err="1" smtClean="0">
                <a:latin typeface="+mj-lt"/>
                <a:cs typeface="Times New Roman" pitchFamily="18" charset="0"/>
              </a:rPr>
              <a:t>kollajen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içeriği fazla iken</a:t>
            </a:r>
          </a:p>
          <a:p>
            <a:pPr algn="just">
              <a:buNone/>
            </a:pPr>
            <a:r>
              <a:rPr lang="tr-TR" sz="3400" dirty="0" smtClean="0">
                <a:latin typeface="+mj-lt"/>
                <a:cs typeface="Times New Roman" pitchFamily="18" charset="0"/>
              </a:rPr>
              <a:t>	-Kıkırdakta </a:t>
            </a:r>
            <a:r>
              <a:rPr lang="tr-TR" sz="3400" b="1" i="1" dirty="0" err="1" smtClean="0">
                <a:latin typeface="+mj-lt"/>
                <a:cs typeface="Times New Roman" pitchFamily="18" charset="0"/>
              </a:rPr>
              <a:t>protoglikan</a:t>
            </a:r>
            <a:r>
              <a:rPr lang="tr-TR" sz="3400" dirty="0" smtClean="0">
                <a:latin typeface="+mj-lt"/>
                <a:cs typeface="Times New Roman" pitchFamily="18" charset="0"/>
              </a:rPr>
              <a:t> içeriği fazladır</a:t>
            </a:r>
          </a:p>
          <a:p>
            <a:pPr algn="just">
              <a:buNone/>
            </a:pPr>
            <a:endParaRPr lang="tr-TR" sz="3400" dirty="0" smtClean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tr-TR" sz="4400" dirty="0" smtClean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tr-TR" sz="4400" dirty="0" smtClean="0">
              <a:latin typeface="+mj-lt"/>
              <a:cs typeface="Times New Roman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424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 err="1" smtClean="0">
                <a:cs typeface="Times New Roman" pitchFamily="18" charset="0"/>
              </a:rPr>
              <a:t>Ektraselular</a:t>
            </a:r>
            <a:r>
              <a:rPr lang="tr-TR" dirty="0" smtClean="0">
                <a:cs typeface="Times New Roman" pitchFamily="18" charset="0"/>
              </a:rPr>
              <a:t> </a:t>
            </a:r>
            <a:r>
              <a:rPr lang="tr-TR" dirty="0" err="1" smtClean="0">
                <a:cs typeface="Times New Roman" pitchFamily="18" charset="0"/>
              </a:rPr>
              <a:t>matriksi</a:t>
            </a:r>
            <a:r>
              <a:rPr lang="tr-TR" dirty="0" smtClean="0">
                <a:cs typeface="Times New Roman" pitchFamily="18" charset="0"/>
              </a:rPr>
              <a:t> oluşturan </a:t>
            </a:r>
            <a:r>
              <a:rPr lang="tr-TR" dirty="0" err="1" smtClean="0">
                <a:cs typeface="Times New Roman" pitchFamily="18" charset="0"/>
              </a:rPr>
              <a:t>makromoleküller</a:t>
            </a:r>
            <a:r>
              <a:rPr lang="tr-TR" dirty="0" smtClean="0">
                <a:cs typeface="Times New Roman" pitchFamily="18" charset="0"/>
              </a:rPr>
              <a:t> </a:t>
            </a:r>
            <a:r>
              <a:rPr lang="tr-TR" dirty="0" err="1" smtClean="0">
                <a:cs typeface="Times New Roman" pitchFamily="18" charset="0"/>
              </a:rPr>
              <a:t>matrikste</a:t>
            </a:r>
            <a:r>
              <a:rPr lang="tr-TR" dirty="0" smtClean="0">
                <a:cs typeface="Times New Roman" pitchFamily="18" charset="0"/>
              </a:rPr>
              <a:t> yer alan hücreler tarafından salgılanır. </a:t>
            </a:r>
          </a:p>
          <a:p>
            <a:pPr algn="just"/>
            <a:endParaRPr lang="tr-TR" dirty="0" smtClean="0">
              <a:cs typeface="Times New Roman" pitchFamily="18" charset="0"/>
            </a:endParaRPr>
          </a:p>
          <a:p>
            <a:pPr algn="just"/>
            <a:r>
              <a:rPr lang="tr-TR" dirty="0" smtClean="0">
                <a:cs typeface="Times New Roman" pitchFamily="18" charset="0"/>
              </a:rPr>
              <a:t>Birçok bağ dokuda, </a:t>
            </a:r>
            <a:r>
              <a:rPr lang="tr-TR" dirty="0" err="1" smtClean="0">
                <a:cs typeface="Times New Roman" pitchFamily="18" charset="0"/>
              </a:rPr>
              <a:t>matriks</a:t>
            </a:r>
            <a:r>
              <a:rPr lang="tr-TR" dirty="0" smtClean="0">
                <a:cs typeface="Times New Roman" pitchFamily="18" charset="0"/>
              </a:rPr>
              <a:t> </a:t>
            </a:r>
            <a:r>
              <a:rPr lang="tr-TR" dirty="0" err="1" smtClean="0">
                <a:cs typeface="Times New Roman" pitchFamily="18" charset="0"/>
              </a:rPr>
              <a:t>makromolekülleri</a:t>
            </a:r>
            <a:r>
              <a:rPr lang="tr-TR" dirty="0" smtClean="0">
                <a:cs typeface="Times New Roman" pitchFamily="18" charset="0"/>
              </a:rPr>
              <a:t> en fazla </a:t>
            </a:r>
            <a:r>
              <a:rPr lang="tr-TR" dirty="0" err="1" smtClean="0">
                <a:cs typeface="Times New Roman" pitchFamily="18" charset="0"/>
              </a:rPr>
              <a:t>fibroblastalar</a:t>
            </a:r>
            <a:r>
              <a:rPr lang="tr-TR" dirty="0" smtClean="0">
                <a:cs typeface="Times New Roman" pitchFamily="18" charset="0"/>
              </a:rPr>
              <a:t> </a:t>
            </a:r>
            <a:r>
              <a:rPr lang="tr-TR" dirty="0" err="1" smtClean="0">
                <a:cs typeface="Times New Roman" pitchFamily="18" charset="0"/>
              </a:rPr>
              <a:t>tafından</a:t>
            </a:r>
            <a:r>
              <a:rPr lang="tr-TR" dirty="0" smtClean="0">
                <a:cs typeface="Times New Roman" pitchFamily="18" charset="0"/>
              </a:rPr>
              <a:t> salgılanır.</a:t>
            </a:r>
          </a:p>
          <a:p>
            <a:pPr algn="just">
              <a:buNone/>
            </a:pPr>
            <a:endParaRPr lang="tr-TR" dirty="0" smtClean="0">
              <a:cs typeface="Times New Roman" pitchFamily="18" charset="0"/>
            </a:endParaRPr>
          </a:p>
          <a:p>
            <a:pPr algn="just"/>
            <a:r>
              <a:rPr lang="tr-TR" dirty="0" smtClean="0">
                <a:cs typeface="Times New Roman" pitchFamily="18" charset="0"/>
              </a:rPr>
              <a:t>Bu hücreler dokuya göre özel isim alırlar.örn: kıkırdakta </a:t>
            </a:r>
            <a:r>
              <a:rPr lang="tr-TR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kondroblast</a:t>
            </a:r>
            <a:r>
              <a:rPr lang="tr-TR" dirty="0" smtClean="0">
                <a:cs typeface="Times New Roman" pitchFamily="18" charset="0"/>
              </a:rPr>
              <a:t>, kemikte </a:t>
            </a:r>
            <a:r>
              <a:rPr lang="tr-TR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osteoblast</a:t>
            </a:r>
            <a:r>
              <a:rPr lang="tr-TR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, </a:t>
            </a:r>
            <a:r>
              <a:rPr lang="tr-TR" dirty="0" smtClean="0">
                <a:cs typeface="Times New Roman" pitchFamily="18" charset="0"/>
              </a:rPr>
              <a:t>bağ dokuda</a:t>
            </a:r>
            <a:r>
              <a:rPr lang="tr-TR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tr-TR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fibroblast</a:t>
            </a:r>
            <a:r>
              <a:rPr lang="tr-TR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tr-TR" dirty="0" smtClean="0">
                <a:cs typeface="Times New Roman" pitchFamily="18" charset="0"/>
              </a:rPr>
              <a:t>gibi.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13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/>
          <a:lstStyle/>
          <a:p>
            <a:pPr algn="just"/>
            <a:r>
              <a:rPr lang="tr-TR" dirty="0" smtClean="0"/>
              <a:t>Üzerine </a:t>
            </a:r>
            <a:r>
              <a:rPr lang="tr-TR" dirty="0" err="1" smtClean="0"/>
              <a:t>epitel</a:t>
            </a:r>
            <a:r>
              <a:rPr lang="tr-TR" dirty="0" smtClean="0"/>
              <a:t> hücre tabakalarının yerleştiği, önceleri taban zarlar olarak adlandırılan hücre levhası </a:t>
            </a:r>
            <a:r>
              <a:rPr lang="tr-TR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bazal </a:t>
            </a:r>
            <a:r>
              <a:rPr lang="tr-TR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lamina</a:t>
            </a:r>
            <a:r>
              <a:rPr lang="tr-TR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smtClean="0"/>
              <a:t>bir hücre dışı </a:t>
            </a:r>
            <a:r>
              <a:rPr lang="tr-TR" dirty="0" err="1" smtClean="0"/>
              <a:t>matriks</a:t>
            </a:r>
            <a:r>
              <a:rPr lang="tr-TR" dirty="0" smtClean="0"/>
              <a:t> tipi örneğidir.</a:t>
            </a:r>
          </a:p>
          <a:p>
            <a:endParaRPr lang="tr-TR" dirty="0" smtClean="0"/>
          </a:p>
          <a:p>
            <a:r>
              <a:rPr lang="tr-TR" dirty="0" smtClean="0"/>
              <a:t>Bazal </a:t>
            </a:r>
            <a:r>
              <a:rPr lang="tr-TR" dirty="0" err="1" smtClean="0"/>
              <a:t>lamina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r>
              <a:rPr lang="tr-TR" dirty="0" smtClean="0"/>
              <a:t> hücreler üzerinde uzanır ve </a:t>
            </a:r>
            <a:r>
              <a:rPr lang="tr-TR" dirty="0" err="1" smtClean="0"/>
              <a:t>epitel</a:t>
            </a:r>
            <a:r>
              <a:rPr lang="tr-TR" dirty="0" smtClean="0"/>
              <a:t> hücreleri desteklemek için, kas, </a:t>
            </a:r>
            <a:r>
              <a:rPr lang="tr-TR" dirty="0" err="1" smtClean="0"/>
              <a:t>adipoz</a:t>
            </a:r>
            <a:r>
              <a:rPr lang="tr-TR" dirty="0" smtClean="0"/>
              <a:t> hücreleri ve </a:t>
            </a:r>
            <a:r>
              <a:rPr lang="tr-TR" dirty="0" err="1" smtClean="0"/>
              <a:t>periferik</a:t>
            </a:r>
            <a:r>
              <a:rPr lang="tr-TR" dirty="0" smtClean="0"/>
              <a:t> sinirleri sarar.</a:t>
            </a: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Bazal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Lamina</a:t>
            </a:r>
            <a:endParaRPr lang="tr-T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57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290"/>
            <a:ext cx="4572032" cy="55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5848350"/>
            <a:ext cx="54292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6156176" y="6611689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29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ECM molekülleri ikiye ayrılır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85992"/>
            <a:ext cx="687523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4840303"/>
          </a:xfrm>
        </p:spPr>
        <p:txBody>
          <a:bodyPr>
            <a:normAutofit/>
          </a:bodyPr>
          <a:lstStyle/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5955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GAG (</a:t>
            </a:r>
            <a:r>
              <a:rPr lang="tr-TR" b="1" dirty="0" err="1" smtClean="0">
                <a:solidFill>
                  <a:srgbClr val="FF0000"/>
                </a:solidFill>
              </a:rPr>
              <a:t>Glikozaminoglikanlar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401080" cy="5715016"/>
          </a:xfrm>
        </p:spPr>
        <p:txBody>
          <a:bodyPr>
            <a:normAutofit fontScale="55000" lnSpcReduction="20000"/>
          </a:bodyPr>
          <a:lstStyle/>
          <a:p>
            <a:r>
              <a:rPr lang="tr-TR" sz="3600" dirty="0" smtClean="0"/>
              <a:t>Uzun, eğilmeyen, dallanmış, tekrarlayan </a:t>
            </a:r>
            <a:r>
              <a:rPr lang="tr-TR" sz="3600" dirty="0" err="1" smtClean="0"/>
              <a:t>disakkaritler</a:t>
            </a:r>
            <a:r>
              <a:rPr lang="tr-TR" sz="3600" dirty="0" smtClean="0"/>
              <a:t> oluşan </a:t>
            </a:r>
            <a:r>
              <a:rPr lang="tr-TR" sz="3600" b="1" i="1" dirty="0" err="1" smtClean="0"/>
              <a:t>polisakkaritlerdir</a:t>
            </a:r>
            <a:r>
              <a:rPr lang="tr-TR" sz="3600" b="1" i="1" dirty="0" smtClean="0"/>
              <a:t>.</a:t>
            </a:r>
          </a:p>
          <a:p>
            <a:endParaRPr lang="tr-TR" sz="3600" b="1" i="1" dirty="0" smtClean="0"/>
          </a:p>
          <a:p>
            <a:pPr>
              <a:buNone/>
            </a:pPr>
            <a:endParaRPr lang="tr-TR" sz="3600" b="1" i="1" dirty="0" smtClean="0"/>
          </a:p>
          <a:p>
            <a:r>
              <a:rPr lang="tr-TR" sz="3600" dirty="0" err="1" smtClean="0"/>
              <a:t>GAG’lar</a:t>
            </a:r>
            <a:r>
              <a:rPr lang="tr-TR" sz="3600" dirty="0" smtClean="0"/>
              <a:t>; </a:t>
            </a:r>
          </a:p>
          <a:p>
            <a:pPr>
              <a:buNone/>
            </a:pPr>
            <a:r>
              <a:rPr lang="tr-TR" sz="3600" dirty="0" smtClean="0"/>
              <a:t>		-Negatif yüklü</a:t>
            </a:r>
          </a:p>
          <a:p>
            <a:pPr>
              <a:buNone/>
            </a:pPr>
            <a:r>
              <a:rPr lang="tr-TR" sz="3600" dirty="0" smtClean="0"/>
              <a:t>		-Çubuk şeklinde</a:t>
            </a:r>
          </a:p>
          <a:p>
            <a:pPr>
              <a:buNone/>
            </a:pPr>
            <a:r>
              <a:rPr lang="tr-TR" sz="3600" dirty="0" smtClean="0"/>
              <a:t>		-Çok fazla su bağlama yeteneğine sahip moleküllerdir.</a:t>
            </a:r>
          </a:p>
          <a:p>
            <a:pPr>
              <a:buNone/>
            </a:pPr>
            <a:endParaRPr lang="tr-TR" sz="3600" dirty="0" smtClean="0"/>
          </a:p>
          <a:p>
            <a:r>
              <a:rPr lang="tr-TR" sz="3600" dirty="0" smtClean="0"/>
              <a:t>Hidroksil, karboksil ve sülfat gruplarından dolayı </a:t>
            </a:r>
            <a:r>
              <a:rPr lang="tr-TR" sz="3600" dirty="0" err="1" smtClean="0"/>
              <a:t>hidrofilik</a:t>
            </a:r>
            <a:r>
              <a:rPr lang="tr-TR" sz="3600" dirty="0" smtClean="0"/>
              <a:t> özellik gösterir</a:t>
            </a:r>
            <a:endParaRPr lang="tr-TR" sz="3600" b="1" i="1" dirty="0" smtClean="0"/>
          </a:p>
          <a:p>
            <a:pPr>
              <a:buNone/>
            </a:pPr>
            <a:endParaRPr lang="tr-TR" sz="3600" dirty="0" smtClean="0"/>
          </a:p>
          <a:p>
            <a:endParaRPr lang="tr-TR" sz="3600" dirty="0" smtClean="0"/>
          </a:p>
          <a:p>
            <a:r>
              <a:rPr lang="tr-TR" sz="3600" dirty="0" smtClean="0"/>
              <a:t>İçerdikleri;</a:t>
            </a:r>
          </a:p>
          <a:p>
            <a:pPr>
              <a:buNone/>
            </a:pPr>
            <a:r>
              <a:rPr lang="tr-TR" sz="3600" dirty="0" smtClean="0"/>
              <a:t>		-Şekere</a:t>
            </a:r>
          </a:p>
          <a:p>
            <a:pPr>
              <a:buNone/>
            </a:pPr>
            <a:r>
              <a:rPr lang="tr-TR" sz="3600" dirty="0" smtClean="0"/>
              <a:t>		-</a:t>
            </a:r>
            <a:r>
              <a:rPr lang="tr-TR" sz="3600" dirty="0" err="1" smtClean="0"/>
              <a:t>Şekerlerarası</a:t>
            </a:r>
            <a:r>
              <a:rPr lang="tr-TR" sz="3600" dirty="0" smtClean="0"/>
              <a:t> bağlantı tipine</a:t>
            </a:r>
          </a:p>
          <a:p>
            <a:pPr>
              <a:buNone/>
            </a:pPr>
            <a:r>
              <a:rPr lang="tr-TR" sz="3600" dirty="0" smtClean="0"/>
              <a:t>		-Sülfat gruplarının sayısına</a:t>
            </a:r>
          </a:p>
          <a:p>
            <a:pPr>
              <a:buNone/>
            </a:pPr>
            <a:r>
              <a:rPr lang="tr-TR" sz="3600" dirty="0" smtClean="0"/>
              <a:t>		-Lokalizasyonuna göre </a:t>
            </a:r>
            <a:r>
              <a:rPr lang="tr-TR" sz="3600" b="1" i="1" dirty="0" smtClean="0"/>
              <a:t>4 gruba </a:t>
            </a:r>
            <a:r>
              <a:rPr lang="tr-TR" sz="3600" dirty="0" smtClean="0"/>
              <a:t>ayrılır.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	</a:t>
            </a:r>
          </a:p>
          <a:p>
            <a:endParaRPr lang="tr-TR" b="1" i="1" dirty="0" smtClean="0"/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143380"/>
            <a:ext cx="2280401" cy="125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75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229600" cy="530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214546" y="285728"/>
            <a:ext cx="4860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GAG (</a:t>
            </a:r>
            <a:r>
              <a:rPr lang="tr-TR" sz="3200" b="1" dirty="0" err="1" smtClean="0">
                <a:solidFill>
                  <a:srgbClr val="FF0000"/>
                </a:solidFill>
              </a:rPr>
              <a:t>Glikozaminoglikanlar</a:t>
            </a:r>
            <a:r>
              <a:rPr lang="tr-TR" sz="3200" b="1" dirty="0" smtClean="0">
                <a:solidFill>
                  <a:srgbClr val="FF0000"/>
                </a:solidFill>
              </a:rPr>
              <a:t>)</a:t>
            </a:r>
            <a:endParaRPr lang="tr-TR" sz="3200" b="1" dirty="0"/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346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GAG (</a:t>
            </a:r>
            <a:r>
              <a:rPr lang="tr-TR" b="1" dirty="0" err="1" smtClean="0">
                <a:solidFill>
                  <a:srgbClr val="FF0000"/>
                </a:solidFill>
              </a:rPr>
              <a:t>Glikozaminoglikanlar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6617" y="1600200"/>
            <a:ext cx="69907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01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GAG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Hyaluranon</a:t>
            </a:r>
            <a:r>
              <a:rPr lang="tr-TR" dirty="0" smtClean="0"/>
              <a:t> hariç sülfatlanmışlardır.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Staphilococcus</a:t>
            </a:r>
            <a:r>
              <a:rPr lang="tr-TR" dirty="0" smtClean="0"/>
              <a:t> </a:t>
            </a:r>
            <a:r>
              <a:rPr lang="tr-TR" dirty="0" err="1" smtClean="0"/>
              <a:t>aerrous</a:t>
            </a:r>
            <a:r>
              <a:rPr lang="tr-TR" dirty="0" smtClean="0"/>
              <a:t>→ </a:t>
            </a:r>
            <a:r>
              <a:rPr lang="tr-TR" b="1" i="1" dirty="0" err="1" smtClean="0"/>
              <a:t>hyaluronidaz</a:t>
            </a:r>
            <a:r>
              <a:rPr lang="tr-TR" dirty="0" smtClean="0"/>
              <a:t> enzimi salgılar.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GAG’lar</a:t>
            </a:r>
            <a:r>
              <a:rPr lang="tr-TR" dirty="0" smtClean="0"/>
              <a:t> </a:t>
            </a:r>
            <a:r>
              <a:rPr lang="tr-TR" dirty="0" err="1" smtClean="0"/>
              <a:t>hyaluranon</a:t>
            </a:r>
            <a:r>
              <a:rPr lang="tr-TR" dirty="0" smtClean="0"/>
              <a:t> hariç proteinlerle bağlanarak </a:t>
            </a:r>
            <a:r>
              <a:rPr lang="tr-TR" b="1" i="1" dirty="0" err="1" smtClean="0"/>
              <a:t>proteoglikanları</a:t>
            </a:r>
            <a:r>
              <a:rPr lang="tr-TR" dirty="0" smtClean="0"/>
              <a:t> oluştururlar.</a:t>
            </a:r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697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Proteoglikanlar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çeşitli fonksiyonlara sahiptir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26" y="1428712"/>
            <a:ext cx="8786874" cy="5429288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Hücreler arası kimyasal haberleşmede rol alır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Sinyal moleküllerine bağlanarak sinyal aktivitesini düzenler (FGF-</a:t>
            </a:r>
            <a:r>
              <a:rPr lang="tr-TR" dirty="0" err="1" smtClean="0"/>
              <a:t>heparan</a:t>
            </a:r>
            <a:r>
              <a:rPr lang="tr-TR" dirty="0" smtClean="0"/>
              <a:t> sülfat)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Protein salgılanmasını düzenler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Bazal </a:t>
            </a:r>
            <a:r>
              <a:rPr lang="tr-TR" dirty="0" err="1" smtClean="0"/>
              <a:t>lamina</a:t>
            </a:r>
            <a:r>
              <a:rPr lang="tr-TR" dirty="0" smtClean="0"/>
              <a:t> ile </a:t>
            </a:r>
            <a:r>
              <a:rPr lang="tr-TR" dirty="0" err="1" smtClean="0"/>
              <a:t>ilşikilerinde</a:t>
            </a:r>
            <a:r>
              <a:rPr lang="tr-TR" dirty="0" smtClean="0"/>
              <a:t> değişen </a:t>
            </a:r>
            <a:r>
              <a:rPr lang="tr-TR" dirty="0" err="1" smtClean="0"/>
              <a:t>por</a:t>
            </a:r>
            <a:r>
              <a:rPr lang="tr-TR" dirty="0" smtClean="0"/>
              <a:t> büyüklükleri ve yük dağılımları ile seçici moleküler filtre görevi görür.</a:t>
            </a:r>
          </a:p>
          <a:p>
            <a:endParaRPr lang="tr-TR" dirty="0" smtClean="0"/>
          </a:p>
          <a:p>
            <a:r>
              <a:rPr lang="tr-TR" dirty="0" smtClean="0"/>
              <a:t>Negatif yüzey yükleri sebebiyle birbirini iter (kıvamı kaygan </a:t>
            </a:r>
            <a:r>
              <a:rPr lang="tr-TR" dirty="0" err="1" smtClean="0"/>
              <a:t>mukoz</a:t>
            </a:r>
            <a:r>
              <a:rPr lang="tr-TR" dirty="0" smtClean="0"/>
              <a:t>)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Diz eklemini çevreleyen kıkırdak </a:t>
            </a:r>
            <a:r>
              <a:rPr lang="tr-TR" dirty="0" err="1" smtClean="0"/>
              <a:t>matrikste</a:t>
            </a:r>
            <a:r>
              <a:rPr lang="tr-TR" dirty="0" smtClean="0"/>
              <a:t> bol!!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Osteoartrit</a:t>
            </a:r>
            <a:r>
              <a:rPr lang="tr-TR" dirty="0" smtClean="0"/>
              <a:t> tedavisinde GAG, </a:t>
            </a:r>
            <a:r>
              <a:rPr lang="tr-TR" dirty="0" err="1" smtClean="0"/>
              <a:t>kondrin</a:t>
            </a:r>
            <a:r>
              <a:rPr lang="tr-TR" dirty="0" smtClean="0"/>
              <a:t> sülfat kullanılır!!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819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7192708" cy="534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660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785794"/>
            <a:ext cx="5072098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Yapısal Proteinler</a:t>
            </a:r>
            <a:endParaRPr lang="tr-T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28662" y="2357430"/>
            <a:ext cx="3643338" cy="2571768"/>
          </a:xfrm>
        </p:spPr>
        <p:txBody>
          <a:bodyPr/>
          <a:lstStyle/>
          <a:p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Kollajen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Elastin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0031" y="2214555"/>
            <a:ext cx="4991186" cy="314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61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Kollajen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771530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57158" y="785794"/>
            <a:ext cx="878684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Ekstraselüler</a:t>
            </a:r>
            <a:r>
              <a:rPr lang="tr-TR" sz="2400" dirty="0" smtClean="0"/>
              <a:t> </a:t>
            </a:r>
            <a:r>
              <a:rPr lang="tr-TR" sz="2400" dirty="0" err="1" smtClean="0"/>
              <a:t>matriksin</a:t>
            </a:r>
            <a:r>
              <a:rPr lang="tr-TR" sz="2400" dirty="0" smtClean="0"/>
              <a:t> </a:t>
            </a:r>
            <a:r>
              <a:rPr lang="tr-TR" sz="2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major</a:t>
            </a:r>
            <a:r>
              <a:rPr lang="tr-TR" sz="2400" dirty="0" smtClean="0"/>
              <a:t> yapısal proteini </a:t>
            </a:r>
            <a:r>
              <a:rPr lang="tr-TR" sz="2400" b="1" dirty="0" err="1" smtClean="0">
                <a:solidFill>
                  <a:srgbClr val="FF0000"/>
                </a:solidFill>
              </a:rPr>
              <a:t>kollajendir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Bağ doku h.</a:t>
            </a:r>
            <a:r>
              <a:rPr lang="tr-TR" sz="2400" dirty="0" err="1" smtClean="0"/>
              <a:t>lerinden</a:t>
            </a:r>
            <a:r>
              <a:rPr lang="tr-TR" sz="2400" dirty="0" smtClean="0"/>
              <a:t> salınırlar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Prolin</a:t>
            </a:r>
            <a:r>
              <a:rPr lang="tr-TR" sz="2400" dirty="0" smtClean="0"/>
              <a:t> ve </a:t>
            </a:r>
            <a:r>
              <a:rPr lang="tr-TR" sz="2400" dirty="0" err="1" smtClean="0"/>
              <a:t>glisin</a:t>
            </a:r>
            <a:r>
              <a:rPr lang="tr-TR" sz="2400" dirty="0" smtClean="0"/>
              <a:t> </a:t>
            </a:r>
            <a:r>
              <a:rPr lang="tr-TR" sz="2400" dirty="0" err="1" smtClean="0"/>
              <a:t>aa</a:t>
            </a:r>
            <a:r>
              <a:rPr lang="tr-TR" sz="2400" dirty="0" smtClean="0"/>
              <a:t>.</a:t>
            </a:r>
            <a:r>
              <a:rPr lang="tr-TR" sz="2400" dirty="0" err="1" smtClean="0"/>
              <a:t>lerinden</a:t>
            </a:r>
            <a:r>
              <a:rPr lang="tr-TR" sz="2400" dirty="0" smtClean="0"/>
              <a:t> zengin 3 </a:t>
            </a:r>
            <a:r>
              <a:rPr lang="tr-TR" sz="2400" dirty="0" smtClean="0">
                <a:ea typeface="Verdana"/>
                <a:cs typeface="Verdana"/>
              </a:rPr>
              <a:t>alfa zincir sarmalından</a:t>
            </a:r>
          </a:p>
          <a:p>
            <a:r>
              <a:rPr lang="tr-TR" sz="2400" dirty="0" smtClean="0">
                <a:ea typeface="Verdana"/>
                <a:cs typeface="Verdana"/>
              </a:rPr>
              <a:t>   (</a:t>
            </a:r>
            <a:r>
              <a:rPr lang="tr-TR" sz="2400" dirty="0" err="1" smtClean="0">
                <a:ea typeface="Verdana"/>
                <a:cs typeface="Verdana"/>
              </a:rPr>
              <a:t>Prolin</a:t>
            </a:r>
            <a:r>
              <a:rPr lang="tr-TR" sz="2400" dirty="0" smtClean="0">
                <a:ea typeface="Verdana"/>
                <a:cs typeface="Verdana"/>
              </a:rPr>
              <a:t> </a:t>
            </a:r>
            <a:r>
              <a:rPr lang="tr-TR" sz="2400" dirty="0" err="1" smtClean="0">
                <a:ea typeface="Verdana"/>
                <a:cs typeface="Verdana"/>
              </a:rPr>
              <a:t>hidroksillenir</a:t>
            </a:r>
            <a:r>
              <a:rPr lang="tr-TR" sz="2400" dirty="0" smtClean="0">
                <a:ea typeface="Verdana"/>
                <a:cs typeface="Verdana"/>
              </a:rPr>
              <a:t>!!)</a:t>
            </a:r>
            <a:endParaRPr lang="tr-TR" sz="2400" dirty="0" smtClean="0"/>
          </a:p>
          <a:p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2483768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058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C vitamini önemli!!..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9"/>
            <a:ext cx="821537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5786446" y="57150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</a:rPr>
              <a:t>İskorbüt Hastalığı!!!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037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*** </a:t>
            </a:r>
            <a:r>
              <a:rPr lang="tr-TR" dirty="0" err="1" smtClean="0"/>
              <a:t>Prolinin</a:t>
            </a:r>
            <a:r>
              <a:rPr lang="tr-TR" dirty="0" smtClean="0"/>
              <a:t> </a:t>
            </a:r>
            <a:r>
              <a:rPr lang="tr-TR" dirty="0" err="1" smtClean="0"/>
              <a:t>kollajende</a:t>
            </a:r>
            <a:r>
              <a:rPr lang="tr-TR" dirty="0" smtClean="0"/>
              <a:t> bulunan </a:t>
            </a:r>
            <a:r>
              <a:rPr lang="tr-TR" dirty="0" err="1" smtClean="0"/>
              <a:t>hidroksiproline</a:t>
            </a:r>
            <a:r>
              <a:rPr lang="tr-TR" dirty="0" smtClean="0"/>
              <a:t> dönüşümünü </a:t>
            </a:r>
            <a:r>
              <a:rPr lang="tr-TR" dirty="0" err="1" smtClean="0"/>
              <a:t>katalizleyen</a:t>
            </a:r>
            <a:r>
              <a:rPr lang="tr-TR" dirty="0" smtClean="0"/>
              <a:t> enzim olan </a:t>
            </a:r>
            <a:r>
              <a:rPr lang="tr-TR" dirty="0" err="1" smtClean="0"/>
              <a:t>prolilhidroksilaz’ın</a:t>
            </a:r>
            <a:r>
              <a:rPr lang="tr-TR" dirty="0" smtClean="0"/>
              <a:t>  aktivitesi için C vitamini gereklidir.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C vitamini eksikliği, zayıflamış bağ doku nedeniyle ortaya çıkan deri lezyonları ve kan damarlarının kanaması ile tanımlanan </a:t>
            </a:r>
            <a:r>
              <a:rPr lang="tr-TR" b="1" dirty="0" smtClean="0">
                <a:solidFill>
                  <a:srgbClr val="FF0000"/>
                </a:solidFill>
              </a:rPr>
              <a:t>iskorbüt hastalığına</a:t>
            </a:r>
            <a:r>
              <a:rPr lang="tr-TR" dirty="0" smtClean="0"/>
              <a:t> yol açar.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7326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İskorbüt Hastalığı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Sarmal oluşamaz parçalanır</a:t>
            </a:r>
          </a:p>
          <a:p>
            <a:r>
              <a:rPr lang="tr-TR" dirty="0" smtClean="0"/>
              <a:t>Kan damarları incelir</a:t>
            </a:r>
          </a:p>
          <a:p>
            <a:r>
              <a:rPr lang="tr-TR" dirty="0" smtClean="0"/>
              <a:t>Dişler etten ayrılır</a:t>
            </a:r>
          </a:p>
          <a:p>
            <a:r>
              <a:rPr lang="tr-TR" dirty="0" err="1" smtClean="0"/>
              <a:t>Gemicierl</a:t>
            </a:r>
            <a:r>
              <a:rPr lang="tr-TR" dirty="0" smtClean="0"/>
              <a:t>!!</a:t>
            </a:r>
          </a:p>
          <a:p>
            <a:r>
              <a:rPr lang="tr-TR" dirty="0" smtClean="0"/>
              <a:t>– Anemi</a:t>
            </a:r>
            <a:br>
              <a:rPr lang="tr-TR" dirty="0" smtClean="0"/>
            </a:br>
            <a:r>
              <a:rPr lang="tr-TR" dirty="0" smtClean="0"/>
              <a:t>– </a:t>
            </a:r>
            <a:r>
              <a:rPr lang="tr-TR" dirty="0" err="1" smtClean="0"/>
              <a:t>Miyalji</a:t>
            </a:r>
            <a:r>
              <a:rPr lang="tr-TR" dirty="0" smtClean="0"/>
              <a:t> veya ağrı (kemik ağrısı dahil)</a:t>
            </a:r>
            <a:br>
              <a:rPr lang="tr-TR" dirty="0" smtClean="0"/>
            </a:br>
            <a:r>
              <a:rPr lang="tr-TR" dirty="0" smtClean="0"/>
              <a:t>– Şişme veya ödem</a:t>
            </a:r>
            <a:br>
              <a:rPr lang="tr-TR" dirty="0" smtClean="0"/>
            </a:br>
            <a:r>
              <a:rPr lang="tr-TR" dirty="0" smtClean="0"/>
              <a:t>– </a:t>
            </a:r>
            <a:r>
              <a:rPr lang="tr-TR" dirty="0" err="1" smtClean="0"/>
              <a:t>Peteşi</a:t>
            </a:r>
            <a:r>
              <a:rPr lang="tr-TR" dirty="0" smtClean="0"/>
              <a:t> veya cilt altındaki kanamalardan kaynaklanan küçük kırmızı lekeler</a:t>
            </a:r>
            <a:br>
              <a:rPr lang="tr-TR" dirty="0" smtClean="0"/>
            </a:br>
            <a:r>
              <a:rPr lang="tr-TR" dirty="0" smtClean="0"/>
              <a:t>– Diş eti hastalığı ve diş kaybı</a:t>
            </a:r>
            <a:br>
              <a:rPr lang="tr-TR" dirty="0" smtClean="0"/>
            </a:br>
            <a:r>
              <a:rPr lang="tr-TR" dirty="0" smtClean="0"/>
              <a:t>– Yaraların geç iyileşmesi</a:t>
            </a:r>
            <a:br>
              <a:rPr lang="tr-TR" dirty="0" smtClean="0"/>
            </a:br>
            <a:r>
              <a:rPr lang="tr-TR" dirty="0" smtClean="0"/>
              <a:t>– Nefes darlığı</a:t>
            </a:r>
            <a:br>
              <a:rPr lang="tr-TR" dirty="0" smtClean="0"/>
            </a:br>
            <a:r>
              <a:rPr lang="tr-TR" dirty="0" smtClean="0"/>
              <a:t>– Ruh hali değişiklikleri ve depresyon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23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17301"/>
            <a:ext cx="8229600" cy="409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14282" y="642918"/>
            <a:ext cx="9358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 err="1" smtClean="0"/>
              <a:t>Ekstraseluler</a:t>
            </a:r>
            <a:r>
              <a:rPr lang="tr-TR" sz="2400" dirty="0" smtClean="0"/>
              <a:t> </a:t>
            </a:r>
            <a:r>
              <a:rPr lang="tr-TR" sz="2400" dirty="0" err="1" smtClean="0"/>
              <a:t>matrikste</a:t>
            </a:r>
            <a:r>
              <a:rPr lang="tr-TR" sz="2400" dirty="0" smtClean="0"/>
              <a:t> farklı görevleri olan </a:t>
            </a:r>
          </a:p>
          <a:p>
            <a:pPr algn="ctr"/>
            <a:r>
              <a:rPr lang="tr-TR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28 farklı </a:t>
            </a:r>
            <a:r>
              <a:rPr lang="tr-TR" sz="2400" dirty="0" err="1" smtClean="0"/>
              <a:t>kollajen</a:t>
            </a:r>
            <a:r>
              <a:rPr lang="tr-TR" sz="2400" dirty="0" smtClean="0"/>
              <a:t> tipi mevcuttur</a:t>
            </a:r>
            <a:endParaRPr lang="tr-TR" sz="2400" dirty="0"/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94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98757"/>
            <a:ext cx="3895743" cy="390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34280"/>
            <a:ext cx="3143272" cy="442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4714884"/>
            <a:ext cx="5143536" cy="14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47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Kollajen</a:t>
            </a:r>
            <a:r>
              <a:rPr lang="tr-TR" b="1" dirty="0" smtClean="0">
                <a:solidFill>
                  <a:srgbClr val="FF0000"/>
                </a:solidFill>
              </a:rPr>
              <a:t> bozuklukları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6000792"/>
          </a:xfrm>
        </p:spPr>
        <p:txBody>
          <a:bodyPr/>
          <a:lstStyle/>
          <a:p>
            <a:r>
              <a:rPr lang="tr-TR" dirty="0" err="1" smtClean="0"/>
              <a:t>Osteogenezis</a:t>
            </a:r>
            <a:r>
              <a:rPr lang="tr-TR" dirty="0" smtClean="0"/>
              <a:t> </a:t>
            </a:r>
            <a:r>
              <a:rPr lang="tr-TR" dirty="0" err="1" smtClean="0"/>
              <a:t>İmperfekta</a:t>
            </a:r>
            <a:r>
              <a:rPr lang="tr-TR" dirty="0" smtClean="0"/>
              <a:t>→ </a:t>
            </a:r>
            <a:r>
              <a:rPr lang="tr-TR" b="1" dirty="0" smtClean="0"/>
              <a:t>Tip I </a:t>
            </a:r>
            <a:r>
              <a:rPr lang="tr-TR" dirty="0" err="1" smtClean="0"/>
              <a:t>kollagen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                          Kırılgan kemikler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Kondraplazi</a:t>
            </a:r>
            <a:r>
              <a:rPr lang="tr-TR" dirty="0" smtClean="0"/>
              <a:t>→ </a:t>
            </a:r>
            <a:r>
              <a:rPr lang="tr-TR" b="1" dirty="0" smtClean="0"/>
              <a:t>Tip II </a:t>
            </a:r>
            <a:r>
              <a:rPr lang="tr-TR" dirty="0" err="1" smtClean="0"/>
              <a:t>kollagen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Ehler </a:t>
            </a:r>
            <a:r>
              <a:rPr lang="tr-TR" dirty="0" err="1" smtClean="0"/>
              <a:t>Danlos</a:t>
            </a:r>
            <a:r>
              <a:rPr lang="tr-TR" dirty="0" smtClean="0"/>
              <a:t> Sendromu→ </a:t>
            </a:r>
            <a:r>
              <a:rPr lang="tr-TR" b="1" dirty="0" smtClean="0"/>
              <a:t>Tip III </a:t>
            </a:r>
            <a:r>
              <a:rPr lang="tr-TR" dirty="0" err="1" smtClean="0"/>
              <a:t>kollagen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                        (</a:t>
            </a:r>
            <a:r>
              <a:rPr lang="tr-TR" dirty="0" err="1" smtClean="0"/>
              <a:t>Lizil</a:t>
            </a:r>
            <a:r>
              <a:rPr lang="tr-TR" dirty="0" smtClean="0"/>
              <a:t> </a:t>
            </a:r>
            <a:r>
              <a:rPr lang="tr-TR" dirty="0" err="1" smtClean="0"/>
              <a:t>hidroksilaz</a:t>
            </a:r>
            <a:r>
              <a:rPr lang="tr-TR" dirty="0" smtClean="0"/>
              <a:t> enzim eksikliği)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i="1" dirty="0" smtClean="0"/>
              <a:t>Anormal </a:t>
            </a:r>
            <a:r>
              <a:rPr lang="tr-TR" i="1" dirty="0" err="1" smtClean="0"/>
              <a:t>kollagen</a:t>
            </a:r>
            <a:r>
              <a:rPr lang="tr-TR" i="1" dirty="0" smtClean="0"/>
              <a:t> liflerine sahip bireylerde aşırı hareketli eklemler ve derinin aşırı uzaması görülür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518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2143116"/>
            <a:ext cx="8215370" cy="4714885"/>
          </a:xfrm>
        </p:spPr>
        <p:txBody>
          <a:bodyPr>
            <a:noAutofit/>
          </a:bodyPr>
          <a:lstStyle/>
          <a:p>
            <a:r>
              <a:rPr lang="tr-TR" sz="2000" dirty="0" err="1" smtClean="0"/>
              <a:t>Kollajen</a:t>
            </a:r>
            <a:r>
              <a:rPr lang="tr-TR" sz="2000" dirty="0" smtClean="0"/>
              <a:t> derinin destek yapısında önemli role sahip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Kollajen</a:t>
            </a:r>
            <a:r>
              <a:rPr lang="tr-TR" sz="2000" dirty="0" smtClean="0"/>
              <a:t> üretimi yavaşlar ya da değişirse derinin görünümü değişir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smtClean="0"/>
              <a:t>Deri yaşlandıkça </a:t>
            </a:r>
            <a:r>
              <a:rPr lang="tr-TR" sz="2000" dirty="0" err="1" smtClean="0"/>
              <a:t>kollajen</a:t>
            </a:r>
            <a:r>
              <a:rPr lang="tr-TR" sz="2000" dirty="0" smtClean="0"/>
              <a:t> üretimi yavaşlar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smtClean="0"/>
              <a:t>(</a:t>
            </a:r>
            <a:r>
              <a:rPr lang="tr-TR" sz="2000" dirty="0" err="1" smtClean="0"/>
              <a:t>Kollajene</a:t>
            </a:r>
            <a:r>
              <a:rPr lang="tr-TR" sz="2000" dirty="0" smtClean="0"/>
              <a:t> yapışık serbest radikaller!!)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Antiaging</a:t>
            </a:r>
            <a:r>
              <a:rPr lang="tr-TR" sz="2000" dirty="0" smtClean="0"/>
              <a:t>→ serbest radikal oluşumunu </a:t>
            </a:r>
            <a:r>
              <a:rPr lang="tr-TR" sz="2000" dirty="0" err="1" smtClean="0"/>
              <a:t>inhibe</a:t>
            </a:r>
            <a:r>
              <a:rPr lang="tr-TR" sz="2000" dirty="0" smtClean="0"/>
              <a:t> eder ve </a:t>
            </a:r>
            <a:r>
              <a:rPr lang="tr-TR" sz="2000" dirty="0" err="1" smtClean="0"/>
              <a:t>kollajen</a:t>
            </a:r>
            <a:r>
              <a:rPr lang="tr-TR" sz="2000" dirty="0" smtClean="0"/>
              <a:t> hasarını yavaşlatan antioksidanlar içerir.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b="1" i="1" dirty="0" err="1" smtClean="0"/>
              <a:t>Retinoid</a:t>
            </a:r>
            <a:r>
              <a:rPr lang="tr-TR" sz="2000" b="1" i="1" dirty="0" smtClean="0"/>
              <a:t> </a:t>
            </a:r>
            <a:r>
              <a:rPr lang="tr-TR" sz="2000" dirty="0" smtClean="0"/>
              <a:t>→ </a:t>
            </a:r>
            <a:r>
              <a:rPr lang="tr-TR" sz="2000" dirty="0" err="1" smtClean="0"/>
              <a:t>kollajenaz</a:t>
            </a:r>
            <a:r>
              <a:rPr lang="tr-TR" sz="2000" dirty="0" smtClean="0"/>
              <a:t> sentezini </a:t>
            </a:r>
            <a:r>
              <a:rPr lang="tr-TR" sz="2000" dirty="0" err="1" smtClean="0"/>
              <a:t>inhibe</a:t>
            </a:r>
            <a:r>
              <a:rPr lang="tr-TR" sz="2000" dirty="0" smtClean="0"/>
              <a:t> eder!!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786478" cy="224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367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7786742" cy="474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472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Kollajen</a:t>
            </a:r>
            <a:r>
              <a:rPr lang="tr-TR" b="1" dirty="0" smtClean="0">
                <a:solidFill>
                  <a:srgbClr val="FF0000"/>
                </a:solidFill>
              </a:rPr>
              <a:t> Doku Hastalıkları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1-</a:t>
            </a:r>
            <a:r>
              <a:rPr lang="tr-TR" dirty="0" err="1" smtClean="0"/>
              <a:t>Lupus</a:t>
            </a:r>
            <a:r>
              <a:rPr lang="tr-TR" dirty="0" smtClean="0"/>
              <a:t> </a:t>
            </a:r>
            <a:r>
              <a:rPr lang="tr-TR" dirty="0" err="1" smtClean="0"/>
              <a:t>eritematozus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2- </a:t>
            </a:r>
            <a:r>
              <a:rPr lang="tr-TR" dirty="0" err="1" smtClean="0"/>
              <a:t>Skleroderma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3- </a:t>
            </a:r>
            <a:r>
              <a:rPr lang="tr-TR" dirty="0" err="1" smtClean="0"/>
              <a:t>Dermatomiyozıt</a:t>
            </a:r>
            <a:r>
              <a:rPr lang="tr-TR" dirty="0" smtClean="0"/>
              <a:t>/</a:t>
            </a:r>
            <a:r>
              <a:rPr lang="tr-TR" dirty="0" err="1" smtClean="0"/>
              <a:t>polimiyozit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4- </a:t>
            </a:r>
            <a:r>
              <a:rPr lang="tr-TR" dirty="0" err="1" smtClean="0"/>
              <a:t>Periarteritis</a:t>
            </a:r>
            <a:r>
              <a:rPr lang="tr-TR" dirty="0" smtClean="0"/>
              <a:t> </a:t>
            </a:r>
            <a:r>
              <a:rPr lang="tr-TR" dirty="0" err="1" smtClean="0"/>
              <a:t>nodoza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5- </a:t>
            </a:r>
            <a:r>
              <a:rPr lang="tr-TR" dirty="0" err="1" smtClean="0"/>
              <a:t>Romatoid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6- </a:t>
            </a:r>
            <a:r>
              <a:rPr lang="tr-TR" dirty="0" err="1" smtClean="0"/>
              <a:t>Sjögren</a:t>
            </a:r>
            <a:r>
              <a:rPr lang="tr-TR" dirty="0" smtClean="0"/>
              <a:t> sendromu</a:t>
            </a:r>
            <a:br>
              <a:rPr lang="tr-TR" dirty="0" smtClean="0"/>
            </a:br>
            <a:r>
              <a:rPr lang="tr-TR" dirty="0" smtClean="0"/>
              <a:t>7- </a:t>
            </a:r>
            <a:r>
              <a:rPr lang="tr-TR" dirty="0" err="1" smtClean="0"/>
              <a:t>Mikst</a:t>
            </a:r>
            <a:r>
              <a:rPr lang="tr-TR" dirty="0" smtClean="0"/>
              <a:t> </a:t>
            </a:r>
            <a:r>
              <a:rPr lang="tr-TR" dirty="0" err="1" smtClean="0"/>
              <a:t>konnektif</a:t>
            </a:r>
            <a:r>
              <a:rPr lang="tr-TR" dirty="0" smtClean="0"/>
              <a:t> doku hastalığı</a:t>
            </a:r>
            <a:br>
              <a:rPr lang="tr-TR" dirty="0" smtClean="0"/>
            </a:br>
            <a:r>
              <a:rPr lang="tr-TR" dirty="0" smtClean="0"/>
              <a:t>8- Tekrarlayan </a:t>
            </a:r>
            <a:r>
              <a:rPr lang="tr-TR" dirty="0" err="1" smtClean="0"/>
              <a:t>polikondrit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63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714412" y="214290"/>
            <a:ext cx="8229600" cy="114300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Elastin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0017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Tüm vücutta bulunur fakat; </a:t>
            </a:r>
          </a:p>
          <a:p>
            <a:pPr>
              <a:buNone/>
            </a:pPr>
            <a:r>
              <a:rPr lang="tr-TR" dirty="0" smtClean="0"/>
              <a:t>		-Akciğer</a:t>
            </a:r>
          </a:p>
          <a:p>
            <a:pPr>
              <a:buNone/>
            </a:pPr>
            <a:r>
              <a:rPr lang="tr-TR" dirty="0" smtClean="0"/>
              <a:t>		-Arter atardamarları ve</a:t>
            </a:r>
          </a:p>
          <a:p>
            <a:pPr>
              <a:buNone/>
            </a:pPr>
            <a:r>
              <a:rPr lang="tr-TR" dirty="0" smtClean="0"/>
              <a:t>		-Deri bağ dokusunda belirgindir</a:t>
            </a:r>
          </a:p>
          <a:p>
            <a:endParaRPr lang="tr-TR" dirty="0" smtClean="0"/>
          </a:p>
          <a:p>
            <a:r>
              <a:rPr lang="tr-TR" dirty="0" err="1" smtClean="0"/>
              <a:t>Elastin</a:t>
            </a:r>
            <a:r>
              <a:rPr lang="tr-TR" dirty="0" smtClean="0"/>
              <a:t> proteini esneklik sağlar</a:t>
            </a:r>
          </a:p>
          <a:p>
            <a:r>
              <a:rPr lang="tr-TR" dirty="0" err="1" smtClean="0"/>
              <a:t>Elastin</a:t>
            </a:r>
            <a:r>
              <a:rPr lang="tr-TR" dirty="0" smtClean="0"/>
              <a:t> lifler lastik bant gibidir.</a:t>
            </a:r>
          </a:p>
          <a:p>
            <a:r>
              <a:rPr lang="tr-TR" dirty="0" smtClean="0"/>
              <a:t>Kor kısmı </a:t>
            </a:r>
            <a:r>
              <a:rPr lang="tr-TR" dirty="0" err="1" smtClean="0"/>
              <a:t>mikrofibriller</a:t>
            </a:r>
            <a:r>
              <a:rPr lang="tr-TR" dirty="0" smtClean="0"/>
              <a:t> ile çevrilidir.</a:t>
            </a:r>
          </a:p>
          <a:p>
            <a:r>
              <a:rPr lang="tr-TR" dirty="0" err="1" smtClean="0"/>
              <a:t>Fibrilin</a:t>
            </a:r>
            <a:r>
              <a:rPr lang="tr-TR" dirty="0" smtClean="0"/>
              <a:t> </a:t>
            </a:r>
            <a:r>
              <a:rPr lang="tr-TR" dirty="0" err="1" smtClean="0"/>
              <a:t>elastine</a:t>
            </a:r>
            <a:r>
              <a:rPr lang="tr-TR" dirty="0" smtClean="0"/>
              <a:t> bağlanarak </a:t>
            </a:r>
            <a:r>
              <a:rPr lang="tr-TR" dirty="0" err="1" smtClean="0"/>
              <a:t>elastin</a:t>
            </a:r>
            <a:r>
              <a:rPr lang="tr-TR" dirty="0" smtClean="0"/>
              <a:t> liflerin bütünlüğünü sağlar.</a:t>
            </a:r>
          </a:p>
          <a:p>
            <a:pPr>
              <a:buNone/>
            </a:pPr>
            <a:r>
              <a:rPr lang="tr-TR" dirty="0" smtClean="0"/>
              <a:t>		</a:t>
            </a:r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2102" y="857232"/>
            <a:ext cx="3611898" cy="364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11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Elastin</a:t>
            </a:r>
            <a:r>
              <a:rPr lang="tr-TR" b="1" dirty="0" smtClean="0">
                <a:solidFill>
                  <a:srgbClr val="FF0000"/>
                </a:solidFill>
              </a:rPr>
              <a:t> Hastalıkları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43050"/>
            <a:ext cx="857256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tr-TR" b="1" i="1" dirty="0" err="1" smtClean="0"/>
              <a:t>Marfan</a:t>
            </a:r>
            <a:r>
              <a:rPr lang="tr-TR" b="1" i="1" dirty="0" smtClean="0"/>
              <a:t> Sendromu</a:t>
            </a:r>
            <a:r>
              <a:rPr lang="tr-TR" dirty="0" smtClean="0"/>
              <a:t>→ </a:t>
            </a:r>
            <a:r>
              <a:rPr lang="tr-TR" dirty="0" err="1" smtClean="0"/>
              <a:t>Fibrilin</a:t>
            </a:r>
            <a:r>
              <a:rPr lang="tr-TR" dirty="0" smtClean="0"/>
              <a:t> 1 geninde mutasyon</a:t>
            </a:r>
          </a:p>
          <a:p>
            <a:pPr algn="just">
              <a:buNone/>
            </a:pPr>
            <a:r>
              <a:rPr lang="tr-TR" dirty="0" smtClean="0"/>
              <a:t>	Uzun kol ve bacaklar, kalp tutulumu ve gözde </a:t>
            </a:r>
            <a:r>
              <a:rPr lang="tr-TR" dirty="0" err="1" smtClean="0"/>
              <a:t>myopi</a:t>
            </a:r>
            <a:r>
              <a:rPr lang="tr-TR" dirty="0" smtClean="0"/>
              <a:t> ve lens </a:t>
            </a:r>
            <a:r>
              <a:rPr lang="tr-TR" dirty="0" err="1" smtClean="0"/>
              <a:t>dislokasyonu</a:t>
            </a:r>
            <a:r>
              <a:rPr lang="tr-TR" dirty="0" smtClean="0"/>
              <a:t> ile seyreden </a:t>
            </a:r>
            <a:r>
              <a:rPr lang="tr-TR" dirty="0" err="1" smtClean="0"/>
              <a:t>otozomal</a:t>
            </a:r>
            <a:r>
              <a:rPr lang="tr-TR" dirty="0" smtClean="0"/>
              <a:t> dominant kalıtımlı bir bağ dokusu bozukluğudur.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i="1" dirty="0" smtClean="0"/>
              <a:t>Alfa1-</a:t>
            </a:r>
            <a:r>
              <a:rPr lang="tr-TR" b="1" i="1" dirty="0" err="1" smtClean="0"/>
              <a:t>antitripsin</a:t>
            </a:r>
            <a:r>
              <a:rPr lang="tr-TR" b="1" i="1" dirty="0" smtClean="0"/>
              <a:t> eksikliği</a:t>
            </a:r>
            <a:r>
              <a:rPr lang="tr-TR" dirty="0" smtClean="0"/>
              <a:t>→ Akciğer </a:t>
            </a:r>
            <a:r>
              <a:rPr lang="tr-TR" dirty="0" err="1" smtClean="0"/>
              <a:t>elastazının</a:t>
            </a:r>
            <a:r>
              <a:rPr lang="tr-TR" dirty="0" smtClean="0"/>
              <a:t> uygun olmayan biçimde yıkımı (</a:t>
            </a:r>
            <a:r>
              <a:rPr lang="tr-TR" dirty="0" err="1" smtClean="0"/>
              <a:t>Elastazı</a:t>
            </a:r>
            <a:r>
              <a:rPr lang="tr-TR" dirty="0" smtClean="0"/>
              <a:t> </a:t>
            </a:r>
            <a:r>
              <a:rPr lang="tr-TR" dirty="0" err="1" smtClean="0"/>
              <a:t>inhibe</a:t>
            </a:r>
            <a:r>
              <a:rPr lang="tr-TR" dirty="0" smtClean="0"/>
              <a:t> edemez Akciğer dokusu yenilenemez)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202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8"/>
            <a:ext cx="657229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597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114300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Adhezyon</a:t>
            </a:r>
            <a:r>
              <a:rPr lang="tr-TR" b="1" dirty="0" smtClean="0">
                <a:solidFill>
                  <a:srgbClr val="FF0000"/>
                </a:solidFill>
              </a:rPr>
              <a:t> (Yapışıcı) Proteinler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857364"/>
            <a:ext cx="3929090" cy="2286016"/>
          </a:xfrm>
        </p:spPr>
        <p:txBody>
          <a:bodyPr/>
          <a:lstStyle/>
          <a:p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Fibronectin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err="1" smtClean="0">
                <a:latin typeface="Times New Roman" pitchFamily="18" charset="0"/>
                <a:cs typeface="Times New Roman" pitchFamily="18" charset="0"/>
              </a:rPr>
              <a:t>Laminin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786058"/>
            <a:ext cx="5424302" cy="305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410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Fibronektin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785926"/>
            <a:ext cx="36480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0300" y="4857760"/>
            <a:ext cx="67437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428596" y="1643050"/>
            <a:ext cx="4786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dirty="0" smtClean="0"/>
              <a:t>Görevi hücreleri </a:t>
            </a:r>
            <a:r>
              <a:rPr lang="tr-TR" sz="2400" dirty="0" err="1" smtClean="0"/>
              <a:t>matrikse</a:t>
            </a:r>
            <a:r>
              <a:rPr lang="tr-TR" sz="2400" dirty="0" smtClean="0"/>
              <a:t> bağlamaktır. </a:t>
            </a:r>
          </a:p>
          <a:p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Fibronektinler</a:t>
            </a:r>
            <a:r>
              <a:rPr lang="tr-TR" sz="2400" dirty="0" smtClean="0"/>
              <a:t> iki </a:t>
            </a:r>
            <a:r>
              <a:rPr lang="tr-TR" sz="2400" dirty="0" err="1" smtClean="0"/>
              <a:t>polipeptid</a:t>
            </a:r>
            <a:r>
              <a:rPr lang="tr-TR" sz="2400" dirty="0" smtClean="0"/>
              <a:t> zincirinden meydana gelmiştir. </a:t>
            </a:r>
          </a:p>
          <a:p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C-terminal uçlarından birbirleriyle </a:t>
            </a:r>
            <a:r>
              <a:rPr lang="tr-TR" sz="2400" dirty="0" err="1" smtClean="0"/>
              <a:t>disülfit</a:t>
            </a:r>
            <a:r>
              <a:rPr lang="tr-TR" sz="2400" dirty="0" smtClean="0"/>
              <a:t> bağları ile bağlanmıştırlar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50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2867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Laminin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7847732" cy="526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643570" y="2214554"/>
            <a:ext cx="350043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000" dirty="0" smtClean="0"/>
              <a:t>L</a:t>
            </a:r>
            <a:r>
              <a:rPr lang="nl-NL" sz="2000" dirty="0" smtClean="0"/>
              <a:t>aminin üç polipeptid zincirinden meydana gelmiştir. </a:t>
            </a:r>
            <a:r>
              <a:rPr lang="tr-TR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 err="1" smtClean="0"/>
              <a:t>Laminin</a:t>
            </a:r>
            <a:r>
              <a:rPr lang="tr-TR" sz="2000" dirty="0" smtClean="0"/>
              <a:t> proteinleri vücutta bulundukları yere göre farklılık gösterir. 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 smtClean="0"/>
              <a:t>Bu farklılıklar </a:t>
            </a:r>
            <a:r>
              <a:rPr lang="tr-TR" sz="2000" dirty="0" err="1" smtClean="0"/>
              <a:t>polipeptid</a:t>
            </a:r>
            <a:r>
              <a:rPr lang="tr-TR" sz="2000" dirty="0" smtClean="0"/>
              <a:t> zincirlerindeki değişikliklerden kaynaklanır.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 err="1" smtClean="0"/>
              <a:t>Laminin</a:t>
            </a:r>
            <a:r>
              <a:rPr lang="tr-TR" sz="2000" dirty="0" smtClean="0"/>
              <a:t> farklı bölgelerde örneğin; </a:t>
            </a:r>
            <a:r>
              <a:rPr lang="tr-TR" sz="2000" dirty="0" err="1" smtClean="0"/>
              <a:t>epitel</a:t>
            </a:r>
            <a:r>
              <a:rPr lang="tr-TR" sz="2000" dirty="0" smtClean="0"/>
              <a:t> hücrelerinin bazal </a:t>
            </a:r>
            <a:r>
              <a:rPr lang="tr-TR" sz="2000" dirty="0" err="1" smtClean="0"/>
              <a:t>laminası</a:t>
            </a:r>
            <a:r>
              <a:rPr lang="tr-TR" sz="2000" dirty="0" smtClean="0"/>
              <a:t>, yağ hücresi, düz kas veya çizgili kas hücrelerinde bulunan reseptörleri farklıdır.</a:t>
            </a:r>
            <a:endParaRPr lang="tr-TR" sz="2000" dirty="0"/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156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457200" y="2143116"/>
            <a:ext cx="8186766" cy="3983047"/>
          </a:xfrm>
        </p:spPr>
        <p:txBody>
          <a:bodyPr>
            <a:noAutofit/>
          </a:bodyPr>
          <a:lstStyle/>
          <a:p>
            <a:r>
              <a:rPr lang="tr-TR" sz="1800" b="1" i="1" dirty="0" err="1" smtClean="0"/>
              <a:t>Hiyaluronan</a:t>
            </a:r>
            <a:r>
              <a:rPr lang="tr-TR" sz="1800" dirty="0" smtClean="0"/>
              <a:t> → doku  ve eklemlerde oluşan baskı gücüne karşı koymada, yaralanan bölgelerin tamiri esnasında görev yapar. </a:t>
            </a:r>
            <a:r>
              <a:rPr lang="tr-TR" sz="1800" dirty="0" err="1" smtClean="0"/>
              <a:t>Embriyonik</a:t>
            </a:r>
            <a:r>
              <a:rPr lang="tr-TR" sz="1800" dirty="0" smtClean="0"/>
              <a:t> gelişme esnasında boşlukları doldurucu olarak da önemli görev yapar.</a:t>
            </a:r>
            <a:endParaRPr lang="tr-TR" sz="1800" b="1" i="1" dirty="0" smtClean="0"/>
          </a:p>
          <a:p>
            <a:r>
              <a:rPr lang="tr-TR" sz="1800" b="1" i="1" dirty="0" err="1" smtClean="0"/>
              <a:t>Kollagen</a:t>
            </a:r>
            <a:r>
              <a:rPr lang="tr-TR" sz="1800" b="1" i="1" dirty="0" smtClean="0"/>
              <a:t> </a:t>
            </a:r>
            <a:r>
              <a:rPr lang="tr-TR" sz="1800" b="1" i="1" dirty="0" err="1" smtClean="0"/>
              <a:t>fibriller</a:t>
            </a:r>
            <a:r>
              <a:rPr lang="tr-TR" sz="1800" b="1" i="1" dirty="0" smtClean="0"/>
              <a:t> </a:t>
            </a:r>
            <a:r>
              <a:rPr lang="tr-TR" sz="1800" dirty="0" smtClean="0"/>
              <a:t>→ </a:t>
            </a:r>
            <a:r>
              <a:rPr lang="tr-TR" sz="1800" dirty="0" err="1" smtClean="0"/>
              <a:t>matrikse</a:t>
            </a:r>
            <a:r>
              <a:rPr lang="tr-TR" sz="1800" dirty="0" smtClean="0"/>
              <a:t> gerilme gücü</a:t>
            </a:r>
          </a:p>
          <a:p>
            <a:r>
              <a:rPr lang="tr-TR" sz="1800" b="1" i="1" dirty="0" err="1" smtClean="0"/>
              <a:t>Elastin</a:t>
            </a:r>
            <a:r>
              <a:rPr lang="tr-TR" sz="1800" b="1" i="1" dirty="0" smtClean="0"/>
              <a:t> </a:t>
            </a:r>
            <a:r>
              <a:rPr lang="tr-TR" sz="1800" b="1" i="1" dirty="0" err="1" smtClean="0"/>
              <a:t>fibriller</a:t>
            </a:r>
            <a:r>
              <a:rPr lang="tr-TR" sz="1800" b="1" i="1" dirty="0" smtClean="0"/>
              <a:t> </a:t>
            </a:r>
            <a:r>
              <a:rPr lang="tr-TR" sz="1800" dirty="0" smtClean="0"/>
              <a:t>→ </a:t>
            </a:r>
            <a:r>
              <a:rPr lang="tr-TR" sz="1800" dirty="0" err="1" smtClean="0"/>
              <a:t>matrikse</a:t>
            </a:r>
            <a:r>
              <a:rPr lang="tr-TR" sz="1800" dirty="0" smtClean="0"/>
              <a:t> esneklik kazandırır</a:t>
            </a:r>
          </a:p>
          <a:p>
            <a:r>
              <a:rPr lang="tr-TR" sz="1800" b="1" i="1" dirty="0" smtClean="0"/>
              <a:t>Yapışıcı proteinler </a:t>
            </a:r>
            <a:r>
              <a:rPr lang="tr-TR" sz="1800" dirty="0" smtClean="0"/>
              <a:t>→ hücrelerin </a:t>
            </a:r>
            <a:r>
              <a:rPr lang="tr-TR" sz="1800" dirty="0" err="1" smtClean="0"/>
              <a:t>matriksin</a:t>
            </a:r>
            <a:r>
              <a:rPr lang="tr-TR" sz="1800" dirty="0" smtClean="0"/>
              <a:t> uygun bölgelerine tutunmalarını sağlar</a:t>
            </a:r>
          </a:p>
          <a:p>
            <a:r>
              <a:rPr lang="tr-TR" sz="1800" b="1" i="1" dirty="0" err="1" smtClean="0"/>
              <a:t>Fibronektin</a:t>
            </a:r>
            <a:r>
              <a:rPr lang="tr-TR" sz="1800" b="1" i="1" dirty="0" smtClean="0"/>
              <a:t> </a:t>
            </a:r>
            <a:r>
              <a:rPr lang="tr-TR" sz="1800" dirty="0" smtClean="0"/>
              <a:t>→  </a:t>
            </a:r>
            <a:r>
              <a:rPr lang="tr-TR" sz="1800" dirty="0" err="1" smtClean="0"/>
              <a:t>fibroblast</a:t>
            </a:r>
            <a:r>
              <a:rPr lang="tr-TR" sz="1800" dirty="0" smtClean="0"/>
              <a:t> ve diğer hücrelerin bağ doku </a:t>
            </a:r>
            <a:r>
              <a:rPr lang="tr-TR" sz="1800" dirty="0" err="1" smtClean="0"/>
              <a:t>matriksine</a:t>
            </a:r>
            <a:r>
              <a:rPr lang="tr-TR" sz="1800" dirty="0" smtClean="0"/>
              <a:t> tutunmalarını sağlarken</a:t>
            </a:r>
          </a:p>
          <a:p>
            <a:r>
              <a:rPr lang="tr-TR" sz="1800" b="1" i="1" dirty="0" err="1" smtClean="0"/>
              <a:t>Lamininler</a:t>
            </a:r>
            <a:r>
              <a:rPr lang="tr-TR" sz="1800" b="1" i="1" dirty="0" smtClean="0"/>
              <a:t> </a:t>
            </a:r>
            <a:r>
              <a:rPr lang="tr-TR" sz="1800" dirty="0" smtClean="0"/>
              <a:t>→ </a:t>
            </a:r>
            <a:r>
              <a:rPr lang="tr-TR" sz="1800" dirty="0" err="1" smtClean="0"/>
              <a:t>epitel</a:t>
            </a:r>
            <a:r>
              <a:rPr lang="tr-TR" sz="1800" dirty="0" smtClean="0"/>
              <a:t> hücrelerin bazal </a:t>
            </a:r>
            <a:r>
              <a:rPr lang="tr-TR" sz="1800" dirty="0" err="1" smtClean="0"/>
              <a:t>laminaya</a:t>
            </a:r>
            <a:r>
              <a:rPr lang="tr-TR" sz="1800" dirty="0" smtClean="0"/>
              <a:t> tutunmalarını sağlar.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9102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Ektraselular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proteazlar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 smtClean="0"/>
              <a:t>	-</a:t>
            </a:r>
            <a:r>
              <a:rPr lang="tr-TR" sz="2600" dirty="0" err="1" smtClean="0"/>
              <a:t>Embriyogenezde</a:t>
            </a:r>
            <a:endParaRPr lang="tr-TR" sz="2600" dirty="0" smtClean="0"/>
          </a:p>
          <a:p>
            <a:pPr>
              <a:buNone/>
            </a:pPr>
            <a:r>
              <a:rPr lang="tr-TR" sz="2600" dirty="0" smtClean="0"/>
              <a:t>	-Yara iyileşmesinde</a:t>
            </a:r>
          </a:p>
          <a:p>
            <a:pPr>
              <a:buNone/>
            </a:pPr>
            <a:r>
              <a:rPr lang="tr-TR" sz="2600" dirty="0" smtClean="0"/>
              <a:t>	-Doğumdan sonra </a:t>
            </a:r>
            <a:r>
              <a:rPr lang="tr-TR" sz="2600" dirty="0" err="1" smtClean="0"/>
              <a:t>uterusun</a:t>
            </a:r>
            <a:r>
              <a:rPr lang="tr-TR" sz="2600" dirty="0" smtClean="0"/>
              <a:t> eski haline gelmesinde</a:t>
            </a:r>
          </a:p>
          <a:p>
            <a:pPr>
              <a:buNone/>
            </a:pPr>
            <a:endParaRPr lang="tr-TR" sz="2600" dirty="0" smtClean="0"/>
          </a:p>
          <a:p>
            <a:r>
              <a:rPr lang="tr-TR" sz="2600" dirty="0" err="1" smtClean="0"/>
              <a:t>Menstruasyon</a:t>
            </a:r>
            <a:r>
              <a:rPr lang="tr-TR" sz="2600" dirty="0" smtClean="0"/>
              <a:t> sırasında </a:t>
            </a:r>
            <a:r>
              <a:rPr lang="tr-TR" sz="2600" dirty="0" err="1" smtClean="0"/>
              <a:t>endometriyumun</a:t>
            </a:r>
            <a:r>
              <a:rPr lang="tr-TR" sz="2600" dirty="0" smtClean="0"/>
              <a:t> yıkılması</a:t>
            </a:r>
          </a:p>
          <a:p>
            <a:pPr>
              <a:buNone/>
            </a:pPr>
            <a:endParaRPr lang="tr-TR" sz="2600" dirty="0" smtClean="0"/>
          </a:p>
          <a:p>
            <a:r>
              <a:rPr lang="tr-TR" sz="2600" dirty="0" err="1" smtClean="0"/>
              <a:t>İmplantasyon</a:t>
            </a:r>
            <a:r>
              <a:rPr lang="tr-TR" sz="2600" dirty="0" smtClean="0"/>
              <a:t> esnasında embriyonun hücre </a:t>
            </a:r>
            <a:r>
              <a:rPr lang="tr-TR" sz="2600" dirty="0" err="1" smtClean="0"/>
              <a:t>uterus</a:t>
            </a:r>
            <a:r>
              <a:rPr lang="tr-TR" sz="2600" dirty="0" smtClean="0"/>
              <a:t> duvarına tutunması</a:t>
            </a:r>
          </a:p>
          <a:p>
            <a:pPr>
              <a:buNone/>
            </a:pPr>
            <a:endParaRPr lang="tr-TR" sz="2600" dirty="0" smtClean="0"/>
          </a:p>
          <a:p>
            <a:r>
              <a:rPr lang="tr-TR" sz="2600" dirty="0" err="1" smtClean="0"/>
              <a:t>Protezlar</a:t>
            </a:r>
            <a:r>
              <a:rPr lang="tr-TR" sz="2600" dirty="0" smtClean="0"/>
              <a:t> </a:t>
            </a:r>
            <a:r>
              <a:rPr lang="tr-TR" sz="2600" dirty="0" err="1" smtClean="0"/>
              <a:t>ECM’yi</a:t>
            </a:r>
            <a:r>
              <a:rPr lang="tr-TR" sz="2600" dirty="0" smtClean="0"/>
              <a:t> parçalarlar</a:t>
            </a:r>
          </a:p>
          <a:p>
            <a:pPr>
              <a:buNone/>
            </a:pPr>
            <a:endParaRPr lang="tr-TR" sz="2600" dirty="0" smtClean="0"/>
          </a:p>
          <a:p>
            <a:r>
              <a:rPr lang="tr-TR" sz="2600" dirty="0" smtClean="0"/>
              <a:t>MMP→ Kanser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3801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Hücre-Hücre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ve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 Hücre-</a:t>
            </a:r>
            <a:r>
              <a:rPr lang="tr-TR" b="1" dirty="0" err="1" smtClean="0">
                <a:solidFill>
                  <a:srgbClr val="FF0000"/>
                </a:solidFill>
              </a:rPr>
              <a:t>Matriks</a:t>
            </a:r>
            <a:r>
              <a:rPr lang="tr-TR" b="1" dirty="0" smtClean="0">
                <a:solidFill>
                  <a:srgbClr val="FF0000"/>
                </a:solidFill>
              </a:rPr>
              <a:t> Bağlantıları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285984" y="2786058"/>
            <a:ext cx="4214842" cy="2882913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İntegrinler</a:t>
            </a:r>
            <a:endParaRPr lang="tr-TR" b="1" dirty="0" smtClean="0"/>
          </a:p>
          <a:p>
            <a:r>
              <a:rPr lang="tr-TR" b="1" dirty="0" err="1" smtClean="0"/>
              <a:t>Selektinler</a:t>
            </a:r>
            <a:endParaRPr lang="tr-TR" b="1" dirty="0" smtClean="0"/>
          </a:p>
          <a:p>
            <a:r>
              <a:rPr lang="tr-TR" b="1" dirty="0" smtClean="0"/>
              <a:t>Kaderinler</a:t>
            </a:r>
          </a:p>
          <a:p>
            <a:r>
              <a:rPr lang="tr-TR" b="1" dirty="0" err="1" smtClean="0"/>
              <a:t>Ig</a:t>
            </a:r>
            <a:r>
              <a:rPr lang="tr-TR" b="1" dirty="0" smtClean="0"/>
              <a:t> </a:t>
            </a:r>
            <a:r>
              <a:rPr lang="tr-TR" b="1" dirty="0" err="1" smtClean="0"/>
              <a:t>super</a:t>
            </a:r>
            <a:r>
              <a:rPr lang="tr-TR" b="1" dirty="0" smtClean="0"/>
              <a:t> ailesi</a:t>
            </a:r>
          </a:p>
          <a:p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3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214346" y="357166"/>
            <a:ext cx="8229600" cy="92871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Integrin</a:t>
            </a:r>
            <a:r>
              <a:rPr lang="tr-TR" b="1" dirty="0" smtClean="0">
                <a:solidFill>
                  <a:srgbClr val="FF0000"/>
                </a:solidFill>
              </a:rPr>
              <a:t/>
            </a:r>
            <a:br>
              <a:rPr lang="tr-TR" b="1" dirty="0" smtClean="0">
                <a:solidFill>
                  <a:srgbClr val="FF0000"/>
                </a:solidFill>
              </a:rPr>
            </a:b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43050"/>
            <a:ext cx="6072166" cy="3500462"/>
          </a:xfrm>
        </p:spPr>
        <p:txBody>
          <a:bodyPr>
            <a:normAutofit fontScale="85000" lnSpcReduction="20000"/>
          </a:bodyPr>
          <a:lstStyle/>
          <a:p>
            <a:r>
              <a:rPr lang="tr-TR" sz="3000" dirty="0" err="1" smtClean="0"/>
              <a:t>İntegrinler</a:t>
            </a:r>
            <a:r>
              <a:rPr lang="tr-TR" sz="3000" dirty="0" smtClean="0"/>
              <a:t>, </a:t>
            </a:r>
            <a:r>
              <a:rPr lang="tr-TR" sz="3000" dirty="0" err="1" smtClean="0"/>
              <a:t>epitel</a:t>
            </a:r>
            <a:r>
              <a:rPr lang="tr-TR" sz="3000" dirty="0" smtClean="0"/>
              <a:t> hücrelerini </a:t>
            </a:r>
            <a:r>
              <a:rPr lang="tr-TR" sz="3000" dirty="0" err="1" smtClean="0"/>
              <a:t>matrikse</a:t>
            </a:r>
            <a:r>
              <a:rPr lang="tr-TR" sz="3000" dirty="0" smtClean="0"/>
              <a:t> veya bazal </a:t>
            </a:r>
            <a:r>
              <a:rPr lang="tr-TR" sz="3000" dirty="0" err="1" smtClean="0"/>
              <a:t>laminaya</a:t>
            </a:r>
            <a:r>
              <a:rPr lang="tr-TR" sz="3000" dirty="0" smtClean="0"/>
              <a:t> bağlar.</a:t>
            </a:r>
          </a:p>
          <a:p>
            <a:pPr>
              <a:buNone/>
            </a:pPr>
            <a:endParaRPr lang="tr-TR" sz="3000" dirty="0" smtClean="0"/>
          </a:p>
          <a:p>
            <a:pPr>
              <a:buNone/>
            </a:pPr>
            <a:r>
              <a:rPr lang="tr-TR" sz="3000" dirty="0" smtClean="0"/>
              <a:t>	-H-H</a:t>
            </a:r>
          </a:p>
          <a:p>
            <a:pPr>
              <a:buNone/>
            </a:pPr>
            <a:r>
              <a:rPr lang="tr-TR" sz="3000" dirty="0" smtClean="0"/>
              <a:t>	-H-ECM</a:t>
            </a:r>
          </a:p>
          <a:p>
            <a:pPr>
              <a:buNone/>
            </a:pPr>
            <a:r>
              <a:rPr lang="tr-TR" sz="3000" dirty="0" smtClean="0"/>
              <a:t>	-</a:t>
            </a:r>
            <a:r>
              <a:rPr lang="tr-TR" sz="3000" dirty="0" err="1" smtClean="0"/>
              <a:t>Focal</a:t>
            </a:r>
            <a:r>
              <a:rPr lang="tr-TR" sz="3000" dirty="0" smtClean="0"/>
              <a:t> </a:t>
            </a:r>
            <a:r>
              <a:rPr lang="tr-TR" sz="3000" dirty="0" err="1" smtClean="0"/>
              <a:t>Adhezyon</a:t>
            </a:r>
            <a:endParaRPr lang="tr-TR" sz="3000" dirty="0" smtClean="0"/>
          </a:p>
          <a:p>
            <a:pPr>
              <a:buNone/>
            </a:pPr>
            <a:r>
              <a:rPr lang="tr-TR" sz="3000" dirty="0" smtClean="0"/>
              <a:t>	-</a:t>
            </a:r>
            <a:r>
              <a:rPr lang="tr-TR" sz="3000" dirty="0" err="1" smtClean="0"/>
              <a:t>Hemidesmozom</a:t>
            </a:r>
            <a:endParaRPr lang="tr-TR" sz="3000" dirty="0" smtClean="0"/>
          </a:p>
          <a:p>
            <a:pPr>
              <a:buNone/>
            </a:pPr>
            <a:endParaRPr lang="tr-TR" sz="3000" dirty="0" smtClean="0"/>
          </a:p>
          <a:p>
            <a:r>
              <a:rPr lang="tr-TR" sz="3000" dirty="0" err="1" smtClean="0"/>
              <a:t>Disintegrin</a:t>
            </a:r>
            <a:r>
              <a:rPr lang="tr-TR" sz="3000" dirty="0" smtClean="0"/>
              <a:t>!!! Yılan </a:t>
            </a:r>
            <a:r>
              <a:rPr lang="tr-TR" sz="3000" dirty="0" err="1" smtClean="0"/>
              <a:t>zehiri</a:t>
            </a:r>
            <a:endParaRPr lang="tr-TR" sz="3000" dirty="0" smtClean="0"/>
          </a:p>
          <a:p>
            <a:pPr>
              <a:buNone/>
            </a:pPr>
            <a:endParaRPr lang="tr-TR" sz="3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714356"/>
            <a:ext cx="2859133" cy="466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5979095"/>
            <a:ext cx="5616624" cy="87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-24974" y="5392371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7583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3786182" y="0"/>
            <a:ext cx="164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Integrin</a:t>
            </a:r>
            <a:endParaRPr lang="tr-TR" sz="3200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885828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36625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Disintegrin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***Yılan zehirleri, </a:t>
            </a:r>
            <a:r>
              <a:rPr lang="tr-TR" b="1" dirty="0" err="1" smtClean="0"/>
              <a:t>disintegrin</a:t>
            </a:r>
            <a:r>
              <a:rPr lang="tr-TR" dirty="0" smtClean="0"/>
              <a:t> adı verilen ve </a:t>
            </a:r>
            <a:r>
              <a:rPr lang="tr-TR" dirty="0" err="1" smtClean="0"/>
              <a:t>integrinlere</a:t>
            </a:r>
            <a:r>
              <a:rPr lang="tr-TR" dirty="0" smtClean="0"/>
              <a:t> bağlanarak, onların </a:t>
            </a:r>
            <a:r>
              <a:rPr lang="tr-TR" dirty="0" err="1" smtClean="0"/>
              <a:t>ekstraseluler</a:t>
            </a:r>
            <a:r>
              <a:rPr lang="tr-TR" dirty="0" smtClean="0"/>
              <a:t> </a:t>
            </a:r>
            <a:r>
              <a:rPr lang="tr-TR" dirty="0" err="1" smtClean="0"/>
              <a:t>matriksteki</a:t>
            </a:r>
            <a:r>
              <a:rPr lang="tr-TR" dirty="0" smtClean="0"/>
              <a:t> proteinlere bağlanmasını engelleyen proteinler içerir. </a:t>
            </a:r>
          </a:p>
          <a:p>
            <a:pPr algn="just"/>
            <a:r>
              <a:rPr lang="tr-TR" dirty="0" smtClean="0"/>
              <a:t>Hücreler ile </a:t>
            </a:r>
            <a:r>
              <a:rPr lang="tr-TR" dirty="0" err="1" smtClean="0"/>
              <a:t>ekstraseluler</a:t>
            </a:r>
            <a:r>
              <a:rPr lang="tr-TR" dirty="0" smtClean="0"/>
              <a:t> </a:t>
            </a:r>
            <a:r>
              <a:rPr lang="tr-TR" dirty="0" err="1" smtClean="0"/>
              <a:t>matriks</a:t>
            </a:r>
            <a:r>
              <a:rPr lang="tr-TR" dirty="0" smtClean="0"/>
              <a:t> arasındaki bu bağlantıların bozulması, yılanların avlarını sıvılaştırmasına yardım eder.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3477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14654" y="260648"/>
            <a:ext cx="2114536" cy="6429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Selektin</a:t>
            </a:r>
            <a:endParaRPr lang="tr-TR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683568" y="980728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tr-TR" sz="2400" dirty="0" smtClean="0"/>
              <a:t>Lenfosit ve </a:t>
            </a:r>
            <a:r>
              <a:rPr lang="tr-TR" sz="2400" dirty="0" err="1" smtClean="0"/>
              <a:t>endotelyum</a:t>
            </a:r>
            <a:r>
              <a:rPr lang="tr-TR" sz="2400" dirty="0" smtClean="0"/>
              <a:t> hücreleri üzerinde bulunan, </a:t>
            </a:r>
            <a:r>
              <a:rPr lang="tr-TR" sz="2400" dirty="0" err="1" smtClean="0"/>
              <a:t>transmembran</a:t>
            </a:r>
            <a:r>
              <a:rPr lang="tr-TR" sz="2400" dirty="0" smtClean="0"/>
              <a:t> yapısındaki </a:t>
            </a:r>
            <a:r>
              <a:rPr lang="tr-TR" sz="2400" dirty="0" err="1" smtClean="0"/>
              <a:t>glikoproteinler</a:t>
            </a:r>
            <a:r>
              <a:rPr lang="tr-TR" sz="2400" dirty="0" smtClean="0"/>
              <a:t>;</a:t>
            </a:r>
          </a:p>
          <a:p>
            <a:pPr algn="just"/>
            <a:endParaRPr lang="tr-TR" sz="2400" dirty="0" smtClean="0"/>
          </a:p>
          <a:p>
            <a:pPr algn="just">
              <a:buFont typeface="Arial" pitchFamily="34" charset="0"/>
              <a:buChar char="•"/>
            </a:pPr>
            <a:r>
              <a:rPr lang="tr-TR" sz="2400" dirty="0" smtClean="0"/>
              <a:t>Lökositlerin damar duvarına bağlanması ve sonra kandan ayrılmasını sağlayan moleküler olaylar zincirinin başında yer alır.</a:t>
            </a:r>
          </a:p>
          <a:p>
            <a:pPr algn="just">
              <a:buFont typeface="Arial" pitchFamily="34" charset="0"/>
              <a:buChar char="•"/>
            </a:pPr>
            <a:endParaRPr lang="tr-TR" sz="2400" dirty="0" smtClean="0"/>
          </a:p>
          <a:p>
            <a:pPr algn="just"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 err="1" smtClean="0"/>
              <a:t>Bağışılık</a:t>
            </a:r>
            <a:r>
              <a:rPr lang="tr-TR" sz="2400" dirty="0" smtClean="0"/>
              <a:t> sisteminin görevini yerine getirmesinde son derece önemli!!</a:t>
            </a:r>
          </a:p>
          <a:p>
            <a:pPr algn="just"/>
            <a:endParaRPr lang="tr-TR" sz="2400" dirty="0" smtClean="0"/>
          </a:p>
          <a:p>
            <a:pPr algn="just">
              <a:buFont typeface="Arial" pitchFamily="34" charset="0"/>
              <a:buChar char="•"/>
            </a:pPr>
            <a:r>
              <a:rPr lang="tr-TR" sz="2400" dirty="0" smtClean="0"/>
              <a:t>Lökositlerin dolaşımla enfeksiyonlu doku bölgesine göçü!!</a:t>
            </a:r>
          </a:p>
          <a:p>
            <a:pPr>
              <a:buFont typeface="Arial" pitchFamily="34" charset="0"/>
              <a:buChar char="•"/>
            </a:pPr>
            <a:endParaRPr lang="tr-TR" sz="2000" dirty="0" smtClean="0"/>
          </a:p>
          <a:p>
            <a:endParaRPr lang="tr-TR" sz="2000" dirty="0" smtClean="0"/>
          </a:p>
          <a:p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1620447" y="5085184"/>
            <a:ext cx="6572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-</a:t>
            </a:r>
            <a:r>
              <a:rPr lang="tr-TR" sz="2400" dirty="0" smtClean="0"/>
              <a:t>P-selektin </a:t>
            </a:r>
            <a:r>
              <a:rPr lang="tr-TR" sz="2400" dirty="0" err="1" smtClean="0"/>
              <a:t>trombosit</a:t>
            </a:r>
            <a:r>
              <a:rPr lang="tr-TR" sz="2400" dirty="0" smtClean="0"/>
              <a:t> ve </a:t>
            </a:r>
            <a:r>
              <a:rPr lang="tr-TR" sz="2400" dirty="0" err="1" smtClean="0"/>
              <a:t>endotelyum</a:t>
            </a:r>
            <a:r>
              <a:rPr lang="tr-TR" sz="2400" dirty="0" smtClean="0"/>
              <a:t> hücrelerinde,</a:t>
            </a:r>
          </a:p>
          <a:p>
            <a:r>
              <a:rPr lang="tr-TR" sz="2400" dirty="0" smtClean="0"/>
              <a:t>-E-</a:t>
            </a:r>
            <a:r>
              <a:rPr lang="tr-TR" sz="2400" dirty="0" err="1" smtClean="0"/>
              <a:t>selektinler</a:t>
            </a:r>
            <a:r>
              <a:rPr lang="tr-TR" sz="2400" dirty="0" smtClean="0"/>
              <a:t> </a:t>
            </a:r>
            <a:r>
              <a:rPr lang="tr-TR" sz="2400" dirty="0" err="1" smtClean="0"/>
              <a:t>endotelyum</a:t>
            </a:r>
            <a:r>
              <a:rPr lang="tr-TR" sz="2400" dirty="0" smtClean="0"/>
              <a:t> hücrelerinde ve </a:t>
            </a:r>
          </a:p>
          <a:p>
            <a:r>
              <a:rPr lang="tr-TR" sz="2400" dirty="0" smtClean="0"/>
              <a:t>-L-</a:t>
            </a:r>
            <a:r>
              <a:rPr lang="tr-TR" sz="2400" dirty="0" err="1" smtClean="0"/>
              <a:t>selektinler</a:t>
            </a:r>
            <a:r>
              <a:rPr lang="tr-TR" sz="2400" dirty="0" smtClean="0"/>
              <a:t> lökosit hücre zarlarında bulunan adezyon molekülleri.</a:t>
            </a:r>
          </a:p>
        </p:txBody>
      </p:sp>
    </p:spTree>
    <p:extLst>
      <p:ext uri="{BB962C8B-B14F-4D97-AF65-F5344CB8AC3E}">
        <p14:creationId xmlns:p14="http://schemas.microsoft.com/office/powerpoint/2010/main" val="26369466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Selektin</a:t>
            </a:r>
            <a:b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23411"/>
            <a:ext cx="6858048" cy="623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3851920" y="6581775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082230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064896" cy="506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032217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642918"/>
            <a:ext cx="5730523" cy="562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5494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28794" y="214290"/>
            <a:ext cx="4786346" cy="86834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  <a:endParaRPr lang="tr-TR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27548"/>
            <a:ext cx="6024589" cy="451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8925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214422"/>
            <a:ext cx="8429684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err="1" smtClean="0"/>
              <a:t>Kaderinlerin</a:t>
            </a:r>
            <a:r>
              <a:rPr lang="tr-TR" dirty="0" smtClean="0"/>
              <a:t> 30 kadar </a:t>
            </a:r>
            <a:r>
              <a:rPr lang="tr-TR" dirty="0" err="1" smtClean="0"/>
              <a:t>çeşiti</a:t>
            </a:r>
            <a:r>
              <a:rPr lang="tr-TR" dirty="0" smtClean="0"/>
              <a:t> tanımlanmıştır ve </a:t>
            </a:r>
            <a:r>
              <a:rPr lang="tr-TR" dirty="0" err="1" smtClean="0"/>
              <a:t>Ca</a:t>
            </a:r>
            <a:r>
              <a:rPr lang="tr-TR" dirty="0" smtClean="0"/>
              <a:t>² bağımlı çalışan </a:t>
            </a:r>
            <a:r>
              <a:rPr lang="tr-TR" dirty="0" err="1" smtClean="0"/>
              <a:t>glikoprotein</a:t>
            </a:r>
            <a:r>
              <a:rPr lang="tr-TR" dirty="0" smtClean="0"/>
              <a:t> yapısındadırlar. 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Kaderinler aynı tip hücreleri birbirine bağlar. </a:t>
            </a:r>
            <a:r>
              <a:rPr lang="tr-TR" dirty="0" err="1" smtClean="0"/>
              <a:t>Epitel</a:t>
            </a:r>
            <a:r>
              <a:rPr lang="tr-TR" dirty="0" smtClean="0"/>
              <a:t> hücrelerinde E-kaderin tipi adezyon molekülleri görev yapmaktadır.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Embriyonik</a:t>
            </a:r>
            <a:r>
              <a:rPr lang="tr-TR" dirty="0" smtClean="0"/>
              <a:t> dokularda hücreleri </a:t>
            </a:r>
            <a:r>
              <a:rPr lang="tr-TR" dirty="0" err="1" smtClean="0"/>
              <a:t>birarada</a:t>
            </a:r>
            <a:r>
              <a:rPr lang="tr-TR" dirty="0" smtClean="0"/>
              <a:t> tutan başlıca moleküllerdir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Bulundukları dokuya göre;</a:t>
            </a:r>
          </a:p>
          <a:p>
            <a:pPr lvl="2" algn="just"/>
            <a:r>
              <a:rPr lang="tr-TR" dirty="0" smtClean="0"/>
              <a:t>-P-kaderin (</a:t>
            </a:r>
            <a:r>
              <a:rPr lang="tr-TR" dirty="0" err="1" smtClean="0"/>
              <a:t>plesenta</a:t>
            </a:r>
            <a:r>
              <a:rPr lang="tr-TR" dirty="0" smtClean="0"/>
              <a:t>, </a:t>
            </a:r>
            <a:r>
              <a:rPr lang="tr-TR" dirty="0" err="1" smtClean="0"/>
              <a:t>epidermis</a:t>
            </a:r>
            <a:r>
              <a:rPr lang="tr-TR" dirty="0" smtClean="0"/>
              <a:t>)</a:t>
            </a:r>
          </a:p>
          <a:p>
            <a:pPr lvl="2" algn="just"/>
            <a:r>
              <a:rPr lang="tr-TR" dirty="0" smtClean="0"/>
              <a:t>-E-kaderin ( </a:t>
            </a:r>
            <a:r>
              <a:rPr lang="tr-TR" dirty="0" err="1" smtClean="0"/>
              <a:t>epitel</a:t>
            </a:r>
            <a:r>
              <a:rPr lang="tr-TR" dirty="0" smtClean="0"/>
              <a:t>)</a:t>
            </a:r>
          </a:p>
          <a:p>
            <a:pPr algn="just">
              <a:buNone/>
            </a:pPr>
            <a:endParaRPr lang="tr-TR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347863" y="404664"/>
            <a:ext cx="20088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84906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E-kaderin en iyi </a:t>
            </a:r>
            <a:r>
              <a:rPr lang="tr-TR" dirty="0" err="1" smtClean="0"/>
              <a:t>karekterize</a:t>
            </a:r>
            <a:r>
              <a:rPr lang="tr-TR" dirty="0" smtClean="0"/>
              <a:t> edilen kaderin tipidir. </a:t>
            </a:r>
            <a:r>
              <a:rPr lang="tr-TR" dirty="0" err="1" smtClean="0"/>
              <a:t>Blastomer</a:t>
            </a:r>
            <a:r>
              <a:rPr lang="tr-TR" dirty="0" smtClean="0"/>
              <a:t> esnasında hücreler arasında bağlantıyı kurar.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İnaktive</a:t>
            </a:r>
            <a:r>
              <a:rPr lang="tr-TR" dirty="0" smtClean="0"/>
              <a:t> edici mutasyonlar embriyonun ölümüne yol açar.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2’ye ayrılır;</a:t>
            </a:r>
          </a:p>
          <a:p>
            <a:pPr marL="0" indent="0">
              <a:buNone/>
            </a:pPr>
            <a:r>
              <a:rPr lang="tr-TR" dirty="0" smtClean="0"/>
              <a:t>1. Klasik Kaderinler→ </a:t>
            </a:r>
            <a:r>
              <a:rPr lang="tr-TR" dirty="0" err="1" smtClean="0"/>
              <a:t>Kadenin</a:t>
            </a:r>
            <a:r>
              <a:rPr lang="tr-TR" dirty="0" smtClean="0"/>
              <a:t> </a:t>
            </a:r>
            <a:r>
              <a:rPr lang="tr-TR" dirty="0" err="1" smtClean="0"/>
              <a:t>prot</a:t>
            </a:r>
            <a:r>
              <a:rPr lang="tr-TR" dirty="0" smtClean="0"/>
              <a:t>. </a:t>
            </a:r>
            <a:r>
              <a:rPr lang="tr-TR" dirty="0" err="1" smtClean="0"/>
              <a:t>Aktinle</a:t>
            </a:r>
            <a:r>
              <a:rPr lang="tr-TR" dirty="0" smtClean="0"/>
              <a:t> </a:t>
            </a:r>
            <a:r>
              <a:rPr lang="tr-TR" dirty="0" err="1" smtClean="0"/>
              <a:t>bağl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2. Klasik olmayan </a:t>
            </a:r>
            <a:r>
              <a:rPr lang="tr-TR" dirty="0" err="1" smtClean="0"/>
              <a:t>K.→Ara</a:t>
            </a:r>
            <a:r>
              <a:rPr lang="tr-TR" dirty="0" smtClean="0"/>
              <a:t> </a:t>
            </a:r>
            <a:r>
              <a:rPr lang="tr-TR" dirty="0" err="1" smtClean="0"/>
              <a:t>flamenle</a:t>
            </a:r>
            <a:r>
              <a:rPr lang="tr-TR" dirty="0" smtClean="0"/>
              <a:t> bağlanır.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Hücreler </a:t>
            </a:r>
            <a:r>
              <a:rPr lang="tr-TR" dirty="0"/>
              <a:t>yaşlandıkça bu sıkı bağlantı zayıflar.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6206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1988840"/>
            <a:ext cx="6490028" cy="374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671491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7995090" cy="342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37772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57166"/>
            <a:ext cx="6286544" cy="502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49628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841555" cy="534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77304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H. Adezyon Molekülleri ve Hastalıklar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525963"/>
          </a:xfrm>
        </p:spPr>
        <p:txBody>
          <a:bodyPr/>
          <a:lstStyle/>
          <a:p>
            <a:r>
              <a:rPr lang="tr-TR" dirty="0" smtClean="0"/>
              <a:t>LAD(Lökosit Adezyon Yetersizliği)→</a:t>
            </a:r>
            <a:r>
              <a:rPr lang="tr-TR" dirty="0" err="1" smtClean="0"/>
              <a:t>İntegrin</a:t>
            </a:r>
            <a:r>
              <a:rPr lang="tr-TR" dirty="0" smtClean="0"/>
              <a:t> mut.</a:t>
            </a:r>
          </a:p>
          <a:p>
            <a:endParaRPr lang="tr-TR" dirty="0"/>
          </a:p>
          <a:p>
            <a:r>
              <a:rPr lang="tr-TR" dirty="0" smtClean="0"/>
              <a:t>E-kaderin → Kanserde metastaz</a:t>
            </a:r>
          </a:p>
          <a:p>
            <a:endParaRPr lang="tr-TR" dirty="0"/>
          </a:p>
          <a:p>
            <a:r>
              <a:rPr lang="tr-TR" dirty="0" smtClean="0"/>
              <a:t>R.A</a:t>
            </a:r>
            <a:r>
              <a:rPr lang="tr-TR" dirty="0"/>
              <a:t> </a:t>
            </a:r>
            <a:r>
              <a:rPr lang="tr-TR" dirty="0" smtClean="0"/>
              <a:t>ve Astım → Adezyon molekül ifadesinde artış, </a:t>
            </a:r>
            <a:r>
              <a:rPr lang="tr-TR" dirty="0" err="1" smtClean="0"/>
              <a:t>enflamasyon</a:t>
            </a:r>
            <a:r>
              <a:rPr lang="tr-TR" dirty="0" smtClean="0"/>
              <a:t> artışı!!</a:t>
            </a:r>
          </a:p>
        </p:txBody>
      </p:sp>
    </p:spTree>
    <p:extLst>
      <p:ext uri="{BB962C8B-B14F-4D97-AF65-F5344CB8AC3E}">
        <p14:creationId xmlns:p14="http://schemas.microsoft.com/office/powerpoint/2010/main" val="893451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ICAM (</a:t>
            </a:r>
            <a:r>
              <a:rPr lang="tr-TR" b="1" dirty="0" err="1">
                <a:solidFill>
                  <a:srgbClr val="FF0000"/>
                </a:solidFill>
              </a:rPr>
              <a:t>Immunoglobulin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Super</a:t>
            </a:r>
            <a:r>
              <a:rPr lang="tr-TR" b="1" dirty="0">
                <a:solidFill>
                  <a:srgbClr val="FF0000"/>
                </a:solidFill>
              </a:rPr>
              <a:t> Ailesi)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809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139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5172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HÜCRE İSKELETİ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Hücre içinde;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	-Hücreye şekil veren</a:t>
            </a:r>
          </a:p>
          <a:p>
            <a:pPr marL="0" indent="0">
              <a:buNone/>
            </a:pPr>
            <a:r>
              <a:rPr lang="tr-TR" dirty="0" smtClean="0"/>
              <a:t>	-Hareket etmesini sağlayan</a:t>
            </a:r>
          </a:p>
          <a:p>
            <a:pPr marL="0" indent="0">
              <a:buNone/>
            </a:pPr>
            <a:r>
              <a:rPr lang="tr-TR" dirty="0" smtClean="0"/>
              <a:t>	-Hücre içi bileşenlerin </a:t>
            </a:r>
            <a:r>
              <a:rPr lang="tr-TR" dirty="0" err="1" smtClean="0"/>
              <a:t>biryerden</a:t>
            </a:r>
            <a:r>
              <a:rPr lang="tr-TR" dirty="0" smtClean="0"/>
              <a:t> </a:t>
            </a:r>
            <a:r>
              <a:rPr lang="tr-TR" dirty="0" err="1" smtClean="0"/>
              <a:t>biryere</a:t>
            </a:r>
            <a:r>
              <a:rPr lang="tr-TR" dirty="0" smtClean="0"/>
              <a:t> taşınmasını sağlayan yapıya </a:t>
            </a:r>
            <a:r>
              <a:rPr lang="tr-TR" b="1" i="1" dirty="0" smtClean="0"/>
              <a:t>hücre iskeleti </a:t>
            </a:r>
            <a:r>
              <a:rPr lang="tr-TR" dirty="0" smtClean="0"/>
              <a:t>denir.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Hücre iskeleti sert ve değişmez bir yapı değildir. Hücrenin hareket etmesini sağlamak için sürekli bozulup oluşturulan </a:t>
            </a:r>
            <a:r>
              <a:rPr lang="tr-TR" b="1" i="1" dirty="0" smtClean="0"/>
              <a:t>dinamik </a:t>
            </a:r>
            <a:r>
              <a:rPr lang="tr-TR" dirty="0" smtClean="0"/>
              <a:t>bir yapıdır.</a:t>
            </a:r>
          </a:p>
        </p:txBody>
      </p:sp>
    </p:spTree>
    <p:extLst>
      <p:ext uri="{BB962C8B-B14F-4D97-AF65-F5344CB8AC3E}">
        <p14:creationId xmlns:p14="http://schemas.microsoft.com/office/powerpoint/2010/main" val="19356995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İSKELETİ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Hücre İskeletinin Görevleri  </a:t>
            </a:r>
          </a:p>
          <a:p>
            <a:r>
              <a:rPr lang="tr-TR" dirty="0" smtClean="0"/>
              <a:t>Hücreye yapısal desteklik sağlamak, </a:t>
            </a:r>
          </a:p>
          <a:p>
            <a:r>
              <a:rPr lang="tr-TR" dirty="0" smtClean="0"/>
              <a:t>Hücre hareketlerini gerçekleştirmek,</a:t>
            </a:r>
          </a:p>
          <a:p>
            <a:r>
              <a:rPr lang="tr-TR" dirty="0" err="1" smtClean="0"/>
              <a:t>Endositoz</a:t>
            </a:r>
            <a:r>
              <a:rPr lang="tr-TR" dirty="0" smtClean="0"/>
              <a:t>, fagositoz ve </a:t>
            </a:r>
            <a:r>
              <a:rPr lang="tr-TR" dirty="0" err="1" smtClean="0"/>
              <a:t>sekresyon</a:t>
            </a:r>
            <a:r>
              <a:rPr lang="tr-TR" dirty="0" smtClean="0"/>
              <a:t> gibi olaylarda işlevsel öneme sahip olmak, </a:t>
            </a:r>
          </a:p>
          <a:p>
            <a:r>
              <a:rPr lang="tr-TR" dirty="0" smtClean="0"/>
              <a:t>Hücre bağlantılarının stabilizasyonunda görev almak, </a:t>
            </a:r>
          </a:p>
          <a:p>
            <a:r>
              <a:rPr lang="tr-TR" dirty="0" smtClean="0"/>
              <a:t>Kas hücrelerinde kasılmayı sağlamaktır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86859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İSKELETİ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4282" y="1571612"/>
            <a:ext cx="868680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dirty="0" err="1" smtClean="0"/>
              <a:t>Ökaryotik</a:t>
            </a:r>
            <a:r>
              <a:rPr lang="tr-TR" dirty="0" smtClean="0"/>
              <a:t> hücre iskeleti </a:t>
            </a:r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flamentler</a:t>
            </a:r>
            <a:r>
              <a:rPr lang="tr-TR" dirty="0" smtClean="0"/>
              <a:t>, </a:t>
            </a:r>
            <a:r>
              <a:rPr lang="tr-TR" dirty="0" err="1" smtClean="0"/>
              <a:t>mikrotubuller</a:t>
            </a:r>
            <a:r>
              <a:rPr lang="tr-TR" dirty="0" smtClean="0"/>
              <a:t> ve </a:t>
            </a:r>
            <a:r>
              <a:rPr lang="tr-TR" dirty="0" err="1" smtClean="0"/>
              <a:t>intermediate</a:t>
            </a:r>
            <a:r>
              <a:rPr lang="tr-TR" dirty="0" smtClean="0"/>
              <a:t> </a:t>
            </a:r>
            <a:r>
              <a:rPr lang="tr-TR" dirty="0" err="1" smtClean="0"/>
              <a:t>flamentler</a:t>
            </a:r>
            <a:r>
              <a:rPr lang="tr-TR" dirty="0" smtClean="0"/>
              <a:t> denilen </a:t>
            </a:r>
            <a:r>
              <a:rPr lang="tr-TR" dirty="0" err="1" smtClean="0"/>
              <a:t>fibröz</a:t>
            </a:r>
            <a:r>
              <a:rPr lang="tr-TR" dirty="0" smtClean="0"/>
              <a:t> proteinlerin organize olarak hücrede belirli bölgelerde yoğunlaşması sonucu oluşur.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Hücre iskeletini oluşturan bu yapılar kendilerine özgü protein </a:t>
            </a:r>
            <a:r>
              <a:rPr lang="tr-TR" dirty="0" err="1" smtClean="0"/>
              <a:t>altunitelerinden</a:t>
            </a:r>
            <a:r>
              <a:rPr lang="tr-TR" dirty="0" smtClean="0"/>
              <a:t> oluşurlar. </a:t>
            </a:r>
          </a:p>
          <a:p>
            <a:r>
              <a:rPr lang="tr-TR" dirty="0" smtClean="0"/>
              <a:t>(F) Aktin </a:t>
            </a:r>
            <a:r>
              <a:rPr lang="tr-TR" dirty="0" err="1" smtClean="0"/>
              <a:t>flament→aktin</a:t>
            </a:r>
            <a:endParaRPr lang="tr-TR" dirty="0" smtClean="0"/>
          </a:p>
          <a:p>
            <a:r>
              <a:rPr lang="tr-TR" dirty="0" smtClean="0"/>
              <a:t>(G) </a:t>
            </a:r>
            <a:r>
              <a:rPr lang="tr-TR" dirty="0" err="1" smtClean="0"/>
              <a:t>Mikrotubuller→tubulin</a:t>
            </a:r>
            <a:endParaRPr lang="tr-TR" dirty="0" smtClean="0"/>
          </a:p>
          <a:p>
            <a:r>
              <a:rPr lang="tr-TR" dirty="0" smtClean="0"/>
              <a:t>(G) </a:t>
            </a:r>
            <a:r>
              <a:rPr lang="tr-TR" dirty="0" err="1" smtClean="0"/>
              <a:t>İntermediate</a:t>
            </a:r>
            <a:r>
              <a:rPr lang="tr-TR" dirty="0" smtClean="0"/>
              <a:t> </a:t>
            </a:r>
            <a:r>
              <a:rPr lang="tr-TR" dirty="0" err="1" smtClean="0"/>
              <a:t>flamentler→keratin</a:t>
            </a:r>
            <a:r>
              <a:rPr lang="tr-TR" dirty="0" smtClean="0"/>
              <a:t>, </a:t>
            </a:r>
            <a:r>
              <a:rPr lang="tr-TR" dirty="0" err="1" smtClean="0"/>
              <a:t>vimentin</a:t>
            </a:r>
            <a:r>
              <a:rPr lang="tr-TR" dirty="0" smtClean="0"/>
              <a:t>, </a:t>
            </a:r>
            <a:r>
              <a:rPr lang="tr-TR" dirty="0" err="1" smtClean="0"/>
              <a:t>lamin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49043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857232"/>
            <a:ext cx="6889669" cy="517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5436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7930453" cy="558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211801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7309134" cy="509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87137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İskeleti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2178" y="1600200"/>
            <a:ext cx="683964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35449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Mikrotubuller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785794"/>
            <a:ext cx="8572560" cy="5357850"/>
          </a:xfrm>
        </p:spPr>
        <p:txBody>
          <a:bodyPr>
            <a:noAutofit/>
          </a:bodyPr>
          <a:lstStyle/>
          <a:p>
            <a:r>
              <a:rPr lang="tr-TR" sz="2000" b="1" i="1" dirty="0" err="1" smtClean="0"/>
              <a:t>Tubulin</a:t>
            </a:r>
            <a:r>
              <a:rPr lang="tr-TR" sz="2000" b="1" i="1" dirty="0" smtClean="0"/>
              <a:t> </a:t>
            </a:r>
            <a:r>
              <a:rPr lang="tr-TR" sz="2000" b="1" i="1" dirty="0" err="1" smtClean="0"/>
              <a:t>globuler</a:t>
            </a:r>
            <a:r>
              <a:rPr lang="tr-TR" sz="2000" b="1" i="1" dirty="0" smtClean="0"/>
              <a:t> </a:t>
            </a:r>
            <a:r>
              <a:rPr lang="tr-TR" sz="2000" dirty="0" smtClean="0"/>
              <a:t>proteinlerinin polimerleşmesi ile oluşur. 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Tubulin</a:t>
            </a:r>
            <a:r>
              <a:rPr lang="tr-TR" sz="2000" dirty="0" smtClean="0"/>
              <a:t> </a:t>
            </a:r>
            <a:r>
              <a:rPr lang="tr-TR" sz="2000" dirty="0" err="1" smtClean="0"/>
              <a:t>dimerleri</a:t>
            </a:r>
            <a:r>
              <a:rPr lang="tr-TR" sz="2000" dirty="0" smtClean="0"/>
              <a:t> uygun şartlarda </a:t>
            </a:r>
            <a:r>
              <a:rPr lang="tr-TR" sz="2000" dirty="0" err="1" smtClean="0"/>
              <a:t>polimerize</a:t>
            </a:r>
            <a:r>
              <a:rPr lang="tr-TR" sz="2000" dirty="0" smtClean="0"/>
              <a:t> olur ve sarmal halini alarak </a:t>
            </a:r>
            <a:r>
              <a:rPr lang="tr-TR" sz="2000" b="1" i="1" dirty="0" err="1" smtClean="0"/>
              <a:t>mikrotubulleri</a:t>
            </a:r>
            <a:r>
              <a:rPr lang="tr-TR" sz="2000" dirty="0" smtClean="0"/>
              <a:t> oluşturur.</a:t>
            </a:r>
            <a:r>
              <a:rPr lang="tr-TR" sz="2000" dirty="0" smtClean="0">
                <a:latin typeface="Verdana"/>
                <a:ea typeface="Verdana"/>
                <a:cs typeface="Verdana"/>
              </a:rPr>
              <a:t> α ve </a:t>
            </a:r>
            <a:r>
              <a:rPr lang="el-GR" sz="2000" dirty="0" smtClean="0">
                <a:latin typeface="Times New Roman"/>
                <a:ea typeface="Verdana"/>
                <a:cs typeface="Times New Roman"/>
              </a:rPr>
              <a:t>β</a:t>
            </a:r>
            <a:r>
              <a:rPr lang="tr-TR" sz="2000" dirty="0" smtClean="0">
                <a:latin typeface="Times New Roman"/>
                <a:ea typeface="Verdana"/>
                <a:cs typeface="Times New Roman"/>
              </a:rPr>
              <a:t> </a:t>
            </a:r>
            <a:r>
              <a:rPr lang="tr-TR" sz="2000" dirty="0" err="1" smtClean="0">
                <a:ea typeface="Verdana"/>
                <a:cs typeface="Times New Roman"/>
              </a:rPr>
              <a:t>tubulin</a:t>
            </a:r>
            <a:r>
              <a:rPr lang="tr-TR" sz="2000" dirty="0" smtClean="0">
                <a:ea typeface="Verdana"/>
                <a:cs typeface="Times New Roman"/>
              </a:rPr>
              <a:t> </a:t>
            </a:r>
            <a:r>
              <a:rPr lang="tr-TR" sz="2000" dirty="0" err="1" smtClean="0">
                <a:ea typeface="Verdana"/>
                <a:cs typeface="Times New Roman"/>
              </a:rPr>
              <a:t>proteinleirinin</a:t>
            </a:r>
            <a:r>
              <a:rPr lang="tr-TR" sz="2000" dirty="0" smtClean="0">
                <a:ea typeface="Verdana"/>
                <a:cs typeface="Times New Roman"/>
              </a:rPr>
              <a:t> </a:t>
            </a:r>
            <a:r>
              <a:rPr lang="tr-TR" sz="2000" dirty="0" err="1" smtClean="0">
                <a:ea typeface="Verdana"/>
                <a:cs typeface="Times New Roman"/>
              </a:rPr>
              <a:t>dimerleşmesi</a:t>
            </a:r>
            <a:r>
              <a:rPr lang="tr-TR" sz="2000" dirty="0" smtClean="0">
                <a:ea typeface="Verdana"/>
                <a:cs typeface="Times New Roman"/>
              </a:rPr>
              <a:t> ile</a:t>
            </a:r>
          </a:p>
          <a:p>
            <a:pPr>
              <a:buNone/>
            </a:pPr>
            <a:endParaRPr lang="tr-TR" sz="2000" dirty="0" smtClean="0">
              <a:ea typeface="Verdana"/>
              <a:cs typeface="Times New Roman"/>
            </a:endParaRPr>
          </a:p>
          <a:p>
            <a:r>
              <a:rPr lang="tr-TR" sz="2000" dirty="0" smtClean="0">
                <a:latin typeface="+mj-lt"/>
                <a:ea typeface="Verdana"/>
                <a:cs typeface="Times New Roman"/>
              </a:rPr>
              <a:t>3. bir </a:t>
            </a:r>
            <a:r>
              <a:rPr lang="tr-TR" sz="2000" dirty="0" err="1" smtClean="0">
                <a:latin typeface="+mj-lt"/>
                <a:ea typeface="Verdana"/>
                <a:cs typeface="Times New Roman"/>
              </a:rPr>
              <a:t>tubulin</a:t>
            </a:r>
            <a:r>
              <a:rPr lang="tr-TR" sz="2000" dirty="0" smtClean="0">
                <a:latin typeface="+mj-lt"/>
                <a:ea typeface="Verdana"/>
                <a:cs typeface="Times New Roman"/>
              </a:rPr>
              <a:t> molekülü </a:t>
            </a:r>
            <a:r>
              <a:rPr lang="el-GR" sz="2000" dirty="0" smtClean="0">
                <a:latin typeface="+mj-lt"/>
                <a:ea typeface="Verdana"/>
                <a:cs typeface="Times New Roman"/>
              </a:rPr>
              <a:t>γ</a:t>
            </a:r>
            <a:r>
              <a:rPr lang="tr-TR" sz="2000" dirty="0" smtClean="0">
                <a:latin typeface="+mj-lt"/>
                <a:ea typeface="Verdana"/>
                <a:cs typeface="Times New Roman"/>
              </a:rPr>
              <a:t> </a:t>
            </a:r>
            <a:r>
              <a:rPr lang="tr-TR" sz="2000" dirty="0" err="1" smtClean="0">
                <a:latin typeface="+mj-lt"/>
                <a:ea typeface="Verdana"/>
                <a:cs typeface="Times New Roman"/>
              </a:rPr>
              <a:t>tubulin</a:t>
            </a:r>
            <a:r>
              <a:rPr lang="tr-TR" sz="2000" dirty="0" smtClean="0">
                <a:latin typeface="+mj-lt"/>
                <a:ea typeface="Verdana"/>
                <a:cs typeface="Times New Roman"/>
              </a:rPr>
              <a:t> ise </a:t>
            </a:r>
            <a:r>
              <a:rPr lang="tr-TR" sz="2000" dirty="0" err="1" smtClean="0">
                <a:latin typeface="+mj-lt"/>
                <a:ea typeface="Verdana"/>
                <a:cs typeface="Times New Roman"/>
              </a:rPr>
              <a:t>sentrozomda</a:t>
            </a:r>
            <a:r>
              <a:rPr lang="tr-TR" sz="2000" dirty="0" smtClean="0">
                <a:latin typeface="+mj-lt"/>
                <a:ea typeface="Verdana"/>
                <a:cs typeface="Times New Roman"/>
              </a:rPr>
              <a:t> lokalize olmuştur ve </a:t>
            </a:r>
            <a:r>
              <a:rPr lang="tr-TR" sz="2000" dirty="0" err="1" smtClean="0">
                <a:latin typeface="+mj-lt"/>
                <a:ea typeface="Verdana"/>
                <a:cs typeface="Times New Roman"/>
              </a:rPr>
              <a:t>mikrotubul</a:t>
            </a:r>
            <a:r>
              <a:rPr lang="tr-TR" sz="2000" dirty="0" smtClean="0">
                <a:latin typeface="+mj-lt"/>
                <a:ea typeface="Verdana"/>
                <a:cs typeface="Times New Roman"/>
              </a:rPr>
              <a:t> birleşmesi ve uzamasından sorumludur.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Tubulin</a:t>
            </a:r>
            <a:r>
              <a:rPr lang="tr-TR" sz="2000" dirty="0" smtClean="0"/>
              <a:t> </a:t>
            </a:r>
            <a:r>
              <a:rPr lang="tr-TR" sz="2000" dirty="0" err="1" smtClean="0"/>
              <a:t>dimerlerinin</a:t>
            </a:r>
            <a:r>
              <a:rPr lang="tr-TR" sz="2000" dirty="0" smtClean="0"/>
              <a:t> polimerleşme özelliğinin </a:t>
            </a:r>
            <a:r>
              <a:rPr lang="tr-TR" sz="2000" dirty="0" err="1" smtClean="0"/>
              <a:t>yanısıra</a:t>
            </a:r>
            <a:r>
              <a:rPr lang="tr-TR" sz="2000" dirty="0" smtClean="0"/>
              <a:t> </a:t>
            </a:r>
            <a:r>
              <a:rPr lang="tr-TR" sz="2000" dirty="0" err="1" smtClean="0"/>
              <a:t>depolarize</a:t>
            </a:r>
            <a:r>
              <a:rPr lang="tr-TR" sz="2000" dirty="0" smtClean="0"/>
              <a:t> olma özelliği de vardır(GTP→GDP)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Kolşisin</a:t>
            </a:r>
            <a:r>
              <a:rPr lang="tr-TR" sz="2000" dirty="0" smtClean="0"/>
              <a:t>-</a:t>
            </a:r>
            <a:r>
              <a:rPr lang="tr-TR" sz="2000" dirty="0" err="1" smtClean="0"/>
              <a:t>Kolsemid</a:t>
            </a:r>
            <a:r>
              <a:rPr lang="tr-TR" sz="2000" dirty="0" smtClean="0"/>
              <a:t> →Polimerleşmeyi durdurur.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err="1" smtClean="0"/>
              <a:t>Polimerizasyon</a:t>
            </a:r>
            <a:r>
              <a:rPr lang="tr-TR" sz="2000" dirty="0" smtClean="0"/>
              <a:t> durur MT oluşamaz, mitoz bloke olur.</a:t>
            </a:r>
          </a:p>
          <a:p>
            <a:pPr>
              <a:buNone/>
            </a:pPr>
            <a:endParaRPr lang="tr-TR" sz="2000" dirty="0" smtClean="0"/>
          </a:p>
          <a:p>
            <a:r>
              <a:rPr lang="tr-TR" sz="2000" dirty="0" smtClean="0"/>
              <a:t>İlaçların bu özelliğinden yararlanılarak kanser tedavisi için bazı ilaçlar geliştirilmiştir!!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697206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5773" y="928670"/>
            <a:ext cx="8798227" cy="465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843049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MT </a:t>
            </a:r>
            <a:r>
              <a:rPr lang="tr-TR" b="1" dirty="0" err="1" smtClean="0">
                <a:solidFill>
                  <a:srgbClr val="FF0000"/>
                </a:solidFill>
              </a:rPr>
              <a:t>lerin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yeraldığı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organeller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ve Görevleri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Membran</a:t>
            </a:r>
            <a:r>
              <a:rPr lang="tr-TR" dirty="0" smtClean="0"/>
              <a:t> vezikülleri ve </a:t>
            </a:r>
            <a:r>
              <a:rPr lang="tr-TR" dirty="0" err="1" smtClean="0"/>
              <a:t>organellerin</a:t>
            </a:r>
            <a:r>
              <a:rPr lang="tr-TR" dirty="0" smtClean="0"/>
              <a:t> hücre içinde taşınması</a:t>
            </a:r>
          </a:p>
          <a:p>
            <a:pPr>
              <a:buNone/>
            </a:pPr>
            <a:r>
              <a:rPr lang="tr-TR" dirty="0" smtClean="0"/>
              <a:t>	-Mitoz sırasında kromozomların ayrılması</a:t>
            </a:r>
          </a:p>
          <a:p>
            <a:pPr>
              <a:buNone/>
            </a:pPr>
            <a:r>
              <a:rPr lang="tr-TR" dirty="0" smtClean="0"/>
              <a:t>	-Sil ve </a:t>
            </a:r>
            <a:r>
              <a:rPr lang="tr-TR" dirty="0" err="1" smtClean="0"/>
              <a:t>flagellaların</a:t>
            </a:r>
            <a:r>
              <a:rPr lang="tr-TR" dirty="0" smtClean="0"/>
              <a:t> hareketi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Bu işlevleri yerine getirebilmeleri 2 </a:t>
            </a:r>
            <a:r>
              <a:rPr lang="tr-TR" b="1" dirty="0" smtClean="0"/>
              <a:t>motor proteini</a:t>
            </a:r>
            <a:r>
              <a:rPr lang="tr-TR" dirty="0" smtClean="0"/>
              <a:t> sayesindedir.</a:t>
            </a:r>
          </a:p>
          <a:p>
            <a:pPr>
              <a:buNone/>
            </a:pPr>
            <a:r>
              <a:rPr lang="tr-TR" dirty="0" smtClean="0"/>
              <a:t>1. </a:t>
            </a:r>
            <a:r>
              <a:rPr lang="tr-TR" dirty="0" err="1" smtClean="0"/>
              <a:t>Kinezin</a:t>
            </a:r>
            <a:r>
              <a:rPr lang="tr-TR" dirty="0" smtClean="0"/>
              <a:t> (+ uca yükü taşır)</a:t>
            </a:r>
          </a:p>
          <a:p>
            <a:pPr>
              <a:buNone/>
            </a:pPr>
            <a:r>
              <a:rPr lang="tr-TR" dirty="0" smtClean="0"/>
              <a:t>2. </a:t>
            </a:r>
            <a:r>
              <a:rPr lang="tr-TR" dirty="0" err="1" smtClean="0"/>
              <a:t>Dinein</a:t>
            </a:r>
            <a:r>
              <a:rPr lang="tr-TR" dirty="0" smtClean="0"/>
              <a:t> (-uca yükü taşır)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99274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665959" cy="3039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358950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329039" cy="5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981530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Hücreler ihtiyaçlara bağlı olarak MT koordine ve </a:t>
            </a:r>
            <a:r>
              <a:rPr lang="tr-TR" dirty="0" err="1" smtClean="0"/>
              <a:t>regüle</a:t>
            </a:r>
            <a:r>
              <a:rPr lang="tr-TR" dirty="0" smtClean="0"/>
              <a:t> etmek için </a:t>
            </a:r>
            <a:r>
              <a:rPr lang="tr-TR" dirty="0" err="1" smtClean="0"/>
              <a:t>sentrozom</a:t>
            </a:r>
            <a:r>
              <a:rPr lang="tr-TR" dirty="0" smtClean="0"/>
              <a:t> adı verilen bir yapı ihtiva ederler.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MT’ler</a:t>
            </a:r>
            <a:r>
              <a:rPr lang="tr-TR" dirty="0" smtClean="0"/>
              <a:t> </a:t>
            </a:r>
            <a:r>
              <a:rPr lang="tr-TR" dirty="0" err="1" smtClean="0"/>
              <a:t>sentrozomdan</a:t>
            </a:r>
            <a:r>
              <a:rPr lang="tr-TR" dirty="0" smtClean="0"/>
              <a:t> dışarı doğru yayılırlar bazılarının boyları uzarken bazıları kısalır.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Mitoz sırasında </a:t>
            </a:r>
            <a:r>
              <a:rPr lang="tr-TR" dirty="0" err="1" smtClean="0"/>
              <a:t>MT’ler</a:t>
            </a:r>
            <a:r>
              <a:rPr lang="tr-TR" dirty="0" smtClean="0"/>
              <a:t> yeniden düzenlenir.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İnterfaz</a:t>
            </a:r>
            <a:r>
              <a:rPr lang="tr-TR" dirty="0" smtClean="0"/>
              <a:t> hücrelerinde bulunan MT dizisi dağılır ve serbest kalan </a:t>
            </a:r>
            <a:r>
              <a:rPr lang="tr-TR" dirty="0" err="1" smtClean="0"/>
              <a:t>tubulin</a:t>
            </a:r>
            <a:r>
              <a:rPr lang="tr-TR" dirty="0" smtClean="0"/>
              <a:t> parçaları yavru kromozom ayrılmasından sorumlu </a:t>
            </a:r>
            <a:r>
              <a:rPr lang="tr-TR" dirty="0" err="1" smtClean="0"/>
              <a:t>mitotik</a:t>
            </a:r>
            <a:r>
              <a:rPr lang="tr-TR" dirty="0" smtClean="0"/>
              <a:t> iği oluşturmak üzere birleşir.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Polar ve yıldızsı </a:t>
            </a:r>
            <a:r>
              <a:rPr lang="tr-TR" dirty="0" err="1" smtClean="0"/>
              <a:t>mikrotubuller</a:t>
            </a:r>
            <a:r>
              <a:rPr lang="tr-TR" dirty="0" smtClean="0"/>
              <a:t> iği zıt kutuplara iterek kromozom hareketine katkıda bulunur.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70925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Kromozomların Hareketi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Kromozomların hareketleri farklı MT içeren 2 farklı mekanizma ile (</a:t>
            </a:r>
            <a:r>
              <a:rPr lang="tr-TR" b="1" i="1" dirty="0" err="1" smtClean="0"/>
              <a:t>Anafaz</a:t>
            </a:r>
            <a:r>
              <a:rPr lang="tr-TR" b="1" i="1" dirty="0" smtClean="0"/>
              <a:t> A </a:t>
            </a:r>
            <a:r>
              <a:rPr lang="tr-TR" dirty="0" smtClean="0"/>
              <a:t>ve </a:t>
            </a:r>
            <a:r>
              <a:rPr lang="tr-TR" b="1" i="1" dirty="0" err="1" smtClean="0"/>
              <a:t>Anafaz</a:t>
            </a:r>
            <a:r>
              <a:rPr lang="tr-TR" b="1" i="1" dirty="0" smtClean="0"/>
              <a:t> B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b="1" dirty="0" err="1" smtClean="0"/>
              <a:t>Anafaz</a:t>
            </a:r>
            <a:r>
              <a:rPr lang="tr-TR" b="1" dirty="0" smtClean="0"/>
              <a:t> A</a:t>
            </a:r>
            <a:r>
              <a:rPr lang="tr-TR" b="1" i="1" dirty="0" smtClean="0"/>
              <a:t>→ </a:t>
            </a:r>
            <a:r>
              <a:rPr lang="tr-TR" dirty="0" err="1" smtClean="0"/>
              <a:t>Kinezin</a:t>
            </a:r>
            <a:r>
              <a:rPr lang="tr-TR" dirty="0" smtClean="0"/>
              <a:t> </a:t>
            </a:r>
            <a:r>
              <a:rPr lang="tr-TR" dirty="0" err="1" smtClean="0"/>
              <a:t>kromozomal</a:t>
            </a:r>
            <a:r>
              <a:rPr lang="tr-TR" dirty="0" smtClean="0"/>
              <a:t> MT ve </a:t>
            </a:r>
            <a:r>
              <a:rPr lang="tr-TR" dirty="0" err="1" smtClean="0"/>
              <a:t>kinetokor</a:t>
            </a:r>
            <a:r>
              <a:rPr lang="tr-TR" dirty="0" smtClean="0"/>
              <a:t> </a:t>
            </a:r>
            <a:r>
              <a:rPr lang="tr-TR" dirty="0" err="1" smtClean="0"/>
              <a:t>MT’leri</a:t>
            </a:r>
            <a:r>
              <a:rPr lang="tr-TR" dirty="0" smtClean="0"/>
              <a:t> </a:t>
            </a:r>
            <a:r>
              <a:rPr lang="tr-TR" dirty="0" err="1" smtClean="0"/>
              <a:t>depolarize</a:t>
            </a:r>
            <a:r>
              <a:rPr lang="tr-TR" dirty="0" smtClean="0"/>
              <a:t> eder kısaltır.</a:t>
            </a:r>
          </a:p>
          <a:p>
            <a:endParaRPr lang="tr-TR" dirty="0" smtClean="0"/>
          </a:p>
          <a:p>
            <a:r>
              <a:rPr lang="tr-TR" b="1" dirty="0" err="1" smtClean="0"/>
              <a:t>Anafaz</a:t>
            </a:r>
            <a:r>
              <a:rPr lang="tr-TR" b="1" dirty="0" smtClean="0"/>
              <a:t> B</a:t>
            </a:r>
            <a:r>
              <a:rPr lang="tr-TR" dirty="0" smtClean="0"/>
              <a:t>→ </a:t>
            </a:r>
            <a:r>
              <a:rPr lang="tr-TR" dirty="0" err="1" smtClean="0"/>
              <a:t>Üstüste</a:t>
            </a:r>
            <a:r>
              <a:rPr lang="tr-TR" dirty="0" smtClean="0"/>
              <a:t> çakışan polar </a:t>
            </a:r>
            <a:r>
              <a:rPr lang="tr-TR" dirty="0" err="1" smtClean="0"/>
              <a:t>MT’ler</a:t>
            </a:r>
            <a:r>
              <a:rPr lang="tr-TR" dirty="0" smtClean="0"/>
              <a:t> iğ kutbunu ayırmak üzere birbiri üzerinden kayar (motor protein </a:t>
            </a:r>
            <a:r>
              <a:rPr lang="tr-TR" b="1" dirty="0" err="1" smtClean="0">
                <a:solidFill>
                  <a:srgbClr val="00B0F0"/>
                </a:solidFill>
              </a:rPr>
              <a:t>kinezin</a:t>
            </a:r>
            <a:r>
              <a:rPr lang="tr-TR" dirty="0" smtClean="0"/>
              <a:t>)</a:t>
            </a:r>
          </a:p>
          <a:p>
            <a:r>
              <a:rPr lang="tr-TR" dirty="0" smtClean="0"/>
              <a:t>İğ kutupları hücre korteksine tutunmuş uca yönelen motorlar ile hareket ettirilen yıldızsı </a:t>
            </a:r>
            <a:r>
              <a:rPr lang="tr-TR" dirty="0" err="1" smtClean="0"/>
              <a:t>MT’ler</a:t>
            </a:r>
            <a:r>
              <a:rPr lang="tr-TR" dirty="0" smtClean="0"/>
              <a:t> tarafından çekilir (</a:t>
            </a:r>
            <a:r>
              <a:rPr lang="tr-TR" b="1" dirty="0" err="1" smtClean="0">
                <a:solidFill>
                  <a:srgbClr val="00B0F0"/>
                </a:solidFill>
              </a:rPr>
              <a:t>dinein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20743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1" y="274626"/>
            <a:ext cx="4077064" cy="585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209626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9211"/>
            <a:ext cx="6357981" cy="665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5508104" y="6581071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733173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0"/>
            <a:ext cx="507209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6156176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288440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8273683" cy="444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537246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738484"/>
            <a:ext cx="4434304" cy="53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28077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Mikroflamanlar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Aktin</a:t>
            </a:r>
            <a:r>
              <a:rPr lang="tr-TR" b="1" dirty="0" smtClean="0">
                <a:solidFill>
                  <a:srgbClr val="FF0000"/>
                </a:solidFill>
              </a:rPr>
              <a:t> Flamanlar)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840303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err="1" smtClean="0"/>
              <a:t>Aktin</a:t>
            </a:r>
            <a:r>
              <a:rPr lang="tr-TR" b="1" dirty="0" smtClean="0"/>
              <a:t> </a:t>
            </a:r>
            <a:r>
              <a:rPr lang="tr-TR" dirty="0" smtClean="0"/>
              <a:t>ve  </a:t>
            </a:r>
            <a:r>
              <a:rPr lang="tr-TR" b="1" dirty="0" err="1" smtClean="0"/>
              <a:t>Myozin</a:t>
            </a:r>
            <a:r>
              <a:rPr lang="tr-TR" dirty="0" smtClean="0"/>
              <a:t> </a:t>
            </a:r>
            <a:r>
              <a:rPr lang="tr-TR" dirty="0" err="1" smtClean="0"/>
              <a:t>flamentlerinden</a:t>
            </a:r>
            <a:r>
              <a:rPr lang="tr-TR" dirty="0" smtClean="0"/>
              <a:t> oluşurlar.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MF </a:t>
            </a:r>
            <a:r>
              <a:rPr lang="tr-TR" dirty="0" err="1" smtClean="0"/>
              <a:t>ler</a:t>
            </a:r>
            <a:r>
              <a:rPr lang="tr-TR" dirty="0" smtClean="0"/>
              <a:t> hücrede </a:t>
            </a:r>
            <a:r>
              <a:rPr lang="tr-TR" dirty="0" err="1" smtClean="0"/>
              <a:t>yarıkatı</a:t>
            </a:r>
            <a:r>
              <a:rPr lang="tr-TR" dirty="0" smtClean="0"/>
              <a:t> jel özelliğinde ağsı dağınık yapıda olabilirler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MF </a:t>
            </a:r>
            <a:r>
              <a:rPr lang="tr-TR" dirty="0" err="1" smtClean="0"/>
              <a:t>lerin</a:t>
            </a:r>
            <a:r>
              <a:rPr lang="tr-TR" dirty="0" smtClean="0"/>
              <a:t> yapılarını sürdürebilmesi ve hücresel yapılarla etkileşebilmesi </a:t>
            </a:r>
            <a:r>
              <a:rPr lang="tr-TR" b="1" dirty="0" err="1" smtClean="0"/>
              <a:t>aktin</a:t>
            </a:r>
            <a:r>
              <a:rPr lang="tr-TR" b="1" dirty="0" smtClean="0"/>
              <a:t> </a:t>
            </a:r>
            <a:r>
              <a:rPr lang="tr-TR" b="1" dirty="0" err="1" smtClean="0"/>
              <a:t>bağlyıcı</a:t>
            </a:r>
            <a:r>
              <a:rPr lang="tr-TR" b="1" dirty="0" smtClean="0"/>
              <a:t> proteinler </a:t>
            </a:r>
            <a:r>
              <a:rPr lang="tr-TR" dirty="0" smtClean="0"/>
              <a:t>ile gerçekleşmektedir (</a:t>
            </a:r>
            <a:r>
              <a:rPr lang="tr-TR" dirty="0" err="1" smtClean="0"/>
              <a:t>Distrofin</a:t>
            </a:r>
            <a:r>
              <a:rPr lang="tr-TR" dirty="0" smtClean="0"/>
              <a:t>, </a:t>
            </a:r>
            <a:r>
              <a:rPr lang="tr-TR" dirty="0" err="1" smtClean="0"/>
              <a:t>spektrin</a:t>
            </a:r>
            <a:r>
              <a:rPr lang="tr-TR" dirty="0" smtClean="0"/>
              <a:t> gibi..)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MF.</a:t>
            </a:r>
            <a:r>
              <a:rPr lang="tr-TR" dirty="0" err="1" smtClean="0"/>
              <a:t>ler</a:t>
            </a:r>
            <a:r>
              <a:rPr lang="tr-TR" dirty="0" smtClean="0"/>
              <a:t> plazma zarının altında </a:t>
            </a:r>
          </a:p>
          <a:p>
            <a:pPr>
              <a:buNone/>
            </a:pPr>
            <a:r>
              <a:rPr lang="tr-TR" dirty="0" smtClean="0"/>
              <a:t>	-hücre şeklinin oluşmasını sağlayan</a:t>
            </a:r>
          </a:p>
          <a:p>
            <a:pPr>
              <a:buNone/>
            </a:pPr>
            <a:r>
              <a:rPr lang="tr-TR" dirty="0" smtClean="0"/>
              <a:t>	-hücre hareketini gerçekleştiren</a:t>
            </a:r>
          </a:p>
          <a:p>
            <a:pPr>
              <a:buNone/>
            </a:pPr>
            <a:r>
              <a:rPr lang="tr-TR" dirty="0" smtClean="0"/>
              <a:t>	-hücreye mekanik destek veren bir ağ yapısı oluşturur.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31686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Mikroflamanlar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Aktin</a:t>
            </a:r>
            <a:r>
              <a:rPr lang="tr-TR" b="1" dirty="0" smtClean="0">
                <a:solidFill>
                  <a:srgbClr val="FF0000"/>
                </a:solidFill>
              </a:rPr>
              <a:t> Flamanlar)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flamenleri</a:t>
            </a:r>
            <a:r>
              <a:rPr lang="tr-TR" dirty="0" smtClean="0"/>
              <a:t> (MF) </a:t>
            </a:r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monomerlerinin</a:t>
            </a:r>
            <a:r>
              <a:rPr lang="tr-TR" dirty="0" smtClean="0"/>
              <a:t> </a:t>
            </a:r>
            <a:r>
              <a:rPr lang="tr-TR" dirty="0" err="1" smtClean="0"/>
              <a:t>uçuca</a:t>
            </a:r>
            <a:r>
              <a:rPr lang="tr-TR" dirty="0" smtClean="0"/>
              <a:t> eklenmesiyle oluşur.</a:t>
            </a:r>
          </a:p>
          <a:p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monomerleri</a:t>
            </a:r>
            <a:r>
              <a:rPr lang="tr-TR" dirty="0" smtClean="0"/>
              <a:t> </a:t>
            </a:r>
            <a:r>
              <a:rPr lang="tr-TR" dirty="0" err="1" smtClean="0"/>
              <a:t>polimerize</a:t>
            </a:r>
            <a:r>
              <a:rPr lang="tr-TR" dirty="0" smtClean="0"/>
              <a:t> olarak </a:t>
            </a:r>
            <a:r>
              <a:rPr lang="tr-TR" dirty="0" err="1" smtClean="0"/>
              <a:t>flament</a:t>
            </a:r>
            <a:r>
              <a:rPr lang="tr-TR" dirty="0" smtClean="0"/>
              <a:t> yapıdaki </a:t>
            </a:r>
            <a:r>
              <a:rPr lang="tr-TR" dirty="0" err="1" smtClean="0"/>
              <a:t>aktini</a:t>
            </a:r>
            <a:r>
              <a:rPr lang="tr-TR" dirty="0" smtClean="0"/>
              <a:t> oluştururlar.</a:t>
            </a:r>
          </a:p>
          <a:p>
            <a:r>
              <a:rPr lang="tr-TR" dirty="0" err="1" smtClean="0"/>
              <a:t>Aktin</a:t>
            </a:r>
            <a:r>
              <a:rPr lang="tr-TR" dirty="0" smtClean="0"/>
              <a:t> polimerleşmesini etkileyen </a:t>
            </a:r>
            <a:r>
              <a:rPr lang="tr-TR" dirty="0" err="1" smtClean="0"/>
              <a:t>çeşitliilaçlar</a:t>
            </a:r>
            <a:r>
              <a:rPr lang="tr-TR" dirty="0" smtClean="0"/>
              <a:t> </a:t>
            </a:r>
            <a:r>
              <a:rPr lang="tr-TR" dirty="0" err="1" smtClean="0"/>
              <a:t>vardir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		-</a:t>
            </a:r>
            <a:r>
              <a:rPr lang="tr-TR" dirty="0" err="1" smtClean="0"/>
              <a:t>sitokalasinler</a:t>
            </a:r>
            <a:r>
              <a:rPr lang="tr-TR" dirty="0" smtClean="0"/>
              <a:t>→ uzamayı önler</a:t>
            </a:r>
          </a:p>
          <a:p>
            <a:pPr>
              <a:buNone/>
            </a:pPr>
            <a:r>
              <a:rPr lang="tr-TR" dirty="0" smtClean="0"/>
              <a:t>		-</a:t>
            </a:r>
            <a:r>
              <a:rPr lang="tr-TR" dirty="0" err="1" smtClean="0"/>
              <a:t>falloidin</a:t>
            </a:r>
            <a:r>
              <a:rPr lang="tr-TR" dirty="0" smtClean="0"/>
              <a:t>→(mantar </a:t>
            </a:r>
            <a:r>
              <a:rPr lang="tr-TR" dirty="0" err="1" smtClean="0"/>
              <a:t>zehiri</a:t>
            </a:r>
            <a:r>
              <a:rPr lang="tr-TR" dirty="0" smtClean="0"/>
              <a:t>) h.ye bağlanır </a:t>
            </a:r>
            <a:r>
              <a:rPr lang="tr-TR" dirty="0" err="1" smtClean="0"/>
              <a:t>monomerlere</a:t>
            </a:r>
            <a:r>
              <a:rPr lang="tr-TR" dirty="0" smtClean="0"/>
              <a:t> ayrılmasını engeller.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46269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Eritrosit hücre iskeletinde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err="1" smtClean="0">
                <a:solidFill>
                  <a:srgbClr val="FF0000"/>
                </a:solidFill>
              </a:rPr>
              <a:t>Aktin</a:t>
            </a:r>
            <a:r>
              <a:rPr lang="tr-TR" b="1" dirty="0" smtClean="0">
                <a:solidFill>
                  <a:srgbClr val="FF0000"/>
                </a:solidFill>
              </a:rPr>
              <a:t> bağlayıcı protein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err="1" smtClean="0">
                <a:solidFill>
                  <a:srgbClr val="FF0000"/>
                </a:solidFill>
              </a:rPr>
              <a:t>Spektrin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00240"/>
            <a:ext cx="7039003" cy="422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88802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MF.</a:t>
            </a:r>
            <a:r>
              <a:rPr lang="tr-TR" b="1" dirty="0" err="1" smtClean="0">
                <a:solidFill>
                  <a:srgbClr val="FF0000"/>
                </a:solidFill>
              </a:rPr>
              <a:t>lerin</a:t>
            </a:r>
            <a:r>
              <a:rPr lang="tr-TR" b="1" dirty="0" smtClean="0">
                <a:solidFill>
                  <a:srgbClr val="FF0000"/>
                </a:solidFill>
              </a:rPr>
              <a:t> bulundukları yerler ve Görevleri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dirty="0" smtClean="0"/>
              <a:t>İskelet kasında</a:t>
            </a:r>
            <a:r>
              <a:rPr lang="tr-TR" dirty="0" smtClean="0"/>
              <a:t>→ ince </a:t>
            </a:r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flamenleri</a:t>
            </a:r>
            <a:r>
              <a:rPr lang="tr-TR" dirty="0" smtClean="0"/>
              <a:t>, kalın </a:t>
            </a:r>
            <a:r>
              <a:rPr lang="tr-TR" dirty="0" err="1" smtClean="0"/>
              <a:t>miyozin</a:t>
            </a:r>
            <a:r>
              <a:rPr lang="tr-TR" dirty="0" smtClean="0"/>
              <a:t> </a:t>
            </a:r>
            <a:r>
              <a:rPr lang="tr-TR" dirty="0" err="1" smtClean="0"/>
              <a:t>flamentleri</a:t>
            </a:r>
            <a:r>
              <a:rPr lang="tr-TR" dirty="0" smtClean="0"/>
              <a:t> silindir şek. Yer alır kas kasılması!!</a:t>
            </a:r>
          </a:p>
          <a:p>
            <a:pPr>
              <a:buNone/>
            </a:pPr>
            <a:endParaRPr lang="tr-TR" dirty="0" smtClean="0"/>
          </a:p>
          <a:p>
            <a:r>
              <a:rPr lang="tr-TR" b="1" dirty="0" smtClean="0"/>
              <a:t>H. </a:t>
            </a:r>
            <a:r>
              <a:rPr lang="tr-TR" b="1" dirty="0" err="1" smtClean="0"/>
              <a:t>Korteksizde</a:t>
            </a:r>
            <a:r>
              <a:rPr lang="tr-TR" b="1" dirty="0" smtClean="0"/>
              <a:t> </a:t>
            </a:r>
            <a:r>
              <a:rPr lang="tr-TR" b="1" dirty="0" err="1" smtClean="0"/>
              <a:t>membranın</a:t>
            </a:r>
            <a:r>
              <a:rPr lang="tr-TR" b="1" dirty="0" smtClean="0"/>
              <a:t> hemen altında</a:t>
            </a:r>
            <a:r>
              <a:rPr lang="tr-TR" dirty="0" smtClean="0"/>
              <a:t>→</a:t>
            </a:r>
          </a:p>
          <a:p>
            <a:pPr>
              <a:buNone/>
            </a:pPr>
            <a:r>
              <a:rPr lang="tr-TR" dirty="0" smtClean="0"/>
              <a:t>	- h. </a:t>
            </a:r>
            <a:r>
              <a:rPr lang="tr-TR" dirty="0" err="1" smtClean="0"/>
              <a:t>membranının</a:t>
            </a:r>
            <a:r>
              <a:rPr lang="tr-TR" dirty="0" smtClean="0"/>
              <a:t> hareketine katılır</a:t>
            </a:r>
          </a:p>
          <a:p>
            <a:pPr>
              <a:buNone/>
            </a:pPr>
            <a:r>
              <a:rPr lang="tr-TR" dirty="0" smtClean="0"/>
              <a:t>	-h.</a:t>
            </a:r>
            <a:r>
              <a:rPr lang="tr-TR" dirty="0" err="1" smtClean="0"/>
              <a:t>nin</a:t>
            </a:r>
            <a:r>
              <a:rPr lang="tr-TR" dirty="0" smtClean="0"/>
              <a:t> yer değiştirmesi</a:t>
            </a:r>
          </a:p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endositoz</a:t>
            </a:r>
            <a:r>
              <a:rPr lang="tr-TR" dirty="0" smtClean="0"/>
              <a:t> ve </a:t>
            </a:r>
            <a:r>
              <a:rPr lang="tr-TR" dirty="0" err="1" smtClean="0"/>
              <a:t>ekzositoz</a:t>
            </a:r>
            <a:r>
              <a:rPr lang="tr-TR" dirty="0" smtClean="0"/>
              <a:t> olaylarında önemli işlevleri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90248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smtClean="0"/>
              <a:t>H. Yüzey farklılaşması olan hücrelerde</a:t>
            </a:r>
            <a:r>
              <a:rPr lang="tr-TR" dirty="0" smtClean="0"/>
              <a:t>→ </a:t>
            </a:r>
          </a:p>
          <a:p>
            <a:pPr>
              <a:buNone/>
            </a:pPr>
            <a:r>
              <a:rPr lang="tr-TR" dirty="0" smtClean="0"/>
              <a:t>		-</a:t>
            </a:r>
            <a:r>
              <a:rPr lang="tr-TR" dirty="0" err="1" smtClean="0"/>
              <a:t>silia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		-</a:t>
            </a:r>
            <a:r>
              <a:rPr lang="tr-TR" dirty="0" err="1" smtClean="0"/>
              <a:t>flagella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		-</a:t>
            </a:r>
            <a:r>
              <a:rPr lang="tr-TR" dirty="0" err="1" smtClean="0"/>
              <a:t>mikrovillus</a:t>
            </a:r>
            <a:r>
              <a:rPr lang="tr-TR" dirty="0" smtClean="0"/>
              <a:t> yapısında bulunur.</a:t>
            </a:r>
          </a:p>
          <a:p>
            <a:r>
              <a:rPr lang="tr-TR" dirty="0" smtClean="0"/>
              <a:t>Bu yapılarda </a:t>
            </a:r>
            <a:r>
              <a:rPr lang="tr-TR" dirty="0" err="1" smtClean="0"/>
              <a:t>aktin</a:t>
            </a:r>
            <a:r>
              <a:rPr lang="tr-TR" dirty="0" smtClean="0"/>
              <a:t> polimerlerini bağlayan protein </a:t>
            </a:r>
            <a:r>
              <a:rPr lang="tr-TR" b="1" dirty="0" err="1" smtClean="0"/>
              <a:t>villin</a:t>
            </a:r>
            <a:r>
              <a:rPr lang="tr-TR" b="1" dirty="0" smtClean="0"/>
              <a:t>, </a:t>
            </a:r>
            <a:r>
              <a:rPr lang="tr-TR" b="1" dirty="0" err="1" smtClean="0"/>
              <a:t>fimbrin</a:t>
            </a:r>
            <a:r>
              <a:rPr lang="tr-TR" b="1" dirty="0" smtClean="0"/>
              <a:t> </a:t>
            </a:r>
          </a:p>
          <a:p>
            <a:endParaRPr lang="tr-TR" b="1" dirty="0" smtClean="0"/>
          </a:p>
          <a:p>
            <a:r>
              <a:rPr lang="tr-TR" b="1" dirty="0" smtClean="0"/>
              <a:t>Birbirini izleyen iki mitozda →</a:t>
            </a:r>
            <a:r>
              <a:rPr lang="tr-TR" dirty="0" smtClean="0"/>
              <a:t>hücre bölünmesine yardımcı olur</a:t>
            </a:r>
            <a:endParaRPr lang="tr-TR" b="1" dirty="0" smtClean="0"/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	-</a:t>
            </a:r>
            <a:r>
              <a:rPr lang="tr-TR" dirty="0" err="1" smtClean="0"/>
              <a:t>Aktin</a:t>
            </a:r>
            <a:r>
              <a:rPr lang="tr-TR" dirty="0" smtClean="0"/>
              <a:t> ve </a:t>
            </a:r>
            <a:r>
              <a:rPr lang="tr-TR" dirty="0" err="1" smtClean="0"/>
              <a:t>miyozin</a:t>
            </a:r>
            <a:r>
              <a:rPr lang="tr-TR" dirty="0" smtClean="0"/>
              <a:t> </a:t>
            </a:r>
            <a:r>
              <a:rPr lang="tr-TR" dirty="0" err="1" smtClean="0"/>
              <a:t>flamentlerinin</a:t>
            </a:r>
            <a:r>
              <a:rPr lang="tr-TR" dirty="0" smtClean="0"/>
              <a:t> kasılmasıyla bir halka oluşur</a:t>
            </a:r>
          </a:p>
          <a:p>
            <a:pPr>
              <a:buNone/>
            </a:pPr>
            <a:r>
              <a:rPr lang="tr-TR" dirty="0" smtClean="0"/>
              <a:t>	-Halkanın kasılması </a:t>
            </a:r>
            <a:r>
              <a:rPr lang="tr-TR" dirty="0" err="1" smtClean="0"/>
              <a:t>pl</a:t>
            </a:r>
            <a:r>
              <a:rPr lang="tr-TR" dirty="0" smtClean="0"/>
              <a:t>. Zarını içeri doğru iter ve h. İkiye bölünür.</a:t>
            </a:r>
          </a:p>
          <a:p>
            <a:pPr>
              <a:buNone/>
            </a:pPr>
            <a:endParaRPr lang="tr-TR" dirty="0" smtClean="0"/>
          </a:p>
          <a:p>
            <a:r>
              <a:rPr lang="tr-TR" b="1" dirty="0" smtClean="0"/>
              <a:t>Kas olmayan hücrelerde → </a:t>
            </a:r>
            <a:r>
              <a:rPr lang="tr-TR" dirty="0" smtClean="0"/>
              <a:t>Hücrede gerilim yaratı ve hücre </a:t>
            </a:r>
            <a:r>
              <a:rPr lang="tr-TR" dirty="0" err="1" smtClean="0"/>
              <a:t>ektraselular</a:t>
            </a:r>
            <a:r>
              <a:rPr lang="tr-TR" dirty="0" smtClean="0"/>
              <a:t> </a:t>
            </a:r>
            <a:r>
              <a:rPr lang="tr-TR" dirty="0" err="1" smtClean="0"/>
              <a:t>matrikse</a:t>
            </a:r>
            <a:r>
              <a:rPr lang="tr-TR" dirty="0" smtClean="0"/>
              <a:t> doğru çekilir.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00961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Kas Kasılmasında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 smtClean="0"/>
              <a:t>MF.</a:t>
            </a:r>
            <a:r>
              <a:rPr lang="tr-TR" dirty="0" err="1" smtClean="0"/>
              <a:t>lerde</a:t>
            </a:r>
            <a:r>
              <a:rPr lang="tr-TR" dirty="0" smtClean="0"/>
              <a:t> yer alan ve </a:t>
            </a:r>
            <a:r>
              <a:rPr lang="tr-TR" dirty="0" err="1" smtClean="0"/>
              <a:t>aktinlarle</a:t>
            </a:r>
            <a:r>
              <a:rPr lang="tr-TR" dirty="0" smtClean="0"/>
              <a:t> birleşerek </a:t>
            </a:r>
            <a:r>
              <a:rPr lang="tr-TR" dirty="0" err="1" smtClean="0"/>
              <a:t>pekçok</a:t>
            </a:r>
            <a:r>
              <a:rPr lang="tr-TR" dirty="0" smtClean="0"/>
              <a:t> h. Hareketlerinde önemli rol oynayan diğer bir protein </a:t>
            </a:r>
            <a:r>
              <a:rPr lang="tr-TR" b="1" dirty="0" err="1" smtClean="0"/>
              <a:t>miyozindir</a:t>
            </a:r>
            <a:r>
              <a:rPr lang="tr-TR" dirty="0" smtClean="0"/>
              <a:t> (moleküler motor).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Miyozin</a:t>
            </a:r>
            <a:r>
              <a:rPr lang="tr-TR" dirty="0" smtClean="0"/>
              <a:t> I→ veziküllerin </a:t>
            </a:r>
            <a:r>
              <a:rPr lang="tr-TR" dirty="0" err="1" smtClean="0"/>
              <a:t>aktin</a:t>
            </a:r>
            <a:r>
              <a:rPr lang="tr-TR" dirty="0" smtClean="0"/>
              <a:t> </a:t>
            </a:r>
            <a:r>
              <a:rPr lang="tr-TR" dirty="0" err="1" smtClean="0"/>
              <a:t>flamenti</a:t>
            </a:r>
            <a:r>
              <a:rPr lang="tr-TR" dirty="0" smtClean="0"/>
              <a:t> üzerindeki hareketi</a:t>
            </a:r>
          </a:p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Miyozin</a:t>
            </a:r>
            <a:r>
              <a:rPr lang="tr-TR" dirty="0" smtClean="0"/>
              <a:t> II→ kas </a:t>
            </a:r>
            <a:r>
              <a:rPr lang="tr-TR" dirty="0" err="1" smtClean="0"/>
              <a:t>kontraksiyonu</a:t>
            </a:r>
            <a:r>
              <a:rPr lang="tr-TR" dirty="0" smtClean="0"/>
              <a:t>, h. Polaritesi</a:t>
            </a:r>
          </a:p>
          <a:p>
            <a:pPr>
              <a:buNone/>
            </a:pPr>
            <a:endParaRPr lang="tr-TR" dirty="0" smtClean="0"/>
          </a:p>
          <a:p>
            <a:pPr algn="just"/>
            <a:r>
              <a:rPr lang="tr-TR" dirty="0" err="1" smtClean="0"/>
              <a:t>Aktin</a:t>
            </a:r>
            <a:r>
              <a:rPr lang="tr-TR" dirty="0" smtClean="0"/>
              <a:t>-</a:t>
            </a:r>
            <a:r>
              <a:rPr lang="tr-TR" dirty="0" err="1" smtClean="0"/>
              <a:t>miyozin</a:t>
            </a:r>
            <a:r>
              <a:rPr lang="tr-TR" dirty="0" smtClean="0"/>
              <a:t> kasılması kas olmayan hücrelerde de görülür  </a:t>
            </a:r>
            <a:r>
              <a:rPr lang="tr-TR" dirty="0" err="1" smtClean="0"/>
              <a:t>Sitokinezde</a:t>
            </a:r>
            <a:r>
              <a:rPr lang="tr-TR" dirty="0" smtClean="0"/>
              <a:t> ). Mitozun sonuna doğru oluşan kasılma halkasında </a:t>
            </a:r>
            <a:r>
              <a:rPr lang="tr-TR" b="1" dirty="0" err="1" smtClean="0"/>
              <a:t>aktin</a:t>
            </a:r>
            <a:r>
              <a:rPr lang="tr-TR" b="1" dirty="0" smtClean="0"/>
              <a:t> </a:t>
            </a:r>
            <a:r>
              <a:rPr lang="tr-TR" b="1" dirty="0" err="1" smtClean="0"/>
              <a:t>flamenleri</a:t>
            </a:r>
            <a:r>
              <a:rPr lang="tr-TR" b="1" dirty="0" smtClean="0"/>
              <a:t> ile </a:t>
            </a:r>
            <a:r>
              <a:rPr lang="tr-TR" b="1" dirty="0" err="1" smtClean="0"/>
              <a:t>myozin</a:t>
            </a:r>
            <a:r>
              <a:rPr lang="tr-TR" b="1" dirty="0" smtClean="0"/>
              <a:t> II motor proteini </a:t>
            </a:r>
            <a:r>
              <a:rPr lang="tr-TR" dirty="0" smtClean="0"/>
              <a:t>işlev görür.</a:t>
            </a:r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95090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14356"/>
            <a:ext cx="5967439" cy="522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368541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Göçü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-Beyaz kan h.</a:t>
            </a:r>
            <a:r>
              <a:rPr lang="tr-TR" dirty="0" err="1" smtClean="0"/>
              <a:t>lerinin</a:t>
            </a:r>
            <a:r>
              <a:rPr lang="tr-TR" dirty="0" smtClean="0"/>
              <a:t> dokulara girişi</a:t>
            </a:r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Geişim</a:t>
            </a:r>
            <a:r>
              <a:rPr lang="tr-TR" dirty="0" smtClean="0"/>
              <a:t> sırasında embriyo h.</a:t>
            </a:r>
            <a:r>
              <a:rPr lang="tr-TR" dirty="0" err="1" smtClean="0"/>
              <a:t>lerin</a:t>
            </a:r>
            <a:r>
              <a:rPr lang="tr-TR" dirty="0" smtClean="0"/>
              <a:t> hareketi</a:t>
            </a:r>
          </a:p>
          <a:p>
            <a:pPr>
              <a:buNone/>
            </a:pPr>
            <a:r>
              <a:rPr lang="tr-TR" dirty="0" smtClean="0"/>
              <a:t>-Kanser hücrelerinin metastaz yapacağı bölgeye göçü</a:t>
            </a:r>
          </a:p>
          <a:p>
            <a:pPr>
              <a:buNone/>
            </a:pPr>
            <a:r>
              <a:rPr lang="tr-TR" dirty="0" smtClean="0"/>
              <a:t>-Amiplerin hareketi</a:t>
            </a:r>
          </a:p>
          <a:p>
            <a:pPr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413811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Araflamentler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7878" y="1844824"/>
            <a:ext cx="8646122" cy="351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806063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Araflamentler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AF ve MT. den farklı olarak hücre hareketinde doğrudan rolü yoktur, hücre ve dokularda temel yapısal rol oynarlar.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428999"/>
            <a:ext cx="7643866" cy="310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60872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5715040" cy="613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242638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5929354" cy="67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kdörtgen 1"/>
          <p:cNvSpPr>
            <a:spLocks noChangeArrowheads="1"/>
          </p:cNvSpPr>
          <p:nvPr/>
        </p:nvSpPr>
        <p:spPr bwMode="auto">
          <a:xfrm>
            <a:off x="35559" y="6473576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333394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Hücre İskeletine Bağlı Hastalıklar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28662" y="1857364"/>
            <a:ext cx="6858048" cy="4525963"/>
          </a:xfrm>
        </p:spPr>
        <p:txBody>
          <a:bodyPr/>
          <a:lstStyle/>
          <a:p>
            <a:r>
              <a:rPr lang="tr-TR" dirty="0" err="1" smtClean="0"/>
              <a:t>Kardiyovasküler</a:t>
            </a:r>
            <a:r>
              <a:rPr lang="tr-TR" dirty="0" smtClean="0"/>
              <a:t> Sendromlar</a:t>
            </a:r>
          </a:p>
          <a:p>
            <a:r>
              <a:rPr lang="tr-TR" dirty="0" err="1" smtClean="0"/>
              <a:t>Nörodejeneratif</a:t>
            </a:r>
            <a:r>
              <a:rPr lang="tr-TR" dirty="0" smtClean="0"/>
              <a:t> Hastalıklar</a:t>
            </a:r>
          </a:p>
          <a:p>
            <a:r>
              <a:rPr lang="tr-TR" dirty="0" smtClean="0"/>
              <a:t>Kanser (</a:t>
            </a:r>
            <a:r>
              <a:rPr lang="tr-TR" dirty="0" err="1" smtClean="0"/>
              <a:t>invazyon</a:t>
            </a:r>
            <a:r>
              <a:rPr lang="tr-TR" dirty="0" smtClean="0"/>
              <a:t>)</a:t>
            </a:r>
          </a:p>
          <a:p>
            <a:r>
              <a:rPr lang="tr-TR" dirty="0" smtClean="0"/>
              <a:t>Karaciğer sirozu </a:t>
            </a:r>
          </a:p>
          <a:p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 err="1" smtClean="0"/>
              <a:t>Fibrosis</a:t>
            </a:r>
            <a:endParaRPr lang="tr-TR" dirty="0" smtClean="0"/>
          </a:p>
          <a:p>
            <a:r>
              <a:rPr lang="tr-TR" dirty="0" err="1" smtClean="0"/>
              <a:t>Blisterli</a:t>
            </a:r>
            <a:r>
              <a:rPr lang="tr-TR" dirty="0" smtClean="0"/>
              <a:t> deri hastalıkları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72237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21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13317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Serbest Yüzey Farklılaşmaları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792006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3514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877652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791527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71810"/>
            <a:ext cx="8276695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4472910" y="6585279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0633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Kaynaklar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361475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1-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A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Approach</a:t>
            </a:r>
            <a:r>
              <a:rPr lang="tr-TR" dirty="0" smtClean="0"/>
              <a:t>, 2016, 7th </a:t>
            </a:r>
            <a:r>
              <a:rPr lang="tr-TR" dirty="0" err="1" smtClean="0"/>
              <a:t>edition</a:t>
            </a:r>
            <a:r>
              <a:rPr lang="tr-TR" dirty="0" smtClean="0"/>
              <a:t>. </a:t>
            </a:r>
            <a:r>
              <a:rPr lang="tr-TR" dirty="0" err="1" smtClean="0"/>
              <a:t>Geoffrey</a:t>
            </a:r>
            <a:r>
              <a:rPr lang="tr-TR" dirty="0" smtClean="0"/>
              <a:t> M Cooper.</a:t>
            </a:r>
          </a:p>
          <a:p>
            <a:pPr>
              <a:buNone/>
            </a:pPr>
            <a:r>
              <a:rPr lang="tr-TR" dirty="0" smtClean="0"/>
              <a:t>2-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, 2015, </a:t>
            </a:r>
            <a:r>
              <a:rPr lang="tr-TR" dirty="0" err="1" smtClean="0"/>
              <a:t>sixth</a:t>
            </a:r>
            <a:r>
              <a:rPr lang="tr-TR" dirty="0" smtClean="0"/>
              <a:t> </a:t>
            </a:r>
            <a:r>
              <a:rPr lang="tr-TR" dirty="0" err="1" smtClean="0"/>
              <a:t>edition</a:t>
            </a:r>
            <a:r>
              <a:rPr lang="tr-TR" dirty="0" smtClean="0"/>
              <a:t> . Bruce </a:t>
            </a:r>
            <a:r>
              <a:rPr lang="tr-TR" dirty="0" err="1" smtClean="0"/>
              <a:t>Alberts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3-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, 2016, 8.</a:t>
            </a:r>
            <a:r>
              <a:rPr lang="tr-TR" dirty="0" err="1" smtClean="0"/>
              <a:t>th</a:t>
            </a:r>
            <a:r>
              <a:rPr lang="tr-TR" dirty="0" smtClean="0"/>
              <a:t> </a:t>
            </a:r>
            <a:r>
              <a:rPr lang="tr-TR" dirty="0" err="1" smtClean="0"/>
              <a:t>edition</a:t>
            </a:r>
            <a:r>
              <a:rPr lang="tr-TR" dirty="0" smtClean="0"/>
              <a:t>, H.</a:t>
            </a:r>
            <a:r>
              <a:rPr lang="tr-TR" dirty="0" err="1" smtClean="0"/>
              <a:t>Lodish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650305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1703</Words>
  <Application>Microsoft Office PowerPoint</Application>
  <PresentationFormat>Ekran Gösterisi (4:3)</PresentationFormat>
  <Paragraphs>400</Paragraphs>
  <Slides>89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89</vt:i4>
      </vt:variant>
    </vt:vector>
  </HeadingPairs>
  <TitlesOfParts>
    <vt:vector size="90" baseType="lpstr">
      <vt:lpstr>Ofis Teması</vt:lpstr>
      <vt:lpstr>Hücrelerarası Matriks  ve  Hücre Etkileşimleri</vt:lpstr>
      <vt:lpstr>HÜCRE DIŞI MATRİKS (ECM)</vt:lpstr>
      <vt:lpstr>ECM</vt:lpstr>
      <vt:lpstr>ECM</vt:lpstr>
      <vt:lpstr>ECM’nin yapısı hücreden hücreye değişir</vt:lpstr>
      <vt:lpstr>PowerPoint Sunusu</vt:lpstr>
      <vt:lpstr>Bazal Lamina</vt:lpstr>
      <vt:lpstr>PowerPoint Sunusu</vt:lpstr>
      <vt:lpstr>ECM molekülleri ikiye ayrılır</vt:lpstr>
      <vt:lpstr>GAG (Glikozaminoglikanlar)</vt:lpstr>
      <vt:lpstr>PowerPoint Sunusu</vt:lpstr>
      <vt:lpstr>GAG (Glikozaminoglikanlar)</vt:lpstr>
      <vt:lpstr>GAG</vt:lpstr>
      <vt:lpstr>Proteoglikanlar çeşitli fonksiyonlara sahiptir</vt:lpstr>
      <vt:lpstr>PowerPoint Sunusu</vt:lpstr>
      <vt:lpstr>Yapısal Proteinler</vt:lpstr>
      <vt:lpstr>Kollajen</vt:lpstr>
      <vt:lpstr>C vitamini önemli!!..</vt:lpstr>
      <vt:lpstr>PowerPoint Sunusu</vt:lpstr>
      <vt:lpstr>İskorbüt Hastalığı</vt:lpstr>
      <vt:lpstr>PowerPoint Sunusu</vt:lpstr>
      <vt:lpstr>PowerPoint Sunusu</vt:lpstr>
      <vt:lpstr>Kollajen bozuklukları</vt:lpstr>
      <vt:lpstr>PowerPoint Sunusu</vt:lpstr>
      <vt:lpstr>PowerPoint Sunusu</vt:lpstr>
      <vt:lpstr>Kollajen Doku Hastalıkları</vt:lpstr>
      <vt:lpstr>Elastin</vt:lpstr>
      <vt:lpstr>Elastin Hastalıkları</vt:lpstr>
      <vt:lpstr>PowerPoint Sunusu</vt:lpstr>
      <vt:lpstr>Adhezyon (Yapışıcı) Proteinler</vt:lpstr>
      <vt:lpstr>Fibronektin</vt:lpstr>
      <vt:lpstr>Laminin</vt:lpstr>
      <vt:lpstr>PowerPoint Sunusu</vt:lpstr>
      <vt:lpstr>Ektraselular proteazlar</vt:lpstr>
      <vt:lpstr>Hücre-Hücre  ve  Hücre-Matriks Bağlantıları</vt:lpstr>
      <vt:lpstr>Integrin </vt:lpstr>
      <vt:lpstr>PowerPoint Sunusu</vt:lpstr>
      <vt:lpstr>Disintegrin</vt:lpstr>
      <vt:lpstr>PowerPoint Sunusu</vt:lpstr>
      <vt:lpstr>Selektin </vt:lpstr>
      <vt:lpstr>PowerPoint Sunusu</vt:lpstr>
      <vt:lpstr>PowerPoint Sunusu</vt:lpstr>
      <vt:lpstr>Kaderin</vt:lpstr>
      <vt:lpstr>PowerPoint Sunusu</vt:lpstr>
      <vt:lpstr>Kaderin </vt:lpstr>
      <vt:lpstr>PowerPoint Sunusu</vt:lpstr>
      <vt:lpstr>PowerPoint Sunusu</vt:lpstr>
      <vt:lpstr>PowerPoint Sunusu</vt:lpstr>
      <vt:lpstr>PowerPoint Sunusu</vt:lpstr>
      <vt:lpstr>H. Adezyon Molekülleri ve Hastalıklar</vt:lpstr>
      <vt:lpstr>ICAM (Immunoglobulin Super Ailesi)</vt:lpstr>
      <vt:lpstr>PowerPoint Sunusu</vt:lpstr>
      <vt:lpstr>HÜCRE İSKELETİ</vt:lpstr>
      <vt:lpstr>HÜCRE İSKELETİ</vt:lpstr>
      <vt:lpstr>HÜCRE İSKELETİ</vt:lpstr>
      <vt:lpstr>PowerPoint Sunusu</vt:lpstr>
      <vt:lpstr>PowerPoint Sunusu</vt:lpstr>
      <vt:lpstr>PowerPoint Sunusu</vt:lpstr>
      <vt:lpstr>Hücre İskeleti</vt:lpstr>
      <vt:lpstr>Mikrotubuller</vt:lpstr>
      <vt:lpstr>PowerPoint Sunusu</vt:lpstr>
      <vt:lpstr>MT lerin yeraldığı organeller  ve Görevleri</vt:lpstr>
      <vt:lpstr>PowerPoint Sunusu</vt:lpstr>
      <vt:lpstr>PowerPoint Sunusu</vt:lpstr>
      <vt:lpstr>PowerPoint Sunusu</vt:lpstr>
      <vt:lpstr>Kromozomların Hareketi</vt:lpstr>
      <vt:lpstr>PowerPoint Sunusu</vt:lpstr>
      <vt:lpstr>PowerPoint Sunusu</vt:lpstr>
      <vt:lpstr>PowerPoint Sunusu</vt:lpstr>
      <vt:lpstr>PowerPoint Sunusu</vt:lpstr>
      <vt:lpstr>PowerPoint Sunusu</vt:lpstr>
      <vt:lpstr>Mikroflamanlar (Aktin Flamanlar)</vt:lpstr>
      <vt:lpstr>Mikroflamanlar (Aktin Flamanlar)</vt:lpstr>
      <vt:lpstr>Eritrosit hücre iskeletinde  Aktin bağlayıcı protein  Spektrin</vt:lpstr>
      <vt:lpstr>MF.lerin bulundukları yerler ve Görevleri</vt:lpstr>
      <vt:lpstr>PowerPoint Sunusu</vt:lpstr>
      <vt:lpstr>Kas Kasılmasında</vt:lpstr>
      <vt:lpstr>PowerPoint Sunusu</vt:lpstr>
      <vt:lpstr>Hücre Göçü</vt:lpstr>
      <vt:lpstr>Araflamentler</vt:lpstr>
      <vt:lpstr>Araflamentler</vt:lpstr>
      <vt:lpstr>PowerPoint Sunusu</vt:lpstr>
      <vt:lpstr>PowerPoint Sunusu</vt:lpstr>
      <vt:lpstr>Hücre İskeletine Bağlı Hastalıklar</vt:lpstr>
      <vt:lpstr>PowerPoint Sunusu</vt:lpstr>
      <vt:lpstr>Serbest Yüzey Farklılaşmaları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Hücrelerarası Matriks  ve  Hücre Etkileşimleri</dc:title>
  <dc:creator>pc</dc:creator>
  <cp:lastModifiedBy>pc</cp:lastModifiedBy>
  <cp:revision>7</cp:revision>
  <dcterms:created xsi:type="dcterms:W3CDTF">2020-04-01T12:23:46Z</dcterms:created>
  <dcterms:modified xsi:type="dcterms:W3CDTF">2020-10-08T12:41:23Z</dcterms:modified>
</cp:coreProperties>
</file>