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306" r:id="rId5"/>
    <p:sldId id="307" r:id="rId6"/>
    <p:sldId id="308" r:id="rId7"/>
    <p:sldId id="259" r:id="rId8"/>
    <p:sldId id="309" r:id="rId9"/>
    <p:sldId id="260" r:id="rId10"/>
    <p:sldId id="310" r:id="rId11"/>
    <p:sldId id="311" r:id="rId12"/>
    <p:sldId id="262" r:id="rId13"/>
    <p:sldId id="312" r:id="rId14"/>
    <p:sldId id="313" r:id="rId15"/>
    <p:sldId id="314" r:id="rId16"/>
    <p:sldId id="263" r:id="rId17"/>
    <p:sldId id="315" r:id="rId18"/>
    <p:sldId id="316" r:id="rId19"/>
    <p:sldId id="348" r:id="rId20"/>
    <p:sldId id="317" r:id="rId21"/>
    <p:sldId id="318" r:id="rId22"/>
    <p:sldId id="349" r:id="rId23"/>
    <p:sldId id="319" r:id="rId24"/>
    <p:sldId id="322" r:id="rId25"/>
    <p:sldId id="323" r:id="rId26"/>
    <p:sldId id="320" r:id="rId27"/>
    <p:sldId id="324" r:id="rId28"/>
    <p:sldId id="325" r:id="rId29"/>
    <p:sldId id="369" r:id="rId30"/>
    <p:sldId id="327" r:id="rId31"/>
    <p:sldId id="328" r:id="rId32"/>
    <p:sldId id="331" r:id="rId33"/>
    <p:sldId id="333" r:id="rId34"/>
    <p:sldId id="265" r:id="rId35"/>
    <p:sldId id="266" r:id="rId36"/>
    <p:sldId id="330" r:id="rId37"/>
    <p:sldId id="340" r:id="rId38"/>
    <p:sldId id="341" r:id="rId39"/>
    <p:sldId id="342" r:id="rId40"/>
    <p:sldId id="343" r:id="rId41"/>
    <p:sldId id="344" r:id="rId42"/>
    <p:sldId id="345" r:id="rId43"/>
    <p:sldId id="346" r:id="rId44"/>
    <p:sldId id="370" r:id="rId45"/>
    <p:sldId id="347" r:id="rId46"/>
    <p:sldId id="350" r:id="rId47"/>
    <p:sldId id="351" r:id="rId48"/>
    <p:sldId id="352" r:id="rId49"/>
    <p:sldId id="353" r:id="rId50"/>
    <p:sldId id="354" r:id="rId51"/>
    <p:sldId id="357" r:id="rId52"/>
    <p:sldId id="371" r:id="rId53"/>
    <p:sldId id="373" r:id="rId54"/>
    <p:sldId id="358" r:id="rId55"/>
    <p:sldId id="361" r:id="rId56"/>
    <p:sldId id="362" r:id="rId57"/>
    <p:sldId id="375" r:id="rId58"/>
    <p:sldId id="377" r:id="rId59"/>
    <p:sldId id="337" r:id="rId60"/>
    <p:sldId id="336" r:id="rId61"/>
    <p:sldId id="379" r:id="rId62"/>
    <p:sldId id="368" r:id="rId63"/>
    <p:sldId id="383" r:id="rId64"/>
    <p:sldId id="384" r:id="rId65"/>
    <p:sldId id="364" r:id="rId66"/>
    <p:sldId id="365" r:id="rId67"/>
    <p:sldId id="367" r:id="rId68"/>
    <p:sldId id="339" r:id="rId69"/>
    <p:sldId id="363" r:id="rId70"/>
    <p:sldId id="269" r:id="rId71"/>
    <p:sldId id="271" r:id="rId72"/>
    <p:sldId id="272" r:id="rId73"/>
    <p:sldId id="273" r:id="rId74"/>
    <p:sldId id="274" r:id="rId75"/>
    <p:sldId id="276" r:id="rId76"/>
    <p:sldId id="278" r:id="rId77"/>
    <p:sldId id="279" r:id="rId78"/>
    <p:sldId id="280" r:id="rId79"/>
    <p:sldId id="281" r:id="rId80"/>
    <p:sldId id="282" r:id="rId81"/>
    <p:sldId id="283" r:id="rId82"/>
    <p:sldId id="284" r:id="rId83"/>
    <p:sldId id="285" r:id="rId84"/>
    <p:sldId id="286" r:id="rId85"/>
    <p:sldId id="287" r:id="rId86"/>
    <p:sldId id="288" r:id="rId87"/>
    <p:sldId id="289" r:id="rId88"/>
    <p:sldId id="290" r:id="rId89"/>
    <p:sldId id="291" r:id="rId90"/>
    <p:sldId id="292" r:id="rId91"/>
    <p:sldId id="293" r:id="rId92"/>
    <p:sldId id="294" r:id="rId93"/>
    <p:sldId id="295" r:id="rId94"/>
    <p:sldId id="296" r:id="rId95"/>
    <p:sldId id="297" r:id="rId96"/>
    <p:sldId id="298" r:id="rId97"/>
    <p:sldId id="299" r:id="rId98"/>
    <p:sldId id="300" r:id="rId99"/>
    <p:sldId id="301" r:id="rId100"/>
    <p:sldId id="302" r:id="rId101"/>
    <p:sldId id="303" r:id="rId102"/>
    <p:sldId id="304" r:id="rId103"/>
    <p:sldId id="305" r:id="rId104"/>
    <p:sldId id="338" r:id="rId105"/>
    <p:sldId id="372" r:id="rId106"/>
    <p:sldId id="374" r:id="rId107"/>
    <p:sldId id="376" r:id="rId108"/>
    <p:sldId id="378" r:id="rId109"/>
    <p:sldId id="380" r:id="rId110"/>
    <p:sldId id="381" r:id="rId11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20/11/2020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20/11/2020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20/11/2020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20/11/2020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20/11/2020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20/11/2020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20/11/2020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20/11/2020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20/11/2020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20/11/2020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20/11/2020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20/11/2020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Hücre Döngüsü ve Kanser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971600" y="3861048"/>
            <a:ext cx="6400800" cy="1752600"/>
          </a:xfrm>
        </p:spPr>
        <p:txBody>
          <a:bodyPr/>
          <a:lstStyle/>
          <a:p>
            <a:r>
              <a:rPr lang="tr-TR" dirty="0" smtClean="0"/>
              <a:t>Tıbbi Biyoloji AD. Ekim, 2016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071670" y="274638"/>
            <a:ext cx="4357718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Giriş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tr-TR" dirty="0" smtClean="0"/>
              <a:t>Hücrelerin </a:t>
            </a:r>
            <a:r>
              <a:rPr lang="tr-TR" b="1" dirty="0" smtClean="0"/>
              <a:t>en temel </a:t>
            </a:r>
            <a:r>
              <a:rPr lang="tr-TR" dirty="0" err="1" smtClean="0"/>
              <a:t>karekteristik</a:t>
            </a:r>
            <a:r>
              <a:rPr lang="tr-TR" dirty="0" smtClean="0"/>
              <a:t> özelliği tüm canlı organizmalar için söylenebileceği gibi </a:t>
            </a:r>
            <a:r>
              <a:rPr lang="tr-TR" b="1" dirty="0" smtClean="0"/>
              <a:t>kendi başlarına üremeleridir</a:t>
            </a:r>
            <a:r>
              <a:rPr lang="tr-TR" dirty="0" smtClean="0"/>
              <a:t>!!</a:t>
            </a:r>
          </a:p>
          <a:p>
            <a:pPr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Bütün hücreler hücre bölünme döngüsünün her tamamlanışında bir ana hücreden iki yavru hücre oluşturmak üzere ikiye bölünerek ürerler.</a:t>
            </a:r>
          </a:p>
          <a:p>
            <a:pPr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Yeni oluşan bu yavru hücreler de kendi başlarına büyür ve bölünür.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564360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tr-TR" sz="3400" dirty="0" smtClean="0"/>
              <a:t>Tüm hücrelerde bölünme, yavruların eksiksiz genoma sahip olmasını sağlamak için, hücre büyümesi ve DNA </a:t>
            </a:r>
            <a:r>
              <a:rPr lang="tr-TR" sz="3400" dirty="0" err="1" smtClean="0"/>
              <a:t>replikasyonu</a:t>
            </a:r>
            <a:r>
              <a:rPr lang="tr-TR" sz="3400" dirty="0" smtClean="0"/>
              <a:t> </a:t>
            </a:r>
            <a:r>
              <a:rPr lang="tr-TR" sz="3400" b="1" dirty="0" smtClean="0"/>
              <a:t>dikkatle denetlenmelidir.</a:t>
            </a:r>
          </a:p>
          <a:p>
            <a:pPr algn="just">
              <a:buNone/>
            </a:pPr>
            <a:endParaRPr lang="tr-TR" sz="3400" dirty="0" smtClean="0"/>
          </a:p>
          <a:p>
            <a:pPr algn="just"/>
            <a:r>
              <a:rPr lang="tr-TR" sz="3400" dirty="0" err="1" smtClean="0"/>
              <a:t>Ökaryot</a:t>
            </a:r>
            <a:r>
              <a:rPr lang="tr-TR" sz="3400" dirty="0" smtClean="0"/>
              <a:t> hücrelerde hücre döngüsü süreci mayalardan memelilere kadar korunmuş olan bir seri </a:t>
            </a:r>
            <a:r>
              <a:rPr lang="tr-TR" sz="3400" b="1" i="1" dirty="0" smtClean="0"/>
              <a:t>protein </a:t>
            </a:r>
            <a:r>
              <a:rPr lang="tr-TR" sz="3400" b="1" i="1" dirty="0" err="1" smtClean="0"/>
              <a:t>kinaz</a:t>
            </a:r>
            <a:r>
              <a:rPr lang="tr-TR" sz="3400" b="1" i="1" dirty="0" smtClean="0"/>
              <a:t> </a:t>
            </a:r>
            <a:r>
              <a:rPr lang="tr-TR" sz="3400" dirty="0" smtClean="0"/>
              <a:t>tarafından kontrol edilir.</a:t>
            </a:r>
          </a:p>
          <a:p>
            <a:pPr algn="just"/>
            <a:endParaRPr lang="tr-TR" sz="3400" dirty="0" smtClean="0"/>
          </a:p>
          <a:p>
            <a:pPr algn="just"/>
            <a:r>
              <a:rPr lang="tr-TR" sz="3400" dirty="0" smtClean="0"/>
              <a:t>Yüksek </a:t>
            </a:r>
            <a:r>
              <a:rPr lang="tr-TR" sz="3400" dirty="0" err="1" smtClean="0"/>
              <a:t>ökaryotlarda</a:t>
            </a:r>
            <a:r>
              <a:rPr lang="tr-TR" sz="3400" dirty="0" smtClean="0"/>
              <a:t> hücre döngüsü mekanizması hücrelerin çoğalmasını denetleyen </a:t>
            </a:r>
            <a:r>
              <a:rPr lang="tr-TR" sz="3400" b="1" i="1" dirty="0" smtClean="0"/>
              <a:t>büyüme faktörleri </a:t>
            </a:r>
            <a:r>
              <a:rPr lang="tr-TR" sz="3400" dirty="0" smtClean="0"/>
              <a:t>tarafından, organizmanın bir bütün olarak gereksinimleri doğrultusunda hücre bölünmesine imkan vererek düzenlenir.</a:t>
            </a:r>
          </a:p>
          <a:p>
            <a:pPr algn="just"/>
            <a:endParaRPr lang="tr-TR" sz="3400" dirty="0" smtClean="0"/>
          </a:p>
          <a:p>
            <a:pPr algn="just"/>
            <a:r>
              <a:rPr lang="tr-TR" sz="3400" dirty="0" smtClean="0"/>
              <a:t>Bu nedenle hücre regülasyonunda bozuklukların kanser hücrelerinin anormal çoğalmasının başlıca nedeni olması şaşırtıcı değildir.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tr-TR" sz="2400" dirty="0" smtClean="0"/>
              <a:t>Hücrelerin çoğunda bölünme döngüsü birbiri ile bağlantılı dört süreçten oluşur;</a:t>
            </a:r>
          </a:p>
          <a:p>
            <a:endParaRPr lang="tr-TR" sz="2400" dirty="0" smtClean="0"/>
          </a:p>
          <a:p>
            <a:pPr marL="0" indent="0">
              <a:buNone/>
            </a:pPr>
            <a:r>
              <a:rPr lang="tr-TR" sz="2400" dirty="0" smtClean="0"/>
              <a:t>	-Hücre büyümesi</a:t>
            </a:r>
          </a:p>
          <a:p>
            <a:pPr marL="0" indent="0">
              <a:buNone/>
            </a:pPr>
            <a:r>
              <a:rPr lang="tr-TR" sz="2400" dirty="0" smtClean="0"/>
              <a:t>	-DNA </a:t>
            </a:r>
            <a:r>
              <a:rPr lang="tr-TR" sz="2400" dirty="0" err="1" smtClean="0"/>
              <a:t>replikasyonu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 smtClean="0"/>
              <a:t>	-İki katına çıkan kromozomların yavru hücrelere dağılması</a:t>
            </a:r>
          </a:p>
          <a:p>
            <a:pPr marL="0" indent="0">
              <a:buNone/>
            </a:pPr>
            <a:r>
              <a:rPr lang="tr-TR" sz="2400" dirty="0" smtClean="0"/>
              <a:t>	-Hücrenin bölünmesi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100187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sz="2800" b="1" dirty="0" smtClean="0"/>
              <a:t>Bakterilerde</a:t>
            </a:r>
            <a:r>
              <a:rPr lang="tr-TR" sz="2800" dirty="0" smtClean="0"/>
              <a:t> hücre büyümesi ve DNA </a:t>
            </a:r>
            <a:r>
              <a:rPr lang="tr-TR" sz="2800" dirty="0" err="1" smtClean="0"/>
              <a:t>relikasyonu</a:t>
            </a:r>
            <a:r>
              <a:rPr lang="tr-TR" sz="2800" dirty="0" smtClean="0"/>
              <a:t>, hücre döngüsünün büyük bölümünde devam eder ve eşleşmiş kromozomlar yavru hücrelere, plazma zarı ile birlikte dağılır.</a:t>
            </a:r>
          </a:p>
          <a:p>
            <a:endParaRPr lang="tr-TR" sz="2800" dirty="0" smtClean="0"/>
          </a:p>
          <a:p>
            <a:r>
              <a:rPr lang="tr-TR" sz="2800" b="1" dirty="0" err="1" smtClean="0"/>
              <a:t>Ökaryotlarda</a:t>
            </a:r>
            <a:r>
              <a:rPr lang="tr-TR" sz="2800" dirty="0" smtClean="0"/>
              <a:t> ise hücre döngüsü </a:t>
            </a:r>
            <a:r>
              <a:rPr lang="tr-TR" sz="2800" b="1" i="1" dirty="0" smtClean="0">
                <a:solidFill>
                  <a:srgbClr val="C00000"/>
                </a:solidFill>
              </a:rPr>
              <a:t>dört evreden </a:t>
            </a:r>
            <a:r>
              <a:rPr lang="tr-TR" sz="2800" dirty="0" smtClean="0"/>
              <a:t>oluşur ve daha karmaşıktır.</a:t>
            </a:r>
          </a:p>
        </p:txBody>
      </p:sp>
    </p:spTree>
    <p:extLst>
      <p:ext uri="{BB962C8B-B14F-4D97-AF65-F5344CB8AC3E}">
        <p14:creationId xmlns:p14="http://schemas.microsoft.com/office/powerpoint/2010/main" val="451110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Hücre döngüsünün bu basamakları korunmuş bir </a:t>
            </a:r>
            <a:r>
              <a:rPr lang="tr-TR" b="1" i="1" dirty="0">
                <a:solidFill>
                  <a:srgbClr val="C00000"/>
                </a:solidFill>
              </a:rPr>
              <a:t>denetleyici sistem</a:t>
            </a:r>
            <a:r>
              <a:rPr lang="tr-TR" dirty="0">
                <a:solidFill>
                  <a:srgbClr val="C00000"/>
                </a:solidFill>
              </a:rPr>
              <a:t> </a:t>
            </a:r>
            <a:r>
              <a:rPr lang="tr-TR" dirty="0"/>
              <a:t>tarafından kontrol edilir.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Bu sistem sadece hücre döngüsünün farklı olaylarını düzenlemekle kalmaz, hücre döngüsünün, hücre çoğalmasını kontrol eden </a:t>
            </a:r>
            <a:r>
              <a:rPr lang="tr-TR" b="1" i="1" dirty="0" smtClean="0">
                <a:solidFill>
                  <a:srgbClr val="C00000"/>
                </a:solidFill>
              </a:rPr>
              <a:t>hücre-dışı sinyallerle </a:t>
            </a:r>
            <a:r>
              <a:rPr lang="tr-TR" dirty="0" smtClean="0"/>
              <a:t>bağlantısını da sağlar.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77115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Hücre Döngüsünün Evreleri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71600" y="908720"/>
            <a:ext cx="6480720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Dikdörtgen 2"/>
          <p:cNvSpPr/>
          <p:nvPr/>
        </p:nvSpPr>
        <p:spPr>
          <a:xfrm>
            <a:off x="7884368" y="5949280"/>
            <a:ext cx="768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11,8,4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Hücre Döngüsünün Evreleri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Tipik bir </a:t>
            </a:r>
            <a:r>
              <a:rPr lang="tr-TR" dirty="0" err="1" smtClean="0"/>
              <a:t>ökaryot</a:t>
            </a:r>
            <a:r>
              <a:rPr lang="tr-TR" dirty="0" smtClean="0"/>
              <a:t> hücre döngüsü, kültür ortamında yaklaşık her </a:t>
            </a:r>
            <a:r>
              <a:rPr lang="tr-TR" b="1" dirty="0" smtClean="0"/>
              <a:t>24 saatte </a:t>
            </a:r>
            <a:r>
              <a:rPr lang="tr-TR" dirty="0" smtClean="0"/>
              <a:t>bir bölünen insan hücreleri ile gösterilmiştir.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Hücre döngüsünün </a:t>
            </a:r>
            <a:r>
              <a:rPr lang="tr-TR" b="1" dirty="0" smtClean="0"/>
              <a:t>%95’i </a:t>
            </a:r>
            <a:r>
              <a:rPr lang="tr-TR" dirty="0" err="1" smtClean="0"/>
              <a:t>interfazda</a:t>
            </a:r>
            <a:r>
              <a:rPr lang="tr-TR" dirty="0" smtClean="0"/>
              <a:t> geçer.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Mitoz ve </a:t>
            </a:r>
            <a:r>
              <a:rPr lang="tr-TR" dirty="0" err="1" smtClean="0"/>
              <a:t>sitokinez</a:t>
            </a:r>
            <a:r>
              <a:rPr lang="tr-TR" dirty="0" smtClean="0"/>
              <a:t> yaklaşık 1 saat sürer.</a:t>
            </a:r>
          </a:p>
        </p:txBody>
      </p:sp>
    </p:spTree>
    <p:extLst>
      <p:ext uri="{BB962C8B-B14F-4D97-AF65-F5344CB8AC3E}">
        <p14:creationId xmlns:p14="http://schemas.microsoft.com/office/powerpoint/2010/main" val="1787814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C00000"/>
                </a:solidFill>
              </a:rPr>
              <a:t>Embriyonik</a:t>
            </a:r>
            <a:r>
              <a:rPr lang="tr-TR" b="1" dirty="0" smtClean="0">
                <a:solidFill>
                  <a:srgbClr val="C00000"/>
                </a:solidFill>
              </a:rPr>
              <a:t> Hücre Bölünmesi</a:t>
            </a:r>
            <a:endParaRPr lang="tr-TR" b="1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1520" y="1556792"/>
            <a:ext cx="8662997" cy="3715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Dikdörtgen 2"/>
          <p:cNvSpPr/>
          <p:nvPr/>
        </p:nvSpPr>
        <p:spPr>
          <a:xfrm>
            <a:off x="8100392" y="4653136"/>
            <a:ext cx="7024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30dk.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233876" y="5229200"/>
            <a:ext cx="85689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dirty="0" smtClean="0"/>
              <a:t>Erken </a:t>
            </a:r>
            <a:r>
              <a:rPr lang="tr-TR" sz="2000" dirty="0" err="1" smtClean="0"/>
              <a:t>Embriyonik</a:t>
            </a:r>
            <a:r>
              <a:rPr lang="tr-TR" sz="2000" dirty="0" smtClean="0"/>
              <a:t> hücre döngüleri sırasında, yumurta </a:t>
            </a:r>
            <a:r>
              <a:rPr lang="tr-TR" sz="2000" dirty="0" err="1" smtClean="0"/>
              <a:t>stoplazması</a:t>
            </a:r>
            <a:r>
              <a:rPr lang="tr-TR" sz="2000" dirty="0" smtClean="0"/>
              <a:t> hızlı bir şekilde daha küçük hücrelere bölünür. </a:t>
            </a:r>
          </a:p>
          <a:p>
            <a:pPr algn="just"/>
            <a:r>
              <a:rPr lang="tr-TR" sz="2000" dirty="0" smtClean="0"/>
              <a:t>Hücreler G1 ve G2 evrelerini içermeyen, kısa S evreleriyle dönüşen M evrelerinden ibaret bu döngüler süresince büyümezler.</a:t>
            </a:r>
            <a:endParaRPr lang="tr-TR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tr-TR" dirty="0" err="1" smtClean="0"/>
              <a:t>Embriyonik</a:t>
            </a:r>
            <a:r>
              <a:rPr lang="tr-TR" dirty="0" smtClean="0"/>
              <a:t> hücrelerin hızla çoğalmasına karşın, erişkin hayvanlarda bazı hücrelerin(</a:t>
            </a:r>
            <a:r>
              <a:rPr lang="tr-TR" b="1" i="1" dirty="0" err="1" smtClean="0"/>
              <a:t>örn</a:t>
            </a:r>
            <a:r>
              <a:rPr lang="tr-TR" b="1" i="1" dirty="0" smtClean="0"/>
              <a:t>. </a:t>
            </a:r>
            <a:r>
              <a:rPr lang="tr-TR" b="1" i="1" dirty="0"/>
              <a:t>s</a:t>
            </a:r>
            <a:r>
              <a:rPr lang="tr-TR" b="1" i="1" dirty="0" smtClean="0"/>
              <a:t>inir hücreleri</a:t>
            </a:r>
            <a:r>
              <a:rPr lang="tr-TR" dirty="0" smtClean="0"/>
              <a:t>) bölünmesi tümüyle durmuştur.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Diğer birçok hücrede de sadece yaralanma ya da hücre ölümü sonucu kaybedilen hücrelerin yenilenmesi gerektikçe, nadiren bölünürler (ö</a:t>
            </a:r>
            <a:r>
              <a:rPr lang="tr-TR" b="1" i="1" dirty="0" smtClean="0"/>
              <a:t>rn. deri </a:t>
            </a:r>
            <a:r>
              <a:rPr lang="tr-TR" b="1" i="1" dirty="0" err="1" smtClean="0"/>
              <a:t>fibroblastları</a:t>
            </a:r>
            <a:r>
              <a:rPr lang="tr-TR" b="1" i="1" dirty="0" smtClean="0"/>
              <a:t>, karaciğer hücresi</a:t>
            </a:r>
            <a:r>
              <a:rPr lang="tr-TR" dirty="0" smtClean="0"/>
              <a:t>).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Bu hücreler G1’den çıkarak G0 evresine girerler. G0 evresinde hücreler </a:t>
            </a:r>
            <a:r>
              <a:rPr lang="tr-TR" dirty="0" err="1" smtClean="0"/>
              <a:t>metabolik</a:t>
            </a:r>
            <a:r>
              <a:rPr lang="tr-TR" dirty="0" smtClean="0"/>
              <a:t> olarak aktiftirler, uygun hücre dışı sinyaller tarafından uyarılmadıkları sürece çoğalamazlar.</a:t>
            </a:r>
          </a:p>
        </p:txBody>
      </p:sp>
    </p:spTree>
    <p:extLst>
      <p:ext uri="{BB962C8B-B14F-4D97-AF65-F5344CB8AC3E}">
        <p14:creationId xmlns:p14="http://schemas.microsoft.com/office/powerpoint/2010/main" val="1142788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Hücre Döngüsünün Düzenlenmesi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/>
          <a:lstStyle/>
          <a:p>
            <a:pPr algn="just"/>
            <a:r>
              <a:rPr lang="tr-TR" dirty="0" smtClean="0"/>
              <a:t>Hücrelerin bölünme döngüsünde ilerlemesi farklı evrelerde yer alan çeşitli süreçleri denetleyen </a:t>
            </a:r>
            <a:r>
              <a:rPr lang="tr-TR" b="1" dirty="0" smtClean="0"/>
              <a:t>içsel sinyaller </a:t>
            </a:r>
            <a:r>
              <a:rPr lang="tr-TR" dirty="0" smtClean="0"/>
              <a:t>kadar  çevreden gelen </a:t>
            </a:r>
            <a:r>
              <a:rPr lang="tr-TR" b="1" dirty="0" smtClean="0"/>
              <a:t>hücre dışı sinyaller </a:t>
            </a:r>
            <a:r>
              <a:rPr lang="tr-TR" dirty="0" smtClean="0"/>
              <a:t>ile düzenlenir.</a:t>
            </a:r>
          </a:p>
          <a:p>
            <a:pPr marL="0" indent="0" algn="just"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41134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9552" y="154696"/>
            <a:ext cx="5112568" cy="6430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Metin kutusu 2"/>
          <p:cNvSpPr txBox="1"/>
          <p:nvPr/>
        </p:nvSpPr>
        <p:spPr>
          <a:xfrm>
            <a:off x="5580112" y="2708920"/>
            <a:ext cx="309634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tr-TR" sz="2000" dirty="0" smtClean="0"/>
              <a:t>Büyüme Faktörlerinin varlığı, hayvan hücre döngüsünü, geç G1’de </a:t>
            </a:r>
            <a:r>
              <a:rPr lang="tr-TR" sz="2000" dirty="0" err="1" smtClean="0"/>
              <a:t>restriksiyon</a:t>
            </a:r>
            <a:r>
              <a:rPr lang="tr-TR" sz="2000" dirty="0" smtClean="0"/>
              <a:t> noktası denilen noktada kontrol eder .</a:t>
            </a:r>
          </a:p>
          <a:p>
            <a:r>
              <a:rPr lang="tr-TR" sz="2000" dirty="0" smtClean="0"/>
              <a:t>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tr-TR" sz="2000" dirty="0" smtClean="0"/>
              <a:t>G1 evresinde büyüme faktörleri yoksa, hücreler döngüdeG0 denilen evreye girerler.</a:t>
            </a:r>
            <a:endParaRPr lang="tr-TR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579283"/>
            <a:ext cx="8229600" cy="5707237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tr-TR" dirty="0"/>
              <a:t>Hücre döngüsünün farkı evrelerinde düzenlenme  bir seri </a:t>
            </a:r>
            <a:r>
              <a:rPr lang="tr-TR" b="1" i="1" dirty="0">
                <a:solidFill>
                  <a:srgbClr val="C00000"/>
                </a:solidFill>
              </a:rPr>
              <a:t>kontrol noktası </a:t>
            </a:r>
            <a:r>
              <a:rPr lang="tr-TR" dirty="0"/>
              <a:t>ile sağlanır</a:t>
            </a:r>
            <a:r>
              <a:rPr lang="tr-TR" dirty="0" smtClean="0"/>
              <a:t>.</a:t>
            </a:r>
          </a:p>
          <a:p>
            <a:pPr marL="0" indent="0" algn="just">
              <a:buNone/>
            </a:pPr>
            <a:endParaRPr lang="tr-TR" dirty="0" smtClean="0"/>
          </a:p>
          <a:p>
            <a:pPr marL="0" indent="0" algn="just">
              <a:buNone/>
            </a:pPr>
            <a:r>
              <a:rPr lang="tr-TR" b="1" dirty="0" smtClean="0">
                <a:solidFill>
                  <a:srgbClr val="C00000"/>
                </a:solidFill>
              </a:rPr>
              <a:t>G1 Evresinde denetlenme</a:t>
            </a:r>
          </a:p>
          <a:p>
            <a:pPr algn="just"/>
            <a:r>
              <a:rPr lang="tr-TR" dirty="0" smtClean="0"/>
              <a:t>Hayvan hücrelerinin G1 noktasında </a:t>
            </a:r>
            <a:r>
              <a:rPr lang="tr-TR" b="1" i="1" dirty="0" err="1" smtClean="0"/>
              <a:t>restriksiyon</a:t>
            </a:r>
            <a:r>
              <a:rPr lang="tr-TR" b="1" i="1" dirty="0" smtClean="0"/>
              <a:t> noktası </a:t>
            </a:r>
            <a:r>
              <a:rPr lang="tr-TR" dirty="0" smtClean="0"/>
              <a:t>olarak adlandırılan bir karar noktası bulunur.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Uygun büyüme faktörlerinin varlığında hücre </a:t>
            </a:r>
            <a:r>
              <a:rPr lang="tr-TR" dirty="0" err="1" smtClean="0"/>
              <a:t>restriksiyon</a:t>
            </a:r>
            <a:r>
              <a:rPr lang="tr-TR" dirty="0" smtClean="0"/>
              <a:t>  noktasından geçerek S evresine girer 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Hücre </a:t>
            </a:r>
            <a:r>
              <a:rPr lang="tr-TR" dirty="0" err="1" smtClean="0"/>
              <a:t>restriksiyon</a:t>
            </a:r>
            <a:r>
              <a:rPr lang="tr-TR" dirty="0" smtClean="0"/>
              <a:t> noktasından bir kez geçtikten sonra büyüme faktörü uyarısı olmada dahi S evresine ve hücrenin geri kalan kısmına ilerlemek zorundadır.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Diğer taraftan eğer G1’de uygun büyüme faktörleri yoksa, hücre döngüsü </a:t>
            </a:r>
            <a:r>
              <a:rPr lang="tr-TR" dirty="0" err="1" smtClean="0"/>
              <a:t>restriksiyon</a:t>
            </a:r>
            <a:r>
              <a:rPr lang="tr-TR" dirty="0" smtClean="0"/>
              <a:t> noktasında durur.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76736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548680"/>
            <a:ext cx="8435280" cy="5400600"/>
          </a:xfrm>
        </p:spPr>
        <p:txBody>
          <a:bodyPr>
            <a:noAutofit/>
          </a:bodyPr>
          <a:lstStyle/>
          <a:p>
            <a:pPr algn="just"/>
            <a:r>
              <a:rPr lang="tr-TR" sz="2400" dirty="0" smtClean="0"/>
              <a:t>Bu şekilde duraklatılmış hücreler, hücre döngüsünde G0 olarak adlandırılan durağan evreye girerler ve çok uzun süreler çoğalmadan kalabilirler.</a:t>
            </a:r>
          </a:p>
          <a:p>
            <a:pPr marL="0" indent="0" algn="just">
              <a:buNone/>
            </a:pPr>
            <a:endParaRPr lang="tr-TR" sz="2400" dirty="0" smtClean="0"/>
          </a:p>
          <a:p>
            <a:pPr algn="just"/>
            <a:r>
              <a:rPr lang="tr-TR" sz="2400" dirty="0" smtClean="0"/>
              <a:t>G0 hücrelerinin büyümesi durmuş ve protein sentez hızı azalmış </a:t>
            </a:r>
            <a:r>
              <a:rPr lang="tr-TR" sz="2400" dirty="0" err="1" smtClean="0"/>
              <a:t>olsada</a:t>
            </a:r>
            <a:r>
              <a:rPr lang="tr-TR" sz="2400" dirty="0" smtClean="0"/>
              <a:t> </a:t>
            </a:r>
            <a:r>
              <a:rPr lang="tr-TR" sz="2400" b="1" i="1" dirty="0" err="1" smtClean="0"/>
              <a:t>metabolik</a:t>
            </a:r>
            <a:r>
              <a:rPr lang="tr-TR" sz="2400" b="1" i="1" dirty="0" smtClean="0"/>
              <a:t> olarak aktiftirler.</a:t>
            </a:r>
          </a:p>
          <a:p>
            <a:pPr marL="0" indent="0" algn="just">
              <a:buNone/>
            </a:pPr>
            <a:endParaRPr lang="tr-TR" sz="2400" dirty="0" smtClean="0"/>
          </a:p>
          <a:p>
            <a:pPr algn="just"/>
            <a:r>
              <a:rPr lang="tr-TR" sz="2400" dirty="0" smtClean="0"/>
              <a:t>Çoğu hayvan hücresi uygun hücre dışı sinyallerle uyarılmadıkları sürece </a:t>
            </a:r>
            <a:r>
              <a:rPr lang="tr-TR" sz="2400" dirty="0" err="1" smtClean="0"/>
              <a:t>GO’da</a:t>
            </a:r>
            <a:r>
              <a:rPr lang="tr-TR" sz="2400" dirty="0" smtClean="0"/>
              <a:t> kalırlar (</a:t>
            </a:r>
            <a:r>
              <a:rPr lang="tr-TR" sz="2400" dirty="0" err="1" smtClean="0"/>
              <a:t>örn.deri</a:t>
            </a:r>
            <a:r>
              <a:rPr lang="tr-TR" sz="2400" dirty="0" smtClean="0"/>
              <a:t> </a:t>
            </a:r>
            <a:r>
              <a:rPr lang="tr-TR" sz="2400" dirty="0" err="1" smtClean="0"/>
              <a:t>fibroblastları</a:t>
            </a:r>
            <a:r>
              <a:rPr lang="tr-TR" sz="2400" dirty="0" smtClean="0"/>
              <a:t> yaralanma sonucu onarım gerektirdiğinde bölünme için uyarılıncaya kadar G0 evresinde tutulurlar. </a:t>
            </a:r>
          </a:p>
          <a:p>
            <a:pPr marL="0" indent="0" algn="just">
              <a:buNone/>
            </a:pPr>
            <a:endParaRPr lang="tr-TR" sz="2400" dirty="0" smtClean="0"/>
          </a:p>
          <a:p>
            <a:pPr algn="just"/>
            <a:r>
              <a:rPr lang="tr-TR" sz="2400" dirty="0" smtClean="0"/>
              <a:t>Bu hücrelerin çoğalması </a:t>
            </a:r>
            <a:r>
              <a:rPr lang="tr-TR" sz="2400" dirty="0" err="1" smtClean="0"/>
              <a:t>trombositlerden</a:t>
            </a:r>
            <a:r>
              <a:rPr lang="tr-TR" sz="2400" dirty="0" smtClean="0"/>
              <a:t> salınan ve yaralanmış dokuya komşu </a:t>
            </a:r>
            <a:r>
              <a:rPr lang="tr-TR" sz="2400" dirty="0" err="1" smtClean="0"/>
              <a:t>fibroblastların</a:t>
            </a:r>
            <a:r>
              <a:rPr lang="tr-TR" sz="2400" dirty="0" smtClean="0"/>
              <a:t> çoğalmasını uyaran </a:t>
            </a:r>
            <a:r>
              <a:rPr lang="tr-TR" sz="2400" b="1" dirty="0" err="1"/>
              <a:t>p</a:t>
            </a:r>
            <a:r>
              <a:rPr lang="tr-TR" sz="2400" b="1" dirty="0" err="1" smtClean="0"/>
              <a:t>latelet</a:t>
            </a:r>
            <a:r>
              <a:rPr lang="tr-TR" sz="2400" b="1" dirty="0" smtClean="0"/>
              <a:t> kökenli büyüme faktörü </a:t>
            </a:r>
            <a:r>
              <a:rPr lang="tr-TR" sz="2400" dirty="0" smtClean="0"/>
              <a:t>tarafından tetiklenir.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433583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4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b="1" dirty="0" smtClean="0">
                <a:solidFill>
                  <a:srgbClr val="C00000"/>
                </a:solidFill>
              </a:rPr>
              <a:t>G2 Evresinde Denetlenme</a:t>
            </a:r>
          </a:p>
          <a:p>
            <a:pPr marL="0" indent="0">
              <a:buNone/>
            </a:pPr>
            <a:endParaRPr lang="tr-TR" b="1" dirty="0" smtClean="0">
              <a:solidFill>
                <a:srgbClr val="C00000"/>
              </a:solidFill>
            </a:endParaRPr>
          </a:p>
          <a:p>
            <a:r>
              <a:rPr lang="tr-TR" dirty="0" smtClean="0"/>
              <a:t>Hücrelerin çoğunda çoğalma, öncelikli olarak, G1’de denetlenmesine karşın, bazı hücre döngüleri G2’de kontrol edilir.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Hayvanlarda hücre döngüsünün G’de kontrolüne temel örnek oositlerdir.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Omurgalı oositleri, </a:t>
            </a:r>
            <a:r>
              <a:rPr lang="tr-TR" dirty="0" err="1" smtClean="0"/>
              <a:t>hormonel</a:t>
            </a:r>
            <a:r>
              <a:rPr lang="tr-TR" dirty="0" smtClean="0"/>
              <a:t> uyarıyla M evresine geçiş tetikleninceye kadar uzun süre (insanlarda birkaç on yıl) G2’de kalırlar.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Yani hücre dışı sinyaller hücre döngüsünün </a:t>
            </a:r>
            <a:r>
              <a:rPr lang="tr-TR" dirty="0" err="1" smtClean="0"/>
              <a:t>G!’den</a:t>
            </a:r>
            <a:r>
              <a:rPr lang="tr-TR" dirty="0" smtClean="0"/>
              <a:t> S evresine geçişinin </a:t>
            </a:r>
            <a:r>
              <a:rPr lang="tr-TR" dirty="0" err="1" smtClean="0"/>
              <a:t>yanısıra</a:t>
            </a:r>
            <a:r>
              <a:rPr lang="tr-TR" dirty="0" smtClean="0"/>
              <a:t> G2’den M’ye geçişi düzenleyerek hücre çoğalmasını denetler.</a:t>
            </a:r>
          </a:p>
          <a:p>
            <a:endParaRPr lang="tr-T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551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28700" y="5796"/>
            <a:ext cx="8229600" cy="936104"/>
          </a:xfrm>
        </p:spPr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Hücre Döngüsü Kontrol Noktaları</a:t>
            </a:r>
            <a:endParaRPr lang="tr-TR" b="1" dirty="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5536" y="764704"/>
            <a:ext cx="8064896" cy="4254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Metin kutusu 2"/>
          <p:cNvSpPr txBox="1"/>
          <p:nvPr/>
        </p:nvSpPr>
        <p:spPr>
          <a:xfrm>
            <a:off x="143000" y="5095021"/>
            <a:ext cx="9001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tr-TR" dirty="0" smtClean="0"/>
              <a:t>Yavru hücrelere, genomun tamamının eksiksiz bir şekilde aktarılması  çeşitli kontrol noktaları sayesinde garanti edilir.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dirty="0" smtClean="0"/>
              <a:t>G1, S ve G2 evrelerindeki DNA hasarı kontrol noktası, hasarlı  ya da henüz kopyalanmamış DNA’nın varlığında hücre döngüsünü durdurur.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dirty="0" smtClean="0"/>
              <a:t>İğ </a:t>
            </a:r>
            <a:r>
              <a:rPr lang="tr-TR" dirty="0" err="1" smtClean="0"/>
              <a:t>kuruk-lumu</a:t>
            </a:r>
            <a:r>
              <a:rPr lang="tr-TR" dirty="0" smtClean="0"/>
              <a:t> noktası, eğer kromozomlar  </a:t>
            </a:r>
            <a:r>
              <a:rPr lang="tr-TR" dirty="0" err="1" smtClean="0"/>
              <a:t>mitotik</a:t>
            </a:r>
            <a:r>
              <a:rPr lang="tr-TR" dirty="0" smtClean="0"/>
              <a:t> iğ iplikleri üzerinde düzgün dizilmedilerse mitozu durdurur.</a:t>
            </a:r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tr-TR" dirty="0" smtClean="0"/>
              <a:t>Hücre döngüsünün farklı evrelerindeki olayların uygun düzenle gerçekleşebilmesi için koordineli olmaları gerekir. </a:t>
            </a:r>
            <a:r>
              <a:rPr lang="tr-TR" dirty="0" err="1" smtClean="0"/>
              <a:t>Örn:replikasyon</a:t>
            </a:r>
            <a:r>
              <a:rPr lang="tr-TR" dirty="0" smtClean="0"/>
              <a:t> tamamlanmadan hücrenin mitoza girmemesinin </a:t>
            </a:r>
            <a:r>
              <a:rPr lang="tr-TR" b="1" i="1" dirty="0" smtClean="0"/>
              <a:t>kritik önemi </a:t>
            </a:r>
            <a:r>
              <a:rPr lang="tr-TR" dirty="0" smtClean="0"/>
              <a:t>vardır.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Hücrelerin çoğunda hücre döngüsünün farklı evreleri arasındaki düzen bir seri hücre döngüsü kontrol noktasına bağlıdır.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Bu kontrol noktaları, hücre döngüsü sırasında bir önceki evredeki olaylar tamamlanmadan sonraki evreye geçişi engeller.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68862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27584" y="1052736"/>
            <a:ext cx="7358114" cy="485778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tr-TR" dirty="0" smtClean="0"/>
              <a:t>Kontrol noktaları, kromozomların eksik kopyalanmamaları ve yavru hücrelere bu şekilde geçmemesi için işlev görür.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Kontrol noktaları, </a:t>
            </a:r>
            <a:r>
              <a:rPr lang="tr-TR" b="1" i="1" dirty="0" err="1" smtClean="0"/>
              <a:t>replike</a:t>
            </a:r>
            <a:r>
              <a:rPr lang="tr-TR" b="1" i="1" dirty="0" smtClean="0"/>
              <a:t> </a:t>
            </a:r>
            <a:r>
              <a:rPr lang="tr-TR" b="1" i="1" dirty="0" err="1" smtClean="0"/>
              <a:t>olmamaış</a:t>
            </a:r>
            <a:r>
              <a:rPr lang="tr-TR" b="1" i="1" dirty="0" smtClean="0"/>
              <a:t> ya da hasarlı DNA’lara duyarlıdır </a:t>
            </a:r>
            <a:r>
              <a:rPr lang="tr-TR" dirty="0" smtClean="0"/>
              <a:t>ve DNA </a:t>
            </a:r>
            <a:r>
              <a:rPr lang="tr-TR" dirty="0" err="1" smtClean="0"/>
              <a:t>replikasyonunun</a:t>
            </a:r>
            <a:r>
              <a:rPr lang="tr-TR" dirty="0" smtClean="0"/>
              <a:t> tamamlanması ya da onarımı ile hücre döngüsünü ayarlar.</a:t>
            </a:r>
          </a:p>
          <a:p>
            <a:pPr algn="just"/>
            <a:endParaRPr lang="tr-TR" dirty="0"/>
          </a:p>
          <a:p>
            <a:pPr algn="just"/>
            <a:r>
              <a:rPr lang="tr-TR" b="1" dirty="0" err="1" smtClean="0"/>
              <a:t>Örn</a:t>
            </a:r>
            <a:r>
              <a:rPr lang="tr-TR" b="1" dirty="0" smtClean="0"/>
              <a:t>: </a:t>
            </a:r>
            <a:r>
              <a:rPr lang="tr-TR" dirty="0" smtClean="0"/>
              <a:t>G2’deki kontrol noktası DNA </a:t>
            </a:r>
            <a:r>
              <a:rPr lang="tr-TR" dirty="0" err="1" smtClean="0"/>
              <a:t>replikasyonu</a:t>
            </a:r>
            <a:r>
              <a:rPr lang="tr-TR" dirty="0" smtClean="0"/>
              <a:t> tamamlanmadan mitozun başlamasına engel olur. G2’deki kontrol noktası </a:t>
            </a:r>
            <a:r>
              <a:rPr lang="tr-TR" dirty="0" err="1" smtClean="0"/>
              <a:t>replike</a:t>
            </a:r>
            <a:r>
              <a:rPr lang="tr-TR" dirty="0" smtClean="0"/>
              <a:t> olmamış DNA’yı algılar ve döngüyü duraklatacak bir sinyal oluşturur.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15643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357298"/>
            <a:ext cx="8115328" cy="452596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tr-TR" dirty="0" smtClean="0"/>
              <a:t>Böylece G2 kontrol noktası ile S tamamlanmadan M evresine geçiş engellenir ve hücreler, genom tamamen </a:t>
            </a:r>
            <a:r>
              <a:rPr lang="tr-TR" dirty="0" err="1" smtClean="0"/>
              <a:t>replike</a:t>
            </a:r>
            <a:r>
              <a:rPr lang="tr-TR" dirty="0" smtClean="0"/>
              <a:t> oluncaya kadar G2’de kalırlar.</a:t>
            </a:r>
          </a:p>
          <a:p>
            <a:pPr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Ancak bundan sonra G2’deki </a:t>
            </a:r>
            <a:r>
              <a:rPr lang="tr-TR" dirty="0" err="1" smtClean="0"/>
              <a:t>inhibisyon</a:t>
            </a:r>
            <a:r>
              <a:rPr lang="tr-TR" dirty="0" smtClean="0"/>
              <a:t> ortadan kalkar ve hücre mitoza geçerek, tümüyle </a:t>
            </a:r>
            <a:r>
              <a:rPr lang="tr-TR" dirty="0" err="1" smtClean="0"/>
              <a:t>replike</a:t>
            </a:r>
            <a:r>
              <a:rPr lang="tr-TR" dirty="0" smtClean="0"/>
              <a:t> olmuş kromozomları yavru hücrelere dağıtır. </a:t>
            </a:r>
            <a:r>
              <a:rPr lang="tr-TR" dirty="0" err="1" smtClean="0"/>
              <a:t>Replike</a:t>
            </a:r>
            <a:r>
              <a:rPr lang="tr-TR" dirty="0" smtClean="0"/>
              <a:t> olmamış DNA’ları algılamasının </a:t>
            </a:r>
            <a:r>
              <a:rPr lang="tr-TR" dirty="0" err="1" smtClean="0"/>
              <a:t>yanısıra</a:t>
            </a:r>
            <a:r>
              <a:rPr lang="tr-TR" dirty="0" smtClean="0"/>
              <a:t> G2’deki kontrol noktaları hasarlı DNA’lara da duyarlıdır.</a:t>
            </a:r>
          </a:p>
          <a:p>
            <a:pPr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Eğer DNA hasarı saptanırsa, kontrol noktasındaki duraklama, hasarın onarılması için gerekli zamanı sağlar.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tr-TR" dirty="0" smtClean="0"/>
              <a:t>DNA hasarı, hücre döngüsünün sadece G2’de değil, G1 ve S evresi kontrol noktalarında da duraklatılır. </a:t>
            </a:r>
          </a:p>
          <a:p>
            <a:pPr algn="just"/>
            <a:endParaRPr lang="tr-TR" dirty="0"/>
          </a:p>
          <a:p>
            <a:pPr algn="just"/>
            <a:r>
              <a:rPr lang="tr-TR" b="1" i="1" dirty="0" smtClean="0"/>
              <a:t>G1 kontrol noktasında duraklama</a:t>
            </a:r>
            <a:r>
              <a:rPr lang="tr-TR" dirty="0" smtClean="0"/>
              <a:t>, hasarlı DNA’nın S evresine girmeden onarılabilmesine olanak sağlar.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b="1" i="1" dirty="0" smtClean="0"/>
              <a:t>S’deki kontrol noktası</a:t>
            </a:r>
            <a:r>
              <a:rPr lang="tr-TR" dirty="0" smtClean="0"/>
              <a:t>, hasarlı DNA’nın </a:t>
            </a:r>
            <a:r>
              <a:rPr lang="tr-TR" dirty="0" err="1" smtClean="0"/>
              <a:t>replike</a:t>
            </a:r>
            <a:r>
              <a:rPr lang="tr-TR" dirty="0" smtClean="0"/>
              <a:t> olmadan onarılması için, DNA’nın büyüklüğünü sürekli izler.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b="1" i="1" dirty="0" smtClean="0"/>
              <a:t>Ayrıca S evresi kontrol noktası</a:t>
            </a:r>
            <a:r>
              <a:rPr lang="tr-TR" dirty="0" smtClean="0"/>
              <a:t>, DNA </a:t>
            </a:r>
            <a:r>
              <a:rPr lang="tr-TR" dirty="0" err="1" smtClean="0"/>
              <a:t>replikasyonu</a:t>
            </a:r>
            <a:r>
              <a:rPr lang="tr-TR" dirty="0" smtClean="0"/>
              <a:t> sırasında yanlış baz eşleşmesi ya da DNA bölünmelerinin eksik </a:t>
            </a:r>
            <a:r>
              <a:rPr lang="tr-TR" dirty="0" err="1" smtClean="0"/>
              <a:t>replikasyonu</a:t>
            </a:r>
            <a:r>
              <a:rPr lang="tr-TR" dirty="0" smtClean="0"/>
              <a:t> gibi oluşabilecek hataları bulma ve onarma şeklinde kalite kontrol görevi yapar.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14602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619268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tr-TR" dirty="0" smtClean="0"/>
              <a:t>G1, S ve G2 kontrol noktalarında  hücre döngüsünün durması, hasar görmüş ya da </a:t>
            </a:r>
            <a:r>
              <a:rPr lang="tr-TR" dirty="0" err="1" smtClean="0"/>
              <a:t>replike</a:t>
            </a:r>
            <a:r>
              <a:rPr lang="tr-TR" dirty="0" smtClean="0"/>
              <a:t> olmamış DNA’ya bağlanan protein kompleksler ile tetiklenir.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Burada rol alan proteinler DNA hasarını algılar ve sadece hücre döngüsünü duraklatan sinyal yollarını uyarmakla kalmaz, DNA onarımını ve programlı durumlarda </a:t>
            </a:r>
            <a:r>
              <a:rPr lang="tr-TR" b="1" i="1" dirty="0" smtClean="0"/>
              <a:t>hücre ölümünü </a:t>
            </a:r>
            <a:r>
              <a:rPr lang="tr-TR" dirty="0" smtClean="0"/>
              <a:t>aktive eder.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Algılayıcı proteinlerin </a:t>
            </a:r>
            <a:r>
              <a:rPr lang="tr-TR" dirty="0" err="1" smtClean="0"/>
              <a:t>dogrudan</a:t>
            </a:r>
            <a:r>
              <a:rPr lang="tr-TR" dirty="0" smtClean="0"/>
              <a:t> hedefleri</a:t>
            </a:r>
            <a:r>
              <a:rPr lang="tr-TR" b="1" dirty="0" smtClean="0"/>
              <a:t> </a:t>
            </a:r>
            <a:r>
              <a:rPr lang="tr-TR" b="1" dirty="0" smtClean="0">
                <a:solidFill>
                  <a:srgbClr val="C00000"/>
                </a:solidFill>
              </a:rPr>
              <a:t>ATM</a:t>
            </a:r>
            <a:r>
              <a:rPr lang="tr-TR" b="1" dirty="0" smtClean="0"/>
              <a:t> </a:t>
            </a:r>
            <a:r>
              <a:rPr lang="tr-TR" dirty="0" smtClean="0"/>
              <a:t>ve </a:t>
            </a:r>
            <a:r>
              <a:rPr lang="tr-TR" b="1" dirty="0" smtClean="0">
                <a:solidFill>
                  <a:srgbClr val="C00000"/>
                </a:solidFill>
              </a:rPr>
              <a:t>ATR</a:t>
            </a:r>
            <a:r>
              <a:rPr lang="tr-TR" b="1" dirty="0" smtClean="0"/>
              <a:t> </a:t>
            </a:r>
            <a:r>
              <a:rPr lang="tr-TR" dirty="0" smtClean="0"/>
              <a:t>olarak simgelenen, birbirleriyle ilişkili iki </a:t>
            </a:r>
            <a:r>
              <a:rPr lang="tr-TR" b="1" dirty="0" smtClean="0"/>
              <a:t>protein </a:t>
            </a:r>
            <a:r>
              <a:rPr lang="tr-TR" b="1" dirty="0" err="1" smtClean="0"/>
              <a:t>kinazdır</a:t>
            </a:r>
            <a:r>
              <a:rPr lang="tr-TR" b="1" dirty="0" smtClean="0"/>
              <a:t> </a:t>
            </a:r>
            <a:r>
              <a:rPr lang="tr-TR" dirty="0" smtClean="0"/>
              <a:t>ve bunlar DNA hasarına cevaben aktifleşirler.</a:t>
            </a:r>
          </a:p>
          <a:p>
            <a:pPr marL="0" indent="0" algn="just"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4535634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14348" y="1500174"/>
            <a:ext cx="7686700" cy="425769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tr-TR" dirty="0" smtClean="0"/>
              <a:t>Bu proteinler ilk olarak </a:t>
            </a:r>
            <a:r>
              <a:rPr lang="tr-TR" b="1" dirty="0" err="1" smtClean="0"/>
              <a:t>ataxia</a:t>
            </a:r>
            <a:r>
              <a:rPr lang="tr-TR" b="1" dirty="0" smtClean="0"/>
              <a:t> </a:t>
            </a:r>
            <a:r>
              <a:rPr lang="tr-TR" b="1" dirty="0" err="1" smtClean="0"/>
              <a:t>telangiectasia</a:t>
            </a:r>
            <a:r>
              <a:rPr lang="tr-TR" b="1" dirty="0" smtClean="0"/>
              <a:t> </a:t>
            </a:r>
            <a:r>
              <a:rPr lang="tr-TR" dirty="0" smtClean="0"/>
              <a:t>hastalığından sorumlu olan ATM kodlayan gendeki mutasyonlarla tanımlanmıştır.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Bu hastalık sinir ve </a:t>
            </a:r>
            <a:r>
              <a:rPr lang="tr-TR" dirty="0" err="1" smtClean="0"/>
              <a:t>immün</a:t>
            </a:r>
            <a:r>
              <a:rPr lang="tr-TR" dirty="0" smtClean="0"/>
              <a:t> sistem hataları oluşturduğu gibi, etkilenmiş bireylerde kanser sıklığı da yüksektir.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Bir kez aktifleşen </a:t>
            </a:r>
            <a:r>
              <a:rPr lang="tr-TR" b="1" dirty="0" smtClean="0"/>
              <a:t>ATM ve ATR </a:t>
            </a:r>
            <a:r>
              <a:rPr lang="tr-TR" dirty="0" smtClean="0"/>
              <a:t>sırasıyla </a:t>
            </a:r>
            <a:r>
              <a:rPr lang="tr-TR" b="1" dirty="0" smtClean="0"/>
              <a:t>Chk2 ve Chk1 </a:t>
            </a:r>
            <a:r>
              <a:rPr lang="tr-TR" dirty="0" err="1" smtClean="0"/>
              <a:t>kinazları</a:t>
            </a:r>
            <a:r>
              <a:rPr lang="tr-TR" dirty="0" smtClean="0"/>
              <a:t> </a:t>
            </a:r>
            <a:r>
              <a:rPr lang="tr-TR" dirty="0" err="1" smtClean="0"/>
              <a:t>fosforlayarak</a:t>
            </a:r>
            <a:r>
              <a:rPr lang="tr-TR" dirty="0" smtClean="0"/>
              <a:t> aktive ederler. Bu kez de Chk1 ve Chk2 hücre döngüsünü düzenleyen sistemin bileşenlerini fosfatlayarak, hücre döngüsünü duraksatırlar.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210" y="188640"/>
            <a:ext cx="9188913" cy="5602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3563888" y="3718679"/>
            <a:ext cx="558011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DNA Hasarını tanıyan protein kompleksleri içinde yer alan ATM ve ATR protein </a:t>
            </a:r>
            <a:r>
              <a:rPr lang="tr-TR" dirty="0" err="1" smtClean="0"/>
              <a:t>kinazlar</a:t>
            </a:r>
            <a:r>
              <a:rPr lang="tr-TR" dirty="0" smtClean="0"/>
              <a:t> aktive edilir. </a:t>
            </a:r>
            <a:r>
              <a:rPr lang="tr-TR" b="1" dirty="0" smtClean="0"/>
              <a:t>ATR </a:t>
            </a:r>
            <a:r>
              <a:rPr lang="tr-TR" dirty="0" smtClean="0"/>
              <a:t>tek zincirli ya da henüz </a:t>
            </a:r>
            <a:r>
              <a:rPr lang="tr-TR" dirty="0" err="1" smtClean="0"/>
              <a:t>replikasyonu</a:t>
            </a:r>
            <a:r>
              <a:rPr lang="tr-TR" dirty="0" smtClean="0"/>
              <a:t> tamamlanmamış  DNA tarafından, </a:t>
            </a:r>
            <a:r>
              <a:rPr lang="tr-TR" b="1" dirty="0" smtClean="0"/>
              <a:t>ATM</a:t>
            </a:r>
            <a:r>
              <a:rPr lang="tr-TR" dirty="0" smtClean="0"/>
              <a:t> ise genellikle çift iplik kırıkları tarafından  aktive edilir. ATR ve ATM  daha sonra Chk1 ve Chk2 (sırasıyla) protein </a:t>
            </a:r>
            <a:r>
              <a:rPr lang="tr-TR" dirty="0" err="1" smtClean="0"/>
              <a:t>kinazları</a:t>
            </a:r>
            <a:r>
              <a:rPr lang="tr-TR" dirty="0" smtClean="0"/>
              <a:t> </a:t>
            </a:r>
            <a:r>
              <a:rPr lang="tr-TR" dirty="0" err="1" smtClean="0"/>
              <a:t>fosforile</a:t>
            </a:r>
            <a:r>
              <a:rPr lang="tr-TR" dirty="0" smtClean="0"/>
              <a:t> ederek aktive ederler . Chk1 ve Chk2, cdc25 protein  </a:t>
            </a:r>
            <a:r>
              <a:rPr lang="tr-TR" dirty="0" err="1" smtClean="0"/>
              <a:t>fosfotazları</a:t>
            </a:r>
            <a:r>
              <a:rPr lang="tr-TR" dirty="0" smtClean="0"/>
              <a:t> </a:t>
            </a:r>
            <a:r>
              <a:rPr lang="tr-TR" dirty="0" err="1" smtClean="0"/>
              <a:t>fosforile</a:t>
            </a:r>
            <a:r>
              <a:rPr lang="tr-TR" dirty="0" smtClean="0"/>
              <a:t> ederek baskılarlar. Cdc25 </a:t>
            </a:r>
            <a:r>
              <a:rPr lang="tr-TR" dirty="0" err="1" smtClean="0"/>
              <a:t>fosfotazlar</a:t>
            </a:r>
            <a:r>
              <a:rPr lang="tr-TR" dirty="0" smtClean="0"/>
              <a:t> , Cdk1 ve Cdk2’nin aktivasyonu için gerekli olduklarından , baskılanmaları G1,S ve G2 evrelerinde DNA hasarı kontrol noktalarında hücre döngüsünün durmasına neden olur.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009891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77500" lnSpcReduction="20000"/>
          </a:bodyPr>
          <a:lstStyle/>
          <a:p>
            <a:r>
              <a:rPr lang="tr-TR" dirty="0" smtClean="0"/>
              <a:t>Memeli hücrelerinde G1 kontrol noktasındaki duraksama Chk2 ve ATM tarafından </a:t>
            </a:r>
            <a:r>
              <a:rPr lang="tr-TR" dirty="0" err="1" smtClean="0"/>
              <a:t>fosforillenen</a:t>
            </a:r>
            <a:r>
              <a:rPr lang="tr-TR" dirty="0" smtClean="0"/>
              <a:t>, p53 olarak bilinen diğer bir proteinin etkisi ile gelişir. </a:t>
            </a:r>
          </a:p>
          <a:p>
            <a:r>
              <a:rPr lang="tr-TR" dirty="0" err="1" smtClean="0"/>
              <a:t>Fosforillenme</a:t>
            </a:r>
            <a:r>
              <a:rPr lang="tr-TR" dirty="0" smtClean="0"/>
              <a:t>, aksi halde süratle yıkılacak olan p53’ü karalı hale getirir ve DNA hasarı p53 miktarında hızlı artışa neden olur.</a:t>
            </a:r>
          </a:p>
          <a:p>
            <a:r>
              <a:rPr lang="tr-TR" dirty="0" smtClean="0"/>
              <a:t>P53 proteini bir transkripsiyon faktörüdür ve ekspresyon artışı hücre döngüsünü duraklatacak hedef genlerin uyarılmasına yol açar.</a:t>
            </a:r>
          </a:p>
          <a:p>
            <a:r>
              <a:rPr lang="tr-TR" dirty="0" smtClean="0"/>
              <a:t>İnsan kanserlerinde p53’ü kodlayan gen sıklıkla mutasyona uğramış durumdadır .</a:t>
            </a:r>
          </a:p>
          <a:p>
            <a:r>
              <a:rPr lang="tr-TR" dirty="0" smtClean="0"/>
              <a:t>Bu mutasyonlarla p53 işlev kaybı hasarlı DNA’ya yanıt olarak G1’de duraksamayı engeller ve hasarlı DNA </a:t>
            </a:r>
            <a:r>
              <a:rPr lang="tr-TR" dirty="0" err="1" smtClean="0"/>
              <a:t>replike</a:t>
            </a:r>
            <a:r>
              <a:rPr lang="tr-TR" dirty="0" smtClean="0"/>
              <a:t> olarak onarılmadan yavru hücrelere geçer. </a:t>
            </a:r>
          </a:p>
          <a:p>
            <a:r>
              <a:rPr lang="tr-TR" dirty="0" smtClean="0"/>
              <a:t>Hasarlı DNA’ların kalıtımı, mutasyon sıklığında artışa ve genel bir genom kararsızlığına neden olur, bu da kanser gelişimine katkıda bulunur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098097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tr-TR" dirty="0" smtClean="0"/>
              <a:t>P53 genindeki mutasyonlar insan kanserlerinde en yaygın genetik değişikliklerdir.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Bu durum hücre döngüsünün düzenlenmesinin çok hücreli </a:t>
            </a:r>
            <a:r>
              <a:rPr lang="tr-TR" dirty="0" err="1" smtClean="0"/>
              <a:t>ornaizmaların</a:t>
            </a:r>
            <a:r>
              <a:rPr lang="tr-TR" dirty="0" smtClean="0"/>
              <a:t> hayatında ne kadar kritik bir öneme sahip olduğunun göstergesidir.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851548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7848872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4572000" y="1988840"/>
            <a:ext cx="38164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tr-TR" dirty="0" smtClean="0"/>
              <a:t>Memeli hücrelerinin DNA hasarı kontrol noktasında hücre döngüsünün duraksatılmasında p53 proteini önemli bir role </a:t>
            </a:r>
            <a:r>
              <a:rPr lang="tr-TR" dirty="0" err="1" smtClean="0"/>
              <a:t>saiptir</a:t>
            </a:r>
            <a:r>
              <a:rPr lang="tr-TR" dirty="0" smtClean="0"/>
              <a:t>.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dirty="0" smtClean="0"/>
              <a:t>ATM ve Chk2 tarafından </a:t>
            </a:r>
            <a:r>
              <a:rPr lang="tr-TR" dirty="0" err="1" smtClean="0"/>
              <a:t>fosforilasyonu</a:t>
            </a:r>
            <a:r>
              <a:rPr lang="tr-TR" dirty="0" smtClean="0"/>
              <a:t> p53’ü stabilize ederek , DNA hasarına yanıt olarak p53’ün hücre içi seviyesinin hızla artmasını sağlar .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dirty="0" smtClean="0"/>
              <a:t>Bundan sonra, p53proteini </a:t>
            </a:r>
            <a:r>
              <a:rPr lang="tr-TR" dirty="0" err="1" smtClean="0"/>
              <a:t>Ddk</a:t>
            </a:r>
            <a:r>
              <a:rPr lang="tr-TR" dirty="0" smtClean="0"/>
              <a:t> baskılayıcısı p21 proteinini kodlayan genin </a:t>
            </a:r>
            <a:r>
              <a:rPr lang="tr-TR" dirty="0" err="1" smtClean="0"/>
              <a:t>trankripsiyonunu</a:t>
            </a:r>
            <a:r>
              <a:rPr lang="tr-TR" dirty="0" smtClean="0"/>
              <a:t> aktive ederek, Cdk2/siklin E ve siklin A komplekslerinin baskılanmasına ve hücre döngüsünün durdurulmasına yol açar.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673626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tr-TR" dirty="0" smtClean="0"/>
              <a:t>Genomun bütünlüğünü koruyan, diğer bir önemli hücre döngüsü kontrol noktası da mitozun sonlarında yer alır.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İğ kontrol noktası olarak bilinen bu kontrol noktası, kromozom setinin yavru hücrelere tam ve doğru dağıtılması için kromozomların, </a:t>
            </a:r>
            <a:r>
              <a:rPr lang="tr-TR" dirty="0" err="1" smtClean="0"/>
              <a:t>mitotik</a:t>
            </a:r>
            <a:r>
              <a:rPr lang="tr-TR" dirty="0" smtClean="0"/>
              <a:t> iğ üzerindeki dizilimini gözlemler. </a:t>
            </a:r>
            <a:r>
              <a:rPr lang="tr-TR" dirty="0" err="1" smtClean="0"/>
              <a:t>Örn</a:t>
            </a:r>
            <a:r>
              <a:rPr lang="tr-TR" dirty="0" smtClean="0"/>
              <a:t>: iğ üzerinde bir ya da daha fazla kromozomun uygun yerleşmemesi kromozomların yavru </a:t>
            </a:r>
            <a:r>
              <a:rPr lang="tr-TR" dirty="0" err="1" smtClean="0"/>
              <a:t>nucleuslara</a:t>
            </a:r>
            <a:r>
              <a:rPr lang="tr-TR" dirty="0" smtClean="0"/>
              <a:t> dağılımından önce, </a:t>
            </a:r>
            <a:r>
              <a:rPr lang="tr-TR" dirty="0" err="1" smtClean="0"/>
              <a:t>metafazda</a:t>
            </a:r>
            <a:r>
              <a:rPr lang="tr-TR" dirty="0" smtClean="0"/>
              <a:t> duraksatılmasına neden olur. İğ kontrol noktası, </a:t>
            </a:r>
            <a:r>
              <a:rPr lang="tr-TR" dirty="0" err="1" smtClean="0"/>
              <a:t>kromozomlrın</a:t>
            </a:r>
            <a:r>
              <a:rPr lang="tr-TR" dirty="0" smtClean="0"/>
              <a:t> </a:t>
            </a:r>
            <a:r>
              <a:rPr lang="tr-TR" dirty="0" err="1" smtClean="0"/>
              <a:t>herbir</a:t>
            </a:r>
            <a:r>
              <a:rPr lang="tr-TR" dirty="0" smtClean="0"/>
              <a:t> yavru hücreye dağılmak </a:t>
            </a:r>
            <a:r>
              <a:rPr lang="tr-TR" dirty="0" err="1" smtClean="0"/>
              <a:t>üzrere</a:t>
            </a:r>
            <a:r>
              <a:rPr lang="tr-TR" dirty="0" smtClean="0"/>
              <a:t> tümüyle organize olmadan, </a:t>
            </a:r>
            <a:r>
              <a:rPr lang="tr-TR" dirty="0" err="1" smtClean="0"/>
              <a:t>ayrlmamalarını</a:t>
            </a:r>
            <a:r>
              <a:rPr lang="tr-TR" dirty="0" smtClean="0"/>
              <a:t> sağlar.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523173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DNA </a:t>
            </a:r>
            <a:r>
              <a:rPr lang="tr-TR" b="1" dirty="0" err="1" smtClean="0">
                <a:solidFill>
                  <a:srgbClr val="C00000"/>
                </a:solidFill>
              </a:rPr>
              <a:t>Replikasyonunun</a:t>
            </a:r>
            <a:r>
              <a:rPr lang="tr-TR" b="1" dirty="0" smtClean="0">
                <a:solidFill>
                  <a:srgbClr val="C00000"/>
                </a:solidFill>
              </a:rPr>
              <a:t> Sınırlandırılması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tr-TR" dirty="0" smtClean="0"/>
              <a:t>G2 kontrol noktası, S’nin tamamlanmadan mitozun başlamasını engeller, böylece, tamamen </a:t>
            </a:r>
            <a:r>
              <a:rPr lang="tr-TR" dirty="0" err="1" smtClean="0"/>
              <a:t>replike</a:t>
            </a:r>
            <a:r>
              <a:rPr lang="tr-TR" dirty="0" smtClean="0"/>
              <a:t> olmamış DNA’ların yavru hücrelere dağılmamasını sağlar.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Hücre döngüsü başına genomun bir kez </a:t>
            </a:r>
            <a:r>
              <a:rPr lang="tr-TR" dirty="0" err="1" smtClean="0"/>
              <a:t>replike</a:t>
            </a:r>
            <a:r>
              <a:rPr lang="tr-TR" dirty="0" smtClean="0"/>
              <a:t> olmasının sağlanması da en az bu kadar önemlidir. Yani, DNA , S evresinde </a:t>
            </a:r>
            <a:r>
              <a:rPr lang="tr-TR" dirty="0" err="1" smtClean="0"/>
              <a:t>replike</a:t>
            </a:r>
            <a:r>
              <a:rPr lang="tr-TR" dirty="0" smtClean="0"/>
              <a:t> olduğunda hücre mitozu tamamlayıp hücre döngüsü bitinceye kadar, kontrol mekanizmaları DNA </a:t>
            </a:r>
            <a:r>
              <a:rPr lang="tr-TR" dirty="0" err="1" smtClean="0"/>
              <a:t>replikasyonunun</a:t>
            </a:r>
            <a:r>
              <a:rPr lang="tr-TR" dirty="0" smtClean="0"/>
              <a:t> yeniden tetiklenmesine engel olmalıdır.</a:t>
            </a: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7412707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493" y="-9841"/>
            <a:ext cx="488699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6632"/>
            <a:ext cx="3971925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5004048" y="241159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3" name="Metin kutusu 2"/>
          <p:cNvSpPr txBox="1"/>
          <p:nvPr/>
        </p:nvSpPr>
        <p:spPr>
          <a:xfrm>
            <a:off x="4860031" y="2087463"/>
            <a:ext cx="4283967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tr-TR" sz="1600" dirty="0" smtClean="0"/>
              <a:t>G1 evresinde MCM  </a:t>
            </a:r>
            <a:r>
              <a:rPr lang="tr-TR" sz="1600" dirty="0" err="1" smtClean="0"/>
              <a:t>helikaz</a:t>
            </a:r>
            <a:r>
              <a:rPr lang="tr-TR" sz="1600" dirty="0" smtClean="0"/>
              <a:t> proteinleri ORC(orijin tanıma kompleksi) proteinleri ile birlikte </a:t>
            </a:r>
            <a:r>
              <a:rPr lang="tr-TR" sz="1600" dirty="0" err="1" smtClean="0"/>
              <a:t>replikasyon</a:t>
            </a:r>
            <a:r>
              <a:rPr lang="tr-TR" sz="1600" dirty="0" smtClean="0"/>
              <a:t> orijinine bağlanarak </a:t>
            </a:r>
            <a:r>
              <a:rPr lang="tr-TR" sz="1600" dirty="0" err="1" smtClean="0"/>
              <a:t>pre-replikasyon</a:t>
            </a:r>
            <a:r>
              <a:rPr lang="tr-TR" sz="1600" dirty="0" smtClean="0"/>
              <a:t> kompleksini oluştururlar.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sz="1600" dirty="0" smtClean="0"/>
              <a:t>S evresindeki Cdk2/siklin E ve DDK protein </a:t>
            </a:r>
            <a:r>
              <a:rPr lang="tr-TR" sz="1600" dirty="0" err="1" smtClean="0"/>
              <a:t>kinazlar</a:t>
            </a:r>
            <a:r>
              <a:rPr lang="tr-TR" sz="1600" dirty="0" smtClean="0"/>
              <a:t> aracılığıyla DNA </a:t>
            </a:r>
            <a:r>
              <a:rPr lang="tr-TR" sz="1600" dirty="0" err="1" smtClean="0"/>
              <a:t>replikasyonu</a:t>
            </a:r>
            <a:r>
              <a:rPr lang="tr-TR" sz="1600" dirty="0" smtClean="0"/>
              <a:t> başlatılır. DDK, MCM proteinlerini </a:t>
            </a:r>
            <a:r>
              <a:rPr lang="tr-TR" sz="1600" dirty="0" err="1" smtClean="0"/>
              <a:t>fosforile</a:t>
            </a:r>
            <a:r>
              <a:rPr lang="tr-TR" sz="1600" dirty="0" smtClean="0"/>
              <a:t> ederken , Cdk2 ise komplekse sonradan bağlanan ve </a:t>
            </a:r>
            <a:r>
              <a:rPr lang="tr-TR" sz="1600" dirty="0" err="1" smtClean="0"/>
              <a:t>MCM!i</a:t>
            </a:r>
            <a:r>
              <a:rPr lang="tr-TR" sz="1600" dirty="0" smtClean="0"/>
              <a:t> aktive eden diğer bazı proteinleri </a:t>
            </a:r>
            <a:r>
              <a:rPr lang="tr-TR" sz="1600" dirty="0" err="1" smtClean="0"/>
              <a:t>fosforile</a:t>
            </a:r>
            <a:r>
              <a:rPr lang="tr-TR" sz="1600" dirty="0" smtClean="0"/>
              <a:t> eder. </a:t>
            </a:r>
            <a:r>
              <a:rPr lang="tr-TR" sz="1600" dirty="0" err="1" smtClean="0"/>
              <a:t>MCM’nin</a:t>
            </a:r>
            <a:r>
              <a:rPr lang="tr-TR" sz="1600" dirty="0" smtClean="0"/>
              <a:t> aktivasyonu  DNA </a:t>
            </a:r>
            <a:r>
              <a:rPr lang="tr-TR" sz="1600" dirty="0" err="1" smtClean="0"/>
              <a:t>replikasyonunu</a:t>
            </a:r>
            <a:r>
              <a:rPr lang="tr-TR" sz="1600" dirty="0" smtClean="0"/>
              <a:t> başlatır ve MCM proteinleri </a:t>
            </a:r>
            <a:r>
              <a:rPr lang="tr-TR" sz="1600" dirty="0" err="1" smtClean="0"/>
              <a:t>replikasyon</a:t>
            </a:r>
            <a:r>
              <a:rPr lang="tr-TR" sz="1600" dirty="0" smtClean="0"/>
              <a:t> çatalı ile orijinlerden uzaklaştırılır.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sz="1600" dirty="0" err="1" smtClean="0"/>
              <a:t>Cdk’lerin</a:t>
            </a:r>
            <a:r>
              <a:rPr lang="tr-TR" sz="1600" dirty="0" smtClean="0"/>
              <a:t> S,G2 ve M evreleri boyunca gösterdikleri yüksek </a:t>
            </a:r>
            <a:r>
              <a:rPr lang="tr-TR" sz="1600" dirty="0" err="1" smtClean="0"/>
              <a:t>kinaz</a:t>
            </a:r>
            <a:r>
              <a:rPr lang="tr-TR" sz="1600" dirty="0" smtClean="0"/>
              <a:t> aktivitesi, MCM proteinlerinin tekrar orijinlere bağlanmasına engel olur.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sz="1600" dirty="0" smtClean="0"/>
              <a:t>Böylece, </a:t>
            </a:r>
            <a:r>
              <a:rPr lang="tr-TR" sz="1600" dirty="0" err="1" smtClean="0"/>
              <a:t>pre-replikasyon</a:t>
            </a:r>
            <a:r>
              <a:rPr lang="tr-TR" sz="1600" dirty="0" smtClean="0"/>
              <a:t> kompleksleri sadece G1 evresinde yeniden oluşturulabilirler.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4214259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tr-TR" dirty="0" err="1" smtClean="0"/>
              <a:t>Herbir</a:t>
            </a:r>
            <a:r>
              <a:rPr lang="tr-TR" dirty="0" smtClean="0"/>
              <a:t> hücre döngüsü için DNA </a:t>
            </a:r>
            <a:r>
              <a:rPr lang="tr-TR" dirty="0" err="1" smtClean="0"/>
              <a:t>replikasyonunu</a:t>
            </a:r>
            <a:r>
              <a:rPr lang="tr-TR" dirty="0" smtClean="0"/>
              <a:t> bir defayla sınırlayan moleküler mekanizma, MCM proteinleri olarak adlandırılan ve başlangıç noktasına </a:t>
            </a:r>
            <a:r>
              <a:rPr lang="tr-TR" dirty="0" err="1" smtClean="0"/>
              <a:t>replikasyon</a:t>
            </a:r>
            <a:r>
              <a:rPr lang="tr-TR" dirty="0" smtClean="0"/>
              <a:t> </a:t>
            </a:r>
            <a:r>
              <a:rPr lang="tr-TR" dirty="0" err="1" smtClean="0"/>
              <a:t>komplexi</a:t>
            </a:r>
            <a:r>
              <a:rPr lang="tr-TR" dirty="0" smtClean="0"/>
              <a:t> (ORC) ile birlikte bağlanan bir protein ailesinin etkinliğini gerektirir.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MCM proteinleri, kopyalamanın başlamasına izin veren «yetki faktörleri» olarak davranırlar.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Hücre döngüsü ilerlemesini düzenleyen protein </a:t>
            </a:r>
            <a:r>
              <a:rPr lang="tr-TR" dirty="0" err="1" smtClean="0"/>
              <a:t>kinazlar</a:t>
            </a:r>
            <a:r>
              <a:rPr lang="tr-TR" dirty="0" smtClean="0"/>
              <a:t> hücre döngüsünün S,G2 ve M evrelerinde MCM proteinlerinin DNA’ya bağlanmasına engel olurlar.</a:t>
            </a:r>
          </a:p>
        </p:txBody>
      </p:sp>
    </p:spTree>
    <p:extLst>
      <p:ext uri="{BB962C8B-B14F-4D97-AF65-F5344CB8AC3E}">
        <p14:creationId xmlns:p14="http://schemas.microsoft.com/office/powerpoint/2010/main" val="18501496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Hücre Döngüsü Gelişimin Düzenleyicileri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tr-TR" dirty="0" smtClean="0"/>
              <a:t>Günümüz hücre biyolojisinde </a:t>
            </a:r>
            <a:r>
              <a:rPr lang="tr-TR" b="1" i="1" dirty="0" smtClean="0"/>
              <a:t>en heyecan verici </a:t>
            </a:r>
            <a:r>
              <a:rPr lang="tr-TR" dirty="0" smtClean="0"/>
              <a:t>gelişmelerden biri </a:t>
            </a:r>
            <a:r>
              <a:rPr lang="tr-TR" b="1" i="1" dirty="0" err="1" smtClean="0"/>
              <a:t>ökaryot</a:t>
            </a:r>
            <a:r>
              <a:rPr lang="tr-TR" b="1" i="1" dirty="0" smtClean="0"/>
              <a:t> hücrelerin bölünme döngüsünde ilerlemesini kontrol eden moleküler mekanizmaların</a:t>
            </a:r>
            <a:r>
              <a:rPr lang="tr-TR" dirty="0" smtClean="0"/>
              <a:t> anlaşılmaya başlanmasıdır.</a:t>
            </a:r>
          </a:p>
          <a:p>
            <a:pPr algn="just"/>
            <a:r>
              <a:rPr lang="tr-TR" dirty="0" smtClean="0"/>
              <a:t>Yapılan çalışmalar, tüm </a:t>
            </a:r>
            <a:r>
              <a:rPr lang="tr-TR" dirty="0" err="1" smtClean="0"/>
              <a:t>ökaryotların</a:t>
            </a:r>
            <a:r>
              <a:rPr lang="tr-TR" dirty="0" smtClean="0"/>
              <a:t> hücre döngülerinin korunmuş </a:t>
            </a:r>
            <a:r>
              <a:rPr lang="tr-TR" dirty="0"/>
              <a:t>bir seri </a:t>
            </a:r>
            <a:r>
              <a:rPr lang="tr-TR" b="1" i="1" dirty="0" smtClean="0">
                <a:solidFill>
                  <a:srgbClr val="C00000"/>
                </a:solidFill>
              </a:rPr>
              <a:t>protein </a:t>
            </a:r>
            <a:r>
              <a:rPr lang="tr-TR" b="1" i="1" dirty="0" err="1" smtClean="0">
                <a:solidFill>
                  <a:srgbClr val="C00000"/>
                </a:solidFill>
              </a:rPr>
              <a:t>kinaz</a:t>
            </a:r>
            <a:r>
              <a:rPr lang="tr-TR" b="1" i="1" dirty="0" smtClean="0">
                <a:solidFill>
                  <a:srgbClr val="C00000"/>
                </a:solidFill>
              </a:rPr>
              <a:t> </a:t>
            </a:r>
            <a:r>
              <a:rPr lang="tr-TR" dirty="0" smtClean="0"/>
              <a:t>tarafından kontrol edildiğini göstermektedir ve bu protein </a:t>
            </a:r>
            <a:r>
              <a:rPr lang="tr-TR" dirty="0" err="1" smtClean="0"/>
              <a:t>kinazlar</a:t>
            </a:r>
            <a:r>
              <a:rPr lang="tr-TR" dirty="0" smtClean="0"/>
              <a:t> temel hücre geçişlerinden sorumludur.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881470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716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MPF: </a:t>
            </a:r>
            <a:r>
              <a:rPr lang="tr-TR" b="1" dirty="0" err="1" smtClean="0">
                <a:solidFill>
                  <a:srgbClr val="C00000"/>
                </a:solidFill>
              </a:rPr>
              <a:t>Maturation</a:t>
            </a:r>
            <a:r>
              <a:rPr lang="tr-TR" b="1" dirty="0" smtClean="0">
                <a:solidFill>
                  <a:srgbClr val="C00000"/>
                </a:solidFill>
              </a:rPr>
              <a:t> </a:t>
            </a:r>
            <a:r>
              <a:rPr lang="tr-TR" b="1" dirty="0" err="1" smtClean="0">
                <a:solidFill>
                  <a:srgbClr val="C00000"/>
                </a:solidFill>
              </a:rPr>
              <a:t>Promoting</a:t>
            </a:r>
            <a:r>
              <a:rPr lang="tr-TR" b="1" dirty="0" smtClean="0">
                <a:solidFill>
                  <a:srgbClr val="C00000"/>
                </a:solidFill>
              </a:rPr>
              <a:t> Faktör</a:t>
            </a:r>
            <a:br>
              <a:rPr lang="tr-TR" b="1" dirty="0" smtClean="0">
                <a:solidFill>
                  <a:srgbClr val="C00000"/>
                </a:solidFill>
              </a:rPr>
            </a:br>
            <a:r>
              <a:rPr lang="tr-TR" sz="2700" b="1" dirty="0" smtClean="0">
                <a:solidFill>
                  <a:srgbClr val="C00000"/>
                </a:solidFill>
              </a:rPr>
              <a:t>(Olgunlaşmayı İlerleten Faktör)</a:t>
            </a:r>
            <a:endParaRPr lang="tr-TR" sz="2700" b="1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196752"/>
            <a:ext cx="4579442" cy="563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005492"/>
            <a:ext cx="4860032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6804248" y="5949280"/>
            <a:ext cx="1729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1960-1970-1980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4211960" y="3596508"/>
            <a:ext cx="49320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Kurbağa oositleri hücre döngüsünün G2 evresinde durduruldu ve </a:t>
            </a:r>
            <a:r>
              <a:rPr lang="tr-TR" dirty="0" err="1" smtClean="0"/>
              <a:t>Mayozun</a:t>
            </a:r>
            <a:r>
              <a:rPr lang="tr-TR" dirty="0" smtClean="0"/>
              <a:t> M evresine giriş , </a:t>
            </a:r>
            <a:r>
              <a:rPr lang="tr-TR" dirty="0" err="1" smtClean="0"/>
              <a:t>progesteron</a:t>
            </a:r>
            <a:r>
              <a:rPr lang="tr-TR" dirty="0" smtClean="0"/>
              <a:t> hormonuyla uyarıldı. Burada </a:t>
            </a:r>
            <a:r>
              <a:rPr lang="tr-TR" dirty="0" err="1" smtClean="0"/>
              <a:t>şematize</a:t>
            </a:r>
            <a:r>
              <a:rPr lang="tr-TR" dirty="0" smtClean="0"/>
              <a:t> edilmiş olan deneyde, G2’de durdurulmuş olan oositlere, G2’den M’ye geçmiş olan hücrelerin </a:t>
            </a:r>
            <a:r>
              <a:rPr lang="tr-TR" dirty="0" err="1" smtClean="0"/>
              <a:t>stoplazması</a:t>
            </a:r>
            <a:r>
              <a:rPr lang="tr-TR" dirty="0" smtClean="0"/>
              <a:t> mikroenjeksiyonla aktarıldı. </a:t>
            </a:r>
            <a:r>
              <a:rPr lang="tr-TR" dirty="0" err="1" smtClean="0"/>
              <a:t>Stoplazmanın</a:t>
            </a:r>
            <a:r>
              <a:rPr lang="tr-TR" dirty="0" smtClean="0"/>
              <a:t> bu şekilde aktarılması, hormon uyarımı olmadan G2, M geçişini indükledi ve böylece, </a:t>
            </a:r>
          </a:p>
          <a:p>
            <a:r>
              <a:rPr lang="tr-TR" dirty="0" err="1" smtClean="0"/>
              <a:t>Mayozun</a:t>
            </a:r>
            <a:r>
              <a:rPr lang="tr-TR" dirty="0" smtClean="0"/>
              <a:t> M evresine girişi uyarmak için </a:t>
            </a:r>
            <a:r>
              <a:rPr lang="tr-TR" dirty="0" err="1" smtClean="0"/>
              <a:t>stoplazmadaki</a:t>
            </a:r>
            <a:r>
              <a:rPr lang="tr-TR" dirty="0" smtClean="0"/>
              <a:t> bir faktörün  (MPF) yeterli olduğu gösterildi.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832535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0648"/>
            <a:ext cx="6696744" cy="6203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66331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7544" y="709070"/>
            <a:ext cx="7930696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Metin kutusu 2"/>
          <p:cNvSpPr txBox="1"/>
          <p:nvPr/>
        </p:nvSpPr>
        <p:spPr>
          <a:xfrm>
            <a:off x="1048188" y="5245574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MPF, siklin B ve Cdk1 protein </a:t>
            </a:r>
            <a:r>
              <a:rPr lang="tr-TR" dirty="0" err="1" smtClean="0"/>
              <a:t>kinazdan</a:t>
            </a:r>
            <a:r>
              <a:rPr lang="tr-TR" dirty="0" smtClean="0"/>
              <a:t> oluşan  bir </a:t>
            </a:r>
            <a:r>
              <a:rPr lang="tr-TR" dirty="0" err="1" smtClean="0"/>
              <a:t>dimerdir</a:t>
            </a:r>
            <a:r>
              <a:rPr lang="tr-TR" dirty="0" smtClean="0"/>
              <a:t>. Siklin B, Cdk1!in katalitik aktivitesi için gereklidir.</a:t>
            </a:r>
            <a:endParaRPr lang="tr-TR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036" y="-171400"/>
            <a:ext cx="8928993" cy="738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Metin kutusu 2"/>
          <p:cNvSpPr txBox="1"/>
          <p:nvPr/>
        </p:nvSpPr>
        <p:spPr>
          <a:xfrm>
            <a:off x="0" y="0"/>
            <a:ext cx="23762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Cdk1, S ve G2 süresince siklin B ile kompleksler oluşturur. Cdk1 daha sonra, aktivitesi için gerekli olan, treonin-161’de ve Cdk1 aktivitesini bastırmak için de tirozin-15’de (ve omurgalılarda </a:t>
            </a:r>
            <a:r>
              <a:rPr lang="tr-TR" dirty="0" err="1" smtClean="0"/>
              <a:t>treonin</a:t>
            </a:r>
            <a:r>
              <a:rPr lang="tr-TR" dirty="0" smtClean="0"/>
              <a:t> 14) </a:t>
            </a:r>
            <a:r>
              <a:rPr lang="tr-TR" dirty="0" err="1" smtClean="0"/>
              <a:t>fosforillenir</a:t>
            </a:r>
            <a:r>
              <a:rPr lang="tr-TR" dirty="0" smtClean="0"/>
              <a:t>. 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6988922" y="176572"/>
            <a:ext cx="21419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Thr14 ve Tyr15’in </a:t>
            </a:r>
            <a:r>
              <a:rPr lang="tr-TR" dirty="0" err="1"/>
              <a:t>defosforilasyonu</a:t>
            </a:r>
            <a:r>
              <a:rPr lang="tr-TR" dirty="0"/>
              <a:t>, G2’den </a:t>
            </a:r>
            <a:r>
              <a:rPr lang="tr-TR" dirty="0" err="1"/>
              <a:t>M!ye</a:t>
            </a:r>
            <a:r>
              <a:rPr lang="tr-TR" dirty="0"/>
              <a:t> geçişte </a:t>
            </a:r>
            <a:r>
              <a:rPr lang="tr-TR" dirty="0" err="1"/>
              <a:t>MPF!yi</a:t>
            </a:r>
            <a:r>
              <a:rPr lang="tr-TR" dirty="0"/>
              <a:t> aktifleştirir. MPF aktivitesi daha sonra, mitozun sonuna doğru, </a:t>
            </a:r>
            <a:r>
              <a:rPr lang="tr-TR" dirty="0" smtClean="0"/>
              <a:t>siklin </a:t>
            </a:r>
            <a:r>
              <a:rPr lang="tr-TR" dirty="0"/>
              <a:t>B’nin </a:t>
            </a:r>
            <a:r>
              <a:rPr lang="tr-TR" dirty="0" err="1"/>
              <a:t>proteolik</a:t>
            </a:r>
            <a:r>
              <a:rPr lang="tr-TR" dirty="0"/>
              <a:t> olarak yıkılmasıyla sonlanır.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35140" y="116632"/>
            <a:ext cx="8686800" cy="864096"/>
          </a:xfrm>
        </p:spPr>
        <p:txBody>
          <a:bodyPr>
            <a:normAutofit/>
          </a:bodyPr>
          <a:lstStyle/>
          <a:p>
            <a:r>
              <a:rPr lang="tr-TR" sz="3200" b="1" dirty="0" smtClean="0">
                <a:solidFill>
                  <a:srgbClr val="FF0000"/>
                </a:solidFill>
              </a:rPr>
              <a:t>Siklin ve Siklin bağımlı </a:t>
            </a:r>
            <a:r>
              <a:rPr lang="tr-TR" sz="3200" b="1" dirty="0" err="1" smtClean="0">
                <a:solidFill>
                  <a:srgbClr val="FF0000"/>
                </a:solidFill>
              </a:rPr>
              <a:t>kinaz</a:t>
            </a:r>
            <a:r>
              <a:rPr lang="tr-TR" sz="3200" b="1" dirty="0" smtClean="0">
                <a:solidFill>
                  <a:srgbClr val="FF0000"/>
                </a:solidFill>
              </a:rPr>
              <a:t> kompleksleri</a:t>
            </a:r>
            <a:endParaRPr lang="tr-TR" sz="3200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4932040" cy="484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5796136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5292080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753597" y="1700808"/>
            <a:ext cx="396353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tr-TR" dirty="0" smtClean="0"/>
              <a:t>G1 </a:t>
            </a:r>
            <a:r>
              <a:rPr lang="tr-TR" dirty="0" err="1" smtClean="0"/>
              <a:t>restriksiyon</a:t>
            </a:r>
            <a:r>
              <a:rPr lang="tr-TR" dirty="0" smtClean="0"/>
              <a:t> noktasında ilerleme, Cdk4 ve Cdk6’nın  D tipi </a:t>
            </a:r>
            <a:r>
              <a:rPr lang="tr-TR" dirty="0" err="1" smtClean="0"/>
              <a:t>siklinlerle</a:t>
            </a:r>
            <a:r>
              <a:rPr lang="tr-TR" dirty="0" smtClean="0"/>
              <a:t> yaptığı kompleksler tarafından denetlenir.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dirty="0" smtClean="0"/>
              <a:t>Cdk2/siklin E kompleksi G1’den S’ye geçiş için gereklidir.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dirty="0" smtClean="0"/>
              <a:t>Daha sonra Cdk2/siklin A kompleksleri S ve G2 evrelerinde ilerlemek için gereklidir.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dirty="0" smtClean="0"/>
              <a:t>Cdk1/</a:t>
            </a:r>
            <a:r>
              <a:rPr lang="tr-TR" dirty="0" err="1" smtClean="0"/>
              <a:t>siklinA</a:t>
            </a:r>
            <a:r>
              <a:rPr lang="tr-TR" dirty="0" smtClean="0"/>
              <a:t> ve Cdk1/siklin B kompleksleri G2’den M evresine geçişi ve mitozun ilerlemesini düzenler.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940207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Hayvan hücrelerinin çoğalması çoğunlukla G1’in geç safhasındaki </a:t>
            </a:r>
            <a:r>
              <a:rPr lang="tr-TR" dirty="0" err="1" smtClean="0"/>
              <a:t>restriksiyon</a:t>
            </a:r>
            <a:r>
              <a:rPr lang="tr-TR" dirty="0" smtClean="0"/>
              <a:t> noktasından hücrelerin ilerlemesini kontrol eden çeşitli hücre dışı büyüme faktörü tarafından düzenlenir.</a:t>
            </a:r>
          </a:p>
          <a:p>
            <a:r>
              <a:rPr lang="tr-TR" dirty="0" smtClean="0"/>
              <a:t>Büyüme faktörlerinin yokluğunda hücreler </a:t>
            </a:r>
            <a:r>
              <a:rPr lang="tr-TR" dirty="0" err="1" smtClean="0"/>
              <a:t>restriksiyon</a:t>
            </a:r>
            <a:r>
              <a:rPr lang="tr-TR" dirty="0" smtClean="0"/>
              <a:t> noktasını geçemezler G0 evresinde durağan hale gelirler.</a:t>
            </a:r>
          </a:p>
          <a:p>
            <a:r>
              <a:rPr lang="tr-TR" dirty="0" smtClean="0"/>
              <a:t>Tekrar hücre döngüsüne girmeleri ancak büyüme faktörü uyarılarına cevaben gelişir.</a:t>
            </a:r>
          </a:p>
          <a:p>
            <a:r>
              <a:rPr lang="tr-TR" dirty="0" smtClean="0"/>
              <a:t>Büyüme faktörü hücre içi sinyal yollarını harekete geçirir.</a:t>
            </a:r>
          </a:p>
          <a:p>
            <a:r>
              <a:rPr lang="tr-TR" dirty="0" smtClean="0"/>
              <a:t>Büyüme faktörü sinyal iletimi ve hücre döngüsünün işleyişi arasında önemli bir ilişki D-tipi siklinler ile sağlanır.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6742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Siklin D sentezi </a:t>
            </a:r>
            <a:r>
              <a:rPr lang="tr-TR" dirty="0" err="1" smtClean="0"/>
              <a:t>Ras</a:t>
            </a:r>
            <a:r>
              <a:rPr lang="tr-TR" dirty="0" smtClean="0"/>
              <a:t>/Raf/ERK yolağıyla iletilen büyüme faktörü uyarısına yanıt olarak başlar ve büyüme faktörlerinin varlığı süresince sentez devam eder. </a:t>
            </a:r>
            <a:endParaRPr lang="tr-TR" dirty="0"/>
          </a:p>
          <a:p>
            <a:r>
              <a:rPr lang="tr-TR" dirty="0" smtClean="0"/>
              <a:t>Ancak D tipi </a:t>
            </a:r>
            <a:r>
              <a:rPr lang="tr-TR" dirty="0" err="1" smtClean="0"/>
              <a:t>siklinlerçok</a:t>
            </a:r>
            <a:r>
              <a:rPr lang="tr-TR" dirty="0" smtClean="0"/>
              <a:t> çabuk parçalandıkları için büyüme faktörleri ortamdan çekildiğinde hücre içi konsantrasyonları hızla azalır. </a:t>
            </a:r>
          </a:p>
          <a:p>
            <a:r>
              <a:rPr lang="tr-TR" b="1" dirty="0" smtClean="0"/>
              <a:t>Cdk4,6-Siklin D!!</a:t>
            </a:r>
          </a:p>
        </p:txBody>
      </p:sp>
    </p:spTree>
    <p:extLst>
      <p:ext uri="{BB962C8B-B14F-4D97-AF65-F5344CB8AC3E}">
        <p14:creationId xmlns:p14="http://schemas.microsoft.com/office/powerpoint/2010/main" val="13130030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Siklin D, büyüme faktörü sinyal iletiminin önemli hedeflerinden biri olduğundan tahmin edilebileceği gibi, siklin D </a:t>
            </a:r>
            <a:r>
              <a:rPr lang="tr-TR" dirty="0" err="1"/>
              <a:t>regulasyonundaki</a:t>
            </a:r>
            <a:r>
              <a:rPr lang="tr-TR" dirty="0"/>
              <a:t> bozukluklar kanser hücrelerinin </a:t>
            </a:r>
            <a:r>
              <a:rPr lang="tr-TR" dirty="0" err="1"/>
              <a:t>karekteristik</a:t>
            </a:r>
            <a:r>
              <a:rPr lang="tr-TR" dirty="0"/>
              <a:t> özelliği olan kontrolsüz çoğalmaya neden olur</a:t>
            </a:r>
          </a:p>
          <a:p>
            <a:r>
              <a:rPr lang="tr-TR" dirty="0" smtClean="0"/>
              <a:t>Bu beklentiye uygun olarak, insan kanserlerinin çoğunun hücre döngüsü </a:t>
            </a:r>
            <a:r>
              <a:rPr lang="tr-TR" dirty="0" err="1" smtClean="0"/>
              <a:t>regulasyonundaki</a:t>
            </a:r>
            <a:r>
              <a:rPr lang="tr-TR" dirty="0" smtClean="0"/>
              <a:t> bozukluklar sonucu diğer büyük bir kısmının da büyüme faktörleri reseptörleri tarafından aktive edilen hücre-içi sinyal yolaklarındaki anormalliklerden kaynaklandığı bilinmektedir.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579937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smtClean="0"/>
              <a:t>Örneğin </a:t>
            </a:r>
            <a:r>
              <a:rPr lang="tr-TR" dirty="0" err="1" smtClean="0"/>
              <a:t>lenfomalar</a:t>
            </a:r>
            <a:r>
              <a:rPr lang="tr-TR" dirty="0"/>
              <a:t> </a:t>
            </a:r>
            <a:r>
              <a:rPr lang="tr-TR" dirty="0" smtClean="0"/>
              <a:t>ve meme kanserleri de dahil birçok insan </a:t>
            </a:r>
            <a:r>
              <a:rPr lang="tr-TR" dirty="0" err="1" smtClean="0"/>
              <a:t>insan</a:t>
            </a:r>
            <a:r>
              <a:rPr lang="tr-TR" dirty="0" smtClean="0"/>
              <a:t> </a:t>
            </a:r>
            <a:r>
              <a:rPr lang="tr-TR" dirty="0" err="1" smtClean="0"/>
              <a:t>kanrerlerinin</a:t>
            </a:r>
            <a:r>
              <a:rPr lang="tr-TR" dirty="0" smtClean="0"/>
              <a:t> gelişimine, siklin D1’nin sürekli kontrol edilemeyen ekspresyonu  ile sonuçlanan mutasyonlar katkıda bulunmaktadır.</a:t>
            </a:r>
          </a:p>
          <a:p>
            <a:r>
              <a:rPr lang="tr-TR" dirty="0" smtClean="0"/>
              <a:t>Benzer şekilde Cdk4,6/siklin D </a:t>
            </a:r>
            <a:r>
              <a:rPr lang="tr-TR" dirty="0" err="1" smtClean="0"/>
              <a:t>komplekslaerine</a:t>
            </a:r>
            <a:r>
              <a:rPr lang="tr-TR" dirty="0" smtClean="0"/>
              <a:t> bağlanan Ink4 </a:t>
            </a:r>
            <a:r>
              <a:rPr lang="tr-TR" dirty="0" err="1" smtClean="0"/>
              <a:t>Cdk</a:t>
            </a:r>
            <a:r>
              <a:rPr lang="tr-TR" dirty="0" smtClean="0"/>
              <a:t> inhibitörlerini (örn:p16) </a:t>
            </a:r>
            <a:r>
              <a:rPr lang="tr-TR" dirty="0" err="1" smtClean="0"/>
              <a:t>inaktive</a:t>
            </a:r>
            <a:r>
              <a:rPr lang="tr-TR" dirty="0" smtClean="0"/>
              <a:t> eden mutasyonlara da insan kanserlerine sıklıkla rastlanmaktadır.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621737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Siklin D, büyüme kontrolü ve kanser arasındaki bağlantıyı kuvvetlendiren diğer bir gerçek de, geniş çeşitlilikteki insan tümörlerinde , Cdk4,6/Siklin D komplekslerinin önemli bir </a:t>
            </a:r>
            <a:r>
              <a:rPr lang="tr-TR" dirty="0" err="1" smtClean="0"/>
              <a:t>substrat</a:t>
            </a:r>
            <a:r>
              <a:rPr lang="tr-TR" dirty="0" smtClean="0"/>
              <a:t> proteininin sıklıkla mutasyona uğramış olmasıdır.</a:t>
            </a:r>
          </a:p>
          <a:p>
            <a:r>
              <a:rPr lang="tr-TR" dirty="0" smtClean="0"/>
              <a:t>Rb olarak simgelenen bu protein , ilk kez nadir görülen çocukluk çağı göz tümörü olan </a:t>
            </a:r>
            <a:r>
              <a:rPr lang="tr-TR" dirty="0" err="1" smtClean="0"/>
              <a:t>retinoblastomadan</a:t>
            </a:r>
            <a:r>
              <a:rPr lang="tr-TR" dirty="0" smtClean="0"/>
              <a:t> sorumlu bir genin ürünü olarak tanımlanmıştır.</a:t>
            </a:r>
          </a:p>
          <a:p>
            <a:r>
              <a:rPr lang="tr-TR" dirty="0" smtClean="0"/>
              <a:t>Daha sonraki çalışmalar, fonksiyonel Rb protein eksikliğine yol açan mutasyonların sadece </a:t>
            </a:r>
            <a:r>
              <a:rPr lang="tr-TR" dirty="0" err="1" smtClean="0"/>
              <a:t>retinoblastom</a:t>
            </a:r>
            <a:r>
              <a:rPr lang="tr-TR" dirty="0" smtClean="0"/>
              <a:t> ile sınırlı olmadığını yaygın insan kanserlerinin çoğunda da rol oynadığını göstermiştir.</a:t>
            </a:r>
          </a:p>
          <a:p>
            <a:r>
              <a:rPr lang="tr-TR" dirty="0" smtClean="0"/>
              <a:t>Tümör baskılayıcı gen için bir prototiptir.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799271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Ras</a:t>
            </a:r>
            <a:r>
              <a:rPr lang="tr-TR" dirty="0" smtClean="0"/>
              <a:t> ve </a:t>
            </a:r>
            <a:r>
              <a:rPr lang="tr-TR" dirty="0" err="1" smtClean="0"/>
              <a:t>siklinD</a:t>
            </a:r>
            <a:r>
              <a:rPr lang="tr-TR" dirty="0" smtClean="0"/>
              <a:t> gibi </a:t>
            </a:r>
            <a:r>
              <a:rPr lang="tr-TR" dirty="0" err="1" smtClean="0"/>
              <a:t>onkogen</a:t>
            </a:r>
            <a:r>
              <a:rPr lang="tr-TR" dirty="0" smtClean="0"/>
              <a:t> proteinler hücre çoğalmasını desteklerken, tümör baskılayıcı genlerden kodlanan proteinler hücre döngüsü ilerlemesini yavaşlatan fren rolü oynar.</a:t>
            </a:r>
          </a:p>
          <a:p>
            <a:r>
              <a:rPr lang="tr-TR" dirty="0" smtClean="0"/>
              <a:t>Tümör baskılayıcı genler tarafından kodlanan hücre döngüsü düzenleyicilerine diğer örnekler, </a:t>
            </a:r>
            <a:r>
              <a:rPr lang="tr-TR" b="1" dirty="0" smtClean="0"/>
              <a:t>Ink4 </a:t>
            </a:r>
            <a:r>
              <a:rPr lang="tr-TR" b="1" dirty="0" err="1" smtClean="0"/>
              <a:t>Cdk</a:t>
            </a:r>
            <a:r>
              <a:rPr lang="tr-TR" b="1" dirty="0" smtClean="0"/>
              <a:t> </a:t>
            </a:r>
            <a:r>
              <a:rPr lang="tr-TR" dirty="0" smtClean="0"/>
              <a:t>inhibitörleri ve </a:t>
            </a:r>
            <a:r>
              <a:rPr lang="tr-TR" b="1" dirty="0" smtClean="0"/>
              <a:t>p53</a:t>
            </a:r>
            <a:r>
              <a:rPr lang="tr-TR" dirty="0" smtClean="0"/>
              <a:t>’tür.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806216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3312368"/>
          </a:xfrm>
        </p:spPr>
        <p:txBody>
          <a:bodyPr>
            <a:normAutofit fontScale="70000" lnSpcReduction="20000"/>
          </a:bodyPr>
          <a:lstStyle/>
          <a:p>
            <a:r>
              <a:rPr lang="tr-TR" dirty="0" smtClean="0"/>
              <a:t>Rb ile ilgili daha sonraki </a:t>
            </a:r>
            <a:r>
              <a:rPr lang="tr-TR" dirty="0" err="1" smtClean="0"/>
              <a:t>çalışmalar,Rb’nin</a:t>
            </a:r>
            <a:r>
              <a:rPr lang="tr-TR" dirty="0" smtClean="0"/>
              <a:t> anahtar rol oynadığını göstermiştir.</a:t>
            </a:r>
          </a:p>
          <a:p>
            <a:r>
              <a:rPr lang="tr-TR" dirty="0" smtClean="0"/>
              <a:t>Hücreler </a:t>
            </a:r>
            <a:r>
              <a:rPr lang="tr-TR" dirty="0" err="1" smtClean="0"/>
              <a:t>dögüde</a:t>
            </a:r>
            <a:r>
              <a:rPr lang="tr-TR" dirty="0" smtClean="0"/>
              <a:t> ilerlerken, Rb’nin aktivitesi </a:t>
            </a:r>
            <a:r>
              <a:rPr lang="tr-TR" dirty="0" err="1" smtClean="0"/>
              <a:t>fosforilasyonundaki</a:t>
            </a:r>
            <a:r>
              <a:rPr lang="tr-TR" dirty="0" smtClean="0"/>
              <a:t> değişikliklerle denetlenir. </a:t>
            </a:r>
            <a:r>
              <a:rPr lang="tr-TR" dirty="0" err="1" smtClean="0"/>
              <a:t>Örn</a:t>
            </a:r>
            <a:r>
              <a:rPr lang="tr-TR" dirty="0" smtClean="0"/>
              <a:t>: hücre G1’deki </a:t>
            </a:r>
            <a:r>
              <a:rPr lang="tr-TR" dirty="0" err="1" smtClean="0"/>
              <a:t>restriksiyon</a:t>
            </a:r>
            <a:r>
              <a:rPr lang="tr-TR" dirty="0" smtClean="0"/>
              <a:t> noktasından geçerken, Rb Cdk4,6/siklin D kompleksleri tarafından </a:t>
            </a:r>
            <a:r>
              <a:rPr lang="tr-TR" dirty="0" err="1" smtClean="0"/>
              <a:t>fosfatlanır</a:t>
            </a:r>
            <a:r>
              <a:rPr lang="tr-TR" dirty="0" smtClean="0"/>
              <a:t>. </a:t>
            </a:r>
          </a:p>
          <a:p>
            <a:r>
              <a:rPr lang="tr-TR" dirty="0" smtClean="0"/>
              <a:t>Fosfat eklenmemiş </a:t>
            </a:r>
            <a:r>
              <a:rPr lang="tr-TR" dirty="0" err="1" smtClean="0"/>
              <a:t>formdakiRb</a:t>
            </a:r>
            <a:r>
              <a:rPr lang="tr-TR" dirty="0"/>
              <a:t> </a:t>
            </a:r>
            <a:r>
              <a:rPr lang="tr-TR" dirty="0" smtClean="0"/>
              <a:t>Siklin E’yi kodlayan gen de dahil olmak üzere, hücre döngüsü ilerlemesinde yer alan birçok genin ekspresyonunu düzenleyen E2F transkripsiyon faktörleri ailesinin üyelerine bağlanır.</a:t>
            </a:r>
          </a:p>
          <a:p>
            <a:r>
              <a:rPr lang="tr-TR" dirty="0" smtClean="0"/>
              <a:t>E2F Rb’nin </a:t>
            </a:r>
            <a:r>
              <a:rPr lang="tr-TR" dirty="0" err="1" smtClean="0"/>
              <a:t>valığında</a:t>
            </a:r>
            <a:r>
              <a:rPr lang="tr-TR" dirty="0" smtClean="0"/>
              <a:t> yada yokluğunda hedef dizine bağlanır. Ancak Rb baskılayıcı rol oynar.</a:t>
            </a:r>
          </a:p>
          <a:p>
            <a:r>
              <a:rPr lang="tr-TR" dirty="0" smtClean="0"/>
              <a:t>Rb bu yolla hücre döngüsünde bir moleküler şalter rolü oynar.</a:t>
            </a:r>
          </a:p>
          <a:p>
            <a:endParaRPr lang="tr-T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9039"/>
            <a:ext cx="9001000" cy="3456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2862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Hücre Döngüsünün </a:t>
            </a:r>
            <a:br>
              <a:rPr lang="tr-TR" b="1" dirty="0" smtClean="0">
                <a:solidFill>
                  <a:srgbClr val="FF0000"/>
                </a:solidFill>
              </a:rPr>
            </a:br>
            <a:r>
              <a:rPr lang="tr-TR" b="1" dirty="0" smtClean="0">
                <a:solidFill>
                  <a:srgbClr val="FF0000"/>
                </a:solidFill>
              </a:rPr>
              <a:t>Rb ve E2F ile düzenlenmesi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40769"/>
            <a:ext cx="8229600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683568" y="4515513"/>
            <a:ext cx="78488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tr-TR" dirty="0" err="1" smtClean="0"/>
              <a:t>Fosfatlanmamış</a:t>
            </a:r>
            <a:r>
              <a:rPr lang="tr-TR" dirty="0" smtClean="0"/>
              <a:t> durumdaki Rb, E2F tarafından  kontrol edilen genlerin transkripsiyonunu baskılamak üzere, E2F ailesi üyelerine bağlanır.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dirty="0" smtClean="0"/>
              <a:t>Rb’nin, G1’in sonunda, Cdk4/, 6/siklin D kompleksleri tarafından </a:t>
            </a:r>
            <a:r>
              <a:rPr lang="tr-TR" dirty="0" err="1" smtClean="0"/>
              <a:t>fosforillenmesi</a:t>
            </a:r>
            <a:r>
              <a:rPr lang="tr-TR" dirty="0" smtClean="0"/>
              <a:t> E2F’den ayrılmasına neden olur.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dirty="0" smtClean="0"/>
              <a:t>Böylece, E2F hücre döngüsünün ilerlemesi için gerekli proteinleri kodlayan hedef genlerinde ekspresyonu uyarır.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415176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Hücre Döngüsü İnhibitörleri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Hücre çoğalması sadece büyüme faktörleri değil aynı zamanda hücre döngüsü ilerlemesini baskılayan bir grup farklı sinyal </a:t>
            </a:r>
            <a:r>
              <a:rPr lang="tr-TR" dirty="0" err="1" smtClean="0"/>
              <a:t>tafaından</a:t>
            </a:r>
            <a:r>
              <a:rPr lang="tr-TR" dirty="0" smtClean="0"/>
              <a:t> da denetlenir. </a:t>
            </a:r>
          </a:p>
          <a:p>
            <a:r>
              <a:rPr lang="tr-TR" dirty="0" smtClean="0"/>
              <a:t>Örneğin, DNA hasarına yol açan yol açan etmenler hücre döngüsünün duraklamasına neden olur ki bu da hücreye hasarı onarmak için zaman tanır.</a:t>
            </a:r>
          </a:p>
          <a:p>
            <a:r>
              <a:rPr lang="tr-TR" dirty="0" smtClean="0"/>
              <a:t>Bunun dışında hücrelerin birbirine dokunuşları ve çeşitli hücre dışı </a:t>
            </a:r>
            <a:r>
              <a:rPr lang="tr-TR" dirty="0" err="1" smtClean="0"/>
              <a:t>faktörlerhedef</a:t>
            </a:r>
            <a:r>
              <a:rPr lang="tr-TR" dirty="0" smtClean="0"/>
              <a:t> hücrelerin çoğalmasını uyarmak yerine baskılarlar.</a:t>
            </a:r>
          </a:p>
          <a:p>
            <a:r>
              <a:rPr lang="tr-TR" dirty="0" smtClean="0"/>
              <a:t>Bu tür engelleyici sinyaller, ayrıca hücre döngüsü mekanizmasının düzenleyicileri aracılığıyla çoğunlukla </a:t>
            </a:r>
            <a:r>
              <a:rPr lang="tr-TR" dirty="0" err="1" smtClean="0"/>
              <a:t>Cdk</a:t>
            </a:r>
            <a:r>
              <a:rPr lang="tr-TR" dirty="0" smtClean="0"/>
              <a:t> inhibitörlerinin devreye sokulması ile etki gösterirler.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947717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smtClean="0"/>
              <a:t>G1 kontrol noktasında DNA hasarına cevaben p53 proteini aracılığı ile hücre döngüsünün duraklatılması </a:t>
            </a:r>
            <a:r>
              <a:rPr lang="tr-TR" dirty="0" err="1" smtClean="0"/>
              <a:t>Cdk</a:t>
            </a:r>
            <a:r>
              <a:rPr lang="tr-TR" dirty="0" smtClean="0"/>
              <a:t> inhibitörlerinin etkisine uygun bir örnektir.</a:t>
            </a:r>
          </a:p>
          <a:p>
            <a:r>
              <a:rPr lang="tr-TR" dirty="0" err="1" smtClean="0"/>
              <a:t>Transkripsiyonel</a:t>
            </a:r>
            <a:r>
              <a:rPr lang="tr-TR" dirty="0" smtClean="0"/>
              <a:t> düzenleyici olarak fonksiyon gören p53 proteini en azından kısmen, </a:t>
            </a:r>
            <a:r>
              <a:rPr lang="tr-TR" dirty="0" err="1" smtClean="0"/>
              <a:t>Cdk</a:t>
            </a:r>
            <a:r>
              <a:rPr lang="tr-TR" dirty="0" smtClean="0"/>
              <a:t> inhibitörü p21’in ekspresyonunu uyarır.</a:t>
            </a:r>
          </a:p>
          <a:p>
            <a:r>
              <a:rPr lang="tr-TR" dirty="0" smtClean="0"/>
              <a:t>P21 proteini birçok </a:t>
            </a:r>
            <a:r>
              <a:rPr lang="tr-TR" dirty="0" err="1" smtClean="0"/>
              <a:t>cdk</a:t>
            </a:r>
            <a:r>
              <a:rPr lang="tr-TR" dirty="0" smtClean="0"/>
              <a:t>/siklin kompleksini </a:t>
            </a:r>
            <a:r>
              <a:rPr lang="tr-TR" dirty="0" err="1" smtClean="0"/>
              <a:t>inhibe</a:t>
            </a:r>
            <a:r>
              <a:rPr lang="tr-TR" dirty="0" smtClean="0"/>
              <a:t> eder ve p53 tarafından uyarılması , DNA hasarını takiben p53’e bağlı hücre döngüsü duraklatılmasının mekanizmalarından sadece biridir.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606606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err="1" smtClean="0"/>
              <a:t>Cdk’lar</a:t>
            </a:r>
            <a:r>
              <a:rPr lang="tr-TR" dirty="0" smtClean="0"/>
              <a:t> ile etkileşerek hücre döngüsünü ilerlemesinin </a:t>
            </a:r>
            <a:r>
              <a:rPr lang="tr-TR" dirty="0" err="1" smtClean="0"/>
              <a:t>baskılmasının</a:t>
            </a:r>
            <a:r>
              <a:rPr lang="tr-TR" dirty="0" smtClean="0"/>
              <a:t> </a:t>
            </a:r>
            <a:r>
              <a:rPr lang="tr-TR" dirty="0" err="1" smtClean="0"/>
              <a:t>yanısıra</a:t>
            </a:r>
            <a:r>
              <a:rPr lang="tr-TR" dirty="0" smtClean="0"/>
              <a:t>, p21 DNA </a:t>
            </a:r>
            <a:r>
              <a:rPr lang="tr-TR" dirty="0" err="1" smtClean="0"/>
              <a:t>replikasyonu</a:t>
            </a:r>
            <a:r>
              <a:rPr lang="tr-TR" dirty="0" smtClean="0"/>
              <a:t> direk olarak da baskılayabilir. Örnek olarak, p21, DNA </a:t>
            </a:r>
            <a:r>
              <a:rPr lang="tr-TR" dirty="0" err="1" smtClean="0"/>
              <a:t>polimeraz</a:t>
            </a:r>
            <a:r>
              <a:rPr lang="tr-TR" dirty="0" smtClean="0"/>
              <a:t> ..’</a:t>
            </a:r>
            <a:r>
              <a:rPr lang="tr-TR" dirty="0" err="1" smtClean="0"/>
              <a:t>nin</a:t>
            </a:r>
            <a:r>
              <a:rPr lang="tr-TR" dirty="0" smtClean="0"/>
              <a:t> bir alt birimi olan çoğalan hücre </a:t>
            </a:r>
            <a:r>
              <a:rPr lang="tr-TR" dirty="0" err="1" smtClean="0"/>
              <a:t>nüklear</a:t>
            </a:r>
            <a:r>
              <a:rPr lang="tr-TR" dirty="0" smtClean="0"/>
              <a:t> antijeni (PCNA)’ya bağlanır. </a:t>
            </a:r>
          </a:p>
          <a:p>
            <a:r>
              <a:rPr lang="tr-TR" dirty="0" smtClean="0"/>
              <a:t>Böylelikle p21, DNA hasarı ile uyarılan hücre döngüsü duraklatılmasında ikili rol oynar, hücre döngüsünü, sadece ilerlemesini engelleyen </a:t>
            </a:r>
            <a:r>
              <a:rPr lang="tr-TR" dirty="0" err="1" smtClean="0"/>
              <a:t>Cdk’lar</a:t>
            </a:r>
            <a:r>
              <a:rPr lang="tr-TR" dirty="0" smtClean="0"/>
              <a:t> vasıtasıyla değil, aynı zamanda S evresindeki hücrelerin DNA </a:t>
            </a:r>
            <a:r>
              <a:rPr lang="tr-TR" dirty="0" err="1" smtClean="0"/>
              <a:t>replikasyonunu</a:t>
            </a:r>
            <a:r>
              <a:rPr lang="tr-TR" dirty="0" smtClean="0"/>
              <a:t> doğrudan baskılayarak da durdurur.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267546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Hayvan hücre çoğalmasının en iyi tanımlanmış hücre dışı inhibitörü, hücre döngüsünü G1’de durdurarak çeşitli </a:t>
            </a:r>
            <a:r>
              <a:rPr lang="tr-TR" dirty="0" err="1" smtClean="0"/>
              <a:t>epitel</a:t>
            </a:r>
            <a:r>
              <a:rPr lang="tr-TR" dirty="0" smtClean="0"/>
              <a:t> hücrelerin çoğalmasını baskılayan bir </a:t>
            </a:r>
            <a:r>
              <a:rPr lang="tr-TR" dirty="0" err="1" smtClean="0"/>
              <a:t>polipeptid</a:t>
            </a:r>
            <a:r>
              <a:rPr lang="tr-TR" dirty="0" smtClean="0"/>
              <a:t> faktör olan TGF-</a:t>
            </a:r>
            <a:r>
              <a:rPr lang="tr-TR" dirty="0" err="1" smtClean="0"/>
              <a:t>ϐ’dır</a:t>
            </a:r>
            <a:r>
              <a:rPr lang="tr-TR" dirty="0" smtClean="0"/>
              <a:t>. </a:t>
            </a:r>
          </a:p>
          <a:p>
            <a:r>
              <a:rPr lang="tr-TR" dirty="0" smtClean="0"/>
              <a:t>TGF-</a:t>
            </a:r>
            <a:r>
              <a:rPr lang="el-GR" dirty="0" smtClean="0"/>
              <a:t>ϐ</a:t>
            </a:r>
            <a:r>
              <a:rPr lang="tr-TR" dirty="0" smtClean="0"/>
              <a:t>’</a:t>
            </a:r>
            <a:r>
              <a:rPr lang="tr-TR" dirty="0" err="1" smtClean="0"/>
              <a:t>nın</a:t>
            </a:r>
            <a:r>
              <a:rPr lang="tr-TR" dirty="0" smtClean="0"/>
              <a:t> bu etkisi, Cdk4, 6/ siklin D komplekslerine bağlanan </a:t>
            </a:r>
            <a:r>
              <a:rPr lang="tr-TR" dirty="0" err="1" smtClean="0"/>
              <a:t>CdK</a:t>
            </a:r>
            <a:r>
              <a:rPr lang="tr-TR" dirty="0" smtClean="0"/>
              <a:t> inhibitörü 15’in uyarılmasıyla sağlanır. </a:t>
            </a:r>
          </a:p>
          <a:p>
            <a:r>
              <a:rPr lang="tr-TR" dirty="0" smtClean="0"/>
              <a:t>Sonuçta, Cdk4,6 </a:t>
            </a:r>
            <a:r>
              <a:rPr lang="tr-TR" dirty="0" err="1" smtClean="0"/>
              <a:t>aktivasinin</a:t>
            </a:r>
            <a:r>
              <a:rPr lang="tr-TR" dirty="0" smtClean="0"/>
              <a:t> ortadan kalkması, Rb’nin </a:t>
            </a:r>
            <a:r>
              <a:rPr lang="tr-TR" dirty="0" err="1" smtClean="0"/>
              <a:t>fosfatlanmasını</a:t>
            </a:r>
            <a:r>
              <a:rPr lang="tr-TR" dirty="0" smtClean="0"/>
              <a:t> engeller ve hücre döngüsü G1’de durur.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395415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 fontScale="77500" lnSpcReduction="20000"/>
          </a:bodyPr>
          <a:lstStyle/>
          <a:p>
            <a:r>
              <a:rPr lang="tr-TR" dirty="0" smtClean="0"/>
              <a:t>Hücre döngüsünü S ve G2 denetim noktalarında kontrol etmek için </a:t>
            </a:r>
            <a:r>
              <a:rPr lang="tr-TR" dirty="0" err="1" smtClean="0"/>
              <a:t>replike</a:t>
            </a:r>
            <a:r>
              <a:rPr lang="tr-TR" dirty="0" smtClean="0"/>
              <a:t> olmamış ya da hasara uğramış DNA’lara yanıt olarak hücre döngüsü ilerlemesini engelleyen farklı bir moleküler mekanizma kullanılır.</a:t>
            </a:r>
          </a:p>
          <a:p>
            <a:r>
              <a:rPr lang="tr-TR" dirty="0" smtClean="0"/>
              <a:t>Bu kontrol noktalarında hücre döngüsünün duraklatılması Chk1 ve Chk2 protein </a:t>
            </a:r>
            <a:r>
              <a:rPr lang="tr-TR" dirty="0" err="1" smtClean="0"/>
              <a:t>kinazlar</a:t>
            </a:r>
            <a:r>
              <a:rPr lang="tr-TR" dirty="0" smtClean="0"/>
              <a:t> tarafından sağlanır.</a:t>
            </a:r>
          </a:p>
          <a:p>
            <a:r>
              <a:rPr lang="tr-TR" dirty="0"/>
              <a:t>Chk1 ve </a:t>
            </a:r>
            <a:r>
              <a:rPr lang="tr-TR" dirty="0" smtClean="0"/>
              <a:t>Chk2 Cdc2/siklin B komplekslerinin </a:t>
            </a:r>
            <a:r>
              <a:rPr lang="tr-TR" dirty="0" err="1" smtClean="0"/>
              <a:t>defosforillenmesi</a:t>
            </a:r>
            <a:r>
              <a:rPr lang="tr-TR" dirty="0" smtClean="0"/>
              <a:t> ve dolayısıyla </a:t>
            </a:r>
            <a:r>
              <a:rPr lang="tr-TR" dirty="0" err="1" smtClean="0"/>
              <a:t>aktivvasyonundan</a:t>
            </a:r>
            <a:r>
              <a:rPr lang="tr-TR" dirty="0" smtClean="0"/>
              <a:t> sorumlu olan protein </a:t>
            </a:r>
            <a:r>
              <a:rPr lang="tr-TR" dirty="0" err="1" smtClean="0"/>
              <a:t>fosfataz</a:t>
            </a:r>
            <a:r>
              <a:rPr lang="tr-TR" dirty="0" smtClean="0"/>
              <a:t> Cdc25C’yi fosfatlayarak </a:t>
            </a:r>
            <a:r>
              <a:rPr lang="tr-TR" dirty="0" err="1" smtClean="0"/>
              <a:t>inhibe</a:t>
            </a:r>
            <a:r>
              <a:rPr lang="tr-TR" dirty="0" smtClean="0"/>
              <a:t> eder. Cdc2 aktive olmazsa mitoza geçiş bloke olur ve hücre G2’de durdurulur. Benzer şekilde, Chk1 ve Chk2, Cdc25 ailesinin diğer bir üyesi olan Cdc25A’yı fosfatlar. </a:t>
            </a:r>
          </a:p>
          <a:p>
            <a:r>
              <a:rPr lang="tr-TR" dirty="0" smtClean="0"/>
              <a:t>Cdc25A, S evresinin başlatılması ve devamından sorumlu olan Cdk2 ve silkin A veya E </a:t>
            </a:r>
            <a:r>
              <a:rPr lang="tr-TR" dirty="0" err="1" smtClean="0"/>
              <a:t>kompleklerini</a:t>
            </a:r>
            <a:r>
              <a:rPr lang="tr-TR" dirty="0" smtClean="0"/>
              <a:t> </a:t>
            </a:r>
            <a:r>
              <a:rPr lang="tr-TR" dirty="0" err="1" smtClean="0"/>
              <a:t>defosforle</a:t>
            </a:r>
            <a:r>
              <a:rPr lang="tr-TR" dirty="0" smtClean="0"/>
              <a:t> ve aktive eder. </a:t>
            </a:r>
          </a:p>
          <a:p>
            <a:r>
              <a:rPr lang="tr-TR" dirty="0" err="1" smtClean="0"/>
              <a:t>Fosforilasyon</a:t>
            </a:r>
            <a:r>
              <a:rPr lang="tr-TR" dirty="0" smtClean="0"/>
              <a:t> Cdc25A’nın kızla parçalanmasına neden olur, ki buda DNA hasarına yanıt olarak hücre döngüsünün duraklaması ile sonuçlanır.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157656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MPF ve </a:t>
            </a:r>
            <a:r>
              <a:rPr lang="tr-TR" b="1" dirty="0" err="1">
                <a:solidFill>
                  <a:srgbClr val="C00000"/>
                </a:solidFill>
              </a:rPr>
              <a:t>M</a:t>
            </a:r>
            <a:r>
              <a:rPr lang="tr-TR" b="1" dirty="0" err="1" smtClean="0">
                <a:solidFill>
                  <a:srgbClr val="C00000"/>
                </a:solidFill>
              </a:rPr>
              <a:t>etafazda</a:t>
            </a:r>
            <a:r>
              <a:rPr lang="tr-TR" b="1" dirty="0" smtClean="0">
                <a:solidFill>
                  <a:srgbClr val="C00000"/>
                </a:solidFill>
              </a:rPr>
              <a:t> İlerleme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MPF sadece M evresi geçişinin ana düzenleyicisi olarak, ileri aşamalardaki diğer protein </a:t>
            </a:r>
            <a:r>
              <a:rPr lang="tr-TR" dirty="0" err="1" smtClean="0"/>
              <a:t>kinazları</a:t>
            </a:r>
            <a:r>
              <a:rPr lang="tr-TR" dirty="0" smtClean="0"/>
              <a:t> fosfatlayıp aktive ederek rol oynamaz, aynı zamanda hücresel yeniden yapılanmada görev alan yapısal proteinlerin bazılarını da direkt olarak </a:t>
            </a:r>
            <a:r>
              <a:rPr lang="tr-TR" dirty="0" err="1" smtClean="0"/>
              <a:t>fosforile</a:t>
            </a:r>
            <a:r>
              <a:rPr lang="tr-TR" dirty="0" smtClean="0"/>
              <a:t> eder.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328384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err="1" smtClean="0"/>
              <a:t>Metafaz</a:t>
            </a:r>
            <a:r>
              <a:rPr lang="tr-TR" dirty="0" smtClean="0"/>
              <a:t> aşamasında kromozomlar yoğunlaşır , transkripsiyon durur.</a:t>
            </a:r>
          </a:p>
          <a:p>
            <a:r>
              <a:rPr lang="tr-TR" dirty="0" smtClean="0"/>
              <a:t>Kromozom yoğunlaşması </a:t>
            </a:r>
            <a:r>
              <a:rPr lang="tr-TR" dirty="0" err="1" smtClean="0"/>
              <a:t>kondensin</a:t>
            </a:r>
            <a:r>
              <a:rPr lang="tr-TR" dirty="0" smtClean="0"/>
              <a:t> ve SCM (</a:t>
            </a:r>
            <a:r>
              <a:rPr lang="tr-TR" dirty="0" err="1" smtClean="0"/>
              <a:t>structural</a:t>
            </a:r>
            <a:r>
              <a:rPr lang="tr-TR" dirty="0" smtClean="0"/>
              <a:t> </a:t>
            </a:r>
            <a:r>
              <a:rPr lang="tr-TR" dirty="0" err="1" smtClean="0"/>
              <a:t>maintenance</a:t>
            </a:r>
            <a:r>
              <a:rPr lang="tr-TR" dirty="0" smtClean="0"/>
              <a:t> of </a:t>
            </a:r>
            <a:r>
              <a:rPr lang="tr-TR" dirty="0" err="1" smtClean="0"/>
              <a:t>chromatin</a:t>
            </a:r>
            <a:r>
              <a:rPr lang="tr-TR" dirty="0" smtClean="0"/>
              <a:t>: kromatinin yapısal korunması) protein ailesinin üyelerini kapsayan, protein kompleksler tarafından yürütülür.</a:t>
            </a:r>
          </a:p>
          <a:p>
            <a:r>
              <a:rPr lang="tr-TR" dirty="0" err="1" smtClean="0"/>
              <a:t>Kondensinler</a:t>
            </a:r>
            <a:r>
              <a:rPr lang="tr-TR" dirty="0" smtClean="0"/>
              <a:t> direkt olarak, hücre mitoza girdiğinde </a:t>
            </a:r>
            <a:r>
              <a:rPr lang="tr-TR" dirty="0" err="1" smtClean="0"/>
              <a:t>kondensinleri</a:t>
            </a:r>
            <a:r>
              <a:rPr lang="tr-TR" dirty="0" smtClean="0"/>
              <a:t> aktifleştirerek kromatin yoğunlaşmasını uyaran Cdc2 protein </a:t>
            </a:r>
            <a:r>
              <a:rPr lang="tr-TR" dirty="0" err="1" smtClean="0"/>
              <a:t>kinaz</a:t>
            </a:r>
            <a:r>
              <a:rPr lang="tr-TR" dirty="0" smtClean="0"/>
              <a:t> tarafından </a:t>
            </a:r>
            <a:r>
              <a:rPr lang="tr-TR" dirty="0" err="1" smtClean="0"/>
              <a:t>fosforillenirler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780223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1" y="1032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FF0000"/>
                </a:solidFill>
              </a:rPr>
              <a:t>Mitotik</a:t>
            </a:r>
            <a:r>
              <a:rPr lang="tr-TR" b="1" dirty="0" smtClean="0">
                <a:solidFill>
                  <a:srgbClr val="FF0000"/>
                </a:solidFill>
              </a:rPr>
              <a:t> Protein </a:t>
            </a:r>
            <a:r>
              <a:rPr lang="tr-TR" b="1" dirty="0" err="1" smtClean="0">
                <a:solidFill>
                  <a:srgbClr val="FF0000"/>
                </a:solidFill>
              </a:rPr>
              <a:t>Kinazlar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37320"/>
            <a:ext cx="9144000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93019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883599"/>
          </a:xfrm>
        </p:spPr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Cohesin</a:t>
            </a:r>
            <a:r>
              <a:rPr lang="tr-TR" b="1" dirty="0" smtClean="0">
                <a:solidFill>
                  <a:srgbClr val="FF0000"/>
                </a:solidFill>
              </a:rPr>
              <a:t> ve </a:t>
            </a:r>
            <a:r>
              <a:rPr lang="tr-TR" b="1" dirty="0" err="1" smtClean="0">
                <a:solidFill>
                  <a:srgbClr val="FF0000"/>
                </a:solidFill>
              </a:rPr>
              <a:t>Condensin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35" y="1124743"/>
            <a:ext cx="8352928" cy="5733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05135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784976" cy="1143000"/>
          </a:xfrm>
        </p:spPr>
        <p:txBody>
          <a:bodyPr>
            <a:normAutofit/>
          </a:bodyPr>
          <a:lstStyle/>
          <a:p>
            <a:r>
              <a:rPr lang="tr-TR" sz="3600" b="1" dirty="0" err="1" smtClean="0">
                <a:solidFill>
                  <a:srgbClr val="C00000"/>
                </a:solidFill>
              </a:rPr>
              <a:t>MPF’nin</a:t>
            </a:r>
            <a:r>
              <a:rPr lang="tr-TR" sz="3600" b="1" dirty="0" smtClean="0">
                <a:solidFill>
                  <a:srgbClr val="C00000"/>
                </a:solidFill>
              </a:rPr>
              <a:t> </a:t>
            </a:r>
            <a:r>
              <a:rPr lang="tr-TR" sz="3600" b="1" dirty="0" err="1" smtClean="0">
                <a:solidFill>
                  <a:srgbClr val="C00000"/>
                </a:solidFill>
              </a:rPr>
              <a:t>İnaktivasyonu</a:t>
            </a:r>
            <a:r>
              <a:rPr lang="tr-TR" sz="3600" b="1" dirty="0">
                <a:solidFill>
                  <a:srgbClr val="C00000"/>
                </a:solidFill>
              </a:rPr>
              <a:t>:</a:t>
            </a:r>
            <a:r>
              <a:rPr lang="tr-TR" sz="3600" b="1" dirty="0" smtClean="0">
                <a:solidFill>
                  <a:srgbClr val="C00000"/>
                </a:solidFill>
              </a:rPr>
              <a:t> </a:t>
            </a:r>
            <a:r>
              <a:rPr lang="tr-TR" sz="3600" b="1" dirty="0" err="1" smtClean="0">
                <a:solidFill>
                  <a:srgbClr val="C00000"/>
                </a:solidFill>
              </a:rPr>
              <a:t>Anafaz</a:t>
            </a:r>
            <a:r>
              <a:rPr lang="tr-TR" sz="3600" b="1" dirty="0" smtClean="0">
                <a:solidFill>
                  <a:srgbClr val="C00000"/>
                </a:solidFill>
              </a:rPr>
              <a:t> ve </a:t>
            </a:r>
            <a:r>
              <a:rPr lang="tr-TR" sz="3600" b="1" dirty="0" err="1" smtClean="0">
                <a:solidFill>
                  <a:srgbClr val="C00000"/>
                </a:solidFill>
              </a:rPr>
              <a:t>Telofaz</a:t>
            </a:r>
            <a:endParaRPr lang="tr-TR" sz="3600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Başka bir önemli hücre döngüsü kontrol noktası, kromozomların </a:t>
            </a:r>
            <a:r>
              <a:rPr lang="tr-TR" dirty="0" err="1" smtClean="0"/>
              <a:t>metafaz</a:t>
            </a:r>
            <a:r>
              <a:rPr lang="tr-TR" dirty="0" smtClean="0"/>
              <a:t> iği üzerinde dizilmelerini denetler. Bu süreç başarıyla tamamlandığında hücre </a:t>
            </a:r>
            <a:r>
              <a:rPr lang="tr-TR" dirty="0" err="1" smtClean="0"/>
              <a:t>anafaza</a:t>
            </a:r>
            <a:r>
              <a:rPr lang="tr-TR" dirty="0" smtClean="0"/>
              <a:t> ilerler ve mitozu bitirir.</a:t>
            </a:r>
          </a:p>
          <a:p>
            <a:r>
              <a:rPr lang="tr-TR" dirty="0" err="1" smtClean="0"/>
              <a:t>Metafazdan</a:t>
            </a:r>
            <a:r>
              <a:rPr lang="tr-TR" dirty="0" smtClean="0"/>
              <a:t> </a:t>
            </a:r>
            <a:r>
              <a:rPr lang="tr-TR" dirty="0" err="1" smtClean="0"/>
              <a:t>anafaza</a:t>
            </a:r>
            <a:r>
              <a:rPr lang="tr-TR" dirty="0" smtClean="0"/>
              <a:t> geçiş, düzenleyici anahtar proteinlerin </a:t>
            </a:r>
            <a:r>
              <a:rPr lang="tr-TR" dirty="0" err="1" smtClean="0"/>
              <a:t>anafaza</a:t>
            </a:r>
            <a:r>
              <a:rPr lang="tr-TR" dirty="0" smtClean="0"/>
              <a:t> ilerleten kompleks olarak adlandırılan bir </a:t>
            </a:r>
            <a:r>
              <a:rPr lang="tr-TR" dirty="0" err="1" smtClean="0"/>
              <a:t>ubikutin</a:t>
            </a:r>
            <a:r>
              <a:rPr lang="tr-TR" dirty="0" smtClean="0"/>
              <a:t> </a:t>
            </a:r>
            <a:r>
              <a:rPr lang="tr-TR" dirty="0" err="1" smtClean="0"/>
              <a:t>ligazın</a:t>
            </a:r>
            <a:r>
              <a:rPr lang="tr-TR" dirty="0" smtClean="0"/>
              <a:t> aktivasyonu ile tetiklenen </a:t>
            </a:r>
            <a:r>
              <a:rPr lang="tr-TR" dirty="0" err="1" smtClean="0"/>
              <a:t>ubikutin</a:t>
            </a:r>
            <a:r>
              <a:rPr lang="tr-TR" dirty="0" smtClean="0"/>
              <a:t> </a:t>
            </a:r>
            <a:r>
              <a:rPr lang="tr-TR" dirty="0" err="1" smtClean="0"/>
              <a:t>aracıklı</a:t>
            </a:r>
            <a:r>
              <a:rPr lang="tr-TR" dirty="0" smtClean="0"/>
              <a:t> protein yıkımı sonucu gerçekleşir.</a:t>
            </a:r>
          </a:p>
          <a:p>
            <a:r>
              <a:rPr lang="tr-TR" dirty="0" err="1" smtClean="0"/>
              <a:t>Anafaza</a:t>
            </a:r>
            <a:r>
              <a:rPr lang="tr-TR" dirty="0" smtClean="0"/>
              <a:t> ilerleten kompleksin aktivasyonu, mitozun başlangıcında MPF tarafından başlatılır, yani MPF sonuç olarak kendi yıkımını da tetiklemiş olur.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421209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İğ kontrol noktası, sıraya girmemiş tek bir kromozom varlığının dahi, </a:t>
            </a:r>
            <a:r>
              <a:rPr lang="tr-TR" dirty="0" err="1" smtClean="0"/>
              <a:t>anafaza</a:t>
            </a:r>
            <a:r>
              <a:rPr lang="tr-TR" dirty="0" smtClean="0"/>
              <a:t>-ilerleten kompleksin aktivasyonunu baskılamak için yeterli oluşuyla olağan üstüdür.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163149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72230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Bu kontrol mekanizmasının işlevinden sorumlu biyokimyasal mekanizmada (Mad/</a:t>
            </a:r>
            <a:r>
              <a:rPr lang="tr-TR" dirty="0" err="1" smtClean="0"/>
              <a:t>Bub</a:t>
            </a:r>
            <a:r>
              <a:rPr lang="tr-TR" dirty="0" smtClean="0"/>
              <a:t> proteinleri) rol aldığı bilinmektedir.</a:t>
            </a:r>
          </a:p>
          <a:p>
            <a:r>
              <a:rPr lang="tr-TR" dirty="0" err="1" smtClean="0"/>
              <a:t>Anafazın</a:t>
            </a:r>
            <a:r>
              <a:rPr lang="tr-TR" dirty="0" smtClean="0"/>
              <a:t> başlangıcı, </a:t>
            </a:r>
            <a:r>
              <a:rPr lang="tr-TR" dirty="0" err="1" smtClean="0"/>
              <a:t>metafaz</a:t>
            </a:r>
            <a:r>
              <a:rPr lang="tr-TR" dirty="0" smtClean="0"/>
              <a:t> düzlemi üzerinde dizildiklerinde kardeş </a:t>
            </a:r>
            <a:r>
              <a:rPr lang="tr-TR" dirty="0" err="1" smtClean="0"/>
              <a:t>kromatidler</a:t>
            </a:r>
            <a:r>
              <a:rPr lang="tr-TR" dirty="0" smtClean="0"/>
              <a:t> arasındaki bağlantıyı sağlayan </a:t>
            </a:r>
            <a:r>
              <a:rPr lang="tr-TR" dirty="0" err="1" smtClean="0"/>
              <a:t>kohezinler</a:t>
            </a:r>
            <a:r>
              <a:rPr lang="tr-TR" dirty="0" smtClean="0"/>
              <a:t> olarak adlandırılan protein </a:t>
            </a:r>
            <a:r>
              <a:rPr lang="tr-TR" dirty="0" err="1" smtClean="0"/>
              <a:t>koplekslerinin</a:t>
            </a:r>
            <a:r>
              <a:rPr lang="tr-TR" dirty="0" smtClean="0"/>
              <a:t> bir bileşeni olan Scc1 proteininin </a:t>
            </a:r>
            <a:r>
              <a:rPr lang="tr-TR" dirty="0" err="1" smtClean="0"/>
              <a:t>proteolitik</a:t>
            </a:r>
            <a:r>
              <a:rPr lang="tr-TR" dirty="0" smtClean="0"/>
              <a:t> yıkımı sonucunda olur.</a:t>
            </a:r>
          </a:p>
          <a:p>
            <a:r>
              <a:rPr lang="tr-TR" dirty="0" smtClean="0"/>
              <a:t>Scc1’nin yıkımı, </a:t>
            </a:r>
            <a:r>
              <a:rPr lang="tr-TR" dirty="0" err="1" smtClean="0"/>
              <a:t>anafaza</a:t>
            </a:r>
            <a:r>
              <a:rPr lang="tr-TR" dirty="0" smtClean="0"/>
              <a:t> ilerleten kompleksin direkt kataliziyle değil </a:t>
            </a:r>
            <a:r>
              <a:rPr lang="tr-TR" dirty="0" err="1" smtClean="0"/>
              <a:t>separaz</a:t>
            </a:r>
            <a:r>
              <a:rPr lang="tr-TR" dirty="0" smtClean="0"/>
              <a:t> olarak adlandırılan bir </a:t>
            </a:r>
            <a:r>
              <a:rPr lang="tr-TR" dirty="0" err="1" smtClean="0"/>
              <a:t>proteazın</a:t>
            </a:r>
            <a:r>
              <a:rPr lang="tr-TR" dirty="0" smtClean="0"/>
              <a:t> düzenleyici alt birimi olan </a:t>
            </a:r>
            <a:r>
              <a:rPr lang="tr-TR" dirty="0" err="1" smtClean="0"/>
              <a:t>sekürin</a:t>
            </a:r>
            <a:r>
              <a:rPr lang="tr-TR" dirty="0" smtClean="0"/>
              <a:t> isimli proteinin yıkılmasıyla sağlanır. </a:t>
            </a:r>
          </a:p>
          <a:p>
            <a:r>
              <a:rPr lang="tr-TR" dirty="0" err="1" smtClean="0"/>
              <a:t>Sekürinin</a:t>
            </a:r>
            <a:r>
              <a:rPr lang="tr-TR" dirty="0" smtClean="0"/>
              <a:t> yıkımı </a:t>
            </a:r>
            <a:r>
              <a:rPr lang="tr-TR" dirty="0" err="1" smtClean="0"/>
              <a:t>separazın</a:t>
            </a:r>
            <a:r>
              <a:rPr lang="tr-TR" dirty="0" smtClean="0"/>
              <a:t> aktivasyonuyla sonuçlanır ki, bu da </a:t>
            </a:r>
            <a:r>
              <a:rPr lang="tr-TR" dirty="0" err="1" smtClean="0"/>
              <a:t>kohezin</a:t>
            </a:r>
            <a:r>
              <a:rPr lang="tr-TR" dirty="0" smtClean="0"/>
              <a:t> </a:t>
            </a:r>
            <a:r>
              <a:rPr lang="tr-TR" dirty="0" err="1" smtClean="0"/>
              <a:t>Scc</a:t>
            </a:r>
            <a:r>
              <a:rPr lang="tr-TR" dirty="0" smtClean="0"/>
              <a:t>!’i yıkar.</a:t>
            </a:r>
          </a:p>
          <a:p>
            <a:r>
              <a:rPr lang="tr-TR" dirty="0" smtClean="0"/>
              <a:t>Scc1’in kesilmesi, kardeş </a:t>
            </a:r>
            <a:r>
              <a:rPr lang="tr-TR" dirty="0" err="1" smtClean="0"/>
              <a:t>kromatidler</a:t>
            </a:r>
            <a:r>
              <a:rPr lang="tr-TR" dirty="0" smtClean="0"/>
              <a:t> arasındaki bağlantıyı kırar ve iğin zıt kutuplarına doğru hareket ederek ayrılmalarına olanak verir.</a:t>
            </a:r>
            <a:endParaRPr lang="tr-TR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İğ kurulumu kontrol noktası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61" y="1772816"/>
            <a:ext cx="8258175" cy="488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28830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Cdk</a:t>
            </a:r>
            <a:r>
              <a:rPr lang="tr-TR" b="1" dirty="0" smtClean="0">
                <a:solidFill>
                  <a:srgbClr val="FF0000"/>
                </a:solidFill>
              </a:rPr>
              <a:t> düzenlenme Mekanizmaları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7334318" cy="5058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43248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628800"/>
            <a:ext cx="7992888" cy="4525963"/>
          </a:xfrm>
        </p:spPr>
        <p:txBody>
          <a:bodyPr/>
          <a:lstStyle/>
          <a:p>
            <a:pPr algn="just"/>
            <a:r>
              <a:rPr lang="tr-TR" dirty="0" err="1" smtClean="0"/>
              <a:t>Cdk’ların</a:t>
            </a:r>
            <a:r>
              <a:rPr lang="tr-TR" dirty="0" smtClean="0"/>
              <a:t> </a:t>
            </a:r>
            <a:r>
              <a:rPr lang="tr-TR" dirty="0" err="1" smtClean="0"/>
              <a:t>fosforillenmesi</a:t>
            </a:r>
            <a:r>
              <a:rPr lang="tr-TR" dirty="0" smtClean="0"/>
              <a:t> yoluyla </a:t>
            </a:r>
            <a:r>
              <a:rPr lang="tr-TR" dirty="0" err="1" smtClean="0"/>
              <a:t>regulasyonuna</a:t>
            </a:r>
            <a:r>
              <a:rPr lang="tr-TR" dirty="0" smtClean="0"/>
              <a:t> ek olarak aktiviteleri, </a:t>
            </a:r>
            <a:r>
              <a:rPr lang="tr-TR" b="1" i="1" dirty="0" smtClean="0">
                <a:solidFill>
                  <a:srgbClr val="C00000"/>
                </a:solidFill>
              </a:rPr>
              <a:t>inhibitör proteinlerin (</a:t>
            </a:r>
            <a:r>
              <a:rPr lang="tr-TR" b="1" i="1" dirty="0" err="1" smtClean="0">
                <a:solidFill>
                  <a:srgbClr val="C00000"/>
                </a:solidFill>
              </a:rPr>
              <a:t>Cdk</a:t>
            </a:r>
            <a:r>
              <a:rPr lang="tr-TR" b="1" i="1" dirty="0" smtClean="0">
                <a:solidFill>
                  <a:srgbClr val="C00000"/>
                </a:solidFill>
              </a:rPr>
              <a:t> inhibitörleri-CKI) </a:t>
            </a:r>
            <a:r>
              <a:rPr lang="tr-TR" dirty="0" err="1" smtClean="0"/>
              <a:t>Cdk</a:t>
            </a:r>
            <a:r>
              <a:rPr lang="tr-TR" dirty="0" smtClean="0"/>
              <a:t>/siklin komplekslerine bağlanması yoluyla da kontrol edilebilir.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889636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8821632" cy="3452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265082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78098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D Tipi </a:t>
            </a:r>
            <a:r>
              <a:rPr lang="tr-TR" b="1" dirty="0" err="1" smtClean="0">
                <a:solidFill>
                  <a:srgbClr val="FF0000"/>
                </a:solidFill>
              </a:rPr>
              <a:t>siklinlerin</a:t>
            </a:r>
            <a:r>
              <a:rPr lang="tr-TR" b="1" dirty="0" smtClean="0">
                <a:solidFill>
                  <a:srgbClr val="FF0000"/>
                </a:solidFill>
              </a:rPr>
              <a:t> Uyarılması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08720"/>
            <a:ext cx="6192688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29222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001616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S Fazı Regülasyonu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16632"/>
            <a:ext cx="4464496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8840"/>
            <a:ext cx="4248472" cy="486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641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7280"/>
            <a:ext cx="8640960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Başlık 1"/>
          <p:cNvSpPr txBox="1">
            <a:spLocks/>
          </p:cNvSpPr>
          <p:nvPr/>
        </p:nvSpPr>
        <p:spPr>
          <a:xfrm>
            <a:off x="493204" y="116786"/>
            <a:ext cx="82296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smtClean="0">
                <a:solidFill>
                  <a:srgbClr val="FF0000"/>
                </a:solidFill>
              </a:rPr>
              <a:t>M Evresi Olayları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27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34" y="188640"/>
            <a:ext cx="8064896" cy="6481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854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Oosit </a:t>
            </a:r>
            <a:r>
              <a:rPr lang="tr-TR" b="1" dirty="0" err="1" smtClean="0">
                <a:solidFill>
                  <a:srgbClr val="C00000"/>
                </a:solidFill>
              </a:rPr>
              <a:t>Mayozunun</a:t>
            </a:r>
            <a:r>
              <a:rPr lang="tr-TR" b="1" dirty="0" smtClean="0">
                <a:solidFill>
                  <a:srgbClr val="C00000"/>
                </a:solidFill>
              </a:rPr>
              <a:t> Düzenlenmesi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Oosit </a:t>
            </a:r>
            <a:r>
              <a:rPr lang="tr-TR" dirty="0" err="1" smtClean="0"/>
              <a:t>mayozunun</a:t>
            </a:r>
            <a:r>
              <a:rPr lang="tr-TR" dirty="0" smtClean="0"/>
              <a:t> ilk düzenlenme noktası birinci </a:t>
            </a:r>
            <a:r>
              <a:rPr lang="tr-TR" dirty="0" err="1" smtClean="0"/>
              <a:t>mayotik</a:t>
            </a:r>
            <a:r>
              <a:rPr lang="tr-TR" dirty="0" smtClean="0"/>
              <a:t> bölünmenin </a:t>
            </a:r>
            <a:r>
              <a:rPr lang="tr-TR" dirty="0" err="1" smtClean="0"/>
              <a:t>diploten</a:t>
            </a:r>
            <a:r>
              <a:rPr lang="tr-TR" dirty="0" smtClean="0"/>
              <a:t> aşamasındadır. İnsanlarda, oositler bu aşamada 40 ila 50 yıl kadar uzun sürelerde bekleyebilir. Bu </a:t>
            </a:r>
            <a:r>
              <a:rPr lang="tr-TR" dirty="0" err="1" smtClean="0"/>
              <a:t>diploten</a:t>
            </a:r>
            <a:r>
              <a:rPr lang="tr-TR" dirty="0" smtClean="0"/>
              <a:t> duraklamasında oosit kromozomları yoğunluk kaybederler ve aktif olarak </a:t>
            </a:r>
            <a:r>
              <a:rPr lang="tr-TR" dirty="0" err="1" smtClean="0"/>
              <a:t>transkribe</a:t>
            </a:r>
            <a:r>
              <a:rPr lang="tr-TR" dirty="0" smtClean="0"/>
              <a:t> olurlar.</a:t>
            </a:r>
          </a:p>
          <a:p>
            <a:r>
              <a:rPr lang="tr-TR" dirty="0" smtClean="0"/>
              <a:t>Bu </a:t>
            </a:r>
            <a:r>
              <a:rPr lang="tr-TR" dirty="0" err="1" smtClean="0"/>
              <a:t>transkripsiyonel</a:t>
            </a:r>
            <a:r>
              <a:rPr lang="tr-TR" dirty="0" smtClean="0"/>
              <a:t> aktivite bu evrede oositlerin olağanüstü büyümelerinden anlaşılabilir.(Örn: insan oositleri yaklaşık 100 mikrometre çapındadır).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Bu hücre büyümesi aşamasında oositler,embriyo gelişiminin erken evrelerinde gereksinim duyulacak olan, RNA ve protein gibi maddeleri stoklarlar.</a:t>
            </a:r>
          </a:p>
          <a:p>
            <a:r>
              <a:rPr lang="tr-TR" dirty="0" smtClean="0"/>
              <a:t>Daha önce bahsedildiği gibi, erken </a:t>
            </a:r>
            <a:r>
              <a:rPr lang="tr-TR" dirty="0" err="1" smtClean="0"/>
              <a:t>embriyonik</a:t>
            </a:r>
            <a:r>
              <a:rPr lang="tr-TR" dirty="0" smtClean="0"/>
              <a:t> hücre döngüleri hücre büyümesi olmadan gerçekleşir ve döllenmiş yumurta hızla küçük hücrelere bölünür.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Farklı türlerin oositleri, </a:t>
            </a:r>
            <a:r>
              <a:rPr lang="tr-TR" dirty="0" err="1" smtClean="0"/>
              <a:t>mayozun</a:t>
            </a:r>
            <a:r>
              <a:rPr lang="tr-TR" dirty="0" smtClean="0"/>
              <a:t> tekrarlanacağı ve döllenmenin gerçekleşeceği süreler açısından çeşit arz eder. </a:t>
            </a:r>
            <a:r>
              <a:rPr lang="tr-TR" smtClean="0"/>
              <a:t>Bazı hay</a:t>
            </a:r>
            <a:endParaRPr lang="tr-TR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093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3528" y="332656"/>
            <a:ext cx="8352928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9512" y="116632"/>
            <a:ext cx="8784976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31640" y="332656"/>
            <a:ext cx="6025871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7654"/>
            <a:ext cx="6500826" cy="6095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4286256"/>
            <a:ext cx="350043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9552" y="908719"/>
            <a:ext cx="8208912" cy="533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59632" y="0"/>
            <a:ext cx="5616624" cy="6674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3528" y="692696"/>
            <a:ext cx="8548407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55576" y="188640"/>
            <a:ext cx="7425368" cy="623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4742" y="227676"/>
            <a:ext cx="8255730" cy="58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3528" y="548680"/>
            <a:ext cx="8605773" cy="535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3568" y="332656"/>
            <a:ext cx="8083248" cy="5848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71600" y="188640"/>
            <a:ext cx="7604348" cy="6242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59632" y="214290"/>
            <a:ext cx="5904656" cy="6384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71600" y="332656"/>
            <a:ext cx="7416824" cy="595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5536" y="500042"/>
            <a:ext cx="8424936" cy="6025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31640" y="188640"/>
            <a:ext cx="6094460" cy="6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332656"/>
            <a:ext cx="824672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571480"/>
            <a:ext cx="7395063" cy="548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7356" y="428604"/>
            <a:ext cx="4357708" cy="5389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428604"/>
            <a:ext cx="7643866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5" y="785794"/>
            <a:ext cx="810193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714488"/>
            <a:ext cx="8656262" cy="3267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928670"/>
            <a:ext cx="7488617" cy="49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928670"/>
            <a:ext cx="7135713" cy="5139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62204" y="349802"/>
            <a:ext cx="7338820" cy="57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1671" y="248174"/>
            <a:ext cx="4065526" cy="5877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564612"/>
            <a:ext cx="6968481" cy="5918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642918"/>
            <a:ext cx="7313395" cy="5125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5536" y="476672"/>
            <a:ext cx="8187027" cy="5587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40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428604"/>
            <a:ext cx="7063618" cy="612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30143"/>
            <a:ext cx="5382285" cy="6727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14290"/>
            <a:ext cx="4085166" cy="6108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71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1670" y="428604"/>
            <a:ext cx="3705018" cy="6114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81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285860"/>
            <a:ext cx="4510108" cy="4083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7082663" cy="612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86158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656692"/>
            <a:ext cx="7010151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6672"/>
            <a:ext cx="4393307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10061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71600" y="260648"/>
            <a:ext cx="7344816" cy="623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5667281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88640"/>
            <a:ext cx="8964488" cy="6393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0429288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568952" cy="5898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276631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91680" y="188640"/>
            <a:ext cx="4237642" cy="6050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1842872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S Fazı regülasyonu</a:t>
            </a:r>
            <a:endParaRPr lang="tr-TR" b="1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0" y="620688"/>
            <a:ext cx="4684845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521" y="1988840"/>
            <a:ext cx="4536504" cy="2615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230589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2159</TotalTime>
  <Words>3342</Words>
  <Application>Microsoft Office PowerPoint</Application>
  <PresentationFormat>Ekran Gösterisi (4:3)</PresentationFormat>
  <Paragraphs>230</Paragraphs>
  <Slides>110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110</vt:i4>
      </vt:variant>
    </vt:vector>
  </HeadingPairs>
  <TitlesOfParts>
    <vt:vector size="111" baseType="lpstr">
      <vt:lpstr>Ofis Teması</vt:lpstr>
      <vt:lpstr>Hücre Döngüsü ve Kanser</vt:lpstr>
      <vt:lpstr>Giriş</vt:lpstr>
      <vt:lpstr>PowerPoint Sunusu</vt:lpstr>
      <vt:lpstr>PowerPoint Sunusu</vt:lpstr>
      <vt:lpstr>PowerPoint Sunusu</vt:lpstr>
      <vt:lpstr>PowerPoint Sunusu</vt:lpstr>
      <vt:lpstr>Hücre Döngüsünün Evreleri</vt:lpstr>
      <vt:lpstr>Hücre Döngüsünün Evreleri</vt:lpstr>
      <vt:lpstr>Embriyonik Hücre Bölünmesi</vt:lpstr>
      <vt:lpstr>PowerPoint Sunusu</vt:lpstr>
      <vt:lpstr>Hücre Döngüsünün Düzenlenmesi</vt:lpstr>
      <vt:lpstr>PowerPoint Sunusu</vt:lpstr>
      <vt:lpstr>PowerPoint Sunusu</vt:lpstr>
      <vt:lpstr>PowerPoint Sunusu</vt:lpstr>
      <vt:lpstr>PowerPoint Sunusu</vt:lpstr>
      <vt:lpstr>Hücre Döngüsü Kontrol Noktaları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DNA Replikasyonunun Sınırlandırılması</vt:lpstr>
      <vt:lpstr>PowerPoint Sunusu</vt:lpstr>
      <vt:lpstr>PowerPoint Sunusu</vt:lpstr>
      <vt:lpstr>Hücre Döngüsü Gelişimin Düzenleyicileri</vt:lpstr>
      <vt:lpstr>MPF: Maturation Promoting Faktör (Olgunlaşmayı İlerleten Faktör)</vt:lpstr>
      <vt:lpstr>PowerPoint Sunusu</vt:lpstr>
      <vt:lpstr>PowerPoint Sunusu</vt:lpstr>
      <vt:lpstr>PowerPoint Sunusu</vt:lpstr>
      <vt:lpstr>Siklin ve Siklin bağımlı kinaz kompleksleri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Hücre Döngüsünün  Rb ve E2F ile düzenlenmesi</vt:lpstr>
      <vt:lpstr>Hücre Döngüsü İnhibitörleri</vt:lpstr>
      <vt:lpstr>PowerPoint Sunusu</vt:lpstr>
      <vt:lpstr>PowerPoint Sunusu</vt:lpstr>
      <vt:lpstr>PowerPoint Sunusu</vt:lpstr>
      <vt:lpstr>PowerPoint Sunusu</vt:lpstr>
      <vt:lpstr>MPF ve Metafazda İlerleme</vt:lpstr>
      <vt:lpstr>PowerPoint Sunusu</vt:lpstr>
      <vt:lpstr>Mitotik Protein Kinazlar</vt:lpstr>
      <vt:lpstr>Cohesin ve Condensin</vt:lpstr>
      <vt:lpstr>MPF’nin İnaktivasyonu: Anafaz ve Telofaz</vt:lpstr>
      <vt:lpstr>PowerPoint Sunusu</vt:lpstr>
      <vt:lpstr>PowerPoint Sunusu</vt:lpstr>
      <vt:lpstr>İğ kurulumu kontrol noktası</vt:lpstr>
      <vt:lpstr>Cdk düzenlenme Mekanizmaları</vt:lpstr>
      <vt:lpstr>PowerPoint Sunusu</vt:lpstr>
      <vt:lpstr>PowerPoint Sunusu</vt:lpstr>
      <vt:lpstr>D Tipi siklinlerin Uyarılması</vt:lpstr>
      <vt:lpstr>S Fazı Regülasyonu</vt:lpstr>
      <vt:lpstr>PowerPoint Sunusu</vt:lpstr>
      <vt:lpstr>PowerPoint Sunusu</vt:lpstr>
      <vt:lpstr>Oosit Mayozunun Düzenlenmesi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 Fazı regülasyonu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Hücre Döngüsü ve Kanser</dc:title>
  <dc:creator>pc</dc:creator>
  <cp:lastModifiedBy>pc</cp:lastModifiedBy>
  <cp:revision>126</cp:revision>
  <dcterms:created xsi:type="dcterms:W3CDTF">2016-10-05T10:51:05Z</dcterms:created>
  <dcterms:modified xsi:type="dcterms:W3CDTF">2020-11-20T09:26:39Z</dcterms:modified>
</cp:coreProperties>
</file>