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01/04/2020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01/04/2020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01/04/2020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01/04/2020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01/04/2020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01/04/2020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01/04/2020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01/04/2020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01/04/2020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01/04/2020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01/04/2020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01/04/2020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akademik.ege.edu.tr/Akademik/Bilgiler/Bilgi01.asp?adi=AY%DEE%20H%DDLAL&amp;soyadi=BATI&amp;ksn=02.6884"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AutoShape 2"/>
          <p:cNvSpPr>
            <a:spLocks noGrp="1" noChangeArrowheads="1"/>
          </p:cNvSpPr>
          <p:nvPr>
            <p:ph type="ctrTitle"/>
          </p:nvPr>
        </p:nvSpPr>
        <p:spPr>
          <a:xfrm>
            <a:off x="179388" y="1196975"/>
            <a:ext cx="8964612" cy="1470025"/>
          </a:xfrm>
        </p:spPr>
        <p:txBody>
          <a:bodyPr/>
          <a:lstStyle/>
          <a:p>
            <a:pPr eaLnBrk="1" hangingPunct="1"/>
            <a:r>
              <a:rPr lang="tr-TR" sz="4000" smtClean="0">
                <a:solidFill>
                  <a:srgbClr val="F6143F"/>
                </a:solidFill>
              </a:rPr>
              <a:t>ARAŞTIRMA TEKNİKLERİ:</a:t>
            </a:r>
            <a:br>
              <a:rPr lang="tr-TR" sz="4000" smtClean="0">
                <a:solidFill>
                  <a:srgbClr val="F6143F"/>
                </a:solidFill>
              </a:rPr>
            </a:br>
            <a:r>
              <a:rPr lang="tr-TR" sz="4000" smtClean="0">
                <a:solidFill>
                  <a:srgbClr val="F6143F"/>
                </a:solidFill>
              </a:rPr>
              <a:t>RAPOR YAZMA TEKNİKLERİ </a:t>
            </a:r>
            <a:endParaRPr lang="en-US" sz="4000" smtClean="0">
              <a:solidFill>
                <a:srgbClr val="F6143F"/>
              </a:solidFill>
            </a:endParaRPr>
          </a:p>
        </p:txBody>
      </p:sp>
    </p:spTree>
    <p:extLst>
      <p:ext uri="{BB962C8B-B14F-4D97-AF65-F5344CB8AC3E}">
        <p14:creationId xmlns:p14="http://schemas.microsoft.com/office/powerpoint/2010/main" val="3820181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AutoShape 2"/>
          <p:cNvSpPr>
            <a:spLocks noGrp="1" noChangeArrowheads="1"/>
          </p:cNvSpPr>
          <p:nvPr>
            <p:ph type="title"/>
          </p:nvPr>
        </p:nvSpPr>
        <p:spPr>
          <a:xfrm>
            <a:off x="755650" y="981075"/>
            <a:ext cx="8208963" cy="792163"/>
          </a:xfrm>
        </p:spPr>
        <p:txBody>
          <a:bodyPr>
            <a:normAutofit fontScale="90000"/>
          </a:bodyPr>
          <a:lstStyle/>
          <a:p>
            <a:pPr eaLnBrk="1" hangingPunct="1"/>
            <a:r>
              <a:rPr lang="tr-TR" b="0" smtClean="0"/>
              <a:t>I- Araştırma raporunun yazılmasında temel kurallar</a:t>
            </a:r>
            <a:endParaRPr lang="tr-TR" smtClean="0"/>
          </a:p>
        </p:txBody>
      </p:sp>
      <p:sp>
        <p:nvSpPr>
          <p:cNvPr id="37891" name="Rectangle 3"/>
          <p:cNvSpPr>
            <a:spLocks noGrp="1" noChangeArrowheads="1"/>
          </p:cNvSpPr>
          <p:nvPr>
            <p:ph type="body" idx="1"/>
          </p:nvPr>
        </p:nvSpPr>
        <p:spPr>
          <a:xfrm>
            <a:off x="914400" y="2708275"/>
            <a:ext cx="8229600" cy="3744913"/>
          </a:xfrm>
        </p:spPr>
        <p:txBody>
          <a:bodyPr/>
          <a:lstStyle/>
          <a:p>
            <a:pPr marL="0" indent="12700" eaLnBrk="1" hangingPunct="1">
              <a:lnSpc>
                <a:spcPct val="90000"/>
              </a:lnSpc>
              <a:buFont typeface="Wingdings" pitchFamily="2" charset="2"/>
              <a:buNone/>
            </a:pPr>
            <a:r>
              <a:rPr lang="tr-TR" sz="2400" smtClean="0"/>
              <a:t>1-Bilimsel kurallar</a:t>
            </a:r>
          </a:p>
          <a:p>
            <a:pPr marL="0" indent="12700" eaLnBrk="1" hangingPunct="1">
              <a:lnSpc>
                <a:spcPct val="90000"/>
              </a:lnSpc>
              <a:buFont typeface="Wingdings" pitchFamily="2" charset="2"/>
              <a:buNone/>
            </a:pPr>
            <a:r>
              <a:rPr lang="tr-TR" sz="2400" smtClean="0"/>
              <a:t>2-İçerik ile ilgili kurallar</a:t>
            </a:r>
          </a:p>
          <a:p>
            <a:pPr marL="0" indent="12700" eaLnBrk="1" hangingPunct="1">
              <a:lnSpc>
                <a:spcPct val="90000"/>
              </a:lnSpc>
              <a:buFont typeface="Wingdings" pitchFamily="2" charset="2"/>
              <a:buNone/>
            </a:pPr>
            <a:r>
              <a:rPr lang="tr-TR" sz="2400" smtClean="0"/>
              <a:t>	a-Alıntıların kullanılması</a:t>
            </a:r>
          </a:p>
          <a:p>
            <a:pPr marL="0" indent="12700" eaLnBrk="1" hangingPunct="1">
              <a:lnSpc>
                <a:spcPct val="90000"/>
              </a:lnSpc>
              <a:buFont typeface="Wingdings" pitchFamily="2" charset="2"/>
              <a:buNone/>
            </a:pPr>
            <a:r>
              <a:rPr lang="tr-TR" sz="2400" smtClean="0"/>
              <a:t>	b-Dipnotların yazılması</a:t>
            </a:r>
          </a:p>
          <a:p>
            <a:pPr marL="0" indent="12700" eaLnBrk="1" hangingPunct="1">
              <a:lnSpc>
                <a:spcPct val="90000"/>
              </a:lnSpc>
              <a:buFont typeface="Wingdings" pitchFamily="2" charset="2"/>
              <a:buNone/>
            </a:pPr>
            <a:r>
              <a:rPr lang="tr-TR" sz="2400" smtClean="0"/>
              <a:t>		-Kaynak belirtme amaçlı dipnot</a:t>
            </a:r>
          </a:p>
          <a:p>
            <a:pPr marL="0" indent="12700" eaLnBrk="1" hangingPunct="1">
              <a:lnSpc>
                <a:spcPct val="90000"/>
              </a:lnSpc>
              <a:buFont typeface="Wingdings" pitchFamily="2" charset="2"/>
              <a:buNone/>
            </a:pPr>
            <a:r>
              <a:rPr lang="tr-TR" sz="2400" smtClean="0"/>
              <a:t>		-Ek bilgi verme amaçlı dipnot</a:t>
            </a:r>
          </a:p>
        </p:txBody>
      </p:sp>
    </p:spTree>
    <p:extLst>
      <p:ext uri="{BB962C8B-B14F-4D97-AF65-F5344CB8AC3E}">
        <p14:creationId xmlns:p14="http://schemas.microsoft.com/office/powerpoint/2010/main" val="4232175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AutoShape 2"/>
          <p:cNvSpPr>
            <a:spLocks noGrp="1" noChangeArrowheads="1"/>
          </p:cNvSpPr>
          <p:nvPr>
            <p:ph type="title"/>
          </p:nvPr>
        </p:nvSpPr>
        <p:spPr>
          <a:xfrm>
            <a:off x="827088" y="260350"/>
            <a:ext cx="8510587" cy="1471613"/>
          </a:xfrm>
        </p:spPr>
        <p:txBody>
          <a:bodyPr/>
          <a:lstStyle/>
          <a:p>
            <a:pPr eaLnBrk="1" hangingPunct="1"/>
            <a:r>
              <a:rPr lang="tr-TR" b="0" smtClean="0"/>
              <a:t>II-Araştırma raporunun yazılması </a:t>
            </a:r>
            <a:r>
              <a:rPr lang="tr-TR" sz="2800" smtClean="0"/>
              <a:t> </a:t>
            </a:r>
            <a:br>
              <a:rPr lang="tr-TR" sz="2800" smtClean="0"/>
            </a:br>
            <a:endParaRPr lang="tr-TR" sz="2800" smtClean="0"/>
          </a:p>
        </p:txBody>
      </p:sp>
      <p:sp>
        <p:nvSpPr>
          <p:cNvPr id="38915" name="Rectangle 3"/>
          <p:cNvSpPr>
            <a:spLocks noGrp="1" noChangeArrowheads="1"/>
          </p:cNvSpPr>
          <p:nvPr>
            <p:ph type="body" idx="1"/>
          </p:nvPr>
        </p:nvSpPr>
        <p:spPr/>
        <p:txBody>
          <a:bodyPr/>
          <a:lstStyle/>
          <a:p>
            <a:pPr marL="0" indent="12700" eaLnBrk="1" hangingPunct="1">
              <a:buFont typeface="Wingdings" pitchFamily="2" charset="2"/>
              <a:buNone/>
            </a:pPr>
            <a:r>
              <a:rPr lang="tr-TR" smtClean="0"/>
              <a:t>1-Ön bölüm</a:t>
            </a:r>
          </a:p>
          <a:p>
            <a:pPr marL="0" indent="12700" eaLnBrk="1" hangingPunct="1">
              <a:buFont typeface="Wingdings" pitchFamily="2" charset="2"/>
              <a:buNone/>
            </a:pPr>
            <a:endParaRPr lang="tr-TR" smtClean="0"/>
          </a:p>
          <a:p>
            <a:pPr marL="0" indent="12700" eaLnBrk="1" hangingPunct="1"/>
            <a:r>
              <a:rPr lang="tr-TR" smtClean="0"/>
              <a:t>a-Başlık sayfası</a:t>
            </a:r>
          </a:p>
          <a:p>
            <a:pPr marL="0" indent="12700" eaLnBrk="1" hangingPunct="1"/>
            <a:r>
              <a:rPr lang="tr-TR" smtClean="0"/>
              <a:t>b-Önsöz</a:t>
            </a:r>
          </a:p>
          <a:p>
            <a:pPr marL="0" indent="12700" eaLnBrk="1" hangingPunct="1"/>
            <a:r>
              <a:rPr lang="tr-TR" smtClean="0"/>
              <a:t>c-içindekiler</a:t>
            </a:r>
          </a:p>
          <a:p>
            <a:pPr marL="0" indent="12700" eaLnBrk="1" hangingPunct="1"/>
            <a:r>
              <a:rPr lang="tr-TR" smtClean="0"/>
              <a:t>d-Listeler</a:t>
            </a:r>
          </a:p>
        </p:txBody>
      </p:sp>
    </p:spTree>
    <p:extLst>
      <p:ext uri="{BB962C8B-B14F-4D97-AF65-F5344CB8AC3E}">
        <p14:creationId xmlns:p14="http://schemas.microsoft.com/office/powerpoint/2010/main" val="1887864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AutoShape 2"/>
          <p:cNvSpPr>
            <a:spLocks noGrp="1" noChangeArrowheads="1"/>
          </p:cNvSpPr>
          <p:nvPr>
            <p:ph type="title"/>
          </p:nvPr>
        </p:nvSpPr>
        <p:spPr/>
        <p:txBody>
          <a:bodyPr/>
          <a:lstStyle/>
          <a:p>
            <a:pPr eaLnBrk="1" hangingPunct="1"/>
            <a:r>
              <a:rPr lang="tr-TR" smtClean="0"/>
              <a:t>2-Ana bölüm/Metin</a:t>
            </a:r>
          </a:p>
        </p:txBody>
      </p:sp>
      <p:sp>
        <p:nvSpPr>
          <p:cNvPr id="39939" name="Rectangle 3"/>
          <p:cNvSpPr>
            <a:spLocks noGrp="1" noChangeArrowheads="1"/>
          </p:cNvSpPr>
          <p:nvPr>
            <p:ph type="body" idx="1"/>
          </p:nvPr>
        </p:nvSpPr>
        <p:spPr>
          <a:xfrm>
            <a:off x="827088" y="2060575"/>
            <a:ext cx="7766050" cy="4392613"/>
          </a:xfrm>
        </p:spPr>
        <p:txBody>
          <a:bodyPr>
            <a:normAutofit lnSpcReduction="10000"/>
          </a:bodyPr>
          <a:lstStyle/>
          <a:p>
            <a:pPr marL="0" indent="12700" eaLnBrk="1" hangingPunct="1">
              <a:lnSpc>
                <a:spcPct val="85000"/>
              </a:lnSpc>
            </a:pPr>
            <a:r>
              <a:rPr lang="tr-TR" sz="1700" b="1" smtClean="0"/>
              <a:t>Özet</a:t>
            </a:r>
          </a:p>
          <a:p>
            <a:pPr marL="0" indent="12700" eaLnBrk="1" hangingPunct="1">
              <a:lnSpc>
                <a:spcPct val="85000"/>
              </a:lnSpc>
            </a:pPr>
            <a:r>
              <a:rPr lang="tr-TR" sz="1700" b="1" smtClean="0"/>
              <a:t>a-Giriş</a:t>
            </a:r>
          </a:p>
          <a:p>
            <a:pPr marL="0" indent="12700" eaLnBrk="1" hangingPunct="1">
              <a:lnSpc>
                <a:spcPct val="85000"/>
              </a:lnSpc>
              <a:buFont typeface="Wingdings" pitchFamily="2" charset="2"/>
              <a:buNone/>
            </a:pPr>
            <a:r>
              <a:rPr lang="tr-TR" sz="1700" b="1" smtClean="0"/>
              <a:t>		-Problem</a:t>
            </a:r>
          </a:p>
          <a:p>
            <a:pPr marL="0" indent="12700" eaLnBrk="1" hangingPunct="1">
              <a:lnSpc>
                <a:spcPct val="85000"/>
              </a:lnSpc>
              <a:buFont typeface="Wingdings" pitchFamily="2" charset="2"/>
              <a:buNone/>
            </a:pPr>
            <a:r>
              <a:rPr lang="tr-TR" sz="1700" b="1" smtClean="0"/>
              <a:t>		-Amaç</a:t>
            </a:r>
          </a:p>
          <a:p>
            <a:pPr marL="0" indent="12700" eaLnBrk="1" hangingPunct="1">
              <a:lnSpc>
                <a:spcPct val="85000"/>
              </a:lnSpc>
              <a:buFont typeface="Wingdings" pitchFamily="2" charset="2"/>
              <a:buNone/>
            </a:pPr>
            <a:r>
              <a:rPr lang="tr-TR" sz="1700" b="1" smtClean="0"/>
              <a:t>		-Önem </a:t>
            </a:r>
          </a:p>
          <a:p>
            <a:pPr marL="0" indent="12700" eaLnBrk="1" hangingPunct="1">
              <a:lnSpc>
                <a:spcPct val="85000"/>
              </a:lnSpc>
              <a:buFont typeface="Wingdings" pitchFamily="2" charset="2"/>
              <a:buNone/>
            </a:pPr>
            <a:r>
              <a:rPr lang="tr-TR" sz="1700" b="1" smtClean="0"/>
              <a:t>		-Sınırlılıklar</a:t>
            </a:r>
          </a:p>
          <a:p>
            <a:pPr marL="0" indent="12700" eaLnBrk="1" hangingPunct="1">
              <a:lnSpc>
                <a:spcPct val="85000"/>
              </a:lnSpc>
              <a:buFont typeface="Wingdings" pitchFamily="2" charset="2"/>
              <a:buNone/>
            </a:pPr>
            <a:r>
              <a:rPr lang="tr-TR" sz="1700" b="1" smtClean="0"/>
              <a:t>		 -Tanımlar</a:t>
            </a:r>
          </a:p>
          <a:p>
            <a:pPr marL="0" indent="12700" eaLnBrk="1" hangingPunct="1">
              <a:lnSpc>
                <a:spcPct val="85000"/>
              </a:lnSpc>
            </a:pPr>
            <a:r>
              <a:rPr lang="tr-TR" sz="1700" b="1" smtClean="0"/>
              <a:t>b-Kaynak araştırması </a:t>
            </a:r>
          </a:p>
          <a:p>
            <a:pPr marL="0" indent="12700" eaLnBrk="1" hangingPunct="1">
              <a:lnSpc>
                <a:spcPct val="85000"/>
              </a:lnSpc>
            </a:pPr>
            <a:r>
              <a:rPr lang="tr-TR" sz="1700" b="1" smtClean="0"/>
              <a:t>c-Materyal ve yöntem</a:t>
            </a:r>
          </a:p>
          <a:p>
            <a:pPr marL="0" indent="12700" eaLnBrk="1" hangingPunct="1">
              <a:lnSpc>
                <a:spcPct val="85000"/>
              </a:lnSpc>
              <a:buFont typeface="Wingdings" pitchFamily="2" charset="2"/>
              <a:buNone/>
            </a:pPr>
            <a:r>
              <a:rPr lang="tr-TR" sz="1700" b="1" smtClean="0"/>
              <a:t>		-Evren ve örneklem </a:t>
            </a:r>
          </a:p>
          <a:p>
            <a:pPr marL="0" indent="12700" eaLnBrk="1" hangingPunct="1">
              <a:lnSpc>
                <a:spcPct val="85000"/>
              </a:lnSpc>
              <a:buFont typeface="Wingdings" pitchFamily="2" charset="2"/>
              <a:buNone/>
            </a:pPr>
            <a:r>
              <a:rPr lang="tr-TR" sz="1700" b="1" smtClean="0"/>
              <a:t>		-Araştırma modeli</a:t>
            </a:r>
          </a:p>
          <a:p>
            <a:pPr marL="0" indent="12700" eaLnBrk="1" hangingPunct="1">
              <a:lnSpc>
                <a:spcPct val="85000"/>
              </a:lnSpc>
              <a:buFont typeface="Wingdings" pitchFamily="2" charset="2"/>
              <a:buNone/>
            </a:pPr>
            <a:r>
              <a:rPr lang="tr-TR" sz="1700" b="1" smtClean="0"/>
              <a:t>		-Veriler ve toplanması</a:t>
            </a:r>
          </a:p>
          <a:p>
            <a:pPr marL="0" indent="12700" eaLnBrk="1" hangingPunct="1">
              <a:lnSpc>
                <a:spcPct val="85000"/>
              </a:lnSpc>
              <a:buFont typeface="Wingdings" pitchFamily="2" charset="2"/>
              <a:buNone/>
            </a:pPr>
            <a:r>
              <a:rPr lang="tr-TR" sz="1700" b="1" smtClean="0"/>
              <a:t>		-Verilerin işlenmesi</a:t>
            </a:r>
          </a:p>
          <a:p>
            <a:pPr marL="0" indent="12700" eaLnBrk="1" hangingPunct="1">
              <a:lnSpc>
                <a:spcPct val="85000"/>
              </a:lnSpc>
            </a:pPr>
            <a:r>
              <a:rPr lang="tr-TR" sz="1700" b="1" smtClean="0"/>
              <a:t>d-Araştırma sonuçları </a:t>
            </a:r>
          </a:p>
          <a:p>
            <a:pPr marL="0" indent="12700" eaLnBrk="1" hangingPunct="1">
              <a:lnSpc>
                <a:spcPct val="85000"/>
              </a:lnSpc>
            </a:pPr>
            <a:r>
              <a:rPr lang="tr-TR" sz="1700" b="1" smtClean="0"/>
              <a:t>e-Tartışma</a:t>
            </a:r>
          </a:p>
          <a:p>
            <a:pPr marL="0" indent="12700" eaLnBrk="1" hangingPunct="1">
              <a:lnSpc>
                <a:spcPct val="85000"/>
              </a:lnSpc>
            </a:pPr>
            <a:r>
              <a:rPr lang="tr-TR" sz="1700" b="1" smtClean="0"/>
              <a:t>f-Sonuç</a:t>
            </a:r>
          </a:p>
          <a:p>
            <a:pPr marL="0" indent="12700" eaLnBrk="1" hangingPunct="1">
              <a:lnSpc>
                <a:spcPct val="85000"/>
              </a:lnSpc>
            </a:pPr>
            <a:r>
              <a:rPr lang="tr-TR" sz="1700" b="1" smtClean="0"/>
              <a:t>g-Öneriler</a:t>
            </a:r>
          </a:p>
        </p:txBody>
      </p:sp>
    </p:spTree>
    <p:extLst>
      <p:ext uri="{BB962C8B-B14F-4D97-AF65-F5344CB8AC3E}">
        <p14:creationId xmlns:p14="http://schemas.microsoft.com/office/powerpoint/2010/main" val="36035803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AutoShape 2"/>
          <p:cNvSpPr>
            <a:spLocks noGrp="1" noChangeArrowheads="1"/>
          </p:cNvSpPr>
          <p:nvPr>
            <p:ph type="title"/>
          </p:nvPr>
        </p:nvSpPr>
        <p:spPr/>
        <p:txBody>
          <a:bodyPr/>
          <a:lstStyle/>
          <a:p>
            <a:pPr eaLnBrk="1" hangingPunct="1"/>
            <a:r>
              <a:rPr lang="tr-TR" smtClean="0"/>
              <a:t>3-Arka bölüm</a:t>
            </a:r>
          </a:p>
        </p:txBody>
      </p:sp>
      <p:sp>
        <p:nvSpPr>
          <p:cNvPr id="40963" name="Rectangle 3"/>
          <p:cNvSpPr>
            <a:spLocks noGrp="1" noChangeArrowheads="1"/>
          </p:cNvSpPr>
          <p:nvPr>
            <p:ph type="body" idx="1"/>
          </p:nvPr>
        </p:nvSpPr>
        <p:spPr/>
        <p:txBody>
          <a:bodyPr/>
          <a:lstStyle/>
          <a:p>
            <a:pPr marL="0" indent="12700" eaLnBrk="1" hangingPunct="1"/>
            <a:r>
              <a:rPr lang="tr-TR" sz="2400" smtClean="0"/>
              <a:t>a-Ekler</a:t>
            </a:r>
          </a:p>
          <a:p>
            <a:pPr marL="0" indent="12700" eaLnBrk="1" hangingPunct="1"/>
            <a:r>
              <a:rPr lang="tr-TR" sz="2400" smtClean="0"/>
              <a:t>b-Kaynaklar listesi</a:t>
            </a:r>
          </a:p>
          <a:p>
            <a:pPr marL="0" indent="12700" eaLnBrk="1" hangingPunct="1"/>
            <a:endParaRPr lang="tr-TR" sz="2400" smtClean="0"/>
          </a:p>
        </p:txBody>
      </p:sp>
    </p:spTree>
    <p:extLst>
      <p:ext uri="{BB962C8B-B14F-4D97-AF65-F5344CB8AC3E}">
        <p14:creationId xmlns:p14="http://schemas.microsoft.com/office/powerpoint/2010/main" val="6328145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AutoShape 2"/>
          <p:cNvSpPr>
            <a:spLocks noGrp="1" noChangeArrowheads="1"/>
          </p:cNvSpPr>
          <p:nvPr>
            <p:ph type="ctrTitle"/>
          </p:nvPr>
        </p:nvSpPr>
        <p:spPr/>
        <p:txBody>
          <a:bodyPr/>
          <a:lstStyle/>
          <a:p>
            <a:pPr eaLnBrk="1" hangingPunct="1"/>
            <a:r>
              <a:rPr lang="en-US" b="0" smtClean="0"/>
              <a:t>ARAŞTIRMA</a:t>
            </a:r>
            <a:r>
              <a:rPr lang="tr-TR" b="0" smtClean="0"/>
              <a:t>LARDA</a:t>
            </a:r>
            <a:r>
              <a:rPr lang="en-US" b="0" smtClean="0"/>
              <a:t> </a:t>
            </a:r>
            <a:r>
              <a:rPr lang="tr-TR" b="0" smtClean="0"/>
              <a:t> </a:t>
            </a:r>
            <a:br>
              <a:rPr lang="tr-TR" b="0" smtClean="0"/>
            </a:br>
            <a:r>
              <a:rPr lang="tr-TR" b="0" smtClean="0"/>
              <a:t>KAYNAK GÖSTERME </a:t>
            </a:r>
            <a:r>
              <a:rPr lang="en-US" b="0" smtClean="0"/>
              <a:t>TEKNİKLERİ</a:t>
            </a:r>
            <a:endParaRPr lang="tr-TR" b="0" smtClean="0"/>
          </a:p>
        </p:txBody>
      </p:sp>
    </p:spTree>
    <p:extLst>
      <p:ext uri="{BB962C8B-B14F-4D97-AF65-F5344CB8AC3E}">
        <p14:creationId xmlns:p14="http://schemas.microsoft.com/office/powerpoint/2010/main" val="4766355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p:cNvSpPr>
            <a:spLocks noGrp="1" noChangeArrowheads="1"/>
          </p:cNvSpPr>
          <p:nvPr>
            <p:ph type="body" idx="1"/>
          </p:nvPr>
        </p:nvSpPr>
        <p:spPr>
          <a:xfrm>
            <a:off x="827088" y="2205038"/>
            <a:ext cx="8316912" cy="4392612"/>
          </a:xfrm>
        </p:spPr>
        <p:txBody>
          <a:bodyPr/>
          <a:lstStyle/>
          <a:p>
            <a:pPr marL="0" indent="12700" eaLnBrk="1" hangingPunct="1"/>
            <a:r>
              <a:rPr lang="tr-TR" smtClean="0"/>
              <a:t>Alıntı Yapılırken Dikkat Edilecek Hususlar</a:t>
            </a:r>
          </a:p>
          <a:p>
            <a:pPr marL="0" indent="12700" eaLnBrk="1" hangingPunct="1"/>
            <a:r>
              <a:rPr lang="tr-TR" smtClean="0"/>
              <a:t>Kaynak Göstermenin Zorunlu Olduğu/Olmadığı Durumlar</a:t>
            </a:r>
          </a:p>
          <a:p>
            <a:pPr marL="0" indent="12700" eaLnBrk="1" hangingPunct="1"/>
            <a:r>
              <a:rPr lang="tr-TR" smtClean="0"/>
              <a:t>Metin İçerisinde Kaynak Gösterme </a:t>
            </a:r>
          </a:p>
          <a:p>
            <a:pPr marL="0" indent="12700" eaLnBrk="1" hangingPunct="1"/>
            <a:r>
              <a:rPr lang="tr-TR" smtClean="0"/>
              <a:t>Kaynakça Listesini Sıralama veya Gruplama</a:t>
            </a:r>
          </a:p>
          <a:p>
            <a:pPr marL="0" indent="12700" eaLnBrk="1" hangingPunct="1"/>
            <a:r>
              <a:rPr lang="en-US" smtClean="0"/>
              <a:t>Kaynakça Gösterme Yöntemleri</a:t>
            </a:r>
            <a:endParaRPr lang="tr-TR" smtClean="0"/>
          </a:p>
        </p:txBody>
      </p:sp>
    </p:spTree>
    <p:extLst>
      <p:ext uri="{BB962C8B-B14F-4D97-AF65-F5344CB8AC3E}">
        <p14:creationId xmlns:p14="http://schemas.microsoft.com/office/powerpoint/2010/main" val="31297281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AutoShape 2"/>
          <p:cNvSpPr>
            <a:spLocks noGrp="1" noChangeArrowheads="1"/>
          </p:cNvSpPr>
          <p:nvPr>
            <p:ph type="title"/>
          </p:nvPr>
        </p:nvSpPr>
        <p:spPr/>
        <p:txBody>
          <a:bodyPr/>
          <a:lstStyle/>
          <a:p>
            <a:pPr eaLnBrk="1" hangingPunct="1"/>
            <a:r>
              <a:rPr lang="tr-TR" smtClean="0"/>
              <a:t>GİRİŞ</a:t>
            </a:r>
          </a:p>
        </p:txBody>
      </p:sp>
      <p:sp>
        <p:nvSpPr>
          <p:cNvPr id="44035" name="Rectangle 3"/>
          <p:cNvSpPr>
            <a:spLocks noGrp="1" noChangeArrowheads="1"/>
          </p:cNvSpPr>
          <p:nvPr>
            <p:ph type="body" idx="1"/>
          </p:nvPr>
        </p:nvSpPr>
        <p:spPr>
          <a:xfrm>
            <a:off x="827088" y="2205038"/>
            <a:ext cx="8137525" cy="4392612"/>
          </a:xfrm>
        </p:spPr>
        <p:txBody>
          <a:bodyPr/>
          <a:lstStyle/>
          <a:p>
            <a:pPr marL="0" indent="12700" eaLnBrk="1" hangingPunct="1"/>
            <a:r>
              <a:rPr lang="tr-TR" smtClean="0"/>
              <a:t>Niçin kaynak gösterilmeli?</a:t>
            </a:r>
          </a:p>
          <a:p>
            <a:pPr lvl="1" eaLnBrk="1" hangingPunct="1"/>
            <a:r>
              <a:rPr lang="tr-TR" smtClean="0"/>
              <a:t>Başkalarının emeğine saygı</a:t>
            </a:r>
          </a:p>
          <a:p>
            <a:pPr lvl="1" eaLnBrk="1" hangingPunct="1"/>
            <a:r>
              <a:rPr lang="tr-TR" smtClean="0"/>
              <a:t>Atıfta bulunacak diğer araştırmacıları yanlış yönlendirmeme</a:t>
            </a:r>
          </a:p>
          <a:p>
            <a:pPr lvl="1" eaLnBrk="1" hangingPunct="1"/>
            <a:r>
              <a:rPr lang="tr-TR" smtClean="0"/>
              <a:t>Yasal zorunluluklar</a:t>
            </a:r>
          </a:p>
        </p:txBody>
      </p:sp>
    </p:spTree>
    <p:extLst>
      <p:ext uri="{BB962C8B-B14F-4D97-AF65-F5344CB8AC3E}">
        <p14:creationId xmlns:p14="http://schemas.microsoft.com/office/powerpoint/2010/main" val="21082284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AutoShape 2"/>
          <p:cNvSpPr>
            <a:spLocks noGrp="1" noChangeArrowheads="1"/>
          </p:cNvSpPr>
          <p:nvPr>
            <p:ph type="title"/>
          </p:nvPr>
        </p:nvSpPr>
        <p:spPr/>
        <p:txBody>
          <a:bodyPr/>
          <a:lstStyle/>
          <a:p>
            <a:pPr eaLnBrk="1" hangingPunct="1"/>
            <a:r>
              <a:rPr lang="tr-TR" sz="3100" b="0" smtClean="0"/>
              <a:t>ALINTI YAPILIRKEN DİKKAT EDİLECEK HUSUSLAR</a:t>
            </a:r>
            <a:r>
              <a:rPr lang="tr-TR" smtClean="0"/>
              <a:t> </a:t>
            </a:r>
          </a:p>
        </p:txBody>
      </p:sp>
      <p:sp>
        <p:nvSpPr>
          <p:cNvPr id="45059" name="Rectangle 3"/>
          <p:cNvSpPr>
            <a:spLocks noGrp="1" noChangeArrowheads="1"/>
          </p:cNvSpPr>
          <p:nvPr>
            <p:ph type="body" idx="1"/>
          </p:nvPr>
        </p:nvSpPr>
        <p:spPr>
          <a:xfrm>
            <a:off x="900113" y="2133600"/>
            <a:ext cx="8064500" cy="4248150"/>
          </a:xfrm>
        </p:spPr>
        <p:txBody>
          <a:bodyPr/>
          <a:lstStyle/>
          <a:p>
            <a:pPr marL="0" indent="12700" eaLnBrk="1" hangingPunct="1"/>
            <a:r>
              <a:rPr lang="tr-TR" sz="2000" smtClean="0"/>
              <a:t> </a:t>
            </a:r>
            <a:r>
              <a:rPr lang="tr-TR" sz="2000" b="1" u="sng" smtClean="0"/>
              <a:t>Doğrudan Alıntılar</a:t>
            </a:r>
          </a:p>
          <a:p>
            <a:pPr lvl="1" eaLnBrk="1" hangingPunct="1">
              <a:buFontTx/>
              <a:buNone/>
            </a:pPr>
            <a:r>
              <a:rPr lang="tr-TR" sz="2000" smtClean="0"/>
              <a:t>Kelimesi kelimesine aynen yapılan alıntılardır ve </a:t>
            </a:r>
            <a:r>
              <a:rPr lang="tr-TR" sz="2000" b="1" smtClean="0"/>
              <a:t>çift tırnak ( “......” ) işareti içerisine metin yazılır.</a:t>
            </a:r>
          </a:p>
          <a:p>
            <a:pPr lvl="1" eaLnBrk="1" hangingPunct="1">
              <a:buFontTx/>
              <a:buNone/>
            </a:pPr>
            <a:r>
              <a:rPr lang="tr-TR" sz="2000" smtClean="0"/>
              <a:t>Örnek: Yıldırım (1966, 21)’a göre, hipotez “araştırmacıya bir nevi ışık tutma niteliği taşıyorsa değerli sayılmalıdır.” </a:t>
            </a:r>
          </a:p>
          <a:p>
            <a:pPr lvl="1" eaLnBrk="1" hangingPunct="1">
              <a:buFontTx/>
              <a:buNone/>
            </a:pPr>
            <a:endParaRPr lang="tr-TR" sz="2000" smtClean="0"/>
          </a:p>
          <a:p>
            <a:pPr marL="0" indent="12700" eaLnBrk="1" hangingPunct="1"/>
            <a:r>
              <a:rPr lang="tr-TR" sz="2000" b="1" u="sng" smtClean="0"/>
              <a:t>Dolaylı Alıntılar</a:t>
            </a:r>
          </a:p>
          <a:p>
            <a:pPr lvl="1" eaLnBrk="1" hangingPunct="1">
              <a:buFontTx/>
              <a:buNone/>
            </a:pPr>
            <a:r>
              <a:rPr lang="tr-TR" sz="2000" smtClean="0"/>
              <a:t>Alıntı yapılan metin eğer birebir kaynakla aynı değilse, yazar kendi cümleleriyle ifade ediyorsa, alıntı yapılan kısım tırnak içine alınmaz ya da sıkıştırılmış paragraf gibi özel biçimler kullanılmaz; ancak kaynak göstermek zorunludur. </a:t>
            </a:r>
          </a:p>
        </p:txBody>
      </p:sp>
    </p:spTree>
    <p:extLst>
      <p:ext uri="{BB962C8B-B14F-4D97-AF65-F5344CB8AC3E}">
        <p14:creationId xmlns:p14="http://schemas.microsoft.com/office/powerpoint/2010/main" val="42338448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AutoShape 2"/>
          <p:cNvSpPr>
            <a:spLocks noGrp="1" noChangeArrowheads="1"/>
          </p:cNvSpPr>
          <p:nvPr>
            <p:ph type="title"/>
          </p:nvPr>
        </p:nvSpPr>
        <p:spPr/>
        <p:txBody>
          <a:bodyPr/>
          <a:lstStyle/>
          <a:p>
            <a:pPr eaLnBrk="1" hangingPunct="1"/>
            <a:r>
              <a:rPr lang="tr-TR" sz="2400" b="0" smtClean="0"/>
              <a:t>KAYNAK GÖSTERMENİN ZORUNLU OLDUĞU DURUMLAR</a:t>
            </a:r>
          </a:p>
        </p:txBody>
      </p:sp>
      <p:sp>
        <p:nvSpPr>
          <p:cNvPr id="46083" name="Rectangle 3"/>
          <p:cNvSpPr>
            <a:spLocks noGrp="1" noChangeArrowheads="1"/>
          </p:cNvSpPr>
          <p:nvPr>
            <p:ph type="body" idx="1"/>
          </p:nvPr>
        </p:nvSpPr>
        <p:spPr/>
        <p:txBody>
          <a:bodyPr/>
          <a:lstStyle/>
          <a:p>
            <a:pPr marL="609600" indent="-596900" eaLnBrk="1" hangingPunct="1">
              <a:lnSpc>
                <a:spcPct val="80000"/>
              </a:lnSpc>
            </a:pPr>
            <a:r>
              <a:rPr lang="tr-TR" sz="2400" smtClean="0"/>
              <a:t>Başkasının eserinden bir aktarma yapılmış ise,</a:t>
            </a:r>
            <a:endParaRPr lang="en-US" sz="2400" smtClean="0"/>
          </a:p>
          <a:p>
            <a:pPr marL="609600" indent="-596900" eaLnBrk="1" hangingPunct="1">
              <a:lnSpc>
                <a:spcPct val="80000"/>
              </a:lnSpc>
            </a:pPr>
            <a:r>
              <a:rPr lang="tr-TR" sz="2400" smtClean="0"/>
              <a:t>Başkasının bulduğu yöntem, sonuç veya amaçtan faydalanılmış ise,</a:t>
            </a:r>
            <a:endParaRPr lang="en-US" sz="2400" smtClean="0"/>
          </a:p>
          <a:p>
            <a:pPr marL="609600" indent="-596900" eaLnBrk="1" hangingPunct="1">
              <a:lnSpc>
                <a:spcPct val="80000"/>
              </a:lnSpc>
            </a:pPr>
            <a:r>
              <a:rPr lang="tr-TR" sz="2400" smtClean="0"/>
              <a:t>Başkasının eserinden rakam, katsayı, şekil, grafik, resim vb. alınarak kullanılmış ise,</a:t>
            </a:r>
            <a:endParaRPr lang="en-US" sz="2400" smtClean="0"/>
          </a:p>
          <a:p>
            <a:pPr marL="609600" indent="-596900" eaLnBrk="1" hangingPunct="1">
              <a:lnSpc>
                <a:spcPct val="80000"/>
              </a:lnSpc>
            </a:pPr>
            <a:r>
              <a:rPr lang="tr-TR" sz="2400" smtClean="0"/>
              <a:t>Az veya çok başkasının eserinden esinlenilmiş ise,</a:t>
            </a:r>
            <a:endParaRPr lang="en-US" sz="2400" smtClean="0"/>
          </a:p>
          <a:p>
            <a:pPr marL="609600" indent="-596900" eaLnBrk="1" hangingPunct="1">
              <a:lnSpc>
                <a:spcPct val="80000"/>
              </a:lnSpc>
            </a:pPr>
            <a:r>
              <a:rPr lang="tr-TR" sz="2400" smtClean="0"/>
              <a:t>Yukarıdakilerin dışında başkasının eserinden doğrudan ve dolaylı olarak faydalanılmış ise yararlanılan </a:t>
            </a:r>
            <a:r>
              <a:rPr lang="tr-TR" sz="2400" b="1" smtClean="0"/>
              <a:t>kaynakların bildirilmesi</a:t>
            </a:r>
            <a:r>
              <a:rPr lang="tr-TR" sz="2400" smtClean="0"/>
              <a:t> </a:t>
            </a:r>
            <a:r>
              <a:rPr lang="tr-TR" sz="2400" b="1" smtClean="0"/>
              <a:t>zorunludur.</a:t>
            </a:r>
          </a:p>
          <a:p>
            <a:pPr marL="609600" indent="-596900" eaLnBrk="1" hangingPunct="1">
              <a:lnSpc>
                <a:spcPct val="80000"/>
              </a:lnSpc>
            </a:pPr>
            <a:endParaRPr lang="tr-TR" sz="2400" smtClean="0"/>
          </a:p>
        </p:txBody>
      </p:sp>
    </p:spTree>
    <p:extLst>
      <p:ext uri="{BB962C8B-B14F-4D97-AF65-F5344CB8AC3E}">
        <p14:creationId xmlns:p14="http://schemas.microsoft.com/office/powerpoint/2010/main" val="36804672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AutoShape 2"/>
          <p:cNvSpPr>
            <a:spLocks noGrp="1" noChangeArrowheads="1"/>
          </p:cNvSpPr>
          <p:nvPr>
            <p:ph type="title"/>
          </p:nvPr>
        </p:nvSpPr>
        <p:spPr/>
        <p:txBody>
          <a:bodyPr/>
          <a:lstStyle/>
          <a:p>
            <a:pPr eaLnBrk="1" hangingPunct="1"/>
            <a:r>
              <a:rPr lang="tr-TR" sz="2400" b="0" smtClean="0"/>
              <a:t>KAYNAK GÖSTERMEYİ </a:t>
            </a:r>
            <a:br>
              <a:rPr lang="tr-TR" sz="2400" b="0" smtClean="0"/>
            </a:br>
            <a:r>
              <a:rPr lang="tr-TR" sz="2400" b="0" smtClean="0"/>
              <a:t>GEREKTİRMEYEN DURUMLAR</a:t>
            </a:r>
          </a:p>
        </p:txBody>
      </p:sp>
      <p:sp>
        <p:nvSpPr>
          <p:cNvPr id="47107" name="Rectangle 3"/>
          <p:cNvSpPr>
            <a:spLocks noGrp="1" noChangeArrowheads="1"/>
          </p:cNvSpPr>
          <p:nvPr>
            <p:ph type="body" idx="1"/>
          </p:nvPr>
        </p:nvSpPr>
        <p:spPr/>
        <p:txBody>
          <a:bodyPr/>
          <a:lstStyle/>
          <a:p>
            <a:pPr marL="0" indent="12700" eaLnBrk="1" hangingPunct="1"/>
            <a:r>
              <a:rPr lang="tr-TR" sz="2400" smtClean="0"/>
              <a:t>Genel kurallar, prensipler veya uygulamalar konusunda kaynak göstermeye gerek yoktur. </a:t>
            </a:r>
          </a:p>
          <a:p>
            <a:pPr lvl="1" eaLnBrk="1" hangingPunct="1">
              <a:buFontTx/>
              <a:buNone/>
            </a:pPr>
            <a:r>
              <a:rPr lang="tr-TR" sz="2000" smtClean="0"/>
              <a:t>Örneğin, “yardımseverlik bir erdemdir” ifadesinde kaynak göstermeye gerek yoktur. </a:t>
            </a:r>
          </a:p>
          <a:p>
            <a:pPr marL="0" indent="12700" eaLnBrk="1" hangingPunct="1"/>
            <a:r>
              <a:rPr lang="tr-TR" sz="2400" smtClean="0"/>
              <a:t>Herkesin bildiği, açık ve seçik olarak fark edilen bilgiler için kaynak göstermeye gerek yoktur. </a:t>
            </a:r>
          </a:p>
          <a:p>
            <a:pPr lvl="1" eaLnBrk="1" hangingPunct="1">
              <a:buFontTx/>
              <a:buNone/>
            </a:pPr>
            <a:r>
              <a:rPr lang="tr-TR" sz="2000" smtClean="0"/>
              <a:t>Örneğin, “Almanya Avrupa Birliğinin en güçlü ekonomisine sahip ülkelerinden biridir” ifadesinde kaynak göstermeye gerek yoktur. </a:t>
            </a:r>
          </a:p>
        </p:txBody>
      </p:sp>
    </p:spTree>
    <p:extLst>
      <p:ext uri="{BB962C8B-B14F-4D97-AF65-F5344CB8AC3E}">
        <p14:creationId xmlns:p14="http://schemas.microsoft.com/office/powerpoint/2010/main" val="23360710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AutoShape 2"/>
          <p:cNvSpPr>
            <a:spLocks noGrp="1" noChangeArrowheads="1"/>
          </p:cNvSpPr>
          <p:nvPr>
            <p:ph type="title"/>
          </p:nvPr>
        </p:nvSpPr>
        <p:spPr/>
        <p:txBody>
          <a:bodyPr/>
          <a:lstStyle/>
          <a:p>
            <a:pPr eaLnBrk="1" hangingPunct="1"/>
            <a:r>
              <a:rPr lang="tr-TR" sz="2800" smtClean="0"/>
              <a:t>KAYNAK NEREDE GÖSTERİLİR?</a:t>
            </a:r>
          </a:p>
        </p:txBody>
      </p:sp>
      <p:sp>
        <p:nvSpPr>
          <p:cNvPr id="48131" name="Rectangle 3"/>
          <p:cNvSpPr>
            <a:spLocks noGrp="1" noChangeArrowheads="1"/>
          </p:cNvSpPr>
          <p:nvPr>
            <p:ph type="body" idx="1"/>
          </p:nvPr>
        </p:nvSpPr>
        <p:spPr/>
        <p:txBody>
          <a:bodyPr/>
          <a:lstStyle/>
          <a:p>
            <a:pPr marL="609600" indent="-596900" eaLnBrk="1" hangingPunct="1"/>
            <a:r>
              <a:rPr lang="tr-TR" sz="2400" smtClean="0"/>
              <a:t>DİPNOTU şeklinde aynı sayfanın sonunda</a:t>
            </a:r>
            <a:endParaRPr lang="en-US" sz="2400" smtClean="0"/>
          </a:p>
          <a:p>
            <a:pPr marL="609600" indent="-596900" eaLnBrk="1" hangingPunct="1"/>
            <a:r>
              <a:rPr lang="tr-TR" sz="2400" smtClean="0"/>
              <a:t>Cümle içerisinde veya cümle sonunda</a:t>
            </a:r>
            <a:endParaRPr lang="en-US" sz="2400" smtClean="0"/>
          </a:p>
          <a:p>
            <a:pPr marL="609600" indent="-596900" eaLnBrk="1" hangingPunct="1"/>
            <a:r>
              <a:rPr lang="tr-TR" sz="2400" smtClean="0"/>
              <a:t>Kitap veya makalenin sonunda </a:t>
            </a:r>
            <a:endParaRPr lang="en-US" sz="2400" smtClean="0"/>
          </a:p>
          <a:p>
            <a:pPr marL="609600" indent="-596900" eaLnBrk="1" hangingPunct="1"/>
            <a:r>
              <a:rPr lang="tr-TR" sz="2400" smtClean="0"/>
              <a:t>Bölüm sonlarında Kaynakça Listesi</a:t>
            </a:r>
            <a:endParaRPr lang="en-US" sz="2400" smtClean="0"/>
          </a:p>
          <a:p>
            <a:pPr marL="609600" indent="-596900" eaLnBrk="1" hangingPunct="1"/>
            <a:r>
              <a:rPr lang="tr-TR" sz="2400" smtClean="0"/>
              <a:t>Kitap veya makalenin sonunda Kaynakça Listesi</a:t>
            </a:r>
          </a:p>
          <a:p>
            <a:pPr marL="609600" indent="-596900" eaLnBrk="1" hangingPunct="1">
              <a:buFont typeface="Wingdings" pitchFamily="2" charset="2"/>
              <a:buNone/>
            </a:pPr>
            <a:endParaRPr lang="tr-TR" sz="2400" smtClean="0"/>
          </a:p>
          <a:p>
            <a:pPr marL="609600" indent="-596900" eaLnBrk="1" hangingPunct="1">
              <a:buFont typeface="Wingdings" pitchFamily="2" charset="2"/>
              <a:buNone/>
            </a:pPr>
            <a:r>
              <a:rPr lang="tr-TR" sz="2400" smtClean="0"/>
              <a:t>	</a:t>
            </a:r>
            <a:r>
              <a:rPr lang="tr-TR" sz="2400" i="1" smtClean="0">
                <a:solidFill>
                  <a:srgbClr val="000099"/>
                </a:solidFill>
              </a:rPr>
              <a:t>Bu alternatiflerden bir veya bir kaçı yazının yayınlanacağı derginin veya kitabın yayın politikalarına; veya ödevlerde ise öğretmenin tercihleri doğrultusunda yapılır.</a:t>
            </a:r>
          </a:p>
        </p:txBody>
      </p:sp>
    </p:spTree>
    <p:extLst>
      <p:ext uri="{BB962C8B-B14F-4D97-AF65-F5344CB8AC3E}">
        <p14:creationId xmlns:p14="http://schemas.microsoft.com/office/powerpoint/2010/main" val="17171295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AutoShape 2"/>
          <p:cNvSpPr>
            <a:spLocks noGrp="1" noChangeArrowheads="1"/>
          </p:cNvSpPr>
          <p:nvPr>
            <p:ph type="title"/>
          </p:nvPr>
        </p:nvSpPr>
        <p:spPr/>
        <p:txBody>
          <a:bodyPr/>
          <a:lstStyle/>
          <a:p>
            <a:pPr eaLnBrk="1" hangingPunct="1"/>
            <a:r>
              <a:rPr lang="tr-TR" sz="3100" b="0" smtClean="0"/>
              <a:t>METİN İÇERİSİNDE KAYNAK GÖSTERME ŞEKİLLERİ</a:t>
            </a:r>
          </a:p>
        </p:txBody>
      </p:sp>
      <p:sp>
        <p:nvSpPr>
          <p:cNvPr id="49155" name="Rectangle 3"/>
          <p:cNvSpPr>
            <a:spLocks noGrp="1" noChangeArrowheads="1"/>
          </p:cNvSpPr>
          <p:nvPr>
            <p:ph type="body" idx="1"/>
          </p:nvPr>
        </p:nvSpPr>
        <p:spPr/>
        <p:txBody>
          <a:bodyPr/>
          <a:lstStyle/>
          <a:p>
            <a:pPr marL="0" indent="12700" eaLnBrk="1" hangingPunct="1"/>
            <a:r>
              <a:rPr lang="tr-TR" smtClean="0"/>
              <a:t>Dipnotu Yöntemi</a:t>
            </a:r>
          </a:p>
          <a:p>
            <a:pPr marL="0" indent="12700" eaLnBrk="1" hangingPunct="1"/>
            <a:r>
              <a:rPr lang="tr-TR" smtClean="0"/>
              <a:t>Soyadı, Tarih ve Sayfa Yöntemi</a:t>
            </a:r>
          </a:p>
          <a:p>
            <a:pPr marL="0" indent="12700" eaLnBrk="1" hangingPunct="1"/>
            <a:r>
              <a:rPr lang="tr-TR" smtClean="0"/>
              <a:t>Soyadı ve Tarih Yöntemi</a:t>
            </a:r>
          </a:p>
          <a:p>
            <a:pPr marL="0" indent="12700" eaLnBrk="1" hangingPunct="1"/>
            <a:r>
              <a:rPr lang="tr-TR" smtClean="0"/>
              <a:t>Numaralama Yöntemi</a:t>
            </a:r>
          </a:p>
        </p:txBody>
      </p:sp>
    </p:spTree>
    <p:extLst>
      <p:ext uri="{BB962C8B-B14F-4D97-AF65-F5344CB8AC3E}">
        <p14:creationId xmlns:p14="http://schemas.microsoft.com/office/powerpoint/2010/main" val="15226819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AutoShape 2"/>
          <p:cNvSpPr>
            <a:spLocks noGrp="1" noChangeArrowheads="1"/>
          </p:cNvSpPr>
          <p:nvPr>
            <p:ph type="title"/>
          </p:nvPr>
        </p:nvSpPr>
        <p:spPr/>
        <p:txBody>
          <a:bodyPr/>
          <a:lstStyle/>
          <a:p>
            <a:pPr eaLnBrk="1" hangingPunct="1"/>
            <a:r>
              <a:rPr lang="tr-TR" sz="3200" b="0" smtClean="0"/>
              <a:t>Dipnotu Halinde Kaynak Gösterme Yöntemi</a:t>
            </a:r>
            <a:endParaRPr lang="ru-RU" sz="3200" b="0" smtClean="0"/>
          </a:p>
        </p:txBody>
      </p:sp>
      <p:sp>
        <p:nvSpPr>
          <p:cNvPr id="50179" name="Rectangle 3"/>
          <p:cNvSpPr>
            <a:spLocks noGrp="1" noChangeArrowheads="1"/>
          </p:cNvSpPr>
          <p:nvPr>
            <p:ph type="body" idx="1"/>
          </p:nvPr>
        </p:nvSpPr>
        <p:spPr/>
        <p:txBody>
          <a:bodyPr/>
          <a:lstStyle/>
          <a:p>
            <a:pPr marL="88900" indent="177800" eaLnBrk="1" hangingPunct="1">
              <a:buFont typeface="Wingdings" pitchFamily="2" charset="2"/>
              <a:buNone/>
            </a:pPr>
            <a:r>
              <a:rPr lang="tr-TR" smtClean="0"/>
              <a:t>Dipnotu halinde kaynak gösterirken, ilgili kısma veya cümle sonuna parantez içerisinde bir rakam yazılır ve aşağıda sayfanın en altına çizgi ile ayrılmış bölgeye metinde verilen numaranın aynısı eklenerek yazarın soyadı, adı, kitap/makale başlığı, yayıncı, yayın yeri, yayın tarihi ve sayfa numarası gibi tüm bilgiler verilir</a:t>
            </a:r>
            <a:r>
              <a:rPr lang="tr-TR" baseline="30000" smtClean="0"/>
              <a:t>1</a:t>
            </a:r>
            <a:r>
              <a:rPr lang="tr-TR" smtClean="0"/>
              <a:t>. </a:t>
            </a:r>
          </a:p>
          <a:p>
            <a:pPr marL="88900" indent="177800" eaLnBrk="1" hangingPunct="1">
              <a:buFont typeface="Wingdings" pitchFamily="2" charset="2"/>
              <a:buNone/>
            </a:pPr>
            <a:r>
              <a:rPr lang="tr-TR" sz="2000" smtClean="0"/>
              <a:t>Örnek: </a:t>
            </a:r>
            <a:r>
              <a:rPr lang="en-US" sz="2000" smtClean="0"/>
              <a:t>[1] </a:t>
            </a:r>
            <a:r>
              <a:rPr lang="tr-TR" sz="2000" smtClean="0"/>
              <a:t>Arıkan, Rauf, (2005), Araştırma Teknikleri ve Rapor Hazırlama, Asil Yayın Dağıtım, 5. Baskı, Ankara.</a:t>
            </a:r>
          </a:p>
        </p:txBody>
      </p:sp>
    </p:spTree>
    <p:extLst>
      <p:ext uri="{BB962C8B-B14F-4D97-AF65-F5344CB8AC3E}">
        <p14:creationId xmlns:p14="http://schemas.microsoft.com/office/powerpoint/2010/main" val="429765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3"/>
          <p:cNvSpPr>
            <a:spLocks noGrp="1" noChangeArrowheads="1"/>
          </p:cNvSpPr>
          <p:nvPr>
            <p:ph type="body" idx="1"/>
          </p:nvPr>
        </p:nvSpPr>
        <p:spPr>
          <a:xfrm>
            <a:off x="827088" y="2060575"/>
            <a:ext cx="8137525" cy="4797425"/>
          </a:xfrm>
        </p:spPr>
        <p:txBody>
          <a:bodyPr/>
          <a:lstStyle/>
          <a:p>
            <a:pPr marL="609600" indent="-596900" algn="just" eaLnBrk="1" hangingPunct="1"/>
            <a:r>
              <a:rPr lang="tr-TR" sz="2400" b="1" smtClean="0"/>
              <a:t>Soyadı, Tarih ve Sayfa Yöntemi</a:t>
            </a:r>
          </a:p>
          <a:p>
            <a:pPr marL="990600" lvl="1" indent="-442913" eaLnBrk="1" hangingPunct="1">
              <a:buFontTx/>
              <a:buNone/>
            </a:pPr>
            <a:r>
              <a:rPr lang="tr-TR" smtClean="0"/>
              <a:t>Örnek: Hipotez “araştırmacıya bir nevi ışık tutma niteliği taşıyorsa değerli </a:t>
            </a:r>
            <a:r>
              <a:rPr lang="en-US" smtClean="0"/>
              <a:t>sayılmalıdır” (Yıldırım,1966,21). </a:t>
            </a:r>
            <a:endParaRPr lang="tr-TR" smtClean="0"/>
          </a:p>
          <a:p>
            <a:pPr marL="609600" indent="-596900" algn="just" eaLnBrk="1" hangingPunct="1"/>
            <a:r>
              <a:rPr lang="tr-TR" sz="2400" b="1" smtClean="0"/>
              <a:t>Soyadı ve Tarih Yöntemi</a:t>
            </a:r>
          </a:p>
          <a:p>
            <a:pPr marL="990600" lvl="1" indent="-442913" eaLnBrk="1" hangingPunct="1">
              <a:buFontTx/>
              <a:buNone/>
            </a:pPr>
            <a:r>
              <a:rPr lang="tr-TR" smtClean="0"/>
              <a:t>Örnek: Hipotez “araştırmacıya bir nevi ışık tutma niteliği taşıyorsa değerli </a:t>
            </a:r>
            <a:r>
              <a:rPr lang="en-US" smtClean="0"/>
              <a:t>sayılmalıdır” (Yıldırım,</a:t>
            </a:r>
            <a:r>
              <a:rPr lang="tr-TR" smtClean="0"/>
              <a:t>1966</a:t>
            </a:r>
            <a:r>
              <a:rPr lang="en-US" smtClean="0"/>
              <a:t>). </a:t>
            </a:r>
            <a:endParaRPr lang="tr-TR" smtClean="0"/>
          </a:p>
          <a:p>
            <a:pPr marL="609600" indent="-596900" eaLnBrk="1" hangingPunct="1"/>
            <a:r>
              <a:rPr lang="tr-TR" sz="2400" b="1" smtClean="0"/>
              <a:t>Numaralama Yöntemi</a:t>
            </a:r>
          </a:p>
          <a:p>
            <a:pPr marL="990600" lvl="1" indent="-442913" eaLnBrk="1" hangingPunct="1">
              <a:buFontTx/>
              <a:buNone/>
            </a:pPr>
            <a:r>
              <a:rPr lang="tr-TR" smtClean="0"/>
              <a:t>Örnek: Anket sorularının düzenlenmesinde soru sayısı kadar soru sırası da önemlidir (34)</a:t>
            </a:r>
          </a:p>
        </p:txBody>
      </p:sp>
    </p:spTree>
    <p:extLst>
      <p:ext uri="{BB962C8B-B14F-4D97-AF65-F5344CB8AC3E}">
        <p14:creationId xmlns:p14="http://schemas.microsoft.com/office/powerpoint/2010/main" val="9885903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AutoShape 2"/>
          <p:cNvSpPr>
            <a:spLocks noGrp="1" noChangeArrowheads="1"/>
          </p:cNvSpPr>
          <p:nvPr>
            <p:ph type="title"/>
          </p:nvPr>
        </p:nvSpPr>
        <p:spPr/>
        <p:txBody>
          <a:bodyPr/>
          <a:lstStyle/>
          <a:p>
            <a:pPr eaLnBrk="1" hangingPunct="1"/>
            <a:r>
              <a:rPr lang="tr-TR" sz="3100" b="0" smtClean="0"/>
              <a:t>KAYNAKÇA LİSTESİNİ SIRALAMA VEYA GRUPLAMA</a:t>
            </a:r>
            <a:r>
              <a:rPr lang="tr-TR" smtClean="0"/>
              <a:t> </a:t>
            </a:r>
          </a:p>
        </p:txBody>
      </p:sp>
      <p:sp>
        <p:nvSpPr>
          <p:cNvPr id="52227" name="Rectangle 3"/>
          <p:cNvSpPr>
            <a:spLocks noGrp="1" noChangeArrowheads="1"/>
          </p:cNvSpPr>
          <p:nvPr>
            <p:ph type="body" idx="1"/>
          </p:nvPr>
        </p:nvSpPr>
        <p:spPr/>
        <p:txBody>
          <a:bodyPr/>
          <a:lstStyle/>
          <a:p>
            <a:pPr marL="609600" indent="-596900" algn="just" eaLnBrk="1" hangingPunct="1">
              <a:buFont typeface="Arial" charset="0"/>
              <a:buAutoNum type="arabicPeriod"/>
            </a:pPr>
            <a:r>
              <a:rPr lang="tr-TR" smtClean="0"/>
              <a:t>Yazarın Soyadına Göre Sıralama </a:t>
            </a:r>
          </a:p>
          <a:p>
            <a:pPr marL="609600" indent="-596900" algn="just" eaLnBrk="1" hangingPunct="1">
              <a:buFont typeface="Arial" charset="0"/>
              <a:buAutoNum type="arabicPeriod"/>
            </a:pPr>
            <a:r>
              <a:rPr lang="tr-TR" smtClean="0"/>
              <a:t>Kaynak Türlerine Göre Sıralama (Kitaplar, Dergiler, Tezler vb. şeklinde)</a:t>
            </a:r>
          </a:p>
        </p:txBody>
      </p:sp>
    </p:spTree>
    <p:extLst>
      <p:ext uri="{BB962C8B-B14F-4D97-AF65-F5344CB8AC3E}">
        <p14:creationId xmlns:p14="http://schemas.microsoft.com/office/powerpoint/2010/main" val="15484323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AutoShape 2"/>
          <p:cNvSpPr>
            <a:spLocks noGrp="1" noChangeArrowheads="1"/>
          </p:cNvSpPr>
          <p:nvPr>
            <p:ph type="title"/>
          </p:nvPr>
        </p:nvSpPr>
        <p:spPr/>
        <p:txBody>
          <a:bodyPr/>
          <a:lstStyle/>
          <a:p>
            <a:pPr eaLnBrk="1" hangingPunct="1"/>
            <a:r>
              <a:rPr lang="en-US" sz="2800" b="0" smtClean="0"/>
              <a:t>KAYNAKÇA </a:t>
            </a:r>
            <a:r>
              <a:rPr lang="tr-TR" sz="2800" b="0" smtClean="0"/>
              <a:t>LİSTESİ</a:t>
            </a:r>
          </a:p>
        </p:txBody>
      </p:sp>
      <p:sp>
        <p:nvSpPr>
          <p:cNvPr id="53251" name="Rectangle 3"/>
          <p:cNvSpPr>
            <a:spLocks noGrp="1" noChangeArrowheads="1"/>
          </p:cNvSpPr>
          <p:nvPr>
            <p:ph type="body" idx="1"/>
          </p:nvPr>
        </p:nvSpPr>
        <p:spPr/>
        <p:txBody>
          <a:bodyPr/>
          <a:lstStyle/>
          <a:p>
            <a:pPr marL="0" indent="12700" eaLnBrk="1" hangingPunct="1"/>
            <a:r>
              <a:rPr lang="tr-TR" smtClean="0"/>
              <a:t>Nerede yer alır? </a:t>
            </a:r>
          </a:p>
          <a:p>
            <a:pPr lvl="1" eaLnBrk="1" hangingPunct="1">
              <a:buFontTx/>
              <a:buNone/>
            </a:pPr>
            <a:r>
              <a:rPr lang="tr-TR" smtClean="0"/>
              <a:t>Yazının metin kısmından hemen sonra Ekler kısmından hemen önce yer alır.</a:t>
            </a:r>
          </a:p>
          <a:p>
            <a:pPr marL="0" indent="12700" eaLnBrk="1" hangingPunct="1"/>
            <a:r>
              <a:rPr lang="tr-TR" smtClean="0"/>
              <a:t>Kaynağın türüne göre bir gösterim şekli vardır. </a:t>
            </a:r>
          </a:p>
          <a:p>
            <a:pPr marL="0" indent="12700" eaLnBrk="1" hangingPunct="1"/>
            <a:r>
              <a:rPr lang="tr-TR" smtClean="0"/>
              <a:t>Ancak bazı yayıncı kuruluşlar Kaynakça Listesinde ayrı bir gösterim şekli isteyebilir.</a:t>
            </a:r>
          </a:p>
        </p:txBody>
      </p:sp>
    </p:spTree>
    <p:extLst>
      <p:ext uri="{BB962C8B-B14F-4D97-AF65-F5344CB8AC3E}">
        <p14:creationId xmlns:p14="http://schemas.microsoft.com/office/powerpoint/2010/main" val="38448663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endParaRPr lang="ru-RU" smtClean="0"/>
          </a:p>
        </p:txBody>
      </p:sp>
      <p:sp>
        <p:nvSpPr>
          <p:cNvPr id="54275" name="Rectangle 3"/>
          <p:cNvSpPr>
            <a:spLocks noGrp="1" noChangeArrowheads="1"/>
          </p:cNvSpPr>
          <p:nvPr>
            <p:ph type="body" idx="1"/>
          </p:nvPr>
        </p:nvSpPr>
        <p:spPr/>
        <p:txBody>
          <a:bodyPr/>
          <a:lstStyle/>
          <a:p>
            <a:pPr marL="0" indent="12700" eaLnBrk="1" hangingPunct="1"/>
            <a:r>
              <a:rPr lang="tr-TR" smtClean="0"/>
              <a:t>Hazırladığınız çalışmalarda bilgiyi nereden aldığınızı mutlaka yazınız.</a:t>
            </a:r>
          </a:p>
          <a:p>
            <a:pPr marL="0" indent="12700" eaLnBrk="1" hangingPunct="1"/>
            <a:endParaRPr lang="tr-TR" smtClean="0"/>
          </a:p>
          <a:p>
            <a:pPr marL="0" indent="12700" eaLnBrk="1" hangingPunct="1"/>
            <a:r>
              <a:rPr lang="tr-TR" smtClean="0"/>
              <a:t>Bu şekilde davranmanız, ödevinizin </a:t>
            </a:r>
            <a:r>
              <a:rPr lang="tr-TR" b="1" u="sng" smtClean="0"/>
              <a:t>değerini</a:t>
            </a:r>
            <a:r>
              <a:rPr lang="tr-TR" smtClean="0"/>
              <a:t> </a:t>
            </a:r>
            <a:r>
              <a:rPr lang="tr-TR" b="1" u="sng" smtClean="0"/>
              <a:t>azaltmayacak</a:t>
            </a:r>
            <a:r>
              <a:rPr lang="tr-TR" smtClean="0"/>
              <a:t>, tam tersine ödevinizi daha da </a:t>
            </a:r>
            <a:r>
              <a:rPr lang="tr-TR" b="1" u="sng" smtClean="0"/>
              <a:t>değerli kılacaktır</a:t>
            </a:r>
            <a:r>
              <a:rPr lang="tr-TR" smtClean="0"/>
              <a:t>.</a:t>
            </a:r>
          </a:p>
          <a:p>
            <a:pPr marL="0" indent="12700" eaLnBrk="1" hangingPunct="1"/>
            <a:endParaRPr lang="ru-RU" smtClean="0"/>
          </a:p>
        </p:txBody>
      </p:sp>
    </p:spTree>
    <p:extLst>
      <p:ext uri="{BB962C8B-B14F-4D97-AF65-F5344CB8AC3E}">
        <p14:creationId xmlns:p14="http://schemas.microsoft.com/office/powerpoint/2010/main" val="24561226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AutoShape 2"/>
          <p:cNvSpPr>
            <a:spLocks noGrp="1" noChangeArrowheads="1"/>
          </p:cNvSpPr>
          <p:nvPr>
            <p:ph type="title"/>
          </p:nvPr>
        </p:nvSpPr>
        <p:spPr>
          <a:xfrm>
            <a:off x="755650" y="765175"/>
            <a:ext cx="8202613" cy="1082675"/>
          </a:xfrm>
        </p:spPr>
        <p:txBody>
          <a:bodyPr/>
          <a:lstStyle/>
          <a:p>
            <a:pPr eaLnBrk="1" hangingPunct="1"/>
            <a:r>
              <a:rPr lang="tr-TR" sz="2600" smtClean="0"/>
              <a:t>Bu sununun hazırlanmasında yararlanılan kaynaklar;</a:t>
            </a:r>
            <a:br>
              <a:rPr lang="tr-TR" sz="2600" smtClean="0"/>
            </a:br>
            <a:endParaRPr lang="tr-TR" sz="2600" smtClean="0"/>
          </a:p>
        </p:txBody>
      </p:sp>
      <p:sp>
        <p:nvSpPr>
          <p:cNvPr id="55299" name="Rectangle 3"/>
          <p:cNvSpPr>
            <a:spLocks noGrp="1" noChangeArrowheads="1"/>
          </p:cNvSpPr>
          <p:nvPr>
            <p:ph type="body" idx="1"/>
          </p:nvPr>
        </p:nvSpPr>
        <p:spPr>
          <a:xfrm>
            <a:off x="827088" y="2205038"/>
            <a:ext cx="8066087" cy="4392612"/>
          </a:xfrm>
        </p:spPr>
        <p:txBody>
          <a:bodyPr/>
          <a:lstStyle/>
          <a:p>
            <a:pPr marL="0" indent="12700" eaLnBrk="1" hangingPunct="1"/>
            <a:endParaRPr lang="tr-TR" smtClean="0"/>
          </a:p>
          <a:p>
            <a:pPr marL="0" indent="12700" eaLnBrk="1" hangingPunct="1"/>
            <a:r>
              <a:rPr lang="tr-TR" sz="2400" smtClean="0"/>
              <a:t>Prof. Dr. Remzi ALTUNIŞIK ve ark. “Sosyal Bilimlerde Araştırma Teknikleri”</a:t>
            </a:r>
          </a:p>
          <a:p>
            <a:pPr marL="0" indent="12700" eaLnBrk="1" hangingPunct="1"/>
            <a:r>
              <a:rPr lang="tr-TR" sz="2400" smtClean="0"/>
              <a:t>Doç.Dr. Kazım DEVELİOĞLU, Ders Notları </a:t>
            </a:r>
          </a:p>
          <a:p>
            <a:pPr marL="0" indent="12700" eaLnBrk="1" hangingPunct="1"/>
            <a:r>
              <a:rPr lang="tr-TR" sz="2400" smtClean="0">
                <a:hlinkClick r:id="rId2"/>
              </a:rPr>
              <a:t>Yard. Doç. Dr. Ayşe Hilal BATI</a:t>
            </a:r>
            <a:r>
              <a:rPr lang="tr-TR" sz="2400" smtClean="0"/>
              <a:t>, Ders Sunuları</a:t>
            </a:r>
          </a:p>
          <a:p>
            <a:pPr marL="0" indent="12700" eaLnBrk="1" hangingPunct="1"/>
            <a:r>
              <a:rPr lang="tr-TR" sz="2400" smtClean="0"/>
              <a:t>Yrd. Doç. Dr. Serkan HAZAR, Ders Sunuları,</a:t>
            </a:r>
          </a:p>
          <a:p>
            <a:pPr marL="0" indent="12700" eaLnBrk="1" hangingPunct="1"/>
            <a:r>
              <a:rPr lang="tr-TR" sz="2400" smtClean="0"/>
              <a:t>Dr. Nejla CAN GÜLER, Ders Sunuları</a:t>
            </a:r>
          </a:p>
        </p:txBody>
      </p:sp>
    </p:spTree>
    <p:extLst>
      <p:ext uri="{BB962C8B-B14F-4D97-AF65-F5344CB8AC3E}">
        <p14:creationId xmlns:p14="http://schemas.microsoft.com/office/powerpoint/2010/main" val="1068901339"/>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621</Words>
  <Application>Microsoft Office PowerPoint</Application>
  <PresentationFormat>Ekran Gösterisi (4:3)</PresentationFormat>
  <Paragraphs>105</Paragraphs>
  <Slides>19</Slides>
  <Notes>0</Notes>
  <HiddenSlides>0</HiddenSlides>
  <MMClips>0</MMClips>
  <ScaleCrop>false</ScaleCrop>
  <HeadingPairs>
    <vt:vector size="4" baseType="variant">
      <vt:variant>
        <vt:lpstr>Tema</vt:lpstr>
      </vt:variant>
      <vt:variant>
        <vt:i4>1</vt:i4>
      </vt:variant>
      <vt:variant>
        <vt:lpstr>Slayt Başlıkları</vt:lpstr>
      </vt:variant>
      <vt:variant>
        <vt:i4>19</vt:i4>
      </vt:variant>
    </vt:vector>
  </HeadingPairs>
  <TitlesOfParts>
    <vt:vector size="20" baseType="lpstr">
      <vt:lpstr>Ofis Teması</vt:lpstr>
      <vt:lpstr>ARAŞTIRMA TEKNİKLERİ: RAPOR YAZMA TEKNİKLERİ </vt:lpstr>
      <vt:lpstr>I- Araştırma raporunun yazılmasında temel kurallar</vt:lpstr>
      <vt:lpstr>II-Araştırma raporunun yazılması   </vt:lpstr>
      <vt:lpstr>2-Ana bölüm/Metin</vt:lpstr>
      <vt:lpstr>3-Arka bölüm</vt:lpstr>
      <vt:lpstr>ARAŞTIRMALARDA   KAYNAK GÖSTERME TEKNİKLERİ</vt:lpstr>
      <vt:lpstr>PowerPoint Sunusu</vt:lpstr>
      <vt:lpstr>GİRİŞ</vt:lpstr>
      <vt:lpstr>ALINTI YAPILIRKEN DİKKAT EDİLECEK HUSUSLAR </vt:lpstr>
      <vt:lpstr>KAYNAK GÖSTERMENİN ZORUNLU OLDUĞU DURUMLAR</vt:lpstr>
      <vt:lpstr>KAYNAK GÖSTERMEYİ  GEREKTİRMEYEN DURUMLAR</vt:lpstr>
      <vt:lpstr>KAYNAK NEREDE GÖSTERİLİR?</vt:lpstr>
      <vt:lpstr>METİN İÇERİSİNDE KAYNAK GÖSTERME ŞEKİLLERİ</vt:lpstr>
      <vt:lpstr>Dipnotu Halinde Kaynak Gösterme Yöntemi</vt:lpstr>
      <vt:lpstr>PowerPoint Sunusu</vt:lpstr>
      <vt:lpstr>KAYNAKÇA LİSTESİNİ SIRALAMA VEYA GRUPLAMA </vt:lpstr>
      <vt:lpstr>KAYNAKÇA LİSTESİ</vt:lpstr>
      <vt:lpstr>PowerPoint Sunusu</vt:lpstr>
      <vt:lpstr>Bu sununun hazırlanmasında yararlanılan kaynaklar;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ARAŞTIRMA TEKNİKLERİ: RAPOR YAZMA TEKNİKLERİ </dc:title>
  <dc:creator>pc</dc:creator>
  <cp:lastModifiedBy>pc</cp:lastModifiedBy>
  <cp:revision>1</cp:revision>
  <dcterms:created xsi:type="dcterms:W3CDTF">2020-04-01T11:19:20Z</dcterms:created>
  <dcterms:modified xsi:type="dcterms:W3CDTF">2020-04-01T11:20:21Z</dcterms:modified>
</cp:coreProperties>
</file>