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C713A3-316B-47DE-9612-45ACB36AD57C}" type="datetimeFigureOut">
              <a:rPr lang="tr-TR" smtClean="0"/>
              <a:t>20/03/2020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8A536E-D319-4431-902E-839B3A9A71BF}" type="slidenum">
              <a:rPr lang="tr-TR" smtClean="0"/>
              <a:t>‹#›</a:t>
            </a:fld>
            <a:endParaRPr lang="tr-TR"/>
          </a:p>
        </p:txBody>
      </p:sp>
    </p:spTree>
    <p:extLst>
      <p:ext uri="{BB962C8B-B14F-4D97-AF65-F5344CB8AC3E}">
        <p14:creationId xmlns:p14="http://schemas.microsoft.com/office/powerpoint/2010/main" val="2950066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Rot="1" noChangeArrowheads="1" noTextEdit="1"/>
          </p:cNvSpPr>
          <p:nvPr>
            <p:ph type="sldImg"/>
          </p:nvPr>
        </p:nvSpPr>
        <p:spPr>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20/03/2020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20/03/2020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20/03/2020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20/03/2020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20/03/2020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20/03/2020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20/03/2020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20/03/2020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20/03/2020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20/03/2020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20/03/2020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20/03/2020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Bilimsel Araştırma ve Etik 2</a:t>
            </a:r>
            <a:endParaRPr lang="tr-TR" dirty="0"/>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4250153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1331913" y="836613"/>
            <a:ext cx="6858000" cy="462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buFontTx/>
              <a:buChar char="•"/>
            </a:pPr>
            <a:r>
              <a:rPr lang="tr-TR" sz="2400" b="1">
                <a:solidFill>
                  <a:srgbClr val="FF3300"/>
                </a:solidFill>
              </a:rPr>
              <a:t>Bireyler tabiattaki olayları anlamada ve problemleri çözmede üç genel kavramdan etkilenirler. </a:t>
            </a:r>
          </a:p>
          <a:p>
            <a:pPr algn="l"/>
            <a:endParaRPr lang="tr-TR" sz="2400" b="1">
              <a:solidFill>
                <a:srgbClr val="FF3300"/>
              </a:solidFill>
            </a:endParaRPr>
          </a:p>
          <a:p>
            <a:pPr algn="l"/>
            <a:endParaRPr lang="tr-TR" sz="2400" b="1">
              <a:solidFill>
                <a:srgbClr val="FF3300"/>
              </a:solidFill>
            </a:endParaRPr>
          </a:p>
          <a:p>
            <a:pPr algn="l"/>
            <a:r>
              <a:rPr lang="tr-TR" sz="3200" b="1" u="sng"/>
              <a:t>Bunlar;</a:t>
            </a:r>
            <a:r>
              <a:rPr lang="tr-TR" sz="3200" b="1"/>
              <a:t> </a:t>
            </a:r>
          </a:p>
          <a:p>
            <a:pPr algn="l">
              <a:buFontTx/>
              <a:buChar char="•"/>
            </a:pPr>
            <a:r>
              <a:rPr lang="tr-TR" sz="3200" b="1"/>
              <a:t>Deneyim,</a:t>
            </a:r>
          </a:p>
          <a:p>
            <a:pPr lvl="1" algn="l">
              <a:buFontTx/>
              <a:buChar char="•"/>
            </a:pPr>
            <a:r>
              <a:rPr lang="tr-TR" sz="3200" b="1"/>
              <a:t>Muhakeme </a:t>
            </a:r>
          </a:p>
          <a:p>
            <a:pPr lvl="1" algn="l">
              <a:buFontTx/>
              <a:buChar char="•"/>
            </a:pPr>
            <a:r>
              <a:rPr lang="tr-TR" sz="3200" b="1"/>
              <a:t>Araştırma dır</a:t>
            </a:r>
          </a:p>
          <a:p>
            <a:pPr algn="l">
              <a:lnSpc>
                <a:spcPct val="105000"/>
              </a:lnSpc>
              <a:spcBef>
                <a:spcPct val="50000"/>
              </a:spcBef>
              <a:buClr>
                <a:srgbClr val="FF3300"/>
              </a:buClr>
              <a:buSzPct val="95000"/>
              <a:buFont typeface="Wingdings" pitchFamily="2" charset="2"/>
              <a:buNone/>
            </a:pPr>
            <a:endParaRPr lang="tr-TR" sz="3200" b="1"/>
          </a:p>
        </p:txBody>
      </p:sp>
    </p:spTree>
    <p:extLst>
      <p:ext uri="{BB962C8B-B14F-4D97-AF65-F5344CB8AC3E}">
        <p14:creationId xmlns:p14="http://schemas.microsoft.com/office/powerpoint/2010/main" val="16601264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a:xfrm>
            <a:off x="1187450" y="620713"/>
            <a:ext cx="6813550" cy="5414962"/>
          </a:xfrm>
        </p:spPr>
        <p:txBody>
          <a:bodyPr/>
          <a:lstStyle/>
          <a:p>
            <a:pPr algn="ctr" eaLnBrk="1" hangingPunct="1">
              <a:lnSpc>
                <a:spcPct val="105000"/>
              </a:lnSpc>
              <a:spcBef>
                <a:spcPct val="50000"/>
              </a:spcBef>
              <a:buClr>
                <a:srgbClr val="FF3300"/>
              </a:buClr>
              <a:buSzPct val="95000"/>
              <a:buFont typeface="Wingdings" pitchFamily="2" charset="2"/>
              <a:buNone/>
            </a:pPr>
            <a:r>
              <a:rPr lang="tr-TR" sz="3400" b="1" smtClean="0">
                <a:solidFill>
                  <a:srgbClr val="FF3300"/>
                </a:solidFill>
              </a:rPr>
              <a:t>Deneyimler, </a:t>
            </a:r>
          </a:p>
          <a:p>
            <a:pPr algn="ctr" eaLnBrk="1" hangingPunct="1">
              <a:lnSpc>
                <a:spcPct val="105000"/>
              </a:lnSpc>
              <a:spcBef>
                <a:spcPct val="50000"/>
              </a:spcBef>
              <a:buClr>
                <a:srgbClr val="FF3300"/>
              </a:buClr>
              <a:buSzPct val="95000"/>
              <a:buFont typeface="Wingdings" pitchFamily="2" charset="2"/>
              <a:buNone/>
            </a:pPr>
            <a:r>
              <a:rPr lang="tr-TR" sz="3400" b="1" smtClean="0"/>
              <a:t>Bir konuyu açıklamada veya bir problemi çözmede bireyin veya  toplumun  ilgili konu hakkında kazanmış oldukları tecrübelerdir. </a:t>
            </a:r>
          </a:p>
        </p:txBody>
      </p:sp>
    </p:spTree>
    <p:extLst>
      <p:ext uri="{BB962C8B-B14F-4D97-AF65-F5344CB8AC3E}">
        <p14:creationId xmlns:p14="http://schemas.microsoft.com/office/powerpoint/2010/main" val="15891618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a:xfrm>
            <a:off x="539750" y="692150"/>
            <a:ext cx="8229600" cy="4525963"/>
          </a:xfrm>
        </p:spPr>
        <p:txBody>
          <a:bodyPr/>
          <a:lstStyle/>
          <a:p>
            <a:pPr algn="ctr" eaLnBrk="1" hangingPunct="1">
              <a:lnSpc>
                <a:spcPct val="105000"/>
              </a:lnSpc>
              <a:spcBef>
                <a:spcPct val="50000"/>
              </a:spcBef>
              <a:buClr>
                <a:srgbClr val="FF3300"/>
              </a:buClr>
              <a:buSzPct val="95000"/>
              <a:buFont typeface="Wingdings" pitchFamily="2" charset="2"/>
              <a:buNone/>
            </a:pPr>
            <a:r>
              <a:rPr lang="tr-TR" sz="3400" b="1" smtClean="0">
                <a:solidFill>
                  <a:srgbClr val="FF3300"/>
                </a:solidFill>
              </a:rPr>
              <a:t>Muhakeme</a:t>
            </a:r>
          </a:p>
          <a:p>
            <a:pPr algn="ctr" eaLnBrk="1" hangingPunct="1">
              <a:lnSpc>
                <a:spcPct val="105000"/>
              </a:lnSpc>
              <a:spcBef>
                <a:spcPct val="50000"/>
              </a:spcBef>
              <a:buClr>
                <a:srgbClr val="FF3300"/>
              </a:buClr>
              <a:buSzPct val="95000"/>
              <a:buFont typeface="Wingdings" pitchFamily="2" charset="2"/>
              <a:buNone/>
            </a:pPr>
            <a:r>
              <a:rPr lang="tr-TR" sz="3400" b="1" smtClean="0"/>
              <a:t>    tümevarım, tümdengelim, tümdengelim-tümevarım yöntemlerini kullanarak bir problemi çözme veya doğruyu arama olarak tanımlanabilir. </a:t>
            </a:r>
          </a:p>
          <a:p>
            <a:pPr algn="ctr" eaLnBrk="1" hangingPunct="1"/>
            <a:endParaRPr lang="tr-TR" smtClean="0"/>
          </a:p>
          <a:p>
            <a:pPr eaLnBrk="1" hangingPunct="1"/>
            <a:endParaRPr lang="tr-TR" smtClean="0"/>
          </a:p>
        </p:txBody>
      </p:sp>
    </p:spTree>
    <p:extLst>
      <p:ext uri="{BB962C8B-B14F-4D97-AF65-F5344CB8AC3E}">
        <p14:creationId xmlns:p14="http://schemas.microsoft.com/office/powerpoint/2010/main" val="12762650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134938" y="908050"/>
            <a:ext cx="8896350" cy="5343525"/>
          </a:xfrm>
        </p:spPr>
        <p:txBody>
          <a:bodyPr/>
          <a:lstStyle/>
          <a:p>
            <a:pPr eaLnBrk="1" hangingPunct="1">
              <a:lnSpc>
                <a:spcPct val="105000"/>
              </a:lnSpc>
              <a:spcBef>
                <a:spcPct val="50000"/>
              </a:spcBef>
              <a:buClr>
                <a:srgbClr val="FF3300"/>
              </a:buClr>
              <a:buSzPct val="95000"/>
              <a:buFont typeface="Wingdings" pitchFamily="2" charset="2"/>
              <a:buChar char="q"/>
            </a:pPr>
            <a:r>
              <a:rPr lang="tr-TR" sz="3000" b="1" smtClean="0"/>
              <a:t>Araştırmacıların ve araştırma sürecine katılan bireylerin her birinin kendine özgü deneyimi ve muhakeme etme tarzı olması nedeniyle, bilimsel bilgileri elde etme sürecinde veya bilimsel olayları yorumlamada  sadece bu iki kavramdan faydalanmak yeterli değildir. </a:t>
            </a:r>
          </a:p>
          <a:p>
            <a:pPr eaLnBrk="1" hangingPunct="1">
              <a:lnSpc>
                <a:spcPct val="105000"/>
              </a:lnSpc>
              <a:spcBef>
                <a:spcPct val="50000"/>
              </a:spcBef>
              <a:buClr>
                <a:srgbClr val="FF3300"/>
              </a:buClr>
              <a:buSzPct val="95000"/>
              <a:buFont typeface="Wingdings" pitchFamily="2" charset="2"/>
              <a:buChar char="q"/>
            </a:pPr>
            <a:r>
              <a:rPr lang="tr-TR" sz="3000" b="1" smtClean="0"/>
              <a:t>Bunların yanında, ‘</a:t>
            </a:r>
            <a:r>
              <a:rPr lang="tr-TR" sz="3000" b="1" smtClean="0">
                <a:solidFill>
                  <a:srgbClr val="FF3300"/>
                </a:solidFill>
              </a:rPr>
              <a:t>araştırma</a:t>
            </a:r>
            <a:r>
              <a:rPr lang="tr-TR" sz="3000" b="1" smtClean="0"/>
              <a:t>’ kavramı üzerinde de detaylı olarak durulması</a:t>
            </a:r>
            <a:r>
              <a:rPr lang="tr-TR" sz="3000" b="1" smtClean="0">
                <a:solidFill>
                  <a:srgbClr val="FFFFFF"/>
                </a:solidFill>
              </a:rPr>
              <a:t> gerekmektedir.</a:t>
            </a:r>
            <a:r>
              <a:rPr lang="tr-TR" sz="3000" b="1" smtClean="0"/>
              <a:t> </a:t>
            </a:r>
          </a:p>
          <a:p>
            <a:pPr eaLnBrk="1" hangingPunct="1"/>
            <a:endParaRPr lang="tr-TR" sz="2800" smtClean="0"/>
          </a:p>
        </p:txBody>
      </p:sp>
    </p:spTree>
    <p:extLst>
      <p:ext uri="{BB962C8B-B14F-4D97-AF65-F5344CB8AC3E}">
        <p14:creationId xmlns:p14="http://schemas.microsoft.com/office/powerpoint/2010/main" val="3060251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a:xfrm>
            <a:off x="0" y="692150"/>
            <a:ext cx="8885238" cy="523875"/>
          </a:xfrm>
        </p:spPr>
        <p:txBody>
          <a:bodyPr>
            <a:normAutofit fontScale="90000"/>
          </a:bodyPr>
          <a:lstStyle/>
          <a:p>
            <a:pPr eaLnBrk="1" hangingPunct="1"/>
            <a:r>
              <a:rPr lang="tr-TR" sz="3200" b="1" smtClean="0">
                <a:solidFill>
                  <a:srgbClr val="3366FF"/>
                </a:solidFill>
              </a:rPr>
              <a:t>Araştırma İle Deneyim Arasındaki Farklar</a:t>
            </a:r>
          </a:p>
        </p:txBody>
      </p:sp>
      <p:sp>
        <p:nvSpPr>
          <p:cNvPr id="334851" name="Rectangle 3"/>
          <p:cNvSpPr>
            <a:spLocks noGrp="1" noChangeArrowheads="1"/>
          </p:cNvSpPr>
          <p:nvPr>
            <p:ph type="body" idx="1"/>
          </p:nvPr>
        </p:nvSpPr>
        <p:spPr>
          <a:xfrm>
            <a:off x="247650" y="1412875"/>
            <a:ext cx="8896350" cy="5184775"/>
          </a:xfrm>
        </p:spPr>
        <p:txBody>
          <a:bodyPr/>
          <a:lstStyle/>
          <a:p>
            <a:pPr marL="0" indent="0" eaLnBrk="1" hangingPunct="1">
              <a:spcBef>
                <a:spcPct val="45000"/>
              </a:spcBef>
              <a:buClr>
                <a:srgbClr val="FF3300"/>
              </a:buClr>
              <a:buFont typeface="Wingdings" pitchFamily="2" charset="2"/>
              <a:buChar char="q"/>
            </a:pPr>
            <a:r>
              <a:rPr lang="tr-TR" b="1" smtClean="0">
                <a:solidFill>
                  <a:srgbClr val="3366FF"/>
                </a:solidFill>
              </a:rPr>
              <a:t>Tecrübe rastlantısal</a:t>
            </a:r>
            <a:r>
              <a:rPr lang="tr-TR" b="1" smtClean="0"/>
              <a:t> olarak karşılaşılan olaylardan kazanılırken, araştırma da veriler </a:t>
            </a:r>
            <a:r>
              <a:rPr lang="tr-TR" b="1" smtClean="0">
                <a:solidFill>
                  <a:srgbClr val="3366FF"/>
                </a:solidFill>
              </a:rPr>
              <a:t>sistemli ve kontrollü</a:t>
            </a:r>
            <a:r>
              <a:rPr lang="tr-TR" b="1" smtClean="0"/>
              <a:t> elde edilip yorumlanır.</a:t>
            </a:r>
          </a:p>
          <a:p>
            <a:pPr marL="0" indent="0" eaLnBrk="1" hangingPunct="1">
              <a:spcBef>
                <a:spcPct val="45000"/>
              </a:spcBef>
              <a:buClr>
                <a:srgbClr val="FF3300"/>
              </a:buClr>
              <a:buFont typeface="Wingdings" pitchFamily="2" charset="2"/>
              <a:buChar char="q"/>
            </a:pPr>
            <a:r>
              <a:rPr lang="tr-TR" b="1" smtClean="0"/>
              <a:t>Tecrübe </a:t>
            </a:r>
            <a:r>
              <a:rPr lang="tr-TR" b="1" smtClean="0">
                <a:solidFill>
                  <a:srgbClr val="3366FF"/>
                </a:solidFill>
              </a:rPr>
              <a:t>sübjektiftir.</a:t>
            </a:r>
            <a:r>
              <a:rPr lang="tr-TR" b="1" smtClean="0"/>
              <a:t> Araştırma </a:t>
            </a:r>
            <a:r>
              <a:rPr lang="tr-TR" b="1" smtClean="0">
                <a:solidFill>
                  <a:srgbClr val="3366FF"/>
                </a:solidFill>
              </a:rPr>
              <a:t>deneyseldir.</a:t>
            </a:r>
            <a:r>
              <a:rPr lang="tr-TR" b="1" smtClean="0"/>
              <a:t> Bununla birlikte, deneysel çalışmalarda bile araştırmacılar verilerinin geçerliliğini sağlamak için  diğer araştırmacıların tecrübelerinden faydalanırlar. </a:t>
            </a:r>
          </a:p>
        </p:txBody>
      </p:sp>
    </p:spTree>
    <p:extLst>
      <p:ext uri="{BB962C8B-B14F-4D97-AF65-F5344CB8AC3E}">
        <p14:creationId xmlns:p14="http://schemas.microsoft.com/office/powerpoint/2010/main" val="2326458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34850"/>
                                        </p:tgtEl>
                                        <p:attrNameLst>
                                          <p:attrName>style.visibility</p:attrName>
                                        </p:attrNameLst>
                                      </p:cBhvr>
                                      <p:to>
                                        <p:strVal val="visible"/>
                                      </p:to>
                                    </p:set>
                                    <p:animEffect transition="in" filter="diamond(in)">
                                      <p:cBhvr>
                                        <p:cTn id="7" dur="2000"/>
                                        <p:tgtEl>
                                          <p:spTgt spid="3348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34851">
                                            <p:txEl>
                                              <p:pRg st="0" end="0"/>
                                            </p:txEl>
                                          </p:spTgt>
                                        </p:tgtEl>
                                        <p:attrNameLst>
                                          <p:attrName>style.visibility</p:attrName>
                                        </p:attrNameLst>
                                      </p:cBhvr>
                                      <p:to>
                                        <p:strVal val="visible"/>
                                      </p:to>
                                    </p:set>
                                    <p:animEffect transition="in" filter="diamond(in)">
                                      <p:cBhvr>
                                        <p:cTn id="12" dur="2000"/>
                                        <p:tgtEl>
                                          <p:spTgt spid="3348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34851">
                                            <p:txEl>
                                              <p:pRg st="1" end="1"/>
                                            </p:txEl>
                                          </p:spTgt>
                                        </p:tgtEl>
                                        <p:attrNameLst>
                                          <p:attrName>style.visibility</p:attrName>
                                        </p:attrNameLst>
                                      </p:cBhvr>
                                      <p:to>
                                        <p:strVal val="visible"/>
                                      </p:to>
                                    </p:set>
                                    <p:animEffect transition="in" filter="diamond(in)">
                                      <p:cBhvr>
                                        <p:cTn id="17" dur="2000"/>
                                        <p:tgtEl>
                                          <p:spTgt spid="3348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50" grpId="0"/>
      <p:bldP spid="33485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body" idx="1"/>
          </p:nvPr>
        </p:nvSpPr>
        <p:spPr>
          <a:xfrm>
            <a:off x="457200" y="620713"/>
            <a:ext cx="8229600" cy="5505450"/>
          </a:xfrm>
        </p:spPr>
        <p:txBody>
          <a:bodyPr/>
          <a:lstStyle/>
          <a:p>
            <a:pPr algn="ctr" eaLnBrk="1" hangingPunct="1">
              <a:lnSpc>
                <a:spcPct val="90000"/>
              </a:lnSpc>
              <a:spcBef>
                <a:spcPct val="45000"/>
              </a:spcBef>
              <a:buClr>
                <a:srgbClr val="FF3300"/>
              </a:buClr>
              <a:buFont typeface="Wingdings" pitchFamily="2" charset="2"/>
              <a:buChar char="q"/>
            </a:pPr>
            <a:r>
              <a:rPr lang="tr-TR" sz="2400" b="1" smtClean="0"/>
              <a:t>Tecrübe yolu ile kazanılan bilgilerin değişiminde </a:t>
            </a:r>
            <a:r>
              <a:rPr lang="tr-TR" sz="2400" b="1" smtClean="0">
                <a:solidFill>
                  <a:srgbClr val="3366FF"/>
                </a:solidFill>
              </a:rPr>
              <a:t>tutuculuk</a:t>
            </a:r>
            <a:r>
              <a:rPr lang="tr-TR" sz="2400" b="1" smtClean="0"/>
              <a:t> mevcuttur. (kişiler tecrübeleri ile edindikleri bilgilerin doğruluğunun eleştirilmesini kabullenmekte zorluk gösterirler)  </a:t>
            </a:r>
          </a:p>
          <a:p>
            <a:pPr algn="ctr" eaLnBrk="1" hangingPunct="1">
              <a:lnSpc>
                <a:spcPct val="90000"/>
              </a:lnSpc>
              <a:spcBef>
                <a:spcPct val="45000"/>
              </a:spcBef>
              <a:buClr>
                <a:srgbClr val="FF3300"/>
              </a:buClr>
              <a:buFont typeface="Wingdings" pitchFamily="2" charset="2"/>
              <a:buChar char="q"/>
            </a:pPr>
            <a:endParaRPr lang="tr-TR" sz="2400" b="1" smtClean="0"/>
          </a:p>
          <a:p>
            <a:pPr algn="ctr" eaLnBrk="1" hangingPunct="1">
              <a:lnSpc>
                <a:spcPct val="90000"/>
              </a:lnSpc>
              <a:spcBef>
                <a:spcPct val="45000"/>
              </a:spcBef>
              <a:buClr>
                <a:srgbClr val="FF3300"/>
              </a:buClr>
              <a:buFont typeface="Wingdings" pitchFamily="2" charset="2"/>
              <a:buChar char="q"/>
            </a:pPr>
            <a:r>
              <a:rPr lang="tr-TR" sz="2400" b="1" smtClean="0"/>
              <a:t>araştırma yolu ile kazanılan bilgiler gelişime ve değişime açık bir tarzda algılanır (araştırma sonucu elde edilen bilgilerin kritik edilmesi bilgilerin güçlenmesi ve gelişmesi için araç olarak algılanır).</a:t>
            </a:r>
          </a:p>
          <a:p>
            <a:pPr algn="ctr" eaLnBrk="1" hangingPunct="1">
              <a:lnSpc>
                <a:spcPct val="90000"/>
              </a:lnSpc>
              <a:spcBef>
                <a:spcPct val="45000"/>
              </a:spcBef>
              <a:buClr>
                <a:srgbClr val="FF3300"/>
              </a:buClr>
              <a:buFont typeface="Wingdings" pitchFamily="2" charset="2"/>
              <a:buChar char="q"/>
            </a:pPr>
            <a:endParaRPr lang="tr-TR" sz="2400" b="1" smtClean="0"/>
          </a:p>
          <a:p>
            <a:pPr algn="ctr" eaLnBrk="1" hangingPunct="1">
              <a:lnSpc>
                <a:spcPct val="90000"/>
              </a:lnSpc>
              <a:spcBef>
                <a:spcPct val="45000"/>
              </a:spcBef>
              <a:buClr>
                <a:srgbClr val="FF3300"/>
              </a:buClr>
              <a:buFont typeface="Wingdings" pitchFamily="2" charset="2"/>
              <a:buChar char="q"/>
            </a:pPr>
            <a:r>
              <a:rPr lang="tr-TR" sz="2400" b="1" smtClean="0"/>
              <a:t>Araştırma ile tecrübe arasındaki en belirgin fark ise</a:t>
            </a:r>
            <a:r>
              <a:rPr lang="tr-TR" sz="2400" b="1" smtClean="0">
                <a:solidFill>
                  <a:srgbClr val="3366FF"/>
                </a:solidFill>
              </a:rPr>
              <a:t> tecrübenin çok kişisel yoruma açık ve sübjektif</a:t>
            </a:r>
            <a:r>
              <a:rPr lang="tr-TR" sz="2400" b="1" smtClean="0"/>
              <a:t> olmasıdır.</a:t>
            </a:r>
          </a:p>
          <a:p>
            <a:pPr algn="ctr" eaLnBrk="1" hangingPunct="1">
              <a:lnSpc>
                <a:spcPct val="90000"/>
              </a:lnSpc>
            </a:pPr>
            <a:endParaRPr lang="tr-TR" sz="2400" smtClean="0"/>
          </a:p>
        </p:txBody>
      </p:sp>
    </p:spTree>
    <p:extLst>
      <p:ext uri="{BB962C8B-B14F-4D97-AF65-F5344CB8AC3E}">
        <p14:creationId xmlns:p14="http://schemas.microsoft.com/office/powerpoint/2010/main" val="17669261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Text Box 2"/>
          <p:cNvSpPr txBox="1">
            <a:spLocks noChangeArrowheads="1"/>
          </p:cNvSpPr>
          <p:nvPr/>
        </p:nvSpPr>
        <p:spPr bwMode="auto">
          <a:xfrm>
            <a:off x="539750" y="836613"/>
            <a:ext cx="4321175" cy="457200"/>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spcBef>
                <a:spcPct val="50000"/>
              </a:spcBef>
            </a:pPr>
            <a:r>
              <a:rPr kumimoji="1" lang="tr-TR" sz="2400" b="1"/>
              <a:t>BİLİMSEL YÖNTEM</a:t>
            </a:r>
          </a:p>
        </p:txBody>
      </p:sp>
      <p:sp>
        <p:nvSpPr>
          <p:cNvPr id="310275" name="Text Box 3"/>
          <p:cNvSpPr txBox="1">
            <a:spLocks noChangeArrowheads="1"/>
          </p:cNvSpPr>
          <p:nvPr/>
        </p:nvSpPr>
        <p:spPr bwMode="auto">
          <a:xfrm>
            <a:off x="539750" y="2997200"/>
            <a:ext cx="12239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spcBef>
                <a:spcPct val="50000"/>
              </a:spcBef>
            </a:pPr>
            <a:r>
              <a:rPr kumimoji="1" lang="tr-TR" sz="2000" b="1"/>
              <a:t>Bilimsel Yöntem</a:t>
            </a:r>
          </a:p>
        </p:txBody>
      </p:sp>
      <p:sp>
        <p:nvSpPr>
          <p:cNvPr id="310276" name="Text Box 4"/>
          <p:cNvSpPr txBox="1">
            <a:spLocks noChangeArrowheads="1"/>
          </p:cNvSpPr>
          <p:nvPr/>
        </p:nvSpPr>
        <p:spPr bwMode="auto">
          <a:xfrm>
            <a:off x="2916238" y="1790700"/>
            <a:ext cx="24479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spcBef>
                <a:spcPct val="50000"/>
              </a:spcBef>
              <a:buClr>
                <a:srgbClr val="FF0000"/>
              </a:buClr>
              <a:buSzPct val="120000"/>
              <a:buFont typeface="Wingdings" pitchFamily="2" charset="2"/>
              <a:buChar char="§"/>
            </a:pPr>
            <a:r>
              <a:rPr kumimoji="1" lang="tr-TR" sz="2000" b="1"/>
              <a:t>Bilimsel Düşünme Yöntemi</a:t>
            </a:r>
          </a:p>
        </p:txBody>
      </p:sp>
      <p:sp>
        <p:nvSpPr>
          <p:cNvPr id="310277" name="Text Box 5"/>
          <p:cNvSpPr txBox="1">
            <a:spLocks noChangeArrowheads="1"/>
          </p:cNvSpPr>
          <p:nvPr/>
        </p:nvSpPr>
        <p:spPr bwMode="auto">
          <a:xfrm>
            <a:off x="2987675" y="4383088"/>
            <a:ext cx="24479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spcBef>
                <a:spcPct val="50000"/>
              </a:spcBef>
              <a:buClr>
                <a:srgbClr val="FF0000"/>
              </a:buClr>
              <a:buSzPct val="120000"/>
              <a:buFont typeface="Wingdings" pitchFamily="2" charset="2"/>
              <a:buChar char="§"/>
            </a:pPr>
            <a:r>
              <a:rPr kumimoji="1" lang="tr-TR" sz="2000" b="1"/>
              <a:t>Bilimsel Araştırma Yöntemi</a:t>
            </a:r>
          </a:p>
        </p:txBody>
      </p:sp>
      <p:sp>
        <p:nvSpPr>
          <p:cNvPr id="310278" name="Text Box 6"/>
          <p:cNvSpPr txBox="1">
            <a:spLocks noChangeArrowheads="1"/>
          </p:cNvSpPr>
          <p:nvPr/>
        </p:nvSpPr>
        <p:spPr bwMode="auto">
          <a:xfrm>
            <a:off x="5580063" y="992188"/>
            <a:ext cx="3240087" cy="2298700"/>
          </a:xfrm>
          <a:prstGeom prst="rect">
            <a:avLst/>
          </a:prstGeom>
          <a:noFill/>
          <a:ln w="9525">
            <a:solidFill>
              <a:srgbClr val="FF99CC"/>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spcBef>
                <a:spcPct val="30000"/>
              </a:spcBef>
              <a:buClr>
                <a:srgbClr val="FF0000"/>
              </a:buClr>
              <a:buSzPct val="120000"/>
              <a:buFont typeface="Wingdings" pitchFamily="2" charset="2"/>
              <a:buChar char="§"/>
            </a:pPr>
            <a:r>
              <a:rPr kumimoji="1" lang="tr-TR" sz="2000" b="1"/>
              <a:t>Olaylara Dayanma</a:t>
            </a:r>
          </a:p>
          <a:p>
            <a:pPr algn="l" eaLnBrk="1" hangingPunct="1">
              <a:spcBef>
                <a:spcPct val="30000"/>
              </a:spcBef>
              <a:buClr>
                <a:srgbClr val="FF0000"/>
              </a:buClr>
              <a:buSzPct val="120000"/>
              <a:buFont typeface="Wingdings" pitchFamily="2" charset="2"/>
              <a:buChar char="§"/>
            </a:pPr>
            <a:r>
              <a:rPr kumimoji="1" lang="tr-TR" sz="2000" b="1"/>
              <a:t>Tarafsızlık</a:t>
            </a:r>
          </a:p>
          <a:p>
            <a:pPr algn="l" eaLnBrk="1" hangingPunct="1">
              <a:spcBef>
                <a:spcPct val="30000"/>
              </a:spcBef>
              <a:buClr>
                <a:srgbClr val="FF0000"/>
              </a:buClr>
              <a:buSzPct val="120000"/>
              <a:buFont typeface="Wingdings" pitchFamily="2" charset="2"/>
              <a:buChar char="§"/>
            </a:pPr>
            <a:r>
              <a:rPr kumimoji="1" lang="tr-TR" sz="2000" b="1"/>
              <a:t>Dogmatizmi Reddetme</a:t>
            </a:r>
          </a:p>
          <a:p>
            <a:pPr algn="l" eaLnBrk="1" hangingPunct="1">
              <a:spcBef>
                <a:spcPct val="30000"/>
              </a:spcBef>
              <a:buClr>
                <a:srgbClr val="FF0000"/>
              </a:buClr>
              <a:buSzPct val="120000"/>
              <a:buFont typeface="Wingdings" pitchFamily="2" charset="2"/>
              <a:buChar char="§"/>
            </a:pPr>
            <a:r>
              <a:rPr kumimoji="1" lang="tr-TR" sz="2000" b="1"/>
              <a:t>Eleştiriye açık olma</a:t>
            </a:r>
          </a:p>
          <a:p>
            <a:pPr algn="l" eaLnBrk="1" hangingPunct="1">
              <a:spcBef>
                <a:spcPct val="30000"/>
              </a:spcBef>
              <a:buClr>
                <a:srgbClr val="FF0000"/>
              </a:buClr>
              <a:buSzPct val="120000"/>
              <a:buFont typeface="Wingdings" pitchFamily="2" charset="2"/>
              <a:buChar char="§"/>
            </a:pPr>
            <a:r>
              <a:rPr kumimoji="1" lang="tr-TR" sz="2000" b="1"/>
              <a:t>Yanılma olasılığını kabul etme</a:t>
            </a:r>
          </a:p>
        </p:txBody>
      </p:sp>
      <p:sp>
        <p:nvSpPr>
          <p:cNvPr id="310279" name="Text Box 7"/>
          <p:cNvSpPr txBox="1">
            <a:spLocks noChangeArrowheads="1"/>
          </p:cNvSpPr>
          <p:nvPr/>
        </p:nvSpPr>
        <p:spPr bwMode="auto">
          <a:xfrm>
            <a:off x="5580063" y="3794125"/>
            <a:ext cx="2663825" cy="2298700"/>
          </a:xfrm>
          <a:prstGeom prst="rect">
            <a:avLst/>
          </a:prstGeom>
          <a:noFill/>
          <a:ln w="9525">
            <a:solidFill>
              <a:srgbClr val="FF99CC"/>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spcBef>
                <a:spcPct val="30000"/>
              </a:spcBef>
              <a:buClr>
                <a:srgbClr val="FF0000"/>
              </a:buClr>
              <a:buSzPct val="120000"/>
              <a:buFont typeface="Wingdings" pitchFamily="2" charset="2"/>
              <a:buChar char="§"/>
            </a:pPr>
            <a:r>
              <a:rPr kumimoji="1" lang="tr-TR" sz="2000" b="1"/>
              <a:t>Sorunu belirleme</a:t>
            </a:r>
          </a:p>
          <a:p>
            <a:pPr algn="l" eaLnBrk="1" hangingPunct="1">
              <a:spcBef>
                <a:spcPct val="30000"/>
              </a:spcBef>
              <a:buClr>
                <a:srgbClr val="FF0000"/>
              </a:buClr>
              <a:buSzPct val="120000"/>
              <a:buFont typeface="Wingdings" pitchFamily="2" charset="2"/>
              <a:buChar char="§"/>
            </a:pPr>
            <a:r>
              <a:rPr kumimoji="1" lang="tr-TR" sz="2000" b="1"/>
              <a:t>Gözlem</a:t>
            </a:r>
          </a:p>
          <a:p>
            <a:pPr algn="l" eaLnBrk="1" hangingPunct="1">
              <a:spcBef>
                <a:spcPct val="30000"/>
              </a:spcBef>
              <a:buClr>
                <a:srgbClr val="FF0000"/>
              </a:buClr>
              <a:buSzPct val="120000"/>
              <a:buFont typeface="Wingdings" pitchFamily="2" charset="2"/>
              <a:buChar char="§"/>
            </a:pPr>
            <a:r>
              <a:rPr kumimoji="1" lang="tr-TR" sz="2000" b="1"/>
              <a:t>Hipotez kurma</a:t>
            </a:r>
          </a:p>
          <a:p>
            <a:pPr algn="l" eaLnBrk="1" hangingPunct="1">
              <a:spcBef>
                <a:spcPct val="30000"/>
              </a:spcBef>
              <a:buClr>
                <a:srgbClr val="FF0000"/>
              </a:buClr>
              <a:buSzPct val="120000"/>
              <a:buFont typeface="Wingdings" pitchFamily="2" charset="2"/>
              <a:buChar char="§"/>
            </a:pPr>
            <a:r>
              <a:rPr kumimoji="1" lang="tr-TR" sz="2000" b="1"/>
              <a:t>Hipotezi test etme</a:t>
            </a:r>
          </a:p>
          <a:p>
            <a:pPr algn="l" eaLnBrk="1" hangingPunct="1">
              <a:spcBef>
                <a:spcPct val="30000"/>
              </a:spcBef>
              <a:buClr>
                <a:srgbClr val="FF0000"/>
              </a:buClr>
              <a:buSzPct val="120000"/>
              <a:buFont typeface="Wingdings" pitchFamily="2" charset="2"/>
              <a:buChar char="§"/>
            </a:pPr>
            <a:r>
              <a:rPr kumimoji="1" lang="tr-TR" sz="2000" b="1"/>
              <a:t>Teori ve genel kanunlara ulaşma</a:t>
            </a:r>
          </a:p>
        </p:txBody>
      </p:sp>
      <p:sp>
        <p:nvSpPr>
          <p:cNvPr id="310280" name="Text Box 8"/>
          <p:cNvSpPr txBox="1">
            <a:spLocks noChangeArrowheads="1"/>
          </p:cNvSpPr>
          <p:nvPr/>
        </p:nvSpPr>
        <p:spPr bwMode="auto">
          <a:xfrm rot="-1913509">
            <a:off x="1763713" y="2205038"/>
            <a:ext cx="939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spcBef>
                <a:spcPct val="50000"/>
              </a:spcBef>
            </a:pPr>
            <a:r>
              <a:rPr kumimoji="1" lang="tr-TR" sz="2000" b="1">
                <a:latin typeface="Times New Roman" pitchFamily="18" charset="0"/>
              </a:rPr>
              <a:t>Anlam</a:t>
            </a:r>
          </a:p>
        </p:txBody>
      </p:sp>
      <p:sp>
        <p:nvSpPr>
          <p:cNvPr id="310281" name="Text Box 9"/>
          <p:cNvSpPr txBox="1">
            <a:spLocks noChangeArrowheads="1"/>
          </p:cNvSpPr>
          <p:nvPr/>
        </p:nvSpPr>
        <p:spPr bwMode="auto">
          <a:xfrm rot="1867205">
            <a:off x="1692275" y="4076700"/>
            <a:ext cx="10652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spcBef>
                <a:spcPct val="50000"/>
              </a:spcBef>
            </a:pPr>
            <a:r>
              <a:rPr kumimoji="1" lang="tr-TR" sz="2000" b="1">
                <a:latin typeface="Times New Roman" pitchFamily="18" charset="0"/>
              </a:rPr>
              <a:t>Anlam</a:t>
            </a:r>
          </a:p>
        </p:txBody>
      </p:sp>
      <p:sp>
        <p:nvSpPr>
          <p:cNvPr id="310282" name="Line 10"/>
          <p:cNvSpPr>
            <a:spLocks noChangeShapeType="1"/>
          </p:cNvSpPr>
          <p:nvPr/>
        </p:nvSpPr>
        <p:spPr bwMode="auto">
          <a:xfrm>
            <a:off x="1692275" y="3789363"/>
            <a:ext cx="1295400" cy="7921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10283" name="Line 11"/>
          <p:cNvSpPr>
            <a:spLocks noChangeShapeType="1"/>
          </p:cNvSpPr>
          <p:nvPr/>
        </p:nvSpPr>
        <p:spPr bwMode="auto">
          <a:xfrm flipV="1">
            <a:off x="1692275" y="2205038"/>
            <a:ext cx="1223963" cy="7921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10284" name="Text Box 12"/>
          <p:cNvSpPr txBox="1">
            <a:spLocks noChangeArrowheads="1"/>
          </p:cNvSpPr>
          <p:nvPr/>
        </p:nvSpPr>
        <p:spPr bwMode="auto">
          <a:xfrm>
            <a:off x="2916238" y="5084763"/>
            <a:ext cx="25923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spcBef>
                <a:spcPct val="50000"/>
              </a:spcBef>
            </a:pPr>
            <a:r>
              <a:rPr kumimoji="1" lang="tr-TR" b="1"/>
              <a:t>(Araştırmaya dayanır)</a:t>
            </a:r>
          </a:p>
        </p:txBody>
      </p:sp>
      <p:sp>
        <p:nvSpPr>
          <p:cNvPr id="310285" name="Text Box 13"/>
          <p:cNvSpPr txBox="1">
            <a:spLocks noChangeArrowheads="1"/>
          </p:cNvSpPr>
          <p:nvPr/>
        </p:nvSpPr>
        <p:spPr bwMode="auto">
          <a:xfrm>
            <a:off x="3419475" y="2420938"/>
            <a:ext cx="1800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spcBef>
                <a:spcPct val="50000"/>
              </a:spcBef>
            </a:pPr>
            <a:r>
              <a:rPr kumimoji="1" lang="tr-TR" b="1"/>
              <a:t>(Akla dayanır)</a:t>
            </a:r>
          </a:p>
        </p:txBody>
      </p:sp>
    </p:spTree>
    <p:extLst>
      <p:ext uri="{BB962C8B-B14F-4D97-AF65-F5344CB8AC3E}">
        <p14:creationId xmlns:p14="http://schemas.microsoft.com/office/powerpoint/2010/main" val="38958155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10274"/>
                                        </p:tgtEl>
                                        <p:attrNameLst>
                                          <p:attrName>style.visibility</p:attrName>
                                        </p:attrNameLst>
                                      </p:cBhvr>
                                      <p:to>
                                        <p:strVal val="visible"/>
                                      </p:to>
                                    </p:set>
                                    <p:animEffect transition="in" filter="box(in)">
                                      <p:cBhvr>
                                        <p:cTn id="7" dur="500"/>
                                        <p:tgtEl>
                                          <p:spTgt spid="3102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10275"/>
                                        </p:tgtEl>
                                        <p:attrNameLst>
                                          <p:attrName>style.visibility</p:attrName>
                                        </p:attrNameLst>
                                      </p:cBhvr>
                                      <p:to>
                                        <p:strVal val="visible"/>
                                      </p:to>
                                    </p:set>
                                    <p:animEffect transition="in" filter="diamond(in)">
                                      <p:cBhvr>
                                        <p:cTn id="12" dur="2000"/>
                                        <p:tgtEl>
                                          <p:spTgt spid="3102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10283"/>
                                        </p:tgtEl>
                                        <p:attrNameLst>
                                          <p:attrName>style.visibility</p:attrName>
                                        </p:attrNameLst>
                                      </p:cBhvr>
                                      <p:to>
                                        <p:strVal val="visible"/>
                                      </p:to>
                                    </p:set>
                                    <p:animEffect transition="in" filter="slide(fromBottom)">
                                      <p:cBhvr>
                                        <p:cTn id="17" dur="500"/>
                                        <p:tgtEl>
                                          <p:spTgt spid="31028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10280"/>
                                        </p:tgtEl>
                                        <p:attrNameLst>
                                          <p:attrName>style.visibility</p:attrName>
                                        </p:attrNameLst>
                                      </p:cBhvr>
                                      <p:to>
                                        <p:strVal val="visible"/>
                                      </p:to>
                                    </p:set>
                                    <p:animEffect transition="in" filter="diamond(in)">
                                      <p:cBhvr>
                                        <p:cTn id="22" dur="2000"/>
                                        <p:tgtEl>
                                          <p:spTgt spid="31028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10276"/>
                                        </p:tgtEl>
                                        <p:attrNameLst>
                                          <p:attrName>style.visibility</p:attrName>
                                        </p:attrNameLst>
                                      </p:cBhvr>
                                      <p:to>
                                        <p:strVal val="visible"/>
                                      </p:to>
                                    </p:set>
                                    <p:animEffect transition="in" filter="diamond(in)">
                                      <p:cBhvr>
                                        <p:cTn id="27" dur="2000"/>
                                        <p:tgtEl>
                                          <p:spTgt spid="31027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310285"/>
                                        </p:tgtEl>
                                        <p:attrNameLst>
                                          <p:attrName>style.visibility</p:attrName>
                                        </p:attrNameLst>
                                      </p:cBhvr>
                                      <p:to>
                                        <p:strVal val="visible"/>
                                      </p:to>
                                    </p:set>
                                    <p:animEffect transition="in" filter="diamond(in)">
                                      <p:cBhvr>
                                        <p:cTn id="32" dur="2000"/>
                                        <p:tgtEl>
                                          <p:spTgt spid="31028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10282"/>
                                        </p:tgtEl>
                                        <p:attrNameLst>
                                          <p:attrName>style.visibility</p:attrName>
                                        </p:attrNameLst>
                                      </p:cBhvr>
                                      <p:to>
                                        <p:strVal val="visible"/>
                                      </p:to>
                                    </p:set>
                                    <p:animEffect transition="in" filter="slide(fromBottom)">
                                      <p:cBhvr>
                                        <p:cTn id="37" dur="500"/>
                                        <p:tgtEl>
                                          <p:spTgt spid="31028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310281"/>
                                        </p:tgtEl>
                                        <p:attrNameLst>
                                          <p:attrName>style.visibility</p:attrName>
                                        </p:attrNameLst>
                                      </p:cBhvr>
                                      <p:to>
                                        <p:strVal val="visible"/>
                                      </p:to>
                                    </p:set>
                                    <p:animEffect transition="in" filter="diamond(in)">
                                      <p:cBhvr>
                                        <p:cTn id="42" dur="2000"/>
                                        <p:tgtEl>
                                          <p:spTgt spid="31028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310277"/>
                                        </p:tgtEl>
                                        <p:attrNameLst>
                                          <p:attrName>style.visibility</p:attrName>
                                        </p:attrNameLst>
                                      </p:cBhvr>
                                      <p:to>
                                        <p:strVal val="visible"/>
                                      </p:to>
                                    </p:set>
                                    <p:animEffect transition="in" filter="diamond(in)">
                                      <p:cBhvr>
                                        <p:cTn id="47" dur="2000"/>
                                        <p:tgtEl>
                                          <p:spTgt spid="31027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8" presetClass="entr" presetSubtype="16" fill="hold" grpId="0" nodeType="clickEffect">
                                  <p:stCondLst>
                                    <p:cond delay="0"/>
                                  </p:stCondLst>
                                  <p:childTnLst>
                                    <p:set>
                                      <p:cBhvr>
                                        <p:cTn id="51" dur="1" fill="hold">
                                          <p:stCondLst>
                                            <p:cond delay="0"/>
                                          </p:stCondLst>
                                        </p:cTn>
                                        <p:tgtEl>
                                          <p:spTgt spid="310284"/>
                                        </p:tgtEl>
                                        <p:attrNameLst>
                                          <p:attrName>style.visibility</p:attrName>
                                        </p:attrNameLst>
                                      </p:cBhvr>
                                      <p:to>
                                        <p:strVal val="visible"/>
                                      </p:to>
                                    </p:set>
                                    <p:animEffect transition="in" filter="diamond(in)">
                                      <p:cBhvr>
                                        <p:cTn id="52" dur="2000"/>
                                        <p:tgtEl>
                                          <p:spTgt spid="31028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8" presetClass="entr" presetSubtype="16" fill="hold" nodeType="clickEffect">
                                  <p:stCondLst>
                                    <p:cond delay="0"/>
                                  </p:stCondLst>
                                  <p:childTnLst>
                                    <p:set>
                                      <p:cBhvr>
                                        <p:cTn id="56" dur="1" fill="hold">
                                          <p:stCondLst>
                                            <p:cond delay="0"/>
                                          </p:stCondLst>
                                        </p:cTn>
                                        <p:tgtEl>
                                          <p:spTgt spid="310278">
                                            <p:txEl>
                                              <p:pRg st="0" end="0"/>
                                            </p:txEl>
                                          </p:spTgt>
                                        </p:tgtEl>
                                        <p:attrNameLst>
                                          <p:attrName>style.visibility</p:attrName>
                                        </p:attrNameLst>
                                      </p:cBhvr>
                                      <p:to>
                                        <p:strVal val="visible"/>
                                      </p:to>
                                    </p:set>
                                    <p:animEffect transition="in" filter="diamond(in)">
                                      <p:cBhvr>
                                        <p:cTn id="57" dur="2000"/>
                                        <p:tgtEl>
                                          <p:spTgt spid="310278">
                                            <p:txEl>
                                              <p:pRg st="0" end="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8" presetClass="entr" presetSubtype="16" fill="hold" nodeType="clickEffect">
                                  <p:stCondLst>
                                    <p:cond delay="0"/>
                                  </p:stCondLst>
                                  <p:childTnLst>
                                    <p:set>
                                      <p:cBhvr>
                                        <p:cTn id="61" dur="1" fill="hold">
                                          <p:stCondLst>
                                            <p:cond delay="0"/>
                                          </p:stCondLst>
                                        </p:cTn>
                                        <p:tgtEl>
                                          <p:spTgt spid="310278">
                                            <p:txEl>
                                              <p:pRg st="1" end="1"/>
                                            </p:txEl>
                                          </p:spTgt>
                                        </p:tgtEl>
                                        <p:attrNameLst>
                                          <p:attrName>style.visibility</p:attrName>
                                        </p:attrNameLst>
                                      </p:cBhvr>
                                      <p:to>
                                        <p:strVal val="visible"/>
                                      </p:to>
                                    </p:set>
                                    <p:animEffect transition="in" filter="diamond(in)">
                                      <p:cBhvr>
                                        <p:cTn id="62" dur="2000"/>
                                        <p:tgtEl>
                                          <p:spTgt spid="310278">
                                            <p:txEl>
                                              <p:pRg st="1" end="1"/>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8" presetClass="entr" presetSubtype="16" fill="hold" nodeType="clickEffect">
                                  <p:stCondLst>
                                    <p:cond delay="0"/>
                                  </p:stCondLst>
                                  <p:childTnLst>
                                    <p:set>
                                      <p:cBhvr>
                                        <p:cTn id="66" dur="1" fill="hold">
                                          <p:stCondLst>
                                            <p:cond delay="0"/>
                                          </p:stCondLst>
                                        </p:cTn>
                                        <p:tgtEl>
                                          <p:spTgt spid="310278">
                                            <p:txEl>
                                              <p:pRg st="2" end="2"/>
                                            </p:txEl>
                                          </p:spTgt>
                                        </p:tgtEl>
                                        <p:attrNameLst>
                                          <p:attrName>style.visibility</p:attrName>
                                        </p:attrNameLst>
                                      </p:cBhvr>
                                      <p:to>
                                        <p:strVal val="visible"/>
                                      </p:to>
                                    </p:set>
                                    <p:animEffect transition="in" filter="diamond(in)">
                                      <p:cBhvr>
                                        <p:cTn id="67" dur="2000"/>
                                        <p:tgtEl>
                                          <p:spTgt spid="310278">
                                            <p:txEl>
                                              <p:pRg st="2" end="2"/>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8" presetClass="entr" presetSubtype="16" fill="hold" nodeType="clickEffect">
                                  <p:stCondLst>
                                    <p:cond delay="0"/>
                                  </p:stCondLst>
                                  <p:childTnLst>
                                    <p:set>
                                      <p:cBhvr>
                                        <p:cTn id="71" dur="1" fill="hold">
                                          <p:stCondLst>
                                            <p:cond delay="0"/>
                                          </p:stCondLst>
                                        </p:cTn>
                                        <p:tgtEl>
                                          <p:spTgt spid="310278">
                                            <p:txEl>
                                              <p:pRg st="3" end="3"/>
                                            </p:txEl>
                                          </p:spTgt>
                                        </p:tgtEl>
                                        <p:attrNameLst>
                                          <p:attrName>style.visibility</p:attrName>
                                        </p:attrNameLst>
                                      </p:cBhvr>
                                      <p:to>
                                        <p:strVal val="visible"/>
                                      </p:to>
                                    </p:set>
                                    <p:animEffect transition="in" filter="diamond(in)">
                                      <p:cBhvr>
                                        <p:cTn id="72" dur="2000"/>
                                        <p:tgtEl>
                                          <p:spTgt spid="310278">
                                            <p:txEl>
                                              <p:pRg st="3" end="3"/>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8" presetClass="entr" presetSubtype="16" fill="hold" nodeType="clickEffect">
                                  <p:stCondLst>
                                    <p:cond delay="0"/>
                                  </p:stCondLst>
                                  <p:childTnLst>
                                    <p:set>
                                      <p:cBhvr>
                                        <p:cTn id="76" dur="1" fill="hold">
                                          <p:stCondLst>
                                            <p:cond delay="0"/>
                                          </p:stCondLst>
                                        </p:cTn>
                                        <p:tgtEl>
                                          <p:spTgt spid="310278">
                                            <p:txEl>
                                              <p:pRg st="4" end="4"/>
                                            </p:txEl>
                                          </p:spTgt>
                                        </p:tgtEl>
                                        <p:attrNameLst>
                                          <p:attrName>style.visibility</p:attrName>
                                        </p:attrNameLst>
                                      </p:cBhvr>
                                      <p:to>
                                        <p:strVal val="visible"/>
                                      </p:to>
                                    </p:set>
                                    <p:animEffect transition="in" filter="diamond(in)">
                                      <p:cBhvr>
                                        <p:cTn id="77" dur="2000"/>
                                        <p:tgtEl>
                                          <p:spTgt spid="310278">
                                            <p:txEl>
                                              <p:pRg st="4" end="4"/>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8" presetClass="entr" presetSubtype="16" fill="hold" nodeType="clickEffect">
                                  <p:stCondLst>
                                    <p:cond delay="0"/>
                                  </p:stCondLst>
                                  <p:childTnLst>
                                    <p:set>
                                      <p:cBhvr>
                                        <p:cTn id="81" dur="1" fill="hold">
                                          <p:stCondLst>
                                            <p:cond delay="0"/>
                                          </p:stCondLst>
                                        </p:cTn>
                                        <p:tgtEl>
                                          <p:spTgt spid="310279">
                                            <p:txEl>
                                              <p:pRg st="0" end="0"/>
                                            </p:txEl>
                                          </p:spTgt>
                                        </p:tgtEl>
                                        <p:attrNameLst>
                                          <p:attrName>style.visibility</p:attrName>
                                        </p:attrNameLst>
                                      </p:cBhvr>
                                      <p:to>
                                        <p:strVal val="visible"/>
                                      </p:to>
                                    </p:set>
                                    <p:animEffect transition="in" filter="diamond(in)">
                                      <p:cBhvr>
                                        <p:cTn id="82" dur="2000"/>
                                        <p:tgtEl>
                                          <p:spTgt spid="310279">
                                            <p:txEl>
                                              <p:pRg st="0" end="0"/>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8" presetClass="entr" presetSubtype="16" fill="hold" nodeType="clickEffect">
                                  <p:stCondLst>
                                    <p:cond delay="0"/>
                                  </p:stCondLst>
                                  <p:childTnLst>
                                    <p:set>
                                      <p:cBhvr>
                                        <p:cTn id="86" dur="1" fill="hold">
                                          <p:stCondLst>
                                            <p:cond delay="0"/>
                                          </p:stCondLst>
                                        </p:cTn>
                                        <p:tgtEl>
                                          <p:spTgt spid="310279">
                                            <p:txEl>
                                              <p:pRg st="1" end="1"/>
                                            </p:txEl>
                                          </p:spTgt>
                                        </p:tgtEl>
                                        <p:attrNameLst>
                                          <p:attrName>style.visibility</p:attrName>
                                        </p:attrNameLst>
                                      </p:cBhvr>
                                      <p:to>
                                        <p:strVal val="visible"/>
                                      </p:to>
                                    </p:set>
                                    <p:animEffect transition="in" filter="diamond(in)">
                                      <p:cBhvr>
                                        <p:cTn id="87" dur="2000"/>
                                        <p:tgtEl>
                                          <p:spTgt spid="310279">
                                            <p:txEl>
                                              <p:pRg st="1" end="1"/>
                                            </p:txEl>
                                          </p:spTgt>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8" presetClass="entr" presetSubtype="16" fill="hold" nodeType="clickEffect">
                                  <p:stCondLst>
                                    <p:cond delay="0"/>
                                  </p:stCondLst>
                                  <p:childTnLst>
                                    <p:set>
                                      <p:cBhvr>
                                        <p:cTn id="91" dur="1" fill="hold">
                                          <p:stCondLst>
                                            <p:cond delay="0"/>
                                          </p:stCondLst>
                                        </p:cTn>
                                        <p:tgtEl>
                                          <p:spTgt spid="310279">
                                            <p:txEl>
                                              <p:pRg st="2" end="2"/>
                                            </p:txEl>
                                          </p:spTgt>
                                        </p:tgtEl>
                                        <p:attrNameLst>
                                          <p:attrName>style.visibility</p:attrName>
                                        </p:attrNameLst>
                                      </p:cBhvr>
                                      <p:to>
                                        <p:strVal val="visible"/>
                                      </p:to>
                                    </p:set>
                                    <p:animEffect transition="in" filter="diamond(in)">
                                      <p:cBhvr>
                                        <p:cTn id="92" dur="2000"/>
                                        <p:tgtEl>
                                          <p:spTgt spid="310279">
                                            <p:txEl>
                                              <p:pRg st="2" end="2"/>
                                            </p:txEl>
                                          </p:spTgt>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8" presetClass="entr" presetSubtype="16" fill="hold" nodeType="clickEffect">
                                  <p:stCondLst>
                                    <p:cond delay="0"/>
                                  </p:stCondLst>
                                  <p:childTnLst>
                                    <p:set>
                                      <p:cBhvr>
                                        <p:cTn id="96" dur="1" fill="hold">
                                          <p:stCondLst>
                                            <p:cond delay="0"/>
                                          </p:stCondLst>
                                        </p:cTn>
                                        <p:tgtEl>
                                          <p:spTgt spid="310279">
                                            <p:txEl>
                                              <p:pRg st="3" end="3"/>
                                            </p:txEl>
                                          </p:spTgt>
                                        </p:tgtEl>
                                        <p:attrNameLst>
                                          <p:attrName>style.visibility</p:attrName>
                                        </p:attrNameLst>
                                      </p:cBhvr>
                                      <p:to>
                                        <p:strVal val="visible"/>
                                      </p:to>
                                    </p:set>
                                    <p:animEffect transition="in" filter="diamond(in)">
                                      <p:cBhvr>
                                        <p:cTn id="97" dur="2000"/>
                                        <p:tgtEl>
                                          <p:spTgt spid="310279">
                                            <p:txEl>
                                              <p:pRg st="3" end="3"/>
                                            </p:txEl>
                                          </p:spTgt>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8" presetClass="entr" presetSubtype="16" fill="hold" nodeType="clickEffect">
                                  <p:stCondLst>
                                    <p:cond delay="0"/>
                                  </p:stCondLst>
                                  <p:childTnLst>
                                    <p:set>
                                      <p:cBhvr>
                                        <p:cTn id="101" dur="1" fill="hold">
                                          <p:stCondLst>
                                            <p:cond delay="0"/>
                                          </p:stCondLst>
                                        </p:cTn>
                                        <p:tgtEl>
                                          <p:spTgt spid="310279">
                                            <p:txEl>
                                              <p:pRg st="4" end="4"/>
                                            </p:txEl>
                                          </p:spTgt>
                                        </p:tgtEl>
                                        <p:attrNameLst>
                                          <p:attrName>style.visibility</p:attrName>
                                        </p:attrNameLst>
                                      </p:cBhvr>
                                      <p:to>
                                        <p:strVal val="visible"/>
                                      </p:to>
                                    </p:set>
                                    <p:animEffect transition="in" filter="diamond(in)">
                                      <p:cBhvr>
                                        <p:cTn id="102" dur="2000"/>
                                        <p:tgtEl>
                                          <p:spTgt spid="3102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4" grpId="0" animBg="1"/>
      <p:bldP spid="310275" grpId="0"/>
      <p:bldP spid="310276" grpId="0"/>
      <p:bldP spid="310277" grpId="0"/>
      <p:bldP spid="310280" grpId="0"/>
      <p:bldP spid="310281" grpId="0"/>
      <p:bldP spid="310282" grpId="0" animBg="1"/>
      <p:bldP spid="310283" grpId="0" animBg="1"/>
      <p:bldP spid="310284" grpId="0"/>
      <p:bldP spid="31028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a:xfrm>
            <a:off x="1692275" y="620713"/>
            <a:ext cx="6021388" cy="595312"/>
          </a:xfrm>
          <a:solidFill>
            <a:srgbClr val="000080"/>
          </a:solidFill>
        </p:spPr>
        <p:txBody>
          <a:bodyPr>
            <a:normAutofit fontScale="90000"/>
          </a:bodyPr>
          <a:lstStyle/>
          <a:p>
            <a:pPr eaLnBrk="1" hangingPunct="1"/>
            <a:r>
              <a:rPr lang="tr-TR" sz="4000" b="1" smtClean="0">
                <a:solidFill>
                  <a:srgbClr val="FF3300"/>
                </a:solidFill>
              </a:rPr>
              <a:t>Araştırma Bilim İlişkisi</a:t>
            </a:r>
          </a:p>
        </p:txBody>
      </p:sp>
      <p:sp>
        <p:nvSpPr>
          <p:cNvPr id="297987" name="Rectangle 3"/>
          <p:cNvSpPr>
            <a:spLocks noGrp="1" noChangeArrowheads="1"/>
          </p:cNvSpPr>
          <p:nvPr>
            <p:ph type="body" idx="1"/>
          </p:nvPr>
        </p:nvSpPr>
        <p:spPr>
          <a:xfrm>
            <a:off x="134938" y="1341438"/>
            <a:ext cx="8896350" cy="1511300"/>
          </a:xfrm>
        </p:spPr>
        <p:txBody>
          <a:bodyPr/>
          <a:lstStyle/>
          <a:p>
            <a:pPr eaLnBrk="1" hangingPunct="1"/>
            <a:r>
              <a:rPr lang="tr-TR" sz="2000" b="1" u="sng" smtClean="0"/>
              <a:t>Araştırma: </a:t>
            </a:r>
            <a:endParaRPr lang="tr-TR" sz="2000" b="1" smtClean="0"/>
          </a:p>
          <a:p>
            <a:pPr eaLnBrk="1" hangingPunct="1"/>
            <a:r>
              <a:rPr lang="tr-TR" sz="2000" b="1" smtClean="0"/>
              <a:t>Bir gerçeği ortaya çıkarmak, bir problemi çözümlemek ve mevcut verileri artırmak için bilimsel yöntem ve tekniklerden yararlanarak yapılan düzenli çalışmaya araştırma denir.</a:t>
            </a:r>
          </a:p>
        </p:txBody>
      </p:sp>
      <p:sp>
        <p:nvSpPr>
          <p:cNvPr id="297988" name="Text Box 4"/>
          <p:cNvSpPr txBox="1">
            <a:spLocks noChangeArrowheads="1"/>
          </p:cNvSpPr>
          <p:nvPr/>
        </p:nvSpPr>
        <p:spPr bwMode="auto">
          <a:xfrm>
            <a:off x="2916238" y="2781300"/>
            <a:ext cx="2808287"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tr-TR" sz="2400" b="1">
                <a:solidFill>
                  <a:srgbClr val="F6143F"/>
                </a:solidFill>
                <a:latin typeface="Times New Roman" pitchFamily="18" charset="0"/>
              </a:rPr>
              <a:t>Yöntem ve Teknikler</a:t>
            </a:r>
          </a:p>
        </p:txBody>
      </p:sp>
      <p:sp>
        <p:nvSpPr>
          <p:cNvPr id="297989" name="Line 5"/>
          <p:cNvSpPr>
            <a:spLocks noChangeShapeType="1"/>
          </p:cNvSpPr>
          <p:nvPr/>
        </p:nvSpPr>
        <p:spPr bwMode="auto">
          <a:xfrm>
            <a:off x="2339975" y="3284538"/>
            <a:ext cx="381635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297990" name="Oval 6"/>
          <p:cNvSpPr>
            <a:spLocks noChangeArrowheads="1"/>
          </p:cNvSpPr>
          <p:nvPr/>
        </p:nvSpPr>
        <p:spPr bwMode="auto">
          <a:xfrm>
            <a:off x="971550" y="2852738"/>
            <a:ext cx="1296988" cy="863600"/>
          </a:xfrm>
          <a:prstGeom prst="ellipse">
            <a:avLst/>
          </a:prstGeom>
          <a:solidFill>
            <a:schemeClr val="accent1"/>
          </a:solidFill>
          <a:ln w="9525" algn="ctr">
            <a:solidFill>
              <a:schemeClr val="tx1"/>
            </a:solidFill>
            <a:round/>
            <a:headEnd/>
            <a:tailEnd/>
          </a:ln>
        </p:spPr>
        <p:txBody>
          <a:bodyPr wrap="none" anchor="ctr"/>
          <a:lstStyle/>
          <a:p>
            <a:r>
              <a:rPr lang="tr-TR" sz="2400" b="1">
                <a:solidFill>
                  <a:srgbClr val="F6143F"/>
                </a:solidFill>
                <a:latin typeface="Times New Roman" pitchFamily="18" charset="0"/>
              </a:rPr>
              <a:t>Geçerli </a:t>
            </a:r>
          </a:p>
          <a:p>
            <a:r>
              <a:rPr lang="tr-TR" sz="2400" b="1">
                <a:solidFill>
                  <a:srgbClr val="F6143F"/>
                </a:solidFill>
                <a:latin typeface="Times New Roman" pitchFamily="18" charset="0"/>
              </a:rPr>
              <a:t>Soru</a:t>
            </a:r>
          </a:p>
        </p:txBody>
      </p:sp>
      <p:sp>
        <p:nvSpPr>
          <p:cNvPr id="297991" name="Oval 7"/>
          <p:cNvSpPr>
            <a:spLocks noChangeArrowheads="1"/>
          </p:cNvSpPr>
          <p:nvPr/>
        </p:nvSpPr>
        <p:spPr bwMode="auto">
          <a:xfrm>
            <a:off x="6300788" y="2852738"/>
            <a:ext cx="1296987" cy="863600"/>
          </a:xfrm>
          <a:prstGeom prst="ellipse">
            <a:avLst/>
          </a:prstGeom>
          <a:solidFill>
            <a:schemeClr val="accent1"/>
          </a:solidFill>
          <a:ln w="9525" algn="ctr">
            <a:solidFill>
              <a:schemeClr val="tx1"/>
            </a:solidFill>
            <a:round/>
            <a:headEnd/>
            <a:tailEnd/>
          </a:ln>
        </p:spPr>
        <p:txBody>
          <a:bodyPr wrap="none" anchor="ctr"/>
          <a:lstStyle/>
          <a:p>
            <a:r>
              <a:rPr lang="tr-TR" sz="2400" b="1">
                <a:solidFill>
                  <a:srgbClr val="F6143F"/>
                </a:solidFill>
                <a:latin typeface="Times New Roman" pitchFamily="18" charset="0"/>
              </a:rPr>
              <a:t>Geçerli </a:t>
            </a:r>
          </a:p>
          <a:p>
            <a:r>
              <a:rPr lang="tr-TR" sz="2400" b="1">
                <a:solidFill>
                  <a:srgbClr val="F6143F"/>
                </a:solidFill>
                <a:latin typeface="Times New Roman" pitchFamily="18" charset="0"/>
              </a:rPr>
              <a:t>Cevap</a:t>
            </a:r>
          </a:p>
        </p:txBody>
      </p:sp>
      <p:sp>
        <p:nvSpPr>
          <p:cNvPr id="297992" name="Text Box 8"/>
          <p:cNvSpPr txBox="1">
            <a:spLocks noChangeArrowheads="1"/>
          </p:cNvSpPr>
          <p:nvPr/>
        </p:nvSpPr>
        <p:spPr bwMode="auto">
          <a:xfrm>
            <a:off x="250825" y="3933825"/>
            <a:ext cx="8713788"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tr-TR" sz="2000" b="1" u="sng"/>
              <a:t>Araştırma; </a:t>
            </a:r>
            <a:endParaRPr lang="tr-TR" sz="2000" b="1"/>
          </a:p>
          <a:p>
            <a:pPr algn="l" eaLnBrk="1" hangingPunct="1">
              <a:buClr>
                <a:schemeClr val="accent1"/>
              </a:buClr>
              <a:buFont typeface="Wingdings" pitchFamily="2" charset="2"/>
              <a:buChar char="q"/>
            </a:pPr>
            <a:r>
              <a:rPr lang="tr-TR" sz="2000" b="1"/>
              <a:t>İnsanda varolan merak, ihtiyaç ve rahatsızlık veren duruma karşı olan ilgiden ortaya çıkar.</a:t>
            </a:r>
            <a:endParaRPr lang="tr-TR" sz="2000" b="1" u="sng"/>
          </a:p>
          <a:p>
            <a:pPr algn="l" eaLnBrk="1" hangingPunct="1"/>
            <a:r>
              <a:rPr lang="tr-TR" sz="2000" b="1" u="sng"/>
              <a:t>Araştırma;</a:t>
            </a:r>
            <a:endParaRPr lang="tr-TR" sz="2000" b="1"/>
          </a:p>
          <a:p>
            <a:pPr algn="l" eaLnBrk="1" hangingPunct="1">
              <a:buClr>
                <a:schemeClr val="accent1"/>
              </a:buClr>
              <a:buFont typeface="Wingdings" pitchFamily="2" charset="2"/>
              <a:buChar char="q"/>
            </a:pPr>
            <a:r>
              <a:rPr lang="tr-TR" sz="2000" b="1"/>
              <a:t>Bilimsel yöntemin kullanılması sonucunda bilimsel bilgi üretmeye yarayan bir çalışma olduğu için bilimin vazgeçilmez aracıdır. Bilimsel bilgi araştırma ile üretilebilir. O halde denilebilir ki, bilim araştırmanın hem sonucudur, hem de sebebidir.</a:t>
            </a:r>
          </a:p>
        </p:txBody>
      </p:sp>
    </p:spTree>
    <p:extLst>
      <p:ext uri="{BB962C8B-B14F-4D97-AF65-F5344CB8AC3E}">
        <p14:creationId xmlns:p14="http://schemas.microsoft.com/office/powerpoint/2010/main" val="41713944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97986"/>
                                        </p:tgtEl>
                                        <p:attrNameLst>
                                          <p:attrName>style.visibility</p:attrName>
                                        </p:attrNameLst>
                                      </p:cBhvr>
                                      <p:to>
                                        <p:strVal val="visible"/>
                                      </p:to>
                                    </p:set>
                                    <p:animEffect transition="in" filter="diamond(in)">
                                      <p:cBhvr>
                                        <p:cTn id="7" dur="2000"/>
                                        <p:tgtEl>
                                          <p:spTgt spid="2979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97987">
                                            <p:txEl>
                                              <p:pRg st="0" end="0"/>
                                            </p:txEl>
                                          </p:spTgt>
                                        </p:tgtEl>
                                        <p:attrNameLst>
                                          <p:attrName>style.visibility</p:attrName>
                                        </p:attrNameLst>
                                      </p:cBhvr>
                                      <p:to>
                                        <p:strVal val="visible"/>
                                      </p:to>
                                    </p:set>
                                    <p:animEffect transition="in" filter="box(in)">
                                      <p:cBhvr>
                                        <p:cTn id="12" dur="500"/>
                                        <p:tgtEl>
                                          <p:spTgt spid="2979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97987">
                                            <p:txEl>
                                              <p:pRg st="1" end="1"/>
                                            </p:txEl>
                                          </p:spTgt>
                                        </p:tgtEl>
                                        <p:attrNameLst>
                                          <p:attrName>style.visibility</p:attrName>
                                        </p:attrNameLst>
                                      </p:cBhvr>
                                      <p:to>
                                        <p:strVal val="visible"/>
                                      </p:to>
                                    </p:set>
                                    <p:animEffect transition="in" filter="box(in)">
                                      <p:cBhvr>
                                        <p:cTn id="17" dur="500"/>
                                        <p:tgtEl>
                                          <p:spTgt spid="2979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297990"/>
                                        </p:tgtEl>
                                        <p:attrNameLst>
                                          <p:attrName>style.visibility</p:attrName>
                                        </p:attrNameLst>
                                      </p:cBhvr>
                                      <p:to>
                                        <p:strVal val="visible"/>
                                      </p:to>
                                    </p:set>
                                    <p:animEffect transition="in" filter="diamond(in)">
                                      <p:cBhvr>
                                        <p:cTn id="22" dur="2000"/>
                                        <p:tgtEl>
                                          <p:spTgt spid="29799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297991"/>
                                        </p:tgtEl>
                                        <p:attrNameLst>
                                          <p:attrName>style.visibility</p:attrName>
                                        </p:attrNameLst>
                                      </p:cBhvr>
                                      <p:to>
                                        <p:strVal val="visible"/>
                                      </p:to>
                                    </p:set>
                                    <p:animEffect transition="in" filter="diamond(in)">
                                      <p:cBhvr>
                                        <p:cTn id="27" dur="2000"/>
                                        <p:tgtEl>
                                          <p:spTgt spid="29799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297988"/>
                                        </p:tgtEl>
                                        <p:attrNameLst>
                                          <p:attrName>style.visibility</p:attrName>
                                        </p:attrNameLst>
                                      </p:cBhvr>
                                      <p:to>
                                        <p:strVal val="visible"/>
                                      </p:to>
                                    </p:set>
                                    <p:anim calcmode="lin" valueType="num">
                                      <p:cBhvr>
                                        <p:cTn id="32" dur="500" fill="hold"/>
                                        <p:tgtEl>
                                          <p:spTgt spid="297988"/>
                                        </p:tgtEl>
                                        <p:attrNameLst>
                                          <p:attrName>ppt_w</p:attrName>
                                        </p:attrNameLst>
                                      </p:cBhvr>
                                      <p:tavLst>
                                        <p:tav tm="0">
                                          <p:val>
                                            <p:fltVal val="0"/>
                                          </p:val>
                                        </p:tav>
                                        <p:tav tm="100000">
                                          <p:val>
                                            <p:strVal val="#ppt_w"/>
                                          </p:val>
                                        </p:tav>
                                      </p:tavLst>
                                    </p:anim>
                                    <p:anim calcmode="lin" valueType="num">
                                      <p:cBhvr>
                                        <p:cTn id="33" dur="500" fill="hold"/>
                                        <p:tgtEl>
                                          <p:spTgt spid="297988"/>
                                        </p:tgtEl>
                                        <p:attrNameLst>
                                          <p:attrName>ppt_h</p:attrName>
                                        </p:attrNameLst>
                                      </p:cBhvr>
                                      <p:tavLst>
                                        <p:tav tm="0">
                                          <p:val>
                                            <p:fltVal val="0"/>
                                          </p:val>
                                        </p:tav>
                                        <p:tav tm="100000">
                                          <p:val>
                                            <p:strVal val="#ppt_h"/>
                                          </p:val>
                                        </p:tav>
                                      </p:tavLst>
                                    </p:anim>
                                    <p:animEffect transition="in" filter="fade">
                                      <p:cBhvr>
                                        <p:cTn id="34" dur="500"/>
                                        <p:tgtEl>
                                          <p:spTgt spid="297988"/>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297989"/>
                                        </p:tgtEl>
                                        <p:attrNameLst>
                                          <p:attrName>style.visibility</p:attrName>
                                        </p:attrNameLst>
                                      </p:cBhvr>
                                      <p:to>
                                        <p:strVal val="visible"/>
                                      </p:to>
                                    </p:set>
                                    <p:anim calcmode="lin" valueType="num">
                                      <p:cBhvr>
                                        <p:cTn id="37" dur="500" fill="hold"/>
                                        <p:tgtEl>
                                          <p:spTgt spid="297989"/>
                                        </p:tgtEl>
                                        <p:attrNameLst>
                                          <p:attrName>ppt_w</p:attrName>
                                        </p:attrNameLst>
                                      </p:cBhvr>
                                      <p:tavLst>
                                        <p:tav tm="0">
                                          <p:val>
                                            <p:fltVal val="0"/>
                                          </p:val>
                                        </p:tav>
                                        <p:tav tm="100000">
                                          <p:val>
                                            <p:strVal val="#ppt_w"/>
                                          </p:val>
                                        </p:tav>
                                      </p:tavLst>
                                    </p:anim>
                                    <p:anim calcmode="lin" valueType="num">
                                      <p:cBhvr>
                                        <p:cTn id="38" dur="500" fill="hold"/>
                                        <p:tgtEl>
                                          <p:spTgt spid="297989"/>
                                        </p:tgtEl>
                                        <p:attrNameLst>
                                          <p:attrName>ppt_h</p:attrName>
                                        </p:attrNameLst>
                                      </p:cBhvr>
                                      <p:tavLst>
                                        <p:tav tm="0">
                                          <p:val>
                                            <p:fltVal val="0"/>
                                          </p:val>
                                        </p:tav>
                                        <p:tav tm="100000">
                                          <p:val>
                                            <p:strVal val="#ppt_h"/>
                                          </p:val>
                                        </p:tav>
                                      </p:tavLst>
                                    </p:anim>
                                    <p:animEffect transition="in" filter="fade">
                                      <p:cBhvr>
                                        <p:cTn id="39" dur="500"/>
                                        <p:tgtEl>
                                          <p:spTgt spid="297989"/>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8" presetClass="entr" presetSubtype="16" fill="hold" nodeType="clickEffect">
                                  <p:stCondLst>
                                    <p:cond delay="0"/>
                                  </p:stCondLst>
                                  <p:childTnLst>
                                    <p:set>
                                      <p:cBhvr>
                                        <p:cTn id="43" dur="1" fill="hold">
                                          <p:stCondLst>
                                            <p:cond delay="0"/>
                                          </p:stCondLst>
                                        </p:cTn>
                                        <p:tgtEl>
                                          <p:spTgt spid="297992">
                                            <p:txEl>
                                              <p:pRg st="0" end="0"/>
                                            </p:txEl>
                                          </p:spTgt>
                                        </p:tgtEl>
                                        <p:attrNameLst>
                                          <p:attrName>style.visibility</p:attrName>
                                        </p:attrNameLst>
                                      </p:cBhvr>
                                      <p:to>
                                        <p:strVal val="visible"/>
                                      </p:to>
                                    </p:set>
                                    <p:animEffect transition="in" filter="diamond(in)">
                                      <p:cBhvr>
                                        <p:cTn id="44" dur="2000"/>
                                        <p:tgtEl>
                                          <p:spTgt spid="297992">
                                            <p:txEl>
                                              <p:pRg st="0" end="0"/>
                                            </p:txEl>
                                          </p:spTgt>
                                        </p:tgtEl>
                                      </p:cBhvr>
                                    </p:animEffect>
                                  </p:childTnLst>
                                </p:cTn>
                              </p:par>
                              <p:par>
                                <p:cTn id="45" presetID="8" presetClass="entr" presetSubtype="16" fill="hold" nodeType="withEffect">
                                  <p:stCondLst>
                                    <p:cond delay="0"/>
                                  </p:stCondLst>
                                  <p:childTnLst>
                                    <p:set>
                                      <p:cBhvr>
                                        <p:cTn id="46" dur="1" fill="hold">
                                          <p:stCondLst>
                                            <p:cond delay="0"/>
                                          </p:stCondLst>
                                        </p:cTn>
                                        <p:tgtEl>
                                          <p:spTgt spid="297992">
                                            <p:txEl>
                                              <p:pRg st="1" end="1"/>
                                            </p:txEl>
                                          </p:spTgt>
                                        </p:tgtEl>
                                        <p:attrNameLst>
                                          <p:attrName>style.visibility</p:attrName>
                                        </p:attrNameLst>
                                      </p:cBhvr>
                                      <p:to>
                                        <p:strVal val="visible"/>
                                      </p:to>
                                    </p:set>
                                    <p:animEffect transition="in" filter="diamond(in)">
                                      <p:cBhvr>
                                        <p:cTn id="47" dur="2000"/>
                                        <p:tgtEl>
                                          <p:spTgt spid="297992">
                                            <p:txEl>
                                              <p:pRg st="1" end="1"/>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8" presetClass="entr" presetSubtype="16" fill="hold" nodeType="clickEffect">
                                  <p:stCondLst>
                                    <p:cond delay="0"/>
                                  </p:stCondLst>
                                  <p:childTnLst>
                                    <p:set>
                                      <p:cBhvr>
                                        <p:cTn id="51" dur="1" fill="hold">
                                          <p:stCondLst>
                                            <p:cond delay="0"/>
                                          </p:stCondLst>
                                        </p:cTn>
                                        <p:tgtEl>
                                          <p:spTgt spid="297992">
                                            <p:txEl>
                                              <p:pRg st="2" end="2"/>
                                            </p:txEl>
                                          </p:spTgt>
                                        </p:tgtEl>
                                        <p:attrNameLst>
                                          <p:attrName>style.visibility</p:attrName>
                                        </p:attrNameLst>
                                      </p:cBhvr>
                                      <p:to>
                                        <p:strVal val="visible"/>
                                      </p:to>
                                    </p:set>
                                    <p:animEffect transition="in" filter="diamond(in)">
                                      <p:cBhvr>
                                        <p:cTn id="52" dur="2000"/>
                                        <p:tgtEl>
                                          <p:spTgt spid="297992">
                                            <p:txEl>
                                              <p:pRg st="2" end="2"/>
                                            </p:txEl>
                                          </p:spTgt>
                                        </p:tgtEl>
                                      </p:cBhvr>
                                    </p:animEffect>
                                  </p:childTnLst>
                                </p:cTn>
                              </p:par>
                              <p:par>
                                <p:cTn id="53" presetID="8" presetClass="entr" presetSubtype="16" fill="hold" nodeType="withEffect">
                                  <p:stCondLst>
                                    <p:cond delay="0"/>
                                  </p:stCondLst>
                                  <p:childTnLst>
                                    <p:set>
                                      <p:cBhvr>
                                        <p:cTn id="54" dur="1" fill="hold">
                                          <p:stCondLst>
                                            <p:cond delay="0"/>
                                          </p:stCondLst>
                                        </p:cTn>
                                        <p:tgtEl>
                                          <p:spTgt spid="297992">
                                            <p:txEl>
                                              <p:pRg st="3" end="3"/>
                                            </p:txEl>
                                          </p:spTgt>
                                        </p:tgtEl>
                                        <p:attrNameLst>
                                          <p:attrName>style.visibility</p:attrName>
                                        </p:attrNameLst>
                                      </p:cBhvr>
                                      <p:to>
                                        <p:strVal val="visible"/>
                                      </p:to>
                                    </p:set>
                                    <p:animEffect transition="in" filter="diamond(in)">
                                      <p:cBhvr>
                                        <p:cTn id="55" dur="2000"/>
                                        <p:tgtEl>
                                          <p:spTgt spid="29799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86" grpId="0" animBg="1"/>
      <p:bldP spid="297987" grpId="0" build="p"/>
      <p:bldP spid="297988" grpId="0"/>
      <p:bldP spid="297989" grpId="0" animBg="1"/>
      <p:bldP spid="297990" grpId="0" animBg="1"/>
      <p:bldP spid="29799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xfrm>
            <a:off x="0" y="600075"/>
            <a:ext cx="8885238" cy="668338"/>
          </a:xfrm>
        </p:spPr>
        <p:txBody>
          <a:bodyPr/>
          <a:lstStyle/>
          <a:p>
            <a:pPr eaLnBrk="1" hangingPunct="1"/>
            <a:r>
              <a:rPr lang="tr-TR" sz="3600" b="1" smtClean="0">
                <a:solidFill>
                  <a:schemeClr val="tx1"/>
                </a:solidFill>
              </a:rPr>
              <a:t>Araştırma Türleri</a:t>
            </a:r>
          </a:p>
        </p:txBody>
      </p:sp>
      <p:sp>
        <p:nvSpPr>
          <p:cNvPr id="274435" name="Rectangle 3"/>
          <p:cNvSpPr>
            <a:spLocks noGrp="1" noChangeArrowheads="1"/>
          </p:cNvSpPr>
          <p:nvPr>
            <p:ph type="body" idx="1"/>
          </p:nvPr>
        </p:nvSpPr>
        <p:spPr>
          <a:xfrm>
            <a:off x="395288" y="1196975"/>
            <a:ext cx="8497887" cy="5040313"/>
          </a:xfrm>
        </p:spPr>
        <p:txBody>
          <a:bodyPr>
            <a:normAutofit lnSpcReduction="10000"/>
          </a:bodyPr>
          <a:lstStyle/>
          <a:p>
            <a:pPr marL="0" indent="0" eaLnBrk="1" hangingPunct="1">
              <a:spcBef>
                <a:spcPct val="45000"/>
              </a:spcBef>
              <a:buFontTx/>
              <a:buNone/>
            </a:pPr>
            <a:r>
              <a:rPr lang="tr-TR" sz="2400" b="1" smtClean="0">
                <a:solidFill>
                  <a:srgbClr val="3366FF"/>
                </a:solidFill>
              </a:rPr>
              <a:t>Betimsel:</a:t>
            </a:r>
            <a:r>
              <a:rPr lang="tr-TR" sz="2400" b="1" smtClean="0">
                <a:solidFill>
                  <a:srgbClr val="99FF33"/>
                </a:solidFill>
              </a:rPr>
              <a:t> </a:t>
            </a:r>
          </a:p>
          <a:p>
            <a:pPr marL="0" indent="0" eaLnBrk="1" hangingPunct="1">
              <a:spcBef>
                <a:spcPct val="45000"/>
              </a:spcBef>
              <a:buFontTx/>
              <a:buNone/>
            </a:pPr>
            <a:r>
              <a:rPr lang="tr-TR" sz="2400" smtClean="0">
                <a:solidFill>
                  <a:srgbClr val="FF3300"/>
                </a:solidFill>
              </a:rPr>
              <a:t>Tarihsel </a:t>
            </a:r>
            <a:r>
              <a:rPr lang="tr-TR" sz="2400" smtClean="0"/>
              <a:t>ve </a:t>
            </a:r>
            <a:r>
              <a:rPr lang="tr-TR" sz="2400" smtClean="0">
                <a:solidFill>
                  <a:srgbClr val="FF3300"/>
                </a:solidFill>
              </a:rPr>
              <a:t>çağdaş</a:t>
            </a:r>
            <a:r>
              <a:rPr lang="tr-TR" sz="2400" smtClean="0"/>
              <a:t> olmak üzere iki grupta incelenmiştir. Tarihsel araştırmalar genel olarak </a:t>
            </a:r>
            <a:r>
              <a:rPr lang="tr-TR" sz="2400" smtClean="0">
                <a:solidFill>
                  <a:srgbClr val="FF3300"/>
                </a:solidFill>
              </a:rPr>
              <a:t>ne idi</a:t>
            </a:r>
            <a:r>
              <a:rPr lang="tr-TR" sz="2400" smtClean="0"/>
              <a:t> yi belirlerken çağdaş betimsel araştırmalar ise </a:t>
            </a:r>
            <a:r>
              <a:rPr lang="tr-TR" sz="2400" smtClean="0">
                <a:solidFill>
                  <a:srgbClr val="FF3300"/>
                </a:solidFill>
              </a:rPr>
              <a:t>ne oluyor</a:t>
            </a:r>
            <a:r>
              <a:rPr lang="tr-TR" sz="2400" smtClean="0"/>
              <a:t> sorusu ile ilgilenirler. </a:t>
            </a:r>
          </a:p>
          <a:p>
            <a:pPr marL="0" indent="0" eaLnBrk="1" hangingPunct="1">
              <a:spcBef>
                <a:spcPct val="45000"/>
              </a:spcBef>
              <a:buFontTx/>
              <a:buNone/>
            </a:pPr>
            <a:r>
              <a:rPr lang="tr-TR" sz="2400" b="1" smtClean="0">
                <a:solidFill>
                  <a:srgbClr val="3366FF"/>
                </a:solidFill>
              </a:rPr>
              <a:t>Nedensel: </a:t>
            </a:r>
          </a:p>
          <a:p>
            <a:pPr marL="0" indent="0" eaLnBrk="1" hangingPunct="1">
              <a:spcBef>
                <a:spcPct val="45000"/>
              </a:spcBef>
              <a:buFontTx/>
              <a:buNone/>
            </a:pPr>
            <a:r>
              <a:rPr lang="tr-TR" sz="2400" smtClean="0"/>
              <a:t>Olan bir olayın arkasındaki gerekçeleri araştırır. </a:t>
            </a:r>
          </a:p>
          <a:p>
            <a:pPr marL="0" indent="0" eaLnBrk="1" hangingPunct="1">
              <a:spcBef>
                <a:spcPct val="45000"/>
              </a:spcBef>
              <a:buFontTx/>
              <a:buNone/>
            </a:pPr>
            <a:r>
              <a:rPr lang="tr-TR" sz="2400" b="1" smtClean="0">
                <a:solidFill>
                  <a:srgbClr val="3366FF"/>
                </a:solidFill>
              </a:rPr>
              <a:t>Genelleme: </a:t>
            </a:r>
          </a:p>
          <a:p>
            <a:pPr marL="0" indent="0" eaLnBrk="1" hangingPunct="1">
              <a:spcBef>
                <a:spcPct val="45000"/>
              </a:spcBef>
              <a:buFontTx/>
              <a:buNone/>
            </a:pPr>
            <a:r>
              <a:rPr lang="tr-TR" sz="2400" smtClean="0"/>
              <a:t>Elde edilen sonuçların yeni alan ve ortamlarda tekrarlanıp tekrarlanamayacağını araştırır. </a:t>
            </a:r>
          </a:p>
          <a:p>
            <a:pPr marL="0" indent="0" eaLnBrk="1" hangingPunct="1">
              <a:spcBef>
                <a:spcPct val="45000"/>
              </a:spcBef>
              <a:buFontTx/>
              <a:buNone/>
            </a:pPr>
            <a:r>
              <a:rPr lang="tr-TR" sz="2400" b="1" smtClean="0">
                <a:solidFill>
                  <a:srgbClr val="3366FF"/>
                </a:solidFill>
              </a:rPr>
              <a:t>Kuramsal: </a:t>
            </a:r>
          </a:p>
          <a:p>
            <a:pPr marL="0" indent="0" eaLnBrk="1" hangingPunct="1">
              <a:spcBef>
                <a:spcPct val="45000"/>
              </a:spcBef>
              <a:buFontTx/>
              <a:buNone/>
            </a:pPr>
            <a:r>
              <a:rPr lang="tr-TR" sz="2400" smtClean="0"/>
              <a:t>Vuku bulan olaylardaki ilkeleri ve ilişkileri bulmaya çalışır </a:t>
            </a:r>
          </a:p>
        </p:txBody>
      </p:sp>
    </p:spTree>
    <p:extLst>
      <p:ext uri="{BB962C8B-B14F-4D97-AF65-F5344CB8AC3E}">
        <p14:creationId xmlns:p14="http://schemas.microsoft.com/office/powerpoint/2010/main" val="6475107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4434"/>
                                        </p:tgtEl>
                                        <p:attrNameLst>
                                          <p:attrName>style.visibility</p:attrName>
                                        </p:attrNameLst>
                                      </p:cBhvr>
                                      <p:to>
                                        <p:strVal val="visible"/>
                                      </p:to>
                                    </p:set>
                                    <p:animEffect transition="in" filter="box(in)">
                                      <p:cBhvr>
                                        <p:cTn id="7" dur="500"/>
                                        <p:tgtEl>
                                          <p:spTgt spid="274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74435">
                                            <p:txEl>
                                              <p:pRg st="0" end="0"/>
                                            </p:txEl>
                                          </p:spTgt>
                                        </p:tgtEl>
                                        <p:attrNameLst>
                                          <p:attrName>style.visibility</p:attrName>
                                        </p:attrNameLst>
                                      </p:cBhvr>
                                      <p:to>
                                        <p:strVal val="visible"/>
                                      </p:to>
                                    </p:set>
                                    <p:animEffect transition="in" filter="diamond(in)">
                                      <p:cBhvr>
                                        <p:cTn id="12" dur="2000"/>
                                        <p:tgtEl>
                                          <p:spTgt spid="274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274435">
                                            <p:txEl>
                                              <p:pRg st="1" end="1"/>
                                            </p:txEl>
                                          </p:spTgt>
                                        </p:tgtEl>
                                        <p:attrNameLst>
                                          <p:attrName>style.visibility</p:attrName>
                                        </p:attrNameLst>
                                      </p:cBhvr>
                                      <p:to>
                                        <p:strVal val="visible"/>
                                      </p:to>
                                    </p:set>
                                    <p:animEffect transition="in" filter="diamond(in)">
                                      <p:cBhvr>
                                        <p:cTn id="17" dur="2000"/>
                                        <p:tgtEl>
                                          <p:spTgt spid="2744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274435">
                                            <p:txEl>
                                              <p:pRg st="2" end="2"/>
                                            </p:txEl>
                                          </p:spTgt>
                                        </p:tgtEl>
                                        <p:attrNameLst>
                                          <p:attrName>style.visibility</p:attrName>
                                        </p:attrNameLst>
                                      </p:cBhvr>
                                      <p:to>
                                        <p:strVal val="visible"/>
                                      </p:to>
                                    </p:set>
                                    <p:animEffect transition="in" filter="diamond(in)">
                                      <p:cBhvr>
                                        <p:cTn id="22" dur="2000"/>
                                        <p:tgtEl>
                                          <p:spTgt spid="2744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274435">
                                            <p:txEl>
                                              <p:pRg st="3" end="3"/>
                                            </p:txEl>
                                          </p:spTgt>
                                        </p:tgtEl>
                                        <p:attrNameLst>
                                          <p:attrName>style.visibility</p:attrName>
                                        </p:attrNameLst>
                                      </p:cBhvr>
                                      <p:to>
                                        <p:strVal val="visible"/>
                                      </p:to>
                                    </p:set>
                                    <p:animEffect transition="in" filter="diamond(in)">
                                      <p:cBhvr>
                                        <p:cTn id="27" dur="2000"/>
                                        <p:tgtEl>
                                          <p:spTgt spid="27443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274435">
                                            <p:txEl>
                                              <p:pRg st="4" end="4"/>
                                            </p:txEl>
                                          </p:spTgt>
                                        </p:tgtEl>
                                        <p:attrNameLst>
                                          <p:attrName>style.visibility</p:attrName>
                                        </p:attrNameLst>
                                      </p:cBhvr>
                                      <p:to>
                                        <p:strVal val="visible"/>
                                      </p:to>
                                    </p:set>
                                    <p:animEffect transition="in" filter="diamond(in)">
                                      <p:cBhvr>
                                        <p:cTn id="32" dur="2000"/>
                                        <p:tgtEl>
                                          <p:spTgt spid="27443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274435">
                                            <p:txEl>
                                              <p:pRg st="5" end="5"/>
                                            </p:txEl>
                                          </p:spTgt>
                                        </p:tgtEl>
                                        <p:attrNameLst>
                                          <p:attrName>style.visibility</p:attrName>
                                        </p:attrNameLst>
                                      </p:cBhvr>
                                      <p:to>
                                        <p:strVal val="visible"/>
                                      </p:to>
                                    </p:set>
                                    <p:animEffect transition="in" filter="diamond(in)">
                                      <p:cBhvr>
                                        <p:cTn id="37" dur="2000"/>
                                        <p:tgtEl>
                                          <p:spTgt spid="27443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274435">
                                            <p:txEl>
                                              <p:pRg st="6" end="6"/>
                                            </p:txEl>
                                          </p:spTgt>
                                        </p:tgtEl>
                                        <p:attrNameLst>
                                          <p:attrName>style.visibility</p:attrName>
                                        </p:attrNameLst>
                                      </p:cBhvr>
                                      <p:to>
                                        <p:strVal val="visible"/>
                                      </p:to>
                                    </p:set>
                                    <p:animEffect transition="in" filter="diamond(in)">
                                      <p:cBhvr>
                                        <p:cTn id="42" dur="2000"/>
                                        <p:tgtEl>
                                          <p:spTgt spid="27443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274435">
                                            <p:txEl>
                                              <p:pRg st="7" end="7"/>
                                            </p:txEl>
                                          </p:spTgt>
                                        </p:tgtEl>
                                        <p:attrNameLst>
                                          <p:attrName>style.visibility</p:attrName>
                                        </p:attrNameLst>
                                      </p:cBhvr>
                                      <p:to>
                                        <p:strVal val="visible"/>
                                      </p:to>
                                    </p:set>
                                    <p:animEffect transition="in" filter="diamond(in)">
                                      <p:cBhvr>
                                        <p:cTn id="47" dur="2000"/>
                                        <p:tgtEl>
                                          <p:spTgt spid="2744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4" grpId="0"/>
      <p:bldP spid="27443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a:xfrm>
            <a:off x="258763" y="765175"/>
            <a:ext cx="8885237" cy="379413"/>
          </a:xfrm>
        </p:spPr>
        <p:txBody>
          <a:bodyPr>
            <a:normAutofit fontScale="90000"/>
          </a:bodyPr>
          <a:lstStyle/>
          <a:p>
            <a:pPr eaLnBrk="1" hangingPunct="1"/>
            <a:r>
              <a:rPr lang="tr-TR" sz="3200" b="1" smtClean="0">
                <a:solidFill>
                  <a:srgbClr val="3366FF"/>
                </a:solidFill>
              </a:rPr>
              <a:t>Bilimsel Araştırma Süreci</a:t>
            </a:r>
          </a:p>
        </p:txBody>
      </p:sp>
      <p:sp>
        <p:nvSpPr>
          <p:cNvPr id="282627" name="Rectangle 3"/>
          <p:cNvSpPr>
            <a:spLocks noGrp="1" noChangeArrowheads="1"/>
          </p:cNvSpPr>
          <p:nvPr>
            <p:ph type="body" idx="1"/>
          </p:nvPr>
        </p:nvSpPr>
        <p:spPr>
          <a:xfrm>
            <a:off x="134938" y="1484313"/>
            <a:ext cx="8896350" cy="4767262"/>
          </a:xfrm>
        </p:spPr>
        <p:txBody>
          <a:bodyPr/>
          <a:lstStyle/>
          <a:p>
            <a:pPr marL="0" indent="0" eaLnBrk="1" hangingPunct="1">
              <a:buFontTx/>
              <a:buNone/>
            </a:pPr>
            <a:r>
              <a:rPr lang="tr-TR" sz="2400" smtClean="0"/>
              <a:t>	Bilimsel bir araştırma süreci en genel anlamda yedi basamaktan oluşur. </a:t>
            </a:r>
          </a:p>
          <a:p>
            <a:pPr marL="0" indent="0" eaLnBrk="1" hangingPunct="1">
              <a:buFontTx/>
              <a:buNone/>
            </a:pPr>
            <a:r>
              <a:rPr lang="tr-TR" smtClean="0">
                <a:solidFill>
                  <a:srgbClr val="3366FF"/>
                </a:solidFill>
              </a:rPr>
              <a:t>Bunlar;</a:t>
            </a:r>
          </a:p>
          <a:p>
            <a:pPr marL="1082675" lvl="1" indent="-369888" eaLnBrk="1" hangingPunct="1">
              <a:buClr>
                <a:srgbClr val="FF3300"/>
              </a:buClr>
              <a:buSzPct val="95000"/>
              <a:buFont typeface="Wingdings" pitchFamily="2" charset="2"/>
              <a:buAutoNum type="arabicPeriod"/>
            </a:pPr>
            <a:r>
              <a:rPr lang="tr-TR" sz="2400" smtClean="0"/>
              <a:t>Literatür taraması</a:t>
            </a:r>
          </a:p>
          <a:p>
            <a:pPr marL="1082675" lvl="1" indent="-369888" eaLnBrk="1" hangingPunct="1">
              <a:buClr>
                <a:srgbClr val="FF3300"/>
              </a:buClr>
              <a:buSzPct val="95000"/>
              <a:buFont typeface="Wingdings" pitchFamily="2" charset="2"/>
              <a:buAutoNum type="arabicPeriod"/>
            </a:pPr>
            <a:r>
              <a:rPr lang="tr-TR" sz="2400" smtClean="0"/>
              <a:t>Araştırma probleminin belirlenmesi</a:t>
            </a:r>
          </a:p>
          <a:p>
            <a:pPr marL="1082675" lvl="1" indent="-369888" eaLnBrk="1" hangingPunct="1">
              <a:buClr>
                <a:srgbClr val="FF3300"/>
              </a:buClr>
              <a:buSzPct val="95000"/>
              <a:buFont typeface="Wingdings" pitchFamily="2" charset="2"/>
              <a:buAutoNum type="arabicPeriod"/>
            </a:pPr>
            <a:r>
              <a:rPr lang="tr-TR" sz="2400" smtClean="0"/>
              <a:t>Kaynakların okunması ve özetlenmesi</a:t>
            </a:r>
          </a:p>
          <a:p>
            <a:pPr marL="1082675" lvl="1" indent="-369888" eaLnBrk="1" hangingPunct="1">
              <a:buClr>
                <a:srgbClr val="FF3300"/>
              </a:buClr>
              <a:buSzPct val="95000"/>
              <a:buFont typeface="Wingdings" pitchFamily="2" charset="2"/>
              <a:buAutoNum type="arabicPeriod"/>
            </a:pPr>
            <a:r>
              <a:rPr lang="tr-TR" sz="2400" smtClean="0"/>
              <a:t>Araştırma ve analiz yöntemlerinin belirlenmesi</a:t>
            </a:r>
          </a:p>
          <a:p>
            <a:pPr marL="1082675" lvl="1" indent="-369888" eaLnBrk="1" hangingPunct="1">
              <a:buClr>
                <a:srgbClr val="FF3300"/>
              </a:buClr>
              <a:buSzPct val="95000"/>
              <a:buFont typeface="Wingdings" pitchFamily="2" charset="2"/>
              <a:buAutoNum type="arabicPeriod"/>
            </a:pPr>
            <a:r>
              <a:rPr lang="tr-TR" sz="2400" smtClean="0"/>
              <a:t>Veri toplama ve analiz</a:t>
            </a:r>
          </a:p>
          <a:p>
            <a:pPr marL="1082675" lvl="1" indent="-369888" eaLnBrk="1" hangingPunct="1">
              <a:buClr>
                <a:srgbClr val="FF3300"/>
              </a:buClr>
              <a:buSzPct val="95000"/>
              <a:buFont typeface="Wingdings" pitchFamily="2" charset="2"/>
              <a:buAutoNum type="arabicPeriod"/>
            </a:pPr>
            <a:r>
              <a:rPr lang="tr-TR" sz="2400" smtClean="0"/>
              <a:t>Bulguların Yorumlanması</a:t>
            </a:r>
          </a:p>
          <a:p>
            <a:pPr marL="1082675" lvl="1" indent="-369888" eaLnBrk="1" hangingPunct="1">
              <a:buClr>
                <a:srgbClr val="FF3300"/>
              </a:buClr>
              <a:buSzPct val="95000"/>
              <a:buFont typeface="Wingdings" pitchFamily="2" charset="2"/>
              <a:buAutoNum type="arabicPeriod"/>
            </a:pPr>
            <a:r>
              <a:rPr lang="tr-TR" sz="2400" smtClean="0"/>
              <a:t>Araştırma Raporunun Hazırlanması.</a:t>
            </a:r>
          </a:p>
        </p:txBody>
      </p:sp>
    </p:spTree>
    <p:extLst>
      <p:ext uri="{BB962C8B-B14F-4D97-AF65-F5344CB8AC3E}">
        <p14:creationId xmlns:p14="http://schemas.microsoft.com/office/powerpoint/2010/main" val="823728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82626"/>
                                        </p:tgtEl>
                                        <p:attrNameLst>
                                          <p:attrName>style.visibility</p:attrName>
                                        </p:attrNameLst>
                                      </p:cBhvr>
                                      <p:to>
                                        <p:strVal val="visible"/>
                                      </p:to>
                                    </p:set>
                                    <p:animEffect transition="in" filter="diamond(in)">
                                      <p:cBhvr>
                                        <p:cTn id="7" dur="2000"/>
                                        <p:tgtEl>
                                          <p:spTgt spid="282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82627">
                                            <p:txEl>
                                              <p:pRg st="0" end="0"/>
                                            </p:txEl>
                                          </p:spTgt>
                                        </p:tgtEl>
                                        <p:attrNameLst>
                                          <p:attrName>style.visibility</p:attrName>
                                        </p:attrNameLst>
                                      </p:cBhvr>
                                      <p:to>
                                        <p:strVal val="visible"/>
                                      </p:to>
                                    </p:set>
                                    <p:animEffect transition="in" filter="diamond(in)">
                                      <p:cBhvr>
                                        <p:cTn id="12" dur="2000"/>
                                        <p:tgtEl>
                                          <p:spTgt spid="2826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282627">
                                            <p:txEl>
                                              <p:pRg st="1" end="1"/>
                                            </p:txEl>
                                          </p:spTgt>
                                        </p:tgtEl>
                                        <p:attrNameLst>
                                          <p:attrName>style.visibility</p:attrName>
                                        </p:attrNameLst>
                                      </p:cBhvr>
                                      <p:to>
                                        <p:strVal val="visible"/>
                                      </p:to>
                                    </p:set>
                                    <p:animEffect transition="in" filter="diamond(in)">
                                      <p:cBhvr>
                                        <p:cTn id="17" dur="2000"/>
                                        <p:tgtEl>
                                          <p:spTgt spid="282627">
                                            <p:txEl>
                                              <p:pRg st="1" end="1"/>
                                            </p:txEl>
                                          </p:spTgt>
                                        </p:tgtEl>
                                      </p:cBhvr>
                                    </p:animEffect>
                                  </p:childTnLst>
                                </p:cTn>
                              </p:par>
                              <p:par>
                                <p:cTn id="18" presetID="8" presetClass="entr" presetSubtype="16" fill="hold" grpId="0" nodeType="withEffect">
                                  <p:stCondLst>
                                    <p:cond delay="0"/>
                                  </p:stCondLst>
                                  <p:childTnLst>
                                    <p:set>
                                      <p:cBhvr>
                                        <p:cTn id="19" dur="1" fill="hold">
                                          <p:stCondLst>
                                            <p:cond delay="0"/>
                                          </p:stCondLst>
                                        </p:cTn>
                                        <p:tgtEl>
                                          <p:spTgt spid="282627">
                                            <p:txEl>
                                              <p:pRg st="2" end="2"/>
                                            </p:txEl>
                                          </p:spTgt>
                                        </p:tgtEl>
                                        <p:attrNameLst>
                                          <p:attrName>style.visibility</p:attrName>
                                        </p:attrNameLst>
                                      </p:cBhvr>
                                      <p:to>
                                        <p:strVal val="visible"/>
                                      </p:to>
                                    </p:set>
                                    <p:animEffect transition="in" filter="diamond(in)">
                                      <p:cBhvr>
                                        <p:cTn id="20" dur="2000"/>
                                        <p:tgtEl>
                                          <p:spTgt spid="282627">
                                            <p:txEl>
                                              <p:pRg st="2" end="2"/>
                                            </p:txEl>
                                          </p:spTgt>
                                        </p:tgtEl>
                                      </p:cBhvr>
                                    </p:animEffect>
                                  </p:childTnLst>
                                </p:cTn>
                              </p:par>
                              <p:par>
                                <p:cTn id="21" presetID="8" presetClass="entr" presetSubtype="16" fill="hold" grpId="0" nodeType="withEffect">
                                  <p:stCondLst>
                                    <p:cond delay="0"/>
                                  </p:stCondLst>
                                  <p:childTnLst>
                                    <p:set>
                                      <p:cBhvr>
                                        <p:cTn id="22" dur="1" fill="hold">
                                          <p:stCondLst>
                                            <p:cond delay="0"/>
                                          </p:stCondLst>
                                        </p:cTn>
                                        <p:tgtEl>
                                          <p:spTgt spid="282627">
                                            <p:txEl>
                                              <p:pRg st="3" end="3"/>
                                            </p:txEl>
                                          </p:spTgt>
                                        </p:tgtEl>
                                        <p:attrNameLst>
                                          <p:attrName>style.visibility</p:attrName>
                                        </p:attrNameLst>
                                      </p:cBhvr>
                                      <p:to>
                                        <p:strVal val="visible"/>
                                      </p:to>
                                    </p:set>
                                    <p:animEffect transition="in" filter="diamond(in)">
                                      <p:cBhvr>
                                        <p:cTn id="23" dur="2000"/>
                                        <p:tgtEl>
                                          <p:spTgt spid="282627">
                                            <p:txEl>
                                              <p:pRg st="3" end="3"/>
                                            </p:txEl>
                                          </p:spTgt>
                                        </p:tgtEl>
                                      </p:cBhvr>
                                    </p:animEffect>
                                  </p:childTnLst>
                                </p:cTn>
                              </p:par>
                              <p:par>
                                <p:cTn id="24" presetID="8" presetClass="entr" presetSubtype="16" fill="hold" grpId="0" nodeType="withEffect">
                                  <p:stCondLst>
                                    <p:cond delay="0"/>
                                  </p:stCondLst>
                                  <p:childTnLst>
                                    <p:set>
                                      <p:cBhvr>
                                        <p:cTn id="25" dur="1" fill="hold">
                                          <p:stCondLst>
                                            <p:cond delay="0"/>
                                          </p:stCondLst>
                                        </p:cTn>
                                        <p:tgtEl>
                                          <p:spTgt spid="282627">
                                            <p:txEl>
                                              <p:pRg st="4" end="4"/>
                                            </p:txEl>
                                          </p:spTgt>
                                        </p:tgtEl>
                                        <p:attrNameLst>
                                          <p:attrName>style.visibility</p:attrName>
                                        </p:attrNameLst>
                                      </p:cBhvr>
                                      <p:to>
                                        <p:strVal val="visible"/>
                                      </p:to>
                                    </p:set>
                                    <p:animEffect transition="in" filter="diamond(in)">
                                      <p:cBhvr>
                                        <p:cTn id="26" dur="2000"/>
                                        <p:tgtEl>
                                          <p:spTgt spid="282627">
                                            <p:txEl>
                                              <p:pRg st="4" end="4"/>
                                            </p:txEl>
                                          </p:spTgt>
                                        </p:tgtEl>
                                      </p:cBhvr>
                                    </p:animEffect>
                                  </p:childTnLst>
                                </p:cTn>
                              </p:par>
                              <p:par>
                                <p:cTn id="27" presetID="8" presetClass="entr" presetSubtype="16" fill="hold" grpId="0" nodeType="withEffect">
                                  <p:stCondLst>
                                    <p:cond delay="0"/>
                                  </p:stCondLst>
                                  <p:childTnLst>
                                    <p:set>
                                      <p:cBhvr>
                                        <p:cTn id="28" dur="1" fill="hold">
                                          <p:stCondLst>
                                            <p:cond delay="0"/>
                                          </p:stCondLst>
                                        </p:cTn>
                                        <p:tgtEl>
                                          <p:spTgt spid="282627">
                                            <p:txEl>
                                              <p:pRg st="5" end="5"/>
                                            </p:txEl>
                                          </p:spTgt>
                                        </p:tgtEl>
                                        <p:attrNameLst>
                                          <p:attrName>style.visibility</p:attrName>
                                        </p:attrNameLst>
                                      </p:cBhvr>
                                      <p:to>
                                        <p:strVal val="visible"/>
                                      </p:to>
                                    </p:set>
                                    <p:animEffect transition="in" filter="diamond(in)">
                                      <p:cBhvr>
                                        <p:cTn id="29" dur="2000"/>
                                        <p:tgtEl>
                                          <p:spTgt spid="282627">
                                            <p:txEl>
                                              <p:pRg st="5" end="5"/>
                                            </p:txEl>
                                          </p:spTgt>
                                        </p:tgtEl>
                                      </p:cBhvr>
                                    </p:animEffect>
                                  </p:childTnLst>
                                </p:cTn>
                              </p:par>
                              <p:par>
                                <p:cTn id="30" presetID="8" presetClass="entr" presetSubtype="16" fill="hold" grpId="0" nodeType="withEffect">
                                  <p:stCondLst>
                                    <p:cond delay="0"/>
                                  </p:stCondLst>
                                  <p:childTnLst>
                                    <p:set>
                                      <p:cBhvr>
                                        <p:cTn id="31" dur="1" fill="hold">
                                          <p:stCondLst>
                                            <p:cond delay="0"/>
                                          </p:stCondLst>
                                        </p:cTn>
                                        <p:tgtEl>
                                          <p:spTgt spid="282627">
                                            <p:txEl>
                                              <p:pRg st="6" end="6"/>
                                            </p:txEl>
                                          </p:spTgt>
                                        </p:tgtEl>
                                        <p:attrNameLst>
                                          <p:attrName>style.visibility</p:attrName>
                                        </p:attrNameLst>
                                      </p:cBhvr>
                                      <p:to>
                                        <p:strVal val="visible"/>
                                      </p:to>
                                    </p:set>
                                    <p:animEffect transition="in" filter="diamond(in)">
                                      <p:cBhvr>
                                        <p:cTn id="32" dur="2000"/>
                                        <p:tgtEl>
                                          <p:spTgt spid="282627">
                                            <p:txEl>
                                              <p:pRg st="6" end="6"/>
                                            </p:txEl>
                                          </p:spTgt>
                                        </p:tgtEl>
                                      </p:cBhvr>
                                    </p:animEffect>
                                  </p:childTnLst>
                                </p:cTn>
                              </p:par>
                              <p:par>
                                <p:cTn id="33" presetID="8" presetClass="entr" presetSubtype="16" fill="hold" grpId="0" nodeType="withEffect">
                                  <p:stCondLst>
                                    <p:cond delay="0"/>
                                  </p:stCondLst>
                                  <p:childTnLst>
                                    <p:set>
                                      <p:cBhvr>
                                        <p:cTn id="34" dur="1" fill="hold">
                                          <p:stCondLst>
                                            <p:cond delay="0"/>
                                          </p:stCondLst>
                                        </p:cTn>
                                        <p:tgtEl>
                                          <p:spTgt spid="282627">
                                            <p:txEl>
                                              <p:pRg st="7" end="7"/>
                                            </p:txEl>
                                          </p:spTgt>
                                        </p:tgtEl>
                                        <p:attrNameLst>
                                          <p:attrName>style.visibility</p:attrName>
                                        </p:attrNameLst>
                                      </p:cBhvr>
                                      <p:to>
                                        <p:strVal val="visible"/>
                                      </p:to>
                                    </p:set>
                                    <p:animEffect transition="in" filter="diamond(in)">
                                      <p:cBhvr>
                                        <p:cTn id="35" dur="2000"/>
                                        <p:tgtEl>
                                          <p:spTgt spid="282627">
                                            <p:txEl>
                                              <p:pRg st="7" end="7"/>
                                            </p:txEl>
                                          </p:spTgt>
                                        </p:tgtEl>
                                      </p:cBhvr>
                                    </p:animEffect>
                                  </p:childTnLst>
                                </p:cTn>
                              </p:par>
                              <p:par>
                                <p:cTn id="36" presetID="8" presetClass="entr" presetSubtype="16" fill="hold" grpId="0" nodeType="withEffect">
                                  <p:stCondLst>
                                    <p:cond delay="0"/>
                                  </p:stCondLst>
                                  <p:childTnLst>
                                    <p:set>
                                      <p:cBhvr>
                                        <p:cTn id="37" dur="1" fill="hold">
                                          <p:stCondLst>
                                            <p:cond delay="0"/>
                                          </p:stCondLst>
                                        </p:cTn>
                                        <p:tgtEl>
                                          <p:spTgt spid="282627">
                                            <p:txEl>
                                              <p:pRg st="8" end="8"/>
                                            </p:txEl>
                                          </p:spTgt>
                                        </p:tgtEl>
                                        <p:attrNameLst>
                                          <p:attrName>style.visibility</p:attrName>
                                        </p:attrNameLst>
                                      </p:cBhvr>
                                      <p:to>
                                        <p:strVal val="visible"/>
                                      </p:to>
                                    </p:set>
                                    <p:animEffect transition="in" filter="diamond(in)">
                                      <p:cBhvr>
                                        <p:cTn id="38" dur="2000"/>
                                        <p:tgtEl>
                                          <p:spTgt spid="28262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26" grpId="0"/>
      <p:bldP spid="28262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a:xfrm>
            <a:off x="1042988" y="404813"/>
            <a:ext cx="7164387" cy="720725"/>
          </a:xfrm>
          <a:solidFill>
            <a:srgbClr val="000080"/>
          </a:solidFill>
        </p:spPr>
        <p:txBody>
          <a:bodyPr/>
          <a:lstStyle/>
          <a:p>
            <a:pPr eaLnBrk="1" hangingPunct="1"/>
            <a:r>
              <a:rPr lang="tr-TR" sz="2800" b="1" smtClean="0">
                <a:solidFill>
                  <a:srgbClr val="66FFFF"/>
                </a:solidFill>
              </a:rPr>
              <a:t>Araştırma Yöntemlerinin Kökenleri</a:t>
            </a:r>
          </a:p>
        </p:txBody>
      </p:sp>
      <p:sp>
        <p:nvSpPr>
          <p:cNvPr id="290819" name="Text Box 3"/>
          <p:cNvSpPr txBox="1">
            <a:spLocks noChangeArrowheads="1"/>
          </p:cNvSpPr>
          <p:nvPr/>
        </p:nvSpPr>
        <p:spPr bwMode="auto">
          <a:xfrm>
            <a:off x="2005013" y="1268413"/>
            <a:ext cx="5091112" cy="428625"/>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lnSpc>
                <a:spcPct val="95000"/>
              </a:lnSpc>
            </a:pPr>
            <a:r>
              <a:rPr lang="tr-TR" sz="2000" b="1">
                <a:solidFill>
                  <a:srgbClr val="FF3300"/>
                </a:solidFill>
              </a:rPr>
              <a:t>Araştırma Yöntemlerinin Kökenleri</a:t>
            </a:r>
          </a:p>
        </p:txBody>
      </p:sp>
      <p:sp>
        <p:nvSpPr>
          <p:cNvPr id="290820" name="Text Box 4"/>
          <p:cNvSpPr txBox="1">
            <a:spLocks noChangeArrowheads="1"/>
          </p:cNvSpPr>
          <p:nvPr/>
        </p:nvSpPr>
        <p:spPr bwMode="auto">
          <a:xfrm>
            <a:off x="611188" y="1997075"/>
            <a:ext cx="3816350" cy="571500"/>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lIns="54000" tIns="10800" rIns="54000" bIns="108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lnSpc>
                <a:spcPct val="160000"/>
              </a:lnSpc>
            </a:pPr>
            <a:r>
              <a:rPr lang="tr-TR" sz="1900" b="1">
                <a:solidFill>
                  <a:srgbClr val="FF3300"/>
                </a:solidFill>
              </a:rPr>
              <a:t>Pozitivizm(Objektivizm)</a:t>
            </a:r>
          </a:p>
          <a:p>
            <a:pPr eaLnBrk="1" hangingPunct="1"/>
            <a:endParaRPr lang="tr-TR" sz="1900" b="1">
              <a:solidFill>
                <a:srgbClr val="FF3300"/>
              </a:solidFill>
            </a:endParaRPr>
          </a:p>
        </p:txBody>
      </p:sp>
      <p:sp>
        <p:nvSpPr>
          <p:cNvPr id="290821" name="Text Box 5"/>
          <p:cNvSpPr txBox="1">
            <a:spLocks noChangeArrowheads="1"/>
          </p:cNvSpPr>
          <p:nvPr/>
        </p:nvSpPr>
        <p:spPr bwMode="auto">
          <a:xfrm>
            <a:off x="611188" y="2797175"/>
            <a:ext cx="3816350" cy="571500"/>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lIns="54000" tIns="10800" rIns="54000" bIns="108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lnSpc>
                <a:spcPct val="160000"/>
              </a:lnSpc>
            </a:pPr>
            <a:r>
              <a:rPr lang="tr-TR" b="1">
                <a:solidFill>
                  <a:srgbClr val="FF3300"/>
                </a:solidFill>
              </a:rPr>
              <a:t>Quantitative (Nicelikle Belirlenen</a:t>
            </a:r>
            <a:r>
              <a:rPr lang="tr-TR" sz="1900" b="1">
                <a:solidFill>
                  <a:srgbClr val="FFFF00"/>
                </a:solidFill>
              </a:rPr>
              <a:t>)</a:t>
            </a:r>
          </a:p>
        </p:txBody>
      </p:sp>
      <p:sp>
        <p:nvSpPr>
          <p:cNvPr id="290822" name="Text Box 6"/>
          <p:cNvSpPr txBox="1">
            <a:spLocks noChangeArrowheads="1"/>
          </p:cNvSpPr>
          <p:nvPr/>
        </p:nvSpPr>
        <p:spPr bwMode="auto">
          <a:xfrm>
            <a:off x="4859338" y="1997075"/>
            <a:ext cx="3582987" cy="571500"/>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lIns="18000" tIns="0" rIns="18000" bIns="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lnSpc>
                <a:spcPct val="160000"/>
              </a:lnSpc>
            </a:pPr>
            <a:r>
              <a:rPr lang="tr-TR" sz="1900" b="1">
                <a:solidFill>
                  <a:srgbClr val="FF3300"/>
                </a:solidFill>
              </a:rPr>
              <a:t>Relativizm(Subjektivizm)</a:t>
            </a:r>
          </a:p>
        </p:txBody>
      </p:sp>
      <p:sp>
        <p:nvSpPr>
          <p:cNvPr id="290823" name="Text Box 7"/>
          <p:cNvSpPr txBox="1">
            <a:spLocks noChangeArrowheads="1"/>
          </p:cNvSpPr>
          <p:nvPr/>
        </p:nvSpPr>
        <p:spPr bwMode="auto">
          <a:xfrm>
            <a:off x="4859338" y="2797175"/>
            <a:ext cx="3582987" cy="571500"/>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lIns="54000" tIns="10800" rIns="54000" bIns="108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lnSpc>
                <a:spcPct val="160000"/>
              </a:lnSpc>
            </a:pPr>
            <a:r>
              <a:rPr lang="tr-TR" sz="1900" b="1">
                <a:solidFill>
                  <a:srgbClr val="FF3300"/>
                </a:solidFill>
              </a:rPr>
              <a:t>Qulitative(Nitelikle Belirlenen)</a:t>
            </a:r>
          </a:p>
        </p:txBody>
      </p:sp>
      <p:sp>
        <p:nvSpPr>
          <p:cNvPr id="290824" name="Text Box 8"/>
          <p:cNvSpPr txBox="1">
            <a:spLocks noChangeArrowheads="1"/>
          </p:cNvSpPr>
          <p:nvPr/>
        </p:nvSpPr>
        <p:spPr bwMode="auto">
          <a:xfrm>
            <a:off x="4859338" y="3597275"/>
            <a:ext cx="3582987" cy="571500"/>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lIns="54000" tIns="10800" rIns="54000" bIns="108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lnSpc>
                <a:spcPct val="160000"/>
              </a:lnSpc>
            </a:pPr>
            <a:r>
              <a:rPr lang="tr-TR" sz="1900" b="1">
                <a:solidFill>
                  <a:srgbClr val="FF3300"/>
                </a:solidFill>
              </a:rPr>
              <a:t>Etnografik Çalışmalar</a:t>
            </a:r>
          </a:p>
        </p:txBody>
      </p:sp>
      <p:sp>
        <p:nvSpPr>
          <p:cNvPr id="290825" name="Text Box 9"/>
          <p:cNvSpPr txBox="1">
            <a:spLocks noChangeArrowheads="1"/>
          </p:cNvSpPr>
          <p:nvPr/>
        </p:nvSpPr>
        <p:spPr bwMode="auto">
          <a:xfrm>
            <a:off x="611188" y="3597275"/>
            <a:ext cx="3816350" cy="571500"/>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lIns="54000" tIns="10800" rIns="54000" bIns="108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lnSpc>
                <a:spcPct val="160000"/>
              </a:lnSpc>
            </a:pPr>
            <a:r>
              <a:rPr lang="tr-TR" sz="1900" b="1">
                <a:solidFill>
                  <a:srgbClr val="FF3300"/>
                </a:solidFill>
              </a:rPr>
              <a:t>Deneysel Çalışmalar</a:t>
            </a:r>
          </a:p>
        </p:txBody>
      </p:sp>
      <p:sp>
        <p:nvSpPr>
          <p:cNvPr id="290826" name="Text Box 10"/>
          <p:cNvSpPr txBox="1">
            <a:spLocks noChangeArrowheads="1"/>
          </p:cNvSpPr>
          <p:nvPr/>
        </p:nvSpPr>
        <p:spPr bwMode="auto">
          <a:xfrm>
            <a:off x="4859338" y="4397375"/>
            <a:ext cx="3597275" cy="571500"/>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lIns="54000" tIns="10800" rIns="54000" bIns="108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lnSpc>
                <a:spcPct val="160000"/>
              </a:lnSpc>
            </a:pPr>
            <a:r>
              <a:rPr lang="tr-TR" sz="1900" b="1">
                <a:solidFill>
                  <a:srgbClr val="FF3300"/>
                </a:solidFill>
              </a:rPr>
              <a:t>Mülakat Gözlem</a:t>
            </a:r>
          </a:p>
        </p:txBody>
      </p:sp>
      <p:sp>
        <p:nvSpPr>
          <p:cNvPr id="290827" name="Text Box 11"/>
          <p:cNvSpPr txBox="1">
            <a:spLocks noChangeArrowheads="1"/>
          </p:cNvSpPr>
          <p:nvPr/>
        </p:nvSpPr>
        <p:spPr bwMode="auto">
          <a:xfrm>
            <a:off x="611188" y="4397375"/>
            <a:ext cx="3816350" cy="571500"/>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lIns="54000" tIns="10800" rIns="54000" bIns="108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lnSpc>
                <a:spcPct val="160000"/>
              </a:lnSpc>
            </a:pPr>
            <a:r>
              <a:rPr lang="tr-TR" sz="1900" b="1">
                <a:solidFill>
                  <a:srgbClr val="FF3300"/>
                </a:solidFill>
              </a:rPr>
              <a:t>Anket Çalışmaları</a:t>
            </a:r>
          </a:p>
        </p:txBody>
      </p:sp>
      <p:sp>
        <p:nvSpPr>
          <p:cNvPr id="290828" name="Text Box 12"/>
          <p:cNvSpPr txBox="1">
            <a:spLocks noChangeArrowheads="1"/>
          </p:cNvSpPr>
          <p:nvPr/>
        </p:nvSpPr>
        <p:spPr bwMode="auto">
          <a:xfrm>
            <a:off x="2381250" y="5484813"/>
            <a:ext cx="4337050" cy="752475"/>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lIns="54000" tIns="10800" rIns="54000" bIns="1080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lnSpc>
                <a:spcPct val="115000"/>
              </a:lnSpc>
            </a:pPr>
            <a:r>
              <a:rPr lang="tr-TR" sz="1900" b="1">
                <a:solidFill>
                  <a:srgbClr val="FF3300"/>
                </a:solidFill>
              </a:rPr>
              <a:t>Örnek Olay ve Öğretmenin Araştırmacı Olduğu Model</a:t>
            </a:r>
          </a:p>
        </p:txBody>
      </p:sp>
      <p:sp>
        <p:nvSpPr>
          <p:cNvPr id="290829" name="Line 13"/>
          <p:cNvSpPr>
            <a:spLocks noChangeShapeType="1"/>
          </p:cNvSpPr>
          <p:nvPr/>
        </p:nvSpPr>
        <p:spPr bwMode="auto">
          <a:xfrm>
            <a:off x="2381250" y="2568575"/>
            <a:ext cx="0" cy="228600"/>
          </a:xfrm>
          <a:prstGeom prst="line">
            <a:avLst/>
          </a:prstGeom>
          <a:noFill/>
          <a:ln w="28575">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90830" name="Line 14"/>
          <p:cNvSpPr>
            <a:spLocks noChangeShapeType="1"/>
          </p:cNvSpPr>
          <p:nvPr/>
        </p:nvSpPr>
        <p:spPr bwMode="auto">
          <a:xfrm>
            <a:off x="2381250" y="3368675"/>
            <a:ext cx="0" cy="228600"/>
          </a:xfrm>
          <a:prstGeom prst="line">
            <a:avLst/>
          </a:prstGeom>
          <a:noFill/>
          <a:ln w="38100">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90831" name="Line 15"/>
          <p:cNvSpPr>
            <a:spLocks noChangeShapeType="1"/>
          </p:cNvSpPr>
          <p:nvPr/>
        </p:nvSpPr>
        <p:spPr bwMode="auto">
          <a:xfrm>
            <a:off x="2381250" y="4168775"/>
            <a:ext cx="0" cy="228600"/>
          </a:xfrm>
          <a:prstGeom prst="line">
            <a:avLst/>
          </a:prstGeom>
          <a:noFill/>
          <a:ln w="38100">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90832" name="Line 16"/>
          <p:cNvSpPr>
            <a:spLocks noChangeShapeType="1"/>
          </p:cNvSpPr>
          <p:nvPr/>
        </p:nvSpPr>
        <p:spPr bwMode="auto">
          <a:xfrm>
            <a:off x="6718300" y="2568575"/>
            <a:ext cx="0" cy="228600"/>
          </a:xfrm>
          <a:prstGeom prst="line">
            <a:avLst/>
          </a:prstGeom>
          <a:noFill/>
          <a:ln w="38100">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90833" name="Line 17"/>
          <p:cNvSpPr>
            <a:spLocks noChangeShapeType="1"/>
          </p:cNvSpPr>
          <p:nvPr/>
        </p:nvSpPr>
        <p:spPr bwMode="auto">
          <a:xfrm>
            <a:off x="6718300" y="3368675"/>
            <a:ext cx="0" cy="228600"/>
          </a:xfrm>
          <a:prstGeom prst="line">
            <a:avLst/>
          </a:prstGeom>
          <a:noFill/>
          <a:ln w="38100">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90834" name="Line 18"/>
          <p:cNvSpPr>
            <a:spLocks noChangeShapeType="1"/>
          </p:cNvSpPr>
          <p:nvPr/>
        </p:nvSpPr>
        <p:spPr bwMode="auto">
          <a:xfrm>
            <a:off x="6718300" y="4168775"/>
            <a:ext cx="0" cy="228600"/>
          </a:xfrm>
          <a:prstGeom prst="line">
            <a:avLst/>
          </a:prstGeom>
          <a:noFill/>
          <a:ln w="38100">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90835" name="Line 19"/>
          <p:cNvSpPr>
            <a:spLocks noChangeShapeType="1"/>
          </p:cNvSpPr>
          <p:nvPr/>
        </p:nvSpPr>
        <p:spPr bwMode="auto">
          <a:xfrm flipH="1">
            <a:off x="2555875" y="1700213"/>
            <a:ext cx="792163" cy="288925"/>
          </a:xfrm>
          <a:prstGeom prst="line">
            <a:avLst/>
          </a:prstGeom>
          <a:noFill/>
          <a:ln w="38100">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90836" name="Line 20"/>
          <p:cNvSpPr>
            <a:spLocks noChangeShapeType="1"/>
          </p:cNvSpPr>
          <p:nvPr/>
        </p:nvSpPr>
        <p:spPr bwMode="auto">
          <a:xfrm>
            <a:off x="5580063" y="1700213"/>
            <a:ext cx="1079500" cy="288925"/>
          </a:xfrm>
          <a:prstGeom prst="line">
            <a:avLst/>
          </a:prstGeom>
          <a:noFill/>
          <a:ln w="38100">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90837" name="Line 21"/>
          <p:cNvSpPr>
            <a:spLocks noChangeShapeType="1"/>
          </p:cNvSpPr>
          <p:nvPr/>
        </p:nvSpPr>
        <p:spPr bwMode="auto">
          <a:xfrm flipH="1">
            <a:off x="5435600" y="4968875"/>
            <a:ext cx="528638" cy="476250"/>
          </a:xfrm>
          <a:prstGeom prst="line">
            <a:avLst/>
          </a:prstGeom>
          <a:noFill/>
          <a:ln w="38100">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90838" name="Line 22"/>
          <p:cNvSpPr>
            <a:spLocks noChangeShapeType="1"/>
          </p:cNvSpPr>
          <p:nvPr/>
        </p:nvSpPr>
        <p:spPr bwMode="auto">
          <a:xfrm>
            <a:off x="3324225" y="4968875"/>
            <a:ext cx="600075" cy="476250"/>
          </a:xfrm>
          <a:prstGeom prst="line">
            <a:avLst/>
          </a:prstGeom>
          <a:noFill/>
          <a:ln w="38100">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Tree>
    <p:extLst>
      <p:ext uri="{BB962C8B-B14F-4D97-AF65-F5344CB8AC3E}">
        <p14:creationId xmlns:p14="http://schemas.microsoft.com/office/powerpoint/2010/main" val="42451554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90818"/>
                                        </p:tgtEl>
                                        <p:attrNameLst>
                                          <p:attrName>style.visibility</p:attrName>
                                        </p:attrNameLst>
                                      </p:cBhvr>
                                      <p:to>
                                        <p:strVal val="visible"/>
                                      </p:to>
                                    </p:set>
                                    <p:animEffect transition="in" filter="diamond(in)">
                                      <p:cBhvr>
                                        <p:cTn id="7" dur="2000"/>
                                        <p:tgtEl>
                                          <p:spTgt spid="2908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90819"/>
                                        </p:tgtEl>
                                        <p:attrNameLst>
                                          <p:attrName>style.visibility</p:attrName>
                                        </p:attrNameLst>
                                      </p:cBhvr>
                                      <p:to>
                                        <p:strVal val="visible"/>
                                      </p:to>
                                    </p:set>
                                    <p:animEffect transition="in" filter="diamond(in)">
                                      <p:cBhvr>
                                        <p:cTn id="12" dur="2000"/>
                                        <p:tgtEl>
                                          <p:spTgt spid="2908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3" presetClass="entr" presetSubtype="0" fill="hold" grpId="0" nodeType="clickEffect">
                                  <p:stCondLst>
                                    <p:cond delay="0"/>
                                  </p:stCondLst>
                                  <p:childTnLst>
                                    <p:set>
                                      <p:cBhvr>
                                        <p:cTn id="16" dur="1" fill="hold">
                                          <p:stCondLst>
                                            <p:cond delay="0"/>
                                          </p:stCondLst>
                                        </p:cTn>
                                        <p:tgtEl>
                                          <p:spTgt spid="290835"/>
                                        </p:tgtEl>
                                        <p:attrNameLst>
                                          <p:attrName>style.visibility</p:attrName>
                                        </p:attrNameLst>
                                      </p:cBhvr>
                                      <p:to>
                                        <p:strVal val="visible"/>
                                      </p:to>
                                    </p:set>
                                    <p:anim calcmode="lin" valueType="num">
                                      <p:cBhvr>
                                        <p:cTn id="17" dur="500" fill="hold"/>
                                        <p:tgtEl>
                                          <p:spTgt spid="290835"/>
                                        </p:tgtEl>
                                        <p:attrNameLst>
                                          <p:attrName>ppt_w</p:attrName>
                                        </p:attrNameLst>
                                      </p:cBhvr>
                                      <p:tavLst>
                                        <p:tav tm="0">
                                          <p:val>
                                            <p:fltVal val="0"/>
                                          </p:val>
                                        </p:tav>
                                        <p:tav tm="100000">
                                          <p:val>
                                            <p:strVal val="#ppt_w"/>
                                          </p:val>
                                        </p:tav>
                                      </p:tavLst>
                                    </p:anim>
                                    <p:anim calcmode="lin" valueType="num">
                                      <p:cBhvr>
                                        <p:cTn id="18" dur="500" fill="hold"/>
                                        <p:tgtEl>
                                          <p:spTgt spid="290835"/>
                                        </p:tgtEl>
                                        <p:attrNameLst>
                                          <p:attrName>ppt_h</p:attrName>
                                        </p:attrNameLst>
                                      </p:cBhvr>
                                      <p:tavLst>
                                        <p:tav tm="0">
                                          <p:val>
                                            <p:fltVal val="0"/>
                                          </p:val>
                                        </p:tav>
                                        <p:tav tm="100000">
                                          <p:val>
                                            <p:strVal val="#ppt_h"/>
                                          </p:val>
                                        </p:tav>
                                      </p:tavLst>
                                    </p:anim>
                                    <p:animEffect transition="in" filter="fade">
                                      <p:cBhvr>
                                        <p:cTn id="19" dur="500"/>
                                        <p:tgtEl>
                                          <p:spTgt spid="29083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0" fill="hold" grpId="0" nodeType="clickEffect">
                                  <p:stCondLst>
                                    <p:cond delay="0"/>
                                  </p:stCondLst>
                                  <p:childTnLst>
                                    <p:set>
                                      <p:cBhvr>
                                        <p:cTn id="23" dur="1" fill="hold">
                                          <p:stCondLst>
                                            <p:cond delay="0"/>
                                          </p:stCondLst>
                                        </p:cTn>
                                        <p:tgtEl>
                                          <p:spTgt spid="290836"/>
                                        </p:tgtEl>
                                        <p:attrNameLst>
                                          <p:attrName>style.visibility</p:attrName>
                                        </p:attrNameLst>
                                      </p:cBhvr>
                                      <p:to>
                                        <p:strVal val="visible"/>
                                      </p:to>
                                    </p:set>
                                    <p:anim calcmode="lin" valueType="num">
                                      <p:cBhvr>
                                        <p:cTn id="24" dur="500" fill="hold"/>
                                        <p:tgtEl>
                                          <p:spTgt spid="290836"/>
                                        </p:tgtEl>
                                        <p:attrNameLst>
                                          <p:attrName>ppt_w</p:attrName>
                                        </p:attrNameLst>
                                      </p:cBhvr>
                                      <p:tavLst>
                                        <p:tav tm="0">
                                          <p:val>
                                            <p:fltVal val="0"/>
                                          </p:val>
                                        </p:tav>
                                        <p:tav tm="100000">
                                          <p:val>
                                            <p:strVal val="#ppt_w"/>
                                          </p:val>
                                        </p:tav>
                                      </p:tavLst>
                                    </p:anim>
                                    <p:anim calcmode="lin" valueType="num">
                                      <p:cBhvr>
                                        <p:cTn id="25" dur="500" fill="hold"/>
                                        <p:tgtEl>
                                          <p:spTgt spid="290836"/>
                                        </p:tgtEl>
                                        <p:attrNameLst>
                                          <p:attrName>ppt_h</p:attrName>
                                        </p:attrNameLst>
                                      </p:cBhvr>
                                      <p:tavLst>
                                        <p:tav tm="0">
                                          <p:val>
                                            <p:fltVal val="0"/>
                                          </p:val>
                                        </p:tav>
                                        <p:tav tm="100000">
                                          <p:val>
                                            <p:strVal val="#ppt_h"/>
                                          </p:val>
                                        </p:tav>
                                      </p:tavLst>
                                    </p:anim>
                                    <p:animEffect transition="in" filter="fade">
                                      <p:cBhvr>
                                        <p:cTn id="26" dur="500"/>
                                        <p:tgtEl>
                                          <p:spTgt spid="29083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290820"/>
                                        </p:tgtEl>
                                        <p:attrNameLst>
                                          <p:attrName>style.visibility</p:attrName>
                                        </p:attrNameLst>
                                      </p:cBhvr>
                                      <p:to>
                                        <p:strVal val="visible"/>
                                      </p:to>
                                    </p:set>
                                    <p:animEffect transition="in" filter="diamond(in)">
                                      <p:cBhvr>
                                        <p:cTn id="31" dur="2000"/>
                                        <p:tgtEl>
                                          <p:spTgt spid="29082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290822"/>
                                        </p:tgtEl>
                                        <p:attrNameLst>
                                          <p:attrName>style.visibility</p:attrName>
                                        </p:attrNameLst>
                                      </p:cBhvr>
                                      <p:to>
                                        <p:strVal val="visible"/>
                                      </p:to>
                                    </p:set>
                                    <p:animEffect transition="in" filter="diamond(in)">
                                      <p:cBhvr>
                                        <p:cTn id="36" dur="2000"/>
                                        <p:tgtEl>
                                          <p:spTgt spid="29082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3" presetClass="entr" presetSubtype="0" fill="hold" grpId="0" nodeType="clickEffect">
                                  <p:stCondLst>
                                    <p:cond delay="0"/>
                                  </p:stCondLst>
                                  <p:childTnLst>
                                    <p:set>
                                      <p:cBhvr>
                                        <p:cTn id="40" dur="1" fill="hold">
                                          <p:stCondLst>
                                            <p:cond delay="0"/>
                                          </p:stCondLst>
                                        </p:cTn>
                                        <p:tgtEl>
                                          <p:spTgt spid="290829"/>
                                        </p:tgtEl>
                                        <p:attrNameLst>
                                          <p:attrName>style.visibility</p:attrName>
                                        </p:attrNameLst>
                                      </p:cBhvr>
                                      <p:to>
                                        <p:strVal val="visible"/>
                                      </p:to>
                                    </p:set>
                                    <p:anim calcmode="lin" valueType="num">
                                      <p:cBhvr>
                                        <p:cTn id="41" dur="500" fill="hold"/>
                                        <p:tgtEl>
                                          <p:spTgt spid="290829"/>
                                        </p:tgtEl>
                                        <p:attrNameLst>
                                          <p:attrName>ppt_w</p:attrName>
                                        </p:attrNameLst>
                                      </p:cBhvr>
                                      <p:tavLst>
                                        <p:tav tm="0">
                                          <p:val>
                                            <p:fltVal val="0"/>
                                          </p:val>
                                        </p:tav>
                                        <p:tav tm="100000">
                                          <p:val>
                                            <p:strVal val="#ppt_w"/>
                                          </p:val>
                                        </p:tav>
                                      </p:tavLst>
                                    </p:anim>
                                    <p:anim calcmode="lin" valueType="num">
                                      <p:cBhvr>
                                        <p:cTn id="42" dur="500" fill="hold"/>
                                        <p:tgtEl>
                                          <p:spTgt spid="290829"/>
                                        </p:tgtEl>
                                        <p:attrNameLst>
                                          <p:attrName>ppt_h</p:attrName>
                                        </p:attrNameLst>
                                      </p:cBhvr>
                                      <p:tavLst>
                                        <p:tav tm="0">
                                          <p:val>
                                            <p:fltVal val="0"/>
                                          </p:val>
                                        </p:tav>
                                        <p:tav tm="100000">
                                          <p:val>
                                            <p:strVal val="#ppt_h"/>
                                          </p:val>
                                        </p:tav>
                                      </p:tavLst>
                                    </p:anim>
                                    <p:animEffect transition="in" filter="fade">
                                      <p:cBhvr>
                                        <p:cTn id="43" dur="500"/>
                                        <p:tgtEl>
                                          <p:spTgt spid="290829"/>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8" presetClass="entr" presetSubtype="16" fill="hold" grpId="0" nodeType="clickEffect">
                                  <p:stCondLst>
                                    <p:cond delay="0"/>
                                  </p:stCondLst>
                                  <p:childTnLst>
                                    <p:set>
                                      <p:cBhvr>
                                        <p:cTn id="47" dur="1" fill="hold">
                                          <p:stCondLst>
                                            <p:cond delay="0"/>
                                          </p:stCondLst>
                                        </p:cTn>
                                        <p:tgtEl>
                                          <p:spTgt spid="290821"/>
                                        </p:tgtEl>
                                        <p:attrNameLst>
                                          <p:attrName>style.visibility</p:attrName>
                                        </p:attrNameLst>
                                      </p:cBhvr>
                                      <p:to>
                                        <p:strVal val="visible"/>
                                      </p:to>
                                    </p:set>
                                    <p:animEffect transition="in" filter="diamond(in)">
                                      <p:cBhvr>
                                        <p:cTn id="48" dur="2000"/>
                                        <p:tgtEl>
                                          <p:spTgt spid="290821"/>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53" presetClass="entr" presetSubtype="0" fill="hold" grpId="0" nodeType="clickEffect">
                                  <p:stCondLst>
                                    <p:cond delay="0"/>
                                  </p:stCondLst>
                                  <p:childTnLst>
                                    <p:set>
                                      <p:cBhvr>
                                        <p:cTn id="52" dur="1" fill="hold">
                                          <p:stCondLst>
                                            <p:cond delay="0"/>
                                          </p:stCondLst>
                                        </p:cTn>
                                        <p:tgtEl>
                                          <p:spTgt spid="290830"/>
                                        </p:tgtEl>
                                        <p:attrNameLst>
                                          <p:attrName>style.visibility</p:attrName>
                                        </p:attrNameLst>
                                      </p:cBhvr>
                                      <p:to>
                                        <p:strVal val="visible"/>
                                      </p:to>
                                    </p:set>
                                    <p:anim calcmode="lin" valueType="num">
                                      <p:cBhvr>
                                        <p:cTn id="53" dur="500" fill="hold"/>
                                        <p:tgtEl>
                                          <p:spTgt spid="290830"/>
                                        </p:tgtEl>
                                        <p:attrNameLst>
                                          <p:attrName>ppt_w</p:attrName>
                                        </p:attrNameLst>
                                      </p:cBhvr>
                                      <p:tavLst>
                                        <p:tav tm="0">
                                          <p:val>
                                            <p:fltVal val="0"/>
                                          </p:val>
                                        </p:tav>
                                        <p:tav tm="100000">
                                          <p:val>
                                            <p:strVal val="#ppt_w"/>
                                          </p:val>
                                        </p:tav>
                                      </p:tavLst>
                                    </p:anim>
                                    <p:anim calcmode="lin" valueType="num">
                                      <p:cBhvr>
                                        <p:cTn id="54" dur="500" fill="hold"/>
                                        <p:tgtEl>
                                          <p:spTgt spid="290830"/>
                                        </p:tgtEl>
                                        <p:attrNameLst>
                                          <p:attrName>ppt_h</p:attrName>
                                        </p:attrNameLst>
                                      </p:cBhvr>
                                      <p:tavLst>
                                        <p:tav tm="0">
                                          <p:val>
                                            <p:fltVal val="0"/>
                                          </p:val>
                                        </p:tav>
                                        <p:tav tm="100000">
                                          <p:val>
                                            <p:strVal val="#ppt_h"/>
                                          </p:val>
                                        </p:tav>
                                      </p:tavLst>
                                    </p:anim>
                                    <p:animEffect transition="in" filter="fade">
                                      <p:cBhvr>
                                        <p:cTn id="55" dur="500"/>
                                        <p:tgtEl>
                                          <p:spTgt spid="290830"/>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8" presetClass="entr" presetSubtype="16" fill="hold" grpId="0" nodeType="clickEffect">
                                  <p:stCondLst>
                                    <p:cond delay="0"/>
                                  </p:stCondLst>
                                  <p:childTnLst>
                                    <p:set>
                                      <p:cBhvr>
                                        <p:cTn id="59" dur="1" fill="hold">
                                          <p:stCondLst>
                                            <p:cond delay="0"/>
                                          </p:stCondLst>
                                        </p:cTn>
                                        <p:tgtEl>
                                          <p:spTgt spid="290825"/>
                                        </p:tgtEl>
                                        <p:attrNameLst>
                                          <p:attrName>style.visibility</p:attrName>
                                        </p:attrNameLst>
                                      </p:cBhvr>
                                      <p:to>
                                        <p:strVal val="visible"/>
                                      </p:to>
                                    </p:set>
                                    <p:animEffect transition="in" filter="diamond(in)">
                                      <p:cBhvr>
                                        <p:cTn id="60" dur="2000"/>
                                        <p:tgtEl>
                                          <p:spTgt spid="290825"/>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53" presetClass="entr" presetSubtype="0" fill="hold" grpId="0" nodeType="clickEffect">
                                  <p:stCondLst>
                                    <p:cond delay="0"/>
                                  </p:stCondLst>
                                  <p:childTnLst>
                                    <p:set>
                                      <p:cBhvr>
                                        <p:cTn id="64" dur="1" fill="hold">
                                          <p:stCondLst>
                                            <p:cond delay="0"/>
                                          </p:stCondLst>
                                        </p:cTn>
                                        <p:tgtEl>
                                          <p:spTgt spid="290831"/>
                                        </p:tgtEl>
                                        <p:attrNameLst>
                                          <p:attrName>style.visibility</p:attrName>
                                        </p:attrNameLst>
                                      </p:cBhvr>
                                      <p:to>
                                        <p:strVal val="visible"/>
                                      </p:to>
                                    </p:set>
                                    <p:anim calcmode="lin" valueType="num">
                                      <p:cBhvr>
                                        <p:cTn id="65" dur="500" fill="hold"/>
                                        <p:tgtEl>
                                          <p:spTgt spid="290831"/>
                                        </p:tgtEl>
                                        <p:attrNameLst>
                                          <p:attrName>ppt_w</p:attrName>
                                        </p:attrNameLst>
                                      </p:cBhvr>
                                      <p:tavLst>
                                        <p:tav tm="0">
                                          <p:val>
                                            <p:fltVal val="0"/>
                                          </p:val>
                                        </p:tav>
                                        <p:tav tm="100000">
                                          <p:val>
                                            <p:strVal val="#ppt_w"/>
                                          </p:val>
                                        </p:tav>
                                      </p:tavLst>
                                    </p:anim>
                                    <p:anim calcmode="lin" valueType="num">
                                      <p:cBhvr>
                                        <p:cTn id="66" dur="500" fill="hold"/>
                                        <p:tgtEl>
                                          <p:spTgt spid="290831"/>
                                        </p:tgtEl>
                                        <p:attrNameLst>
                                          <p:attrName>ppt_h</p:attrName>
                                        </p:attrNameLst>
                                      </p:cBhvr>
                                      <p:tavLst>
                                        <p:tav tm="0">
                                          <p:val>
                                            <p:fltVal val="0"/>
                                          </p:val>
                                        </p:tav>
                                        <p:tav tm="100000">
                                          <p:val>
                                            <p:strVal val="#ppt_h"/>
                                          </p:val>
                                        </p:tav>
                                      </p:tavLst>
                                    </p:anim>
                                    <p:animEffect transition="in" filter="fade">
                                      <p:cBhvr>
                                        <p:cTn id="67" dur="500"/>
                                        <p:tgtEl>
                                          <p:spTgt spid="290831"/>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8" presetClass="entr" presetSubtype="16" fill="hold" grpId="0" nodeType="clickEffect">
                                  <p:stCondLst>
                                    <p:cond delay="0"/>
                                  </p:stCondLst>
                                  <p:childTnLst>
                                    <p:set>
                                      <p:cBhvr>
                                        <p:cTn id="71" dur="1" fill="hold">
                                          <p:stCondLst>
                                            <p:cond delay="0"/>
                                          </p:stCondLst>
                                        </p:cTn>
                                        <p:tgtEl>
                                          <p:spTgt spid="290827"/>
                                        </p:tgtEl>
                                        <p:attrNameLst>
                                          <p:attrName>style.visibility</p:attrName>
                                        </p:attrNameLst>
                                      </p:cBhvr>
                                      <p:to>
                                        <p:strVal val="visible"/>
                                      </p:to>
                                    </p:set>
                                    <p:animEffect transition="in" filter="diamond(in)">
                                      <p:cBhvr>
                                        <p:cTn id="72" dur="2000"/>
                                        <p:tgtEl>
                                          <p:spTgt spid="290827"/>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53" presetClass="entr" presetSubtype="0" fill="hold" grpId="0" nodeType="clickEffect">
                                  <p:stCondLst>
                                    <p:cond delay="0"/>
                                  </p:stCondLst>
                                  <p:childTnLst>
                                    <p:set>
                                      <p:cBhvr>
                                        <p:cTn id="76" dur="1" fill="hold">
                                          <p:stCondLst>
                                            <p:cond delay="0"/>
                                          </p:stCondLst>
                                        </p:cTn>
                                        <p:tgtEl>
                                          <p:spTgt spid="290832"/>
                                        </p:tgtEl>
                                        <p:attrNameLst>
                                          <p:attrName>style.visibility</p:attrName>
                                        </p:attrNameLst>
                                      </p:cBhvr>
                                      <p:to>
                                        <p:strVal val="visible"/>
                                      </p:to>
                                    </p:set>
                                    <p:anim calcmode="lin" valueType="num">
                                      <p:cBhvr>
                                        <p:cTn id="77" dur="500" fill="hold"/>
                                        <p:tgtEl>
                                          <p:spTgt spid="290832"/>
                                        </p:tgtEl>
                                        <p:attrNameLst>
                                          <p:attrName>ppt_w</p:attrName>
                                        </p:attrNameLst>
                                      </p:cBhvr>
                                      <p:tavLst>
                                        <p:tav tm="0">
                                          <p:val>
                                            <p:fltVal val="0"/>
                                          </p:val>
                                        </p:tav>
                                        <p:tav tm="100000">
                                          <p:val>
                                            <p:strVal val="#ppt_w"/>
                                          </p:val>
                                        </p:tav>
                                      </p:tavLst>
                                    </p:anim>
                                    <p:anim calcmode="lin" valueType="num">
                                      <p:cBhvr>
                                        <p:cTn id="78" dur="500" fill="hold"/>
                                        <p:tgtEl>
                                          <p:spTgt spid="290832"/>
                                        </p:tgtEl>
                                        <p:attrNameLst>
                                          <p:attrName>ppt_h</p:attrName>
                                        </p:attrNameLst>
                                      </p:cBhvr>
                                      <p:tavLst>
                                        <p:tav tm="0">
                                          <p:val>
                                            <p:fltVal val="0"/>
                                          </p:val>
                                        </p:tav>
                                        <p:tav tm="100000">
                                          <p:val>
                                            <p:strVal val="#ppt_h"/>
                                          </p:val>
                                        </p:tav>
                                      </p:tavLst>
                                    </p:anim>
                                    <p:animEffect transition="in" filter="fade">
                                      <p:cBhvr>
                                        <p:cTn id="79" dur="500"/>
                                        <p:tgtEl>
                                          <p:spTgt spid="290832"/>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8" presetClass="entr" presetSubtype="16" fill="hold" grpId="0" nodeType="clickEffect">
                                  <p:stCondLst>
                                    <p:cond delay="0"/>
                                  </p:stCondLst>
                                  <p:childTnLst>
                                    <p:set>
                                      <p:cBhvr>
                                        <p:cTn id="83" dur="1" fill="hold">
                                          <p:stCondLst>
                                            <p:cond delay="0"/>
                                          </p:stCondLst>
                                        </p:cTn>
                                        <p:tgtEl>
                                          <p:spTgt spid="290823"/>
                                        </p:tgtEl>
                                        <p:attrNameLst>
                                          <p:attrName>style.visibility</p:attrName>
                                        </p:attrNameLst>
                                      </p:cBhvr>
                                      <p:to>
                                        <p:strVal val="visible"/>
                                      </p:to>
                                    </p:set>
                                    <p:animEffect transition="in" filter="diamond(in)">
                                      <p:cBhvr>
                                        <p:cTn id="84" dur="2000"/>
                                        <p:tgtEl>
                                          <p:spTgt spid="290823"/>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53" presetClass="entr" presetSubtype="0" fill="hold" grpId="0" nodeType="clickEffect">
                                  <p:stCondLst>
                                    <p:cond delay="0"/>
                                  </p:stCondLst>
                                  <p:childTnLst>
                                    <p:set>
                                      <p:cBhvr>
                                        <p:cTn id="88" dur="1" fill="hold">
                                          <p:stCondLst>
                                            <p:cond delay="0"/>
                                          </p:stCondLst>
                                        </p:cTn>
                                        <p:tgtEl>
                                          <p:spTgt spid="290833"/>
                                        </p:tgtEl>
                                        <p:attrNameLst>
                                          <p:attrName>style.visibility</p:attrName>
                                        </p:attrNameLst>
                                      </p:cBhvr>
                                      <p:to>
                                        <p:strVal val="visible"/>
                                      </p:to>
                                    </p:set>
                                    <p:anim calcmode="lin" valueType="num">
                                      <p:cBhvr>
                                        <p:cTn id="89" dur="500" fill="hold"/>
                                        <p:tgtEl>
                                          <p:spTgt spid="290833"/>
                                        </p:tgtEl>
                                        <p:attrNameLst>
                                          <p:attrName>ppt_w</p:attrName>
                                        </p:attrNameLst>
                                      </p:cBhvr>
                                      <p:tavLst>
                                        <p:tav tm="0">
                                          <p:val>
                                            <p:fltVal val="0"/>
                                          </p:val>
                                        </p:tav>
                                        <p:tav tm="100000">
                                          <p:val>
                                            <p:strVal val="#ppt_w"/>
                                          </p:val>
                                        </p:tav>
                                      </p:tavLst>
                                    </p:anim>
                                    <p:anim calcmode="lin" valueType="num">
                                      <p:cBhvr>
                                        <p:cTn id="90" dur="500" fill="hold"/>
                                        <p:tgtEl>
                                          <p:spTgt spid="290833"/>
                                        </p:tgtEl>
                                        <p:attrNameLst>
                                          <p:attrName>ppt_h</p:attrName>
                                        </p:attrNameLst>
                                      </p:cBhvr>
                                      <p:tavLst>
                                        <p:tav tm="0">
                                          <p:val>
                                            <p:fltVal val="0"/>
                                          </p:val>
                                        </p:tav>
                                        <p:tav tm="100000">
                                          <p:val>
                                            <p:strVal val="#ppt_h"/>
                                          </p:val>
                                        </p:tav>
                                      </p:tavLst>
                                    </p:anim>
                                    <p:animEffect transition="in" filter="fade">
                                      <p:cBhvr>
                                        <p:cTn id="91" dur="500"/>
                                        <p:tgtEl>
                                          <p:spTgt spid="290833"/>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8" presetClass="entr" presetSubtype="16" fill="hold" grpId="0" nodeType="clickEffect">
                                  <p:stCondLst>
                                    <p:cond delay="0"/>
                                  </p:stCondLst>
                                  <p:childTnLst>
                                    <p:set>
                                      <p:cBhvr>
                                        <p:cTn id="95" dur="1" fill="hold">
                                          <p:stCondLst>
                                            <p:cond delay="0"/>
                                          </p:stCondLst>
                                        </p:cTn>
                                        <p:tgtEl>
                                          <p:spTgt spid="290824"/>
                                        </p:tgtEl>
                                        <p:attrNameLst>
                                          <p:attrName>style.visibility</p:attrName>
                                        </p:attrNameLst>
                                      </p:cBhvr>
                                      <p:to>
                                        <p:strVal val="visible"/>
                                      </p:to>
                                    </p:set>
                                    <p:animEffect transition="in" filter="diamond(in)">
                                      <p:cBhvr>
                                        <p:cTn id="96" dur="2000"/>
                                        <p:tgtEl>
                                          <p:spTgt spid="290824"/>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53" presetClass="entr" presetSubtype="0" fill="hold" grpId="0" nodeType="clickEffect">
                                  <p:stCondLst>
                                    <p:cond delay="0"/>
                                  </p:stCondLst>
                                  <p:childTnLst>
                                    <p:set>
                                      <p:cBhvr>
                                        <p:cTn id="100" dur="1" fill="hold">
                                          <p:stCondLst>
                                            <p:cond delay="0"/>
                                          </p:stCondLst>
                                        </p:cTn>
                                        <p:tgtEl>
                                          <p:spTgt spid="290834"/>
                                        </p:tgtEl>
                                        <p:attrNameLst>
                                          <p:attrName>style.visibility</p:attrName>
                                        </p:attrNameLst>
                                      </p:cBhvr>
                                      <p:to>
                                        <p:strVal val="visible"/>
                                      </p:to>
                                    </p:set>
                                    <p:anim calcmode="lin" valueType="num">
                                      <p:cBhvr>
                                        <p:cTn id="101" dur="500" fill="hold"/>
                                        <p:tgtEl>
                                          <p:spTgt spid="290834"/>
                                        </p:tgtEl>
                                        <p:attrNameLst>
                                          <p:attrName>ppt_w</p:attrName>
                                        </p:attrNameLst>
                                      </p:cBhvr>
                                      <p:tavLst>
                                        <p:tav tm="0">
                                          <p:val>
                                            <p:fltVal val="0"/>
                                          </p:val>
                                        </p:tav>
                                        <p:tav tm="100000">
                                          <p:val>
                                            <p:strVal val="#ppt_w"/>
                                          </p:val>
                                        </p:tav>
                                      </p:tavLst>
                                    </p:anim>
                                    <p:anim calcmode="lin" valueType="num">
                                      <p:cBhvr>
                                        <p:cTn id="102" dur="500" fill="hold"/>
                                        <p:tgtEl>
                                          <p:spTgt spid="290834"/>
                                        </p:tgtEl>
                                        <p:attrNameLst>
                                          <p:attrName>ppt_h</p:attrName>
                                        </p:attrNameLst>
                                      </p:cBhvr>
                                      <p:tavLst>
                                        <p:tav tm="0">
                                          <p:val>
                                            <p:fltVal val="0"/>
                                          </p:val>
                                        </p:tav>
                                        <p:tav tm="100000">
                                          <p:val>
                                            <p:strVal val="#ppt_h"/>
                                          </p:val>
                                        </p:tav>
                                      </p:tavLst>
                                    </p:anim>
                                    <p:animEffect transition="in" filter="fade">
                                      <p:cBhvr>
                                        <p:cTn id="103" dur="500"/>
                                        <p:tgtEl>
                                          <p:spTgt spid="290834"/>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8" presetClass="entr" presetSubtype="16" fill="hold" grpId="0" nodeType="clickEffect">
                                  <p:stCondLst>
                                    <p:cond delay="0"/>
                                  </p:stCondLst>
                                  <p:childTnLst>
                                    <p:set>
                                      <p:cBhvr>
                                        <p:cTn id="107" dur="1" fill="hold">
                                          <p:stCondLst>
                                            <p:cond delay="0"/>
                                          </p:stCondLst>
                                        </p:cTn>
                                        <p:tgtEl>
                                          <p:spTgt spid="290826"/>
                                        </p:tgtEl>
                                        <p:attrNameLst>
                                          <p:attrName>style.visibility</p:attrName>
                                        </p:attrNameLst>
                                      </p:cBhvr>
                                      <p:to>
                                        <p:strVal val="visible"/>
                                      </p:to>
                                    </p:set>
                                    <p:animEffect transition="in" filter="diamond(in)">
                                      <p:cBhvr>
                                        <p:cTn id="108" dur="2000"/>
                                        <p:tgtEl>
                                          <p:spTgt spid="290826"/>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53" presetClass="entr" presetSubtype="0" fill="hold" grpId="0" nodeType="clickEffect">
                                  <p:stCondLst>
                                    <p:cond delay="0"/>
                                  </p:stCondLst>
                                  <p:childTnLst>
                                    <p:set>
                                      <p:cBhvr>
                                        <p:cTn id="112" dur="1" fill="hold">
                                          <p:stCondLst>
                                            <p:cond delay="0"/>
                                          </p:stCondLst>
                                        </p:cTn>
                                        <p:tgtEl>
                                          <p:spTgt spid="290838"/>
                                        </p:tgtEl>
                                        <p:attrNameLst>
                                          <p:attrName>style.visibility</p:attrName>
                                        </p:attrNameLst>
                                      </p:cBhvr>
                                      <p:to>
                                        <p:strVal val="visible"/>
                                      </p:to>
                                    </p:set>
                                    <p:anim calcmode="lin" valueType="num">
                                      <p:cBhvr>
                                        <p:cTn id="113" dur="500" fill="hold"/>
                                        <p:tgtEl>
                                          <p:spTgt spid="290838"/>
                                        </p:tgtEl>
                                        <p:attrNameLst>
                                          <p:attrName>ppt_w</p:attrName>
                                        </p:attrNameLst>
                                      </p:cBhvr>
                                      <p:tavLst>
                                        <p:tav tm="0">
                                          <p:val>
                                            <p:fltVal val="0"/>
                                          </p:val>
                                        </p:tav>
                                        <p:tav tm="100000">
                                          <p:val>
                                            <p:strVal val="#ppt_w"/>
                                          </p:val>
                                        </p:tav>
                                      </p:tavLst>
                                    </p:anim>
                                    <p:anim calcmode="lin" valueType="num">
                                      <p:cBhvr>
                                        <p:cTn id="114" dur="500" fill="hold"/>
                                        <p:tgtEl>
                                          <p:spTgt spid="290838"/>
                                        </p:tgtEl>
                                        <p:attrNameLst>
                                          <p:attrName>ppt_h</p:attrName>
                                        </p:attrNameLst>
                                      </p:cBhvr>
                                      <p:tavLst>
                                        <p:tav tm="0">
                                          <p:val>
                                            <p:fltVal val="0"/>
                                          </p:val>
                                        </p:tav>
                                        <p:tav tm="100000">
                                          <p:val>
                                            <p:strVal val="#ppt_h"/>
                                          </p:val>
                                        </p:tav>
                                      </p:tavLst>
                                    </p:anim>
                                    <p:animEffect transition="in" filter="fade">
                                      <p:cBhvr>
                                        <p:cTn id="115" dur="500"/>
                                        <p:tgtEl>
                                          <p:spTgt spid="290838"/>
                                        </p:tgtEl>
                                      </p:cBhvr>
                                    </p:animEffect>
                                  </p:childTnLst>
                                </p:cTn>
                              </p:par>
                            </p:childTnLst>
                          </p:cTn>
                        </p:par>
                      </p:childTnLst>
                    </p:cTn>
                  </p:par>
                  <p:par>
                    <p:cTn id="116" fill="hold" nodeType="clickPar">
                      <p:stCondLst>
                        <p:cond delay="indefinite"/>
                      </p:stCondLst>
                      <p:childTnLst>
                        <p:par>
                          <p:cTn id="117" fill="hold" nodeType="withGroup">
                            <p:stCondLst>
                              <p:cond delay="0"/>
                            </p:stCondLst>
                            <p:childTnLst>
                              <p:par>
                                <p:cTn id="118" presetID="53" presetClass="entr" presetSubtype="0" fill="hold" grpId="0" nodeType="clickEffect">
                                  <p:stCondLst>
                                    <p:cond delay="0"/>
                                  </p:stCondLst>
                                  <p:childTnLst>
                                    <p:set>
                                      <p:cBhvr>
                                        <p:cTn id="119" dur="1" fill="hold">
                                          <p:stCondLst>
                                            <p:cond delay="0"/>
                                          </p:stCondLst>
                                        </p:cTn>
                                        <p:tgtEl>
                                          <p:spTgt spid="290837"/>
                                        </p:tgtEl>
                                        <p:attrNameLst>
                                          <p:attrName>style.visibility</p:attrName>
                                        </p:attrNameLst>
                                      </p:cBhvr>
                                      <p:to>
                                        <p:strVal val="visible"/>
                                      </p:to>
                                    </p:set>
                                    <p:anim calcmode="lin" valueType="num">
                                      <p:cBhvr>
                                        <p:cTn id="120" dur="500" fill="hold"/>
                                        <p:tgtEl>
                                          <p:spTgt spid="290837"/>
                                        </p:tgtEl>
                                        <p:attrNameLst>
                                          <p:attrName>ppt_w</p:attrName>
                                        </p:attrNameLst>
                                      </p:cBhvr>
                                      <p:tavLst>
                                        <p:tav tm="0">
                                          <p:val>
                                            <p:fltVal val="0"/>
                                          </p:val>
                                        </p:tav>
                                        <p:tav tm="100000">
                                          <p:val>
                                            <p:strVal val="#ppt_w"/>
                                          </p:val>
                                        </p:tav>
                                      </p:tavLst>
                                    </p:anim>
                                    <p:anim calcmode="lin" valueType="num">
                                      <p:cBhvr>
                                        <p:cTn id="121" dur="500" fill="hold"/>
                                        <p:tgtEl>
                                          <p:spTgt spid="290837"/>
                                        </p:tgtEl>
                                        <p:attrNameLst>
                                          <p:attrName>ppt_h</p:attrName>
                                        </p:attrNameLst>
                                      </p:cBhvr>
                                      <p:tavLst>
                                        <p:tav tm="0">
                                          <p:val>
                                            <p:fltVal val="0"/>
                                          </p:val>
                                        </p:tav>
                                        <p:tav tm="100000">
                                          <p:val>
                                            <p:strVal val="#ppt_h"/>
                                          </p:val>
                                        </p:tav>
                                      </p:tavLst>
                                    </p:anim>
                                    <p:animEffect transition="in" filter="fade">
                                      <p:cBhvr>
                                        <p:cTn id="122" dur="500"/>
                                        <p:tgtEl>
                                          <p:spTgt spid="290837"/>
                                        </p:tgtEl>
                                      </p:cBhvr>
                                    </p:animEffec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21" presetClass="entr" presetSubtype="4" fill="hold" grpId="0" nodeType="clickEffect">
                                  <p:stCondLst>
                                    <p:cond delay="0"/>
                                  </p:stCondLst>
                                  <p:childTnLst>
                                    <p:set>
                                      <p:cBhvr>
                                        <p:cTn id="126" dur="1" fill="hold">
                                          <p:stCondLst>
                                            <p:cond delay="0"/>
                                          </p:stCondLst>
                                        </p:cTn>
                                        <p:tgtEl>
                                          <p:spTgt spid="290828"/>
                                        </p:tgtEl>
                                        <p:attrNameLst>
                                          <p:attrName>style.visibility</p:attrName>
                                        </p:attrNameLst>
                                      </p:cBhvr>
                                      <p:to>
                                        <p:strVal val="visible"/>
                                      </p:to>
                                    </p:set>
                                    <p:animEffect transition="in" filter="wheel(4)">
                                      <p:cBhvr>
                                        <p:cTn id="127" dur="2000"/>
                                        <p:tgtEl>
                                          <p:spTgt spid="290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18" grpId="0" animBg="1"/>
      <p:bldP spid="290819" grpId="0" animBg="1"/>
      <p:bldP spid="290820" grpId="0" animBg="1"/>
      <p:bldP spid="290821" grpId="0" animBg="1"/>
      <p:bldP spid="290822" grpId="0" animBg="1"/>
      <p:bldP spid="290823" grpId="0" animBg="1"/>
      <p:bldP spid="290824" grpId="0" animBg="1"/>
      <p:bldP spid="290825" grpId="0" animBg="1"/>
      <p:bldP spid="290826" grpId="0" animBg="1"/>
      <p:bldP spid="290827" grpId="0" animBg="1"/>
      <p:bldP spid="290828" grpId="0" animBg="1"/>
      <p:bldP spid="290829" grpId="0" animBg="1"/>
      <p:bldP spid="290830" grpId="0" animBg="1"/>
      <p:bldP spid="290831" grpId="0" animBg="1"/>
      <p:bldP spid="290832" grpId="0" animBg="1"/>
      <p:bldP spid="290833" grpId="0" animBg="1"/>
      <p:bldP spid="290834" grpId="0" animBg="1"/>
      <p:bldP spid="290835" grpId="0" animBg="1"/>
      <p:bldP spid="290836" grpId="0" animBg="1"/>
      <p:bldP spid="290837" grpId="0" animBg="1"/>
      <p:bldP spid="29083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2"/>
          <p:cNvSpPr>
            <a:spLocks noGrp="1" noChangeArrowheads="1"/>
          </p:cNvSpPr>
          <p:nvPr>
            <p:ph type="title"/>
          </p:nvPr>
        </p:nvSpPr>
        <p:spPr>
          <a:xfrm>
            <a:off x="912813" y="523875"/>
            <a:ext cx="7464425" cy="338138"/>
          </a:xfrm>
          <a:solidFill>
            <a:srgbClr val="003366"/>
          </a:solidFill>
        </p:spPr>
        <p:txBody>
          <a:bodyPr>
            <a:normAutofit fontScale="90000"/>
          </a:bodyPr>
          <a:lstStyle/>
          <a:p>
            <a:pPr eaLnBrk="1" hangingPunct="1"/>
            <a:r>
              <a:rPr lang="tr-TR" sz="2400" b="1" smtClean="0">
                <a:solidFill>
                  <a:srgbClr val="FFFFFF"/>
                </a:solidFill>
              </a:rPr>
              <a:t>Eğitim  Araştırmalarında Kullanılan Yöntemler</a:t>
            </a:r>
          </a:p>
        </p:txBody>
      </p:sp>
      <p:sp>
        <p:nvSpPr>
          <p:cNvPr id="339971" name="Rectangle 3"/>
          <p:cNvSpPr>
            <a:spLocks noGrp="1" noChangeArrowheads="1"/>
          </p:cNvSpPr>
          <p:nvPr>
            <p:ph type="body" sz="half" idx="1"/>
          </p:nvPr>
        </p:nvSpPr>
        <p:spPr>
          <a:xfrm>
            <a:off x="1403350" y="1700213"/>
            <a:ext cx="6092825" cy="4608512"/>
          </a:xfrm>
          <a:solidFill>
            <a:srgbClr val="66FFFF"/>
          </a:solidFill>
          <a:ln w="28575">
            <a:solidFill>
              <a:srgbClr val="000080"/>
            </a:solidFill>
            <a:miter lim="800000"/>
            <a:headEnd/>
            <a:tailEnd/>
          </a:ln>
        </p:spPr>
        <p:txBody>
          <a:bodyPr/>
          <a:lstStyle/>
          <a:p>
            <a:pPr marL="533400" indent="-533400" eaLnBrk="1" hangingPunct="1">
              <a:buFont typeface="Wingdings" pitchFamily="2" charset="2"/>
              <a:buChar char="q"/>
            </a:pPr>
            <a:r>
              <a:rPr lang="tr-TR" b="1" smtClean="0">
                <a:solidFill>
                  <a:srgbClr val="6600CC"/>
                </a:solidFill>
              </a:rPr>
              <a:t>Betimleme (Survey) Yöntemi </a:t>
            </a:r>
          </a:p>
          <a:p>
            <a:pPr marL="914400" lvl="1" indent="-457200" eaLnBrk="1" hangingPunct="1">
              <a:buFontTx/>
              <a:buAutoNum type="arabicPeriod"/>
            </a:pPr>
            <a:r>
              <a:rPr lang="tr-TR" b="1" smtClean="0">
                <a:solidFill>
                  <a:schemeClr val="bg2"/>
                </a:solidFill>
              </a:rPr>
              <a:t>Örnek Olay Araştırmaları  </a:t>
            </a:r>
          </a:p>
          <a:p>
            <a:pPr marL="914400" lvl="1" indent="-457200" eaLnBrk="1" hangingPunct="1">
              <a:buFontTx/>
              <a:buAutoNum type="arabicPeriod"/>
            </a:pPr>
            <a:r>
              <a:rPr lang="tr-TR" b="1" smtClean="0">
                <a:solidFill>
                  <a:schemeClr val="bg2"/>
                </a:solidFill>
              </a:rPr>
              <a:t>Aksiyon  Araştırmaları  </a:t>
            </a:r>
          </a:p>
          <a:p>
            <a:pPr marL="914400" lvl="1" indent="-457200" eaLnBrk="1" hangingPunct="1">
              <a:buFontTx/>
              <a:buAutoNum type="arabicPeriod"/>
            </a:pPr>
            <a:r>
              <a:rPr lang="tr-TR" b="1" smtClean="0">
                <a:solidFill>
                  <a:schemeClr val="bg2"/>
                </a:solidFill>
              </a:rPr>
              <a:t>Etnografik  Araştırmalar</a:t>
            </a:r>
          </a:p>
          <a:p>
            <a:pPr marL="914400" lvl="1" indent="-457200" eaLnBrk="1" hangingPunct="1">
              <a:buFontTx/>
              <a:buAutoNum type="arabicPeriod"/>
            </a:pPr>
            <a:r>
              <a:rPr lang="tr-TR" b="1" smtClean="0">
                <a:solidFill>
                  <a:schemeClr val="bg2"/>
                </a:solidFill>
              </a:rPr>
              <a:t>Gelişimci Araştırmalar</a:t>
            </a:r>
          </a:p>
          <a:p>
            <a:pPr marL="914400" lvl="1" indent="-457200" eaLnBrk="1" hangingPunct="1">
              <a:buFontTx/>
              <a:buAutoNum type="arabicPeriod"/>
            </a:pPr>
            <a:r>
              <a:rPr lang="tr-TR" b="1" smtClean="0">
                <a:solidFill>
                  <a:schemeClr val="bg2"/>
                </a:solidFill>
              </a:rPr>
              <a:t>Fenomenografik Araştırmalar</a:t>
            </a:r>
            <a:r>
              <a:rPr lang="tr-TR" b="1" smtClean="0"/>
              <a:t> </a:t>
            </a:r>
          </a:p>
          <a:p>
            <a:pPr marL="533400" indent="-533400" eaLnBrk="1" hangingPunct="1">
              <a:buFont typeface="Wingdings" pitchFamily="2" charset="2"/>
              <a:buChar char="q"/>
            </a:pPr>
            <a:r>
              <a:rPr lang="tr-TR" b="1" smtClean="0">
                <a:solidFill>
                  <a:srgbClr val="6600CC"/>
                </a:solidFill>
              </a:rPr>
              <a:t>Deneysel  Yöntem</a:t>
            </a:r>
          </a:p>
          <a:p>
            <a:pPr marL="533400" indent="-533400" eaLnBrk="1" hangingPunct="1">
              <a:buFont typeface="Wingdings" pitchFamily="2" charset="2"/>
              <a:buChar char="q"/>
            </a:pPr>
            <a:r>
              <a:rPr lang="tr-TR" b="1" smtClean="0">
                <a:solidFill>
                  <a:srgbClr val="6600CC"/>
                </a:solidFill>
              </a:rPr>
              <a:t>Tarihsel Yöntem</a:t>
            </a:r>
          </a:p>
          <a:p>
            <a:pPr marL="533400" indent="-533400" eaLnBrk="1" hangingPunct="1">
              <a:buFont typeface="Wingdings" pitchFamily="2" charset="2"/>
              <a:buChar char="q"/>
            </a:pPr>
            <a:r>
              <a:rPr lang="tr-TR" b="1" smtClean="0">
                <a:solidFill>
                  <a:srgbClr val="6600CC"/>
                </a:solidFill>
              </a:rPr>
              <a:t>Örneklem ve Örneklem Seçimi</a:t>
            </a:r>
          </a:p>
        </p:txBody>
      </p:sp>
    </p:spTree>
    <p:extLst>
      <p:ext uri="{BB962C8B-B14F-4D97-AF65-F5344CB8AC3E}">
        <p14:creationId xmlns:p14="http://schemas.microsoft.com/office/powerpoint/2010/main" val="30355995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39970"/>
                                        </p:tgtEl>
                                        <p:attrNameLst>
                                          <p:attrName>style.visibility</p:attrName>
                                        </p:attrNameLst>
                                      </p:cBhvr>
                                      <p:to>
                                        <p:strVal val="visible"/>
                                      </p:to>
                                    </p:set>
                                    <p:anim calcmode="lin" valueType="num">
                                      <p:cBhvr>
                                        <p:cTn id="7" dur="500" fill="hold"/>
                                        <p:tgtEl>
                                          <p:spTgt spid="339970"/>
                                        </p:tgtEl>
                                        <p:attrNameLst>
                                          <p:attrName>ppt_w</p:attrName>
                                        </p:attrNameLst>
                                      </p:cBhvr>
                                      <p:tavLst>
                                        <p:tav tm="0">
                                          <p:val>
                                            <p:fltVal val="0"/>
                                          </p:val>
                                        </p:tav>
                                        <p:tav tm="100000">
                                          <p:val>
                                            <p:strVal val="#ppt_w"/>
                                          </p:val>
                                        </p:tav>
                                      </p:tavLst>
                                    </p:anim>
                                    <p:anim calcmode="lin" valueType="num">
                                      <p:cBhvr>
                                        <p:cTn id="8" dur="500" fill="hold"/>
                                        <p:tgtEl>
                                          <p:spTgt spid="339970"/>
                                        </p:tgtEl>
                                        <p:attrNameLst>
                                          <p:attrName>ppt_h</p:attrName>
                                        </p:attrNameLst>
                                      </p:cBhvr>
                                      <p:tavLst>
                                        <p:tav tm="0">
                                          <p:val>
                                            <p:fltVal val="0"/>
                                          </p:val>
                                        </p:tav>
                                        <p:tav tm="100000">
                                          <p:val>
                                            <p:strVal val="#ppt_h"/>
                                          </p:val>
                                        </p:tav>
                                      </p:tavLst>
                                    </p:anim>
                                    <p:animEffect transition="in" filter="fade">
                                      <p:cBhvr>
                                        <p:cTn id="9" dur="500"/>
                                        <p:tgtEl>
                                          <p:spTgt spid="33997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339971">
                                            <p:bg/>
                                          </p:spTgt>
                                        </p:tgtEl>
                                        <p:attrNameLst>
                                          <p:attrName>style.visibility</p:attrName>
                                        </p:attrNameLst>
                                      </p:cBhvr>
                                      <p:to>
                                        <p:strVal val="visible"/>
                                      </p:to>
                                    </p:set>
                                    <p:animEffect transition="in" filter="box(in)">
                                      <p:cBhvr>
                                        <p:cTn id="14" dur="500"/>
                                        <p:tgtEl>
                                          <p:spTgt spid="339971">
                                            <p:bg/>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339971">
                                            <p:txEl>
                                              <p:pRg st="0" end="0"/>
                                            </p:txEl>
                                          </p:spTgt>
                                        </p:tgtEl>
                                        <p:attrNameLst>
                                          <p:attrName>style.visibility</p:attrName>
                                        </p:attrNameLst>
                                      </p:cBhvr>
                                      <p:to>
                                        <p:strVal val="visible"/>
                                      </p:to>
                                    </p:set>
                                    <p:animEffect transition="in" filter="box(in)">
                                      <p:cBhvr>
                                        <p:cTn id="19" dur="500"/>
                                        <p:tgtEl>
                                          <p:spTgt spid="339971">
                                            <p:txEl>
                                              <p:pRg st="0" end="0"/>
                                            </p:txEl>
                                          </p:spTgt>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339971">
                                            <p:txEl>
                                              <p:pRg st="1" end="1"/>
                                            </p:txEl>
                                          </p:spTgt>
                                        </p:tgtEl>
                                        <p:attrNameLst>
                                          <p:attrName>style.visibility</p:attrName>
                                        </p:attrNameLst>
                                      </p:cBhvr>
                                      <p:to>
                                        <p:strVal val="visible"/>
                                      </p:to>
                                    </p:set>
                                    <p:animEffect transition="in" filter="box(in)">
                                      <p:cBhvr>
                                        <p:cTn id="22" dur="500"/>
                                        <p:tgtEl>
                                          <p:spTgt spid="339971">
                                            <p:txEl>
                                              <p:pRg st="1" end="1"/>
                                            </p:txEl>
                                          </p:spTgt>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339971">
                                            <p:txEl>
                                              <p:pRg st="2" end="2"/>
                                            </p:txEl>
                                          </p:spTgt>
                                        </p:tgtEl>
                                        <p:attrNameLst>
                                          <p:attrName>style.visibility</p:attrName>
                                        </p:attrNameLst>
                                      </p:cBhvr>
                                      <p:to>
                                        <p:strVal val="visible"/>
                                      </p:to>
                                    </p:set>
                                    <p:animEffect transition="in" filter="box(in)">
                                      <p:cBhvr>
                                        <p:cTn id="25" dur="500"/>
                                        <p:tgtEl>
                                          <p:spTgt spid="339971">
                                            <p:txEl>
                                              <p:pRg st="2" end="2"/>
                                            </p:txEl>
                                          </p:spTgt>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339971">
                                            <p:txEl>
                                              <p:pRg st="3" end="3"/>
                                            </p:txEl>
                                          </p:spTgt>
                                        </p:tgtEl>
                                        <p:attrNameLst>
                                          <p:attrName>style.visibility</p:attrName>
                                        </p:attrNameLst>
                                      </p:cBhvr>
                                      <p:to>
                                        <p:strVal val="visible"/>
                                      </p:to>
                                    </p:set>
                                    <p:animEffect transition="in" filter="box(in)">
                                      <p:cBhvr>
                                        <p:cTn id="28" dur="500"/>
                                        <p:tgtEl>
                                          <p:spTgt spid="339971">
                                            <p:txEl>
                                              <p:pRg st="3" end="3"/>
                                            </p:txEl>
                                          </p:spTgt>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339971">
                                            <p:txEl>
                                              <p:pRg st="4" end="4"/>
                                            </p:txEl>
                                          </p:spTgt>
                                        </p:tgtEl>
                                        <p:attrNameLst>
                                          <p:attrName>style.visibility</p:attrName>
                                        </p:attrNameLst>
                                      </p:cBhvr>
                                      <p:to>
                                        <p:strVal val="visible"/>
                                      </p:to>
                                    </p:set>
                                    <p:animEffect transition="in" filter="box(in)">
                                      <p:cBhvr>
                                        <p:cTn id="31" dur="500"/>
                                        <p:tgtEl>
                                          <p:spTgt spid="339971">
                                            <p:txEl>
                                              <p:pRg st="4" end="4"/>
                                            </p:txEl>
                                          </p:spTgt>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339971">
                                            <p:txEl>
                                              <p:pRg st="5" end="5"/>
                                            </p:txEl>
                                          </p:spTgt>
                                        </p:tgtEl>
                                        <p:attrNameLst>
                                          <p:attrName>style.visibility</p:attrName>
                                        </p:attrNameLst>
                                      </p:cBhvr>
                                      <p:to>
                                        <p:strVal val="visible"/>
                                      </p:to>
                                    </p:set>
                                    <p:animEffect transition="in" filter="box(in)">
                                      <p:cBhvr>
                                        <p:cTn id="34" dur="500"/>
                                        <p:tgtEl>
                                          <p:spTgt spid="339971">
                                            <p:txEl>
                                              <p:pRg st="5" end="5"/>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339971">
                                            <p:txEl>
                                              <p:pRg st="6" end="6"/>
                                            </p:txEl>
                                          </p:spTgt>
                                        </p:tgtEl>
                                        <p:attrNameLst>
                                          <p:attrName>style.visibility</p:attrName>
                                        </p:attrNameLst>
                                      </p:cBhvr>
                                      <p:to>
                                        <p:strVal val="visible"/>
                                      </p:to>
                                    </p:set>
                                    <p:animEffect transition="in" filter="box(in)">
                                      <p:cBhvr>
                                        <p:cTn id="39" dur="500"/>
                                        <p:tgtEl>
                                          <p:spTgt spid="339971">
                                            <p:txEl>
                                              <p:pRg st="6" end="6"/>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4" presetClass="entr" presetSubtype="16" fill="hold" grpId="0" nodeType="clickEffect">
                                  <p:stCondLst>
                                    <p:cond delay="0"/>
                                  </p:stCondLst>
                                  <p:childTnLst>
                                    <p:set>
                                      <p:cBhvr>
                                        <p:cTn id="43" dur="1" fill="hold">
                                          <p:stCondLst>
                                            <p:cond delay="0"/>
                                          </p:stCondLst>
                                        </p:cTn>
                                        <p:tgtEl>
                                          <p:spTgt spid="339971">
                                            <p:txEl>
                                              <p:pRg st="7" end="7"/>
                                            </p:txEl>
                                          </p:spTgt>
                                        </p:tgtEl>
                                        <p:attrNameLst>
                                          <p:attrName>style.visibility</p:attrName>
                                        </p:attrNameLst>
                                      </p:cBhvr>
                                      <p:to>
                                        <p:strVal val="visible"/>
                                      </p:to>
                                    </p:set>
                                    <p:animEffect transition="in" filter="box(in)">
                                      <p:cBhvr>
                                        <p:cTn id="44" dur="500"/>
                                        <p:tgtEl>
                                          <p:spTgt spid="339971">
                                            <p:txEl>
                                              <p:pRg st="7" end="7"/>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4" presetClass="entr" presetSubtype="16" fill="hold" grpId="0" nodeType="clickEffect">
                                  <p:stCondLst>
                                    <p:cond delay="0"/>
                                  </p:stCondLst>
                                  <p:childTnLst>
                                    <p:set>
                                      <p:cBhvr>
                                        <p:cTn id="48" dur="1" fill="hold">
                                          <p:stCondLst>
                                            <p:cond delay="0"/>
                                          </p:stCondLst>
                                        </p:cTn>
                                        <p:tgtEl>
                                          <p:spTgt spid="339971">
                                            <p:txEl>
                                              <p:pRg st="8" end="8"/>
                                            </p:txEl>
                                          </p:spTgt>
                                        </p:tgtEl>
                                        <p:attrNameLst>
                                          <p:attrName>style.visibility</p:attrName>
                                        </p:attrNameLst>
                                      </p:cBhvr>
                                      <p:to>
                                        <p:strVal val="visible"/>
                                      </p:to>
                                    </p:set>
                                    <p:animEffect transition="in" filter="box(in)">
                                      <p:cBhvr>
                                        <p:cTn id="49" dur="500"/>
                                        <p:tgtEl>
                                          <p:spTgt spid="33997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970" grpId="0" animBg="1"/>
      <p:bldP spid="339971" grpId="0" build="p" animBg="1"/>
    </p:bld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484</Words>
  <Application>Microsoft Office PowerPoint</Application>
  <PresentationFormat>Ekran Gösterisi (4:3)</PresentationFormat>
  <Paragraphs>92</Paragraphs>
  <Slides>13</Slides>
  <Notes>1</Notes>
  <HiddenSlides>0</HiddenSlides>
  <MMClips>0</MMClips>
  <ScaleCrop>false</ScaleCrop>
  <HeadingPairs>
    <vt:vector size="4" baseType="variant">
      <vt:variant>
        <vt:lpstr>Tema</vt:lpstr>
      </vt:variant>
      <vt:variant>
        <vt:i4>1</vt:i4>
      </vt:variant>
      <vt:variant>
        <vt:lpstr>Slayt Başlıkları</vt:lpstr>
      </vt:variant>
      <vt:variant>
        <vt:i4>13</vt:i4>
      </vt:variant>
    </vt:vector>
  </HeadingPairs>
  <TitlesOfParts>
    <vt:vector size="14" baseType="lpstr">
      <vt:lpstr>Ofis Teması</vt:lpstr>
      <vt:lpstr>Bilimsel Araştırma ve Etik 2</vt:lpstr>
      <vt:lpstr>PowerPoint Sunusu</vt:lpstr>
      <vt:lpstr>PowerPoint Sunusu</vt:lpstr>
      <vt:lpstr>PowerPoint Sunusu</vt:lpstr>
      <vt:lpstr>PowerPoint Sunusu</vt:lpstr>
      <vt:lpstr>Araştırma İle Deneyim Arasındaki Farklar</vt:lpstr>
      <vt:lpstr>PowerPoint Sunusu</vt:lpstr>
      <vt:lpstr>PowerPoint Sunusu</vt:lpstr>
      <vt:lpstr>Araştırma Bilim İlişkisi</vt:lpstr>
      <vt:lpstr>Araştırma Türleri</vt:lpstr>
      <vt:lpstr>Bilimsel Araştırma Süreci</vt:lpstr>
      <vt:lpstr>Araştırma Yöntemlerinin Kökenleri</vt:lpstr>
      <vt:lpstr>Eğitim  Araştırmalarında Kullanılan Yöntemler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Bilimsel Araştırma ve Etik 2</dc:title>
  <dc:creator>pc</dc:creator>
  <cp:lastModifiedBy>pc</cp:lastModifiedBy>
  <cp:revision>1</cp:revision>
  <dcterms:created xsi:type="dcterms:W3CDTF">2020-03-20T12:13:27Z</dcterms:created>
  <dcterms:modified xsi:type="dcterms:W3CDTF">2020-03-20T12:14:58Z</dcterms:modified>
</cp:coreProperties>
</file>