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6B20E-FB39-475A-B188-CD4DCCBD2D8C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24590-E102-40E5-B1D3-ED80FCEAE6F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2657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16</a:t>
            </a:fld>
            <a:endParaRPr lang="tr-T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17</a:t>
            </a:fld>
            <a:endParaRPr lang="tr-T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18</a:t>
            </a:fld>
            <a:endParaRPr lang="tr-T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19</a:t>
            </a:fld>
            <a:endParaRPr lang="tr-T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21</a:t>
            </a:fld>
            <a:endParaRPr lang="tr-T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22</a:t>
            </a:fld>
            <a:endParaRPr lang="tr-T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35DE-2C55-41EE-8C52-62B52123CEC9}" type="slidenum">
              <a:rPr lang="tr-TR" smtClean="0"/>
              <a:pPr/>
              <a:t>23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Genetik Faktörler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 err="1" smtClean="0">
                <a:solidFill>
                  <a:srgbClr val="FF0000"/>
                </a:solidFill>
              </a:rPr>
              <a:t>Onkogenler</a:t>
            </a:r>
            <a:endParaRPr lang="tr-TR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dirty="0" smtClean="0"/>
              <a:t>    Normal büyüme ve farklılaşmayı destekleyen genler olan </a:t>
            </a:r>
            <a:r>
              <a:rPr lang="tr-TR" b="1" dirty="0" err="1" smtClean="0"/>
              <a:t>protoonkogenler</a:t>
            </a:r>
            <a:r>
              <a:rPr lang="tr-TR" dirty="0" smtClean="0"/>
              <a:t> herhangi bir nedenle mutasyona uğrarlarsa </a:t>
            </a:r>
            <a:r>
              <a:rPr lang="tr-TR" b="1" dirty="0" err="1" smtClean="0"/>
              <a:t>onkogenlere</a:t>
            </a:r>
            <a:r>
              <a:rPr lang="tr-TR" b="1" dirty="0" smtClean="0"/>
              <a:t> </a:t>
            </a:r>
            <a:r>
              <a:rPr lang="tr-TR" dirty="0" smtClean="0"/>
              <a:t>dönüşürler.</a:t>
            </a:r>
          </a:p>
          <a:p>
            <a:pPr>
              <a:buNone/>
            </a:pP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</a:t>
            </a:fld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4500570"/>
            <a:ext cx="46958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44548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727390"/>
            <a:ext cx="8352928" cy="5038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775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68657"/>
            <a:ext cx="7416824" cy="5179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99" y="4797152"/>
            <a:ext cx="7416825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920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692696"/>
            <a:ext cx="8517632" cy="936104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Tümör Baskılayıcı Genler</a:t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sz="2700" dirty="0" smtClean="0"/>
              <a:t>Hücre çoğalmasında negatif yönde rol oynayan genlerdir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556792"/>
            <a:ext cx="8280920" cy="486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3426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Knudson</a:t>
            </a:r>
            <a:r>
              <a:rPr lang="tr-TR" b="1" dirty="0" smtClean="0">
                <a:solidFill>
                  <a:srgbClr val="FF0000"/>
                </a:solidFill>
              </a:rPr>
              <a:t> “iki vuruş” Hipotezi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474959"/>
            <a:ext cx="4472477" cy="5383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4343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7547509" cy="5721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3613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Kromozomal</a:t>
            </a:r>
            <a:r>
              <a:rPr lang="tr-TR" b="1" dirty="0" smtClean="0">
                <a:solidFill>
                  <a:srgbClr val="FF0000"/>
                </a:solidFill>
              </a:rPr>
              <a:t> Yeniden Düzenlenmeler</a:t>
            </a:r>
            <a:endParaRPr lang="tr-TR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24744"/>
            <a:ext cx="7920880" cy="5236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8458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836712"/>
            <a:ext cx="8240979" cy="5217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2379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Epigenetik</a:t>
            </a:r>
            <a:r>
              <a:rPr lang="tr-TR" b="1" dirty="0" smtClean="0">
                <a:solidFill>
                  <a:srgbClr val="FF0000"/>
                </a:solidFill>
              </a:rPr>
              <a:t> Faktörler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tr-TR" sz="2400" dirty="0" smtClean="0"/>
          </a:p>
          <a:p>
            <a:r>
              <a:rPr lang="tr-TR" sz="2400" dirty="0" err="1" smtClean="0"/>
              <a:t>Epigene</a:t>
            </a:r>
            <a:r>
              <a:rPr lang="tr-TR" sz="2400" dirty="0" smtClean="0"/>
              <a:t> tik, en basit sekliyle cevre ve genetik </a:t>
            </a:r>
            <a:r>
              <a:rPr lang="pt-BR" sz="2400" dirty="0" smtClean="0"/>
              <a:t>arasındaki etkilesimdir; </a:t>
            </a:r>
            <a:r>
              <a:rPr lang="pt-BR" sz="2400" b="1" dirty="0" smtClean="0"/>
              <a:t>aynı genotipin nasıl olup</a:t>
            </a:r>
            <a:r>
              <a:rPr lang="tr-TR" sz="2400" b="1" dirty="0" smtClean="0"/>
              <a:t> da farklı </a:t>
            </a:r>
            <a:r>
              <a:rPr lang="tr-TR" sz="2400" b="1" dirty="0" err="1" smtClean="0"/>
              <a:t>fenotiplere</a:t>
            </a:r>
            <a:r>
              <a:rPr lang="tr-TR" sz="2400" b="1" dirty="0" smtClean="0"/>
              <a:t> yol </a:t>
            </a:r>
            <a:r>
              <a:rPr lang="tr-TR" sz="2400" b="1" dirty="0" err="1" smtClean="0"/>
              <a:t>actığının</a:t>
            </a:r>
            <a:r>
              <a:rPr lang="tr-TR" sz="2400" b="1" dirty="0" smtClean="0"/>
              <a:t> </a:t>
            </a:r>
            <a:r>
              <a:rPr lang="tr-TR" sz="2400" dirty="0" smtClean="0"/>
              <a:t>en iyi </a:t>
            </a:r>
            <a:r>
              <a:rPr lang="tr-TR" sz="2400" dirty="0" err="1" smtClean="0"/>
              <a:t>acıklamasını</a:t>
            </a:r>
            <a:r>
              <a:rPr lang="tr-TR" sz="2400" dirty="0" smtClean="0"/>
              <a:t> sunar.</a:t>
            </a:r>
          </a:p>
          <a:p>
            <a:pPr>
              <a:buNone/>
            </a:pPr>
            <a:endParaRPr lang="tr-TR" sz="2400" dirty="0" smtClean="0"/>
          </a:p>
          <a:p>
            <a:r>
              <a:rPr lang="sv-SE" sz="2400" dirty="0" smtClean="0"/>
              <a:t>Epigene tik mutasyon,</a:t>
            </a:r>
            <a:r>
              <a:rPr lang="tr-TR" sz="2400" dirty="0" smtClean="0"/>
              <a:t>DNA dizisinde </a:t>
            </a:r>
            <a:r>
              <a:rPr lang="tr-TR" sz="2400" dirty="0" err="1" smtClean="0"/>
              <a:t>değisiklik</a:t>
            </a:r>
            <a:r>
              <a:rPr lang="tr-TR" sz="2400" dirty="0" smtClean="0"/>
              <a:t> olmaksızın, gen ifadesini </a:t>
            </a:r>
            <a:r>
              <a:rPr lang="tr-TR" sz="2400" dirty="0" err="1" smtClean="0"/>
              <a:t>kalıtılabilir</a:t>
            </a:r>
            <a:r>
              <a:rPr lang="tr-TR" sz="2400" dirty="0" smtClean="0"/>
              <a:t> </a:t>
            </a:r>
            <a:r>
              <a:rPr lang="tr-TR" sz="2400" dirty="0" err="1" smtClean="0"/>
              <a:t>sekilde</a:t>
            </a:r>
            <a:r>
              <a:rPr lang="tr-TR" sz="2400" dirty="0" smtClean="0"/>
              <a:t> </a:t>
            </a:r>
            <a:r>
              <a:rPr lang="tr-TR" sz="2400" dirty="0" err="1" smtClean="0"/>
              <a:t>değistirir</a:t>
            </a:r>
            <a:r>
              <a:rPr lang="tr-TR" sz="2400" dirty="0" smtClean="0"/>
              <a:t> ve kanser </a:t>
            </a:r>
            <a:r>
              <a:rPr lang="tr-TR" sz="2400" dirty="0" err="1" smtClean="0"/>
              <a:t>olusumunda</a:t>
            </a:r>
            <a:r>
              <a:rPr lang="tr-TR" sz="2400" dirty="0" smtClean="0"/>
              <a:t> </a:t>
            </a:r>
            <a:r>
              <a:rPr lang="tr-TR" sz="2400" b="1" dirty="0" smtClean="0"/>
              <a:t>genetik </a:t>
            </a:r>
            <a:r>
              <a:rPr lang="tr-TR" sz="2400" b="1" dirty="0" err="1" smtClean="0"/>
              <a:t>değisiklikler</a:t>
            </a:r>
            <a:r>
              <a:rPr lang="tr-TR" sz="2400" b="1" dirty="0" smtClean="0"/>
              <a:t> kadar etkilidir</a:t>
            </a:r>
            <a:r>
              <a:rPr lang="tr-TR" sz="2400" dirty="0" smtClean="0"/>
              <a:t>. </a:t>
            </a:r>
          </a:p>
          <a:p>
            <a:pPr>
              <a:buNone/>
            </a:pPr>
            <a:endParaRPr lang="tr-TR" sz="2400" dirty="0" smtClean="0"/>
          </a:p>
          <a:p>
            <a:r>
              <a:rPr lang="tr-TR" sz="2400" dirty="0" smtClean="0"/>
              <a:t>Kanser </a:t>
            </a:r>
            <a:r>
              <a:rPr lang="tr-TR" sz="2400" dirty="0" err="1" smtClean="0"/>
              <a:t>hucrelerin</a:t>
            </a:r>
            <a:r>
              <a:rPr lang="tr-TR" sz="2400" dirty="0" smtClean="0"/>
              <a:t> de genomda yaygın  </a:t>
            </a:r>
            <a:r>
              <a:rPr lang="tr-TR" sz="2400" dirty="0" err="1" smtClean="0"/>
              <a:t>hipometilasyonla</a:t>
            </a:r>
            <a:r>
              <a:rPr lang="tr-TR" sz="2400" dirty="0" smtClean="0"/>
              <a:t> birlikte, </a:t>
            </a:r>
            <a:r>
              <a:rPr lang="tr-TR" sz="2400" dirty="0" err="1" smtClean="0"/>
              <a:t>promotor</a:t>
            </a:r>
            <a:r>
              <a:rPr lang="tr-TR" sz="2400" dirty="0" smtClean="0"/>
              <a:t> </a:t>
            </a:r>
            <a:r>
              <a:rPr lang="tr-TR" sz="2400" dirty="0" err="1" smtClean="0"/>
              <a:t>bolgelerde</a:t>
            </a:r>
            <a:r>
              <a:rPr lang="tr-TR" sz="2400" dirty="0" smtClean="0"/>
              <a:t> ki </a:t>
            </a:r>
            <a:r>
              <a:rPr lang="tr-TR" sz="2400" b="1" dirty="0" err="1" smtClean="0"/>
              <a:t>CpG</a:t>
            </a:r>
            <a:r>
              <a:rPr lang="tr-TR" sz="2400" b="1" dirty="0" smtClean="0"/>
              <a:t> adacıklarında </a:t>
            </a:r>
            <a:r>
              <a:rPr lang="tr-TR" sz="2400" dirty="0" err="1" smtClean="0"/>
              <a:t>hipermetilasyon</a:t>
            </a:r>
            <a:r>
              <a:rPr lang="tr-TR" sz="2400" dirty="0" smtClean="0"/>
              <a:t> gözlenir. </a:t>
            </a:r>
          </a:p>
          <a:p>
            <a:pPr>
              <a:buNone/>
            </a:pPr>
            <a:endParaRPr lang="tr-TR" sz="2400" dirty="0" smtClean="0"/>
          </a:p>
          <a:p>
            <a:r>
              <a:rPr lang="tr-TR" sz="2400" dirty="0" err="1" smtClean="0"/>
              <a:t>Promotor</a:t>
            </a:r>
            <a:r>
              <a:rPr lang="tr-TR" sz="2400" dirty="0" smtClean="0"/>
              <a:t> </a:t>
            </a:r>
            <a:r>
              <a:rPr lang="tr-TR" sz="2400" dirty="0" err="1" smtClean="0"/>
              <a:t>bolge</a:t>
            </a:r>
            <a:r>
              <a:rPr lang="tr-TR" sz="2400" dirty="0" smtClean="0"/>
              <a:t> </a:t>
            </a:r>
            <a:r>
              <a:rPr lang="tr-TR" sz="2400" dirty="0" err="1" smtClean="0"/>
              <a:t>hipermetilasyonu</a:t>
            </a:r>
            <a:r>
              <a:rPr lang="tr-TR" sz="2400" dirty="0" smtClean="0"/>
              <a:t>, devamında ki genin susturulmasına neden olur, </a:t>
            </a:r>
            <a:r>
              <a:rPr lang="tr-TR" sz="2400" dirty="0" err="1" smtClean="0"/>
              <a:t>ozellikle</a:t>
            </a:r>
            <a:r>
              <a:rPr lang="tr-TR" sz="2400" dirty="0" smtClean="0"/>
              <a:t> </a:t>
            </a:r>
            <a:r>
              <a:rPr lang="tr-TR" sz="2400" dirty="0" err="1" smtClean="0"/>
              <a:t>tumor</a:t>
            </a:r>
            <a:r>
              <a:rPr lang="tr-TR" sz="2400" dirty="0" smtClean="0"/>
              <a:t> baskılayıcı genlerin </a:t>
            </a:r>
            <a:r>
              <a:rPr lang="tr-TR" sz="2400" dirty="0" err="1" smtClean="0"/>
              <a:t>etkisizlestirilmesinde</a:t>
            </a:r>
            <a:r>
              <a:rPr lang="tr-TR" sz="2400" dirty="0" smtClean="0"/>
              <a:t> </a:t>
            </a:r>
            <a:r>
              <a:rPr lang="tr-TR" sz="2400" dirty="0" err="1" smtClean="0"/>
              <a:t>onemlidir</a:t>
            </a:r>
            <a:r>
              <a:rPr lang="tr-TR" sz="2400" dirty="0" smtClean="0"/>
              <a:t>.</a:t>
            </a:r>
            <a:endParaRPr lang="tr-TR" sz="24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2395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571480"/>
            <a:ext cx="7429552" cy="5758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843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00042"/>
            <a:ext cx="8229600" cy="5589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8233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mi RNA’lar (</a:t>
            </a:r>
            <a:r>
              <a:rPr lang="tr-TR" sz="2400" b="1" dirty="0" smtClean="0">
                <a:solidFill>
                  <a:srgbClr val="FF0000"/>
                </a:solidFill>
              </a:rPr>
              <a:t>2006-Nobel Tıp ödülü</a:t>
            </a:r>
            <a:r>
              <a:rPr lang="tr-TR" b="1" dirty="0" smtClean="0">
                <a:solidFill>
                  <a:srgbClr val="FF0000"/>
                </a:solidFill>
              </a:rPr>
              <a:t>)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714348" y="1285860"/>
            <a:ext cx="8215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solidFill>
                  <a:srgbClr val="FF0000"/>
                </a:solidFill>
              </a:rPr>
              <a:t>RNA </a:t>
            </a:r>
            <a:r>
              <a:rPr lang="tr-TR" sz="2000" dirty="0" err="1" smtClean="0">
                <a:solidFill>
                  <a:srgbClr val="FF0000"/>
                </a:solidFill>
              </a:rPr>
              <a:t>interferans</a:t>
            </a:r>
            <a:r>
              <a:rPr lang="tr-TR" sz="2000" dirty="0" smtClean="0">
                <a:solidFill>
                  <a:srgbClr val="FF0000"/>
                </a:solidFill>
              </a:rPr>
              <a:t> (</a:t>
            </a:r>
            <a:r>
              <a:rPr lang="tr-TR" sz="2000" dirty="0" err="1" smtClean="0">
                <a:solidFill>
                  <a:srgbClr val="FF0000"/>
                </a:solidFill>
              </a:rPr>
              <a:t>RNAi</a:t>
            </a:r>
            <a:r>
              <a:rPr lang="tr-TR" sz="2000" dirty="0" smtClean="0">
                <a:solidFill>
                  <a:srgbClr val="FF0000"/>
                </a:solidFill>
              </a:rPr>
              <a:t>): </a:t>
            </a:r>
            <a:r>
              <a:rPr lang="tr-TR" sz="2000" dirty="0" smtClean="0"/>
              <a:t>Transkripsiyon sonrası </a:t>
            </a:r>
            <a:r>
              <a:rPr lang="tr-TR" sz="2000" dirty="0" err="1" smtClean="0"/>
              <a:t>müdahele</a:t>
            </a:r>
            <a:r>
              <a:rPr lang="tr-TR" sz="2000" dirty="0" smtClean="0"/>
              <a:t>, </a:t>
            </a:r>
            <a:r>
              <a:rPr lang="tr-TR" sz="2000" dirty="0" err="1" smtClean="0"/>
              <a:t>translasyonu</a:t>
            </a:r>
            <a:r>
              <a:rPr lang="tr-TR" sz="2000" dirty="0" smtClean="0"/>
              <a:t> önler!</a:t>
            </a:r>
            <a:endParaRPr lang="tr-TR" sz="2000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20640" y="2000240"/>
            <a:ext cx="7102719" cy="4125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873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Kanserle ilişkilendirilen </a:t>
            </a:r>
            <a:r>
              <a:rPr lang="tr-TR" sz="4000" b="1" dirty="0" err="1" smtClean="0">
                <a:solidFill>
                  <a:srgbClr val="FF0000"/>
                </a:solidFill>
              </a:rPr>
              <a:t>miRNA’lar</a:t>
            </a:r>
            <a:endParaRPr lang="tr-TR" sz="4000" b="1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8458" y="1600200"/>
            <a:ext cx="730708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6812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Sinyal İletimi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642918"/>
            <a:ext cx="7358082" cy="5286412"/>
          </a:xfrm>
        </p:spPr>
        <p:txBody>
          <a:bodyPr>
            <a:noAutofit/>
          </a:bodyPr>
          <a:lstStyle/>
          <a:p>
            <a:r>
              <a:rPr lang="tr-TR" sz="1800" dirty="0" smtClean="0"/>
              <a:t>İnsan Genom Projesi’nin verilerine göre, insan genomundaki </a:t>
            </a:r>
          </a:p>
          <a:p>
            <a:pPr>
              <a:buNone/>
            </a:pPr>
            <a:r>
              <a:rPr lang="tr-TR" sz="1800" dirty="0" smtClean="0"/>
              <a:t>       yaklaşık 32.000 genin %20’si sinyal iletiminde görev alan </a:t>
            </a:r>
          </a:p>
          <a:p>
            <a:pPr>
              <a:buNone/>
            </a:pPr>
            <a:r>
              <a:rPr lang="tr-TR" sz="1800" dirty="0" smtClean="0"/>
              <a:t>       proteinleri kodlamaktadır.</a:t>
            </a:r>
          </a:p>
          <a:p>
            <a:pPr>
              <a:buNone/>
            </a:pPr>
            <a:endParaRPr lang="tr-TR" sz="1800" dirty="0" smtClean="0"/>
          </a:p>
          <a:p>
            <a:r>
              <a:rPr lang="tr-TR" sz="1800" dirty="0" smtClean="0"/>
              <a:t>Bu proteinler arasında hücre </a:t>
            </a:r>
            <a:r>
              <a:rPr lang="tr-TR" sz="1800" dirty="0" err="1" smtClean="0"/>
              <a:t>membranında</a:t>
            </a:r>
            <a:r>
              <a:rPr lang="tr-TR" sz="1800" dirty="0" smtClean="0"/>
              <a:t> yerleşen reseptörler, G-proteinler ve sinyal ileten enzimler yer almaktadır.</a:t>
            </a:r>
          </a:p>
          <a:p>
            <a:pPr>
              <a:buNone/>
            </a:pPr>
            <a:endParaRPr lang="tr-TR" sz="1800" dirty="0" smtClean="0"/>
          </a:p>
          <a:p>
            <a:r>
              <a:rPr lang="tr-TR" sz="1800" dirty="0" smtClean="0"/>
              <a:t>Protein </a:t>
            </a:r>
            <a:r>
              <a:rPr lang="tr-TR" sz="1800" dirty="0" err="1" smtClean="0"/>
              <a:t>kinazlar</a:t>
            </a:r>
            <a:r>
              <a:rPr lang="tr-TR" sz="1800" dirty="0" smtClean="0"/>
              <a:t>, sinyal iletimi sırasında </a:t>
            </a:r>
            <a:r>
              <a:rPr lang="tr-TR" sz="1800" dirty="0" err="1" smtClean="0"/>
              <a:t>proteifosforilasyonunu</a:t>
            </a:r>
            <a:r>
              <a:rPr lang="tr-TR" sz="1800" dirty="0" smtClean="0"/>
              <a:t>/aktivasyonunu sağlarlar</a:t>
            </a:r>
          </a:p>
          <a:p>
            <a:pPr>
              <a:buNone/>
            </a:pPr>
            <a:endParaRPr lang="tr-TR" sz="1800" dirty="0" smtClean="0"/>
          </a:p>
          <a:p>
            <a:r>
              <a:rPr lang="tr-TR" sz="1800" dirty="0" smtClean="0"/>
              <a:t>Sinyal iletimi yollarını ve sinyal proteinlerini hedef </a:t>
            </a:r>
          </a:p>
          <a:p>
            <a:pPr>
              <a:buNone/>
            </a:pPr>
            <a:r>
              <a:rPr lang="tr-TR" sz="1800" dirty="0" smtClean="0"/>
              <a:t>       alan </a:t>
            </a:r>
            <a:r>
              <a:rPr lang="tr-TR" sz="1800" dirty="0" err="1" smtClean="0"/>
              <a:t>onkojenik</a:t>
            </a:r>
            <a:r>
              <a:rPr lang="tr-TR" sz="1800" dirty="0" smtClean="0"/>
              <a:t> mutasyonlara sık olarak </a:t>
            </a:r>
          </a:p>
          <a:p>
            <a:pPr>
              <a:buNone/>
            </a:pPr>
            <a:r>
              <a:rPr lang="tr-TR" sz="1800" dirty="0" smtClean="0"/>
              <a:t>       rastlanmaktadır. </a:t>
            </a:r>
          </a:p>
          <a:p>
            <a:pPr>
              <a:buNone/>
            </a:pPr>
            <a:endParaRPr lang="tr-TR" sz="1800" dirty="0" smtClean="0"/>
          </a:p>
          <a:p>
            <a:r>
              <a:rPr lang="tr-TR" sz="1800" dirty="0" smtClean="0"/>
              <a:t>Sinyal iletiminde meydana gelen değişimler hücrenin çoğalma ve/veya yaşama işlevlerinin kontrolünü ortadan kaldırır. </a:t>
            </a:r>
          </a:p>
          <a:p>
            <a:pPr>
              <a:buNone/>
            </a:pPr>
            <a:endParaRPr lang="tr-TR" sz="1800" dirty="0" smtClean="0"/>
          </a:p>
          <a:p>
            <a:r>
              <a:rPr lang="tr-TR" sz="1800" dirty="0" smtClean="0"/>
              <a:t>Böylelikle,</a:t>
            </a:r>
            <a:r>
              <a:rPr lang="tr-TR" sz="1800" dirty="0" err="1" smtClean="0"/>
              <a:t>onkojenik</a:t>
            </a:r>
            <a:r>
              <a:rPr lang="tr-TR" sz="1800" dirty="0" smtClean="0"/>
              <a:t> sinyal iletimi tümör gelişimi ile </a:t>
            </a:r>
            <a:r>
              <a:rPr lang="tr-TR" sz="1800" dirty="0" err="1" smtClean="0"/>
              <a:t>invazyon</a:t>
            </a:r>
            <a:r>
              <a:rPr lang="tr-TR" sz="1800" dirty="0" smtClean="0"/>
              <a:t>/metastaz sürecinde etkin rol oynamaktadır</a:t>
            </a:r>
            <a:endParaRPr lang="tr-TR" sz="18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72264" y="6492875"/>
            <a:ext cx="2133600" cy="3651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14</a:t>
            </a:fld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214290"/>
            <a:ext cx="278605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49986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Sinyal İletimi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1814" y="1600200"/>
            <a:ext cx="516037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878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5715000"/>
            <a:ext cx="8229600" cy="1143000"/>
          </a:xfrm>
        </p:spPr>
        <p:txBody>
          <a:bodyPr>
            <a:normAutofit/>
          </a:bodyPr>
          <a:lstStyle/>
          <a:p>
            <a:r>
              <a:rPr lang="tr-TR" sz="1600" dirty="0" smtClean="0"/>
              <a:t>Pazarbaşı ve ark, </a:t>
            </a:r>
            <a:br>
              <a:rPr lang="tr-TR" sz="1600" dirty="0" smtClean="0"/>
            </a:br>
            <a:r>
              <a:rPr lang="tr-TR" sz="1600" dirty="0" smtClean="0"/>
              <a:t> ARŞİV 2011; 20: 187 </a:t>
            </a:r>
            <a:endParaRPr lang="tr-TR" sz="1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620688"/>
            <a:ext cx="7278319" cy="5031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4035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Telomer</a:t>
            </a:r>
            <a:r>
              <a:rPr lang="tr-TR" b="1" dirty="0" smtClean="0">
                <a:solidFill>
                  <a:srgbClr val="FF0000"/>
                </a:solidFill>
              </a:rPr>
              <a:t> ve </a:t>
            </a:r>
            <a:r>
              <a:rPr lang="tr-TR" b="1" dirty="0" err="1" smtClean="0">
                <a:solidFill>
                  <a:srgbClr val="FF0000"/>
                </a:solidFill>
              </a:rPr>
              <a:t>Telomeraz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Kromozomların uçlarında yer alan </a:t>
            </a:r>
            <a:r>
              <a:rPr lang="tr-TR" dirty="0" err="1" smtClean="0"/>
              <a:t>telomerik</a:t>
            </a:r>
            <a:r>
              <a:rPr lang="tr-TR" dirty="0" smtClean="0"/>
              <a:t> yapılar, tekrarlayan TTAGGG ünitelerinden </a:t>
            </a:r>
            <a:r>
              <a:rPr lang="tr-TR" dirty="0" err="1" smtClean="0"/>
              <a:t>olumaktadır</a:t>
            </a:r>
            <a:r>
              <a:rPr lang="tr-TR" dirty="0" smtClean="0"/>
              <a:t>. 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Her hücresel bölünmede, </a:t>
            </a:r>
            <a:r>
              <a:rPr lang="tr-TR" dirty="0" err="1" smtClean="0"/>
              <a:t>telomerik</a:t>
            </a:r>
            <a:r>
              <a:rPr lang="tr-TR" dirty="0" smtClean="0"/>
              <a:t> uçlardan bir miktar DNA kaybedilmekte ve bu kısalmanın da hücresel yalanmaya yol açtığı ileri sürülmektedir.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2196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Telomer</a:t>
            </a:r>
            <a:r>
              <a:rPr lang="tr-TR" b="1" dirty="0" smtClean="0">
                <a:solidFill>
                  <a:srgbClr val="FF0000"/>
                </a:solidFill>
              </a:rPr>
              <a:t> ve </a:t>
            </a:r>
            <a:r>
              <a:rPr lang="tr-TR" b="1" dirty="0" err="1" smtClean="0">
                <a:solidFill>
                  <a:srgbClr val="FF0000"/>
                </a:solidFill>
              </a:rPr>
              <a:t>Telomeraz</a:t>
            </a:r>
            <a:endParaRPr lang="tr-TR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484784"/>
            <a:ext cx="6762031" cy="4555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14312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Yaşla Kanser Gelişimi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14348" y="1285860"/>
            <a:ext cx="6615130" cy="4768865"/>
          </a:xfrm>
        </p:spPr>
        <p:txBody>
          <a:bodyPr>
            <a:normAutofit fontScale="92500" lnSpcReduction="10000"/>
          </a:bodyPr>
          <a:lstStyle/>
          <a:p>
            <a:endParaRPr lang="tr-TR" dirty="0" smtClean="0"/>
          </a:p>
          <a:p>
            <a:r>
              <a:rPr lang="tr-TR" sz="2400" b="1" dirty="0" smtClean="0"/>
              <a:t>Yaşa bağlı olarak </a:t>
            </a:r>
            <a:r>
              <a:rPr lang="tr-TR" sz="2400" b="1" dirty="0" err="1" smtClean="0"/>
              <a:t>karsinogenezin</a:t>
            </a:r>
            <a:r>
              <a:rPr lang="tr-TR" sz="2400" b="1" dirty="0" smtClean="0"/>
              <a:t> öne çıkması üç faktöre bağlıdır. </a:t>
            </a:r>
          </a:p>
          <a:p>
            <a:pPr>
              <a:buNone/>
            </a:pPr>
            <a:endParaRPr lang="tr-TR" sz="2400" b="1" dirty="0" smtClean="0"/>
          </a:p>
          <a:p>
            <a:pPr>
              <a:buNone/>
            </a:pPr>
            <a:r>
              <a:rPr lang="tr-TR" sz="2400" b="1" dirty="0" smtClean="0"/>
              <a:t>	1.Yaşlılık, </a:t>
            </a:r>
            <a:r>
              <a:rPr lang="tr-TR" sz="2400" b="1" dirty="0" err="1" smtClean="0"/>
              <a:t>karsinogenez</a:t>
            </a:r>
            <a:r>
              <a:rPr lang="tr-TR" sz="2400" b="1" dirty="0" smtClean="0"/>
              <a:t> için </a:t>
            </a:r>
            <a:r>
              <a:rPr lang="tr-TR" sz="2400" b="1" dirty="0" smtClean="0">
                <a:solidFill>
                  <a:srgbClr val="00B050"/>
                </a:solidFill>
              </a:rPr>
              <a:t>uzun bir zaman aralığı </a:t>
            </a:r>
            <a:r>
              <a:rPr lang="tr-TR" sz="2400" b="1" dirty="0" smtClean="0"/>
              <a:t>sağlamaktadır. </a:t>
            </a:r>
          </a:p>
          <a:p>
            <a:pPr>
              <a:buNone/>
            </a:pPr>
            <a:endParaRPr lang="tr-TR" sz="2400" b="1" dirty="0" smtClean="0"/>
          </a:p>
          <a:p>
            <a:pPr>
              <a:buNone/>
            </a:pPr>
            <a:r>
              <a:rPr lang="tr-TR" sz="2400" b="1" dirty="0" smtClean="0"/>
              <a:t>	2.Yaşın ilerlemesi ile doğal olarak ortaya çıkan </a:t>
            </a:r>
            <a:r>
              <a:rPr lang="tr-TR" sz="2400" b="1" dirty="0" smtClean="0">
                <a:solidFill>
                  <a:srgbClr val="00B050"/>
                </a:solidFill>
              </a:rPr>
              <a:t>moleküler değişiklikler</a:t>
            </a:r>
            <a:r>
              <a:rPr lang="tr-TR" sz="2400" b="1" dirty="0" smtClean="0"/>
              <a:t>, çok defa </a:t>
            </a:r>
            <a:r>
              <a:rPr lang="tr-TR" sz="2400" b="1" dirty="0" err="1" smtClean="0"/>
              <a:t>karsinogenezde</a:t>
            </a:r>
            <a:r>
              <a:rPr lang="tr-TR" sz="2400" b="1" dirty="0" smtClean="0"/>
              <a:t> de saptanan değişikliklere benzerlik gösterir. </a:t>
            </a:r>
          </a:p>
          <a:p>
            <a:pPr>
              <a:buNone/>
            </a:pPr>
            <a:endParaRPr lang="tr-TR" sz="2400" b="1" dirty="0" smtClean="0"/>
          </a:p>
          <a:p>
            <a:pPr>
              <a:buNone/>
            </a:pPr>
            <a:r>
              <a:rPr lang="tr-TR" sz="2400" b="1" dirty="0" smtClean="0"/>
              <a:t>	3.Yaş ilerledikçe organizmada saptanan </a:t>
            </a:r>
            <a:r>
              <a:rPr lang="tr-TR" sz="2400" b="1" dirty="0" smtClean="0">
                <a:solidFill>
                  <a:srgbClr val="00B050"/>
                </a:solidFill>
              </a:rPr>
              <a:t>bedensel değişiklikler</a:t>
            </a:r>
            <a:r>
              <a:rPr lang="tr-TR" sz="2400" b="1" dirty="0" smtClean="0"/>
              <a:t>, kanser gelişmesinde önemli rol oynar. 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1754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92500" lnSpcReduction="10000"/>
          </a:bodyPr>
          <a:lstStyle/>
          <a:p>
            <a:endParaRPr lang="tr-TR" dirty="0" smtClean="0"/>
          </a:p>
          <a:p>
            <a:r>
              <a:rPr lang="tr-TR" sz="2600" b="1" dirty="0" smtClean="0"/>
              <a:t>Kanser-yaş ilişkisinde saptanan yakınlığı kanıtlayan objektif gözlemler vardır: </a:t>
            </a:r>
          </a:p>
          <a:p>
            <a:pPr>
              <a:buNone/>
            </a:pPr>
            <a:endParaRPr lang="tr-TR" sz="2600" b="1" dirty="0" smtClean="0"/>
          </a:p>
          <a:p>
            <a:r>
              <a:rPr lang="tr-TR" sz="2600" b="1" dirty="0" err="1" smtClean="0"/>
              <a:t>Karsinogenesisin</a:t>
            </a:r>
            <a:r>
              <a:rPr lang="tr-TR" sz="2600" b="1" dirty="0" smtClean="0"/>
              <a:t> oluşması için geçmesi gereken sürenin bulunması </a:t>
            </a:r>
          </a:p>
          <a:p>
            <a:pPr>
              <a:buNone/>
            </a:pPr>
            <a:endParaRPr lang="tr-TR" sz="2600" b="1" dirty="0" smtClean="0"/>
          </a:p>
          <a:p>
            <a:r>
              <a:rPr lang="tr-TR" sz="2600" b="1" dirty="0" err="1" smtClean="0"/>
              <a:t>Karsinogenesis</a:t>
            </a:r>
            <a:r>
              <a:rPr lang="tr-TR" sz="2600" b="1" dirty="0" smtClean="0"/>
              <a:t> oluşmasına neden olan çevredeki </a:t>
            </a:r>
            <a:r>
              <a:rPr lang="tr-TR" sz="2600" b="1" dirty="0" err="1" smtClean="0">
                <a:solidFill>
                  <a:srgbClr val="00B050"/>
                </a:solidFill>
              </a:rPr>
              <a:t>kanserogenlerin</a:t>
            </a:r>
            <a:r>
              <a:rPr lang="tr-TR" sz="2600" b="1" dirty="0" smtClean="0">
                <a:solidFill>
                  <a:srgbClr val="00B050"/>
                </a:solidFill>
              </a:rPr>
              <a:t> hasta dokuları ile daha sık ve uzun temas </a:t>
            </a:r>
            <a:r>
              <a:rPr lang="tr-TR" sz="2600" b="1" dirty="0" smtClean="0"/>
              <a:t>olanağı </a:t>
            </a:r>
          </a:p>
          <a:p>
            <a:pPr>
              <a:buNone/>
            </a:pPr>
            <a:endParaRPr lang="tr-TR" sz="2600" b="1" dirty="0" smtClean="0"/>
          </a:p>
          <a:p>
            <a:r>
              <a:rPr lang="tr-TR" sz="2600" b="1" dirty="0" smtClean="0"/>
              <a:t>Yaşlılığın </a:t>
            </a:r>
            <a:r>
              <a:rPr lang="tr-TR" sz="2600" b="1" dirty="0" smtClean="0">
                <a:solidFill>
                  <a:srgbClr val="00B050"/>
                </a:solidFill>
              </a:rPr>
              <a:t>doğasındaki değişikliklerin </a:t>
            </a:r>
            <a:r>
              <a:rPr lang="tr-TR" sz="2600" b="1" dirty="0" smtClean="0"/>
              <a:t>kanser oluşmasındaki önemi 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1838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642918"/>
            <a:ext cx="5730737" cy="55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226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85728"/>
            <a:ext cx="7272808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5671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Referanslar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286512" y="6000768"/>
            <a:ext cx="2614602" cy="57150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TEŞEKKÜRLER.</a:t>
            </a:r>
            <a:r>
              <a:rPr lang="tr-TR" sz="4400" b="1" dirty="0" smtClean="0">
                <a:solidFill>
                  <a:srgbClr val="FF0000"/>
                </a:solidFill>
              </a:rPr>
              <a:t>.</a:t>
            </a:r>
            <a:endParaRPr lang="tr-TR" sz="4400" b="1" dirty="0">
              <a:solidFill>
                <a:srgbClr val="FF0000"/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23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785786" y="1000108"/>
            <a:ext cx="79296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tr-TR" i="1" dirty="0" smtClean="0"/>
              <a:t>1.Şahin, Derya Beyza, </a:t>
            </a:r>
            <a:r>
              <a:rPr lang="tr-TR" i="1" dirty="0" err="1" smtClean="0"/>
              <a:t>Metilasyon</a:t>
            </a:r>
            <a:r>
              <a:rPr lang="tr-TR" i="1" dirty="0" smtClean="0"/>
              <a:t> ve Kanser. </a:t>
            </a:r>
            <a:r>
              <a:rPr lang="tr-TR" i="1" dirty="0" err="1" smtClean="0"/>
              <a:t>Turkiye</a:t>
            </a:r>
            <a:r>
              <a:rPr lang="tr-TR" i="1" dirty="0" smtClean="0"/>
              <a:t> Klinikleri J </a:t>
            </a:r>
            <a:r>
              <a:rPr lang="tr-TR" i="1" dirty="0" err="1" smtClean="0"/>
              <a:t>Med</a:t>
            </a:r>
            <a:r>
              <a:rPr lang="tr-TR" i="1" dirty="0" smtClean="0"/>
              <a:t> </a:t>
            </a:r>
            <a:r>
              <a:rPr lang="tr-TR" i="1" dirty="0" err="1" smtClean="0"/>
              <a:t>Sci</a:t>
            </a:r>
            <a:r>
              <a:rPr lang="tr-TR" i="1" dirty="0" smtClean="0"/>
              <a:t> 2008, 28:513-524.</a:t>
            </a:r>
          </a:p>
          <a:p>
            <a:endParaRPr lang="tr-TR" i="1" dirty="0" smtClean="0"/>
          </a:p>
          <a:p>
            <a:r>
              <a:rPr lang="tr-TR" i="1" dirty="0" smtClean="0"/>
              <a:t> 2. </a:t>
            </a:r>
            <a:r>
              <a:rPr lang="tr-TR" i="1" dirty="0" err="1" smtClean="0"/>
              <a:t>Şevik</a:t>
            </a:r>
            <a:r>
              <a:rPr lang="tr-TR" i="1" dirty="0" smtClean="0"/>
              <a:t> Murat, </a:t>
            </a:r>
            <a:r>
              <a:rPr lang="tr-TR" i="1" dirty="0" err="1" smtClean="0"/>
              <a:t>Onkogenik</a:t>
            </a:r>
            <a:r>
              <a:rPr lang="tr-TR" i="1" dirty="0" smtClean="0"/>
              <a:t> </a:t>
            </a:r>
            <a:r>
              <a:rPr lang="tr-TR" i="1" dirty="0" err="1" smtClean="0"/>
              <a:t>Retrovirüsler</a:t>
            </a:r>
            <a:r>
              <a:rPr lang="tr-TR" i="1" dirty="0" smtClean="0"/>
              <a:t>.  Selçuk Tıp </a:t>
            </a:r>
            <a:r>
              <a:rPr lang="tr-TR" i="1" dirty="0" err="1" smtClean="0"/>
              <a:t>Derg</a:t>
            </a:r>
            <a:r>
              <a:rPr lang="tr-TR" i="1" dirty="0" smtClean="0"/>
              <a:t> 2013;29 Onkoloji Ek Sayı-1: 1-4 .</a:t>
            </a:r>
          </a:p>
          <a:p>
            <a:endParaRPr lang="tr-TR" i="1" dirty="0" smtClean="0"/>
          </a:p>
          <a:p>
            <a:r>
              <a:rPr lang="tr-TR" i="1" dirty="0" smtClean="0"/>
              <a:t>3.</a:t>
            </a:r>
            <a:r>
              <a:rPr lang="tr-TR" i="1" dirty="0" err="1" smtClean="0"/>
              <a:t>Pzarabaşı</a:t>
            </a:r>
            <a:r>
              <a:rPr lang="tr-TR" i="1" dirty="0" smtClean="0"/>
              <a:t> A., Kanser Yolakları.  ARŞİV 2011; 20: 187. </a:t>
            </a:r>
          </a:p>
          <a:p>
            <a:endParaRPr lang="tr-TR" i="1" dirty="0" smtClean="0"/>
          </a:p>
          <a:p>
            <a:r>
              <a:rPr lang="tr-TR" i="1" dirty="0" smtClean="0"/>
              <a:t>4. Pazarbaşı A, </a:t>
            </a:r>
            <a:r>
              <a:rPr lang="tr-TR" i="1" dirty="0" err="1" smtClean="0"/>
              <a:t>KanserGenetiği</a:t>
            </a:r>
            <a:r>
              <a:rPr lang="tr-TR" i="1" dirty="0" smtClean="0"/>
              <a:t>. ARŞİV 2003; 12: 328.</a:t>
            </a:r>
          </a:p>
          <a:p>
            <a:endParaRPr lang="tr-TR" i="1" dirty="0" smtClean="0"/>
          </a:p>
          <a:p>
            <a:r>
              <a:rPr lang="tr-TR" i="1" dirty="0" smtClean="0"/>
              <a:t>5.</a:t>
            </a:r>
            <a:r>
              <a:rPr lang="en-US" i="1" dirty="0" smtClean="0"/>
              <a:t> </a:t>
            </a:r>
            <a:r>
              <a:rPr lang="en-US" i="1" dirty="0" err="1" smtClean="0"/>
              <a:t>Sonnenschein</a:t>
            </a:r>
            <a:r>
              <a:rPr lang="en-US" i="1" dirty="0" smtClean="0"/>
              <a:t> C and Soto A</a:t>
            </a:r>
            <a:r>
              <a:rPr lang="tr-TR" i="1" dirty="0" smtClean="0"/>
              <a:t> </a:t>
            </a:r>
            <a:r>
              <a:rPr lang="en-US" i="1" dirty="0" smtClean="0"/>
              <a:t>M 2013 The aging of the 2000 and 2011 Hallmarks of Cancer reviews: A critique. J. </a:t>
            </a:r>
            <a:r>
              <a:rPr lang="en-US" i="1" dirty="0" err="1" smtClean="0"/>
              <a:t>Biosci</a:t>
            </a:r>
            <a:r>
              <a:rPr lang="en-US" i="1" dirty="0" smtClean="0"/>
              <a:t>. 38 651–663]</a:t>
            </a:r>
            <a:r>
              <a:rPr lang="tr-TR" i="1" dirty="0" smtClean="0"/>
              <a:t> DOI 10.1007/s12038-013-9335-6.</a:t>
            </a:r>
          </a:p>
          <a:p>
            <a:endParaRPr lang="tr-TR" i="1" dirty="0" smtClean="0"/>
          </a:p>
          <a:p>
            <a:r>
              <a:rPr lang="tr-TR" i="1" dirty="0" smtClean="0"/>
              <a:t>6.</a:t>
            </a:r>
            <a:r>
              <a:rPr lang="en-US" i="1" dirty="0" smtClean="0"/>
              <a:t> </a:t>
            </a:r>
            <a:r>
              <a:rPr lang="en-US" i="1" dirty="0" err="1" smtClean="0"/>
              <a:t>Taki</a:t>
            </a:r>
            <a:r>
              <a:rPr lang="en-US" i="1" dirty="0" smtClean="0"/>
              <a:t>, T. and </a:t>
            </a:r>
            <a:r>
              <a:rPr lang="en-US" i="1" dirty="0" err="1" smtClean="0"/>
              <a:t>Taniwaki</a:t>
            </a:r>
            <a:r>
              <a:rPr lang="en-US" i="1" dirty="0" smtClean="0"/>
              <a:t>, M. (2006) Chromosomal translocations in cancer and their relevance for therapy. </a:t>
            </a:r>
            <a:r>
              <a:rPr lang="en-US" i="1" dirty="0" err="1" smtClean="0"/>
              <a:t>Curr</a:t>
            </a:r>
            <a:r>
              <a:rPr lang="en-US" i="1" dirty="0" smtClean="0"/>
              <a:t> </a:t>
            </a:r>
            <a:r>
              <a:rPr lang="en-US" i="1" dirty="0" err="1" smtClean="0"/>
              <a:t>Opin</a:t>
            </a:r>
            <a:r>
              <a:rPr lang="en-US" i="1" dirty="0" smtClean="0"/>
              <a:t> </a:t>
            </a:r>
            <a:r>
              <a:rPr lang="en-US" i="1" dirty="0" err="1" smtClean="0"/>
              <a:t>Oncol</a:t>
            </a:r>
            <a:r>
              <a:rPr lang="en-US" i="1" dirty="0" smtClean="0"/>
              <a:t>. 18, 62-68. </a:t>
            </a:r>
            <a:endParaRPr lang="tr-TR" i="1" dirty="0" smtClean="0"/>
          </a:p>
          <a:p>
            <a:endParaRPr lang="tr-TR" i="1" dirty="0" smtClean="0"/>
          </a:p>
          <a:p>
            <a:r>
              <a:rPr lang="tr-TR" i="1" dirty="0" smtClean="0"/>
              <a:t>7.</a:t>
            </a:r>
            <a:r>
              <a:rPr lang="en-US" i="1" dirty="0" smtClean="0"/>
              <a:t> Schmidt, C. Lack of progress in teen and young adult</a:t>
            </a:r>
          </a:p>
          <a:p>
            <a:r>
              <a:rPr lang="en-US" i="1" dirty="0" smtClean="0"/>
              <a:t>cancers concerns researchers, prompts study. J. </a:t>
            </a:r>
            <a:r>
              <a:rPr lang="en-US" i="1" dirty="0" err="1" smtClean="0"/>
              <a:t>Natl</a:t>
            </a:r>
            <a:endParaRPr lang="en-US" i="1" dirty="0" smtClean="0"/>
          </a:p>
          <a:p>
            <a:r>
              <a:rPr lang="sv-SE" i="1" dirty="0" smtClean="0"/>
              <a:t>Cancer Inst 98, 1760–1761 (2006).</a:t>
            </a:r>
            <a:endParaRPr lang="tr-TR" i="1" dirty="0" smtClean="0"/>
          </a:p>
          <a:p>
            <a:pPr marL="342900" indent="-342900">
              <a:buAutoNum type="arabicPeriod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3698948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</Words>
  <Application>Microsoft Office PowerPoint</Application>
  <PresentationFormat>Ekran Gösterisi (4:3)</PresentationFormat>
  <Paragraphs>118</Paragraphs>
  <Slides>23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4" baseType="lpstr">
      <vt:lpstr>Ofis Teması</vt:lpstr>
      <vt:lpstr>Genetik Faktörler</vt:lpstr>
      <vt:lpstr>PowerPoint Sunusu</vt:lpstr>
      <vt:lpstr>PowerPoint Sunusu</vt:lpstr>
      <vt:lpstr>Tümör Baskılayıcı Genler Hücre çoğalmasında negatif yönde rol oynayan genlerdir  </vt:lpstr>
      <vt:lpstr>Knudson “iki vuruş” Hipotezi</vt:lpstr>
      <vt:lpstr>PowerPoint Sunusu</vt:lpstr>
      <vt:lpstr>Kromozomal Yeniden Düzenlenmeler</vt:lpstr>
      <vt:lpstr>PowerPoint Sunusu</vt:lpstr>
      <vt:lpstr>Epigenetik Faktörler</vt:lpstr>
      <vt:lpstr>PowerPoint Sunusu</vt:lpstr>
      <vt:lpstr>PowerPoint Sunusu</vt:lpstr>
      <vt:lpstr>mi RNA’lar (2006-Nobel Tıp ödülü)</vt:lpstr>
      <vt:lpstr>Kanserle ilişkilendirilen miRNA’lar</vt:lpstr>
      <vt:lpstr>Sinyal İletimi</vt:lpstr>
      <vt:lpstr>Sinyal İletimi</vt:lpstr>
      <vt:lpstr>Pazarbaşı ve ark,   ARŞİV 2011; 20: 187 </vt:lpstr>
      <vt:lpstr>Telomer ve Telomeraz</vt:lpstr>
      <vt:lpstr>Telomer ve Telomeraz</vt:lpstr>
      <vt:lpstr>Yaşla Kanser Gelişimi</vt:lpstr>
      <vt:lpstr>PowerPoint Sunusu</vt:lpstr>
      <vt:lpstr>PowerPoint Sunusu</vt:lpstr>
      <vt:lpstr>PowerPoint Sunusu</vt:lpstr>
      <vt:lpstr>Referanslar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Genetik Faktörler</dc:title>
  <dc:creator>pc</dc:creator>
  <cp:lastModifiedBy>pc</cp:lastModifiedBy>
  <cp:revision>1</cp:revision>
  <dcterms:created xsi:type="dcterms:W3CDTF">2020-04-02T12:10:48Z</dcterms:created>
  <dcterms:modified xsi:type="dcterms:W3CDTF">2020-04-02T12:11:09Z</dcterms:modified>
</cp:coreProperties>
</file>