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media/image4.jpg" ContentType="image/jpg"/>
  <Override PartName="/ppt/media/image5.jpg" ContentType="image/jpg"/>
  <Override PartName="/ppt/media/image6.jpg" ContentType="image/jpg"/>
  <Override PartName="/ppt/media/image7.jpg" ContentType="image/jpg"/>
  <Override PartName="/ppt/media/image8.jpg" ContentType="image/jpg"/>
  <Override PartName="/ppt/media/image11.jpg" ContentType="image/jpg"/>
  <Override PartName="/ppt/media/image12.jpg" ContentType="image/jpg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ppt/media/image33.jpg" ContentType="image/jpg"/>
  <Override PartName="/ppt/media/image34.jpg" ContentType="image/jpg"/>
  <Override PartName="/ppt/media/image35.jpg" ContentType="image/jpg"/>
  <Override PartName="/ppt/media/image37.jpg" ContentType="image/jpg"/>
  <Override PartName="/ppt/media/image38.jpg" ContentType="image/jpg"/>
  <Override PartName="/ppt/media/image39.jpg" ContentType="image/jpg"/>
  <Override PartName="/ppt/media/image40.jpg" ContentType="image/jpg"/>
  <Override PartName="/ppt/media/image41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  <p:sldMasterId id="2147483679" r:id="rId2"/>
    <p:sldMasterId id="2147483692" r:id="rId3"/>
  </p:sldMasterIdLst>
  <p:sldIdLst>
    <p:sldId id="291" r:id="rId4"/>
    <p:sldId id="292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</p:sldIdLst>
  <p:sldSz cx="12192000" cy="6858000"/>
  <p:notesSz cx="12192000" cy="6858000"/>
  <p:embeddedFontLst>
    <p:embeddedFont>
      <p:font typeface="Calibri" pitchFamily="34" charset="0"/>
      <p:regular r:id="rId34"/>
      <p:bold r:id="rId35"/>
      <p:italic r:id="rId36"/>
      <p:boldItalic r:id="rId37"/>
    </p:embeddedFont>
    <p:embeddedFont>
      <p:font typeface="Georgia" pitchFamily="18" charset="0"/>
      <p:regular r:id="rId38"/>
      <p:bold r:id="rId39"/>
      <p:italic r:id="rId40"/>
      <p:boldItalic r:id="rId41"/>
    </p:embeddedFont>
  </p:embeddedFont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9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455F5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47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249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6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80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35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318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219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751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1189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41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3481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455F5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1/13/2020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477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348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1502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5301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927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739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9592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674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4637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078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2993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46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1/13/2020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tr-TR" smtClean="0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96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2AD343-42BE-4C0D-8C43-9BE1CB1E29F7}" type="slidenum">
              <a:rPr lang="tr-TR" alt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12523432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064000" y="3162300"/>
            <a:ext cx="8128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ELEKTRONİK VE OTOMASYON/MEKATRONİK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0103" y="1143000"/>
            <a:ext cx="8128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>
                <a:solidFill>
                  <a:srgbClr val="000000"/>
                </a:solidFill>
              </a:rPr>
              <a:t>YEŞİLYURT D. Ç. MYO</a:t>
            </a:r>
            <a:endParaRPr lang="tr-TR" altLang="tr-TR" sz="3200" b="1" dirty="0">
              <a:solidFill>
                <a:srgbClr val="000000"/>
              </a:solidFill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0" y="4724400"/>
            <a:ext cx="8128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>
                <a:solidFill>
                  <a:srgbClr val="000000"/>
                </a:solidFill>
              </a:rPr>
              <a:t>MKP 102-İmalat İşlemleri</a:t>
            </a:r>
            <a:endParaRPr lang="tr-TR" altLang="tr-TR" b="1" i="1" dirty="0">
              <a:solidFill>
                <a:srgbClr val="000000"/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0" y="5334000"/>
            <a:ext cx="8128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rgbClr val="FFFFFF">
                    <a:lumMod val="50000"/>
                  </a:srgbClr>
                </a:solidFill>
              </a:rPr>
              <a:t>Öğr</a:t>
            </a:r>
            <a:r>
              <a:rPr lang="tr-TR" altLang="tr-TR" sz="2000" b="1" i="1" dirty="0" smtClean="0">
                <a:solidFill>
                  <a:srgbClr val="FFFFFF">
                    <a:lumMod val="50000"/>
                  </a:srgbClr>
                </a:solidFill>
              </a:rPr>
              <a:t>. Gör. Suat KOÇOĞLU</a:t>
            </a:r>
            <a:endParaRPr lang="tr-TR" altLang="tr-TR" sz="2000" b="1" i="1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629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143001"/>
            <a:ext cx="10363200" cy="1470025"/>
          </a:xfrm>
        </p:spPr>
        <p:txBody>
          <a:bodyPr anchor="ctr"/>
          <a:lstStyle/>
          <a:p>
            <a:pPr marL="268605" indent="-256540">
              <a:lnSpc>
                <a:spcPct val="100000"/>
              </a:lnSpc>
              <a:spcBef>
                <a:spcPts val="400"/>
              </a:spcBef>
              <a:tabLst>
                <a:tab pos="269240" algn="l"/>
              </a:tabLst>
            </a:pPr>
            <a:r>
              <a:rPr lang="tr-TR" sz="4400" spc="-5" dirty="0">
                <a:solidFill>
                  <a:srgbClr val="455F51"/>
                </a:solidFill>
                <a:latin typeface="Calibri"/>
                <a:cs typeface="Calibri"/>
              </a:rPr>
              <a:t>İmal</a:t>
            </a:r>
            <a:r>
              <a:rPr lang="tr-TR" sz="4400" spc="-15" dirty="0">
                <a:solidFill>
                  <a:srgbClr val="455F51"/>
                </a:solidFill>
                <a:latin typeface="Calibri"/>
                <a:cs typeface="Calibri"/>
              </a:rPr>
              <a:t> </a:t>
            </a:r>
            <a:r>
              <a:rPr lang="tr-TR" sz="4400" spc="-5" dirty="0" smtClean="0">
                <a:solidFill>
                  <a:srgbClr val="455F51"/>
                </a:solidFill>
                <a:latin typeface="Calibri"/>
                <a:cs typeface="Calibri"/>
              </a:rPr>
              <a:t>Usullerinin Sınıflandırılması</a:t>
            </a:r>
            <a:endParaRPr lang="tr-TR" sz="4400" dirty="0">
              <a:latin typeface="Calibri"/>
              <a:cs typeface="Calibri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978400" y="4082475"/>
            <a:ext cx="22352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400" y="2957729"/>
            <a:ext cx="7823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>
                <a:solidFill>
                  <a:srgbClr val="000000"/>
                </a:solidFill>
              </a:rPr>
              <a:t>MKP 102-İmalat İşlemleri</a:t>
            </a:r>
          </a:p>
        </p:txBody>
      </p:sp>
    </p:spTree>
    <p:extLst>
      <p:ext uri="{BB962C8B-B14F-4D97-AF65-F5344CB8AC3E}">
        <p14:creationId xmlns:p14="http://schemas.microsoft.com/office/powerpoint/2010/main" val="107038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278" y="685800"/>
            <a:ext cx="26028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İmal</a:t>
            </a:r>
            <a:r>
              <a:rPr sz="4000" spc="-75" dirty="0"/>
              <a:t> </a:t>
            </a:r>
            <a:r>
              <a:rPr sz="4000" spc="-5" dirty="0"/>
              <a:t>Usulleri</a:t>
            </a:r>
            <a:endParaRPr sz="4000" dirty="0"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128717"/>
              </p:ext>
            </p:extLst>
          </p:nvPr>
        </p:nvGraphicFramePr>
        <p:xfrm>
          <a:off x="609601" y="1752600"/>
          <a:ext cx="10972799" cy="37083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2530"/>
                <a:gridCol w="2806065"/>
                <a:gridCol w="2854325"/>
                <a:gridCol w="2849879"/>
              </a:tblGrid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Döküm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T w="12700">
                      <a:solidFill>
                        <a:srgbClr val="99CA38"/>
                      </a:solidFill>
                      <a:prstDash val="solid"/>
                    </a:lnT>
                    <a:lnB w="12700">
                      <a:solidFill>
                        <a:srgbClr val="99CA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Talaşlı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Şekil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Verme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T w="12700">
                      <a:solidFill>
                        <a:srgbClr val="99CA38"/>
                      </a:solidFill>
                      <a:prstDash val="solid"/>
                    </a:lnT>
                    <a:lnB w="12700">
                      <a:solidFill>
                        <a:srgbClr val="99CA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Plastik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Şekil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Verme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T w="12700">
                      <a:solidFill>
                        <a:srgbClr val="99CA38"/>
                      </a:solidFill>
                      <a:prstDash val="solid"/>
                    </a:lnT>
                    <a:lnB w="12700">
                      <a:solidFill>
                        <a:srgbClr val="99CA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Birleştirme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T w="12700">
                      <a:solidFill>
                        <a:srgbClr val="99CA38"/>
                      </a:solidFill>
                      <a:prstDash val="solid"/>
                    </a:lnT>
                    <a:lnB w="12700">
                      <a:solidFill>
                        <a:srgbClr val="99CA38"/>
                      </a:solidFill>
                      <a:prstDash val="solid"/>
                    </a:lnB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Demir Esaslı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T w="12700">
                      <a:solidFill>
                        <a:srgbClr val="99CA38"/>
                      </a:solidFill>
                      <a:prstDash val="solid"/>
                    </a:lnT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40" dirty="0">
                          <a:latin typeface="Calibri"/>
                          <a:cs typeface="Calibri"/>
                        </a:rPr>
                        <a:t>Torna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T w="12700">
                      <a:solidFill>
                        <a:srgbClr val="99CA38"/>
                      </a:solidFill>
                      <a:prstDash val="solid"/>
                    </a:lnT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Serbest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Dövme ve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Basma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T w="12700">
                      <a:solidFill>
                        <a:srgbClr val="99CA38"/>
                      </a:solidFill>
                      <a:prstDash val="solid"/>
                    </a:lnT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Kaynak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Tekniği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T w="12700">
                      <a:solidFill>
                        <a:srgbClr val="99CA38"/>
                      </a:solidFill>
                      <a:prstDash val="solid"/>
                    </a:lnT>
                    <a:solidFill>
                      <a:srgbClr val="EAF4D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Demir Esaslı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Olmayan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Freze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Kalıpta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Dövme ve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Basma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3562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*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TIG,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MIG,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Laser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Matkap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Ekstrüzyon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562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*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Elektrik ark,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punta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solidFill>
                      <a:srgbClr val="EAF4D7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Kum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Kalıba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Taşlama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Haddeleme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3562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* Gaz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altı,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toz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altı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Sürekli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Kalıba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Raybalama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5" dirty="0">
                          <a:latin typeface="Calibri"/>
                          <a:cs typeface="Calibri"/>
                        </a:rPr>
                        <a:t>Tel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Çekme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562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Oksi-asetilen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Basınçlı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Vargel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Ovalama (vida dişi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açma)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3562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*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Sürtünme,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ultrasonik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Santrifüj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Broşlama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Bükme,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kıvırma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Lehimleme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Presleme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Perçinleme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Silikon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Kalıplama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EDM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Elektro-Erozyon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Tutkallama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(yapıştırma)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EAF4D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9600" y="915924"/>
            <a:ext cx="6937248" cy="1792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10476" y="2667000"/>
            <a:ext cx="6519672" cy="31440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2190476" y="0"/>
            <a:ext cx="1905" cy="311150"/>
          </a:xfrm>
          <a:custGeom>
            <a:avLst/>
            <a:gdLst/>
            <a:ahLst/>
            <a:cxnLst/>
            <a:rect l="l" t="t" r="r" b="b"/>
            <a:pathLst>
              <a:path w="1904" h="311150">
                <a:moveTo>
                  <a:pt x="0" y="310896"/>
                </a:moveTo>
                <a:lnTo>
                  <a:pt x="1524" y="310896"/>
                </a:lnTo>
                <a:lnTo>
                  <a:pt x="1524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455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190476" y="307847"/>
            <a:ext cx="1905" cy="91440"/>
          </a:xfrm>
          <a:custGeom>
            <a:avLst/>
            <a:gdLst/>
            <a:ahLst/>
            <a:cxnLst/>
            <a:rect l="l" t="t" r="r" b="b"/>
            <a:pathLst>
              <a:path w="1904" h="91439">
                <a:moveTo>
                  <a:pt x="0" y="91439"/>
                </a:moveTo>
                <a:lnTo>
                  <a:pt x="1524" y="91439"/>
                </a:lnTo>
                <a:lnTo>
                  <a:pt x="152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62A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190476" y="359663"/>
            <a:ext cx="1905" cy="81280"/>
          </a:xfrm>
          <a:custGeom>
            <a:avLst/>
            <a:gdLst/>
            <a:ahLst/>
            <a:cxnLst/>
            <a:rect l="l" t="t" r="r" b="b"/>
            <a:pathLst>
              <a:path w="1904" h="81279">
                <a:moveTo>
                  <a:pt x="0" y="80771"/>
                </a:moveTo>
                <a:lnTo>
                  <a:pt x="1524" y="80771"/>
                </a:lnTo>
                <a:lnTo>
                  <a:pt x="1524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62A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190476" y="440436"/>
            <a:ext cx="1905" cy="180340"/>
          </a:xfrm>
          <a:custGeom>
            <a:avLst/>
            <a:gdLst/>
            <a:ahLst/>
            <a:cxnLst/>
            <a:rect l="l" t="t" r="r" b="b"/>
            <a:pathLst>
              <a:path w="1904" h="180340">
                <a:moveTo>
                  <a:pt x="0" y="179832"/>
                </a:moveTo>
                <a:lnTo>
                  <a:pt x="1524" y="179832"/>
                </a:lnTo>
                <a:lnTo>
                  <a:pt x="1524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62A437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831323" y="588263"/>
            <a:ext cx="2133600" cy="36830"/>
          </a:xfrm>
          <a:custGeom>
            <a:avLst/>
            <a:gdLst/>
            <a:ahLst/>
            <a:cxnLst/>
            <a:rect l="l" t="t" r="r" b="b"/>
            <a:pathLst>
              <a:path w="2133600" h="36829">
                <a:moveTo>
                  <a:pt x="2130805" y="0"/>
                </a:moveTo>
                <a:lnTo>
                  <a:pt x="2667" y="0"/>
                </a:lnTo>
                <a:lnTo>
                  <a:pt x="0" y="2666"/>
                </a:lnTo>
                <a:lnTo>
                  <a:pt x="0" y="33909"/>
                </a:lnTo>
                <a:lnTo>
                  <a:pt x="2667" y="36575"/>
                </a:lnTo>
                <a:lnTo>
                  <a:pt x="2130805" y="36575"/>
                </a:lnTo>
                <a:lnTo>
                  <a:pt x="2133600" y="33909"/>
                </a:lnTo>
                <a:lnTo>
                  <a:pt x="2133600" y="26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033504" y="0"/>
            <a:ext cx="12700" cy="622300"/>
          </a:xfrm>
          <a:custGeom>
            <a:avLst/>
            <a:gdLst/>
            <a:ahLst/>
            <a:cxnLst/>
            <a:rect l="l" t="t" r="r" b="b"/>
            <a:pathLst>
              <a:path w="12700" h="622300">
                <a:moveTo>
                  <a:pt x="12192" y="0"/>
                </a:moveTo>
                <a:lnTo>
                  <a:pt x="0" y="0"/>
                </a:lnTo>
                <a:lnTo>
                  <a:pt x="0" y="621791"/>
                </a:lnTo>
                <a:lnTo>
                  <a:pt x="12192" y="621791"/>
                </a:lnTo>
                <a:lnTo>
                  <a:pt x="12192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967971" y="0"/>
            <a:ext cx="36830" cy="622300"/>
          </a:xfrm>
          <a:custGeom>
            <a:avLst/>
            <a:gdLst/>
            <a:ahLst/>
            <a:cxnLst/>
            <a:rect l="l" t="t" r="r" b="b"/>
            <a:pathLst>
              <a:path w="36829" h="622300">
                <a:moveTo>
                  <a:pt x="36575" y="0"/>
                </a:moveTo>
                <a:lnTo>
                  <a:pt x="0" y="0"/>
                </a:lnTo>
                <a:lnTo>
                  <a:pt x="0" y="621791"/>
                </a:lnTo>
                <a:lnTo>
                  <a:pt x="36575" y="621791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887200" y="0"/>
            <a:ext cx="73660" cy="585470"/>
          </a:xfrm>
          <a:custGeom>
            <a:avLst/>
            <a:gdLst/>
            <a:ahLst/>
            <a:cxnLst/>
            <a:rect l="l" t="t" r="r" b="b"/>
            <a:pathLst>
              <a:path w="73659" h="585470">
                <a:moveTo>
                  <a:pt x="73151" y="0"/>
                </a:moveTo>
                <a:lnTo>
                  <a:pt x="0" y="0"/>
                </a:lnTo>
                <a:lnTo>
                  <a:pt x="0" y="585215"/>
                </a:lnTo>
                <a:lnTo>
                  <a:pt x="73151" y="585215"/>
                </a:lnTo>
                <a:lnTo>
                  <a:pt x="73151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830811" y="0"/>
            <a:ext cx="12700" cy="585470"/>
          </a:xfrm>
          <a:custGeom>
            <a:avLst/>
            <a:gdLst/>
            <a:ahLst/>
            <a:cxnLst/>
            <a:rect l="l" t="t" r="r" b="b"/>
            <a:pathLst>
              <a:path w="12700" h="585470">
                <a:moveTo>
                  <a:pt x="12192" y="0"/>
                </a:moveTo>
                <a:lnTo>
                  <a:pt x="0" y="0"/>
                </a:lnTo>
                <a:lnTo>
                  <a:pt x="0" y="585215"/>
                </a:lnTo>
                <a:lnTo>
                  <a:pt x="12192" y="585215"/>
                </a:lnTo>
                <a:lnTo>
                  <a:pt x="12192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688340" y="1327530"/>
            <a:ext cx="39471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İmalat</a:t>
            </a:r>
            <a:r>
              <a:rPr sz="4000" spc="-25" dirty="0"/>
              <a:t> </a:t>
            </a:r>
            <a:r>
              <a:rPr sz="4000" spc="-35" dirty="0"/>
              <a:t>Teknolojileri</a:t>
            </a:r>
            <a:endParaRPr sz="4000"/>
          </a:p>
        </p:txBody>
      </p:sp>
      <p:sp>
        <p:nvSpPr>
          <p:cNvPr id="25" name="object 25"/>
          <p:cNvSpPr/>
          <p:nvPr/>
        </p:nvSpPr>
        <p:spPr>
          <a:xfrm>
            <a:off x="2616707" y="2209800"/>
            <a:ext cx="6958583" cy="4296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327530"/>
            <a:ext cx="71647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İmalat </a:t>
            </a:r>
            <a:r>
              <a:rPr sz="4000" spc="-5" dirty="0"/>
              <a:t>– </a:t>
            </a:r>
            <a:r>
              <a:rPr sz="4000" spc="-20" dirty="0"/>
              <a:t>Ekonomik </a:t>
            </a:r>
            <a:r>
              <a:rPr sz="4000" spc="-10" dirty="0"/>
              <a:t>(iktisadi)</a:t>
            </a:r>
            <a:r>
              <a:rPr sz="4000" spc="-30" dirty="0"/>
              <a:t> </a:t>
            </a:r>
            <a:r>
              <a:rPr sz="4000" spc="-5" dirty="0"/>
              <a:t>açıdan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3005327" y="2239810"/>
            <a:ext cx="6121330" cy="4231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327530"/>
            <a:ext cx="70980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İmalat </a:t>
            </a:r>
            <a:r>
              <a:rPr sz="4000" spc="-45" dirty="0"/>
              <a:t>Türleri: </a:t>
            </a:r>
            <a:r>
              <a:rPr sz="4000" spc="-5" dirty="0"/>
              <a:t>İki </a:t>
            </a:r>
            <a:r>
              <a:rPr sz="4000" spc="-15" dirty="0"/>
              <a:t>temel </a:t>
            </a:r>
            <a:r>
              <a:rPr sz="4000" spc="-5" dirty="0"/>
              <a:t>türü</a:t>
            </a:r>
            <a:r>
              <a:rPr sz="4000" spc="105" dirty="0"/>
              <a:t> </a:t>
            </a:r>
            <a:r>
              <a:rPr sz="4000" spc="-30" dirty="0"/>
              <a:t>vardır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2334223" y="2343721"/>
            <a:ext cx="7638817" cy="36776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914400"/>
            <a:ext cx="73450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İmalat </a:t>
            </a:r>
            <a:r>
              <a:rPr sz="4000" spc="-45" dirty="0"/>
              <a:t>Türleri: </a:t>
            </a:r>
            <a:r>
              <a:rPr sz="4000" spc="-5" dirty="0"/>
              <a:t>İşleme</a:t>
            </a:r>
            <a:r>
              <a:rPr sz="4000" spc="90" dirty="0"/>
              <a:t> </a:t>
            </a:r>
            <a:r>
              <a:rPr sz="4000" spc="-25" dirty="0"/>
              <a:t>Operasyonları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2334514" y="4328922"/>
            <a:ext cx="521970" cy="2140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95"/>
              </a:spcBef>
              <a:buClr>
                <a:srgbClr val="4D671B"/>
              </a:buClr>
              <a:buFont typeface="Wingdings"/>
              <a:buChar char=""/>
              <a:tabLst>
                <a:tab pos="195580" algn="l"/>
              </a:tabLst>
            </a:pPr>
            <a:r>
              <a:rPr sz="2800" spc="-5" dirty="0">
                <a:solidFill>
                  <a:srgbClr val="455F51"/>
                </a:solidFill>
                <a:latin typeface="Calibri"/>
                <a:cs typeface="Calibri"/>
              </a:rPr>
              <a:t>A)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D671B"/>
              </a:buClr>
              <a:buFont typeface="Wingdings"/>
              <a:buChar char=""/>
            </a:pPr>
            <a:endParaRPr sz="265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4D671B"/>
              </a:buClr>
              <a:buFont typeface="Wingdings"/>
              <a:buChar char=""/>
              <a:tabLst>
                <a:tab pos="195580" algn="l"/>
              </a:tabLst>
            </a:pPr>
            <a:r>
              <a:rPr sz="2800" spc="-5" dirty="0">
                <a:solidFill>
                  <a:srgbClr val="455F51"/>
                </a:solidFill>
                <a:latin typeface="Calibri"/>
                <a:cs typeface="Calibri"/>
              </a:rPr>
              <a:t>B)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D671B"/>
              </a:buClr>
              <a:buFont typeface="Wingdings"/>
              <a:buChar char=""/>
            </a:pPr>
            <a:endParaRPr sz="265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4D671B"/>
              </a:buClr>
              <a:buFont typeface="Wingdings"/>
              <a:buChar char=""/>
              <a:tabLst>
                <a:tab pos="195580" algn="l"/>
              </a:tabLst>
            </a:pP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C)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35847" y="2181133"/>
            <a:ext cx="5994545" cy="43283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902335"/>
            <a:ext cx="74860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İmalat </a:t>
            </a:r>
            <a:r>
              <a:rPr sz="4000" spc="-45" dirty="0"/>
              <a:t>Türleri: </a:t>
            </a:r>
            <a:r>
              <a:rPr sz="4000" spc="-15" dirty="0"/>
              <a:t>Montaj</a:t>
            </a:r>
            <a:r>
              <a:rPr sz="4000" spc="85" dirty="0"/>
              <a:t> </a:t>
            </a:r>
            <a:r>
              <a:rPr sz="4000" spc="-25" dirty="0"/>
              <a:t>Operasyonları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2952567" y="1878905"/>
            <a:ext cx="6265908" cy="4568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086053"/>
            <a:ext cx="789622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İmalat</a:t>
            </a:r>
            <a:r>
              <a:rPr spc="-25" dirty="0"/>
              <a:t> </a:t>
            </a:r>
            <a:r>
              <a:rPr spc="-5" dirty="0"/>
              <a:t>İşletmesi: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0" dirty="0"/>
              <a:t>Malzemeler, </a:t>
            </a:r>
            <a:r>
              <a:rPr spc="-45" dirty="0"/>
              <a:t>prosesler, sistemler,</a:t>
            </a:r>
            <a:r>
              <a:rPr spc="70" dirty="0"/>
              <a:t> </a:t>
            </a:r>
            <a:r>
              <a:rPr spc="-5" dirty="0"/>
              <a:t>(insanlar)</a:t>
            </a:r>
          </a:p>
        </p:txBody>
      </p:sp>
      <p:sp>
        <p:nvSpPr>
          <p:cNvPr id="4" name="object 4"/>
          <p:cNvSpPr/>
          <p:nvPr/>
        </p:nvSpPr>
        <p:spPr>
          <a:xfrm>
            <a:off x="2563396" y="2886434"/>
            <a:ext cx="7110936" cy="3039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327530"/>
            <a:ext cx="7107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İmalat İşletmesi: </a:t>
            </a:r>
            <a:r>
              <a:rPr sz="4000" spc="-15" dirty="0"/>
              <a:t>Üretim</a:t>
            </a:r>
            <a:r>
              <a:rPr sz="4000" dirty="0"/>
              <a:t> </a:t>
            </a:r>
            <a:r>
              <a:rPr sz="4000" spc="-15" dirty="0"/>
              <a:t>Sistemleri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2564129" y="2375154"/>
            <a:ext cx="7132320" cy="4091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327530"/>
            <a:ext cx="66503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İmalat İşletmesi: </a:t>
            </a:r>
            <a:r>
              <a:rPr sz="4000" spc="-15" dirty="0"/>
              <a:t>Üretim</a:t>
            </a:r>
            <a:r>
              <a:rPr sz="4000" spc="-10" dirty="0"/>
              <a:t> </a:t>
            </a:r>
            <a:r>
              <a:rPr sz="4000" spc="-15" dirty="0"/>
              <a:t>Araçları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2978475" y="2221247"/>
            <a:ext cx="6214091" cy="43395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327530"/>
            <a:ext cx="75958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Üretim Araçları </a:t>
            </a:r>
            <a:r>
              <a:rPr sz="4000" spc="-5" dirty="0"/>
              <a:t>– Ürün </a:t>
            </a:r>
            <a:r>
              <a:rPr sz="4000" spc="-15" dirty="0"/>
              <a:t>Miktarı</a:t>
            </a:r>
            <a:r>
              <a:rPr sz="4000" spc="-20" dirty="0"/>
              <a:t> </a:t>
            </a:r>
            <a:r>
              <a:rPr sz="4000" spc="-5" dirty="0"/>
              <a:t>İlişkisi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478743" y="2333252"/>
            <a:ext cx="11244992" cy="35103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647141"/>
            <a:ext cx="38042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Üretim</a:t>
            </a:r>
            <a:r>
              <a:rPr sz="4000" spc="-50" dirty="0"/>
              <a:t> </a:t>
            </a:r>
            <a:r>
              <a:rPr sz="4000" spc="-45" dirty="0"/>
              <a:t>Yöntemleri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298704" y="1530096"/>
            <a:ext cx="3287267" cy="36393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85971" y="3032758"/>
            <a:ext cx="3058284" cy="3773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33644" y="504444"/>
            <a:ext cx="3476244" cy="3028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57259" y="3145535"/>
            <a:ext cx="3477767" cy="35448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327530"/>
            <a:ext cx="91211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4545" algn="l"/>
              </a:tabLst>
            </a:pPr>
            <a:r>
              <a:rPr sz="4000" spc="-5" dirty="0"/>
              <a:t>A)	</a:t>
            </a:r>
            <a:r>
              <a:rPr sz="4000" spc="-10" dirty="0"/>
              <a:t>Şekillendirme </a:t>
            </a:r>
            <a:r>
              <a:rPr sz="4000" spc="-40" dirty="0"/>
              <a:t>Yöntemleri: </a:t>
            </a:r>
            <a:r>
              <a:rPr sz="4000" spc="-5" dirty="0"/>
              <a:t>4 ana</a:t>
            </a:r>
            <a:r>
              <a:rPr sz="4000" spc="65" dirty="0"/>
              <a:t> </a:t>
            </a:r>
            <a:r>
              <a:rPr sz="4000" spc="-30" dirty="0"/>
              <a:t>kategori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2814844" y="2232660"/>
            <a:ext cx="6265133" cy="42519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Şekillendirme</a:t>
            </a:r>
            <a:r>
              <a:rPr spc="-50" dirty="0"/>
              <a:t> </a:t>
            </a:r>
            <a:r>
              <a:rPr spc="-35" dirty="0"/>
              <a:t>Yöntemleri: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203145"/>
            <a:ext cx="9737090" cy="193738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462915" indent="-450850">
              <a:lnSpc>
                <a:spcPct val="100000"/>
              </a:lnSpc>
              <a:spcBef>
                <a:spcPts val="465"/>
              </a:spcBef>
              <a:buAutoNum type="arabicPeriod"/>
              <a:tabLst>
                <a:tab pos="463550" algn="l"/>
              </a:tabLst>
            </a:pPr>
            <a:r>
              <a:rPr sz="3600" spc="-15" dirty="0">
                <a:solidFill>
                  <a:srgbClr val="455F51"/>
                </a:solidFill>
                <a:latin typeface="Calibri"/>
                <a:cs typeface="Calibri"/>
              </a:rPr>
              <a:t>Katılaştırma</a:t>
            </a:r>
            <a:r>
              <a:rPr sz="3600" spc="-20" dirty="0">
                <a:solidFill>
                  <a:srgbClr val="455F51"/>
                </a:solidFill>
                <a:latin typeface="Calibri"/>
                <a:cs typeface="Calibri"/>
              </a:rPr>
              <a:t> </a:t>
            </a:r>
            <a:r>
              <a:rPr sz="3600" spc="-40" dirty="0">
                <a:solidFill>
                  <a:srgbClr val="455F51"/>
                </a:solidFill>
                <a:latin typeface="Calibri"/>
                <a:cs typeface="Calibri"/>
              </a:rPr>
              <a:t>Yöntemleri</a:t>
            </a:r>
            <a:endParaRPr sz="3600">
              <a:latin typeface="Calibri"/>
              <a:cs typeface="Calibri"/>
            </a:endParaRPr>
          </a:p>
          <a:p>
            <a:pPr marL="378460" marR="5080" lvl="1" indent="-256540" algn="just">
              <a:lnSpc>
                <a:spcPct val="100000"/>
              </a:lnSpc>
              <a:spcBef>
                <a:spcPts val="285"/>
              </a:spcBef>
              <a:buClr>
                <a:srgbClr val="297C52"/>
              </a:buClr>
              <a:buFont typeface="Georgia"/>
              <a:buChar char="•"/>
              <a:tabLst>
                <a:tab pos="379095" algn="l"/>
              </a:tabLst>
            </a:pPr>
            <a:r>
              <a:rPr sz="2800" spc="-5" dirty="0">
                <a:solidFill>
                  <a:srgbClr val="455F51"/>
                </a:solidFill>
                <a:latin typeface="Calibri"/>
                <a:cs typeface="Calibri"/>
              </a:rPr>
              <a:t>Başlangıç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malzemesi, bir </a:t>
            </a:r>
            <a:r>
              <a:rPr sz="2800" spc="-20" dirty="0">
                <a:solidFill>
                  <a:srgbClr val="455F51"/>
                </a:solidFill>
                <a:latin typeface="Calibri"/>
                <a:cs typeface="Calibri"/>
              </a:rPr>
              <a:t>sıvıya </a:t>
            </a:r>
            <a:r>
              <a:rPr sz="2800" spc="-30" dirty="0">
                <a:solidFill>
                  <a:srgbClr val="455F51"/>
                </a:solidFill>
                <a:latin typeface="Calibri"/>
                <a:cs typeface="Calibri"/>
              </a:rPr>
              <a:t>veya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yüksek derecede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plastik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hale  (akışkan </a:t>
            </a:r>
            <a:r>
              <a:rPr sz="2800" spc="-30" dirty="0">
                <a:solidFill>
                  <a:srgbClr val="455F51"/>
                </a:solidFill>
                <a:latin typeface="Calibri"/>
                <a:cs typeface="Calibri"/>
              </a:rPr>
              <a:t>veya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kalıcı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şekil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değiştirebilir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duruma) dönüşecek, </a:t>
            </a:r>
            <a:r>
              <a:rPr sz="2800" spc="-20" dirty="0">
                <a:solidFill>
                  <a:srgbClr val="455F51"/>
                </a:solidFill>
                <a:latin typeface="Calibri"/>
                <a:cs typeface="Calibri"/>
              </a:rPr>
              <a:t>yeterli 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seviyede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(sıcaklık)</a:t>
            </a:r>
            <a:r>
              <a:rPr sz="2800" spc="30" dirty="0">
                <a:solidFill>
                  <a:srgbClr val="455F51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455F51"/>
                </a:solidFill>
                <a:latin typeface="Calibri"/>
                <a:cs typeface="Calibri"/>
              </a:rPr>
              <a:t>ısıtılır.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96439" y="3142488"/>
            <a:ext cx="8199119" cy="3230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Şekillendirme</a:t>
            </a:r>
            <a:r>
              <a:rPr spc="-50" dirty="0"/>
              <a:t> </a:t>
            </a:r>
            <a:r>
              <a:rPr spc="-35" dirty="0"/>
              <a:t>Yöntemleri: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462915" indent="-450850">
              <a:lnSpc>
                <a:spcPct val="100000"/>
              </a:lnSpc>
              <a:spcBef>
                <a:spcPts val="465"/>
              </a:spcBef>
              <a:buAutoNum type="arabicPeriod" startAt="2"/>
              <a:tabLst>
                <a:tab pos="463550" algn="l"/>
              </a:tabLst>
            </a:pPr>
            <a:r>
              <a:rPr spc="-20" dirty="0"/>
              <a:t>Parçacık </a:t>
            </a:r>
            <a:r>
              <a:rPr dirty="0"/>
              <a:t>İşleme</a:t>
            </a:r>
            <a:r>
              <a:rPr spc="-25" dirty="0"/>
              <a:t> </a:t>
            </a:r>
            <a:r>
              <a:rPr spc="-40" dirty="0"/>
              <a:t>Yöntemleri</a:t>
            </a:r>
          </a:p>
          <a:p>
            <a:pPr marL="378460" marR="5080" lvl="1" indent="-256540">
              <a:lnSpc>
                <a:spcPct val="100000"/>
              </a:lnSpc>
              <a:spcBef>
                <a:spcPts val="285"/>
              </a:spcBef>
              <a:buClr>
                <a:srgbClr val="297C52"/>
              </a:buClr>
              <a:buFont typeface="Georgia"/>
              <a:buChar char="•"/>
              <a:tabLst>
                <a:tab pos="379095" algn="l"/>
              </a:tabLst>
            </a:pPr>
            <a:r>
              <a:rPr sz="2800" spc="-5" dirty="0">
                <a:solidFill>
                  <a:srgbClr val="455F51"/>
                </a:solidFill>
                <a:latin typeface="Calibri"/>
                <a:cs typeface="Calibri"/>
              </a:rPr>
              <a:t>Başlangıç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malzemeleri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metal,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polimer </a:t>
            </a:r>
            <a:r>
              <a:rPr sz="2800" spc="-30" dirty="0">
                <a:solidFill>
                  <a:srgbClr val="455F51"/>
                </a:solidFill>
                <a:latin typeface="Calibri"/>
                <a:cs typeface="Calibri"/>
              </a:rPr>
              <a:t>veya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seramik </a:t>
            </a:r>
            <a:r>
              <a:rPr sz="2800" spc="-40" dirty="0">
                <a:solidFill>
                  <a:srgbClr val="455F51"/>
                </a:solidFill>
                <a:latin typeface="Calibri"/>
                <a:cs typeface="Calibri"/>
              </a:rPr>
              <a:t>tozlarıdır. </a:t>
            </a:r>
            <a:r>
              <a:rPr sz="2800" spc="-5" dirty="0">
                <a:solidFill>
                  <a:srgbClr val="455F51"/>
                </a:solidFill>
                <a:latin typeface="Calibri"/>
                <a:cs typeface="Calibri"/>
              </a:rPr>
              <a:t>Genellikle, 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tozlar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ilk </a:t>
            </a:r>
            <a:r>
              <a:rPr sz="2800" spc="-20" dirty="0">
                <a:solidFill>
                  <a:srgbClr val="455F51"/>
                </a:solidFill>
                <a:latin typeface="Calibri"/>
                <a:cs typeface="Calibri"/>
              </a:rPr>
              <a:t>olarak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sıkıştırılır </a:t>
            </a:r>
            <a:r>
              <a:rPr sz="2800" spc="-20" dirty="0">
                <a:solidFill>
                  <a:srgbClr val="455F51"/>
                </a:solidFill>
                <a:latin typeface="Calibri"/>
                <a:cs typeface="Calibri"/>
              </a:rPr>
              <a:t>ve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ardından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birbirine bağlanmaları </a:t>
            </a:r>
            <a:r>
              <a:rPr sz="2800" spc="-5" dirty="0">
                <a:solidFill>
                  <a:srgbClr val="455F51"/>
                </a:solidFill>
                <a:latin typeface="Calibri"/>
                <a:cs typeface="Calibri"/>
              </a:rPr>
              <a:t>için </a:t>
            </a:r>
            <a:r>
              <a:rPr sz="2800" spc="-40" dirty="0">
                <a:solidFill>
                  <a:srgbClr val="455F51"/>
                </a:solidFill>
                <a:latin typeface="Calibri"/>
                <a:cs typeface="Calibri"/>
              </a:rPr>
              <a:t>ısıtılır. 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Presleme </a:t>
            </a:r>
            <a:r>
              <a:rPr sz="2800" spc="-20" dirty="0">
                <a:solidFill>
                  <a:srgbClr val="455F51"/>
                </a:solidFill>
                <a:latin typeface="Calibri"/>
                <a:cs typeface="Calibri"/>
              </a:rPr>
              <a:t>ve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sinterleme </a:t>
            </a:r>
            <a:r>
              <a:rPr sz="2800" spc="-5" dirty="0">
                <a:solidFill>
                  <a:srgbClr val="455F51"/>
                </a:solidFill>
                <a:latin typeface="Calibri"/>
                <a:cs typeface="Calibri"/>
              </a:rPr>
              <a:t>(ısı </a:t>
            </a:r>
            <a:r>
              <a:rPr sz="2800" spc="-20" dirty="0">
                <a:solidFill>
                  <a:srgbClr val="455F51"/>
                </a:solidFill>
                <a:latin typeface="Calibri"/>
                <a:cs typeface="Calibri"/>
              </a:rPr>
              <a:t>ve </a:t>
            </a:r>
            <a:r>
              <a:rPr sz="2800" spc="-5" dirty="0">
                <a:solidFill>
                  <a:srgbClr val="455F51"/>
                </a:solidFill>
                <a:latin typeface="Calibri"/>
                <a:cs typeface="Calibri"/>
              </a:rPr>
              <a:t>basınç </a:t>
            </a:r>
            <a:r>
              <a:rPr sz="2800" spc="-10" dirty="0">
                <a:solidFill>
                  <a:srgbClr val="455F51"/>
                </a:solidFill>
                <a:latin typeface="Calibri"/>
                <a:cs typeface="Calibri"/>
              </a:rPr>
              <a:t>ile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tozları yapıştırma </a:t>
            </a:r>
            <a:r>
              <a:rPr sz="2800" spc="-30" dirty="0">
                <a:solidFill>
                  <a:srgbClr val="455F51"/>
                </a:solidFill>
                <a:latin typeface="Calibri"/>
                <a:cs typeface="Calibri"/>
              </a:rPr>
              <a:t>veya 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tozları/parçaları yarı </a:t>
            </a:r>
            <a:r>
              <a:rPr sz="2800" spc="-25" dirty="0">
                <a:solidFill>
                  <a:srgbClr val="455F51"/>
                </a:solidFill>
                <a:latin typeface="Calibri"/>
                <a:cs typeface="Calibri"/>
              </a:rPr>
              <a:t>yarıya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eriterek</a:t>
            </a:r>
            <a:r>
              <a:rPr sz="2800" spc="45" dirty="0">
                <a:solidFill>
                  <a:srgbClr val="455F51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55F51"/>
                </a:solidFill>
                <a:latin typeface="Calibri"/>
                <a:cs typeface="Calibri"/>
              </a:rPr>
              <a:t>yapıştırma)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05025" y="3640834"/>
            <a:ext cx="7981950" cy="3169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Şekillendirme</a:t>
            </a:r>
            <a:r>
              <a:rPr spc="-50" dirty="0"/>
              <a:t> </a:t>
            </a:r>
            <a:r>
              <a:rPr spc="-35" dirty="0"/>
              <a:t>Yöntemleri: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249807"/>
            <a:ext cx="60566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455F51"/>
                </a:solidFill>
                <a:latin typeface="Calibri"/>
                <a:cs typeface="Calibri"/>
              </a:rPr>
              <a:t>3. </a:t>
            </a:r>
            <a:r>
              <a:rPr sz="3600" spc="-5" dirty="0">
                <a:solidFill>
                  <a:srgbClr val="455F51"/>
                </a:solidFill>
                <a:latin typeface="Calibri"/>
                <a:cs typeface="Calibri"/>
              </a:rPr>
              <a:t>Plastik Şekil </a:t>
            </a:r>
            <a:r>
              <a:rPr sz="3600" spc="-40" dirty="0">
                <a:solidFill>
                  <a:srgbClr val="455F51"/>
                </a:solidFill>
                <a:latin typeface="Calibri"/>
                <a:cs typeface="Calibri"/>
              </a:rPr>
              <a:t>Verme</a:t>
            </a:r>
            <a:r>
              <a:rPr sz="3600" spc="-80" dirty="0">
                <a:solidFill>
                  <a:srgbClr val="455F51"/>
                </a:solidFill>
                <a:latin typeface="Calibri"/>
                <a:cs typeface="Calibri"/>
              </a:rPr>
              <a:t> </a:t>
            </a:r>
            <a:r>
              <a:rPr sz="3600" spc="-40" dirty="0">
                <a:solidFill>
                  <a:srgbClr val="455F51"/>
                </a:solidFill>
                <a:latin typeface="Calibri"/>
                <a:cs typeface="Calibri"/>
              </a:rPr>
              <a:t>Yöntemleri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29155" y="1824227"/>
            <a:ext cx="8933688" cy="4905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Şekillendirme</a:t>
            </a:r>
            <a:r>
              <a:rPr spc="-50" dirty="0"/>
              <a:t> </a:t>
            </a:r>
            <a:r>
              <a:rPr spc="-35" dirty="0"/>
              <a:t>Yöntemleri: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249807"/>
            <a:ext cx="52381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455F51"/>
                </a:solidFill>
                <a:latin typeface="Calibri"/>
                <a:cs typeface="Calibri"/>
              </a:rPr>
              <a:t>4. </a:t>
            </a:r>
            <a:r>
              <a:rPr sz="3600" spc="-55" dirty="0">
                <a:solidFill>
                  <a:srgbClr val="455F51"/>
                </a:solidFill>
                <a:latin typeface="Calibri"/>
                <a:cs typeface="Calibri"/>
              </a:rPr>
              <a:t>Talaş </a:t>
            </a:r>
            <a:r>
              <a:rPr sz="3600" spc="-10" dirty="0">
                <a:solidFill>
                  <a:srgbClr val="455F51"/>
                </a:solidFill>
                <a:latin typeface="Calibri"/>
                <a:cs typeface="Calibri"/>
              </a:rPr>
              <a:t>Kaldırma</a:t>
            </a:r>
            <a:r>
              <a:rPr sz="3600" spc="-5" dirty="0">
                <a:solidFill>
                  <a:srgbClr val="455F51"/>
                </a:solidFill>
                <a:latin typeface="Calibri"/>
                <a:cs typeface="Calibri"/>
              </a:rPr>
              <a:t> </a:t>
            </a:r>
            <a:r>
              <a:rPr sz="3600" spc="-40" dirty="0">
                <a:solidFill>
                  <a:srgbClr val="455F51"/>
                </a:solidFill>
                <a:latin typeface="Calibri"/>
                <a:cs typeface="Calibri"/>
              </a:rPr>
              <a:t>Yöntemleri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71700" y="1824227"/>
            <a:ext cx="7848600" cy="175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32472" y="3576828"/>
            <a:ext cx="8460440" cy="2210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327530"/>
            <a:ext cx="653160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6130" algn="l"/>
              </a:tabLst>
            </a:pPr>
            <a:r>
              <a:rPr sz="4000" spc="-5" dirty="0"/>
              <a:t>B)	</a:t>
            </a:r>
            <a:r>
              <a:rPr sz="4000" spc="-25" dirty="0"/>
              <a:t>Özellik </a:t>
            </a:r>
            <a:r>
              <a:rPr sz="4000" spc="-10" dirty="0"/>
              <a:t>Geliştirici</a:t>
            </a:r>
            <a:r>
              <a:rPr sz="4000" spc="-55" dirty="0"/>
              <a:t> </a:t>
            </a:r>
            <a:r>
              <a:rPr sz="4000" spc="-40" dirty="0"/>
              <a:t>Yöntemler: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3009729" y="2251717"/>
            <a:ext cx="6172541" cy="4170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327530"/>
            <a:ext cx="59023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1050" algn="l"/>
              </a:tabLst>
            </a:pPr>
            <a:r>
              <a:rPr sz="4000" dirty="0"/>
              <a:t>C)	</a:t>
            </a:r>
            <a:r>
              <a:rPr sz="4000" spc="-60" dirty="0"/>
              <a:t>Yüzey </a:t>
            </a:r>
            <a:r>
              <a:rPr sz="4000" spc="-5" dirty="0"/>
              <a:t>İşleme</a:t>
            </a:r>
            <a:r>
              <a:rPr sz="4000" spc="20" dirty="0"/>
              <a:t> </a:t>
            </a:r>
            <a:r>
              <a:rPr sz="4000" spc="-40" dirty="0"/>
              <a:t>Yöntemleri: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3052194" y="2272665"/>
            <a:ext cx="6035222" cy="38871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086053"/>
            <a:ext cx="7080884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Birleştirme </a:t>
            </a:r>
            <a:r>
              <a:rPr spc="-35" dirty="0"/>
              <a:t>Yöntemleri: </a:t>
            </a:r>
            <a:r>
              <a:rPr spc="-25" dirty="0"/>
              <a:t>Kaynak </a:t>
            </a:r>
            <a:r>
              <a:rPr spc="-55" dirty="0"/>
              <a:t>Tekniği  </a:t>
            </a:r>
            <a:r>
              <a:rPr spc="-10" dirty="0"/>
              <a:t>Elektrik </a:t>
            </a:r>
            <a:r>
              <a:rPr dirty="0"/>
              <a:t>Ark </a:t>
            </a:r>
            <a:r>
              <a:rPr spc="-20" dirty="0"/>
              <a:t>Kaynağı </a:t>
            </a:r>
            <a:r>
              <a:rPr spc="-5" dirty="0"/>
              <a:t>(Stick</a:t>
            </a:r>
            <a:r>
              <a:rPr spc="-10" dirty="0"/>
              <a:t> </a:t>
            </a:r>
            <a:r>
              <a:rPr spc="-20" dirty="0"/>
              <a:t>Welding)</a:t>
            </a:r>
          </a:p>
        </p:txBody>
      </p:sp>
      <p:sp>
        <p:nvSpPr>
          <p:cNvPr id="4" name="object 4"/>
          <p:cNvSpPr/>
          <p:nvPr/>
        </p:nvSpPr>
        <p:spPr>
          <a:xfrm>
            <a:off x="609600" y="2258567"/>
            <a:ext cx="2095500" cy="19705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64750" y="2319551"/>
            <a:ext cx="7187163" cy="3849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52244" y="4229100"/>
            <a:ext cx="3723131" cy="24856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700481"/>
            <a:ext cx="7080884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Birleştirme </a:t>
            </a:r>
            <a:r>
              <a:rPr spc="-35" dirty="0"/>
              <a:t>Yöntemleri: </a:t>
            </a:r>
            <a:r>
              <a:rPr spc="-25" dirty="0"/>
              <a:t>Kaynak </a:t>
            </a:r>
            <a:r>
              <a:rPr spc="-55" dirty="0"/>
              <a:t>Tekniği  </a:t>
            </a:r>
            <a:r>
              <a:rPr spc="-10" dirty="0"/>
              <a:t>Elektrik </a:t>
            </a:r>
            <a:r>
              <a:rPr dirty="0"/>
              <a:t>Ark </a:t>
            </a:r>
            <a:r>
              <a:rPr spc="-20" dirty="0"/>
              <a:t>Kaynağı </a:t>
            </a:r>
            <a:r>
              <a:rPr spc="-5" dirty="0"/>
              <a:t>(Stick</a:t>
            </a:r>
            <a:r>
              <a:rPr spc="-10" dirty="0"/>
              <a:t> </a:t>
            </a:r>
            <a:r>
              <a:rPr spc="-20" dirty="0"/>
              <a:t>Welding)</a:t>
            </a:r>
          </a:p>
        </p:txBody>
      </p:sp>
      <p:sp>
        <p:nvSpPr>
          <p:cNvPr id="4" name="object 4"/>
          <p:cNvSpPr/>
          <p:nvPr/>
        </p:nvSpPr>
        <p:spPr>
          <a:xfrm>
            <a:off x="1828800" y="1824227"/>
            <a:ext cx="7924800" cy="4457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941959"/>
            <a:ext cx="87090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Plastik Şekil </a:t>
            </a:r>
            <a:r>
              <a:rPr sz="4000" spc="-45" dirty="0"/>
              <a:t>Verme </a:t>
            </a:r>
            <a:r>
              <a:rPr sz="4000" spc="-40" dirty="0"/>
              <a:t>Yöntemleri:</a:t>
            </a:r>
            <a:r>
              <a:rPr sz="4000" spc="55" dirty="0"/>
              <a:t> </a:t>
            </a:r>
            <a:r>
              <a:rPr sz="4000" spc="-25" dirty="0"/>
              <a:t>Ekstrüzyon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1303019" y="2230562"/>
            <a:ext cx="3174492" cy="23364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63238" y="1871852"/>
            <a:ext cx="5838198" cy="4686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941959"/>
            <a:ext cx="87090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Plastik Şekil </a:t>
            </a:r>
            <a:r>
              <a:rPr sz="4000" spc="-45" dirty="0"/>
              <a:t>Verme </a:t>
            </a:r>
            <a:r>
              <a:rPr sz="4000" spc="-40" dirty="0"/>
              <a:t>Yöntemleri:</a:t>
            </a:r>
            <a:r>
              <a:rPr sz="4000" spc="55" dirty="0"/>
              <a:t> </a:t>
            </a:r>
            <a:r>
              <a:rPr sz="4000" spc="-25" dirty="0"/>
              <a:t>Ekstrüzyon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609600" y="2249423"/>
            <a:ext cx="5829110" cy="3428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81571" y="1824227"/>
            <a:ext cx="5531750" cy="4314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941959"/>
            <a:ext cx="87090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Plastik Şekil </a:t>
            </a:r>
            <a:r>
              <a:rPr sz="4000" spc="-45" dirty="0"/>
              <a:t>Verme </a:t>
            </a:r>
            <a:r>
              <a:rPr sz="4000" spc="-40" dirty="0"/>
              <a:t>Yöntemleri:</a:t>
            </a:r>
            <a:r>
              <a:rPr sz="4000" spc="55" dirty="0"/>
              <a:t> </a:t>
            </a:r>
            <a:r>
              <a:rPr sz="4000" spc="-25" dirty="0"/>
              <a:t>Ekstrüzyon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304800" y="1824227"/>
            <a:ext cx="6477000" cy="2499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72376" y="1887727"/>
            <a:ext cx="4851400" cy="416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38527" y="4575047"/>
            <a:ext cx="3209544" cy="1676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85788" y="2249423"/>
            <a:ext cx="5398008" cy="31409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40" y="700481"/>
            <a:ext cx="664210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Plastik Şekil </a:t>
            </a:r>
            <a:r>
              <a:rPr spc="-40" dirty="0"/>
              <a:t>Verme</a:t>
            </a:r>
            <a:r>
              <a:rPr spc="-70" dirty="0"/>
              <a:t> </a:t>
            </a:r>
            <a:r>
              <a:rPr spc="-35" dirty="0"/>
              <a:t>Yöntemleri: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20" dirty="0"/>
              <a:t>Ekstrüzyon </a:t>
            </a:r>
            <a:r>
              <a:rPr spc="-10" dirty="0"/>
              <a:t>Kalıpları </a:t>
            </a:r>
            <a:r>
              <a:rPr spc="-5" dirty="0"/>
              <a:t>(Extrusion</a:t>
            </a:r>
            <a:r>
              <a:rPr spc="-15" dirty="0"/>
              <a:t> </a:t>
            </a:r>
            <a:r>
              <a:rPr spc="-5" dirty="0"/>
              <a:t>Dies)</a:t>
            </a:r>
          </a:p>
        </p:txBody>
      </p:sp>
      <p:sp>
        <p:nvSpPr>
          <p:cNvPr id="5" name="object 5"/>
          <p:cNvSpPr/>
          <p:nvPr/>
        </p:nvSpPr>
        <p:spPr>
          <a:xfrm>
            <a:off x="304800" y="1824227"/>
            <a:ext cx="6380988" cy="4791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941959"/>
            <a:ext cx="87090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Plastik Şekil </a:t>
            </a:r>
            <a:r>
              <a:rPr sz="4000" spc="-45" dirty="0"/>
              <a:t>Verme </a:t>
            </a:r>
            <a:r>
              <a:rPr sz="4000" spc="-40" dirty="0"/>
              <a:t>Yöntemleri:</a:t>
            </a:r>
            <a:r>
              <a:rPr sz="4000" spc="55" dirty="0"/>
              <a:t> </a:t>
            </a:r>
            <a:r>
              <a:rPr sz="4000" spc="-25" dirty="0"/>
              <a:t>Ekstrüzyon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2590800" y="1824227"/>
            <a:ext cx="7010400" cy="394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941959"/>
            <a:ext cx="87090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Plastik Şekil </a:t>
            </a:r>
            <a:r>
              <a:rPr sz="4000" spc="-45" dirty="0"/>
              <a:t>Verme </a:t>
            </a:r>
            <a:r>
              <a:rPr sz="4000" spc="-40" dirty="0"/>
              <a:t>Yöntemleri:</a:t>
            </a:r>
            <a:r>
              <a:rPr sz="4000" spc="55" dirty="0"/>
              <a:t> </a:t>
            </a:r>
            <a:r>
              <a:rPr sz="4000" spc="-25" dirty="0"/>
              <a:t>Ekstrüzyon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1676400" y="1709927"/>
            <a:ext cx="8534400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/>
              <a:t>Kaynakça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b="1" dirty="0"/>
              <a:t>1)  Kayaoğlu E., </a:t>
            </a:r>
            <a:r>
              <a:rPr lang="tr-TR" dirty="0"/>
              <a:t>Temel İmalat İşlemleri Ders Notları 1-13, Okan Üniversitesi, 2018</a:t>
            </a:r>
          </a:p>
        </p:txBody>
      </p:sp>
    </p:spTree>
    <p:extLst>
      <p:ext uri="{BB962C8B-B14F-4D97-AF65-F5344CB8AC3E}">
        <p14:creationId xmlns:p14="http://schemas.microsoft.com/office/powerpoint/2010/main" val="1710227405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1_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3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356</Words>
  <Application>Microsoft Office PowerPoint</Application>
  <PresentationFormat>Özel</PresentationFormat>
  <Paragraphs>85</Paragraphs>
  <Slides>30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30</vt:i4>
      </vt:variant>
    </vt:vector>
  </HeadingPairs>
  <TitlesOfParts>
    <vt:vector size="38" baseType="lpstr">
      <vt:lpstr>Arial</vt:lpstr>
      <vt:lpstr>Calibri</vt:lpstr>
      <vt:lpstr>Georgia</vt:lpstr>
      <vt:lpstr>Times New Roman</vt:lpstr>
      <vt:lpstr>Wingdings</vt:lpstr>
      <vt:lpstr>sunum_sablon</vt:lpstr>
      <vt:lpstr>1_sunum_sablon</vt:lpstr>
      <vt:lpstr>sunum_sablon (1)</vt:lpstr>
      <vt:lpstr>PowerPoint Sunusu</vt:lpstr>
      <vt:lpstr>İmal Usullerinin Sınıflandırılması</vt:lpstr>
      <vt:lpstr>İmal Usulleri</vt:lpstr>
      <vt:lpstr>PowerPoint Sunusu</vt:lpstr>
      <vt:lpstr>İmalat Teknolojileri</vt:lpstr>
      <vt:lpstr>İmalat – Ekonomik (iktisadi) açıdan</vt:lpstr>
      <vt:lpstr>İmalat Türleri: İki temel türü vardır</vt:lpstr>
      <vt:lpstr>İmalat Türleri: İşleme Operasyonları</vt:lpstr>
      <vt:lpstr>İmalat Türleri: Montaj Operasyonları</vt:lpstr>
      <vt:lpstr>İmalat İşletmesi: Malzemeler, prosesler, sistemler, (insanlar)</vt:lpstr>
      <vt:lpstr>İmalat İşletmesi: Üretim Sistemleri</vt:lpstr>
      <vt:lpstr>İmalat İşletmesi: Üretim Araçları</vt:lpstr>
      <vt:lpstr>Üretim Araçları – Ürün Miktarı İlişkisi</vt:lpstr>
      <vt:lpstr>Üretim Yöntemleri</vt:lpstr>
      <vt:lpstr>A) Şekillendirme Yöntemleri: 4 ana kategori</vt:lpstr>
      <vt:lpstr>Şekillendirme Yöntemleri:</vt:lpstr>
      <vt:lpstr>Şekillendirme Yöntemleri:</vt:lpstr>
      <vt:lpstr>Şekillendirme Yöntemleri:</vt:lpstr>
      <vt:lpstr>Şekillendirme Yöntemleri:</vt:lpstr>
      <vt:lpstr>B) Özellik Geliştirici Yöntemler:</vt:lpstr>
      <vt:lpstr>C) Yüzey İşleme Yöntemleri:</vt:lpstr>
      <vt:lpstr>Birleştirme Yöntemleri: Kaynak Tekniği  Elektrik Ark Kaynağı (Stick Welding)</vt:lpstr>
      <vt:lpstr>Birleştirme Yöntemleri: Kaynak Tekniği  Elektrik Ark Kaynağı (Stick Welding)</vt:lpstr>
      <vt:lpstr>Plastik Şekil Verme Yöntemleri: Ekstrüzyon</vt:lpstr>
      <vt:lpstr>Plastik Şekil Verme Yöntemleri: Ekstrüzyon</vt:lpstr>
      <vt:lpstr>Plastik Şekil Verme Yöntemleri: Ekstrüzyon</vt:lpstr>
      <vt:lpstr>Plastik Şekil Verme Yöntemleri: Ekstrüzyon Kalıpları (Extrusion Dies)</vt:lpstr>
      <vt:lpstr>Plastik Şekil Verme Yöntemleri: Ekstrüzyon</vt:lpstr>
      <vt:lpstr>Plastik Şekil Verme Yöntemleri: Ekstrüzyon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Okan Üniversitesi MYO  MMAK155 TEMEL İMALAT İŞLEMLERİ</dc:title>
  <dc:creator>EREN KAYAOGLU</dc:creator>
  <cp:lastModifiedBy>Suat</cp:lastModifiedBy>
  <cp:revision>5</cp:revision>
  <dcterms:created xsi:type="dcterms:W3CDTF">2019-11-27T19:57:08Z</dcterms:created>
  <dcterms:modified xsi:type="dcterms:W3CDTF">2020-01-13T14:22:52Z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2019-10-02T00:00:00Z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2019-11-27T00:00:00Z</vt:filetime>
  </property>
</Properties>
</file>