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300" r:id="rId4"/>
    <p:sldId id="301" r:id="rId5"/>
    <p:sldId id="258" r:id="rId6"/>
    <p:sldId id="292" r:id="rId7"/>
    <p:sldId id="293" r:id="rId8"/>
    <p:sldId id="294" r:id="rId9"/>
    <p:sldId id="295" r:id="rId10"/>
    <p:sldId id="296" r:id="rId11"/>
    <p:sldId id="297" r:id="rId12"/>
    <p:sldId id="298" r:id="rId13"/>
    <p:sldId id="299" r:id="rId14"/>
    <p:sldId id="260"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61" r:id="rId36"/>
    <p:sldId id="287" r:id="rId37"/>
    <p:sldId id="288" r:id="rId38"/>
    <p:sldId id="289" r:id="rId39"/>
    <p:sldId id="290" r:id="rId40"/>
    <p:sldId id="291"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areket Sistemleri" id="{4D968BED-407B-47E9-8EE3-41A26F9EC6C6}">
          <p14:sldIdLst>
            <p14:sldId id="257"/>
            <p14:sldId id="262"/>
            <p14:sldId id="300"/>
            <p14:sldId id="301"/>
          </p14:sldIdLst>
        </p14:section>
        <p14:section name="Koordinat Sistemleri" id="{F5C72E0E-556E-45AF-AF55-7ACA1DAEB9A1}">
          <p14:sldIdLst>
            <p14:sldId id="258"/>
            <p14:sldId id="292"/>
            <p14:sldId id="293"/>
            <p14:sldId id="294"/>
            <p14:sldId id="295"/>
            <p14:sldId id="296"/>
            <p14:sldId id="297"/>
            <p14:sldId id="298"/>
            <p14:sldId id="299"/>
          </p14:sldIdLst>
        </p14:section>
        <p14:section name="Kumanda Tipleri" id="{E3DC8E95-AAEB-4C96-A9B6-5BA92AB6FEA3}">
          <p14:sldIdLst>
            <p14:sldId id="260"/>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Lst>
        </p14:section>
        <p14:section name="Eksenler" id="{46F3E695-36DE-45FF-9BD9-6E1EA7370DAA}">
          <p14:sldIdLst>
            <p14:sldId id="261"/>
            <p14:sldId id="287"/>
            <p14:sldId id="288"/>
            <p14:sldId id="289"/>
            <p14:sldId id="290"/>
            <p14:sldId id="29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73" autoAdjust="0"/>
    <p:restoredTop sz="94660"/>
  </p:normalViewPr>
  <p:slideViewPr>
    <p:cSldViewPr>
      <p:cViewPr varScale="1">
        <p:scale>
          <a:sx n="110" d="100"/>
          <a:sy n="110" d="100"/>
        </p:scale>
        <p:origin x="-18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3E5E4A4-7877-4D3C-B723-9FCB95275F57}" type="datetimeFigureOut">
              <a:rPr lang="tr-TR" smtClean="0"/>
              <a:t>23.2.2017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3899E2E-52AD-4266-8609-69DBCBA930E4}" type="slidenum">
              <a:rPr lang="tr-TR" smtClean="0"/>
              <a:t>‹#›</a:t>
            </a:fld>
            <a:endParaRPr lang="tr-TR"/>
          </a:p>
        </p:txBody>
      </p:sp>
    </p:spTree>
    <p:extLst>
      <p:ext uri="{BB962C8B-B14F-4D97-AF65-F5344CB8AC3E}">
        <p14:creationId xmlns:p14="http://schemas.microsoft.com/office/powerpoint/2010/main" val="237959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3E5E4A4-7877-4D3C-B723-9FCB95275F57}" type="datetimeFigureOut">
              <a:rPr lang="tr-TR" smtClean="0"/>
              <a:t>23.2.2017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3899E2E-52AD-4266-8609-69DBCBA930E4}" type="slidenum">
              <a:rPr lang="tr-TR" smtClean="0"/>
              <a:t>‹#›</a:t>
            </a:fld>
            <a:endParaRPr lang="tr-TR"/>
          </a:p>
        </p:txBody>
      </p:sp>
    </p:spTree>
    <p:extLst>
      <p:ext uri="{BB962C8B-B14F-4D97-AF65-F5344CB8AC3E}">
        <p14:creationId xmlns:p14="http://schemas.microsoft.com/office/powerpoint/2010/main" val="422505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3E5E4A4-7877-4D3C-B723-9FCB95275F57}" type="datetimeFigureOut">
              <a:rPr lang="tr-TR" smtClean="0"/>
              <a:t>23.2.2017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3899E2E-52AD-4266-8609-69DBCBA930E4}" type="slidenum">
              <a:rPr lang="tr-TR" smtClean="0"/>
              <a:t>‹#›</a:t>
            </a:fld>
            <a:endParaRPr lang="tr-TR"/>
          </a:p>
        </p:txBody>
      </p:sp>
    </p:spTree>
    <p:extLst>
      <p:ext uri="{BB962C8B-B14F-4D97-AF65-F5344CB8AC3E}">
        <p14:creationId xmlns:p14="http://schemas.microsoft.com/office/powerpoint/2010/main" val="155975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3E5E4A4-7877-4D3C-B723-9FCB95275F57}" type="datetimeFigureOut">
              <a:rPr lang="tr-TR" smtClean="0"/>
              <a:t>23.2.2017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3899E2E-52AD-4266-8609-69DBCBA930E4}" type="slidenum">
              <a:rPr lang="tr-TR" smtClean="0"/>
              <a:t>‹#›</a:t>
            </a:fld>
            <a:endParaRPr lang="tr-TR"/>
          </a:p>
        </p:txBody>
      </p:sp>
    </p:spTree>
    <p:extLst>
      <p:ext uri="{BB962C8B-B14F-4D97-AF65-F5344CB8AC3E}">
        <p14:creationId xmlns:p14="http://schemas.microsoft.com/office/powerpoint/2010/main" val="858408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3E5E4A4-7877-4D3C-B723-9FCB95275F57}" type="datetimeFigureOut">
              <a:rPr lang="tr-TR" smtClean="0"/>
              <a:t>23.2.2017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3899E2E-52AD-4266-8609-69DBCBA930E4}" type="slidenum">
              <a:rPr lang="tr-TR" smtClean="0"/>
              <a:t>‹#›</a:t>
            </a:fld>
            <a:endParaRPr lang="tr-TR"/>
          </a:p>
        </p:txBody>
      </p:sp>
    </p:spTree>
    <p:extLst>
      <p:ext uri="{BB962C8B-B14F-4D97-AF65-F5344CB8AC3E}">
        <p14:creationId xmlns:p14="http://schemas.microsoft.com/office/powerpoint/2010/main" val="2437336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3E5E4A4-7877-4D3C-B723-9FCB95275F57}" type="datetimeFigureOut">
              <a:rPr lang="tr-TR" smtClean="0"/>
              <a:t>23.2.2017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3899E2E-52AD-4266-8609-69DBCBA930E4}" type="slidenum">
              <a:rPr lang="tr-TR" smtClean="0"/>
              <a:t>‹#›</a:t>
            </a:fld>
            <a:endParaRPr lang="tr-TR"/>
          </a:p>
        </p:txBody>
      </p:sp>
    </p:spTree>
    <p:extLst>
      <p:ext uri="{BB962C8B-B14F-4D97-AF65-F5344CB8AC3E}">
        <p14:creationId xmlns:p14="http://schemas.microsoft.com/office/powerpoint/2010/main" val="266344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3E5E4A4-7877-4D3C-B723-9FCB95275F57}" type="datetimeFigureOut">
              <a:rPr lang="tr-TR" smtClean="0"/>
              <a:t>23.2.2017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3899E2E-52AD-4266-8609-69DBCBA930E4}" type="slidenum">
              <a:rPr lang="tr-TR" smtClean="0"/>
              <a:t>‹#›</a:t>
            </a:fld>
            <a:endParaRPr lang="tr-TR"/>
          </a:p>
        </p:txBody>
      </p:sp>
    </p:spTree>
    <p:extLst>
      <p:ext uri="{BB962C8B-B14F-4D97-AF65-F5344CB8AC3E}">
        <p14:creationId xmlns:p14="http://schemas.microsoft.com/office/powerpoint/2010/main" val="389203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3E5E4A4-7877-4D3C-B723-9FCB95275F57}" type="datetimeFigureOut">
              <a:rPr lang="tr-TR" smtClean="0"/>
              <a:t>23.2.2017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3899E2E-52AD-4266-8609-69DBCBA930E4}" type="slidenum">
              <a:rPr lang="tr-TR" smtClean="0"/>
              <a:t>‹#›</a:t>
            </a:fld>
            <a:endParaRPr lang="tr-TR"/>
          </a:p>
        </p:txBody>
      </p:sp>
    </p:spTree>
    <p:extLst>
      <p:ext uri="{BB962C8B-B14F-4D97-AF65-F5344CB8AC3E}">
        <p14:creationId xmlns:p14="http://schemas.microsoft.com/office/powerpoint/2010/main" val="136060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3E5E4A4-7877-4D3C-B723-9FCB95275F57}" type="datetimeFigureOut">
              <a:rPr lang="tr-TR" smtClean="0"/>
              <a:t>23.2.2017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3899E2E-52AD-4266-8609-69DBCBA930E4}" type="slidenum">
              <a:rPr lang="tr-TR" smtClean="0"/>
              <a:t>‹#›</a:t>
            </a:fld>
            <a:endParaRPr lang="tr-TR"/>
          </a:p>
        </p:txBody>
      </p:sp>
    </p:spTree>
    <p:extLst>
      <p:ext uri="{BB962C8B-B14F-4D97-AF65-F5344CB8AC3E}">
        <p14:creationId xmlns:p14="http://schemas.microsoft.com/office/powerpoint/2010/main" val="412168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3E5E4A4-7877-4D3C-B723-9FCB95275F57}" type="datetimeFigureOut">
              <a:rPr lang="tr-TR" smtClean="0"/>
              <a:t>23.2.2017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3899E2E-52AD-4266-8609-69DBCBA930E4}" type="slidenum">
              <a:rPr lang="tr-TR" smtClean="0"/>
              <a:t>‹#›</a:t>
            </a:fld>
            <a:endParaRPr lang="tr-TR"/>
          </a:p>
        </p:txBody>
      </p:sp>
    </p:spTree>
    <p:extLst>
      <p:ext uri="{BB962C8B-B14F-4D97-AF65-F5344CB8AC3E}">
        <p14:creationId xmlns:p14="http://schemas.microsoft.com/office/powerpoint/2010/main" val="178104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3E5E4A4-7877-4D3C-B723-9FCB95275F57}" type="datetimeFigureOut">
              <a:rPr lang="tr-TR" smtClean="0"/>
              <a:t>23.2.2017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3899E2E-52AD-4266-8609-69DBCBA930E4}" type="slidenum">
              <a:rPr lang="tr-TR" smtClean="0"/>
              <a:t>‹#›</a:t>
            </a:fld>
            <a:endParaRPr lang="tr-TR"/>
          </a:p>
        </p:txBody>
      </p:sp>
    </p:spTree>
    <p:extLst>
      <p:ext uri="{BB962C8B-B14F-4D97-AF65-F5344CB8AC3E}">
        <p14:creationId xmlns:p14="http://schemas.microsoft.com/office/powerpoint/2010/main" val="407905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5E4A4-7877-4D3C-B723-9FCB95275F57}" type="datetimeFigureOut">
              <a:rPr lang="tr-TR" smtClean="0"/>
              <a:t>23.2.2017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99E2E-52AD-4266-8609-69DBCBA930E4}" type="slidenum">
              <a:rPr lang="tr-TR" smtClean="0"/>
              <a:t>‹#›</a:t>
            </a:fld>
            <a:endParaRPr lang="tr-TR"/>
          </a:p>
        </p:txBody>
      </p:sp>
    </p:spTree>
    <p:extLst>
      <p:ext uri="{BB962C8B-B14F-4D97-AF65-F5344CB8AC3E}">
        <p14:creationId xmlns:p14="http://schemas.microsoft.com/office/powerpoint/2010/main" val="2748147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makinaegitim.com/wp-content/uploads/FANUC5.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makinaegitim.com/wp-content/uploads/FANUC4.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makinaegitim.com/wp-content/uploads/Rresim-5.jpg"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684101"/>
            <a:ext cx="7670433" cy="3139321"/>
          </a:xfrm>
          <a:prstGeom prst="rect">
            <a:avLst/>
          </a:prstGeom>
        </p:spPr>
        <p:txBody>
          <a:bodyPr wrap="none">
            <a:spAutoFit/>
          </a:bodyPr>
          <a:lstStyle/>
          <a:p>
            <a:pPr algn="ctr"/>
            <a:r>
              <a:rPr lang="tr-TR" sz="6600" b="1" dirty="0" err="1" smtClean="0"/>
              <a:t>CNC</a:t>
            </a:r>
            <a:r>
              <a:rPr lang="tr-TR" sz="6600" b="1" dirty="0" smtClean="0"/>
              <a:t> TORNA </a:t>
            </a:r>
          </a:p>
          <a:p>
            <a:pPr algn="ctr"/>
            <a:r>
              <a:rPr lang="tr-TR" sz="6600" b="1" dirty="0" smtClean="0"/>
              <a:t>TEZGÂHLARINDA </a:t>
            </a:r>
          </a:p>
          <a:p>
            <a:pPr algn="ctr"/>
            <a:r>
              <a:rPr lang="tr-TR" sz="6600" b="1" dirty="0" smtClean="0"/>
              <a:t>HAREKET SİSTEMLERİ</a:t>
            </a:r>
            <a:endParaRPr lang="tr-TR" sz="6600" b="1" dirty="0"/>
          </a:p>
        </p:txBody>
      </p:sp>
    </p:spTree>
    <p:extLst>
      <p:ext uri="{BB962C8B-B14F-4D97-AF65-F5344CB8AC3E}">
        <p14:creationId xmlns:p14="http://schemas.microsoft.com/office/powerpoint/2010/main" val="3994652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73EC1ED-C953-431F-9976-9C873ABE75BC}" type="slidenum">
              <a:rPr lang="tr-TR" smtClean="0">
                <a:solidFill>
                  <a:prstClr val="black">
                    <a:tint val="75000"/>
                  </a:prstClr>
                </a:solidFill>
              </a:rPr>
              <a:pPr/>
              <a:t>10</a:t>
            </a:fld>
            <a:endParaRPr lang="tr-TR" dirty="0">
              <a:solidFill>
                <a:prstClr val="black">
                  <a:tint val="75000"/>
                </a:prst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721" y="721217"/>
            <a:ext cx="6725546" cy="5351798"/>
          </a:xfrm>
          <a:prstGeom prst="rect">
            <a:avLst/>
          </a:prstGeom>
        </p:spPr>
      </p:pic>
      <p:sp>
        <p:nvSpPr>
          <p:cNvPr id="5" name="Metin kutusu 4"/>
          <p:cNvSpPr txBox="1"/>
          <p:nvPr/>
        </p:nvSpPr>
        <p:spPr>
          <a:xfrm>
            <a:off x="396025" y="347730"/>
            <a:ext cx="1394934" cy="523220"/>
          </a:xfrm>
          <a:prstGeom prst="rect">
            <a:avLst/>
          </a:prstGeom>
          <a:noFill/>
        </p:spPr>
        <p:txBody>
          <a:bodyPr wrap="none" rtlCol="0">
            <a:spAutoFit/>
          </a:bodyPr>
          <a:lstStyle/>
          <a:p>
            <a:r>
              <a:rPr lang="tr-TR" sz="2800" b="1" dirty="0" smtClean="0">
                <a:solidFill>
                  <a:prstClr val="black"/>
                </a:solidFill>
              </a:rPr>
              <a:t>Örnek-1</a:t>
            </a:r>
            <a:endParaRPr lang="tr-TR" sz="2800" b="1" dirty="0">
              <a:solidFill>
                <a:prstClr val="black"/>
              </a:solidFill>
            </a:endParaRPr>
          </a:p>
        </p:txBody>
      </p:sp>
    </p:spTree>
    <p:extLst>
      <p:ext uri="{BB962C8B-B14F-4D97-AF65-F5344CB8AC3E}">
        <p14:creationId xmlns:p14="http://schemas.microsoft.com/office/powerpoint/2010/main" val="214855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73EC1ED-C953-431F-9976-9C873ABE75BC}" type="slidenum">
              <a:rPr lang="tr-TR" smtClean="0">
                <a:solidFill>
                  <a:prstClr val="black">
                    <a:tint val="75000"/>
                  </a:prstClr>
                </a:solidFill>
              </a:rPr>
              <a:pPr/>
              <a:t>11</a:t>
            </a:fld>
            <a:endParaRPr lang="tr-TR" dirty="0">
              <a:solidFill>
                <a:prstClr val="black">
                  <a:tint val="75000"/>
                </a:prstClr>
              </a:solidFill>
            </a:endParaRPr>
          </a:p>
        </p:txBody>
      </p:sp>
      <p:pic>
        <p:nvPicPr>
          <p:cNvPr id="3" name="Resim 2"/>
          <p:cNvPicPr>
            <a:picLocks noChangeAspect="1"/>
          </p:cNvPicPr>
          <p:nvPr/>
        </p:nvPicPr>
        <p:blipFill>
          <a:blip r:embed="rId2"/>
          <a:stretch>
            <a:fillRect/>
          </a:stretch>
        </p:blipFill>
        <p:spPr>
          <a:xfrm>
            <a:off x="370060" y="963460"/>
            <a:ext cx="5768165" cy="3402479"/>
          </a:xfrm>
          <a:prstGeom prst="rect">
            <a:avLst/>
          </a:prstGeom>
        </p:spPr>
      </p:pic>
      <p:sp>
        <p:nvSpPr>
          <p:cNvPr id="5" name="Metin kutusu 4"/>
          <p:cNvSpPr txBox="1"/>
          <p:nvPr/>
        </p:nvSpPr>
        <p:spPr>
          <a:xfrm>
            <a:off x="183524" y="343629"/>
            <a:ext cx="1394934" cy="523220"/>
          </a:xfrm>
          <a:prstGeom prst="rect">
            <a:avLst/>
          </a:prstGeom>
          <a:noFill/>
        </p:spPr>
        <p:txBody>
          <a:bodyPr wrap="none" rtlCol="0">
            <a:spAutoFit/>
          </a:bodyPr>
          <a:lstStyle/>
          <a:p>
            <a:r>
              <a:rPr lang="tr-TR" sz="2800" b="1" dirty="0" smtClean="0">
                <a:solidFill>
                  <a:prstClr val="black"/>
                </a:solidFill>
              </a:rPr>
              <a:t>Örnek-2</a:t>
            </a:r>
            <a:endParaRPr lang="tr-TR" sz="2800" b="1" dirty="0">
              <a:solidFill>
                <a:prstClr val="black"/>
              </a:solidFill>
            </a:endParaRPr>
          </a:p>
        </p:txBody>
      </p:sp>
      <p:graphicFrame>
        <p:nvGraphicFramePr>
          <p:cNvPr id="7" name="Tablo 6"/>
          <p:cNvGraphicFramePr>
            <a:graphicFrameLocks noGrp="1"/>
          </p:cNvGraphicFramePr>
          <p:nvPr>
            <p:extLst/>
          </p:nvPr>
        </p:nvGraphicFramePr>
        <p:xfrm>
          <a:off x="6577886" y="1197733"/>
          <a:ext cx="2530340" cy="4527654"/>
        </p:xfrm>
        <a:graphic>
          <a:graphicData uri="http://schemas.openxmlformats.org/drawingml/2006/table">
            <a:tbl>
              <a:tblPr firstRow="1" bandRow="1">
                <a:tableStyleId>{5C22544A-7EE6-4342-B048-85BDC9FD1C3A}</a:tableStyleId>
              </a:tblPr>
              <a:tblGrid>
                <a:gridCol w="506068"/>
                <a:gridCol w="506068"/>
                <a:gridCol w="506068"/>
                <a:gridCol w="506068"/>
                <a:gridCol w="506068"/>
              </a:tblGrid>
              <a:tr h="753347">
                <a:tc rowSpan="2">
                  <a:txBody>
                    <a:bodyPr/>
                    <a:lstStyle/>
                    <a:p>
                      <a:pPr algn="ctr"/>
                      <a:r>
                        <a:rPr lang="tr-TR" b="1" dirty="0" smtClean="0"/>
                        <a:t>Nokta</a:t>
                      </a:r>
                      <a:endParaRPr lang="tr-TR" b="1" dirty="0"/>
                    </a:p>
                  </a:txBody>
                  <a:tcPr marL="68580" marR="68580" vert="wordArtVert" anchor="ctr"/>
                </a:tc>
                <a:tc gridSpan="2">
                  <a:txBody>
                    <a:bodyPr/>
                    <a:lstStyle/>
                    <a:p>
                      <a:pPr algn="ctr"/>
                      <a:r>
                        <a:rPr lang="tr-TR" b="1" dirty="0" smtClean="0"/>
                        <a:t>Mutlak</a:t>
                      </a:r>
                      <a:endParaRPr lang="tr-TR" b="1" dirty="0"/>
                    </a:p>
                  </a:txBody>
                  <a:tcPr marL="68580" marR="68580" anchor="ctr"/>
                </a:tc>
                <a:tc hMerge="1">
                  <a:txBody>
                    <a:bodyPr/>
                    <a:lstStyle/>
                    <a:p>
                      <a:endParaRPr lang="tr-TR"/>
                    </a:p>
                  </a:txBody>
                  <a:tcPr/>
                </a:tc>
                <a:tc gridSpan="2">
                  <a:txBody>
                    <a:bodyPr/>
                    <a:lstStyle/>
                    <a:p>
                      <a:pPr algn="ctr"/>
                      <a:r>
                        <a:rPr lang="tr-TR" b="1" dirty="0" smtClean="0"/>
                        <a:t>Eklemeli</a:t>
                      </a:r>
                      <a:endParaRPr lang="tr-TR" b="1" dirty="0"/>
                    </a:p>
                  </a:txBody>
                  <a:tcPr marL="68580" marR="68580" anchor="ctr"/>
                </a:tc>
                <a:tc hMerge="1">
                  <a:txBody>
                    <a:bodyPr/>
                    <a:lstStyle/>
                    <a:p>
                      <a:endParaRPr lang="tr-TR"/>
                    </a:p>
                  </a:txBody>
                  <a:tcPr/>
                </a:tc>
              </a:tr>
              <a:tr h="1036796">
                <a:tc vMerge="1">
                  <a:txBody>
                    <a:bodyPr/>
                    <a:lstStyle/>
                    <a:p>
                      <a:endParaRPr lang="tr-TR" dirty="0"/>
                    </a:p>
                  </a:txBody>
                  <a:tcPr/>
                </a:tc>
                <a:tc>
                  <a:txBody>
                    <a:bodyPr/>
                    <a:lstStyle/>
                    <a:p>
                      <a:pPr algn="ctr"/>
                      <a:r>
                        <a:rPr lang="tr-TR" sz="2400" b="1" dirty="0" smtClean="0"/>
                        <a:t>X</a:t>
                      </a:r>
                      <a:endParaRPr lang="tr-TR" sz="2400" b="1" dirty="0"/>
                    </a:p>
                  </a:txBody>
                  <a:tcPr marL="68580" marR="68580" anchor="ctr"/>
                </a:tc>
                <a:tc>
                  <a:txBody>
                    <a:bodyPr/>
                    <a:lstStyle/>
                    <a:p>
                      <a:pPr algn="ctr"/>
                      <a:r>
                        <a:rPr lang="tr-TR" sz="2400" b="1" dirty="0" smtClean="0"/>
                        <a:t>Z</a:t>
                      </a:r>
                      <a:endParaRPr lang="tr-TR" sz="2400" b="1" dirty="0"/>
                    </a:p>
                  </a:txBody>
                  <a:tcPr marL="68580" marR="68580" anchor="ctr"/>
                </a:tc>
                <a:tc>
                  <a:txBody>
                    <a:bodyPr/>
                    <a:lstStyle/>
                    <a:p>
                      <a:pPr algn="ctr"/>
                      <a:r>
                        <a:rPr lang="tr-TR" sz="2400" b="1" dirty="0" smtClean="0"/>
                        <a:t>U</a:t>
                      </a:r>
                      <a:endParaRPr lang="tr-TR" sz="2400" b="1" dirty="0"/>
                    </a:p>
                  </a:txBody>
                  <a:tcPr marL="68580" marR="68580" anchor="ctr"/>
                </a:tc>
                <a:tc>
                  <a:txBody>
                    <a:bodyPr/>
                    <a:lstStyle/>
                    <a:p>
                      <a:pPr algn="ctr"/>
                      <a:r>
                        <a:rPr lang="tr-TR" sz="2400" b="1" dirty="0" smtClean="0"/>
                        <a:t>W</a:t>
                      </a:r>
                      <a:endParaRPr lang="tr-TR" sz="2400" b="1" dirty="0"/>
                    </a:p>
                  </a:txBody>
                  <a:tcPr marL="68580" marR="68580" anchor="ctr"/>
                </a:tc>
              </a:tr>
              <a:tr h="391073">
                <a:tc>
                  <a:txBody>
                    <a:bodyPr/>
                    <a:lstStyle/>
                    <a:p>
                      <a:pPr algn="ctr"/>
                      <a:r>
                        <a:rPr lang="tr-TR" b="1" dirty="0" smtClean="0"/>
                        <a:t>1</a:t>
                      </a:r>
                      <a:endParaRPr lang="tr-TR" b="1" dirty="0"/>
                    </a:p>
                  </a:txBody>
                  <a:tcPr marL="68580" marR="68580"/>
                </a:tc>
                <a:tc>
                  <a:txBody>
                    <a:bodyPr/>
                    <a:lstStyle/>
                    <a:p>
                      <a:endParaRPr lang="tr-TR" dirty="0"/>
                    </a:p>
                  </a:txBody>
                  <a:tcPr marL="68580" marR="68580"/>
                </a:tc>
                <a:tc>
                  <a:txBody>
                    <a:bodyPr/>
                    <a:lstStyle/>
                    <a:p>
                      <a:endParaRPr lang="tr-TR" dirty="0"/>
                    </a:p>
                  </a:txBody>
                  <a:tcPr marL="68580" marR="68580"/>
                </a:tc>
                <a:tc>
                  <a:txBody>
                    <a:bodyPr/>
                    <a:lstStyle/>
                    <a:p>
                      <a:endParaRPr lang="tr-TR"/>
                    </a:p>
                  </a:txBody>
                  <a:tcPr marL="68580" marR="68580"/>
                </a:tc>
                <a:tc>
                  <a:txBody>
                    <a:bodyPr/>
                    <a:lstStyle/>
                    <a:p>
                      <a:endParaRPr lang="tr-TR"/>
                    </a:p>
                  </a:txBody>
                  <a:tcPr marL="68580" marR="68580"/>
                </a:tc>
              </a:tr>
              <a:tr h="391073">
                <a:tc>
                  <a:txBody>
                    <a:bodyPr/>
                    <a:lstStyle/>
                    <a:p>
                      <a:pPr algn="ctr"/>
                      <a:r>
                        <a:rPr lang="tr-TR" b="1" dirty="0" smtClean="0"/>
                        <a:t>2</a:t>
                      </a:r>
                      <a:endParaRPr lang="tr-TR" b="1" dirty="0"/>
                    </a:p>
                  </a:txBody>
                  <a:tcPr marL="68580" marR="68580"/>
                </a:tc>
                <a:tc>
                  <a:txBody>
                    <a:bodyPr/>
                    <a:lstStyle/>
                    <a:p>
                      <a:endParaRPr lang="tr-TR"/>
                    </a:p>
                  </a:txBody>
                  <a:tcPr marL="68580" marR="68580"/>
                </a:tc>
                <a:tc>
                  <a:txBody>
                    <a:bodyPr/>
                    <a:lstStyle/>
                    <a:p>
                      <a:endParaRPr lang="tr-TR" dirty="0"/>
                    </a:p>
                  </a:txBody>
                  <a:tcPr marL="68580" marR="68580"/>
                </a:tc>
                <a:tc>
                  <a:txBody>
                    <a:bodyPr/>
                    <a:lstStyle/>
                    <a:p>
                      <a:endParaRPr lang="tr-TR" dirty="0"/>
                    </a:p>
                  </a:txBody>
                  <a:tcPr marL="68580" marR="68580"/>
                </a:tc>
                <a:tc>
                  <a:txBody>
                    <a:bodyPr/>
                    <a:lstStyle/>
                    <a:p>
                      <a:endParaRPr lang="tr-TR"/>
                    </a:p>
                  </a:txBody>
                  <a:tcPr marL="68580" marR="68580"/>
                </a:tc>
              </a:tr>
              <a:tr h="391073">
                <a:tc>
                  <a:txBody>
                    <a:bodyPr/>
                    <a:lstStyle/>
                    <a:p>
                      <a:pPr algn="ctr"/>
                      <a:r>
                        <a:rPr lang="tr-TR" b="1" dirty="0" smtClean="0"/>
                        <a:t>3</a:t>
                      </a:r>
                      <a:endParaRPr lang="tr-TR" b="1" dirty="0"/>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dirty="0"/>
                    </a:p>
                  </a:txBody>
                  <a:tcPr marL="68580" marR="68580"/>
                </a:tc>
                <a:tc>
                  <a:txBody>
                    <a:bodyPr/>
                    <a:lstStyle/>
                    <a:p>
                      <a:endParaRPr lang="tr-TR"/>
                    </a:p>
                  </a:txBody>
                  <a:tcPr marL="68580" marR="68580"/>
                </a:tc>
              </a:tr>
              <a:tr h="391073">
                <a:tc>
                  <a:txBody>
                    <a:bodyPr/>
                    <a:lstStyle/>
                    <a:p>
                      <a:pPr algn="ctr"/>
                      <a:r>
                        <a:rPr lang="tr-TR" b="1" dirty="0" smtClean="0"/>
                        <a:t>4</a:t>
                      </a:r>
                      <a:endParaRPr lang="tr-TR" b="1" dirty="0"/>
                    </a:p>
                  </a:txBody>
                  <a:tcPr marL="68580" marR="68580"/>
                </a:tc>
                <a:tc>
                  <a:txBody>
                    <a:bodyPr/>
                    <a:lstStyle/>
                    <a:p>
                      <a:endParaRPr lang="tr-TR"/>
                    </a:p>
                  </a:txBody>
                  <a:tcPr marL="68580" marR="68580"/>
                </a:tc>
                <a:tc>
                  <a:txBody>
                    <a:bodyPr/>
                    <a:lstStyle/>
                    <a:p>
                      <a:endParaRPr lang="tr-TR" dirty="0"/>
                    </a:p>
                  </a:txBody>
                  <a:tcPr marL="68580" marR="68580"/>
                </a:tc>
                <a:tc>
                  <a:txBody>
                    <a:bodyPr/>
                    <a:lstStyle/>
                    <a:p>
                      <a:endParaRPr lang="tr-TR" dirty="0"/>
                    </a:p>
                  </a:txBody>
                  <a:tcPr marL="68580" marR="68580"/>
                </a:tc>
                <a:tc>
                  <a:txBody>
                    <a:bodyPr/>
                    <a:lstStyle/>
                    <a:p>
                      <a:endParaRPr lang="tr-TR" dirty="0"/>
                    </a:p>
                  </a:txBody>
                  <a:tcPr marL="68580" marR="68580"/>
                </a:tc>
              </a:tr>
              <a:tr h="391073">
                <a:tc>
                  <a:txBody>
                    <a:bodyPr/>
                    <a:lstStyle/>
                    <a:p>
                      <a:pPr algn="ctr"/>
                      <a:r>
                        <a:rPr lang="tr-TR" b="1" dirty="0" smtClean="0"/>
                        <a:t>5</a:t>
                      </a:r>
                      <a:endParaRPr lang="tr-TR" b="1" dirty="0"/>
                    </a:p>
                  </a:txBody>
                  <a:tcPr marL="68580" marR="68580"/>
                </a:tc>
                <a:tc>
                  <a:txBody>
                    <a:bodyPr/>
                    <a:lstStyle/>
                    <a:p>
                      <a:endParaRPr lang="tr-TR" dirty="0"/>
                    </a:p>
                  </a:txBody>
                  <a:tcPr marL="68580" marR="68580"/>
                </a:tc>
                <a:tc>
                  <a:txBody>
                    <a:bodyPr/>
                    <a:lstStyle/>
                    <a:p>
                      <a:endParaRPr lang="tr-TR"/>
                    </a:p>
                  </a:txBody>
                  <a:tcPr marL="68580" marR="68580"/>
                </a:tc>
                <a:tc>
                  <a:txBody>
                    <a:bodyPr/>
                    <a:lstStyle/>
                    <a:p>
                      <a:endParaRPr lang="tr-TR" dirty="0"/>
                    </a:p>
                  </a:txBody>
                  <a:tcPr marL="68580" marR="68580"/>
                </a:tc>
                <a:tc>
                  <a:txBody>
                    <a:bodyPr/>
                    <a:lstStyle/>
                    <a:p>
                      <a:endParaRPr lang="tr-TR" dirty="0"/>
                    </a:p>
                  </a:txBody>
                  <a:tcPr marL="68580" marR="68580"/>
                </a:tc>
              </a:tr>
              <a:tr h="391073">
                <a:tc>
                  <a:txBody>
                    <a:bodyPr/>
                    <a:lstStyle/>
                    <a:p>
                      <a:pPr algn="ctr"/>
                      <a:r>
                        <a:rPr lang="tr-TR" b="1" dirty="0" smtClean="0"/>
                        <a:t>6</a:t>
                      </a:r>
                      <a:endParaRPr lang="tr-TR" b="1" dirty="0"/>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dirty="0"/>
                    </a:p>
                  </a:txBody>
                  <a:tcPr marL="68580" marR="68580"/>
                </a:tc>
              </a:tr>
              <a:tr h="391073">
                <a:tc>
                  <a:txBody>
                    <a:bodyPr/>
                    <a:lstStyle/>
                    <a:p>
                      <a:pPr algn="ctr"/>
                      <a:r>
                        <a:rPr lang="tr-TR" b="1" dirty="0" smtClean="0"/>
                        <a:t>7</a:t>
                      </a:r>
                      <a:endParaRPr lang="tr-TR" b="1" dirty="0"/>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dirty="0"/>
                    </a:p>
                  </a:txBody>
                  <a:tcPr marL="68580" marR="68580"/>
                </a:tc>
              </a:tr>
            </a:tbl>
          </a:graphicData>
        </a:graphic>
      </p:graphicFrame>
    </p:spTree>
    <p:extLst>
      <p:ext uri="{BB962C8B-B14F-4D97-AF65-F5344CB8AC3E}">
        <p14:creationId xmlns:p14="http://schemas.microsoft.com/office/powerpoint/2010/main" val="3632019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73EC1ED-C953-431F-9976-9C873ABE75BC}" type="slidenum">
              <a:rPr lang="tr-TR" smtClean="0">
                <a:solidFill>
                  <a:prstClr val="black">
                    <a:tint val="75000"/>
                  </a:prstClr>
                </a:solidFill>
              </a:rPr>
              <a:pPr/>
              <a:t>12</a:t>
            </a:fld>
            <a:endParaRPr lang="tr-TR" dirty="0">
              <a:solidFill>
                <a:prstClr val="black">
                  <a:tint val="75000"/>
                </a:prstClr>
              </a:solidFill>
            </a:endParaRPr>
          </a:p>
        </p:txBody>
      </p:sp>
      <p:pic>
        <p:nvPicPr>
          <p:cNvPr id="3" name="Resim 2"/>
          <p:cNvPicPr>
            <a:picLocks noChangeAspect="1"/>
          </p:cNvPicPr>
          <p:nvPr/>
        </p:nvPicPr>
        <p:blipFill>
          <a:blip r:embed="rId2"/>
          <a:stretch>
            <a:fillRect/>
          </a:stretch>
        </p:blipFill>
        <p:spPr>
          <a:xfrm>
            <a:off x="0" y="2505500"/>
            <a:ext cx="6830502" cy="3850851"/>
          </a:xfrm>
          <a:prstGeom prst="rect">
            <a:avLst/>
          </a:prstGeom>
        </p:spPr>
      </p:pic>
      <p:sp>
        <p:nvSpPr>
          <p:cNvPr id="4" name="Metin kutusu 3"/>
          <p:cNvSpPr txBox="1"/>
          <p:nvPr/>
        </p:nvSpPr>
        <p:spPr>
          <a:xfrm>
            <a:off x="144187" y="212693"/>
            <a:ext cx="1394934" cy="523220"/>
          </a:xfrm>
          <a:prstGeom prst="rect">
            <a:avLst/>
          </a:prstGeom>
          <a:noFill/>
        </p:spPr>
        <p:txBody>
          <a:bodyPr wrap="none" rtlCol="0">
            <a:spAutoFit/>
          </a:bodyPr>
          <a:lstStyle/>
          <a:p>
            <a:r>
              <a:rPr lang="tr-TR" sz="2800" b="1" dirty="0" smtClean="0">
                <a:solidFill>
                  <a:prstClr val="black"/>
                </a:solidFill>
              </a:rPr>
              <a:t>Örnek-3</a:t>
            </a:r>
            <a:endParaRPr lang="tr-TR" sz="2800" b="1" dirty="0">
              <a:solidFill>
                <a:prstClr val="black"/>
              </a:solidFill>
            </a:endParaRPr>
          </a:p>
        </p:txBody>
      </p:sp>
      <p:graphicFrame>
        <p:nvGraphicFramePr>
          <p:cNvPr id="5" name="Tablo 4"/>
          <p:cNvGraphicFramePr>
            <a:graphicFrameLocks noGrp="1"/>
          </p:cNvGraphicFramePr>
          <p:nvPr>
            <p:extLst/>
          </p:nvPr>
        </p:nvGraphicFramePr>
        <p:xfrm>
          <a:off x="6830502" y="103030"/>
          <a:ext cx="2258405" cy="6483019"/>
        </p:xfrm>
        <a:graphic>
          <a:graphicData uri="http://schemas.openxmlformats.org/drawingml/2006/table">
            <a:tbl>
              <a:tblPr firstRow="1" bandRow="1">
                <a:tableStyleId>{5C22544A-7EE6-4342-B048-85BDC9FD1C3A}</a:tableStyleId>
              </a:tblPr>
              <a:tblGrid>
                <a:gridCol w="451681"/>
                <a:gridCol w="451681"/>
                <a:gridCol w="451681"/>
                <a:gridCol w="451681"/>
                <a:gridCol w="451681"/>
              </a:tblGrid>
              <a:tr h="753347">
                <a:tc rowSpan="2">
                  <a:txBody>
                    <a:bodyPr/>
                    <a:lstStyle/>
                    <a:p>
                      <a:pPr algn="ctr"/>
                      <a:r>
                        <a:rPr lang="tr-TR" b="1" dirty="0" smtClean="0"/>
                        <a:t>Nokta</a:t>
                      </a:r>
                      <a:endParaRPr lang="tr-TR" b="1" dirty="0"/>
                    </a:p>
                  </a:txBody>
                  <a:tcPr marL="68580" marR="68580" vert="wordArtVert" anchor="ctr"/>
                </a:tc>
                <a:tc gridSpan="2">
                  <a:txBody>
                    <a:bodyPr/>
                    <a:lstStyle/>
                    <a:p>
                      <a:pPr algn="ctr"/>
                      <a:r>
                        <a:rPr lang="tr-TR" b="1" dirty="0" smtClean="0"/>
                        <a:t>Mutlak</a:t>
                      </a:r>
                      <a:endParaRPr lang="tr-TR" b="1" dirty="0"/>
                    </a:p>
                  </a:txBody>
                  <a:tcPr marL="68580" marR="68580" anchor="ctr"/>
                </a:tc>
                <a:tc hMerge="1">
                  <a:txBody>
                    <a:bodyPr/>
                    <a:lstStyle/>
                    <a:p>
                      <a:endParaRPr lang="tr-TR"/>
                    </a:p>
                  </a:txBody>
                  <a:tcPr/>
                </a:tc>
                <a:tc gridSpan="2">
                  <a:txBody>
                    <a:bodyPr/>
                    <a:lstStyle/>
                    <a:p>
                      <a:pPr algn="ctr"/>
                      <a:r>
                        <a:rPr lang="tr-TR" b="1" dirty="0" smtClean="0"/>
                        <a:t>Eklemeli</a:t>
                      </a:r>
                      <a:endParaRPr lang="tr-TR" b="1" dirty="0"/>
                    </a:p>
                  </a:txBody>
                  <a:tcPr marL="68580" marR="68580" anchor="ctr"/>
                </a:tc>
                <a:tc hMerge="1">
                  <a:txBody>
                    <a:bodyPr/>
                    <a:lstStyle/>
                    <a:p>
                      <a:endParaRPr lang="tr-TR"/>
                    </a:p>
                  </a:txBody>
                  <a:tcPr/>
                </a:tc>
              </a:tr>
              <a:tr h="1036796">
                <a:tc vMerge="1">
                  <a:txBody>
                    <a:bodyPr/>
                    <a:lstStyle/>
                    <a:p>
                      <a:endParaRPr lang="tr-TR" dirty="0"/>
                    </a:p>
                  </a:txBody>
                  <a:tcPr/>
                </a:tc>
                <a:tc>
                  <a:txBody>
                    <a:bodyPr/>
                    <a:lstStyle/>
                    <a:p>
                      <a:pPr algn="ctr"/>
                      <a:r>
                        <a:rPr lang="tr-TR" sz="2400" b="1" dirty="0" smtClean="0"/>
                        <a:t>X</a:t>
                      </a:r>
                      <a:endParaRPr lang="tr-TR" sz="2400" b="1" dirty="0"/>
                    </a:p>
                  </a:txBody>
                  <a:tcPr marL="68580" marR="68580" anchor="ctr"/>
                </a:tc>
                <a:tc>
                  <a:txBody>
                    <a:bodyPr/>
                    <a:lstStyle/>
                    <a:p>
                      <a:pPr algn="ctr"/>
                      <a:r>
                        <a:rPr lang="tr-TR" sz="2400" b="1" dirty="0" smtClean="0"/>
                        <a:t>Z</a:t>
                      </a:r>
                      <a:endParaRPr lang="tr-TR" sz="2400" b="1" dirty="0"/>
                    </a:p>
                  </a:txBody>
                  <a:tcPr marL="68580" marR="68580" anchor="ctr"/>
                </a:tc>
                <a:tc>
                  <a:txBody>
                    <a:bodyPr/>
                    <a:lstStyle/>
                    <a:p>
                      <a:pPr algn="ctr"/>
                      <a:r>
                        <a:rPr lang="tr-TR" sz="2400" b="1" dirty="0" smtClean="0"/>
                        <a:t>U</a:t>
                      </a:r>
                      <a:endParaRPr lang="tr-TR" sz="2400" b="1" dirty="0"/>
                    </a:p>
                  </a:txBody>
                  <a:tcPr marL="68580" marR="68580" anchor="ctr"/>
                </a:tc>
                <a:tc>
                  <a:txBody>
                    <a:bodyPr/>
                    <a:lstStyle/>
                    <a:p>
                      <a:pPr algn="ctr"/>
                      <a:r>
                        <a:rPr lang="tr-TR" sz="2400" b="1" dirty="0" smtClean="0"/>
                        <a:t>W</a:t>
                      </a:r>
                      <a:endParaRPr lang="tr-TR" sz="2400" b="1" dirty="0"/>
                    </a:p>
                  </a:txBody>
                  <a:tcPr marL="68580" marR="68580" anchor="ctr"/>
                </a:tc>
              </a:tr>
              <a:tr h="391073">
                <a:tc>
                  <a:txBody>
                    <a:bodyPr/>
                    <a:lstStyle/>
                    <a:p>
                      <a:pPr algn="ctr"/>
                      <a:r>
                        <a:rPr lang="tr-TR" b="1" dirty="0" smtClean="0"/>
                        <a:t>1</a:t>
                      </a:r>
                      <a:endParaRPr lang="tr-TR" b="1" dirty="0"/>
                    </a:p>
                  </a:txBody>
                  <a:tcPr marL="68580" marR="68580"/>
                </a:tc>
                <a:tc>
                  <a:txBody>
                    <a:bodyPr/>
                    <a:lstStyle/>
                    <a:p>
                      <a:endParaRPr lang="tr-TR" dirty="0"/>
                    </a:p>
                  </a:txBody>
                  <a:tcPr marL="68580" marR="68580"/>
                </a:tc>
                <a:tc>
                  <a:txBody>
                    <a:bodyPr/>
                    <a:lstStyle/>
                    <a:p>
                      <a:endParaRPr lang="tr-TR" dirty="0"/>
                    </a:p>
                  </a:txBody>
                  <a:tcPr marL="68580" marR="68580"/>
                </a:tc>
                <a:tc>
                  <a:txBody>
                    <a:bodyPr/>
                    <a:lstStyle/>
                    <a:p>
                      <a:endParaRPr lang="tr-TR"/>
                    </a:p>
                  </a:txBody>
                  <a:tcPr marL="68580" marR="68580"/>
                </a:tc>
                <a:tc>
                  <a:txBody>
                    <a:bodyPr/>
                    <a:lstStyle/>
                    <a:p>
                      <a:endParaRPr lang="tr-TR"/>
                    </a:p>
                  </a:txBody>
                  <a:tcPr marL="68580" marR="68580"/>
                </a:tc>
              </a:tr>
              <a:tr h="391073">
                <a:tc>
                  <a:txBody>
                    <a:bodyPr/>
                    <a:lstStyle/>
                    <a:p>
                      <a:pPr algn="ctr"/>
                      <a:r>
                        <a:rPr lang="tr-TR" b="1" dirty="0" smtClean="0"/>
                        <a:t>2</a:t>
                      </a:r>
                      <a:endParaRPr lang="tr-TR" b="1" dirty="0"/>
                    </a:p>
                  </a:txBody>
                  <a:tcPr marL="68580" marR="68580"/>
                </a:tc>
                <a:tc>
                  <a:txBody>
                    <a:bodyPr/>
                    <a:lstStyle/>
                    <a:p>
                      <a:endParaRPr lang="tr-TR"/>
                    </a:p>
                  </a:txBody>
                  <a:tcPr marL="68580" marR="68580"/>
                </a:tc>
                <a:tc>
                  <a:txBody>
                    <a:bodyPr/>
                    <a:lstStyle/>
                    <a:p>
                      <a:endParaRPr lang="tr-TR" dirty="0"/>
                    </a:p>
                  </a:txBody>
                  <a:tcPr marL="68580" marR="68580"/>
                </a:tc>
                <a:tc>
                  <a:txBody>
                    <a:bodyPr/>
                    <a:lstStyle/>
                    <a:p>
                      <a:endParaRPr lang="tr-TR" dirty="0"/>
                    </a:p>
                  </a:txBody>
                  <a:tcPr marL="68580" marR="68580"/>
                </a:tc>
                <a:tc>
                  <a:txBody>
                    <a:bodyPr/>
                    <a:lstStyle/>
                    <a:p>
                      <a:endParaRPr lang="tr-TR"/>
                    </a:p>
                  </a:txBody>
                  <a:tcPr marL="68580" marR="68580"/>
                </a:tc>
              </a:tr>
              <a:tr h="391073">
                <a:tc>
                  <a:txBody>
                    <a:bodyPr/>
                    <a:lstStyle/>
                    <a:p>
                      <a:pPr algn="ctr"/>
                      <a:r>
                        <a:rPr lang="tr-TR" b="1" dirty="0" smtClean="0"/>
                        <a:t>3</a:t>
                      </a:r>
                      <a:endParaRPr lang="tr-TR" b="1" dirty="0"/>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dirty="0"/>
                    </a:p>
                  </a:txBody>
                  <a:tcPr marL="68580" marR="68580"/>
                </a:tc>
                <a:tc>
                  <a:txBody>
                    <a:bodyPr/>
                    <a:lstStyle/>
                    <a:p>
                      <a:endParaRPr lang="tr-TR"/>
                    </a:p>
                  </a:txBody>
                  <a:tcPr marL="68580" marR="68580"/>
                </a:tc>
              </a:tr>
              <a:tr h="391073">
                <a:tc>
                  <a:txBody>
                    <a:bodyPr/>
                    <a:lstStyle/>
                    <a:p>
                      <a:pPr algn="ctr"/>
                      <a:r>
                        <a:rPr lang="tr-TR" b="1" dirty="0" smtClean="0"/>
                        <a:t>4</a:t>
                      </a:r>
                      <a:endParaRPr lang="tr-TR" b="1" dirty="0"/>
                    </a:p>
                  </a:txBody>
                  <a:tcPr marL="68580" marR="68580"/>
                </a:tc>
                <a:tc>
                  <a:txBody>
                    <a:bodyPr/>
                    <a:lstStyle/>
                    <a:p>
                      <a:endParaRPr lang="tr-TR"/>
                    </a:p>
                  </a:txBody>
                  <a:tcPr marL="68580" marR="68580"/>
                </a:tc>
                <a:tc>
                  <a:txBody>
                    <a:bodyPr/>
                    <a:lstStyle/>
                    <a:p>
                      <a:endParaRPr lang="tr-TR" dirty="0"/>
                    </a:p>
                  </a:txBody>
                  <a:tcPr marL="68580" marR="68580"/>
                </a:tc>
                <a:tc>
                  <a:txBody>
                    <a:bodyPr/>
                    <a:lstStyle/>
                    <a:p>
                      <a:endParaRPr lang="tr-TR" dirty="0"/>
                    </a:p>
                  </a:txBody>
                  <a:tcPr marL="68580" marR="68580"/>
                </a:tc>
                <a:tc>
                  <a:txBody>
                    <a:bodyPr/>
                    <a:lstStyle/>
                    <a:p>
                      <a:endParaRPr lang="tr-TR" dirty="0"/>
                    </a:p>
                  </a:txBody>
                  <a:tcPr marL="68580" marR="68580"/>
                </a:tc>
              </a:tr>
              <a:tr h="391073">
                <a:tc>
                  <a:txBody>
                    <a:bodyPr/>
                    <a:lstStyle/>
                    <a:p>
                      <a:pPr algn="ctr"/>
                      <a:r>
                        <a:rPr lang="tr-TR" b="1" dirty="0" smtClean="0"/>
                        <a:t>5</a:t>
                      </a:r>
                      <a:endParaRPr lang="tr-TR" b="1" dirty="0"/>
                    </a:p>
                  </a:txBody>
                  <a:tcPr marL="68580" marR="68580"/>
                </a:tc>
                <a:tc>
                  <a:txBody>
                    <a:bodyPr/>
                    <a:lstStyle/>
                    <a:p>
                      <a:endParaRPr lang="tr-TR" dirty="0"/>
                    </a:p>
                  </a:txBody>
                  <a:tcPr marL="68580" marR="68580"/>
                </a:tc>
                <a:tc>
                  <a:txBody>
                    <a:bodyPr/>
                    <a:lstStyle/>
                    <a:p>
                      <a:endParaRPr lang="tr-TR"/>
                    </a:p>
                  </a:txBody>
                  <a:tcPr marL="68580" marR="68580"/>
                </a:tc>
                <a:tc>
                  <a:txBody>
                    <a:bodyPr/>
                    <a:lstStyle/>
                    <a:p>
                      <a:endParaRPr lang="tr-TR" dirty="0"/>
                    </a:p>
                  </a:txBody>
                  <a:tcPr marL="68580" marR="68580"/>
                </a:tc>
                <a:tc>
                  <a:txBody>
                    <a:bodyPr/>
                    <a:lstStyle/>
                    <a:p>
                      <a:endParaRPr lang="tr-TR" dirty="0"/>
                    </a:p>
                  </a:txBody>
                  <a:tcPr marL="68580" marR="68580"/>
                </a:tc>
              </a:tr>
              <a:tr h="391073">
                <a:tc>
                  <a:txBody>
                    <a:bodyPr/>
                    <a:lstStyle/>
                    <a:p>
                      <a:pPr algn="ctr"/>
                      <a:r>
                        <a:rPr lang="tr-TR" b="1" dirty="0" smtClean="0"/>
                        <a:t>6</a:t>
                      </a:r>
                      <a:endParaRPr lang="tr-TR" b="1" dirty="0"/>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dirty="0"/>
                    </a:p>
                  </a:txBody>
                  <a:tcPr marL="68580" marR="68580"/>
                </a:tc>
              </a:tr>
              <a:tr h="391073">
                <a:tc>
                  <a:txBody>
                    <a:bodyPr/>
                    <a:lstStyle/>
                    <a:p>
                      <a:pPr algn="ctr"/>
                      <a:r>
                        <a:rPr lang="tr-TR" b="1" dirty="0" smtClean="0"/>
                        <a:t>7</a:t>
                      </a:r>
                      <a:endParaRPr lang="tr-TR" b="1" dirty="0"/>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dirty="0"/>
                    </a:p>
                  </a:txBody>
                  <a:tcPr marL="68580" marR="68580"/>
                </a:tc>
              </a:tr>
              <a:tr h="391073">
                <a:tc>
                  <a:txBody>
                    <a:bodyPr/>
                    <a:lstStyle/>
                    <a:p>
                      <a:pPr algn="ctr"/>
                      <a:r>
                        <a:rPr lang="tr-TR" b="1" dirty="0" smtClean="0"/>
                        <a:t>8</a:t>
                      </a:r>
                      <a:endParaRPr lang="tr-TR" b="1" dirty="0"/>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dirty="0"/>
                    </a:p>
                  </a:txBody>
                  <a:tcPr marL="68580" marR="68580"/>
                </a:tc>
              </a:tr>
              <a:tr h="391073">
                <a:tc>
                  <a:txBody>
                    <a:bodyPr/>
                    <a:lstStyle/>
                    <a:p>
                      <a:pPr algn="ctr"/>
                      <a:r>
                        <a:rPr lang="tr-TR" b="1" dirty="0" smtClean="0"/>
                        <a:t>9</a:t>
                      </a:r>
                      <a:endParaRPr lang="tr-TR" b="1" dirty="0"/>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dirty="0"/>
                    </a:p>
                  </a:txBody>
                  <a:tcPr marL="68580" marR="68580"/>
                </a:tc>
              </a:tr>
              <a:tr h="391073">
                <a:tc>
                  <a:txBody>
                    <a:bodyPr/>
                    <a:lstStyle/>
                    <a:p>
                      <a:pPr algn="ctr"/>
                      <a:r>
                        <a:rPr lang="tr-TR" b="1" dirty="0" smtClean="0"/>
                        <a:t>10</a:t>
                      </a:r>
                      <a:endParaRPr lang="tr-TR" b="1" dirty="0"/>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dirty="0"/>
                    </a:p>
                  </a:txBody>
                  <a:tcPr marL="68580" marR="68580"/>
                </a:tc>
              </a:tr>
              <a:tr h="391073">
                <a:tc>
                  <a:txBody>
                    <a:bodyPr/>
                    <a:lstStyle/>
                    <a:p>
                      <a:pPr algn="ctr"/>
                      <a:r>
                        <a:rPr lang="tr-TR" b="1" dirty="0" smtClean="0"/>
                        <a:t>11</a:t>
                      </a:r>
                      <a:endParaRPr lang="tr-TR" b="1" dirty="0"/>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dirty="0"/>
                    </a:p>
                  </a:txBody>
                  <a:tcPr marL="68580" marR="68580"/>
                </a:tc>
              </a:tr>
              <a:tr h="391073">
                <a:tc>
                  <a:txBody>
                    <a:bodyPr/>
                    <a:lstStyle/>
                    <a:p>
                      <a:pPr algn="ctr"/>
                      <a:r>
                        <a:rPr lang="tr-TR" b="1" dirty="0" smtClean="0"/>
                        <a:t>12</a:t>
                      </a:r>
                      <a:endParaRPr lang="tr-TR" b="1" dirty="0"/>
                    </a:p>
                  </a:txBody>
                  <a:tcPr marL="68580" marR="68580"/>
                </a:tc>
                <a:tc>
                  <a:txBody>
                    <a:bodyPr/>
                    <a:lstStyle/>
                    <a:p>
                      <a:endParaRPr lang="tr-TR" dirty="0"/>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dirty="0"/>
                    </a:p>
                  </a:txBody>
                  <a:tcPr marL="68580" marR="68580"/>
                </a:tc>
              </a:tr>
            </a:tbl>
          </a:graphicData>
        </a:graphic>
      </p:graphicFrame>
    </p:spTree>
    <p:extLst>
      <p:ext uri="{BB962C8B-B14F-4D97-AF65-F5344CB8AC3E}">
        <p14:creationId xmlns:p14="http://schemas.microsoft.com/office/powerpoint/2010/main" val="211972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73EC1ED-C953-431F-9976-9C873ABE75BC}" type="slidenum">
              <a:rPr lang="tr-TR" smtClean="0">
                <a:solidFill>
                  <a:prstClr val="black">
                    <a:tint val="75000"/>
                  </a:prstClr>
                </a:solidFill>
              </a:rPr>
              <a:pPr/>
              <a:t>13</a:t>
            </a:fld>
            <a:endParaRPr lang="tr-TR" dirty="0">
              <a:solidFill>
                <a:prstClr val="black">
                  <a:tint val="75000"/>
                </a:prstClr>
              </a:solidFill>
            </a:endParaRPr>
          </a:p>
        </p:txBody>
      </p:sp>
      <p:pic>
        <p:nvPicPr>
          <p:cNvPr id="3" name="Resim 2"/>
          <p:cNvPicPr>
            <a:picLocks noChangeAspect="1"/>
          </p:cNvPicPr>
          <p:nvPr/>
        </p:nvPicPr>
        <p:blipFill>
          <a:blip r:embed="rId2"/>
          <a:stretch>
            <a:fillRect/>
          </a:stretch>
        </p:blipFill>
        <p:spPr>
          <a:xfrm>
            <a:off x="231820" y="1637586"/>
            <a:ext cx="5947427" cy="3745783"/>
          </a:xfrm>
          <a:prstGeom prst="rect">
            <a:avLst/>
          </a:prstGeom>
        </p:spPr>
      </p:pic>
      <p:sp>
        <p:nvSpPr>
          <p:cNvPr id="4" name="Metin kutusu 3"/>
          <p:cNvSpPr txBox="1"/>
          <p:nvPr/>
        </p:nvSpPr>
        <p:spPr>
          <a:xfrm>
            <a:off x="144187" y="212693"/>
            <a:ext cx="1394934" cy="523220"/>
          </a:xfrm>
          <a:prstGeom prst="rect">
            <a:avLst/>
          </a:prstGeom>
          <a:noFill/>
        </p:spPr>
        <p:txBody>
          <a:bodyPr wrap="none" rtlCol="0">
            <a:spAutoFit/>
          </a:bodyPr>
          <a:lstStyle/>
          <a:p>
            <a:r>
              <a:rPr lang="tr-TR" sz="2800" b="1" dirty="0" smtClean="0">
                <a:solidFill>
                  <a:prstClr val="black"/>
                </a:solidFill>
              </a:rPr>
              <a:t>Örnek-4</a:t>
            </a:r>
            <a:endParaRPr lang="tr-TR" sz="2800" b="1" dirty="0">
              <a:solidFill>
                <a:prstClr val="black"/>
              </a:solidFill>
            </a:endParaRPr>
          </a:p>
        </p:txBody>
      </p:sp>
      <p:graphicFrame>
        <p:nvGraphicFramePr>
          <p:cNvPr id="5" name="Tablo 4"/>
          <p:cNvGraphicFramePr>
            <a:graphicFrameLocks noGrp="1"/>
          </p:cNvGraphicFramePr>
          <p:nvPr>
            <p:extLst/>
          </p:nvPr>
        </p:nvGraphicFramePr>
        <p:xfrm>
          <a:off x="6317088" y="1210612"/>
          <a:ext cx="2530340" cy="4527654"/>
        </p:xfrm>
        <a:graphic>
          <a:graphicData uri="http://schemas.openxmlformats.org/drawingml/2006/table">
            <a:tbl>
              <a:tblPr firstRow="1" bandRow="1">
                <a:tableStyleId>{5C22544A-7EE6-4342-B048-85BDC9FD1C3A}</a:tableStyleId>
              </a:tblPr>
              <a:tblGrid>
                <a:gridCol w="506068"/>
                <a:gridCol w="506068"/>
                <a:gridCol w="506068"/>
                <a:gridCol w="506068"/>
                <a:gridCol w="506068"/>
              </a:tblGrid>
              <a:tr h="753347">
                <a:tc rowSpan="2">
                  <a:txBody>
                    <a:bodyPr/>
                    <a:lstStyle/>
                    <a:p>
                      <a:pPr algn="ctr"/>
                      <a:r>
                        <a:rPr lang="tr-TR" b="1" dirty="0" smtClean="0"/>
                        <a:t>Nokta</a:t>
                      </a:r>
                      <a:endParaRPr lang="tr-TR" b="1" dirty="0"/>
                    </a:p>
                  </a:txBody>
                  <a:tcPr marL="68580" marR="68580" vert="wordArtVert" anchor="ctr"/>
                </a:tc>
                <a:tc gridSpan="2">
                  <a:txBody>
                    <a:bodyPr/>
                    <a:lstStyle/>
                    <a:p>
                      <a:pPr algn="ctr"/>
                      <a:r>
                        <a:rPr lang="tr-TR" b="1" dirty="0" smtClean="0"/>
                        <a:t>Mutlak</a:t>
                      </a:r>
                      <a:endParaRPr lang="tr-TR" b="1" dirty="0"/>
                    </a:p>
                  </a:txBody>
                  <a:tcPr marL="68580" marR="68580" anchor="ctr"/>
                </a:tc>
                <a:tc hMerge="1">
                  <a:txBody>
                    <a:bodyPr/>
                    <a:lstStyle/>
                    <a:p>
                      <a:endParaRPr lang="tr-TR"/>
                    </a:p>
                  </a:txBody>
                  <a:tcPr/>
                </a:tc>
                <a:tc gridSpan="2">
                  <a:txBody>
                    <a:bodyPr/>
                    <a:lstStyle/>
                    <a:p>
                      <a:pPr algn="ctr"/>
                      <a:r>
                        <a:rPr lang="tr-TR" b="1" dirty="0" smtClean="0"/>
                        <a:t>Eklemeli</a:t>
                      </a:r>
                      <a:endParaRPr lang="tr-TR" b="1" dirty="0"/>
                    </a:p>
                  </a:txBody>
                  <a:tcPr marL="68580" marR="68580" anchor="ctr"/>
                </a:tc>
                <a:tc hMerge="1">
                  <a:txBody>
                    <a:bodyPr/>
                    <a:lstStyle/>
                    <a:p>
                      <a:endParaRPr lang="tr-TR"/>
                    </a:p>
                  </a:txBody>
                  <a:tcPr/>
                </a:tc>
              </a:tr>
              <a:tr h="1036796">
                <a:tc vMerge="1">
                  <a:txBody>
                    <a:bodyPr/>
                    <a:lstStyle/>
                    <a:p>
                      <a:endParaRPr lang="tr-TR" dirty="0"/>
                    </a:p>
                  </a:txBody>
                  <a:tcPr/>
                </a:tc>
                <a:tc>
                  <a:txBody>
                    <a:bodyPr/>
                    <a:lstStyle/>
                    <a:p>
                      <a:pPr algn="ctr"/>
                      <a:r>
                        <a:rPr lang="tr-TR" sz="2400" b="1" dirty="0" smtClean="0"/>
                        <a:t>X</a:t>
                      </a:r>
                      <a:endParaRPr lang="tr-TR" sz="2400" b="1" dirty="0"/>
                    </a:p>
                  </a:txBody>
                  <a:tcPr marL="68580" marR="68580" anchor="ctr"/>
                </a:tc>
                <a:tc>
                  <a:txBody>
                    <a:bodyPr/>
                    <a:lstStyle/>
                    <a:p>
                      <a:pPr algn="ctr"/>
                      <a:r>
                        <a:rPr lang="tr-TR" sz="2400" b="1" dirty="0" smtClean="0"/>
                        <a:t>Z</a:t>
                      </a:r>
                      <a:endParaRPr lang="tr-TR" sz="2400" b="1" dirty="0"/>
                    </a:p>
                  </a:txBody>
                  <a:tcPr marL="68580" marR="68580" anchor="ctr"/>
                </a:tc>
                <a:tc>
                  <a:txBody>
                    <a:bodyPr/>
                    <a:lstStyle/>
                    <a:p>
                      <a:pPr algn="ctr"/>
                      <a:r>
                        <a:rPr lang="tr-TR" sz="2400" b="1" dirty="0" smtClean="0"/>
                        <a:t>U</a:t>
                      </a:r>
                      <a:endParaRPr lang="tr-TR" sz="2400" b="1" dirty="0"/>
                    </a:p>
                  </a:txBody>
                  <a:tcPr marL="68580" marR="68580" anchor="ctr"/>
                </a:tc>
                <a:tc>
                  <a:txBody>
                    <a:bodyPr/>
                    <a:lstStyle/>
                    <a:p>
                      <a:pPr algn="ctr"/>
                      <a:r>
                        <a:rPr lang="tr-TR" sz="2400" b="1" dirty="0" smtClean="0"/>
                        <a:t>W</a:t>
                      </a:r>
                      <a:endParaRPr lang="tr-TR" sz="2400" b="1" dirty="0"/>
                    </a:p>
                  </a:txBody>
                  <a:tcPr marL="68580" marR="68580" anchor="ctr"/>
                </a:tc>
              </a:tr>
              <a:tr h="391073">
                <a:tc>
                  <a:txBody>
                    <a:bodyPr/>
                    <a:lstStyle/>
                    <a:p>
                      <a:pPr algn="ctr"/>
                      <a:r>
                        <a:rPr lang="tr-TR" b="1" dirty="0" smtClean="0"/>
                        <a:t>1</a:t>
                      </a:r>
                      <a:endParaRPr lang="tr-TR" b="1" dirty="0"/>
                    </a:p>
                  </a:txBody>
                  <a:tcPr marL="68580" marR="68580"/>
                </a:tc>
                <a:tc>
                  <a:txBody>
                    <a:bodyPr/>
                    <a:lstStyle/>
                    <a:p>
                      <a:endParaRPr lang="tr-TR" dirty="0"/>
                    </a:p>
                  </a:txBody>
                  <a:tcPr marL="68580" marR="68580"/>
                </a:tc>
                <a:tc>
                  <a:txBody>
                    <a:bodyPr/>
                    <a:lstStyle/>
                    <a:p>
                      <a:endParaRPr lang="tr-TR" dirty="0"/>
                    </a:p>
                  </a:txBody>
                  <a:tcPr marL="68580" marR="68580"/>
                </a:tc>
                <a:tc>
                  <a:txBody>
                    <a:bodyPr/>
                    <a:lstStyle/>
                    <a:p>
                      <a:endParaRPr lang="tr-TR"/>
                    </a:p>
                  </a:txBody>
                  <a:tcPr marL="68580" marR="68580"/>
                </a:tc>
                <a:tc>
                  <a:txBody>
                    <a:bodyPr/>
                    <a:lstStyle/>
                    <a:p>
                      <a:endParaRPr lang="tr-TR"/>
                    </a:p>
                  </a:txBody>
                  <a:tcPr marL="68580" marR="68580"/>
                </a:tc>
              </a:tr>
              <a:tr h="391073">
                <a:tc>
                  <a:txBody>
                    <a:bodyPr/>
                    <a:lstStyle/>
                    <a:p>
                      <a:pPr algn="ctr"/>
                      <a:r>
                        <a:rPr lang="tr-TR" b="1" dirty="0" smtClean="0"/>
                        <a:t>2</a:t>
                      </a:r>
                      <a:endParaRPr lang="tr-TR" b="1" dirty="0"/>
                    </a:p>
                  </a:txBody>
                  <a:tcPr marL="68580" marR="68580"/>
                </a:tc>
                <a:tc>
                  <a:txBody>
                    <a:bodyPr/>
                    <a:lstStyle/>
                    <a:p>
                      <a:endParaRPr lang="tr-TR"/>
                    </a:p>
                  </a:txBody>
                  <a:tcPr marL="68580" marR="68580"/>
                </a:tc>
                <a:tc>
                  <a:txBody>
                    <a:bodyPr/>
                    <a:lstStyle/>
                    <a:p>
                      <a:endParaRPr lang="tr-TR" dirty="0"/>
                    </a:p>
                  </a:txBody>
                  <a:tcPr marL="68580" marR="68580"/>
                </a:tc>
                <a:tc>
                  <a:txBody>
                    <a:bodyPr/>
                    <a:lstStyle/>
                    <a:p>
                      <a:endParaRPr lang="tr-TR" dirty="0"/>
                    </a:p>
                  </a:txBody>
                  <a:tcPr marL="68580" marR="68580"/>
                </a:tc>
                <a:tc>
                  <a:txBody>
                    <a:bodyPr/>
                    <a:lstStyle/>
                    <a:p>
                      <a:endParaRPr lang="tr-TR"/>
                    </a:p>
                  </a:txBody>
                  <a:tcPr marL="68580" marR="68580"/>
                </a:tc>
              </a:tr>
              <a:tr h="391073">
                <a:tc>
                  <a:txBody>
                    <a:bodyPr/>
                    <a:lstStyle/>
                    <a:p>
                      <a:pPr algn="ctr"/>
                      <a:r>
                        <a:rPr lang="tr-TR" b="1" dirty="0" smtClean="0"/>
                        <a:t>3</a:t>
                      </a:r>
                      <a:endParaRPr lang="tr-TR" b="1" dirty="0"/>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dirty="0"/>
                    </a:p>
                  </a:txBody>
                  <a:tcPr marL="68580" marR="68580"/>
                </a:tc>
                <a:tc>
                  <a:txBody>
                    <a:bodyPr/>
                    <a:lstStyle/>
                    <a:p>
                      <a:endParaRPr lang="tr-TR"/>
                    </a:p>
                  </a:txBody>
                  <a:tcPr marL="68580" marR="68580"/>
                </a:tc>
              </a:tr>
              <a:tr h="391073">
                <a:tc>
                  <a:txBody>
                    <a:bodyPr/>
                    <a:lstStyle/>
                    <a:p>
                      <a:pPr algn="ctr"/>
                      <a:r>
                        <a:rPr lang="tr-TR" b="1" dirty="0" smtClean="0"/>
                        <a:t>4</a:t>
                      </a:r>
                      <a:endParaRPr lang="tr-TR" b="1" dirty="0"/>
                    </a:p>
                  </a:txBody>
                  <a:tcPr marL="68580" marR="68580"/>
                </a:tc>
                <a:tc>
                  <a:txBody>
                    <a:bodyPr/>
                    <a:lstStyle/>
                    <a:p>
                      <a:endParaRPr lang="tr-TR"/>
                    </a:p>
                  </a:txBody>
                  <a:tcPr marL="68580" marR="68580"/>
                </a:tc>
                <a:tc>
                  <a:txBody>
                    <a:bodyPr/>
                    <a:lstStyle/>
                    <a:p>
                      <a:endParaRPr lang="tr-TR" dirty="0"/>
                    </a:p>
                  </a:txBody>
                  <a:tcPr marL="68580" marR="68580"/>
                </a:tc>
                <a:tc>
                  <a:txBody>
                    <a:bodyPr/>
                    <a:lstStyle/>
                    <a:p>
                      <a:endParaRPr lang="tr-TR" dirty="0"/>
                    </a:p>
                  </a:txBody>
                  <a:tcPr marL="68580" marR="68580"/>
                </a:tc>
                <a:tc>
                  <a:txBody>
                    <a:bodyPr/>
                    <a:lstStyle/>
                    <a:p>
                      <a:endParaRPr lang="tr-TR" dirty="0"/>
                    </a:p>
                  </a:txBody>
                  <a:tcPr marL="68580" marR="68580"/>
                </a:tc>
              </a:tr>
              <a:tr h="391073">
                <a:tc>
                  <a:txBody>
                    <a:bodyPr/>
                    <a:lstStyle/>
                    <a:p>
                      <a:pPr algn="ctr"/>
                      <a:r>
                        <a:rPr lang="tr-TR" b="1" dirty="0" smtClean="0"/>
                        <a:t>5</a:t>
                      </a:r>
                      <a:endParaRPr lang="tr-TR" b="1" dirty="0"/>
                    </a:p>
                  </a:txBody>
                  <a:tcPr marL="68580" marR="68580"/>
                </a:tc>
                <a:tc>
                  <a:txBody>
                    <a:bodyPr/>
                    <a:lstStyle/>
                    <a:p>
                      <a:endParaRPr lang="tr-TR" dirty="0"/>
                    </a:p>
                  </a:txBody>
                  <a:tcPr marL="68580" marR="68580"/>
                </a:tc>
                <a:tc>
                  <a:txBody>
                    <a:bodyPr/>
                    <a:lstStyle/>
                    <a:p>
                      <a:endParaRPr lang="tr-TR"/>
                    </a:p>
                  </a:txBody>
                  <a:tcPr marL="68580" marR="68580"/>
                </a:tc>
                <a:tc>
                  <a:txBody>
                    <a:bodyPr/>
                    <a:lstStyle/>
                    <a:p>
                      <a:endParaRPr lang="tr-TR" dirty="0"/>
                    </a:p>
                  </a:txBody>
                  <a:tcPr marL="68580" marR="68580"/>
                </a:tc>
                <a:tc>
                  <a:txBody>
                    <a:bodyPr/>
                    <a:lstStyle/>
                    <a:p>
                      <a:endParaRPr lang="tr-TR" dirty="0"/>
                    </a:p>
                  </a:txBody>
                  <a:tcPr marL="68580" marR="68580"/>
                </a:tc>
              </a:tr>
              <a:tr h="391073">
                <a:tc>
                  <a:txBody>
                    <a:bodyPr/>
                    <a:lstStyle/>
                    <a:p>
                      <a:pPr algn="ctr"/>
                      <a:r>
                        <a:rPr lang="tr-TR" b="1" dirty="0" smtClean="0"/>
                        <a:t>6</a:t>
                      </a:r>
                      <a:endParaRPr lang="tr-TR" b="1" dirty="0"/>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dirty="0"/>
                    </a:p>
                  </a:txBody>
                  <a:tcPr marL="68580" marR="68580"/>
                </a:tc>
              </a:tr>
              <a:tr h="391073">
                <a:tc>
                  <a:txBody>
                    <a:bodyPr/>
                    <a:lstStyle/>
                    <a:p>
                      <a:pPr algn="ctr"/>
                      <a:r>
                        <a:rPr lang="tr-TR" b="1" dirty="0" smtClean="0"/>
                        <a:t>7</a:t>
                      </a:r>
                      <a:endParaRPr lang="tr-TR" b="1" dirty="0"/>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a:p>
                  </a:txBody>
                  <a:tcPr marL="68580" marR="68580"/>
                </a:tc>
                <a:tc>
                  <a:txBody>
                    <a:bodyPr/>
                    <a:lstStyle/>
                    <a:p>
                      <a:endParaRPr lang="tr-TR" dirty="0"/>
                    </a:p>
                  </a:txBody>
                  <a:tcPr marL="68580" marR="68580"/>
                </a:tc>
              </a:tr>
            </a:tbl>
          </a:graphicData>
        </a:graphic>
      </p:graphicFrame>
    </p:spTree>
    <p:extLst>
      <p:ext uri="{BB962C8B-B14F-4D97-AF65-F5344CB8AC3E}">
        <p14:creationId xmlns:p14="http://schemas.microsoft.com/office/powerpoint/2010/main" val="2740591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2690336"/>
            <a:ext cx="6785704" cy="1107996"/>
          </a:xfrm>
          <a:prstGeom prst="rect">
            <a:avLst/>
          </a:prstGeom>
        </p:spPr>
        <p:txBody>
          <a:bodyPr wrap="none">
            <a:spAutoFit/>
          </a:bodyPr>
          <a:lstStyle/>
          <a:p>
            <a:r>
              <a:rPr lang="tr-TR" sz="6600" b="1" dirty="0" smtClean="0"/>
              <a:t>KUMANDA TİPLERİ</a:t>
            </a:r>
            <a:endParaRPr lang="tr-TR" sz="6600" b="1" dirty="0"/>
          </a:p>
        </p:txBody>
      </p:sp>
    </p:spTree>
    <p:extLst>
      <p:ext uri="{BB962C8B-B14F-4D97-AF65-F5344CB8AC3E}">
        <p14:creationId xmlns:p14="http://schemas.microsoft.com/office/powerpoint/2010/main" val="3885901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38706" y="127648"/>
            <a:ext cx="4037772" cy="461665"/>
          </a:xfrm>
          <a:prstGeom prst="rect">
            <a:avLst/>
          </a:prstGeom>
        </p:spPr>
        <p:txBody>
          <a:bodyPr wrap="none">
            <a:spAutoFit/>
          </a:bodyPr>
          <a:lstStyle/>
          <a:p>
            <a:r>
              <a:rPr lang="tr-TR" sz="2400" b="1" i="0" u="none" strike="noStrike" baseline="0" dirty="0" smtClean="0">
                <a:latin typeface="TimesNewRomanPSMT"/>
              </a:rPr>
              <a:t>FANUC KONTROL PANELİ</a:t>
            </a:r>
            <a:endParaRPr lang="tr-TR" sz="2400" b="1" dirty="0"/>
          </a:p>
        </p:txBody>
      </p:sp>
      <p:pic>
        <p:nvPicPr>
          <p:cNvPr id="3" name="Resim 2"/>
          <p:cNvPicPr>
            <a:picLocks noChangeAspect="1"/>
          </p:cNvPicPr>
          <p:nvPr/>
        </p:nvPicPr>
        <p:blipFill>
          <a:blip r:embed="rId2"/>
          <a:stretch>
            <a:fillRect/>
          </a:stretch>
        </p:blipFill>
        <p:spPr>
          <a:xfrm>
            <a:off x="676141" y="746976"/>
            <a:ext cx="7553459" cy="5718218"/>
          </a:xfrm>
          <a:prstGeom prst="rect">
            <a:avLst/>
          </a:prstGeom>
        </p:spPr>
      </p:pic>
    </p:spTree>
    <p:extLst>
      <p:ext uri="{BB962C8B-B14F-4D97-AF65-F5344CB8AC3E}">
        <p14:creationId xmlns:p14="http://schemas.microsoft.com/office/powerpoint/2010/main" val="2865138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73299" y="811369"/>
            <a:ext cx="8335850" cy="5628068"/>
          </a:xfrm>
          <a:prstGeom prst="rect">
            <a:avLst/>
          </a:prstGeom>
        </p:spPr>
      </p:pic>
    </p:spTree>
    <p:extLst>
      <p:ext uri="{BB962C8B-B14F-4D97-AF65-F5344CB8AC3E}">
        <p14:creationId xmlns:p14="http://schemas.microsoft.com/office/powerpoint/2010/main" val="3768920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015042" y="642802"/>
            <a:ext cx="1270541" cy="369332"/>
          </a:xfrm>
          <a:prstGeom prst="rect">
            <a:avLst/>
          </a:prstGeom>
        </p:spPr>
        <p:txBody>
          <a:bodyPr wrap="none">
            <a:spAutoFit/>
          </a:bodyPr>
          <a:lstStyle/>
          <a:p>
            <a:r>
              <a:rPr lang="tr-TR" b="1" i="0" u="none" strike="noStrike" baseline="0" dirty="0" smtClean="0">
                <a:latin typeface="TimesNewRomanPSMT"/>
              </a:rPr>
              <a:t>EL ÇARKI</a:t>
            </a:r>
            <a:endParaRPr lang="tr-TR" b="1" dirty="0"/>
          </a:p>
        </p:txBody>
      </p:sp>
      <p:pic>
        <p:nvPicPr>
          <p:cNvPr id="3" name="Resim 2"/>
          <p:cNvPicPr>
            <a:picLocks noChangeAspect="1"/>
          </p:cNvPicPr>
          <p:nvPr/>
        </p:nvPicPr>
        <p:blipFill>
          <a:blip r:embed="rId2"/>
          <a:stretch>
            <a:fillRect/>
          </a:stretch>
        </p:blipFill>
        <p:spPr>
          <a:xfrm>
            <a:off x="3506273" y="1834758"/>
            <a:ext cx="2125014" cy="4475891"/>
          </a:xfrm>
          <a:prstGeom prst="rect">
            <a:avLst/>
          </a:prstGeom>
        </p:spPr>
      </p:pic>
    </p:spTree>
    <p:extLst>
      <p:ext uri="{BB962C8B-B14F-4D97-AF65-F5344CB8AC3E}">
        <p14:creationId xmlns:p14="http://schemas.microsoft.com/office/powerpoint/2010/main" val="2254179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3415" y="579299"/>
            <a:ext cx="8142668" cy="5037276"/>
          </a:xfrm>
          <a:prstGeom prst="rect">
            <a:avLst/>
          </a:prstGeom>
        </p:spPr>
        <p:txBody>
          <a:bodyPr wrap="square">
            <a:spAutoFit/>
          </a:bodyPr>
          <a:lstStyle/>
          <a:p>
            <a:pPr>
              <a:lnSpc>
                <a:spcPct val="150000"/>
              </a:lnSpc>
              <a:spcAft>
                <a:spcPts val="1000"/>
              </a:spcAft>
            </a:pPr>
            <a:r>
              <a:rPr lang="tr-TR" sz="32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FANUC Kontrol Ünitesi Bölümleri</a:t>
            </a:r>
            <a:endParaRPr lang="tr-TR"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32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Kontrol üniteleri 3 ana bölümden meydana gelmektedir. Bunlar;</a:t>
            </a:r>
            <a:endParaRPr lang="tr-TR"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32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1 – Grafik ekran</a:t>
            </a:r>
            <a:endParaRPr lang="tr-TR"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32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2 – </a:t>
            </a:r>
            <a:r>
              <a:rPr lang="tr-TR" sz="32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Soft</a:t>
            </a:r>
            <a:r>
              <a:rPr lang="tr-TR" sz="32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r>
              <a:rPr lang="tr-TR" sz="32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keys</a:t>
            </a:r>
            <a:r>
              <a:rPr lang="tr-TR" sz="32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bölümü</a:t>
            </a:r>
            <a:endParaRPr lang="tr-TR"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32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3 – Hard </a:t>
            </a:r>
            <a:r>
              <a:rPr lang="tr-TR" sz="32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keys</a:t>
            </a:r>
            <a:r>
              <a:rPr lang="tr-TR" sz="32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bölümü</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5546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FANUC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651717" y="270456"/>
            <a:ext cx="5254580" cy="6310648"/>
          </a:xfrm>
          <a:prstGeom prst="rect">
            <a:avLst/>
          </a:prstGeom>
          <a:noFill/>
          <a:ln>
            <a:noFill/>
          </a:ln>
        </p:spPr>
      </p:pic>
    </p:spTree>
    <p:extLst>
      <p:ext uri="{BB962C8B-B14F-4D97-AF65-F5344CB8AC3E}">
        <p14:creationId xmlns:p14="http://schemas.microsoft.com/office/powerpoint/2010/main" val="81948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332656"/>
            <a:ext cx="8496944" cy="2246769"/>
          </a:xfrm>
          <a:prstGeom prst="rect">
            <a:avLst/>
          </a:prstGeom>
        </p:spPr>
        <p:txBody>
          <a:bodyPr wrap="square">
            <a:spAutoFit/>
          </a:bodyPr>
          <a:lstStyle/>
          <a:p>
            <a:pPr algn="just"/>
            <a:r>
              <a:rPr lang="tr-TR" sz="2800" dirty="0" err="1"/>
              <a:t>CNC</a:t>
            </a:r>
            <a:r>
              <a:rPr lang="tr-TR" sz="2800" dirty="0"/>
              <a:t> torna     tezgâhlarında </a:t>
            </a:r>
            <a:r>
              <a:rPr lang="tr-TR" sz="2800" dirty="0" err="1"/>
              <a:t>eksenel</a:t>
            </a:r>
            <a:r>
              <a:rPr lang="tr-TR" sz="2800" dirty="0"/>
              <a:t> hareketler </a:t>
            </a:r>
            <a:r>
              <a:rPr lang="tr-TR" sz="2800" dirty="0" err="1"/>
              <a:t>Bilyalı</a:t>
            </a:r>
            <a:r>
              <a:rPr lang="tr-TR" sz="2800" dirty="0"/>
              <a:t> Vidalar (</a:t>
            </a:r>
            <a:r>
              <a:rPr lang="tr-TR" sz="2800" dirty="0" err="1"/>
              <a:t>Ball</a:t>
            </a:r>
            <a:r>
              <a:rPr lang="tr-TR" sz="2800" dirty="0"/>
              <a:t> </a:t>
            </a:r>
            <a:r>
              <a:rPr lang="tr-TR" sz="2800" dirty="0" err="1"/>
              <a:t>Screws</a:t>
            </a:r>
            <a:r>
              <a:rPr lang="tr-TR" sz="2800" dirty="0"/>
              <a:t>) yardımıyla sağlanır. </a:t>
            </a:r>
            <a:r>
              <a:rPr lang="tr-TR" sz="2800" dirty="0" err="1"/>
              <a:t>Eksenel</a:t>
            </a:r>
            <a:r>
              <a:rPr lang="tr-TR" sz="2800" dirty="0"/>
              <a:t> hareketler çok hızlı, ani hız ve yön değiştirmeli,  ani durmalı olduğu için hassas konumlandırmalar oldukça önemlidir. </a:t>
            </a:r>
            <a:endParaRPr lang="tr-TR" sz="2800" dirty="0"/>
          </a:p>
        </p:txBody>
      </p:sp>
      <p:sp>
        <p:nvSpPr>
          <p:cNvPr id="3" name="Dikdörtgen 2"/>
          <p:cNvSpPr/>
          <p:nvPr/>
        </p:nvSpPr>
        <p:spPr>
          <a:xfrm>
            <a:off x="304093" y="2780928"/>
            <a:ext cx="8352928" cy="3108543"/>
          </a:xfrm>
          <a:prstGeom prst="rect">
            <a:avLst/>
          </a:prstGeom>
        </p:spPr>
        <p:txBody>
          <a:bodyPr wrap="square">
            <a:spAutoFit/>
          </a:bodyPr>
          <a:lstStyle/>
          <a:p>
            <a:pPr algn="just"/>
            <a:r>
              <a:rPr lang="tr-TR" sz="2800" dirty="0"/>
              <a:t>Konvansiyonel     tezgâhlarda kullanılan vidalarda sürtünmeden dolayı hem yüksek güç gerekir hem de zamanla vida ile somun arasında boşluklar (</a:t>
            </a:r>
            <a:r>
              <a:rPr lang="tr-TR" sz="2800" dirty="0" err="1"/>
              <a:t>Backlash</a:t>
            </a:r>
            <a:r>
              <a:rPr lang="tr-TR" sz="2800" dirty="0"/>
              <a:t>) oluşur. Bu da     tezgâhın pozisyonlamadaki hassasiyetini olumsuz olarak etkiler. Bu nedenle klasik vidalı hareket elemanlarının </a:t>
            </a:r>
            <a:r>
              <a:rPr lang="tr-TR" sz="2800" dirty="0" err="1"/>
              <a:t>CNC</a:t>
            </a:r>
            <a:r>
              <a:rPr lang="tr-TR" sz="2800" dirty="0"/>
              <a:t>     tezgâhları için kullanılması uygun değildir. </a:t>
            </a:r>
            <a:endParaRPr lang="tr-TR" sz="2800" dirty="0"/>
          </a:p>
        </p:txBody>
      </p:sp>
    </p:spTree>
    <p:extLst>
      <p:ext uri="{BB962C8B-B14F-4D97-AF65-F5344CB8AC3E}">
        <p14:creationId xmlns:p14="http://schemas.microsoft.com/office/powerpoint/2010/main" val="3885901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80305" y="242638"/>
            <a:ext cx="8822028" cy="2990562"/>
          </a:xfrm>
          <a:prstGeom prst="rect">
            <a:avLst/>
          </a:prstGeom>
        </p:spPr>
        <p:txBody>
          <a:bodyPr wrap="square">
            <a:spAutoFit/>
          </a:bodyPr>
          <a:lstStyle/>
          <a:p>
            <a:pPr algn="ctr">
              <a:lnSpc>
                <a:spcPct val="150000"/>
              </a:lnSpc>
              <a:spcAft>
                <a:spcPts val="1000"/>
              </a:spcAft>
            </a:pPr>
            <a:r>
              <a:rPr lang="tr-TR" sz="36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GRAFİK EKRAN KISIMLARI</a:t>
            </a:r>
            <a:endParaRPr lang="tr-TR"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28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Grafik ekran da o anda içinde bulunulan </a:t>
            </a:r>
            <a:r>
              <a:rPr lang="tr-TR" sz="28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mod</a:t>
            </a:r>
            <a:r>
              <a:rPr lang="tr-TR" sz="28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(MEM, EDIT, MDI, RMT) ile ilgili görüntü ekranda gösterilir. Aşağıdaki şekilde EDIT ve MDI </a:t>
            </a:r>
            <a:r>
              <a:rPr lang="tr-TR" sz="28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modları</a:t>
            </a:r>
            <a:r>
              <a:rPr lang="tr-TR" sz="28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görülmektedir.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Resim 6" descr="FANUC3"/>
          <p:cNvPicPr/>
          <p:nvPr/>
        </p:nvPicPr>
        <p:blipFill>
          <a:blip r:embed="rId2">
            <a:extLst>
              <a:ext uri="{28A0092B-C50C-407E-A947-70E740481C1C}">
                <a14:useLocalDpi xmlns:a14="http://schemas.microsoft.com/office/drawing/2010/main" val="0"/>
              </a:ext>
            </a:extLst>
          </a:blip>
          <a:srcRect/>
          <a:stretch>
            <a:fillRect/>
          </a:stretch>
        </p:blipFill>
        <p:spPr bwMode="auto">
          <a:xfrm>
            <a:off x="1555125" y="3123829"/>
            <a:ext cx="5795492" cy="3624701"/>
          </a:xfrm>
          <a:prstGeom prst="rect">
            <a:avLst/>
          </a:prstGeom>
          <a:noFill/>
          <a:ln>
            <a:noFill/>
          </a:ln>
        </p:spPr>
      </p:pic>
    </p:spTree>
    <p:extLst>
      <p:ext uri="{BB962C8B-B14F-4D97-AF65-F5344CB8AC3E}">
        <p14:creationId xmlns:p14="http://schemas.microsoft.com/office/powerpoint/2010/main" val="2100140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3524" y="320625"/>
            <a:ext cx="8760854" cy="6001643"/>
          </a:xfrm>
          <a:prstGeom prst="rect">
            <a:avLst/>
          </a:prstGeom>
        </p:spPr>
        <p:txBody>
          <a:bodyPr wrap="square">
            <a:spAutoFit/>
          </a:bodyPr>
          <a:lstStyle/>
          <a:p>
            <a:pPr algn="just">
              <a:lnSpc>
                <a:spcPct val="150000"/>
              </a:lnSpc>
              <a:spcAft>
                <a:spcPts val="1000"/>
              </a:spcAft>
            </a:pPr>
            <a:r>
              <a:rPr lang="tr-TR" sz="32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Grafik ekranın alt bölümünde ise girilen </a:t>
            </a:r>
            <a:r>
              <a:rPr lang="tr-TR" sz="32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mod</a:t>
            </a:r>
            <a:r>
              <a:rPr lang="tr-TR" sz="32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ile ilgili alt seçenekler listelenir. Bu alt seçeneklere ulaşmak için bunların altında bulunan dikdörtgen tuşlara basmak yeterlidir. Bir önceki sayfaya sol alt köşedeki kalın ok butonuna basılarak, bir  sonraki sayfaya ulaşmak için ise sağ alt köşedeki kalın ok butonuna tıklamak yeterlidir.</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Resim 2" descr="FANUC4">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485885" y="4765432"/>
            <a:ext cx="4156133" cy="2092569"/>
          </a:xfrm>
          <a:prstGeom prst="rect">
            <a:avLst/>
          </a:prstGeom>
          <a:noFill/>
          <a:ln>
            <a:noFill/>
          </a:ln>
        </p:spPr>
      </p:pic>
    </p:spTree>
    <p:extLst>
      <p:ext uri="{BB962C8B-B14F-4D97-AF65-F5344CB8AC3E}">
        <p14:creationId xmlns:p14="http://schemas.microsoft.com/office/powerpoint/2010/main" val="4283849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3524" y="1904781"/>
            <a:ext cx="9465972" cy="4549964"/>
          </a:xfrm>
          <a:prstGeom prst="rect">
            <a:avLst/>
          </a:prstGeom>
        </p:spPr>
        <p:txBody>
          <a:bodyPr wrap="square">
            <a:spAutoFit/>
          </a:bodyPr>
          <a:lstStyle/>
          <a:p>
            <a:pPr algn="ctr">
              <a:lnSpc>
                <a:spcPct val="150000"/>
              </a:lnSpc>
              <a:spcAft>
                <a:spcPts val="1000"/>
              </a:spcAft>
            </a:pPr>
            <a:r>
              <a:rPr lang="tr-TR" sz="32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SOFT KEYS TUŞLARI VE GÖREVLERİ</a:t>
            </a:r>
            <a:endParaRPr lang="tr-TR"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30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Alfabetik Tuşlar</a:t>
            </a:r>
            <a:r>
              <a:rPr lang="tr-TR" sz="30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 CNC programındaki alfabetik adreslerin 						    yazımında   kullanılırlar.</a:t>
            </a:r>
            <a:endParaRPr lang="tr-T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30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Nümerik Tuşlar</a:t>
            </a:r>
            <a:r>
              <a:rPr lang="tr-TR" sz="30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 Sayısal değerlerin yazılması için kullanılırlar.</a:t>
            </a:r>
            <a:endParaRPr lang="tr-T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6557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0798" y="1147450"/>
            <a:ext cx="8702899" cy="6422271"/>
          </a:xfrm>
          <a:prstGeom prst="rect">
            <a:avLst/>
          </a:prstGeom>
        </p:spPr>
        <p:txBody>
          <a:bodyPr wrap="square">
            <a:spAutoFit/>
          </a:bodyPr>
          <a:lstStyle/>
          <a:p>
            <a:pPr>
              <a:lnSpc>
                <a:spcPct val="150000"/>
              </a:lnSpc>
              <a:spcAft>
                <a:spcPts val="1000"/>
              </a:spcAft>
            </a:pPr>
            <a:r>
              <a:rPr lang="tr-TR" sz="28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ALTER</a:t>
            </a:r>
            <a:r>
              <a:rPr lang="tr-TR" sz="28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 Yeni yazılan verileri eskisinin üzerine yazar.</a:t>
            </a:r>
            <a:endParaRPr lang="tr-T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28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INSERT</a:t>
            </a:r>
            <a:r>
              <a:rPr lang="tr-TR" sz="28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 Verileri </a:t>
            </a:r>
            <a:r>
              <a:rPr lang="tr-TR" sz="28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kursörün</a:t>
            </a:r>
            <a:r>
              <a:rPr lang="tr-TR" sz="28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bulunduğu yerin sağına ekler.</a:t>
            </a:r>
            <a:endParaRPr lang="tr-T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28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DELETE</a:t>
            </a:r>
            <a:r>
              <a:rPr lang="tr-TR" sz="28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 </a:t>
            </a:r>
            <a:r>
              <a:rPr lang="tr-TR" sz="28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Kursörün</a:t>
            </a:r>
            <a:r>
              <a:rPr lang="tr-TR" sz="28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üzerinde bulunduğu komutu siler.</a:t>
            </a:r>
            <a:endParaRPr lang="tr-T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28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INPUT</a:t>
            </a:r>
            <a:r>
              <a:rPr lang="tr-TR" sz="28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 Veri girişini onaylar.</a:t>
            </a:r>
            <a:endParaRPr lang="tr-T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28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EOB </a:t>
            </a:r>
            <a:r>
              <a:rPr lang="tr-TR" sz="28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tr-TR" sz="28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End</a:t>
            </a:r>
            <a:r>
              <a:rPr lang="tr-TR" sz="28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Of </a:t>
            </a:r>
            <a:r>
              <a:rPr lang="tr-TR" sz="28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Block</a:t>
            </a:r>
            <a:r>
              <a:rPr lang="tr-TR" sz="28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 Blok sonu işareti (;) yazmak için kullanılır.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4764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6933" y="132267"/>
            <a:ext cx="8847785" cy="7381508"/>
          </a:xfrm>
          <a:prstGeom prst="rect">
            <a:avLst/>
          </a:prstGeom>
        </p:spPr>
        <p:txBody>
          <a:bodyPr wrap="square">
            <a:spAutoFit/>
          </a:bodyPr>
          <a:lstStyle/>
          <a:p>
            <a:pPr>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CAN</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r>
              <a:rPr lang="tr-TR" sz="24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Cancel</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 En son yazılan karakterden itibaren sola doğru karakter 			         karakter siler.</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SHIFT</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 Çift karakterli tuşlarda alttaki karakterleri yazmak için 				         kullanılır.</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SYSTEM</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 Sistem verilerine ulaşır.</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HELP</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 Yardım tuşudur.</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MESSAGE</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 Mesaj tuşudur.</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RESET</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r>
              <a:rPr lang="tr-TR" sz="2400" dirty="0" smtClean="0">
                <a:solidFill>
                  <a:srgbClr val="555555"/>
                </a:solidFill>
                <a:latin typeface="Arial" panose="020B0604020202020204" pitchFamily="34" charset="0"/>
                <a:ea typeface="Times New Roman" panose="02020603050405020304" pitchFamily="18" charset="0"/>
                <a:cs typeface="Times New Roman" panose="02020603050405020304" pitchFamily="18" charset="0"/>
              </a:rPr>
              <a:t> </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r>
              <a:rPr lang="tr-TR" sz="24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Resetleme</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(Sıfırlama), hafıza tazeleme tuşudur. Bu tuşu basıldığında herhangi bir fonksiyon iptal olur. Örneğin herhangi bir alarm mesajı verildiğinde alarma ait problem giderildiğinde alarm mesajı yok olmaz. RESET tuşuna basıldığında hafıza tazelenir ve alarm mesajı yok olur.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9271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5569" y="813861"/>
            <a:ext cx="8789831" cy="6827510"/>
          </a:xfrm>
          <a:prstGeom prst="rect">
            <a:avLst/>
          </a:prstGeom>
        </p:spPr>
        <p:txBody>
          <a:bodyPr wrap="square">
            <a:spAutoFit/>
          </a:bodyPr>
          <a:lstStyle/>
          <a:p>
            <a:pPr algn="just">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CURSOR (İmleç)       </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Ekranda bir karakter genişliğinde yanıp sönen çizgidir. İmleç (</a:t>
            </a:r>
            <a:r>
              <a:rPr lang="tr-TR" sz="24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Cursor</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sayesinde ekranın neresinde olduğumuzu anlarız.</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YÖN TUŞLARI           </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İmleci sağa/sola ve aşağı/yukarı hareket ettirmek için 				    kullanılırlar.</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PAGE UP</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 Ekranı sayfa sayfa yukarı kaydırır.</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PAGE DOWN</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 Ekranı sayfa sayfa aşağı kaydırır.</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POS</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r>
              <a:rPr lang="tr-TR" sz="24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Position</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 Kesici takımın anlık bulunduğu koordinatları gösterir.</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PROG </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(Program)        – Programlara ulaşmak için kullanılır. </a:t>
            </a:r>
            <a:r>
              <a:rPr lang="tr-TR" sz="24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Edit</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r>
              <a:rPr lang="tr-TR" sz="24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modunda</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kullanılır.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8677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9774" y="1044857"/>
            <a:ext cx="8567671" cy="6442789"/>
          </a:xfrm>
          <a:prstGeom prst="rect">
            <a:avLst/>
          </a:prstGeom>
        </p:spPr>
        <p:txBody>
          <a:bodyPr wrap="square">
            <a:spAutoFit/>
          </a:bodyPr>
          <a:lstStyle/>
          <a:p>
            <a:pPr algn="just">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OFFSET SETTING</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 </a:t>
            </a:r>
            <a:r>
              <a:rPr lang="tr-TR" sz="24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Offset</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sayfalarını açar. Bu sayfalarda kesici takımlar ve iş parçası ile ilgili tanımlamalar yapılır.</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DGNOS PARAM       </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Tezgah parametreleri ile ilgili sayfaları açar. Bu bölüme yetkisiz kişilerin müdahale etmemesi için şifre ile korunmuştur.</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OPR ALARM       </a:t>
            </a:r>
            <a:r>
              <a:rPr lang="tr-TR" sz="2400" b="1" dirty="0">
                <a:solidFill>
                  <a:srgbClr val="555555"/>
                </a:solidFill>
                <a:latin typeface="Arial" panose="020B0604020202020204" pitchFamily="34" charset="0"/>
                <a:ea typeface="Times New Roman" panose="02020603050405020304" pitchFamily="18" charset="0"/>
                <a:cs typeface="Times New Roman" panose="02020603050405020304" pitchFamily="18" charset="0"/>
              </a:rPr>
              <a:t> </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Alarm ve uyarı ekranını açar. Tezgahta herhangi bir olumsuzluk olduğunda bu durum kodlu bir alarm ve kısa açıklama ile operatöre bildirilir. Alarm kitapçığına bakılarak  problemin nedeni, giderilme şekli hakkında bilgi edilir ve alarm giderilir.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0457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3184" y="929223"/>
            <a:ext cx="8567669" cy="6571030"/>
          </a:xfrm>
          <a:prstGeom prst="rect">
            <a:avLst/>
          </a:prstGeom>
        </p:spPr>
        <p:txBody>
          <a:bodyPr wrap="square">
            <a:spAutoFit/>
          </a:bodyPr>
          <a:lstStyle/>
          <a:p>
            <a:pPr algn="just">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AUX GRAPH             </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Simülasyon ekranını açar. Yazılmış olan CNC programı parça imalatına geçilmeden önce grafik simülasyonda izlenir. Simülasyonda hızlı hareketler (G00) kesik çizgi, ilerlemeler (G01) sürekli çizgi ile gösterilir. Kompleks parçalarda simülasyon çizgileri birbirine karışır ve anlaşılması zorlaşır.</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EDIT                          </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Program yazma ve değişiklik yapma </a:t>
            </a:r>
            <a:r>
              <a:rPr lang="tr-TR" sz="24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modudur</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MEM</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 Hafızadan program çalıştırır.</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tr-TR" sz="24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AUTO</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 Programı seri (</a:t>
            </a:r>
            <a:r>
              <a:rPr lang="tr-TR" sz="24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nonstop</a:t>
            </a:r>
            <a:r>
              <a:rPr lang="tr-TR" sz="24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olarak çalıştırır.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9280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02270" y="97035"/>
            <a:ext cx="7688323" cy="830997"/>
          </a:xfrm>
          <a:prstGeom prst="rect">
            <a:avLst/>
          </a:prstGeom>
        </p:spPr>
        <p:txBody>
          <a:bodyPr wrap="none">
            <a:spAutoFit/>
          </a:bodyPr>
          <a:lstStyle/>
          <a:p>
            <a:pPr algn="ctr">
              <a:lnSpc>
                <a:spcPct val="150000"/>
              </a:lnSpc>
              <a:spcAft>
                <a:spcPts val="1000"/>
              </a:spcAft>
            </a:pPr>
            <a:r>
              <a:rPr lang="tr-TR" sz="3200" b="1" dirty="0" smtClean="0">
                <a:solidFill>
                  <a:srgbClr val="555555"/>
                </a:solidFill>
                <a:latin typeface="Arial" panose="020B0604020202020204" pitchFamily="34" charset="0"/>
                <a:ea typeface="Times New Roman" panose="02020603050405020304" pitchFamily="18" charset="0"/>
                <a:cs typeface="Times New Roman" panose="02020603050405020304" pitchFamily="18" charset="0"/>
              </a:rPr>
              <a:t>HARD</a:t>
            </a:r>
            <a:r>
              <a:rPr lang="tr-TR" sz="3200" b="1"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KEYS TUŞLARI VE GÖREVLERİ</a:t>
            </a:r>
            <a:endParaRPr lang="tr-TR" sz="3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318753" y="977311"/>
            <a:ext cx="8712557" cy="7709803"/>
          </a:xfrm>
          <a:prstGeom prst="rect">
            <a:avLst/>
          </a:prstGeom>
        </p:spPr>
        <p:txBody>
          <a:bodyPr wrap="square">
            <a:spAutoFit/>
          </a:bodyPr>
          <a:lstStyle/>
          <a:p>
            <a:pPr algn="just">
              <a:lnSpc>
                <a:spcPct val="150000"/>
              </a:lnSpc>
              <a:spcAft>
                <a:spcPts val="1000"/>
              </a:spcAft>
            </a:pPr>
            <a:r>
              <a:rPr lang="tr-TR" sz="22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Bunların temel görevleri tezgâh, kesici takım ve iş parçasının hareketleri ile ilgili fonksiyonların yerine getirmektir. Diğer bir ifadeyle CNC tezgahındaki manuel hareketleri devreye almak için kullanılan tuşlar da diyebiliriz.  Örneğin tezgâh milinin çalıştırılması/durdurulması, kesme sıvısının açılması/kapatılması,  eksen seçimi, takımın tezgâh referans noktasına gönderilmesi vb. Bunların bazıları düğme, bazıları </a:t>
            </a:r>
            <a:r>
              <a:rPr lang="tr-TR" sz="22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switch</a:t>
            </a:r>
            <a:r>
              <a:rPr lang="tr-TR" sz="22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şeklindedir. Butonlu olan düğmeler aktif olduğunda düğmenin ışığı yanarken </a:t>
            </a:r>
            <a:r>
              <a:rPr lang="tr-TR" sz="22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led</a:t>
            </a:r>
            <a:r>
              <a:rPr lang="tr-TR" sz="22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butonlu olanlarda ise butonun üst kısmında bulunan  </a:t>
            </a:r>
            <a:r>
              <a:rPr lang="tr-TR" sz="22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led</a:t>
            </a:r>
            <a:r>
              <a:rPr lang="tr-TR" sz="22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ışığı yanmaktadır. </a:t>
            </a:r>
            <a:r>
              <a:rPr lang="tr-TR" sz="22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Led</a:t>
            </a:r>
            <a:r>
              <a:rPr lang="tr-TR" sz="22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ışıkları olumsuzluk anında ya kırmızı renkte yanar ya da sürekli olarak yanıp söner.  Olumsuzluk giderildiğinde ise sürekli olarak yeşil renkte yanar. Böylece bakıldığında o düğmenin aktif ya da pasif olduğu kolaylıkla anlaşılmaktadır. </a:t>
            </a:r>
            <a:r>
              <a:rPr lang="tr-TR" sz="22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Switchlerde</a:t>
            </a:r>
            <a:r>
              <a:rPr lang="tr-TR" sz="22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ise on/</a:t>
            </a:r>
            <a:r>
              <a:rPr lang="tr-TR" sz="2200" dirty="0" err="1"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off</a:t>
            </a:r>
            <a:r>
              <a:rPr lang="tr-TR" sz="2200" dirty="0" smtClean="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konumuna göre aktif ya da pasif oldukları anlaşılır.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5303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12501" y="347730"/>
            <a:ext cx="8702899" cy="6168980"/>
          </a:xfrm>
          <a:prstGeom prst="rect">
            <a:avLst/>
          </a:prstGeom>
        </p:spPr>
      </p:pic>
    </p:spTree>
    <p:extLst>
      <p:ext uri="{BB962C8B-B14F-4D97-AF65-F5344CB8AC3E}">
        <p14:creationId xmlns:p14="http://schemas.microsoft.com/office/powerpoint/2010/main" val="3180288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4115" y="260648"/>
            <a:ext cx="8496944" cy="1815882"/>
          </a:xfrm>
          <a:prstGeom prst="rect">
            <a:avLst/>
          </a:prstGeom>
        </p:spPr>
        <p:txBody>
          <a:bodyPr wrap="square">
            <a:spAutoFit/>
          </a:bodyPr>
          <a:lstStyle/>
          <a:p>
            <a:pPr algn="just"/>
            <a:r>
              <a:rPr lang="tr-TR" sz="2800" dirty="0"/>
              <a:t>İşte bu olumsuzluğu ortadan kaldırmak için sürtünme yerine yuvarlanma hareketine göre hareket eden Devir </a:t>
            </a:r>
            <a:r>
              <a:rPr lang="tr-TR" sz="2800" dirty="0" err="1"/>
              <a:t>Daimli</a:t>
            </a:r>
            <a:r>
              <a:rPr lang="tr-TR" sz="2800" dirty="0"/>
              <a:t> </a:t>
            </a:r>
            <a:r>
              <a:rPr lang="tr-TR" sz="2800" dirty="0" err="1"/>
              <a:t>Bilyalı</a:t>
            </a:r>
            <a:r>
              <a:rPr lang="tr-TR" sz="2800" dirty="0"/>
              <a:t> Vidalar (</a:t>
            </a:r>
            <a:r>
              <a:rPr lang="tr-TR" sz="2800" dirty="0" err="1"/>
              <a:t>Recirculating</a:t>
            </a:r>
            <a:r>
              <a:rPr lang="tr-TR" sz="2800" dirty="0"/>
              <a:t> </a:t>
            </a:r>
            <a:r>
              <a:rPr lang="tr-TR" sz="2800" dirty="0" err="1"/>
              <a:t>Ball</a:t>
            </a:r>
            <a:r>
              <a:rPr lang="tr-TR" sz="2800" dirty="0"/>
              <a:t> </a:t>
            </a:r>
            <a:r>
              <a:rPr lang="tr-TR" sz="2800" dirty="0" err="1"/>
              <a:t>Screws</a:t>
            </a:r>
            <a:r>
              <a:rPr lang="tr-TR" sz="2800" dirty="0"/>
              <a:t>) tercih edilir.</a:t>
            </a:r>
            <a:endParaRPr lang="tr-TR" sz="2800" dirty="0"/>
          </a:p>
        </p:txBody>
      </p:sp>
      <p:sp>
        <p:nvSpPr>
          <p:cNvPr id="3" name="Dikdörtgen 2"/>
          <p:cNvSpPr/>
          <p:nvPr/>
        </p:nvSpPr>
        <p:spPr>
          <a:xfrm>
            <a:off x="467543" y="2274838"/>
            <a:ext cx="8393515" cy="2677656"/>
          </a:xfrm>
          <a:prstGeom prst="rect">
            <a:avLst/>
          </a:prstGeom>
        </p:spPr>
        <p:txBody>
          <a:bodyPr wrap="square">
            <a:spAutoFit/>
          </a:bodyPr>
          <a:lstStyle/>
          <a:p>
            <a:pPr algn="just"/>
            <a:r>
              <a:rPr lang="tr-TR" sz="2800" dirty="0" err="1"/>
              <a:t>Bilyalar</a:t>
            </a:r>
            <a:r>
              <a:rPr lang="tr-TR" sz="2800" dirty="0"/>
              <a:t> somun görevini üstlenir ve vida etrafında döner. </a:t>
            </a:r>
            <a:r>
              <a:rPr lang="tr-TR" sz="2800" dirty="0" err="1"/>
              <a:t>Vid</a:t>
            </a:r>
            <a:r>
              <a:rPr lang="tr-TR" sz="2800" dirty="0"/>
              <a:t> diş formu tam yuvarlak değil Gotik Kavis (Gotik </a:t>
            </a:r>
            <a:r>
              <a:rPr lang="tr-TR" sz="2800" dirty="0" err="1"/>
              <a:t>Arc</a:t>
            </a:r>
            <a:r>
              <a:rPr lang="tr-TR" sz="2800" dirty="0"/>
              <a:t>) şeklindedir. Böylece </a:t>
            </a:r>
            <a:r>
              <a:rPr lang="tr-TR" sz="2800" dirty="0" err="1"/>
              <a:t>bilyanın</a:t>
            </a:r>
            <a:r>
              <a:rPr lang="tr-TR" sz="2800" dirty="0"/>
              <a:t> tüm yüzeyleri değil karşılıklı noktaları temas eder. Karşılıklı iki noktanın temas etmesi sonucunda da sürtünme en aza iner, aşınma ortadan kalkar ve hassas konumlama elde edilir.</a:t>
            </a:r>
          </a:p>
        </p:txBody>
      </p:sp>
    </p:spTree>
    <p:extLst>
      <p:ext uri="{BB962C8B-B14F-4D97-AF65-F5344CB8AC3E}">
        <p14:creationId xmlns:p14="http://schemas.microsoft.com/office/powerpoint/2010/main" val="2519632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5569" y="360608"/>
            <a:ext cx="8867105" cy="6362164"/>
          </a:xfrm>
          <a:prstGeom prst="rect">
            <a:avLst/>
          </a:prstGeom>
        </p:spPr>
      </p:pic>
    </p:spTree>
    <p:extLst>
      <p:ext uri="{BB962C8B-B14F-4D97-AF65-F5344CB8AC3E}">
        <p14:creationId xmlns:p14="http://schemas.microsoft.com/office/powerpoint/2010/main" val="762311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35228" y="180304"/>
            <a:ext cx="8876764" cy="6542468"/>
          </a:xfrm>
          <a:prstGeom prst="rect">
            <a:avLst/>
          </a:prstGeom>
        </p:spPr>
      </p:pic>
    </p:spTree>
    <p:extLst>
      <p:ext uri="{BB962C8B-B14F-4D97-AF65-F5344CB8AC3E}">
        <p14:creationId xmlns:p14="http://schemas.microsoft.com/office/powerpoint/2010/main" val="163658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22161" y="257577"/>
            <a:ext cx="8664262" cy="6400800"/>
          </a:xfrm>
          <a:prstGeom prst="rect">
            <a:avLst/>
          </a:prstGeom>
        </p:spPr>
      </p:pic>
    </p:spTree>
    <p:extLst>
      <p:ext uri="{BB962C8B-B14F-4D97-AF65-F5344CB8AC3E}">
        <p14:creationId xmlns:p14="http://schemas.microsoft.com/office/powerpoint/2010/main" val="3296507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3680" y="386366"/>
            <a:ext cx="9090320" cy="6014434"/>
          </a:xfrm>
          <a:prstGeom prst="rect">
            <a:avLst/>
          </a:prstGeom>
        </p:spPr>
      </p:pic>
    </p:spTree>
    <p:extLst>
      <p:ext uri="{BB962C8B-B14F-4D97-AF65-F5344CB8AC3E}">
        <p14:creationId xmlns:p14="http://schemas.microsoft.com/office/powerpoint/2010/main" val="1919019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22161" y="1712891"/>
            <a:ext cx="8731875" cy="2790490"/>
          </a:xfrm>
          <a:prstGeom prst="rect">
            <a:avLst/>
          </a:prstGeom>
        </p:spPr>
      </p:pic>
    </p:spTree>
    <p:extLst>
      <p:ext uri="{BB962C8B-B14F-4D97-AF65-F5344CB8AC3E}">
        <p14:creationId xmlns:p14="http://schemas.microsoft.com/office/powerpoint/2010/main" val="576753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71800" y="2564904"/>
            <a:ext cx="3674596" cy="1107996"/>
          </a:xfrm>
          <a:prstGeom prst="rect">
            <a:avLst/>
          </a:prstGeom>
        </p:spPr>
        <p:txBody>
          <a:bodyPr wrap="none">
            <a:spAutoFit/>
          </a:bodyPr>
          <a:lstStyle/>
          <a:p>
            <a:r>
              <a:rPr lang="tr-TR" sz="6600" b="1" dirty="0" smtClean="0"/>
              <a:t>EKSENLER</a:t>
            </a:r>
            <a:endParaRPr lang="tr-TR" sz="6600" b="1" dirty="0"/>
          </a:p>
        </p:txBody>
      </p:sp>
    </p:spTree>
    <p:extLst>
      <p:ext uri="{BB962C8B-B14F-4D97-AF65-F5344CB8AC3E}">
        <p14:creationId xmlns:p14="http://schemas.microsoft.com/office/powerpoint/2010/main" val="3885901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6679" y="257434"/>
            <a:ext cx="8718115" cy="4524315"/>
          </a:xfrm>
          <a:prstGeom prst="rect">
            <a:avLst/>
          </a:prstGeom>
        </p:spPr>
        <p:txBody>
          <a:bodyPr wrap="square">
            <a:spAutoFit/>
          </a:bodyPr>
          <a:lstStyle/>
          <a:p>
            <a:pPr fontAlgn="base">
              <a:lnSpc>
                <a:spcPct val="150000"/>
              </a:lnSpc>
            </a:pPr>
            <a:r>
              <a:rPr lang="tr-TR" sz="2400" dirty="0" err="1"/>
              <a:t>CNC</a:t>
            </a:r>
            <a:r>
              <a:rPr lang="tr-TR" sz="2400" dirty="0"/>
              <a:t> takım tezgâhlarında iş </a:t>
            </a:r>
            <a:r>
              <a:rPr lang="tr-TR" sz="2400" dirty="0" smtClean="0"/>
              <a:t>parçasının </a:t>
            </a:r>
            <a:r>
              <a:rPr lang="tr-TR" sz="2400" dirty="0"/>
              <a:t>ya da kesici takımın hareketleri </a:t>
            </a:r>
            <a:r>
              <a:rPr lang="tr-TR" sz="2400" dirty="0" err="1"/>
              <a:t>kartezyen</a:t>
            </a:r>
            <a:r>
              <a:rPr lang="tr-TR" sz="2400" dirty="0"/>
              <a:t> koordinat sistemine göre yapılır. Bu koordinat sisteminde bir birini dik olarak kesen X, Y ve Z olmak üzere 3 temel eksen vardır. </a:t>
            </a:r>
            <a:r>
              <a:rPr lang="tr-TR" sz="2400" dirty="0" err="1"/>
              <a:t>CNC</a:t>
            </a:r>
            <a:r>
              <a:rPr lang="tr-TR" sz="2400" dirty="0"/>
              <a:t> programları bu koordinat sistemine göre yazılır.</a:t>
            </a:r>
          </a:p>
          <a:p>
            <a:pPr fontAlgn="base">
              <a:lnSpc>
                <a:spcPct val="150000"/>
              </a:lnSpc>
            </a:pPr>
            <a:r>
              <a:rPr lang="tr-TR" sz="2400" dirty="0"/>
              <a:t>Aşağıdaki şekilde görüldüğü gibi </a:t>
            </a:r>
            <a:r>
              <a:rPr lang="tr-TR" sz="2400" dirty="0" err="1"/>
              <a:t>CNC</a:t>
            </a:r>
            <a:r>
              <a:rPr lang="tr-TR" sz="2400" dirty="0"/>
              <a:t> takım tezgâhlarında  X, Y ve Z olmak üzere 3 temel eksen vardır.  Bu eksenler </a:t>
            </a:r>
            <a:r>
              <a:rPr lang="tr-TR" sz="2400" dirty="0" err="1"/>
              <a:t>CNC</a:t>
            </a:r>
            <a:r>
              <a:rPr lang="tr-TR" sz="2400" dirty="0"/>
              <a:t> torna tezgâhlarında X ve Z olmak üzere iki adet,  işleme merkezlerinde ise  X, Y ve Z olmak üzere üç adettir.</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556" y="3673754"/>
            <a:ext cx="4856967" cy="307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1429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6471" y="-104393"/>
            <a:ext cx="8865296" cy="5262979"/>
          </a:xfrm>
          <a:prstGeom prst="rect">
            <a:avLst/>
          </a:prstGeom>
        </p:spPr>
        <p:txBody>
          <a:bodyPr wrap="square">
            <a:spAutoFit/>
          </a:bodyPr>
          <a:lstStyle/>
          <a:p>
            <a:pPr algn="just" fontAlgn="base">
              <a:lnSpc>
                <a:spcPct val="150000"/>
              </a:lnSpc>
            </a:pPr>
            <a:r>
              <a:rPr lang="tr-TR" sz="2800" b="1" dirty="0"/>
              <a:t>SAĞ EL KURALI</a:t>
            </a:r>
            <a:endParaRPr lang="tr-TR" sz="2800" dirty="0"/>
          </a:p>
          <a:p>
            <a:pPr algn="just" fontAlgn="base">
              <a:lnSpc>
                <a:spcPct val="150000"/>
              </a:lnSpc>
            </a:pPr>
            <a:r>
              <a:rPr lang="tr-TR" sz="2800" dirty="0" err="1"/>
              <a:t>CNC</a:t>
            </a:r>
            <a:r>
              <a:rPr lang="tr-TR" sz="2800" dirty="0"/>
              <a:t>  takım  tezgâhlarında  eksenler Sağ  El  Kuralı (Right </a:t>
            </a:r>
            <a:r>
              <a:rPr lang="tr-TR" sz="2800" dirty="0" err="1"/>
              <a:t>Hand</a:t>
            </a:r>
            <a:r>
              <a:rPr lang="tr-TR" sz="2800" dirty="0"/>
              <a:t>  </a:t>
            </a:r>
            <a:r>
              <a:rPr lang="tr-TR" sz="2800" dirty="0" err="1"/>
              <a:t>Rule</a:t>
            </a:r>
            <a:r>
              <a:rPr lang="tr-TR" sz="2800" dirty="0"/>
              <a:t>) kuralı  ile  tanımlanırlar.  Bu 3 eksen  orijin denilen  noktada (avuç içinde) birleşirler ve aralarındaki açı 90° </a:t>
            </a:r>
            <a:r>
              <a:rPr lang="tr-TR" sz="2800" dirty="0" err="1"/>
              <a:t>dir</a:t>
            </a:r>
            <a:r>
              <a:rPr lang="tr-TR" sz="2800" dirty="0"/>
              <a:t>. Aşağıda görüldüğü gibi  baş parmak  X eksenini, işaret parmağı Y eksenini, orta parmak ise Z eksenini ifade etmektedir. Bu parmakların uçları ilgili eksenlerin + (Artı) yönünü gösterir.</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950" y="3865925"/>
            <a:ext cx="4678472" cy="299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948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4257" y="156514"/>
            <a:ext cx="8661748" cy="7201972"/>
          </a:xfrm>
          <a:prstGeom prst="rect">
            <a:avLst/>
          </a:prstGeom>
        </p:spPr>
        <p:txBody>
          <a:bodyPr wrap="square">
            <a:spAutoFit/>
          </a:bodyPr>
          <a:lstStyle/>
          <a:p>
            <a:pPr>
              <a:lnSpc>
                <a:spcPct val="150000"/>
              </a:lnSpc>
            </a:pPr>
            <a:r>
              <a:rPr lang="tr-TR" sz="2800" dirty="0"/>
              <a:t>Yukarıda da vurgulandığı gibi </a:t>
            </a:r>
            <a:r>
              <a:rPr lang="tr-TR" sz="2800" dirty="0" err="1"/>
              <a:t>CNC</a:t>
            </a:r>
            <a:r>
              <a:rPr lang="tr-TR" sz="2800" dirty="0"/>
              <a:t> torna tezgâhlarında X ve Z olmak üzere 2 temel eksen vardır. Z ekseni </a:t>
            </a:r>
            <a:r>
              <a:rPr lang="tr-TR" sz="2800" dirty="0" err="1"/>
              <a:t>CNC</a:t>
            </a:r>
            <a:r>
              <a:rPr lang="tr-TR" sz="2800" dirty="0"/>
              <a:t> tornanın fener mili eksenini yani iş parçasının eksenini,  X ekseni ise kesici takımın iş parçası  eksenine dik olarak yaptığı </a:t>
            </a:r>
            <a:r>
              <a:rPr lang="tr-TR" sz="2800" dirty="0" smtClean="0"/>
              <a:t>hareketin </a:t>
            </a:r>
            <a:r>
              <a:rPr lang="tr-TR" sz="2800" dirty="0"/>
              <a:t>eksenini  gösterir. Bu eksenlerin pozitif ve negatif hareketleri ise şöyle tanımlanmaktadır. Kesici takımın Z ekseninde aynaya doğru hareketi  - Z, </a:t>
            </a:r>
            <a:r>
              <a:rPr lang="tr-TR" sz="2800" dirty="0" err="1"/>
              <a:t>puntaya</a:t>
            </a:r>
            <a:r>
              <a:rPr lang="tr-TR" sz="2800" dirty="0"/>
              <a:t> doğru hareketi ise + Z olarak tanımlanır.  Kesici takımın X ekseninde iş parçasının merkezine doğru yaptığı hareket – X, iş parçasının merkezinden uzaklaşan hareket ise + X  olarak tanımlanır.</a:t>
            </a:r>
          </a:p>
        </p:txBody>
      </p:sp>
      <p:pic>
        <p:nvPicPr>
          <p:cNvPr id="28674" name="Picture 2" descr="http://www.hamitarslan.com/upload/2016/07/cnc-torna-web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883" y="5296250"/>
            <a:ext cx="5070486" cy="156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655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6681" y="295014"/>
            <a:ext cx="6397667" cy="7848302"/>
          </a:xfrm>
          <a:prstGeom prst="rect">
            <a:avLst/>
          </a:prstGeom>
        </p:spPr>
        <p:txBody>
          <a:bodyPr wrap="square">
            <a:spAutoFit/>
          </a:bodyPr>
          <a:lstStyle/>
          <a:p>
            <a:pPr fontAlgn="base">
              <a:lnSpc>
                <a:spcPct val="150000"/>
              </a:lnSpc>
            </a:pPr>
            <a:r>
              <a:rPr lang="tr-TR" sz="2800" b="1" dirty="0"/>
              <a:t>YARDIMCI EKSENLER</a:t>
            </a:r>
            <a:endParaRPr lang="tr-TR" sz="2800" dirty="0"/>
          </a:p>
          <a:p>
            <a:pPr fontAlgn="base">
              <a:lnSpc>
                <a:spcPct val="150000"/>
              </a:lnSpc>
            </a:pPr>
            <a:r>
              <a:rPr lang="tr-TR" sz="2800" dirty="0" err="1"/>
              <a:t>CNC</a:t>
            </a:r>
            <a:r>
              <a:rPr lang="tr-TR" sz="2800" dirty="0"/>
              <a:t> takım tezgâhlarında temel eksenlerin dışında Yardımcı Doğrusal ve Yardım Döner eksenler bulunmaktadır.</a:t>
            </a:r>
          </a:p>
          <a:p>
            <a:pPr fontAlgn="base">
              <a:lnSpc>
                <a:spcPct val="150000"/>
              </a:lnSpc>
            </a:pPr>
            <a:r>
              <a:rPr lang="tr-TR" sz="2800" dirty="0"/>
              <a:t>X eksenindeki yardımcı doğrusal eksen U, Y eksenindeki yardımcı doğrusal eksen V, Z eksenindeki yardımcı doğrusal eksen ise W harfleri ile gösterilir.</a:t>
            </a:r>
          </a:p>
          <a:p>
            <a:pPr fontAlgn="base">
              <a:lnSpc>
                <a:spcPct val="150000"/>
              </a:lnSpc>
            </a:pPr>
            <a:r>
              <a:rPr lang="tr-TR" sz="2800" dirty="0"/>
              <a:t>X eksenindeki yardımcı döner eksen A, Y eksenindeki yardımcı döner eksen B, Z eksenindeki yardımcı döner eksen ise C harfleri ile gösterilir. </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964" y="200417"/>
            <a:ext cx="1657692" cy="2906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512" y="3572834"/>
            <a:ext cx="2676842" cy="3055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317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Rresim 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916832"/>
            <a:ext cx="6267588" cy="2651035"/>
          </a:xfrm>
          <a:prstGeom prst="rect">
            <a:avLst/>
          </a:prstGeom>
          <a:noFill/>
          <a:ln>
            <a:noFill/>
          </a:ln>
        </p:spPr>
      </p:pic>
    </p:spTree>
    <p:extLst>
      <p:ext uri="{BB962C8B-B14F-4D97-AF65-F5344CB8AC3E}">
        <p14:creationId xmlns:p14="http://schemas.microsoft.com/office/powerpoint/2010/main" val="2612634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006" y="406671"/>
            <a:ext cx="4836819" cy="6207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2595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67744" y="2132856"/>
            <a:ext cx="4605043" cy="2123658"/>
          </a:xfrm>
          <a:prstGeom prst="rect">
            <a:avLst/>
          </a:prstGeom>
        </p:spPr>
        <p:txBody>
          <a:bodyPr wrap="none">
            <a:spAutoFit/>
          </a:bodyPr>
          <a:lstStyle/>
          <a:p>
            <a:pPr algn="ctr"/>
            <a:r>
              <a:rPr lang="tr-TR" sz="6600" b="1" dirty="0" smtClean="0"/>
              <a:t>KOORDİNAT </a:t>
            </a:r>
          </a:p>
          <a:p>
            <a:pPr algn="ctr"/>
            <a:r>
              <a:rPr lang="tr-TR" sz="6600" b="1" dirty="0" smtClean="0"/>
              <a:t>SİSTEMLERİ</a:t>
            </a:r>
            <a:endParaRPr lang="tr-TR" sz="6600" b="1" dirty="0"/>
          </a:p>
        </p:txBody>
      </p:sp>
    </p:spTree>
    <p:extLst>
      <p:ext uri="{BB962C8B-B14F-4D97-AF65-F5344CB8AC3E}">
        <p14:creationId xmlns:p14="http://schemas.microsoft.com/office/powerpoint/2010/main" val="388590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73EC1ED-C953-431F-9976-9C873ABE75BC}" type="slidenum">
              <a:rPr lang="tr-TR" smtClean="0">
                <a:solidFill>
                  <a:prstClr val="black">
                    <a:tint val="75000"/>
                  </a:prstClr>
                </a:solidFill>
              </a:rPr>
              <a:pPr/>
              <a:t>6</a:t>
            </a:fld>
            <a:endParaRPr lang="tr-TR" dirty="0">
              <a:solidFill>
                <a:prstClr val="black">
                  <a:tint val="75000"/>
                </a:prstClr>
              </a:solidFill>
            </a:endParaRPr>
          </a:p>
        </p:txBody>
      </p:sp>
      <p:sp>
        <p:nvSpPr>
          <p:cNvPr id="3" name="Dikdörtgen 2"/>
          <p:cNvSpPr/>
          <p:nvPr/>
        </p:nvSpPr>
        <p:spPr>
          <a:xfrm>
            <a:off x="183524" y="197347"/>
            <a:ext cx="8876763" cy="8956298"/>
          </a:xfrm>
          <a:prstGeom prst="rect">
            <a:avLst/>
          </a:prstGeom>
        </p:spPr>
        <p:txBody>
          <a:bodyPr wrap="square">
            <a:spAutoFit/>
          </a:bodyPr>
          <a:lstStyle/>
          <a:p>
            <a:r>
              <a:rPr lang="tr-TR" sz="2400" b="1" dirty="0">
                <a:solidFill>
                  <a:prstClr val="black"/>
                </a:solidFill>
                <a:latin typeface="Verdana" panose="020B0604030504040204" pitchFamily="34" charset="0"/>
              </a:rPr>
              <a:t>CNC Tornalarda Mutlak (</a:t>
            </a:r>
            <a:r>
              <a:rPr lang="tr-TR" sz="2400" b="1" dirty="0" err="1">
                <a:solidFill>
                  <a:prstClr val="black"/>
                </a:solidFill>
                <a:latin typeface="Verdana" panose="020B0604030504040204" pitchFamily="34" charset="0"/>
              </a:rPr>
              <a:t>Absolute</a:t>
            </a:r>
            <a:r>
              <a:rPr lang="tr-TR" sz="2400" b="1" dirty="0">
                <a:solidFill>
                  <a:prstClr val="black"/>
                </a:solidFill>
                <a:latin typeface="Verdana" panose="020B0604030504040204" pitchFamily="34" charset="0"/>
              </a:rPr>
              <a:t>) Koordinat Ölçülendirme</a:t>
            </a:r>
            <a:endParaRPr lang="tr-TR" sz="2400" b="1" dirty="0">
              <a:solidFill>
                <a:prstClr val="black"/>
              </a:solidFill>
            </a:endParaRPr>
          </a:p>
          <a:p>
            <a:pPr algn="just"/>
            <a:endParaRPr lang="tr-TR" sz="2400" dirty="0" smtClean="0">
              <a:solidFill>
                <a:prstClr val="black"/>
              </a:solidFill>
              <a:latin typeface="Verdana" panose="020B0604030504040204" pitchFamily="34" charset="0"/>
            </a:endParaRPr>
          </a:p>
          <a:p>
            <a:pPr algn="just"/>
            <a:r>
              <a:rPr lang="tr-TR" sz="2400" dirty="0" smtClean="0">
                <a:solidFill>
                  <a:prstClr val="black"/>
                </a:solidFill>
                <a:latin typeface="Verdana" panose="020B0604030504040204" pitchFamily="34" charset="0"/>
              </a:rPr>
              <a:t>Kesicinin </a:t>
            </a:r>
            <a:r>
              <a:rPr lang="tr-TR" sz="2400" dirty="0">
                <a:solidFill>
                  <a:prstClr val="black"/>
                </a:solidFill>
                <a:latin typeface="Verdana" panose="020B0604030504040204" pitchFamily="34" charset="0"/>
              </a:rPr>
              <a:t>gideceği koordinat, iş sıfır noktası merkez kabul edilerek bu nokta ile hedef nokta arasındaki ölçü, X ve Z koordinat eksenlerinin sağına yazılmak suretiyle yapılır. CNC torna tezgâhında iki eksen vardır. Birinci eksen fener mili (iş mili) ekseni olan Z eksenidir. İkinci eksen ise buna dik olan X eksenidir. Bu iki eksenin kesiştiği nokta ise orijin noktasıdır. Referans olarak bu nokta kullanılır. Bu nokta, genellikle iş parçası sıfır noktası veya tespit edilen herhangi bir noktadır. </a:t>
            </a:r>
            <a:endParaRPr lang="tr-TR" sz="2400" dirty="0" smtClean="0">
              <a:solidFill>
                <a:prstClr val="black"/>
              </a:solidFill>
              <a:latin typeface="Verdana" panose="020B0604030504040204" pitchFamily="34" charset="0"/>
            </a:endParaRPr>
          </a:p>
          <a:p>
            <a:pPr algn="just"/>
            <a:endParaRPr lang="tr-TR" sz="2400" dirty="0">
              <a:solidFill>
                <a:prstClr val="black"/>
              </a:solidFill>
              <a:latin typeface="Verdana" panose="020B0604030504040204" pitchFamily="34" charset="0"/>
            </a:endParaRPr>
          </a:p>
          <a:p>
            <a:pPr algn="just"/>
            <a:r>
              <a:rPr lang="tr-TR" sz="2400" dirty="0" smtClean="0">
                <a:solidFill>
                  <a:prstClr val="black"/>
                </a:solidFill>
                <a:latin typeface="Verdana" panose="020B0604030504040204" pitchFamily="34" charset="0"/>
              </a:rPr>
              <a:t>Mutlak </a:t>
            </a:r>
            <a:r>
              <a:rPr lang="tr-TR" sz="2400" dirty="0">
                <a:solidFill>
                  <a:prstClr val="black"/>
                </a:solidFill>
                <a:latin typeface="Verdana" panose="020B0604030504040204" pitchFamily="34" charset="0"/>
              </a:rPr>
              <a:t>ölçülendirmede bütün noktalar, koordinat sisteminde belirlenmiş olan sıfır noktasına göre alınır. Kesicinin X ekseninde yapacağı hareket çap mesafesidir. Bu nedenle X ekseninde noktaların değerleri daima pozitiftir. Z değeri ise koordinat eksenine göre pozitif (+) veya negatif (-) olabilir. X ekseninde değerlere mutlaka çap girilmelidir.</a:t>
            </a:r>
            <a:endParaRPr lang="tr-TR" sz="2400" dirty="0">
              <a:solidFill>
                <a:prstClr val="black"/>
              </a:solidFill>
            </a:endParaRPr>
          </a:p>
          <a:p>
            <a:pPr algn="just"/>
            <a:endParaRPr lang="tr-TR" sz="2400" dirty="0" smtClean="0">
              <a:solidFill>
                <a:prstClr val="black"/>
              </a:solidFill>
              <a:latin typeface="Verdana" panose="020B0604030504040204" pitchFamily="34" charset="0"/>
            </a:endParaRPr>
          </a:p>
          <a:p>
            <a:pPr algn="just"/>
            <a:r>
              <a:rPr lang="tr-TR" sz="2400" dirty="0" smtClean="0">
                <a:solidFill>
                  <a:prstClr val="black"/>
                </a:solidFill>
                <a:latin typeface="Verdana" panose="020B0604030504040204" pitchFamily="34" charset="0"/>
              </a:rPr>
              <a:t>Mutlak</a:t>
            </a:r>
            <a:r>
              <a:rPr lang="tr-TR" sz="2400" dirty="0">
                <a:solidFill>
                  <a:prstClr val="black"/>
                </a:solidFill>
                <a:latin typeface="Verdana" panose="020B0604030504040204" pitchFamily="34" charset="0"/>
              </a:rPr>
              <a:t> programlamada ölçüler bir referans noktasına göre verilir. Şekilde görüldüğü gibi ölçülendirme alın merkez noktasına göre yapılmıştır.</a:t>
            </a:r>
            <a:endParaRPr lang="tr-TR" sz="2400" dirty="0">
              <a:solidFill>
                <a:prstClr val="black"/>
              </a:solidFill>
            </a:endParaRPr>
          </a:p>
        </p:txBody>
      </p:sp>
    </p:spTree>
    <p:extLst>
      <p:ext uri="{BB962C8B-B14F-4D97-AF65-F5344CB8AC3E}">
        <p14:creationId xmlns:p14="http://schemas.microsoft.com/office/powerpoint/2010/main" val="4051078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73EC1ED-C953-431F-9976-9C873ABE75BC}" type="slidenum">
              <a:rPr lang="tr-TR" smtClean="0">
                <a:solidFill>
                  <a:prstClr val="black">
                    <a:tint val="75000"/>
                  </a:prstClr>
                </a:solidFill>
              </a:rPr>
              <a:pPr/>
              <a:t>7</a:t>
            </a:fld>
            <a:endParaRPr lang="tr-TR" dirty="0">
              <a:solidFill>
                <a:prstClr val="black">
                  <a:tint val="75000"/>
                </a:prstClr>
              </a:solidFill>
            </a:endParaRPr>
          </a:p>
        </p:txBody>
      </p:sp>
      <p:pic>
        <p:nvPicPr>
          <p:cNvPr id="3" name="Resim 2"/>
          <p:cNvPicPr>
            <a:picLocks noChangeAspect="1"/>
          </p:cNvPicPr>
          <p:nvPr/>
        </p:nvPicPr>
        <p:blipFill>
          <a:blip r:embed="rId2"/>
          <a:stretch>
            <a:fillRect/>
          </a:stretch>
        </p:blipFill>
        <p:spPr>
          <a:xfrm>
            <a:off x="3680139" y="202895"/>
            <a:ext cx="5269622" cy="5203534"/>
          </a:xfrm>
          <a:prstGeom prst="rect">
            <a:avLst/>
          </a:prstGeom>
        </p:spPr>
      </p:pic>
      <p:sp>
        <p:nvSpPr>
          <p:cNvPr id="4" name="Dikdörtgen 3"/>
          <p:cNvSpPr/>
          <p:nvPr/>
        </p:nvSpPr>
        <p:spPr>
          <a:xfrm>
            <a:off x="199622" y="4333827"/>
            <a:ext cx="5180527" cy="3416320"/>
          </a:xfrm>
          <a:prstGeom prst="rect">
            <a:avLst/>
          </a:prstGeom>
        </p:spPr>
        <p:txBody>
          <a:bodyPr wrap="square">
            <a:spAutoFit/>
          </a:bodyPr>
          <a:lstStyle/>
          <a:p>
            <a:r>
              <a:rPr lang="tr-TR" sz="2400" dirty="0">
                <a:solidFill>
                  <a:prstClr val="black"/>
                </a:solidFill>
                <a:latin typeface="Verdana" panose="020B0604030504040204" pitchFamily="34" charset="0"/>
              </a:rPr>
              <a:t>Şekilde mutlak ölçülendirme:</a:t>
            </a:r>
            <a:endParaRPr lang="tr-TR" sz="2400" dirty="0">
              <a:solidFill>
                <a:prstClr val="black"/>
              </a:solidFill>
            </a:endParaRPr>
          </a:p>
          <a:p>
            <a:r>
              <a:rPr lang="tr-TR" sz="2400" dirty="0">
                <a:solidFill>
                  <a:prstClr val="black"/>
                </a:solidFill>
                <a:latin typeface="Verdana" panose="020B0604030504040204" pitchFamily="34" charset="0"/>
              </a:rPr>
              <a:t>1 numaralı yerin koordinatı : (X10, Z0)</a:t>
            </a:r>
            <a:endParaRPr lang="tr-TR" sz="2400" dirty="0">
              <a:solidFill>
                <a:prstClr val="black"/>
              </a:solidFill>
            </a:endParaRPr>
          </a:p>
          <a:p>
            <a:r>
              <a:rPr lang="tr-TR" sz="2400" dirty="0">
                <a:solidFill>
                  <a:prstClr val="black"/>
                </a:solidFill>
                <a:latin typeface="Verdana" panose="020B0604030504040204" pitchFamily="34" charset="0"/>
              </a:rPr>
              <a:t>2 numaralı yerin koordinatı : (X20, Z-10)</a:t>
            </a:r>
            <a:endParaRPr lang="tr-TR" sz="2400" dirty="0">
              <a:solidFill>
                <a:prstClr val="black"/>
              </a:solidFill>
            </a:endParaRPr>
          </a:p>
          <a:p>
            <a:r>
              <a:rPr lang="tr-TR" sz="2400" dirty="0">
                <a:solidFill>
                  <a:prstClr val="black"/>
                </a:solidFill>
                <a:latin typeface="Verdana" panose="020B0604030504040204" pitchFamily="34" charset="0"/>
              </a:rPr>
              <a:t>3 numaralı yerin koordinatı : (X30, Z-15) </a:t>
            </a:r>
            <a:endParaRPr lang="tr-TR" sz="2400" dirty="0">
              <a:solidFill>
                <a:prstClr val="black"/>
              </a:solidFill>
            </a:endParaRPr>
          </a:p>
          <a:p>
            <a:r>
              <a:rPr lang="tr-TR" sz="2400" dirty="0">
                <a:solidFill>
                  <a:prstClr val="black"/>
                </a:solidFill>
                <a:latin typeface="Verdana" panose="020B0604030504040204" pitchFamily="34" charset="0"/>
              </a:rPr>
              <a:t>görüldüğü gibi ölçüler iş sıfır noktasına göre verilmiştir.</a:t>
            </a:r>
            <a:endParaRPr lang="tr-TR" sz="2400" dirty="0">
              <a:solidFill>
                <a:prstClr val="black"/>
              </a:solidFill>
            </a:endParaRPr>
          </a:p>
        </p:txBody>
      </p:sp>
    </p:spTree>
    <p:extLst>
      <p:ext uri="{BB962C8B-B14F-4D97-AF65-F5344CB8AC3E}">
        <p14:creationId xmlns:p14="http://schemas.microsoft.com/office/powerpoint/2010/main" val="241454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73EC1ED-C953-431F-9976-9C873ABE75BC}" type="slidenum">
              <a:rPr lang="tr-TR" smtClean="0">
                <a:solidFill>
                  <a:prstClr val="black">
                    <a:tint val="75000"/>
                  </a:prstClr>
                </a:solidFill>
              </a:rPr>
              <a:pPr/>
              <a:t>8</a:t>
            </a:fld>
            <a:endParaRPr lang="tr-TR" dirty="0">
              <a:solidFill>
                <a:prstClr val="black">
                  <a:tint val="75000"/>
                </a:prstClr>
              </a:solidFill>
            </a:endParaRPr>
          </a:p>
        </p:txBody>
      </p:sp>
      <p:sp>
        <p:nvSpPr>
          <p:cNvPr id="3" name="Dikdörtgen 2"/>
          <p:cNvSpPr/>
          <p:nvPr/>
        </p:nvSpPr>
        <p:spPr>
          <a:xfrm>
            <a:off x="202843" y="1257407"/>
            <a:ext cx="8722217" cy="5909310"/>
          </a:xfrm>
          <a:prstGeom prst="rect">
            <a:avLst/>
          </a:prstGeom>
        </p:spPr>
        <p:txBody>
          <a:bodyPr wrap="square">
            <a:spAutoFit/>
          </a:bodyPr>
          <a:lstStyle/>
          <a:p>
            <a:pPr algn="just"/>
            <a:r>
              <a:rPr lang="tr-TR" sz="2800" b="1" dirty="0">
                <a:solidFill>
                  <a:prstClr val="black"/>
                </a:solidFill>
                <a:latin typeface="Verdana" panose="020B0604030504040204" pitchFamily="34" charset="0"/>
              </a:rPr>
              <a:t>CNC Tornalarda Eklemeli-Artışlı (</a:t>
            </a:r>
            <a:r>
              <a:rPr lang="tr-TR" sz="2800" b="1" dirty="0" err="1">
                <a:solidFill>
                  <a:prstClr val="black"/>
                </a:solidFill>
                <a:latin typeface="Verdana" panose="020B0604030504040204" pitchFamily="34" charset="0"/>
              </a:rPr>
              <a:t>Incremental</a:t>
            </a:r>
            <a:r>
              <a:rPr lang="tr-TR" sz="2800" b="1" dirty="0">
                <a:solidFill>
                  <a:prstClr val="black"/>
                </a:solidFill>
                <a:latin typeface="Verdana" panose="020B0604030504040204" pitchFamily="34" charset="0"/>
              </a:rPr>
              <a:t>) Koordinat </a:t>
            </a:r>
            <a:r>
              <a:rPr lang="tr-TR" sz="2800" b="1" dirty="0" smtClean="0">
                <a:solidFill>
                  <a:prstClr val="black"/>
                </a:solidFill>
                <a:latin typeface="Verdana" panose="020B0604030504040204" pitchFamily="34" charset="0"/>
              </a:rPr>
              <a:t>Ölçülendirme</a:t>
            </a:r>
          </a:p>
          <a:p>
            <a:pPr algn="just"/>
            <a:endParaRPr lang="tr-TR" sz="2800" dirty="0">
              <a:solidFill>
                <a:prstClr val="black"/>
              </a:solidFill>
            </a:endParaRPr>
          </a:p>
          <a:p>
            <a:pPr algn="just">
              <a:lnSpc>
                <a:spcPct val="150000"/>
              </a:lnSpc>
            </a:pPr>
            <a:r>
              <a:rPr lang="tr-TR" sz="2800" dirty="0">
                <a:solidFill>
                  <a:prstClr val="black"/>
                </a:solidFill>
                <a:latin typeface="Verdana" panose="020B0604030504040204" pitchFamily="34" charset="0"/>
              </a:rPr>
              <a:t>Mevcut pozisyon referans kabul ederek bu nokta ile bir sonraki nokta arasındaki X eksenindeki uzaklık U parametresi ile Z eksenindeki uzaklık W parametresi ile belirtilir. Artışlı ölçülendirmede nokta konumları orijine (eksenlerin kesiştiği yer) göre değil bir önceki noktaya göre değerlendirilir.</a:t>
            </a:r>
            <a:endParaRPr lang="tr-TR" sz="2800" dirty="0">
              <a:solidFill>
                <a:prstClr val="black"/>
              </a:solidFill>
            </a:endParaRPr>
          </a:p>
        </p:txBody>
      </p:sp>
    </p:spTree>
    <p:extLst>
      <p:ext uri="{BB962C8B-B14F-4D97-AF65-F5344CB8AC3E}">
        <p14:creationId xmlns:p14="http://schemas.microsoft.com/office/powerpoint/2010/main" val="217967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73EC1ED-C953-431F-9976-9C873ABE75BC}" type="slidenum">
              <a:rPr lang="tr-TR" smtClean="0">
                <a:solidFill>
                  <a:prstClr val="black">
                    <a:tint val="75000"/>
                  </a:prstClr>
                </a:solidFill>
              </a:rPr>
              <a:pPr/>
              <a:t>9</a:t>
            </a:fld>
            <a:endParaRPr lang="tr-TR" dirty="0">
              <a:solidFill>
                <a:prstClr val="black">
                  <a:tint val="75000"/>
                </a:prstClr>
              </a:solidFill>
            </a:endParaRPr>
          </a:p>
        </p:txBody>
      </p:sp>
      <p:pic>
        <p:nvPicPr>
          <p:cNvPr id="3" name="Resim 2"/>
          <p:cNvPicPr>
            <a:picLocks noChangeAspect="1"/>
          </p:cNvPicPr>
          <p:nvPr/>
        </p:nvPicPr>
        <p:blipFill>
          <a:blip r:embed="rId2"/>
          <a:stretch>
            <a:fillRect/>
          </a:stretch>
        </p:blipFill>
        <p:spPr>
          <a:xfrm>
            <a:off x="124361" y="300775"/>
            <a:ext cx="4719859" cy="3971903"/>
          </a:xfrm>
          <a:prstGeom prst="rect">
            <a:avLst/>
          </a:prstGeom>
        </p:spPr>
      </p:pic>
      <p:sp>
        <p:nvSpPr>
          <p:cNvPr id="4" name="Dikdörtgen 3"/>
          <p:cNvSpPr/>
          <p:nvPr/>
        </p:nvSpPr>
        <p:spPr>
          <a:xfrm>
            <a:off x="4127679" y="4295327"/>
            <a:ext cx="5257800" cy="3693319"/>
          </a:xfrm>
          <a:prstGeom prst="rect">
            <a:avLst/>
          </a:prstGeom>
        </p:spPr>
        <p:txBody>
          <a:bodyPr wrap="square">
            <a:spAutoFit/>
          </a:bodyPr>
          <a:lstStyle/>
          <a:p>
            <a:r>
              <a:rPr lang="tr-TR" sz="2400" dirty="0">
                <a:solidFill>
                  <a:prstClr val="black"/>
                </a:solidFill>
                <a:latin typeface="Verdana" panose="020B0604030504040204" pitchFamily="34" charset="0"/>
              </a:rPr>
              <a:t>Şekilde eklemeli ölçülendirme:</a:t>
            </a:r>
            <a:endParaRPr lang="tr-TR" sz="2400" dirty="0">
              <a:solidFill>
                <a:prstClr val="black"/>
              </a:solidFill>
            </a:endParaRPr>
          </a:p>
          <a:p>
            <a:r>
              <a:rPr lang="tr-TR" sz="2400" dirty="0">
                <a:solidFill>
                  <a:prstClr val="black"/>
                </a:solidFill>
                <a:latin typeface="Verdana" panose="020B0604030504040204" pitchFamily="34" charset="0"/>
              </a:rPr>
              <a:t>1 numaralı yerin koordinatı : (U10, W0)</a:t>
            </a:r>
            <a:endParaRPr lang="tr-TR" sz="2400" dirty="0">
              <a:solidFill>
                <a:prstClr val="black"/>
              </a:solidFill>
            </a:endParaRPr>
          </a:p>
          <a:p>
            <a:r>
              <a:rPr lang="tr-TR" sz="2400" dirty="0">
                <a:solidFill>
                  <a:prstClr val="black"/>
                </a:solidFill>
                <a:latin typeface="Verdana" panose="020B0604030504040204" pitchFamily="34" charset="0"/>
              </a:rPr>
              <a:t>2 numaralı yerin koordinatı : (U10, W-10)</a:t>
            </a:r>
            <a:endParaRPr lang="tr-TR" sz="2400" dirty="0">
              <a:solidFill>
                <a:prstClr val="black"/>
              </a:solidFill>
            </a:endParaRPr>
          </a:p>
          <a:p>
            <a:r>
              <a:rPr lang="tr-TR" sz="2400" dirty="0">
                <a:solidFill>
                  <a:prstClr val="black"/>
                </a:solidFill>
                <a:latin typeface="Verdana" panose="020B0604030504040204" pitchFamily="34" charset="0"/>
              </a:rPr>
              <a:t>3 numaralı yerin koordinatı : (U10, W-5) </a:t>
            </a:r>
            <a:endParaRPr lang="tr-TR" sz="2400" dirty="0">
              <a:solidFill>
                <a:prstClr val="black"/>
              </a:solidFill>
            </a:endParaRPr>
          </a:p>
          <a:p>
            <a:r>
              <a:rPr lang="tr-TR" sz="2400" dirty="0">
                <a:solidFill>
                  <a:prstClr val="black"/>
                </a:solidFill>
                <a:latin typeface="Verdana" panose="020B0604030504040204" pitchFamily="34" charset="0"/>
              </a:rPr>
              <a:t>görüldüğü gibi ölçüler bir önceki noktaya göre verilmiştir.</a:t>
            </a:r>
            <a:r>
              <a:rPr lang="tr-TR" dirty="0">
                <a:solidFill>
                  <a:prstClr val="black"/>
                </a:solidFill>
                <a:latin typeface="Verdana" panose="020B0604030504040204" pitchFamily="34" charset="0"/>
              </a:rPr>
              <a:t/>
            </a:r>
            <a:br>
              <a:rPr lang="tr-TR" dirty="0">
                <a:solidFill>
                  <a:prstClr val="black"/>
                </a:solidFill>
                <a:latin typeface="Verdana" panose="020B0604030504040204" pitchFamily="34" charset="0"/>
              </a:rPr>
            </a:br>
            <a:endParaRPr lang="tr-TR" dirty="0">
              <a:solidFill>
                <a:prstClr val="black"/>
              </a:solidFill>
            </a:endParaRPr>
          </a:p>
        </p:txBody>
      </p:sp>
    </p:spTree>
    <p:extLst>
      <p:ext uri="{BB962C8B-B14F-4D97-AF65-F5344CB8AC3E}">
        <p14:creationId xmlns:p14="http://schemas.microsoft.com/office/powerpoint/2010/main" val="183867001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459</Words>
  <Application>Microsoft Office PowerPoint</Application>
  <PresentationFormat>Ekran Gösterisi (4:3)</PresentationFormat>
  <Paragraphs>138</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PRO2000</dc:creator>
  <cp:lastModifiedBy>PRO2000</cp:lastModifiedBy>
  <cp:revision>4</cp:revision>
  <dcterms:created xsi:type="dcterms:W3CDTF">2017-02-21T14:09:35Z</dcterms:created>
  <dcterms:modified xsi:type="dcterms:W3CDTF">2017-02-23T17:20:11Z</dcterms:modified>
</cp:coreProperties>
</file>