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58" r:id="rId4"/>
    <p:sldId id="278" r:id="rId5"/>
    <p:sldId id="259" r:id="rId6"/>
    <p:sldId id="261" r:id="rId7"/>
    <p:sldId id="271" r:id="rId8"/>
    <p:sldId id="262" r:id="rId9"/>
    <p:sldId id="272" r:id="rId10"/>
    <p:sldId id="263" r:id="rId11"/>
    <p:sldId id="264" r:id="rId12"/>
    <p:sldId id="277" r:id="rId13"/>
    <p:sldId id="265" r:id="rId14"/>
    <p:sldId id="266" r:id="rId15"/>
    <p:sldId id="275" r:id="rId16"/>
    <p:sldId id="276" r:id="rId17"/>
    <p:sldId id="268" r:id="rId18"/>
    <p:sldId id="279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8D2D2-F32C-4BE4-88A3-95B07E38AC3C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B2349-5CE1-41FA-ACF3-29FAF9E4E5F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336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B2349-5CE1-41FA-ACF3-29FAF9E4E5F2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376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0AF99993-11CD-441C-A244-E8C5AA1F4102}" type="datetimeFigureOut">
              <a:rPr lang="tr-TR" smtClean="0"/>
              <a:t>20.01.2020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D08A6AD-EE2E-4F24-8C69-72EC49203820}" type="slidenum">
              <a:rPr lang="tr-TR" smtClean="0"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755576" y="3212976"/>
            <a:ext cx="7694240" cy="1800200"/>
          </a:xfrm>
        </p:spPr>
        <p:txBody>
          <a:bodyPr/>
          <a:lstStyle/>
          <a:p>
            <a:r>
              <a:rPr lang="tr-TR" sz="4800" b="1" dirty="0">
                <a:solidFill>
                  <a:schemeClr val="tx1"/>
                </a:solidFill>
                <a:latin typeface="+mn-lt"/>
              </a:rPr>
              <a:t>   TIBBİ TERMİNOLOJİ       </a:t>
            </a:r>
            <a:r>
              <a:rPr lang="tr-TR" sz="4800" b="1" dirty="0">
                <a:solidFill>
                  <a:srgbClr val="C00000"/>
                </a:solidFill>
                <a:latin typeface="+mn-lt"/>
              </a:rPr>
              <a:t>HEMATOLOJİK SİSTEM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209" y="476672"/>
            <a:ext cx="3394853" cy="201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Resim 3" descr="çizim içeren bir resim&#10;&#10;Açıklama otomatik olarak oluşturuldu">
            <a:extLst>
              <a:ext uri="{FF2B5EF4-FFF2-40B4-BE49-F238E27FC236}">
                <a16:creationId xmlns:a16="http://schemas.microsoft.com/office/drawing/2014/main" id="{6B842C9F-831B-4801-86EA-D19C2608A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511" y="5157192"/>
            <a:ext cx="1693249" cy="17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14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762000" y="2204864"/>
            <a:ext cx="7543800" cy="446449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tr-TR" sz="9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Kan ve lenf, sıvı bir </a:t>
            </a:r>
            <a:r>
              <a:rPr lang="tr-TR" sz="9600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matriksin</a:t>
            </a:r>
            <a:r>
              <a:rPr lang="tr-TR" sz="9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içinde çeşitli hücrelerden meydana gelen bağ dokusu çeşididir.</a:t>
            </a:r>
          </a:p>
          <a:p>
            <a:pPr marL="0" indent="0">
              <a:buNone/>
            </a:pPr>
            <a:endParaRPr lang="tr-TR" sz="9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r-TR" sz="9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KANIN GÖREVLERİ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Gazları, besin maddelerini, hormonları ve  metabolizma artıklarını taşıma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Elektrolit yapısı ve asitlik derecesini (</a:t>
            </a:r>
            <a:r>
              <a:rPr lang="tr-TR" sz="9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tr-TR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düzenlemek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Toksinlere ve patojenlere  karşı koymak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Vücut sıcaklığını korumak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tr-TR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r-TR" sz="9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KAN; </a:t>
            </a:r>
            <a:r>
              <a:rPr lang="tr-TR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plazma</a:t>
            </a:r>
            <a:r>
              <a:rPr lang="tr-TR" sz="9600" b="1" dirty="0">
                <a:latin typeface="Times New Roman" pitchFamily="18" charset="0"/>
                <a:cs typeface="Times New Roman" pitchFamily="18" charset="0"/>
              </a:rPr>
              <a:t> ve </a:t>
            </a:r>
            <a:r>
              <a:rPr lang="tr-TR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şekilli elementlerden </a:t>
            </a:r>
            <a:r>
              <a:rPr lang="tr-TR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oluşmaktadır</a:t>
            </a:r>
          </a:p>
          <a:p>
            <a:pPr marL="0" indent="0">
              <a:buNone/>
            </a:pPr>
            <a:endParaRPr lang="tr-TR" sz="31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1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1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1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1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1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1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1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1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r-TR" sz="1800" b="1" i="1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43569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1412776"/>
            <a:ext cx="6336704" cy="259228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sz="1800" b="1" dirty="0">
                <a:solidFill>
                  <a:srgbClr val="C00000"/>
                </a:solidFill>
              </a:rPr>
              <a:t>KANIN 3 TEMEL HÜCRESİ VARDIR;HEMOTOKRİT</a:t>
            </a:r>
          </a:p>
          <a:p>
            <a:pPr marL="0" indent="0">
              <a:buNone/>
            </a:pPr>
            <a:endParaRPr lang="tr-TR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sz="2000" b="1" dirty="0"/>
              <a:t> </a:t>
            </a:r>
            <a:r>
              <a:rPr lang="tr-TR" sz="2000" b="1" dirty="0">
                <a:solidFill>
                  <a:srgbClr val="C00000"/>
                </a:solidFill>
              </a:rPr>
              <a:t>ERİTROSİTLER </a:t>
            </a:r>
            <a:r>
              <a:rPr lang="tr-TR" sz="2000" b="1" dirty="0"/>
              <a:t>: </a:t>
            </a:r>
            <a:r>
              <a:rPr lang="tr-TR" sz="2000" b="1" dirty="0">
                <a:solidFill>
                  <a:schemeClr val="tx1"/>
                </a:solidFill>
              </a:rPr>
              <a:t>Alyuvarlar</a:t>
            </a:r>
          </a:p>
          <a:p>
            <a:pPr marL="0" indent="0">
              <a:buNone/>
            </a:pPr>
            <a:endParaRPr lang="tr-TR" sz="2000" b="1" dirty="0"/>
          </a:p>
          <a:p>
            <a:pPr marL="0" indent="0">
              <a:buNone/>
            </a:pPr>
            <a:r>
              <a:rPr lang="tr-TR" sz="2000" b="1" dirty="0"/>
              <a:t> </a:t>
            </a:r>
            <a:r>
              <a:rPr lang="tr-TR" sz="2000" b="1" dirty="0">
                <a:solidFill>
                  <a:srgbClr val="C00000"/>
                </a:solidFill>
              </a:rPr>
              <a:t>LÖKOSİTLER </a:t>
            </a:r>
            <a:r>
              <a:rPr lang="tr-TR" sz="2000" b="1" dirty="0"/>
              <a:t>: </a:t>
            </a:r>
            <a:r>
              <a:rPr lang="tr-TR" sz="2000" b="1" dirty="0">
                <a:solidFill>
                  <a:schemeClr val="tx1"/>
                </a:solidFill>
              </a:rPr>
              <a:t>Akyuvarlar</a:t>
            </a:r>
          </a:p>
          <a:p>
            <a:pPr marL="0" indent="0">
              <a:buNone/>
            </a:pPr>
            <a:r>
              <a:rPr lang="tr-TR" sz="2000" b="1" dirty="0">
                <a:solidFill>
                  <a:schemeClr val="tx1"/>
                </a:solidFill>
              </a:rPr>
              <a:t>Lökositler , kan dolaşımında 5 farklı şekilde bulunur</a:t>
            </a:r>
            <a:r>
              <a:rPr lang="tr-TR" sz="2000" b="1" dirty="0"/>
              <a:t>; </a:t>
            </a:r>
          </a:p>
          <a:p>
            <a:pPr marL="0" indent="0">
              <a:buNone/>
            </a:pPr>
            <a:r>
              <a:rPr lang="tr-TR" sz="2000" b="1" dirty="0" err="1">
                <a:solidFill>
                  <a:srgbClr val="C00000"/>
                </a:solidFill>
              </a:rPr>
              <a:t>Granülositler</a:t>
            </a:r>
            <a:r>
              <a:rPr lang="tr-TR" sz="2000" b="1" dirty="0"/>
              <a:t>  </a:t>
            </a:r>
            <a:r>
              <a:rPr lang="tr-TR" sz="2000" b="1" dirty="0">
                <a:solidFill>
                  <a:schemeClr val="tx1"/>
                </a:solidFill>
              </a:rPr>
              <a:t>(</a:t>
            </a:r>
            <a:r>
              <a:rPr lang="tr-TR" sz="2000" b="1" dirty="0" err="1">
                <a:solidFill>
                  <a:schemeClr val="tx1"/>
                </a:solidFill>
              </a:rPr>
              <a:t>Nötrofil</a:t>
            </a:r>
            <a:r>
              <a:rPr lang="tr-TR" sz="2000" b="1" dirty="0">
                <a:solidFill>
                  <a:schemeClr val="tx1"/>
                </a:solidFill>
              </a:rPr>
              <a:t> , Bazofil , </a:t>
            </a:r>
            <a:r>
              <a:rPr lang="tr-TR" sz="2000" b="1" dirty="0" err="1">
                <a:solidFill>
                  <a:schemeClr val="tx1"/>
                </a:solidFill>
              </a:rPr>
              <a:t>Eozinofil</a:t>
            </a:r>
            <a:r>
              <a:rPr lang="tr-TR" sz="2000" b="1" dirty="0">
                <a:solidFill>
                  <a:schemeClr val="tx1"/>
                </a:solidFill>
              </a:rPr>
              <a:t>)  </a:t>
            </a:r>
            <a:r>
              <a:rPr lang="tr-TR" sz="2000" b="1" dirty="0" err="1">
                <a:solidFill>
                  <a:srgbClr val="C00000"/>
                </a:solidFill>
              </a:rPr>
              <a:t>Agranülositler</a:t>
            </a:r>
            <a:r>
              <a:rPr lang="tr-TR" sz="2000" b="1" dirty="0"/>
              <a:t>  </a:t>
            </a:r>
            <a:r>
              <a:rPr lang="tr-TR" sz="2000" b="1" dirty="0">
                <a:solidFill>
                  <a:schemeClr val="tx1"/>
                </a:solidFill>
              </a:rPr>
              <a:t>(Lenfosit, </a:t>
            </a:r>
            <a:r>
              <a:rPr lang="tr-TR" sz="2000" b="1" dirty="0" err="1">
                <a:solidFill>
                  <a:schemeClr val="tx1"/>
                </a:solidFill>
              </a:rPr>
              <a:t>Monosit</a:t>
            </a:r>
            <a:r>
              <a:rPr lang="tr-TR" sz="200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tr-TR" sz="2000" b="1" dirty="0"/>
          </a:p>
          <a:p>
            <a:pPr marL="0" indent="0">
              <a:buNone/>
            </a:pPr>
            <a:r>
              <a:rPr lang="tr-TR" sz="2000" b="1" dirty="0"/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TROMBOSİTLER</a:t>
            </a:r>
            <a:r>
              <a:rPr lang="tr-TR" sz="2000" b="1" dirty="0" err="1"/>
              <a:t>:</a:t>
            </a:r>
            <a:r>
              <a:rPr lang="tr-TR" sz="2000" b="1" dirty="0" err="1">
                <a:solidFill>
                  <a:schemeClr val="tx1"/>
                </a:solidFill>
              </a:rPr>
              <a:t>Kan</a:t>
            </a:r>
            <a:r>
              <a:rPr lang="tr-TR" sz="2000" b="1" dirty="0">
                <a:solidFill>
                  <a:schemeClr val="tx1"/>
                </a:solidFill>
              </a:rPr>
              <a:t> pulcukları</a:t>
            </a:r>
          </a:p>
          <a:p>
            <a:pPr marL="0" indent="0">
              <a:buNone/>
            </a:pPr>
            <a:endParaRPr lang="tr-TR" sz="2000" b="1" dirty="0"/>
          </a:p>
          <a:p>
            <a:pPr marL="0" indent="0">
              <a:buNone/>
            </a:pPr>
            <a:r>
              <a:rPr lang="tr-TR" sz="2000" b="1" dirty="0">
                <a:solidFill>
                  <a:srgbClr val="C00000"/>
                </a:solidFill>
              </a:rPr>
              <a:t>  PLAZMA </a:t>
            </a:r>
            <a:r>
              <a:rPr lang="tr-TR" sz="2000" b="1" dirty="0">
                <a:solidFill>
                  <a:schemeClr val="tx1"/>
                </a:solidFill>
              </a:rPr>
              <a:t>: Pıhtılaşmamış kan santrifüj edilirse, şekilli elementler deney tüpünün dibine çöker. Üstte kalan sıvıya plazma denir.</a:t>
            </a:r>
          </a:p>
          <a:p>
            <a:pPr marL="0" indent="0">
              <a:buNone/>
            </a:pPr>
            <a:endParaRPr lang="tr-TR" sz="2000" b="1" dirty="0"/>
          </a:p>
        </p:txBody>
      </p:sp>
      <p:sp>
        <p:nvSpPr>
          <p:cNvPr id="5" name="AutoShape 2" descr="kan plazmas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0875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3568" y="548680"/>
            <a:ext cx="7632848" cy="1584176"/>
          </a:xfrm>
        </p:spPr>
        <p:txBody>
          <a:bodyPr>
            <a:normAutofit/>
          </a:bodyPr>
          <a:lstStyle/>
          <a:p>
            <a:pPr algn="just"/>
            <a:r>
              <a:rPr lang="tr-TR" sz="2000" b="1" dirty="0">
                <a:solidFill>
                  <a:srgbClr val="C00000"/>
                </a:solidFill>
              </a:rPr>
              <a:t>KAN YAPIMI (</a:t>
            </a:r>
            <a:r>
              <a:rPr lang="tr-TR" sz="2000" b="1" dirty="0" err="1">
                <a:solidFill>
                  <a:srgbClr val="C00000"/>
                </a:solidFill>
              </a:rPr>
              <a:t>hematopoez</a:t>
            </a:r>
            <a:r>
              <a:rPr lang="tr-TR" sz="2000" b="1" dirty="0">
                <a:solidFill>
                  <a:srgbClr val="C00000"/>
                </a:solidFill>
              </a:rPr>
              <a:t>); </a:t>
            </a:r>
            <a:r>
              <a:rPr lang="tr-TR" sz="2000" b="1" dirty="0" err="1">
                <a:solidFill>
                  <a:schemeClr val="tx1"/>
                </a:solidFill>
              </a:rPr>
              <a:t>İntrauterin</a:t>
            </a:r>
            <a:r>
              <a:rPr lang="tr-TR" sz="2000" b="1" dirty="0">
                <a:solidFill>
                  <a:schemeClr val="tx1"/>
                </a:solidFill>
              </a:rPr>
              <a:t> yaşamın 3. haftasında </a:t>
            </a:r>
            <a:r>
              <a:rPr lang="tr-TR" sz="2000" b="1" dirty="0" err="1">
                <a:solidFill>
                  <a:schemeClr val="tx1"/>
                </a:solidFill>
              </a:rPr>
              <a:t>embriyonel</a:t>
            </a:r>
            <a:r>
              <a:rPr lang="tr-TR" sz="2000" b="1" dirty="0">
                <a:solidFill>
                  <a:schemeClr val="tx1"/>
                </a:solidFill>
              </a:rPr>
              <a:t> kesede başlar. 6. hafta bu işi karaciğer üstlenir. Dalak ise 3-6. aylar arasında </a:t>
            </a:r>
            <a:r>
              <a:rPr lang="tr-TR" sz="2000" b="1" dirty="0" err="1">
                <a:solidFill>
                  <a:schemeClr val="tx1"/>
                </a:solidFill>
              </a:rPr>
              <a:t>hematopoez</a:t>
            </a:r>
            <a:r>
              <a:rPr lang="tr-TR" sz="2000" b="1" dirty="0">
                <a:solidFill>
                  <a:schemeClr val="tx1"/>
                </a:solidFill>
              </a:rPr>
              <a:t> görevinin bir miktarını üstlenir.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899592" y="2132856"/>
            <a:ext cx="6912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/>
              <a:t>Gebeliğin 20. haftasından itibaren kan yapımı kemik iliğine geçer ve doğumdan sonra tamamen kemik iliğinde devam eder. Kemik iliğinde; çeşitli hücrelere dönüşme yeteneğine sahip çok yönelimli işlenmemiş kök hücreler bulunmaktadır. </a:t>
            </a:r>
          </a:p>
        </p:txBody>
      </p:sp>
    </p:spTree>
    <p:extLst>
      <p:ext uri="{BB962C8B-B14F-4D97-AF65-F5344CB8AC3E}">
        <p14:creationId xmlns:p14="http://schemas.microsoft.com/office/powerpoint/2010/main" val="1837038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>
          <a:xfrm>
            <a:off x="762000" y="1139420"/>
            <a:ext cx="8155567" cy="144016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+mn-lt"/>
              </a:rPr>
              <a:t>HEMATOLOJİK SİSTEME AİT TERİMLER</a:t>
            </a:r>
            <a:br>
              <a:rPr lang="tr-TR" sz="2800" b="1" dirty="0">
                <a:solidFill>
                  <a:srgbClr val="C00000"/>
                </a:solidFill>
                <a:latin typeface="+mn-lt"/>
              </a:rPr>
            </a:br>
            <a:endParaRPr lang="tr-TR" sz="2800" dirty="0"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340768"/>
            <a:ext cx="6048673" cy="46085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C00000"/>
                </a:solidFill>
              </a:rPr>
              <a:t>HEMATOLOGY(hematoloji): </a:t>
            </a:r>
            <a:r>
              <a:rPr lang="tr-TR" b="1" dirty="0">
                <a:solidFill>
                  <a:schemeClr val="tx1"/>
                </a:solidFill>
              </a:rPr>
              <a:t>Kan ve kan bozuklukları ile ilgili araştırmaların yapıldığı ve tedavinin geliştirildiği bilim dalına denilir.</a:t>
            </a:r>
          </a:p>
          <a:p>
            <a:pPr marL="0" indent="0">
              <a:buNone/>
            </a:pP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EMİA,HAEMA,SANGUİS (</a:t>
            </a:r>
            <a:r>
              <a:rPr lang="tr-TR" b="1" dirty="0" err="1">
                <a:solidFill>
                  <a:srgbClr val="C00000"/>
                </a:solidFill>
                <a:sym typeface="Wingdings" panose="05000000000000000000" pitchFamily="2" charset="2"/>
              </a:rPr>
              <a:t>emi,hema</a:t>
            </a: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,</a:t>
            </a:r>
            <a:r>
              <a:rPr lang="tr-TR" dirty="0"/>
              <a:t> </a:t>
            </a:r>
            <a:r>
              <a:rPr lang="tr-TR" b="1" dirty="0">
                <a:solidFill>
                  <a:srgbClr val="C00000"/>
                </a:solidFill>
              </a:rPr>
              <a:t>,</a:t>
            </a:r>
            <a:r>
              <a:rPr lang="tr-TR" b="1" dirty="0" err="1">
                <a:solidFill>
                  <a:srgbClr val="C00000"/>
                </a:solidFill>
              </a:rPr>
              <a:t>sanguis</a:t>
            </a:r>
            <a:r>
              <a:rPr lang="tr-TR" b="1" dirty="0">
                <a:solidFill>
                  <a:srgbClr val="C00000"/>
                </a:solidFill>
              </a:rPr>
              <a:t>)</a:t>
            </a: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tr-TR" b="1" dirty="0">
                <a:solidFill>
                  <a:schemeClr val="tx1"/>
                </a:solidFill>
                <a:sym typeface="Wingdings" panose="05000000000000000000" pitchFamily="2" charset="2"/>
              </a:rPr>
              <a:t>Kan</a:t>
            </a:r>
          </a:p>
          <a:p>
            <a:pPr marL="0" indent="0">
              <a:buNone/>
            </a:pP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ERTHRO (</a:t>
            </a:r>
            <a:r>
              <a:rPr lang="tr-TR" b="1" dirty="0" err="1">
                <a:solidFill>
                  <a:srgbClr val="C00000"/>
                </a:solidFill>
                <a:sym typeface="Wingdings" panose="05000000000000000000" pitchFamily="2" charset="2"/>
              </a:rPr>
              <a:t>eritro</a:t>
            </a: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)</a:t>
            </a:r>
            <a:r>
              <a:rPr lang="tr-TR" b="1" dirty="0">
                <a:sym typeface="Wingdings" panose="05000000000000000000" pitchFamily="2" charset="2"/>
              </a:rPr>
              <a:t> </a:t>
            </a:r>
            <a:r>
              <a:rPr lang="tr-TR" b="1" dirty="0">
                <a:solidFill>
                  <a:schemeClr val="tx1"/>
                </a:solidFill>
                <a:sym typeface="Wingdings" panose="05000000000000000000" pitchFamily="2" charset="2"/>
              </a:rPr>
              <a:t>Kırmızı</a:t>
            </a:r>
            <a:br>
              <a:rPr lang="tr-TR" b="1" dirty="0">
                <a:sym typeface="Wingdings" panose="05000000000000000000" pitchFamily="2" charset="2"/>
              </a:rPr>
            </a:b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ERİTHROSİT(eritrosit)</a:t>
            </a:r>
            <a:r>
              <a:rPr lang="tr-TR" b="1" dirty="0">
                <a:sym typeface="Wingdings" panose="05000000000000000000" pitchFamily="2" charset="2"/>
              </a:rPr>
              <a:t> </a:t>
            </a:r>
            <a:r>
              <a:rPr lang="tr-TR" b="1" dirty="0">
                <a:solidFill>
                  <a:schemeClr val="tx1"/>
                </a:solidFill>
                <a:sym typeface="Wingdings" panose="05000000000000000000" pitchFamily="2" charset="2"/>
              </a:rPr>
              <a:t>Alyuvar</a:t>
            </a:r>
          </a:p>
          <a:p>
            <a:pPr marL="0" indent="0">
              <a:buNone/>
            </a:pP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LEUKO (</a:t>
            </a:r>
            <a:r>
              <a:rPr lang="tr-TR" b="1" dirty="0" err="1">
                <a:solidFill>
                  <a:srgbClr val="C00000"/>
                </a:solidFill>
                <a:sym typeface="Wingdings" panose="05000000000000000000" pitchFamily="2" charset="2"/>
              </a:rPr>
              <a:t>löko</a:t>
            </a: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)</a:t>
            </a:r>
            <a:r>
              <a:rPr lang="tr-TR" b="1" dirty="0">
                <a:sym typeface="Wingdings" panose="05000000000000000000" pitchFamily="2" charset="2"/>
              </a:rPr>
              <a:t> </a:t>
            </a:r>
            <a:r>
              <a:rPr lang="tr-TR" b="1" dirty="0">
                <a:solidFill>
                  <a:schemeClr val="tx1"/>
                </a:solidFill>
                <a:sym typeface="Wingdings" panose="05000000000000000000" pitchFamily="2" charset="2"/>
              </a:rPr>
              <a:t>Beyaz</a:t>
            </a:r>
            <a:br>
              <a:rPr lang="tr-TR" b="1" dirty="0">
                <a:sym typeface="Wingdings" panose="05000000000000000000" pitchFamily="2" charset="2"/>
              </a:rPr>
            </a:b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LEUKOSİT (lökosit)</a:t>
            </a:r>
            <a:r>
              <a:rPr lang="tr-TR" b="1" dirty="0">
                <a:sym typeface="Wingdings" panose="05000000000000000000" pitchFamily="2" charset="2"/>
              </a:rPr>
              <a:t> </a:t>
            </a:r>
            <a:r>
              <a:rPr lang="tr-TR" b="1" dirty="0">
                <a:solidFill>
                  <a:schemeClr val="tx1"/>
                </a:solidFill>
                <a:sym typeface="Wingdings" panose="05000000000000000000" pitchFamily="2" charset="2"/>
              </a:rPr>
              <a:t>Akyuvar</a:t>
            </a:r>
          </a:p>
          <a:p>
            <a:pPr marL="0" indent="0">
              <a:buNone/>
            </a:pPr>
            <a:r>
              <a:rPr lang="tr-TR" b="1" dirty="0">
                <a:solidFill>
                  <a:srgbClr val="C00000"/>
                </a:solidFill>
              </a:rPr>
              <a:t>AGRONULOCYTUS</a:t>
            </a:r>
            <a:r>
              <a:rPr lang="tr-TR" b="1" dirty="0"/>
              <a:t> </a:t>
            </a:r>
            <a:r>
              <a:rPr lang="tr-TR" b="1" dirty="0">
                <a:solidFill>
                  <a:srgbClr val="C00000"/>
                </a:solidFill>
              </a:rPr>
              <a:t>(</a:t>
            </a:r>
            <a:r>
              <a:rPr lang="tr-TR" b="1" dirty="0" err="1">
                <a:solidFill>
                  <a:srgbClr val="C00000"/>
                </a:solidFill>
              </a:rPr>
              <a:t>agranülositoz</a:t>
            </a:r>
            <a:r>
              <a:rPr lang="tr-TR" b="1" dirty="0">
                <a:solidFill>
                  <a:srgbClr val="C00000"/>
                </a:solidFill>
              </a:rPr>
              <a:t>): </a:t>
            </a:r>
            <a:r>
              <a:rPr lang="tr-TR" b="1" dirty="0">
                <a:solidFill>
                  <a:schemeClr val="tx1"/>
                </a:solidFill>
              </a:rPr>
              <a:t>Sitoplazmalarında granül içermeyen akyuvar</a:t>
            </a:r>
          </a:p>
          <a:p>
            <a:pPr marL="0" indent="0">
              <a:buNone/>
            </a:pPr>
            <a:r>
              <a:rPr lang="tr-TR" b="1" dirty="0">
                <a:solidFill>
                  <a:srgbClr val="C00000"/>
                </a:solidFill>
              </a:rPr>
              <a:t>LYMPHOCYTUS (lenfosit)</a:t>
            </a:r>
            <a:r>
              <a:rPr lang="tr-TR" b="1" dirty="0">
                <a:solidFill>
                  <a:schemeClr val="tx1"/>
                </a:solidFill>
              </a:rPr>
              <a:t> Lökositlerin %20-30’udur.</a:t>
            </a:r>
          </a:p>
          <a:p>
            <a:pPr marL="0" lvl="0" indent="0">
              <a:buClr>
                <a:srgbClr val="AD0101"/>
              </a:buClr>
              <a:buNone/>
            </a:pPr>
            <a:r>
              <a:rPr lang="tr-TR" b="1" dirty="0">
                <a:solidFill>
                  <a:srgbClr val="C00000"/>
                </a:solidFill>
              </a:rPr>
              <a:t>MONOCYTUS (</a:t>
            </a:r>
            <a:r>
              <a:rPr lang="tr-TR" b="1" dirty="0" err="1">
                <a:solidFill>
                  <a:srgbClr val="C00000"/>
                </a:solidFill>
              </a:rPr>
              <a:t>monosit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prstClr val="black"/>
                </a:solidFill>
              </a:rPr>
              <a:t>Kanda en iri hücrelerdir.</a:t>
            </a:r>
            <a:endParaRPr lang="tr-TR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732495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908720"/>
            <a:ext cx="7543800" cy="5949280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GRANULOCYTUS (</a:t>
            </a:r>
            <a:r>
              <a:rPr lang="tr-TR" b="1" dirty="0" err="1">
                <a:solidFill>
                  <a:srgbClr val="C00000"/>
                </a:solidFill>
              </a:rPr>
              <a:t>granülosit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Sitoplazmalarında granül olan lökositlerdir.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NEUTROPHİL (</a:t>
            </a:r>
            <a:r>
              <a:rPr lang="tr-TR" b="1" dirty="0" err="1">
                <a:solidFill>
                  <a:srgbClr val="C00000"/>
                </a:solidFill>
              </a:rPr>
              <a:t>Nötrofil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Çekirdekleri 3-5 parçalıdır.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EOSİNOPHİL (</a:t>
            </a:r>
            <a:r>
              <a:rPr lang="tr-TR" b="1" dirty="0" err="1">
                <a:solidFill>
                  <a:srgbClr val="C00000"/>
                </a:solidFill>
              </a:rPr>
              <a:t>Eozinofil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Çekirdekleri iki parçalıdır.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BASOPHİL (Bazofil):</a:t>
            </a:r>
            <a:r>
              <a:rPr lang="tr-TR" b="1" dirty="0">
                <a:solidFill>
                  <a:schemeClr val="tx1"/>
                </a:solidFill>
              </a:rPr>
              <a:t>%1 oranında görülür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THROMBOCYTUS (</a:t>
            </a:r>
            <a:r>
              <a:rPr lang="tr-TR" b="1" dirty="0" err="1">
                <a:solidFill>
                  <a:srgbClr val="C00000"/>
                </a:solidFill>
              </a:rPr>
              <a:t>Trombosit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Kan pulcuğu</a:t>
            </a:r>
          </a:p>
          <a:p>
            <a:pPr marL="0" indent="0">
              <a:buNone/>
            </a:pPr>
            <a:br>
              <a:rPr lang="tr-TR" sz="2000" b="1" dirty="0"/>
            </a:br>
            <a:br>
              <a:rPr lang="tr-TR" sz="2000" b="1" dirty="0">
                <a:sym typeface="Wingdings" panose="05000000000000000000" pitchFamily="2" charset="2"/>
              </a:rPr>
            </a:br>
            <a:endParaRPr lang="tr-TR" sz="2000" b="1" dirty="0">
              <a:solidFill>
                <a:schemeClr val="tx1"/>
              </a:solidFill>
            </a:endParaRPr>
          </a:p>
          <a:p>
            <a:endParaRPr lang="tr-TR" sz="2000" b="1" dirty="0">
              <a:solidFill>
                <a:schemeClr val="tx1"/>
              </a:solidFill>
            </a:endParaRPr>
          </a:p>
          <a:p>
            <a:endParaRPr lang="tr-T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182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263480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MEGAKARYOCYTUS (</a:t>
            </a:r>
            <a:r>
              <a:rPr lang="tr-TR" b="1" dirty="0" err="1">
                <a:solidFill>
                  <a:srgbClr val="C00000"/>
                </a:solidFill>
              </a:rPr>
              <a:t>megakaryosit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Kırmızı kemik iliğinde bulunan iri , dev </a:t>
            </a:r>
            <a:r>
              <a:rPr lang="tr-TR" b="1" dirty="0" err="1">
                <a:solidFill>
                  <a:schemeClr val="tx1"/>
                </a:solidFill>
              </a:rPr>
              <a:t>hücreler.Trombositleri</a:t>
            </a:r>
            <a:r>
              <a:rPr lang="tr-TR" b="1" dirty="0">
                <a:solidFill>
                  <a:schemeClr val="tx1"/>
                </a:solidFill>
              </a:rPr>
              <a:t> oluştururlar.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fi-FI" b="1" dirty="0">
                <a:solidFill>
                  <a:srgbClr val="C00000"/>
                </a:solidFill>
              </a:rPr>
              <a:t>SPLEEN/ SPLEN/ LİEN (siplein/ siplen/ liın):</a:t>
            </a: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tr-TR" b="1" dirty="0">
                <a:solidFill>
                  <a:schemeClr val="tx1"/>
                </a:solidFill>
                <a:sym typeface="Wingdings" panose="05000000000000000000" pitchFamily="2" charset="2"/>
              </a:rPr>
              <a:t>Dalak</a:t>
            </a:r>
          </a:p>
          <a:p>
            <a:endParaRPr lang="tr-TR" b="1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tr-TR" b="1" dirty="0">
                <a:solidFill>
                  <a:srgbClr val="C00000"/>
                </a:solidFill>
              </a:rPr>
              <a:t>LEMPHADEN (</a:t>
            </a:r>
            <a:r>
              <a:rPr lang="tr-TR" b="1" dirty="0" err="1">
                <a:solidFill>
                  <a:srgbClr val="C00000"/>
                </a:solidFill>
              </a:rPr>
              <a:t>lenfaden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/>
              <a:t> </a:t>
            </a:r>
            <a:r>
              <a:rPr lang="tr-TR" b="1" dirty="0">
                <a:solidFill>
                  <a:schemeClr val="tx1"/>
                </a:solidFill>
              </a:rPr>
              <a:t>Lenf bezi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FAGOSİT(fagosit):</a:t>
            </a:r>
            <a:r>
              <a:rPr lang="tr-TR" b="1" dirty="0"/>
              <a:t> </a:t>
            </a:r>
            <a:r>
              <a:rPr lang="tr-TR" b="1" dirty="0">
                <a:solidFill>
                  <a:schemeClr val="tx1"/>
                </a:solidFill>
              </a:rPr>
              <a:t>Yabancı hücreleri içine alarak yok etme özelliği olan akyuvarlar 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LYMPHANGİ (</a:t>
            </a:r>
            <a:r>
              <a:rPr lang="tr-TR" b="1" dirty="0" err="1">
                <a:solidFill>
                  <a:srgbClr val="C00000"/>
                </a:solidFill>
              </a:rPr>
              <a:t>lenfanji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/>
              <a:t> </a:t>
            </a:r>
            <a:r>
              <a:rPr lang="tr-TR" b="1" dirty="0">
                <a:solidFill>
                  <a:schemeClr val="tx1"/>
                </a:solidFill>
              </a:rPr>
              <a:t>Lenf damarı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335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19464"/>
          </a:xfrm>
        </p:spPr>
        <p:txBody>
          <a:bodyPr>
            <a:normAutofit fontScale="92500" lnSpcReduction="2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THYMUS (</a:t>
            </a:r>
            <a:r>
              <a:rPr lang="tr-TR" b="1" dirty="0" err="1">
                <a:solidFill>
                  <a:srgbClr val="C00000"/>
                </a:solidFill>
              </a:rPr>
              <a:t>timus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 err="1"/>
              <a:t>Timus</a:t>
            </a:r>
            <a:r>
              <a:rPr lang="tr-TR" b="1" dirty="0"/>
              <a:t> bezi</a:t>
            </a:r>
          </a:p>
          <a:p>
            <a:endParaRPr lang="tr-TR" b="1" dirty="0"/>
          </a:p>
          <a:p>
            <a:r>
              <a:rPr lang="tr-TR" b="1" dirty="0">
                <a:solidFill>
                  <a:srgbClr val="C00000"/>
                </a:solidFill>
              </a:rPr>
              <a:t>TONSİLLA (</a:t>
            </a:r>
            <a:r>
              <a:rPr lang="tr-TR" b="1" dirty="0" err="1">
                <a:solidFill>
                  <a:srgbClr val="C00000"/>
                </a:solidFill>
              </a:rPr>
              <a:t>tonsilla</a:t>
            </a:r>
            <a:r>
              <a:rPr lang="tr-TR" b="1" dirty="0">
                <a:solidFill>
                  <a:srgbClr val="C00000"/>
                </a:solidFill>
              </a:rPr>
              <a:t>)</a:t>
            </a:r>
            <a:r>
              <a:rPr lang="tr-TR" b="1" dirty="0">
                <a:solidFill>
                  <a:schemeClr val="tx1"/>
                </a:solidFill>
              </a:rPr>
              <a:t>Bademcik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MONONÜKLEAR  FAGOSİTİK SİSTEM (</a:t>
            </a:r>
            <a:r>
              <a:rPr lang="tr-TR" b="1" dirty="0" err="1">
                <a:solidFill>
                  <a:srgbClr val="C00000"/>
                </a:solidFill>
              </a:rPr>
              <a:t>mononükleer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fagositik</a:t>
            </a:r>
            <a:r>
              <a:rPr lang="tr-TR" b="1" dirty="0">
                <a:solidFill>
                  <a:srgbClr val="C00000"/>
                </a:solidFill>
              </a:rPr>
              <a:t> sistem):</a:t>
            </a:r>
            <a:r>
              <a:rPr lang="tr-TR" b="1" dirty="0">
                <a:solidFill>
                  <a:schemeClr val="tx1"/>
                </a:solidFill>
              </a:rPr>
              <a:t>Çeşitli doku ve organlar içine yayılmış olarak bulunan ve </a:t>
            </a:r>
            <a:r>
              <a:rPr lang="tr-TR" b="1" dirty="0" err="1">
                <a:solidFill>
                  <a:schemeClr val="tx1"/>
                </a:solidFill>
              </a:rPr>
              <a:t>monositlerden</a:t>
            </a:r>
            <a:r>
              <a:rPr lang="tr-TR" b="1" dirty="0">
                <a:solidFill>
                  <a:schemeClr val="tx1"/>
                </a:solidFill>
              </a:rPr>
              <a:t> köken alan hücreler topluluğu. Bu hücreler, </a:t>
            </a:r>
            <a:r>
              <a:rPr lang="tr-TR" b="1" dirty="0" err="1">
                <a:solidFill>
                  <a:schemeClr val="tx1"/>
                </a:solidFill>
              </a:rPr>
              <a:t>monositler,makrofajlar,kupffer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hücreleri,mikroglialar,osteoklastlar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vb</a:t>
            </a:r>
            <a:endParaRPr lang="tr-TR" b="1" dirty="0">
              <a:solidFill>
                <a:schemeClr val="tx1"/>
              </a:solidFill>
            </a:endParaRP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MEDULLA OSSEA FLAVA(</a:t>
            </a:r>
            <a:r>
              <a:rPr lang="tr-TR" b="1" dirty="0" err="1">
                <a:solidFill>
                  <a:srgbClr val="C00000"/>
                </a:solidFill>
              </a:rPr>
              <a:t>medulla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osse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fılava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Sarı kemik iliği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MEDULLA OSSEA RUBRA(</a:t>
            </a:r>
            <a:r>
              <a:rPr lang="tr-TR" b="1" dirty="0" err="1">
                <a:solidFill>
                  <a:srgbClr val="C00000"/>
                </a:solidFill>
              </a:rPr>
              <a:t>medulla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osse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rubra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Kırmızı kemik iliği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2050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91472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LYMPHA</a:t>
            </a:r>
            <a:r>
              <a:rPr lang="tr-TR" dirty="0"/>
              <a:t> </a:t>
            </a:r>
            <a:r>
              <a:rPr lang="tr-TR" b="1" dirty="0">
                <a:solidFill>
                  <a:srgbClr val="C00000"/>
                </a:solidFill>
              </a:rPr>
              <a:t>(lenfa/ lenf):</a:t>
            </a:r>
            <a:r>
              <a:rPr lang="tr-TR" b="1" dirty="0">
                <a:solidFill>
                  <a:schemeClr val="tx1"/>
                </a:solidFill>
              </a:rPr>
              <a:t> Lenf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LYMPHO CAPİLLARE (</a:t>
            </a:r>
            <a:r>
              <a:rPr lang="tr-TR" b="1" dirty="0" err="1">
                <a:solidFill>
                  <a:srgbClr val="C00000"/>
                </a:solidFill>
              </a:rPr>
              <a:t>lemfokapiller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Lenf damarlarının başlangıcındaki küçük ince damarlar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NODUS IYMPHATİCUS (</a:t>
            </a:r>
            <a:r>
              <a:rPr lang="tr-TR" b="1" dirty="0" err="1">
                <a:solidFill>
                  <a:srgbClr val="C00000"/>
                </a:solidFill>
              </a:rPr>
              <a:t>nodus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lemfatikus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Lenf düğümü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LYMPHATİC SYSTEM</a:t>
            </a: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: (lenfatik sistem) </a:t>
            </a:r>
            <a:r>
              <a:rPr lang="tr-TR" b="1" dirty="0">
                <a:solidFill>
                  <a:schemeClr val="tx1"/>
                </a:solidFill>
                <a:sym typeface="Wingdings" panose="05000000000000000000" pitchFamily="2" charset="2"/>
              </a:rPr>
              <a:t>Lenf sistemi</a:t>
            </a:r>
          </a:p>
          <a:p>
            <a:endParaRPr lang="tr-TR" b="1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POLYMORPH(</a:t>
            </a:r>
            <a:r>
              <a:rPr lang="tr-TR" b="1" dirty="0" err="1">
                <a:solidFill>
                  <a:srgbClr val="C00000"/>
                </a:solidFill>
                <a:sym typeface="Wingdings" panose="05000000000000000000" pitchFamily="2" charset="2"/>
              </a:rPr>
              <a:t>polimorf</a:t>
            </a:r>
            <a:r>
              <a:rPr lang="tr-TR" b="1" dirty="0">
                <a:solidFill>
                  <a:srgbClr val="C00000"/>
                </a:solidFill>
                <a:sym typeface="Wingdings" panose="05000000000000000000" pitchFamily="2" charset="2"/>
              </a:rPr>
              <a:t>):</a:t>
            </a:r>
            <a:r>
              <a:rPr lang="tr-TR" b="1" dirty="0">
                <a:sym typeface="Wingdings" panose="05000000000000000000" pitchFamily="2" charset="2"/>
              </a:rPr>
              <a:t> </a:t>
            </a:r>
            <a:r>
              <a:rPr lang="tr-TR" b="1" dirty="0">
                <a:solidFill>
                  <a:schemeClr val="tx1"/>
                </a:solidFill>
                <a:sym typeface="Wingdings" panose="05000000000000000000" pitchFamily="2" charset="2"/>
              </a:rPr>
              <a:t>Çok biçimli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5482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781800" cy="792088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+mn-lt"/>
              </a:rPr>
              <a:t>SEMPTOMLARA AİT TERİMLER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0728" y="1124744"/>
            <a:ext cx="7807560" cy="5112568"/>
          </a:xfrm>
        </p:spPr>
        <p:txBody>
          <a:bodyPr>
            <a:normAutofit fontScale="85000" lnSpcReduction="1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HEMOLYSİS (</a:t>
            </a:r>
            <a:r>
              <a:rPr lang="tr-TR" b="1" dirty="0" err="1">
                <a:solidFill>
                  <a:srgbClr val="C00000"/>
                </a:solidFill>
              </a:rPr>
              <a:t>hemoliz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Eritrositlerin parçalanması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ERİTHROCYTHEMİA (</a:t>
            </a:r>
            <a:r>
              <a:rPr lang="tr-TR" b="1" dirty="0" err="1">
                <a:solidFill>
                  <a:srgbClr val="C00000"/>
                </a:solidFill>
              </a:rPr>
              <a:t>eritrositemi</a:t>
            </a:r>
            <a:r>
              <a:rPr lang="tr-TR" b="1" dirty="0">
                <a:solidFill>
                  <a:srgbClr val="C00000"/>
                </a:solidFill>
              </a:rPr>
              <a:t> ):</a:t>
            </a:r>
            <a:r>
              <a:rPr lang="tr-TR" b="1" dirty="0">
                <a:solidFill>
                  <a:schemeClr val="tx1"/>
                </a:solidFill>
              </a:rPr>
              <a:t>Kanda alyuvar sayısının artması</a:t>
            </a:r>
          </a:p>
          <a:p>
            <a:r>
              <a:rPr lang="tr-TR" b="1" dirty="0">
                <a:solidFill>
                  <a:srgbClr val="C00000"/>
                </a:solidFill>
              </a:rPr>
              <a:t>POLYCYTHEMİA (</a:t>
            </a:r>
            <a:r>
              <a:rPr lang="tr-TR" b="1" dirty="0" err="1">
                <a:solidFill>
                  <a:srgbClr val="C00000"/>
                </a:solidFill>
              </a:rPr>
              <a:t>polisitemi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Kanda eritrosit sayısının artması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LEUKOCYTOSİS (</a:t>
            </a:r>
            <a:r>
              <a:rPr lang="tr-TR" b="1" dirty="0" err="1">
                <a:solidFill>
                  <a:srgbClr val="C00000"/>
                </a:solidFill>
              </a:rPr>
              <a:t>lökositozis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Kanda lökositlerin artması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LEUKOPENİA (</a:t>
            </a:r>
            <a:r>
              <a:rPr lang="tr-TR" b="1" dirty="0" err="1">
                <a:solidFill>
                  <a:srgbClr val="C00000"/>
                </a:solidFill>
              </a:rPr>
              <a:t>lökopeni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Lökosit azlığı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GRONULOCYTOPENİA (</a:t>
            </a:r>
            <a:r>
              <a:rPr lang="tr-TR" b="1" dirty="0" err="1">
                <a:solidFill>
                  <a:srgbClr val="C00000"/>
                </a:solidFill>
              </a:rPr>
              <a:t>granülositopeni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 err="1">
                <a:solidFill>
                  <a:schemeClr val="tx1"/>
                </a:solidFill>
              </a:rPr>
              <a:t>Gronülosit</a:t>
            </a:r>
            <a:r>
              <a:rPr lang="tr-TR" b="1" dirty="0">
                <a:solidFill>
                  <a:schemeClr val="tx1"/>
                </a:solidFill>
              </a:rPr>
              <a:t> azlığı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THROMBOCYTOPENİA (</a:t>
            </a:r>
            <a:r>
              <a:rPr lang="tr-TR" b="1" dirty="0" err="1">
                <a:solidFill>
                  <a:srgbClr val="C00000"/>
                </a:solidFill>
              </a:rPr>
              <a:t>trombositopeni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 err="1">
                <a:solidFill>
                  <a:schemeClr val="tx1"/>
                </a:solidFill>
              </a:rPr>
              <a:t>Trombosit</a:t>
            </a:r>
            <a:r>
              <a:rPr lang="tr-TR" b="1" dirty="0">
                <a:solidFill>
                  <a:schemeClr val="tx1"/>
                </a:solidFill>
              </a:rPr>
              <a:t> azlığı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>
                <a:solidFill>
                  <a:srgbClr val="C00000"/>
                </a:solidFill>
              </a:rPr>
              <a:t>GLİSEMİA (</a:t>
            </a:r>
            <a:r>
              <a:rPr lang="tr-TR" b="1" dirty="0" err="1">
                <a:solidFill>
                  <a:srgbClr val="C00000"/>
                </a:solidFill>
              </a:rPr>
              <a:t>glisemi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Kanda şeker, glikoz artması </a:t>
            </a:r>
          </a:p>
        </p:txBody>
      </p:sp>
    </p:spTree>
    <p:extLst>
      <p:ext uri="{BB962C8B-B14F-4D97-AF65-F5344CB8AC3E}">
        <p14:creationId xmlns:p14="http://schemas.microsoft.com/office/powerpoint/2010/main" val="232346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404664"/>
            <a:ext cx="7543800" cy="597666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tr-TR" sz="9600" b="1" dirty="0">
                <a:solidFill>
                  <a:srgbClr val="C00000"/>
                </a:solidFill>
              </a:rPr>
              <a:t>TANISAL VE HASTALIKLARA İLİŞKİN TERİMLER</a:t>
            </a:r>
          </a:p>
          <a:p>
            <a:pPr marL="0" indent="0">
              <a:buNone/>
            </a:pPr>
            <a:endParaRPr lang="tr-TR" sz="9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11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11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11200" b="1" dirty="0">
              <a:solidFill>
                <a:srgbClr val="C00000"/>
              </a:solidFill>
            </a:endParaRPr>
          </a:p>
          <a:p>
            <a:br>
              <a:rPr lang="tr-TR" sz="5600" b="1" dirty="0"/>
            </a:br>
            <a:r>
              <a:rPr lang="tr-TR" sz="8000" b="1" dirty="0">
                <a:solidFill>
                  <a:srgbClr val="C00000"/>
                </a:solidFill>
              </a:rPr>
              <a:t>ANEMİA (anemi): </a:t>
            </a:r>
            <a:r>
              <a:rPr lang="tr-TR" sz="8000" b="1" dirty="0"/>
              <a:t>Alyuvar sayısının ve hemoglobinin normalin altına düşmesi.</a:t>
            </a:r>
          </a:p>
          <a:p>
            <a:r>
              <a:rPr lang="tr-TR" sz="8000" b="1" dirty="0">
                <a:solidFill>
                  <a:srgbClr val="C00000"/>
                </a:solidFill>
              </a:rPr>
              <a:t>APLASTİC ANEMİA (</a:t>
            </a:r>
            <a:r>
              <a:rPr lang="tr-TR" sz="8000" b="1" dirty="0" err="1">
                <a:solidFill>
                  <a:srgbClr val="C00000"/>
                </a:solidFill>
              </a:rPr>
              <a:t>aplastik</a:t>
            </a:r>
            <a:r>
              <a:rPr lang="tr-TR" sz="8000" b="1" dirty="0">
                <a:solidFill>
                  <a:srgbClr val="C00000"/>
                </a:solidFill>
              </a:rPr>
              <a:t> anemi): </a:t>
            </a:r>
            <a:r>
              <a:rPr lang="tr-TR" sz="8000" b="1" dirty="0"/>
              <a:t>Kemik iliğinin yeteri kadar veya hiç yeni hücre üretememesi durumudur.</a:t>
            </a:r>
            <a:br>
              <a:rPr lang="tr-TR" sz="8000" b="1" dirty="0"/>
            </a:br>
            <a:r>
              <a:rPr lang="tr-TR" sz="8000" b="1" dirty="0">
                <a:solidFill>
                  <a:srgbClr val="C00000"/>
                </a:solidFill>
              </a:rPr>
              <a:t>HEMOLYTİC ANEMİA (</a:t>
            </a:r>
            <a:r>
              <a:rPr lang="tr-TR" sz="8000" b="1" dirty="0" err="1">
                <a:solidFill>
                  <a:srgbClr val="C00000"/>
                </a:solidFill>
              </a:rPr>
              <a:t>hemolitik</a:t>
            </a:r>
            <a:r>
              <a:rPr lang="tr-TR" sz="8000" b="1" dirty="0">
                <a:solidFill>
                  <a:srgbClr val="C00000"/>
                </a:solidFill>
              </a:rPr>
              <a:t> anemi):</a:t>
            </a:r>
            <a:r>
              <a:rPr lang="tr-TR" sz="8000" b="1" dirty="0"/>
              <a:t> Eritrositlerin yıkılması nedeniyle ortaya çıkan anemiler.</a:t>
            </a:r>
            <a:br>
              <a:rPr lang="tr-TR" sz="8000" b="1" dirty="0"/>
            </a:br>
            <a:r>
              <a:rPr lang="tr-TR" sz="8000" b="1" dirty="0">
                <a:solidFill>
                  <a:srgbClr val="C00000"/>
                </a:solidFill>
              </a:rPr>
              <a:t>HYPOCHROMİC ANEMİA (</a:t>
            </a:r>
            <a:r>
              <a:rPr lang="tr-TR" sz="8000" b="1" dirty="0" err="1">
                <a:solidFill>
                  <a:srgbClr val="C00000"/>
                </a:solidFill>
              </a:rPr>
              <a:t>hipokromik</a:t>
            </a:r>
            <a:r>
              <a:rPr lang="tr-TR" sz="8000" b="1" dirty="0">
                <a:solidFill>
                  <a:srgbClr val="C00000"/>
                </a:solidFill>
              </a:rPr>
              <a:t> anemi):</a:t>
            </a:r>
            <a:r>
              <a:rPr lang="tr-TR" sz="8000" b="1" dirty="0"/>
              <a:t> Demir eksikliği anemisi.</a:t>
            </a:r>
            <a:br>
              <a:rPr lang="tr-TR" sz="8000" b="1" dirty="0"/>
            </a:br>
            <a:r>
              <a:rPr lang="tr-TR" sz="8000" b="1" dirty="0">
                <a:solidFill>
                  <a:srgbClr val="C00000"/>
                </a:solidFill>
              </a:rPr>
              <a:t>HYPOCHROMİC MİCROCYTİC ANEMİA (</a:t>
            </a:r>
            <a:r>
              <a:rPr lang="tr-TR" sz="8000" b="1" dirty="0" err="1">
                <a:solidFill>
                  <a:srgbClr val="C00000"/>
                </a:solidFill>
              </a:rPr>
              <a:t>hipokrom</a:t>
            </a:r>
            <a:r>
              <a:rPr lang="tr-TR" sz="8000" b="1" dirty="0">
                <a:solidFill>
                  <a:srgbClr val="C00000"/>
                </a:solidFill>
              </a:rPr>
              <a:t> </a:t>
            </a:r>
            <a:r>
              <a:rPr lang="tr-TR" sz="8000" b="1" dirty="0" err="1">
                <a:solidFill>
                  <a:srgbClr val="C00000"/>
                </a:solidFill>
              </a:rPr>
              <a:t>mikrositer</a:t>
            </a:r>
            <a:r>
              <a:rPr lang="tr-TR" sz="8000" b="1" dirty="0">
                <a:solidFill>
                  <a:srgbClr val="C00000"/>
                </a:solidFill>
              </a:rPr>
              <a:t> anemi):</a:t>
            </a:r>
            <a:r>
              <a:rPr lang="tr-TR" sz="8000" b="1" dirty="0"/>
              <a:t> Genellikle demir </a:t>
            </a:r>
            <a:r>
              <a:rPr lang="tr-TR" sz="8000" b="1" dirty="0" err="1"/>
              <a:t>eksikli¬ğine</a:t>
            </a:r>
            <a:r>
              <a:rPr lang="tr-TR" sz="8000" b="1" dirty="0"/>
              <a:t> bağlı gelişen anemi.</a:t>
            </a:r>
            <a:br>
              <a:rPr lang="tr-TR" sz="8000" b="1" dirty="0"/>
            </a:br>
            <a:endParaRPr lang="tr-TR" sz="8000" b="1" dirty="0"/>
          </a:p>
        </p:txBody>
      </p:sp>
    </p:spTree>
    <p:extLst>
      <p:ext uri="{BB962C8B-B14F-4D97-AF65-F5344CB8AC3E}">
        <p14:creationId xmlns:p14="http://schemas.microsoft.com/office/powerpoint/2010/main" val="4070902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2924944"/>
            <a:ext cx="7543800" cy="4949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C00000"/>
                </a:solidFill>
              </a:rPr>
              <a:t>IDİOPATHİC ANEMİA (</a:t>
            </a:r>
            <a:r>
              <a:rPr lang="tr-TR" b="1" dirty="0" err="1">
                <a:solidFill>
                  <a:srgbClr val="C00000"/>
                </a:solidFill>
              </a:rPr>
              <a:t>idiyopatik</a:t>
            </a:r>
            <a:r>
              <a:rPr lang="tr-TR" b="1" dirty="0">
                <a:solidFill>
                  <a:srgbClr val="C00000"/>
                </a:solidFill>
              </a:rPr>
              <a:t> anemi):</a:t>
            </a:r>
            <a:r>
              <a:rPr lang="tr-TR" b="1" dirty="0"/>
              <a:t> </a:t>
            </a:r>
            <a:r>
              <a:rPr lang="tr-TR" b="1" dirty="0">
                <a:solidFill>
                  <a:schemeClr val="tx1"/>
                </a:solidFill>
              </a:rPr>
              <a:t>Sebebi bilinmeyen anemi türü.</a:t>
            </a:r>
          </a:p>
          <a:p>
            <a:pPr marL="0" indent="0">
              <a:buNone/>
            </a:pPr>
            <a:br>
              <a:rPr lang="tr-TR" b="1" dirty="0">
                <a:solidFill>
                  <a:schemeClr val="tx1"/>
                </a:solidFill>
              </a:rPr>
            </a:br>
            <a:r>
              <a:rPr lang="tr-TR" b="1" dirty="0">
                <a:solidFill>
                  <a:srgbClr val="C00000"/>
                </a:solidFill>
              </a:rPr>
              <a:t>MACROCYTİC ANEMİA (</a:t>
            </a:r>
            <a:r>
              <a:rPr lang="tr-TR" b="1" dirty="0" err="1">
                <a:solidFill>
                  <a:srgbClr val="C00000"/>
                </a:solidFill>
              </a:rPr>
              <a:t>makrositik</a:t>
            </a:r>
            <a:r>
              <a:rPr lang="tr-TR" b="1" dirty="0">
                <a:solidFill>
                  <a:srgbClr val="C00000"/>
                </a:solidFill>
              </a:rPr>
              <a:t> anemi):</a:t>
            </a:r>
            <a:r>
              <a:rPr lang="tr-TR" b="1" dirty="0"/>
              <a:t> </a:t>
            </a:r>
            <a:r>
              <a:rPr lang="tr-TR" b="1" dirty="0">
                <a:solidFill>
                  <a:schemeClr val="tx1"/>
                </a:solidFill>
              </a:rPr>
              <a:t>Alyuvarların normalden büyük oluşuyla karakterize olan anemi şekli.</a:t>
            </a:r>
          </a:p>
          <a:p>
            <a:pPr marL="0" indent="0">
              <a:buNone/>
            </a:pPr>
            <a:br>
              <a:rPr lang="tr-TR" b="1" dirty="0"/>
            </a:br>
            <a:r>
              <a:rPr lang="tr-TR" b="1" dirty="0">
                <a:solidFill>
                  <a:srgbClr val="C00000"/>
                </a:solidFill>
              </a:rPr>
              <a:t>MEDİTERRANEAN ANEMİA (</a:t>
            </a:r>
            <a:r>
              <a:rPr lang="tr-TR" b="1" dirty="0" err="1">
                <a:solidFill>
                  <a:srgbClr val="C00000"/>
                </a:solidFill>
              </a:rPr>
              <a:t>meditıreynın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anemia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/>
              <a:t> </a:t>
            </a:r>
            <a:r>
              <a:rPr lang="tr-TR" b="1" dirty="0">
                <a:solidFill>
                  <a:schemeClr val="tx1"/>
                </a:solidFill>
              </a:rPr>
              <a:t>Akdeniz anemisi. Kalıtsal </a:t>
            </a:r>
            <a:r>
              <a:rPr lang="tr-TR" b="1" dirty="0" err="1">
                <a:solidFill>
                  <a:schemeClr val="tx1"/>
                </a:solidFill>
              </a:rPr>
              <a:t>hemolotik</a:t>
            </a:r>
            <a:r>
              <a:rPr lang="tr-TR" b="1" dirty="0">
                <a:solidFill>
                  <a:schemeClr val="tx1"/>
                </a:solidFill>
              </a:rPr>
              <a:t> anemi grubundan B - </a:t>
            </a:r>
            <a:r>
              <a:rPr lang="tr-TR" b="1" dirty="0" err="1">
                <a:solidFill>
                  <a:schemeClr val="tx1"/>
                </a:solidFill>
              </a:rPr>
              <a:t>talasemi</a:t>
            </a:r>
            <a:r>
              <a:rPr lang="tr-TR" b="1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br>
              <a:rPr lang="tr-TR" b="1" dirty="0">
                <a:solidFill>
                  <a:schemeClr val="tx1"/>
                </a:solidFill>
              </a:rPr>
            </a:br>
            <a:r>
              <a:rPr lang="tr-TR" b="1" dirty="0">
                <a:solidFill>
                  <a:srgbClr val="C00000"/>
                </a:solidFill>
              </a:rPr>
              <a:t>MEGALOPLASTİC ANEMİA (</a:t>
            </a:r>
            <a:r>
              <a:rPr lang="tr-TR" b="1" dirty="0" err="1">
                <a:solidFill>
                  <a:srgbClr val="C00000"/>
                </a:solidFill>
              </a:rPr>
              <a:t>megaloplastik</a:t>
            </a:r>
            <a:r>
              <a:rPr lang="tr-TR" b="1" dirty="0">
                <a:solidFill>
                  <a:srgbClr val="C00000"/>
                </a:solidFill>
              </a:rPr>
              <a:t> anemi): </a:t>
            </a:r>
            <a:r>
              <a:rPr lang="tr-TR" b="1" dirty="0">
                <a:solidFill>
                  <a:schemeClr val="tx1"/>
                </a:solidFill>
              </a:rPr>
              <a:t>B12 vitamini veya </a:t>
            </a:r>
            <a:r>
              <a:rPr lang="tr-TR" b="1" dirty="0" err="1">
                <a:solidFill>
                  <a:schemeClr val="tx1"/>
                </a:solidFill>
              </a:rPr>
              <a:t>folik</a:t>
            </a:r>
            <a:r>
              <a:rPr lang="tr-TR" b="1" dirty="0">
                <a:solidFill>
                  <a:schemeClr val="tx1"/>
                </a:solidFill>
              </a:rPr>
              <a:t> asit eksikliğine bağlı olarak oluşan anemi.</a:t>
            </a:r>
          </a:p>
        </p:txBody>
      </p:sp>
    </p:spTree>
    <p:extLst>
      <p:ext uri="{BB962C8B-B14F-4D97-AF65-F5344CB8AC3E}">
        <p14:creationId xmlns:p14="http://schemas.microsoft.com/office/powerpoint/2010/main" val="1054940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3568" y="2101416"/>
            <a:ext cx="7543800" cy="2655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C00000"/>
                </a:solidFill>
              </a:rPr>
              <a:t>MİCROCYTİC ANEMİA (</a:t>
            </a:r>
            <a:r>
              <a:rPr lang="tr-TR" b="1" dirty="0" err="1">
                <a:solidFill>
                  <a:srgbClr val="C00000"/>
                </a:solidFill>
              </a:rPr>
              <a:t>mikrositik</a:t>
            </a:r>
            <a:r>
              <a:rPr lang="tr-TR" b="1" dirty="0">
                <a:solidFill>
                  <a:srgbClr val="C00000"/>
                </a:solidFill>
              </a:rPr>
              <a:t> anemi):</a:t>
            </a:r>
            <a:r>
              <a:rPr lang="tr-TR" b="1" dirty="0"/>
              <a:t> </a:t>
            </a:r>
            <a:r>
              <a:rPr lang="tr-TR" b="1" dirty="0">
                <a:solidFill>
                  <a:schemeClr val="tx1"/>
                </a:solidFill>
              </a:rPr>
              <a:t>Alyuvarların normalden küçük oluşuyla </a:t>
            </a:r>
            <a:r>
              <a:rPr lang="tr-TR" b="1" dirty="0" err="1">
                <a:solidFill>
                  <a:schemeClr val="tx1"/>
                </a:solidFill>
              </a:rPr>
              <a:t>karekterize</a:t>
            </a:r>
            <a:r>
              <a:rPr lang="tr-TR" b="1" dirty="0">
                <a:solidFill>
                  <a:schemeClr val="tx1"/>
                </a:solidFill>
              </a:rPr>
              <a:t> olan anemi şekli.</a:t>
            </a:r>
          </a:p>
          <a:p>
            <a:pPr marL="0" indent="0">
              <a:buNone/>
            </a:pPr>
            <a:br>
              <a:rPr lang="tr-TR" b="1" dirty="0">
                <a:solidFill>
                  <a:schemeClr val="tx1"/>
                </a:solidFill>
              </a:rPr>
            </a:br>
            <a:r>
              <a:rPr lang="tr-TR" b="1" dirty="0">
                <a:solidFill>
                  <a:srgbClr val="C00000"/>
                </a:solidFill>
              </a:rPr>
              <a:t>THALASSEMİA / COOLEY’ S ANEMİA (</a:t>
            </a:r>
            <a:r>
              <a:rPr lang="tr-TR" b="1" dirty="0" err="1">
                <a:solidFill>
                  <a:srgbClr val="C00000"/>
                </a:solidFill>
              </a:rPr>
              <a:t>talassemia</a:t>
            </a:r>
            <a:r>
              <a:rPr lang="tr-TR" b="1" dirty="0">
                <a:solidFill>
                  <a:srgbClr val="C00000"/>
                </a:solidFill>
              </a:rPr>
              <a:t> / </a:t>
            </a:r>
            <a:r>
              <a:rPr lang="tr-TR" b="1" dirty="0" err="1">
                <a:solidFill>
                  <a:srgbClr val="C00000"/>
                </a:solidFill>
              </a:rPr>
              <a:t>coley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anemia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 Kalıtsal olarak geçen hemoglobin anemisi.</a:t>
            </a:r>
          </a:p>
          <a:p>
            <a:pPr marL="0" indent="0">
              <a:buNone/>
            </a:pPr>
            <a:endParaRPr lang="tr-TR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b="1" dirty="0">
                <a:solidFill>
                  <a:srgbClr val="C00000"/>
                </a:solidFill>
              </a:rPr>
              <a:t>LEUKEMİA (</a:t>
            </a:r>
            <a:r>
              <a:rPr lang="tr-TR" b="1" dirty="0" err="1">
                <a:solidFill>
                  <a:srgbClr val="C00000"/>
                </a:solidFill>
              </a:rPr>
              <a:t>lökemia</a:t>
            </a:r>
            <a:r>
              <a:rPr lang="tr-TR" b="1" dirty="0">
                <a:solidFill>
                  <a:srgbClr val="C00000"/>
                </a:solidFill>
              </a:rPr>
              <a:t>/ lösemi):</a:t>
            </a:r>
            <a:r>
              <a:rPr lang="tr-TR" b="1" dirty="0"/>
              <a:t> Kan kanseri. Lökositlerin devamlı şekilde çoğalması ve patolojik yapı göstermesi</a:t>
            </a:r>
          </a:p>
          <a:p>
            <a:pPr marL="0" indent="0">
              <a:buNone/>
            </a:pPr>
            <a:br>
              <a:rPr lang="tr-TR" b="1" dirty="0"/>
            </a:br>
            <a:r>
              <a:rPr lang="tr-TR" b="1" dirty="0">
                <a:solidFill>
                  <a:srgbClr val="C00000"/>
                </a:solidFill>
              </a:rPr>
              <a:t>CHRONİC GRANULOCYTİC LEUKEMİA (kronik </a:t>
            </a:r>
            <a:r>
              <a:rPr lang="tr-TR" b="1" dirty="0" err="1">
                <a:solidFill>
                  <a:srgbClr val="C00000"/>
                </a:solidFill>
              </a:rPr>
              <a:t>gronülositik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lökemia</a:t>
            </a:r>
            <a:r>
              <a:rPr lang="tr-TR" b="1" dirty="0">
                <a:solidFill>
                  <a:srgbClr val="C00000"/>
                </a:solidFill>
              </a:rPr>
              <a:t> - CGL):</a:t>
            </a:r>
            <a:r>
              <a:rPr lang="tr-TR" b="1" dirty="0"/>
              <a:t> </a:t>
            </a:r>
            <a:r>
              <a:rPr lang="tr-TR" b="1" dirty="0">
                <a:solidFill>
                  <a:schemeClr val="tx1"/>
                </a:solidFill>
              </a:rPr>
              <a:t>Kanın </a:t>
            </a:r>
            <a:r>
              <a:rPr lang="tr-TR" b="1" dirty="0" err="1">
                <a:solidFill>
                  <a:schemeClr val="tx1"/>
                </a:solidFill>
              </a:rPr>
              <a:t>gronülositik</a:t>
            </a:r>
            <a:r>
              <a:rPr lang="tr-TR" b="1" dirty="0">
                <a:solidFill>
                  <a:schemeClr val="tx1"/>
                </a:solidFill>
              </a:rPr>
              <a:t> seri hücrelerinden kaynaklanan, yavaş ilerleyen lösemi.</a:t>
            </a:r>
            <a:r>
              <a:rPr lang="tr-TR" b="1" dirty="0"/>
              <a:t> </a:t>
            </a:r>
            <a:br>
              <a:rPr lang="tr-TR" b="1" dirty="0"/>
            </a:b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162953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620688"/>
            <a:ext cx="7543800" cy="5472608"/>
          </a:xfrm>
        </p:spPr>
        <p:txBody>
          <a:bodyPr>
            <a:noAutofit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LYMPHOMA/LYMPHOSARCOMA (</a:t>
            </a:r>
            <a:r>
              <a:rPr lang="tr-TR" b="1" dirty="0" err="1">
                <a:solidFill>
                  <a:srgbClr val="C00000"/>
                </a:solidFill>
              </a:rPr>
              <a:t>lenfoma</a:t>
            </a:r>
            <a:r>
              <a:rPr lang="tr-TR" b="1" dirty="0">
                <a:solidFill>
                  <a:srgbClr val="C00000"/>
                </a:solidFill>
              </a:rPr>
              <a:t>/ </a:t>
            </a:r>
            <a:r>
              <a:rPr lang="tr-TR" b="1" dirty="0" err="1">
                <a:solidFill>
                  <a:srgbClr val="C00000"/>
                </a:solidFill>
              </a:rPr>
              <a:t>lenfosarkom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>
                <a:solidFill>
                  <a:schemeClr val="tx1"/>
                </a:solidFill>
              </a:rPr>
              <a:t> Lenf dokusunda gelişen kötü huylu tümör, lenf düğümü kanseri.</a:t>
            </a:r>
          </a:p>
          <a:p>
            <a:r>
              <a:rPr lang="tr-TR" b="1" dirty="0">
                <a:solidFill>
                  <a:srgbClr val="C00000"/>
                </a:solidFill>
              </a:rPr>
              <a:t>MYELOCYTİC LEUKEMİA (</a:t>
            </a:r>
            <a:r>
              <a:rPr lang="tr-TR" b="1" dirty="0" err="1">
                <a:solidFill>
                  <a:srgbClr val="C00000"/>
                </a:solidFill>
              </a:rPr>
              <a:t>miyolositik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lökemia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/>
              <a:t> </a:t>
            </a:r>
            <a:r>
              <a:rPr lang="tr-TR" b="1" dirty="0">
                <a:solidFill>
                  <a:schemeClr val="tx1"/>
                </a:solidFill>
              </a:rPr>
              <a:t>Kemik iliği ile ilgili dokudan kaynaklanan lösemi.</a:t>
            </a:r>
          </a:p>
          <a:p>
            <a:r>
              <a:rPr lang="tr-TR" b="1" dirty="0">
                <a:solidFill>
                  <a:srgbClr val="C00000"/>
                </a:solidFill>
              </a:rPr>
              <a:t>HEMANGİOMA (</a:t>
            </a:r>
            <a:r>
              <a:rPr lang="tr-TR" b="1" dirty="0" err="1">
                <a:solidFill>
                  <a:srgbClr val="C00000"/>
                </a:solidFill>
              </a:rPr>
              <a:t>hemanjiom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/>
              <a:t> </a:t>
            </a:r>
            <a:r>
              <a:rPr lang="tr-TR" b="1" dirty="0">
                <a:solidFill>
                  <a:schemeClr val="tx1"/>
                </a:solidFill>
              </a:rPr>
              <a:t>Kan damarları tümörü.</a:t>
            </a:r>
          </a:p>
          <a:p>
            <a:r>
              <a:rPr lang="tr-TR" b="1" dirty="0">
                <a:solidFill>
                  <a:srgbClr val="C00000"/>
                </a:solidFill>
              </a:rPr>
              <a:t>MULTİPL MYELOMA (</a:t>
            </a:r>
            <a:r>
              <a:rPr lang="tr-TR" b="1" dirty="0" err="1">
                <a:solidFill>
                  <a:srgbClr val="C00000"/>
                </a:solidFill>
              </a:rPr>
              <a:t>multipl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miyelom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/>
              <a:t> </a:t>
            </a:r>
            <a:r>
              <a:rPr lang="tr-TR" b="1" dirty="0">
                <a:solidFill>
                  <a:schemeClr val="tx1"/>
                </a:solidFill>
              </a:rPr>
              <a:t>Plazma hücrelerinin kemik iliğini tutan tümörü.</a:t>
            </a:r>
          </a:p>
        </p:txBody>
      </p:sp>
    </p:spTree>
    <p:extLst>
      <p:ext uri="{BB962C8B-B14F-4D97-AF65-F5344CB8AC3E}">
        <p14:creationId xmlns:p14="http://schemas.microsoft.com/office/powerpoint/2010/main" val="3795432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7584" y="1628800"/>
            <a:ext cx="7543800" cy="3886200"/>
          </a:xfrm>
        </p:spPr>
        <p:txBody>
          <a:bodyPr>
            <a:noAutofit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ERYTHROBLASTOSİS FETALİS (</a:t>
            </a:r>
            <a:r>
              <a:rPr lang="tr-TR" b="1" dirty="0" err="1">
                <a:solidFill>
                  <a:srgbClr val="C00000"/>
                </a:solidFill>
              </a:rPr>
              <a:t>eritroblastozis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fetalis</a:t>
            </a:r>
            <a:r>
              <a:rPr lang="tr-TR" b="1" dirty="0">
                <a:solidFill>
                  <a:srgbClr val="C00000"/>
                </a:solidFill>
              </a:rPr>
              <a:t>): </a:t>
            </a:r>
            <a:r>
              <a:rPr lang="tr-TR" b="1" dirty="0">
                <a:solidFill>
                  <a:schemeClr val="tx1"/>
                </a:solidFill>
              </a:rPr>
              <a:t>Anne kanı ile </a:t>
            </a:r>
            <a:r>
              <a:rPr lang="tr-TR" b="1" dirty="0" err="1">
                <a:solidFill>
                  <a:schemeClr val="tx1"/>
                </a:solidFill>
              </a:rPr>
              <a:t>fetal</a:t>
            </a:r>
            <a:r>
              <a:rPr lang="tr-TR" b="1" dirty="0">
                <a:solidFill>
                  <a:schemeClr val="tx1"/>
                </a:solidFill>
              </a:rPr>
              <a:t> kan arasında </a:t>
            </a:r>
            <a:r>
              <a:rPr lang="tr-TR" b="1" dirty="0" err="1">
                <a:solidFill>
                  <a:schemeClr val="tx1"/>
                </a:solidFill>
              </a:rPr>
              <a:t>Rh</a:t>
            </a:r>
            <a:r>
              <a:rPr lang="tr-TR" b="1" dirty="0">
                <a:solidFill>
                  <a:schemeClr val="tx1"/>
                </a:solidFill>
              </a:rPr>
              <a:t> uyuşmazlığı nedeniyle yeni doğan çocukta ortaya çıkan patolojik durum</a:t>
            </a:r>
            <a:r>
              <a:rPr lang="tr-TR" b="1" dirty="0"/>
              <a:t>.</a:t>
            </a:r>
          </a:p>
          <a:p>
            <a:r>
              <a:rPr lang="tr-TR" b="1" dirty="0">
                <a:solidFill>
                  <a:srgbClr val="C00000"/>
                </a:solidFill>
              </a:rPr>
              <a:t>ERYTHROCLASİS (</a:t>
            </a:r>
            <a:r>
              <a:rPr lang="tr-TR" b="1" dirty="0" err="1">
                <a:solidFill>
                  <a:srgbClr val="C00000"/>
                </a:solidFill>
              </a:rPr>
              <a:t>eritroklaz</a:t>
            </a:r>
            <a:r>
              <a:rPr lang="tr-TR" b="1" dirty="0">
                <a:solidFill>
                  <a:srgbClr val="C00000"/>
                </a:solidFill>
              </a:rPr>
              <a:t>):</a:t>
            </a:r>
            <a:r>
              <a:rPr lang="tr-TR" b="1" dirty="0"/>
              <a:t> </a:t>
            </a:r>
            <a:r>
              <a:rPr lang="tr-TR" b="1" dirty="0">
                <a:solidFill>
                  <a:schemeClr val="tx1"/>
                </a:solidFill>
              </a:rPr>
              <a:t>Eritrositlerin parçalanması.</a:t>
            </a:r>
          </a:p>
          <a:p>
            <a:r>
              <a:rPr lang="tr-TR" b="1" dirty="0">
                <a:solidFill>
                  <a:srgbClr val="C00000"/>
                </a:solidFill>
              </a:rPr>
              <a:t>HEMOPHİLİA (hemofili): </a:t>
            </a:r>
            <a:r>
              <a:rPr lang="tr-TR" b="1" dirty="0">
                <a:solidFill>
                  <a:schemeClr val="tx1"/>
                </a:solidFill>
              </a:rPr>
              <a:t>Pıhtılaşma faktörlerinin kalıtsal olarak eksik ya da kusurlu oluşları nedeniyle oluşan kanamayla karakterize kan hastalığı.</a:t>
            </a:r>
          </a:p>
          <a:p>
            <a:pPr lvl="0">
              <a:buClr>
                <a:srgbClr val="AD0101"/>
              </a:buClr>
            </a:pPr>
            <a:r>
              <a:rPr lang="tr-TR" sz="2200" b="1" dirty="0">
                <a:solidFill>
                  <a:srgbClr val="C00000"/>
                </a:solidFill>
              </a:rPr>
              <a:t>THROMBASTHENİA (</a:t>
            </a:r>
            <a:r>
              <a:rPr lang="tr-TR" sz="2200" b="1" dirty="0" err="1">
                <a:solidFill>
                  <a:srgbClr val="C00000"/>
                </a:solidFill>
              </a:rPr>
              <a:t>trombasteni</a:t>
            </a:r>
            <a:r>
              <a:rPr lang="tr-TR" sz="2200" b="1" dirty="0">
                <a:solidFill>
                  <a:srgbClr val="C00000"/>
                </a:solidFill>
              </a:rPr>
              <a:t>):</a:t>
            </a:r>
            <a:r>
              <a:rPr lang="tr-TR" sz="2200" b="1" dirty="0">
                <a:solidFill>
                  <a:srgbClr val="303030"/>
                </a:solidFill>
              </a:rPr>
              <a:t> </a:t>
            </a:r>
            <a:r>
              <a:rPr lang="tr-TR" sz="2200" b="1" dirty="0" err="1">
                <a:solidFill>
                  <a:prstClr val="black"/>
                </a:solidFill>
              </a:rPr>
              <a:t>Trombosit</a:t>
            </a:r>
            <a:r>
              <a:rPr lang="tr-TR" sz="2200" b="1" dirty="0">
                <a:solidFill>
                  <a:prstClr val="black"/>
                </a:solidFill>
              </a:rPr>
              <a:t> işlev bozukluğu.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43719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2276872"/>
            <a:ext cx="7543800" cy="2295128"/>
          </a:xfrm>
        </p:spPr>
        <p:txBody>
          <a:bodyPr>
            <a:noAutofit/>
          </a:bodyPr>
          <a:lstStyle/>
          <a:p>
            <a:r>
              <a:rPr lang="tr-TR" sz="2000" b="1" dirty="0">
                <a:solidFill>
                  <a:srgbClr val="C00000"/>
                </a:solidFill>
              </a:rPr>
              <a:t>LİENİTİS/ SPLENİTİS (</a:t>
            </a:r>
            <a:r>
              <a:rPr lang="tr-TR" sz="2000" b="1" dirty="0" err="1">
                <a:solidFill>
                  <a:srgbClr val="C00000"/>
                </a:solidFill>
              </a:rPr>
              <a:t>lienit</a:t>
            </a:r>
            <a:r>
              <a:rPr lang="tr-TR" sz="2000" b="1" dirty="0">
                <a:solidFill>
                  <a:srgbClr val="C00000"/>
                </a:solidFill>
              </a:rPr>
              <a:t>/ </a:t>
            </a:r>
            <a:r>
              <a:rPr lang="tr-TR" sz="2000" b="1" dirty="0" err="1">
                <a:solidFill>
                  <a:srgbClr val="C00000"/>
                </a:solidFill>
              </a:rPr>
              <a:t>splenit</a:t>
            </a:r>
            <a:r>
              <a:rPr lang="tr-TR" sz="2000" b="1" dirty="0">
                <a:solidFill>
                  <a:srgbClr val="C00000"/>
                </a:solidFill>
              </a:rPr>
              <a:t>):</a:t>
            </a:r>
            <a:r>
              <a:rPr lang="tr-TR" sz="2000" b="1" dirty="0"/>
              <a:t> </a:t>
            </a:r>
            <a:r>
              <a:rPr lang="tr-TR" sz="2000" b="1" dirty="0">
                <a:solidFill>
                  <a:schemeClr val="tx1"/>
                </a:solidFill>
              </a:rPr>
              <a:t>Dalak iltihabı</a:t>
            </a:r>
          </a:p>
          <a:p>
            <a:r>
              <a:rPr lang="tr-TR" sz="2000" b="1" dirty="0" err="1">
                <a:solidFill>
                  <a:srgbClr val="C00000"/>
                </a:solidFill>
              </a:rPr>
              <a:t>Hypersplenism</a:t>
            </a:r>
            <a:r>
              <a:rPr lang="tr-TR" sz="2000" b="1" dirty="0">
                <a:solidFill>
                  <a:srgbClr val="C00000"/>
                </a:solidFill>
              </a:rPr>
              <a:t> (</a:t>
            </a:r>
            <a:r>
              <a:rPr lang="tr-TR" sz="2000" b="1" dirty="0" err="1">
                <a:solidFill>
                  <a:srgbClr val="C00000"/>
                </a:solidFill>
              </a:rPr>
              <a:t>hipersplenizm</a:t>
            </a:r>
            <a:r>
              <a:rPr lang="tr-TR" sz="2000" b="1" dirty="0">
                <a:solidFill>
                  <a:srgbClr val="C00000"/>
                </a:solidFill>
              </a:rPr>
              <a:t>):</a:t>
            </a:r>
            <a:r>
              <a:rPr lang="tr-TR" sz="2000" b="1" dirty="0"/>
              <a:t> </a:t>
            </a:r>
            <a:r>
              <a:rPr lang="tr-TR" sz="2000" b="1" dirty="0">
                <a:solidFill>
                  <a:schemeClr val="tx1"/>
                </a:solidFill>
              </a:rPr>
              <a:t>Dalağın fazla çalışmasına bağlı olarak ortaya çıkan hastalık tablosu.</a:t>
            </a:r>
          </a:p>
          <a:p>
            <a:r>
              <a:rPr lang="tr-TR" sz="2000" b="1" dirty="0" err="1">
                <a:solidFill>
                  <a:srgbClr val="C00000"/>
                </a:solidFill>
              </a:rPr>
              <a:t>Lymph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eudema</a:t>
            </a:r>
            <a:r>
              <a:rPr lang="tr-TR" sz="2000" b="1" dirty="0">
                <a:solidFill>
                  <a:srgbClr val="C00000"/>
                </a:solidFill>
              </a:rPr>
              <a:t> (lenf ödem):</a:t>
            </a:r>
            <a:r>
              <a:rPr lang="tr-TR" sz="2000" b="1" dirty="0"/>
              <a:t> </a:t>
            </a:r>
            <a:r>
              <a:rPr lang="tr-TR" sz="2000" b="1" dirty="0">
                <a:solidFill>
                  <a:schemeClr val="tx1"/>
                </a:solidFill>
              </a:rPr>
              <a:t>Lenf damarlarının tıkanmasına bağlı olarak lenf sıvısının deri altında birikmesi.</a:t>
            </a:r>
          </a:p>
          <a:p>
            <a:r>
              <a:rPr lang="tr-TR" sz="2000" b="1" dirty="0">
                <a:solidFill>
                  <a:srgbClr val="C00000"/>
                </a:solidFill>
              </a:rPr>
              <a:t>LYMPHADENİTİS (</a:t>
            </a:r>
            <a:r>
              <a:rPr lang="tr-TR" sz="2000" b="1" dirty="0" err="1">
                <a:solidFill>
                  <a:srgbClr val="C00000"/>
                </a:solidFill>
              </a:rPr>
              <a:t>lenfadenit</a:t>
            </a:r>
            <a:r>
              <a:rPr lang="tr-TR" sz="2000" b="1" dirty="0">
                <a:solidFill>
                  <a:srgbClr val="C00000"/>
                </a:solidFill>
              </a:rPr>
              <a:t>):</a:t>
            </a:r>
            <a:r>
              <a:rPr lang="tr-TR" sz="2000" b="1" dirty="0"/>
              <a:t> </a:t>
            </a:r>
            <a:r>
              <a:rPr lang="tr-TR" sz="2000" b="1" dirty="0">
                <a:solidFill>
                  <a:schemeClr val="tx1"/>
                </a:solidFill>
              </a:rPr>
              <a:t>Bir veya daha çok lenf düğümü iltihabı.</a:t>
            </a:r>
          </a:p>
          <a:p>
            <a:r>
              <a:rPr lang="tr-TR" sz="2000" b="1" dirty="0">
                <a:solidFill>
                  <a:srgbClr val="C00000"/>
                </a:solidFill>
              </a:rPr>
              <a:t>LYMPHANGİOMA (</a:t>
            </a:r>
            <a:r>
              <a:rPr lang="tr-TR" sz="2000" b="1" dirty="0" err="1">
                <a:solidFill>
                  <a:srgbClr val="C00000"/>
                </a:solidFill>
              </a:rPr>
              <a:t>lenfanjiyom</a:t>
            </a:r>
            <a:r>
              <a:rPr lang="tr-TR" sz="2000" b="1" dirty="0">
                <a:solidFill>
                  <a:srgbClr val="C00000"/>
                </a:solidFill>
              </a:rPr>
              <a:t>): </a:t>
            </a:r>
            <a:r>
              <a:rPr lang="tr-TR" sz="2000" b="1" dirty="0">
                <a:solidFill>
                  <a:schemeClr val="tx1"/>
                </a:solidFill>
              </a:rPr>
              <a:t>Lenf sisteminin iyi huylu tümörü.</a:t>
            </a:r>
          </a:p>
          <a:p>
            <a:r>
              <a:rPr lang="tr-TR" sz="2000" b="1" dirty="0">
                <a:solidFill>
                  <a:srgbClr val="C00000"/>
                </a:solidFill>
              </a:rPr>
              <a:t>LYMPHANGİTİS (</a:t>
            </a:r>
            <a:r>
              <a:rPr lang="tr-TR" sz="2000" b="1" dirty="0" err="1">
                <a:solidFill>
                  <a:srgbClr val="C00000"/>
                </a:solidFill>
              </a:rPr>
              <a:t>lenfanjit</a:t>
            </a:r>
            <a:r>
              <a:rPr lang="tr-TR" sz="2000" b="1" dirty="0">
                <a:solidFill>
                  <a:srgbClr val="C00000"/>
                </a:solidFill>
              </a:rPr>
              <a:t>):</a:t>
            </a:r>
            <a:r>
              <a:rPr lang="tr-TR" sz="2000" b="1" dirty="0"/>
              <a:t> </a:t>
            </a:r>
            <a:r>
              <a:rPr lang="tr-TR" sz="2000" b="1" dirty="0">
                <a:solidFill>
                  <a:schemeClr val="tx1"/>
                </a:solidFill>
              </a:rPr>
              <a:t>Lenf damarlarının iltihabı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201014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2000" y="1412776"/>
            <a:ext cx="5610200" cy="47525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3600" b="1" dirty="0">
                <a:solidFill>
                  <a:srgbClr val="C00000"/>
                </a:solidFill>
              </a:rPr>
              <a:t>AMELİYAT TERİMLERİ</a:t>
            </a:r>
          </a:p>
          <a:p>
            <a:endParaRPr lang="tr-TR" sz="2000" b="1" dirty="0">
              <a:solidFill>
                <a:srgbClr val="C00000"/>
              </a:solidFill>
            </a:endParaRPr>
          </a:p>
          <a:p>
            <a:r>
              <a:rPr lang="tr-TR" sz="2000" b="1" dirty="0">
                <a:solidFill>
                  <a:srgbClr val="C00000"/>
                </a:solidFill>
              </a:rPr>
              <a:t>SPLENOPEXY(</a:t>
            </a:r>
            <a:r>
              <a:rPr lang="tr-TR" sz="2000" b="1" dirty="0" err="1">
                <a:solidFill>
                  <a:srgbClr val="C00000"/>
                </a:solidFill>
              </a:rPr>
              <a:t>splenopeksi</a:t>
            </a:r>
            <a:r>
              <a:rPr lang="tr-TR" sz="2000" b="1" dirty="0">
                <a:solidFill>
                  <a:srgbClr val="C00000"/>
                </a:solidFill>
              </a:rPr>
              <a:t>):</a:t>
            </a:r>
            <a:r>
              <a:rPr lang="tr-TR" sz="2000" b="1" dirty="0">
                <a:solidFill>
                  <a:schemeClr val="tx1"/>
                </a:solidFill>
              </a:rPr>
              <a:t>Dalağın karın duvarına tespiti</a:t>
            </a:r>
          </a:p>
          <a:p>
            <a:r>
              <a:rPr lang="tr-TR" sz="2000" b="1" dirty="0">
                <a:solidFill>
                  <a:srgbClr val="C00000"/>
                </a:solidFill>
              </a:rPr>
              <a:t>SPLENECTOMY(</a:t>
            </a:r>
            <a:r>
              <a:rPr lang="tr-TR" sz="2000" b="1" dirty="0" err="1">
                <a:solidFill>
                  <a:srgbClr val="C00000"/>
                </a:solidFill>
              </a:rPr>
              <a:t>splenektomi</a:t>
            </a:r>
            <a:r>
              <a:rPr lang="tr-TR" sz="2000" b="1" dirty="0">
                <a:solidFill>
                  <a:srgbClr val="C00000"/>
                </a:solidFill>
              </a:rPr>
              <a:t>):</a:t>
            </a:r>
            <a:r>
              <a:rPr lang="tr-TR" sz="2000" b="1" dirty="0">
                <a:solidFill>
                  <a:schemeClr val="tx1"/>
                </a:solidFill>
              </a:rPr>
              <a:t>Dalağın çıkarılması</a:t>
            </a:r>
          </a:p>
          <a:p>
            <a:r>
              <a:rPr lang="tr-TR" sz="2000" b="1" dirty="0">
                <a:solidFill>
                  <a:srgbClr val="C00000"/>
                </a:solidFill>
              </a:rPr>
              <a:t>THYMECTOMY</a:t>
            </a:r>
            <a:r>
              <a:rPr lang="tr-TR" sz="2000" b="1" dirty="0">
                <a:solidFill>
                  <a:srgbClr val="C00000"/>
                </a:solidFill>
                <a:sym typeface="Wingdings" pitchFamily="2" charset="2"/>
              </a:rPr>
              <a:t>(</a:t>
            </a:r>
            <a:r>
              <a:rPr lang="tr-TR" sz="2000" b="1" dirty="0" err="1">
                <a:solidFill>
                  <a:srgbClr val="C00000"/>
                </a:solidFill>
                <a:sym typeface="Wingdings" pitchFamily="2" charset="2"/>
              </a:rPr>
              <a:t>timektomi</a:t>
            </a:r>
            <a:r>
              <a:rPr lang="tr-TR" sz="2000" b="1" dirty="0">
                <a:solidFill>
                  <a:srgbClr val="C00000"/>
                </a:solidFill>
                <a:sym typeface="Wingdings" pitchFamily="2" charset="2"/>
              </a:rPr>
              <a:t>):</a:t>
            </a:r>
            <a:r>
              <a:rPr lang="tr-TR" sz="2000" b="1" dirty="0">
                <a:solidFill>
                  <a:schemeClr val="tx1"/>
                </a:solidFill>
              </a:rPr>
              <a:t>Timüs bezinin çıkarılması</a:t>
            </a:r>
          </a:p>
          <a:p>
            <a:r>
              <a:rPr lang="tr-TR" sz="2000" b="1" dirty="0">
                <a:solidFill>
                  <a:srgbClr val="C00000"/>
                </a:solidFill>
              </a:rPr>
              <a:t>LYMPHADENECTOMİ (</a:t>
            </a:r>
            <a:r>
              <a:rPr lang="tr-TR" sz="2000" b="1" dirty="0" err="1">
                <a:solidFill>
                  <a:srgbClr val="C00000"/>
                </a:solidFill>
              </a:rPr>
              <a:t>lenfadenektomi</a:t>
            </a:r>
            <a:r>
              <a:rPr lang="tr-TR" sz="2000" b="1" dirty="0">
                <a:solidFill>
                  <a:srgbClr val="C00000"/>
                </a:solidFill>
              </a:rPr>
              <a:t>):</a:t>
            </a:r>
            <a:r>
              <a:rPr lang="tr-TR" sz="2000" b="1" dirty="0">
                <a:solidFill>
                  <a:schemeClr val="tx1"/>
                </a:solidFill>
              </a:rPr>
              <a:t>Lenf düğümünün kesip çıkarılması</a:t>
            </a:r>
          </a:p>
          <a:p>
            <a:r>
              <a:rPr lang="tr-TR" sz="2000" b="1" dirty="0">
                <a:solidFill>
                  <a:srgbClr val="C00000"/>
                </a:solidFill>
              </a:rPr>
              <a:t>KEMİK İLİĞİ </a:t>
            </a:r>
            <a:r>
              <a:rPr lang="tr-TR" sz="2000" b="1" dirty="0" err="1">
                <a:solidFill>
                  <a:srgbClr val="C00000"/>
                </a:solidFill>
              </a:rPr>
              <a:t>TRANSPLANTASYONU:</a:t>
            </a:r>
            <a:r>
              <a:rPr lang="tr-TR" sz="2000" b="1" dirty="0" err="1">
                <a:solidFill>
                  <a:schemeClr val="tx1"/>
                </a:solidFill>
              </a:rPr>
              <a:t>Hasta</a:t>
            </a:r>
            <a:r>
              <a:rPr lang="tr-TR" sz="2000" b="1" dirty="0">
                <a:solidFill>
                  <a:schemeClr val="tx1"/>
                </a:solidFill>
              </a:rPr>
              <a:t> kemik iliğinin harap edilerek yerine sağlıklı kemik iliğinin nakli</a:t>
            </a:r>
          </a:p>
          <a:p>
            <a:r>
              <a:rPr lang="tr-TR" sz="2000" b="1" dirty="0">
                <a:solidFill>
                  <a:srgbClr val="C00000"/>
                </a:solidFill>
              </a:rPr>
              <a:t>TONSİLLECTOMY(</a:t>
            </a:r>
            <a:r>
              <a:rPr lang="tr-TR" sz="2000" b="1" dirty="0" err="1">
                <a:solidFill>
                  <a:srgbClr val="C00000"/>
                </a:solidFill>
              </a:rPr>
              <a:t>tonsillektomi</a:t>
            </a:r>
            <a:r>
              <a:rPr lang="tr-TR" sz="2000" b="1" dirty="0">
                <a:solidFill>
                  <a:srgbClr val="C00000"/>
                </a:solidFill>
              </a:rPr>
              <a:t>): </a:t>
            </a:r>
            <a:r>
              <a:rPr lang="tr-TR" sz="2000" b="1" dirty="0">
                <a:solidFill>
                  <a:schemeClr val="tx1"/>
                </a:solidFill>
              </a:rPr>
              <a:t>Bademciklerin ameliyatla çıkarılması</a:t>
            </a:r>
            <a:endParaRPr lang="tr-TR" sz="2000" b="1" dirty="0">
              <a:solidFill>
                <a:srgbClr val="C00000"/>
              </a:solidFill>
            </a:endParaRPr>
          </a:p>
          <a:p>
            <a:endParaRPr lang="tr-TR" sz="2000" b="1" dirty="0">
              <a:solidFill>
                <a:srgbClr val="C00000"/>
              </a:solidFill>
            </a:endParaRPr>
          </a:p>
          <a:p>
            <a:endParaRPr lang="tr-TR" sz="2000" b="1" dirty="0">
              <a:solidFill>
                <a:srgbClr val="C00000"/>
              </a:solidFill>
            </a:endParaRPr>
          </a:p>
          <a:p>
            <a:endParaRPr lang="tr-T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175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D46745B-6DD8-492E-BF85-439AFBA94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C08F7A-CC3B-473D-A12E-31DB3514A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596" y="685800"/>
            <a:ext cx="7272808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7200" b="1" dirty="0">
                <a:solidFill>
                  <a:schemeClr val="accent1"/>
                </a:solidFill>
              </a:rPr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29401113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433</TotalTime>
  <Words>993</Words>
  <Application>Microsoft Office PowerPoint</Application>
  <PresentationFormat>Ekran Gösterisi (4:3)</PresentationFormat>
  <Paragraphs>138</Paragraphs>
  <Slides>18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4" baseType="lpstr">
      <vt:lpstr>Arial</vt:lpstr>
      <vt:lpstr>Calibri</vt:lpstr>
      <vt:lpstr>Impact</vt:lpstr>
      <vt:lpstr>Times New Roman</vt:lpstr>
      <vt:lpstr>Wingdings</vt:lpstr>
      <vt:lpstr>NewsPrint</vt:lpstr>
      <vt:lpstr>   TIBBİ TERMİNOLOJİ       HEMATOLOJİK SİSTEM </vt:lpstr>
      <vt:lpstr>PowerPoint Sunusu</vt:lpstr>
      <vt:lpstr>PowerPoint Sunusu</vt:lpstr>
      <vt:lpstr>PowerPoint Sunusu</vt:lpstr>
      <vt:lpstr>HEMATOLOJİK SİSTEME AİT TERİMLER </vt:lpstr>
      <vt:lpstr>PowerPoint Sunusu</vt:lpstr>
      <vt:lpstr>PowerPoint Sunusu</vt:lpstr>
      <vt:lpstr>PowerPoint Sunusu</vt:lpstr>
      <vt:lpstr>PowerPoint Sunusu</vt:lpstr>
      <vt:lpstr>SEMPTOMLARA AİT TERİMLER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HEMATOLOJİK SİSTEM</dc:title>
  <dc:creator>süleyman emre kocacan</dc:creator>
  <cp:lastModifiedBy>süleyman emre kocacan</cp:lastModifiedBy>
  <cp:revision>42</cp:revision>
  <dcterms:created xsi:type="dcterms:W3CDTF">2017-12-12T20:41:10Z</dcterms:created>
  <dcterms:modified xsi:type="dcterms:W3CDTF">2020-01-20T18:12:32Z</dcterms:modified>
</cp:coreProperties>
</file>