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55"/>
  </p:notesMasterIdLst>
  <p:sldIdLst>
    <p:sldId id="256" r:id="rId5"/>
    <p:sldId id="308" r:id="rId6"/>
    <p:sldId id="317" r:id="rId7"/>
    <p:sldId id="272" r:id="rId8"/>
    <p:sldId id="290" r:id="rId9"/>
    <p:sldId id="319" r:id="rId10"/>
    <p:sldId id="324" r:id="rId11"/>
    <p:sldId id="321" r:id="rId12"/>
    <p:sldId id="318" r:id="rId13"/>
    <p:sldId id="292" r:id="rId14"/>
    <p:sldId id="293" r:id="rId15"/>
    <p:sldId id="294" r:id="rId16"/>
    <p:sldId id="295" r:id="rId17"/>
    <p:sldId id="296" r:id="rId18"/>
    <p:sldId id="278" r:id="rId19"/>
    <p:sldId id="365" r:id="rId20"/>
    <p:sldId id="322" r:id="rId21"/>
    <p:sldId id="274" r:id="rId22"/>
    <p:sldId id="307" r:id="rId23"/>
    <p:sldId id="351" r:id="rId24"/>
    <p:sldId id="309" r:id="rId25"/>
    <p:sldId id="310" r:id="rId26"/>
    <p:sldId id="311" r:id="rId27"/>
    <p:sldId id="356" r:id="rId28"/>
    <p:sldId id="358" r:id="rId29"/>
    <p:sldId id="360" r:id="rId30"/>
    <p:sldId id="359" r:id="rId31"/>
    <p:sldId id="368" r:id="rId32"/>
    <p:sldId id="367" r:id="rId33"/>
    <p:sldId id="362" r:id="rId34"/>
    <p:sldId id="363" r:id="rId35"/>
    <p:sldId id="364" r:id="rId36"/>
    <p:sldId id="276" r:id="rId37"/>
    <p:sldId id="305" r:id="rId38"/>
    <p:sldId id="326" r:id="rId39"/>
    <p:sldId id="328" r:id="rId40"/>
    <p:sldId id="329" r:id="rId41"/>
    <p:sldId id="330" r:id="rId42"/>
    <p:sldId id="331" r:id="rId43"/>
    <p:sldId id="343" r:id="rId44"/>
    <p:sldId id="344" r:id="rId45"/>
    <p:sldId id="316" r:id="rId46"/>
    <p:sldId id="350" r:id="rId47"/>
    <p:sldId id="277" r:id="rId48"/>
    <p:sldId id="347" r:id="rId49"/>
    <p:sldId id="348" r:id="rId50"/>
    <p:sldId id="349" r:id="rId51"/>
    <p:sldId id="369" r:id="rId52"/>
    <p:sldId id="370" r:id="rId53"/>
    <p:sldId id="355" r:id="rId5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0858"/>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8" autoAdjust="0"/>
    <p:restoredTop sz="94388" autoAdjust="0"/>
  </p:normalViewPr>
  <p:slideViewPr>
    <p:cSldViewPr>
      <p:cViewPr varScale="1">
        <p:scale>
          <a:sx n="81" d="100"/>
          <a:sy n="81" d="100"/>
        </p:scale>
        <p:origin x="1661"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881DCE-46B7-41FC-BF5A-09F014EFC303}" type="datetimeFigureOut">
              <a:rPr lang="tr-TR" smtClean="0"/>
              <a:t>20.01.2020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ECA400-59C4-4630-8790-776CEBAE091F}" type="slidenum">
              <a:rPr lang="tr-TR" smtClean="0"/>
              <a:t>‹#›</a:t>
            </a:fld>
            <a:endParaRPr lang="tr-TR"/>
          </a:p>
        </p:txBody>
      </p:sp>
    </p:spTree>
    <p:extLst>
      <p:ext uri="{BB962C8B-B14F-4D97-AF65-F5344CB8AC3E}">
        <p14:creationId xmlns:p14="http://schemas.microsoft.com/office/powerpoint/2010/main" val="3898339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Düz Bağlayıcı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Başlık 28"/>
          <p:cNvSpPr>
            <a:spLocks noGrp="1"/>
          </p:cNvSpPr>
          <p:nvPr>
            <p:ph type="ctrTitle"/>
          </p:nvPr>
        </p:nvSpPr>
        <p:spPr>
          <a:xfrm>
            <a:off x="381000" y="4853411"/>
            <a:ext cx="8458200" cy="1222375"/>
          </a:xfrm>
        </p:spPr>
        <p:txBody>
          <a:bodyPr anchor="t"/>
          <a:lstStyle/>
          <a:p>
            <a:r>
              <a:rPr kumimoji="0" lang="tr-TR"/>
              <a:t>Asıl başlık stili için tıklatın</a:t>
            </a:r>
            <a:endParaRPr kumimoji="0" lang="en-US"/>
          </a:p>
        </p:txBody>
      </p:sp>
      <p:sp>
        <p:nvSpPr>
          <p:cNvPr id="9" name="Alt Başlık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16" name="Veri Yer Tutucusu 15"/>
          <p:cNvSpPr>
            <a:spLocks noGrp="1"/>
          </p:cNvSpPr>
          <p:nvPr>
            <p:ph type="dt" sz="half" idx="10"/>
          </p:nvPr>
        </p:nvSpPr>
        <p:spPr/>
        <p:txBody>
          <a:bodyPr/>
          <a:lstStyle/>
          <a:p>
            <a:fld id="{34992AF0-3BB9-42E1-91F3-CB5A84FA157E}" type="datetimeFigureOut">
              <a:rPr lang="tr-TR" smtClean="0"/>
              <a:t>20.01.2020</a:t>
            </a:fld>
            <a:endParaRPr lang="tr-TR"/>
          </a:p>
        </p:txBody>
      </p:sp>
      <p:sp>
        <p:nvSpPr>
          <p:cNvPr id="2" name="Altbilgi Yer Tutucusu 1"/>
          <p:cNvSpPr>
            <a:spLocks noGrp="1"/>
          </p:cNvSpPr>
          <p:nvPr>
            <p:ph type="ftr" sz="quarter" idx="11"/>
          </p:nvPr>
        </p:nvSpPr>
        <p:spPr/>
        <p:txBody>
          <a:bodyPr/>
          <a:lstStyle/>
          <a:p>
            <a:endParaRPr lang="tr-TR"/>
          </a:p>
        </p:txBody>
      </p:sp>
      <p:sp>
        <p:nvSpPr>
          <p:cNvPr id="15" name="Slayt Numarası Yer Tutucusu 14"/>
          <p:cNvSpPr>
            <a:spLocks noGrp="1"/>
          </p:cNvSpPr>
          <p:nvPr>
            <p:ph type="sldNum" sz="quarter" idx="12"/>
          </p:nvPr>
        </p:nvSpPr>
        <p:spPr>
          <a:xfrm>
            <a:off x="8229600" y="6473952"/>
            <a:ext cx="758952" cy="246888"/>
          </a:xfrm>
        </p:spPr>
        <p:txBody>
          <a:bodyPr/>
          <a:lstStyle/>
          <a:p>
            <a:fld id="{F35970DA-23FB-4829-83D9-FF3A349CF6D0}"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2" name="Başlık 21"/>
          <p:cNvSpPr>
            <a:spLocks noGrp="1"/>
          </p:cNvSpPr>
          <p:nvPr>
            <p:ph type="title"/>
          </p:nvPr>
        </p:nvSpPr>
        <p:spPr/>
        <p:txBody>
          <a:bodyPr/>
          <a:lstStyle/>
          <a:p>
            <a:r>
              <a:rPr kumimoji="0" lang="tr-TR"/>
              <a:t>Asıl başlık stili için tıklatın</a:t>
            </a:r>
            <a:endParaRPr kumimoji="0" lang="en-US"/>
          </a:p>
        </p:txBody>
      </p:sp>
      <p:sp>
        <p:nvSpPr>
          <p:cNvPr id="27" name="İçerik Yer Tutucusu 26"/>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5" name="Veri Yer Tutucusu 24"/>
          <p:cNvSpPr>
            <a:spLocks noGrp="1"/>
          </p:cNvSpPr>
          <p:nvPr>
            <p:ph type="dt" sz="half" idx="10"/>
          </p:nvPr>
        </p:nvSpPr>
        <p:spPr/>
        <p:txBody>
          <a:bodyPr/>
          <a:lstStyle/>
          <a:p>
            <a:fld id="{34992AF0-3BB9-42E1-91F3-CB5A84FA157E}" type="datetimeFigureOut">
              <a:rPr lang="tr-TR" smtClean="0"/>
              <a:t>20.01.2020</a:t>
            </a:fld>
            <a:endParaRPr lang="tr-TR"/>
          </a:p>
        </p:txBody>
      </p:sp>
      <p:sp>
        <p:nvSpPr>
          <p:cNvPr id="19" name="Altbilgi Yer Tutucusu 18"/>
          <p:cNvSpPr>
            <a:spLocks noGrp="1"/>
          </p:cNvSpPr>
          <p:nvPr>
            <p:ph type="ftr" sz="quarter" idx="11"/>
          </p:nvPr>
        </p:nvSpPr>
        <p:spPr>
          <a:xfrm>
            <a:off x="3581400" y="76200"/>
            <a:ext cx="2895600" cy="288925"/>
          </a:xfrm>
        </p:spPr>
        <p:txBody>
          <a:bodyPr/>
          <a:lstStyle/>
          <a:p>
            <a:endParaRPr lang="tr-TR"/>
          </a:p>
        </p:txBody>
      </p:sp>
      <p:sp>
        <p:nvSpPr>
          <p:cNvPr id="16" name="Slayt Numarası Yer Tutucusu 15"/>
          <p:cNvSpPr>
            <a:spLocks noGrp="1"/>
          </p:cNvSpPr>
          <p:nvPr>
            <p:ph type="sldNum" sz="quarter" idx="12"/>
          </p:nvPr>
        </p:nvSpPr>
        <p:spPr>
          <a:xfrm>
            <a:off x="8229600" y="6473952"/>
            <a:ext cx="758952" cy="246888"/>
          </a:xfrm>
        </p:spPr>
        <p:txBody>
          <a:bodyPr/>
          <a:lstStyle/>
          <a:p>
            <a:fld id="{F35970DA-23FB-4829-83D9-FF3A349CF6D0}"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2"/>
      </p:bgRef>
    </p:bg>
    <p:spTree>
      <p:nvGrpSpPr>
        <p:cNvPr id="1" name=""/>
        <p:cNvGrpSpPr/>
        <p:nvPr/>
      </p:nvGrpSpPr>
      <p:grpSpPr>
        <a:xfrm>
          <a:off x="0" y="0"/>
          <a:ext cx="0" cy="0"/>
          <a:chOff x="0" y="0"/>
          <a:chExt cx="0" cy="0"/>
        </a:xfrm>
      </p:grpSpPr>
      <p:sp>
        <p:nvSpPr>
          <p:cNvPr id="7" name="Düz Bağlayıcı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Metin Yer Tutucusu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19" name="Veri Yer Tutucusu 18"/>
          <p:cNvSpPr>
            <a:spLocks noGrp="1"/>
          </p:cNvSpPr>
          <p:nvPr>
            <p:ph type="dt" sz="half" idx="10"/>
          </p:nvPr>
        </p:nvSpPr>
        <p:spPr/>
        <p:txBody>
          <a:bodyPr/>
          <a:lstStyle/>
          <a:p>
            <a:fld id="{34992AF0-3BB9-42E1-91F3-CB5A84FA157E}" type="datetimeFigureOut">
              <a:rPr lang="tr-TR" smtClean="0"/>
              <a:t>20.01.2020</a:t>
            </a:fld>
            <a:endParaRPr lang="tr-TR"/>
          </a:p>
        </p:txBody>
      </p:sp>
      <p:sp>
        <p:nvSpPr>
          <p:cNvPr id="11" name="Altbilgi Yer Tutucusu 10"/>
          <p:cNvSpPr>
            <a:spLocks noGrp="1"/>
          </p:cNvSpPr>
          <p:nvPr>
            <p:ph type="ftr" sz="quarter" idx="11"/>
          </p:nvPr>
        </p:nvSpPr>
        <p:spPr/>
        <p:txBody>
          <a:bodyPr/>
          <a:lstStyle/>
          <a:p>
            <a:endParaRPr lang="tr-TR"/>
          </a:p>
        </p:txBody>
      </p:sp>
      <p:sp>
        <p:nvSpPr>
          <p:cNvPr id="16" name="Slayt Numarası Yer Tutucusu 15"/>
          <p:cNvSpPr>
            <a:spLocks noGrp="1"/>
          </p:cNvSpPr>
          <p:nvPr>
            <p:ph type="sldNum" sz="quarter" idx="12"/>
          </p:nvPr>
        </p:nvSpPr>
        <p:spPr/>
        <p:txBody>
          <a:bodyPr/>
          <a:lstStyle/>
          <a:p>
            <a:fld id="{F35970DA-23FB-4829-83D9-FF3A349CF6D0}" type="slidenum">
              <a:rPr lang="tr-TR" smtClean="0"/>
              <a:t>‹#›</a:t>
            </a:fld>
            <a:endParaRPr lang="tr-TR"/>
          </a:p>
        </p:txBody>
      </p:sp>
      <p:sp>
        <p:nvSpPr>
          <p:cNvPr id="8" name="Başlık 7"/>
          <p:cNvSpPr>
            <a:spLocks noGrp="1"/>
          </p:cNvSpPr>
          <p:nvPr>
            <p:ph type="title"/>
          </p:nvPr>
        </p:nvSpPr>
        <p:spPr>
          <a:xfrm>
            <a:off x="180475" y="2947085"/>
            <a:ext cx="8686800" cy="1184825"/>
          </a:xfrm>
        </p:spPr>
        <p:txBody>
          <a:bodyPr rtlCol="0" anchor="t"/>
          <a:lstStyle>
            <a:lvl1pPr algn="r">
              <a:defRPr/>
            </a:lvl1pPr>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0" name="Başlık 19"/>
          <p:cNvSpPr>
            <a:spLocks noGrp="1"/>
          </p:cNvSpPr>
          <p:nvPr>
            <p:ph type="title"/>
          </p:nvPr>
        </p:nvSpPr>
        <p:spPr>
          <a:xfrm>
            <a:off x="301752" y="457200"/>
            <a:ext cx="8686800" cy="841248"/>
          </a:xfrm>
        </p:spPr>
        <p:txBody>
          <a:bodyPr/>
          <a:lstStyle/>
          <a:p>
            <a:r>
              <a:rPr kumimoji="0" lang="tr-TR"/>
              <a:t>Asıl başlık stili için tıklatın</a:t>
            </a:r>
            <a:endParaRPr kumimoji="0" lang="en-US"/>
          </a:p>
        </p:txBody>
      </p:sp>
      <p:sp>
        <p:nvSpPr>
          <p:cNvPr id="14" name="İçerik Yer Tutucus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3" name="İçerik Yer Tutucus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1" name="Veri Yer Tutucusu 20"/>
          <p:cNvSpPr>
            <a:spLocks noGrp="1"/>
          </p:cNvSpPr>
          <p:nvPr>
            <p:ph type="dt" sz="half" idx="10"/>
          </p:nvPr>
        </p:nvSpPr>
        <p:spPr/>
        <p:txBody>
          <a:bodyPr/>
          <a:lstStyle/>
          <a:p>
            <a:fld id="{34992AF0-3BB9-42E1-91F3-CB5A84FA157E}" type="datetimeFigureOut">
              <a:rPr lang="tr-TR" smtClean="0"/>
              <a:t>20.01.2020</a:t>
            </a:fld>
            <a:endParaRPr lang="tr-TR"/>
          </a:p>
        </p:txBody>
      </p:sp>
      <p:sp>
        <p:nvSpPr>
          <p:cNvPr id="10" name="Altbilgi Yer Tutucusu 9"/>
          <p:cNvSpPr>
            <a:spLocks noGrp="1"/>
          </p:cNvSpPr>
          <p:nvPr>
            <p:ph type="ftr" sz="quarter" idx="11"/>
          </p:nvPr>
        </p:nvSpPr>
        <p:spPr/>
        <p:txBody>
          <a:bodyPr/>
          <a:lstStyle/>
          <a:p>
            <a:endParaRPr lang="tr-TR"/>
          </a:p>
        </p:txBody>
      </p:sp>
      <p:sp>
        <p:nvSpPr>
          <p:cNvPr id="31" name="Slayt Numarası Yer Tutucusu 30"/>
          <p:cNvSpPr>
            <a:spLocks noGrp="1"/>
          </p:cNvSpPr>
          <p:nvPr>
            <p:ph type="sldNum" sz="quarter" idx="12"/>
          </p:nvPr>
        </p:nvSpPr>
        <p:spPr/>
        <p:txBody>
          <a:bodyPr/>
          <a:lstStyle/>
          <a:p>
            <a:fld id="{F35970DA-23FB-4829-83D9-FF3A349CF6D0}"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Başlık 28"/>
          <p:cNvSpPr>
            <a:spLocks noGrp="1"/>
          </p:cNvSpPr>
          <p:nvPr>
            <p:ph type="title"/>
          </p:nvPr>
        </p:nvSpPr>
        <p:spPr>
          <a:xfrm>
            <a:off x="304800" y="5410200"/>
            <a:ext cx="8610600" cy="882650"/>
          </a:xfrm>
        </p:spPr>
        <p:txBody>
          <a:bodyPr anchor="ctr"/>
          <a:lstStyle>
            <a:lvl1pPr>
              <a:defRPr/>
            </a:lvl1pPr>
          </a:lstStyle>
          <a:p>
            <a:r>
              <a:rPr kumimoji="0" lang="tr-TR"/>
              <a:t>Asıl başlık stili için tıklatın</a:t>
            </a:r>
            <a:endParaRPr kumimoji="0" lang="en-US"/>
          </a:p>
        </p:txBody>
      </p:sp>
      <p:sp>
        <p:nvSpPr>
          <p:cNvPr id="13" name="Metin Yer Tutucusu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25" name="Metin Yer Tutucusu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İçerik Yer Tutucus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8" name="İçerik Yer Tutucus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 name="Veri Yer Tutucusu 9"/>
          <p:cNvSpPr>
            <a:spLocks noGrp="1"/>
          </p:cNvSpPr>
          <p:nvPr>
            <p:ph type="dt" sz="half" idx="10"/>
          </p:nvPr>
        </p:nvSpPr>
        <p:spPr/>
        <p:txBody>
          <a:bodyPr/>
          <a:lstStyle/>
          <a:p>
            <a:fld id="{34992AF0-3BB9-42E1-91F3-CB5A84FA157E}" type="datetimeFigureOut">
              <a:rPr lang="tr-TR" smtClean="0"/>
              <a:t>20.01.2020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a:xfrm>
            <a:off x="8229600" y="6477000"/>
            <a:ext cx="762000" cy="246888"/>
          </a:xfrm>
        </p:spPr>
        <p:txBody>
          <a:bodyPr/>
          <a:lstStyle/>
          <a:p>
            <a:fld id="{F35970DA-23FB-4829-83D9-FF3A349CF6D0}" type="slidenum">
              <a:rPr lang="tr-TR" smtClean="0"/>
              <a:t>‹#›</a:t>
            </a:fld>
            <a:endParaRPr lang="tr-TR"/>
          </a:p>
        </p:txBody>
      </p:sp>
      <p:sp>
        <p:nvSpPr>
          <p:cNvPr id="11" name="Düz Bağlayıcı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0" name="Başlık 29"/>
          <p:cNvSpPr>
            <a:spLocks noGrp="1"/>
          </p:cNvSpPr>
          <p:nvPr>
            <p:ph type="title"/>
          </p:nvPr>
        </p:nvSpPr>
        <p:spPr>
          <a:xfrm>
            <a:off x="301752" y="457200"/>
            <a:ext cx="8686800" cy="841248"/>
          </a:xfrm>
        </p:spPr>
        <p:txBody>
          <a:bodyPr/>
          <a:lstStyle/>
          <a:p>
            <a:r>
              <a:rPr kumimoji="0" lang="tr-TR"/>
              <a:t>Asıl başlık stili için tıklatın</a:t>
            </a:r>
            <a:endParaRPr kumimoji="0" lang="en-US"/>
          </a:p>
        </p:txBody>
      </p:sp>
      <p:sp>
        <p:nvSpPr>
          <p:cNvPr id="12" name="Veri Yer Tutucusu 11"/>
          <p:cNvSpPr>
            <a:spLocks noGrp="1"/>
          </p:cNvSpPr>
          <p:nvPr>
            <p:ph type="dt" sz="half" idx="10"/>
          </p:nvPr>
        </p:nvSpPr>
        <p:spPr/>
        <p:txBody>
          <a:bodyPr/>
          <a:lstStyle/>
          <a:p>
            <a:fld id="{34992AF0-3BB9-42E1-91F3-CB5A84FA157E}" type="datetimeFigureOut">
              <a:rPr lang="tr-TR" smtClean="0"/>
              <a:t>20.01.2020</a:t>
            </a:fld>
            <a:endParaRPr lang="tr-TR"/>
          </a:p>
        </p:txBody>
      </p:sp>
      <p:sp>
        <p:nvSpPr>
          <p:cNvPr id="21" name="Altbilgi Yer Tutucusu 20"/>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5970DA-23FB-4829-83D9-FF3A349CF6D0}"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Veri Yer Tutucusu 2"/>
          <p:cNvSpPr>
            <a:spLocks noGrp="1"/>
          </p:cNvSpPr>
          <p:nvPr>
            <p:ph type="dt" sz="half" idx="10"/>
          </p:nvPr>
        </p:nvSpPr>
        <p:spPr/>
        <p:txBody>
          <a:bodyPr/>
          <a:lstStyle/>
          <a:p>
            <a:fld id="{34992AF0-3BB9-42E1-91F3-CB5A84FA157E}" type="datetimeFigureOut">
              <a:rPr lang="tr-TR" smtClean="0"/>
              <a:t>20.01.2020</a:t>
            </a:fld>
            <a:endParaRPr lang="tr-TR"/>
          </a:p>
        </p:txBody>
      </p:sp>
      <p:sp>
        <p:nvSpPr>
          <p:cNvPr id="24" name="Altbilgi Yer Tutucusu 23"/>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5970DA-23FB-4829-83D9-FF3A349CF6D0}"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Düz Bağlayıcı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Başlık 11"/>
          <p:cNvSpPr>
            <a:spLocks noGrp="1"/>
          </p:cNvSpPr>
          <p:nvPr>
            <p:ph type="title"/>
          </p:nvPr>
        </p:nvSpPr>
        <p:spPr>
          <a:xfrm>
            <a:off x="457200" y="5486400"/>
            <a:ext cx="8458200" cy="520700"/>
          </a:xfrm>
        </p:spPr>
        <p:txBody>
          <a:bodyPr anchor="ctr"/>
          <a:lstStyle>
            <a:lvl1pPr algn="l">
              <a:buNone/>
              <a:defRPr sz="2000" b="1"/>
            </a:lvl1pPr>
          </a:lstStyle>
          <a:p>
            <a:r>
              <a:rPr kumimoji="0" lang="tr-TR"/>
              <a:t>Asıl başlık stili için tıklatın</a:t>
            </a:r>
            <a:endParaRPr kumimoji="0" lang="en-US"/>
          </a:p>
        </p:txBody>
      </p:sp>
      <p:sp>
        <p:nvSpPr>
          <p:cNvPr id="26" name="Metin Yer Tutucusu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14" name="İçerik Yer Tutucus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5" name="Veri Yer Tutucusu 24"/>
          <p:cNvSpPr>
            <a:spLocks noGrp="1"/>
          </p:cNvSpPr>
          <p:nvPr>
            <p:ph type="dt" sz="half" idx="10"/>
          </p:nvPr>
        </p:nvSpPr>
        <p:spPr/>
        <p:txBody>
          <a:bodyPr/>
          <a:lstStyle/>
          <a:p>
            <a:fld id="{34992AF0-3BB9-42E1-91F3-CB5A84FA157E}" type="datetimeFigureOut">
              <a:rPr lang="tr-TR" smtClean="0"/>
              <a:t>20.01.2020</a:t>
            </a:fld>
            <a:endParaRPr lang="tr-TR"/>
          </a:p>
        </p:txBody>
      </p:sp>
      <p:sp>
        <p:nvSpPr>
          <p:cNvPr id="29" name="Altbilgi Yer Tutucusu 28"/>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5970DA-23FB-4829-83D9-FF3A349CF6D0}"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Resim Yer Tutucusu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a:t>Resim eklemek için simgeyi tıklatın</a:t>
            </a:r>
            <a:endParaRPr kumimoji="0" lang="en-US" dirty="0"/>
          </a:p>
        </p:txBody>
      </p:sp>
      <p:sp>
        <p:nvSpPr>
          <p:cNvPr id="7" name="Veri Yer Tutucusu 6"/>
          <p:cNvSpPr>
            <a:spLocks noGrp="1"/>
          </p:cNvSpPr>
          <p:nvPr>
            <p:ph type="dt" sz="half" idx="10"/>
          </p:nvPr>
        </p:nvSpPr>
        <p:spPr/>
        <p:txBody>
          <a:bodyPr/>
          <a:lstStyle/>
          <a:p>
            <a:fld id="{34992AF0-3BB9-42E1-91F3-CB5A84FA157E}" type="datetimeFigureOut">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31" name="Slayt Numarası Yer Tutucusu 30"/>
          <p:cNvSpPr>
            <a:spLocks noGrp="1"/>
          </p:cNvSpPr>
          <p:nvPr>
            <p:ph type="sldNum" sz="quarter" idx="12"/>
          </p:nvPr>
        </p:nvSpPr>
        <p:spPr/>
        <p:txBody>
          <a:bodyPr/>
          <a:lstStyle/>
          <a:p>
            <a:fld id="{F35970DA-23FB-4829-83D9-FF3A349CF6D0}" type="slidenum">
              <a:rPr lang="tr-TR" smtClean="0"/>
              <a:t>‹#›</a:t>
            </a:fld>
            <a:endParaRPr lang="tr-TR"/>
          </a:p>
        </p:txBody>
      </p:sp>
      <p:sp>
        <p:nvSpPr>
          <p:cNvPr id="17" name="Başlık 16"/>
          <p:cNvSpPr>
            <a:spLocks noGrp="1"/>
          </p:cNvSpPr>
          <p:nvPr>
            <p:ph type="title"/>
          </p:nvPr>
        </p:nvSpPr>
        <p:spPr>
          <a:xfrm>
            <a:off x="381000" y="4993760"/>
            <a:ext cx="5867400" cy="522288"/>
          </a:xfrm>
        </p:spPr>
        <p:txBody>
          <a:bodyPr anchor="ctr"/>
          <a:lstStyle>
            <a:lvl1pPr algn="l">
              <a:buNone/>
              <a:defRPr sz="2000" b="1"/>
            </a:lvl1pPr>
          </a:lstStyle>
          <a:p>
            <a:r>
              <a:rPr kumimoji="0" lang="tr-TR"/>
              <a:t>Asıl başlık stili için tıklatın</a:t>
            </a:r>
            <a:endParaRPr kumimoji="0" lang="en-US"/>
          </a:p>
        </p:txBody>
      </p:sp>
      <p:sp>
        <p:nvSpPr>
          <p:cNvPr id="26" name="Metin Yer Tutucusu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34992AF0-3BB9-42E1-91F3-CB5A84FA157E}" type="datetimeFigureOut">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5970DA-23FB-4829-83D9-FF3A349CF6D0}"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549276"/>
            <a:ext cx="1828800" cy="5851525"/>
          </a:xfrm>
        </p:spPr>
        <p:txBody>
          <a:bodyPr vert="eaVert"/>
          <a:lstStyle/>
          <a:p>
            <a:r>
              <a:rPr kumimoji="0" lang="tr-TR"/>
              <a:t>Asıl başlık stili için tıklatın</a:t>
            </a:r>
            <a:endParaRPr kumimoji="0" lang="en-US"/>
          </a:p>
        </p:txBody>
      </p:sp>
      <p:sp>
        <p:nvSpPr>
          <p:cNvPr id="3" name="Dikey Metin Yer Tutucusu 2"/>
          <p:cNvSpPr>
            <a:spLocks noGrp="1"/>
          </p:cNvSpPr>
          <p:nvPr>
            <p:ph type="body" orient="vert" idx="1"/>
          </p:nvPr>
        </p:nvSpPr>
        <p:spPr>
          <a:xfrm>
            <a:off x="457200" y="549276"/>
            <a:ext cx="62484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Veri Yer Tutucusu 3"/>
          <p:cNvSpPr>
            <a:spLocks noGrp="1"/>
          </p:cNvSpPr>
          <p:nvPr>
            <p:ph type="dt" sz="half" idx="10"/>
          </p:nvPr>
        </p:nvSpPr>
        <p:spPr/>
        <p:txBody>
          <a:bodyPr/>
          <a:lstStyle/>
          <a:p>
            <a:fld id="{34992AF0-3BB9-42E1-91F3-CB5A84FA157E}" type="datetimeFigureOut">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5970DA-23FB-4829-83D9-FF3A349CF6D0}"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Düz Bağlayıcı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Metin Yer Tutucusu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1" name="Veri Yer Tutucusu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4992AF0-3BB9-42E1-91F3-CB5A84FA157E}" type="datetimeFigureOut">
              <a:rPr lang="tr-TR" smtClean="0"/>
              <a:t>20.01.2020</a:t>
            </a:fld>
            <a:endParaRPr lang="tr-TR"/>
          </a:p>
        </p:txBody>
      </p:sp>
      <p:sp>
        <p:nvSpPr>
          <p:cNvPr id="28" name="Altbilgi Yer Tutucusu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Slayt Numarası Yer Tutucusu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35970DA-23FB-4829-83D9-FF3A349CF6D0}" type="slidenum">
              <a:rPr lang="tr-TR" smtClean="0"/>
              <a:t>‹#›</a:t>
            </a:fld>
            <a:endParaRPr lang="tr-TR"/>
          </a:p>
        </p:txBody>
      </p:sp>
      <p:sp>
        <p:nvSpPr>
          <p:cNvPr id="10" name="Başlık Yer Tutucusu 9"/>
          <p:cNvSpPr>
            <a:spLocks noGrp="1"/>
          </p:cNvSpPr>
          <p:nvPr>
            <p:ph type="title"/>
          </p:nvPr>
        </p:nvSpPr>
        <p:spPr>
          <a:xfrm>
            <a:off x="304800" y="457200"/>
            <a:ext cx="8686800" cy="838200"/>
          </a:xfrm>
          <a:prstGeom prst="rect">
            <a:avLst/>
          </a:prstGeom>
        </p:spPr>
        <p:txBody>
          <a:bodyPr vert="horz" anchor="ctr">
            <a:normAutofit/>
          </a:bodyPr>
          <a:lstStyle/>
          <a:p>
            <a:r>
              <a:rPr kumimoji="0" lang="tr-TR"/>
              <a:t>Asıl başlık stili için tıklatın</a:t>
            </a:r>
            <a:endParaRPr kumimoji="0" lang="en-US"/>
          </a:p>
        </p:txBody>
      </p:sp>
      <p:sp>
        <p:nvSpPr>
          <p:cNvPr id="9" name="Düz Bağlayıcı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üz Bağlayıcı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971600" y="2174999"/>
            <a:ext cx="7772400" cy="1470025"/>
          </a:xfrm>
        </p:spPr>
        <p:txBody>
          <a:bodyPr>
            <a:scene3d>
              <a:camera prst="orthographicFront"/>
              <a:lightRig rig="glow" dir="tl">
                <a:rot lat="0" lon="0" rev="5400000"/>
              </a:lightRig>
            </a:scene3d>
            <a:sp3d contourW="12700">
              <a:bevelT w="25400" h="25400"/>
              <a:contourClr>
                <a:srgbClr val="002060"/>
              </a:contourClr>
            </a:sp3d>
          </a:bodyPr>
          <a:lstStyle/>
          <a:p>
            <a:pPr algn="r"/>
            <a:r>
              <a:rPr lang="tr-TR" dirty="0" err="1">
                <a:ln w="11430">
                  <a:solidFill>
                    <a:srgbClr val="0E0858"/>
                  </a:solidFill>
                </a:ln>
                <a:effectLst/>
                <a:latin typeface="Arial" pitchFamily="34" charset="0"/>
                <a:cs typeface="Arial" pitchFamily="34" charset="0"/>
              </a:rPr>
              <a:t>İşletİm</a:t>
            </a:r>
            <a:r>
              <a:rPr lang="tr-TR" dirty="0">
                <a:ln w="11430">
                  <a:solidFill>
                    <a:srgbClr val="0E0858"/>
                  </a:solidFill>
                </a:ln>
                <a:effectLst/>
                <a:latin typeface="Arial" pitchFamily="34" charset="0"/>
                <a:cs typeface="Arial" pitchFamily="34" charset="0"/>
              </a:rPr>
              <a:t> </a:t>
            </a:r>
            <a:r>
              <a:rPr lang="tr-TR" dirty="0" err="1">
                <a:ln w="11430">
                  <a:solidFill>
                    <a:srgbClr val="0E0858"/>
                  </a:solidFill>
                </a:ln>
                <a:effectLst/>
                <a:latin typeface="Arial" pitchFamily="34" charset="0"/>
                <a:cs typeface="Arial" pitchFamily="34" charset="0"/>
              </a:rPr>
              <a:t>Sİstemİ</a:t>
            </a:r>
            <a:br>
              <a:rPr lang="tr-TR" dirty="0">
                <a:ln w="11430">
                  <a:solidFill>
                    <a:srgbClr val="0E0858"/>
                  </a:solidFill>
                </a:ln>
                <a:effectLst/>
                <a:latin typeface="Arial" pitchFamily="34" charset="0"/>
                <a:cs typeface="Arial" pitchFamily="34" charset="0"/>
              </a:rPr>
            </a:br>
            <a:r>
              <a:rPr lang="tr-TR" dirty="0">
                <a:ln w="11430">
                  <a:solidFill>
                    <a:srgbClr val="0E0858"/>
                  </a:solidFill>
                </a:ln>
                <a:effectLst/>
                <a:latin typeface="Arial" pitchFamily="34" charset="0"/>
                <a:cs typeface="Arial" pitchFamily="34" charset="0"/>
              </a:rPr>
              <a:t>TEMELLERİ</a:t>
            </a:r>
          </a:p>
        </p:txBody>
      </p:sp>
      <p:pic>
        <p:nvPicPr>
          <p:cNvPr id="4" name="Resim 3" descr="çizim içeren bir resim&#10;&#10;Açıklama otomatik olarak oluşturuldu">
            <a:extLst>
              <a:ext uri="{FF2B5EF4-FFF2-40B4-BE49-F238E27FC236}">
                <a16:creationId xmlns:a16="http://schemas.microsoft.com/office/drawing/2014/main" id="{11B2CC40-A6E7-4BED-B295-1BBD27090E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287" y="122731"/>
            <a:ext cx="2638496" cy="2650275"/>
          </a:xfrm>
          <a:prstGeom prst="rect">
            <a:avLst/>
          </a:prstGeom>
        </p:spPr>
      </p:pic>
    </p:spTree>
    <p:extLst>
      <p:ext uri="{BB962C8B-B14F-4D97-AF65-F5344CB8AC3E}">
        <p14:creationId xmlns:p14="http://schemas.microsoft.com/office/powerpoint/2010/main" val="140975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lum bright="70000" contrast="-70000"/>
            <a:extLst>
              <a:ext uri="{28A0092B-C50C-407E-A947-70E740481C1C}">
                <a14:useLocalDpi xmlns:a14="http://schemas.microsoft.com/office/drawing/2010/main"/>
              </a:ext>
            </a:extLst>
          </a:blip>
          <a:srcRect/>
          <a:stretch>
            <a:fillRect/>
          </a:stretch>
        </p:blipFill>
        <p:spPr bwMode="auto">
          <a:xfrm>
            <a:off x="2195513" y="2133600"/>
            <a:ext cx="4824412" cy="4824413"/>
          </a:xfrm>
          <a:prstGeom prst="rect">
            <a:avLst/>
          </a:prstGeom>
          <a:noFill/>
          <a:ln>
            <a:noFill/>
          </a:ln>
          <a:effectLst>
            <a:outerShdw dist="35921" dir="2700000" algn="ctr" rotWithShape="0">
              <a:schemeClr val="bg2"/>
            </a:outerShdw>
          </a:effectLst>
        </p:spPr>
      </p:pic>
      <p:sp>
        <p:nvSpPr>
          <p:cNvPr id="29700" name="Başlık 2"/>
          <p:cNvSpPr>
            <a:spLocks noGrp="1"/>
          </p:cNvSpPr>
          <p:nvPr>
            <p:ph type="title"/>
          </p:nvPr>
        </p:nvSpPr>
        <p:spPr>
          <a:xfrm>
            <a:off x="539552" y="301171"/>
            <a:ext cx="6336704" cy="895581"/>
          </a:xfrm>
        </p:spPr>
        <p:txBody>
          <a:bodyPr>
            <a:normAutofit/>
          </a:bodyPr>
          <a:lstStyle/>
          <a:p>
            <a:r>
              <a:rPr lang="tr-TR" b="1" dirty="0"/>
              <a:t>MASAÜSTÜ</a:t>
            </a:r>
          </a:p>
        </p:txBody>
      </p:sp>
      <p:sp>
        <p:nvSpPr>
          <p:cNvPr id="2" name="İçerik Yer Tutucusu 1"/>
          <p:cNvSpPr>
            <a:spLocks noGrp="1"/>
          </p:cNvSpPr>
          <p:nvPr>
            <p:ph idx="1"/>
          </p:nvPr>
        </p:nvSpPr>
        <p:spPr>
          <a:xfrm>
            <a:off x="222495" y="1412776"/>
            <a:ext cx="5444306" cy="4455592"/>
          </a:xfrm>
        </p:spPr>
        <p:txBody>
          <a:bodyPr rtlCol="0">
            <a:noAutofit/>
          </a:bodyPr>
          <a:lstStyle/>
          <a:p>
            <a:pPr marL="274320" indent="-274320" fontAlgn="auto">
              <a:spcAft>
                <a:spcPts val="0"/>
              </a:spcAft>
              <a:defRPr/>
            </a:pPr>
            <a:r>
              <a:rPr lang="tr-TR" sz="2600" dirty="0"/>
              <a:t>Bilgisayarı açtığımızda karşımıza gelen  ilk ekran görüntüsüdür. </a:t>
            </a:r>
          </a:p>
          <a:p>
            <a:pPr marL="274320" indent="-274320" fontAlgn="auto">
              <a:spcAft>
                <a:spcPts val="0"/>
              </a:spcAft>
              <a:defRPr/>
            </a:pPr>
            <a:r>
              <a:rPr lang="tr-TR" sz="2600" dirty="0"/>
              <a:t>Masaüstü de bir klasördür.  (DESKTOP)</a:t>
            </a:r>
          </a:p>
          <a:p>
            <a:pPr marL="274320" indent="-274320" fontAlgn="auto">
              <a:spcAft>
                <a:spcPts val="0"/>
              </a:spcAft>
              <a:defRPr/>
            </a:pPr>
            <a:r>
              <a:rPr lang="tr-TR" sz="2600" dirty="0"/>
              <a:t>Masaüstünde program, dosya ve klasör simgeleri bulunur.</a:t>
            </a:r>
          </a:p>
          <a:p>
            <a:pPr marL="274320" indent="-274320" fontAlgn="auto">
              <a:spcAft>
                <a:spcPts val="0"/>
              </a:spcAft>
              <a:defRPr/>
            </a:pPr>
            <a:r>
              <a:rPr lang="tr-TR" sz="2600" dirty="0"/>
              <a:t>Masaüstünden bilgisayarın herhangi bir yerine ulaşılabilir.</a:t>
            </a:r>
          </a:p>
          <a:p>
            <a:pPr marL="274320" indent="-274320" fontAlgn="auto">
              <a:spcAft>
                <a:spcPts val="0"/>
              </a:spcAft>
              <a:defRPr/>
            </a:pPr>
            <a:r>
              <a:rPr lang="tr-TR" sz="2600" dirty="0"/>
              <a:t>Bilgisayarda bulunan dosya ve klasörlere erişmek yada bunları yönetmek için köprü görevi görür.</a:t>
            </a:r>
          </a:p>
        </p:txBody>
      </p:sp>
      <p:sp>
        <p:nvSpPr>
          <p:cNvPr id="29701" name="Başlık 1"/>
          <p:cNvSpPr txBox="1">
            <a:spLocks/>
          </p:cNvSpPr>
          <p:nvPr/>
        </p:nvSpPr>
        <p:spPr bwMode="auto">
          <a:xfrm>
            <a:off x="5940425" y="44450"/>
            <a:ext cx="29527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r"/>
            <a:r>
              <a:rPr lang="tr-TR" sz="1400">
                <a:solidFill>
                  <a:srgbClr val="FFFFFF"/>
                </a:solidFill>
              </a:rPr>
              <a:t>İŞLETİM SİSTEMİNİ KULLANMA</a:t>
            </a:r>
          </a:p>
        </p:txBody>
      </p:sp>
    </p:spTree>
    <p:extLst>
      <p:ext uri="{BB962C8B-B14F-4D97-AF65-F5344CB8AC3E}">
        <p14:creationId xmlns:p14="http://schemas.microsoft.com/office/powerpoint/2010/main" val="415267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Masaüstü Görüntüsü</a:t>
            </a:r>
          </a:p>
        </p:txBody>
      </p:sp>
      <p:sp>
        <p:nvSpPr>
          <p:cNvPr id="3" name="İçerik Yer Tutucusu 2"/>
          <p:cNvSpPr>
            <a:spLocks noGrp="1"/>
          </p:cNvSpPr>
          <p:nvPr>
            <p:ph idx="1"/>
          </p:nvPr>
        </p:nvSpPr>
        <p:spPr/>
        <p:txBody>
          <a:bodyPr/>
          <a:lstStyle/>
          <a:p>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1520" y="1484783"/>
            <a:ext cx="8640960" cy="5121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059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02054" y="116632"/>
            <a:ext cx="7067128" cy="1143000"/>
          </a:xfrm>
        </p:spPr>
        <p:txBody>
          <a:bodyPr>
            <a:normAutofit/>
          </a:bodyPr>
          <a:lstStyle/>
          <a:p>
            <a:pPr lvl="0"/>
            <a:r>
              <a:rPr lang="tr-TR" b="1" dirty="0"/>
              <a:t>Masaüstü </a:t>
            </a:r>
            <a:r>
              <a:rPr lang="tr-TR" b="1" dirty="0" err="1"/>
              <a:t>ögelerİ</a:t>
            </a:r>
            <a:endParaRPr lang="tr-TR" b="1" dirty="0"/>
          </a:p>
        </p:txBody>
      </p:sp>
      <p:sp>
        <p:nvSpPr>
          <p:cNvPr id="11" name="İçerik Yer Tutucusu 6"/>
          <p:cNvSpPr>
            <a:spLocks noGrp="1"/>
          </p:cNvSpPr>
          <p:nvPr>
            <p:ph sz="half" idx="1"/>
          </p:nvPr>
        </p:nvSpPr>
        <p:spPr>
          <a:xfrm>
            <a:off x="2411760" y="1628800"/>
            <a:ext cx="4680519" cy="3064972"/>
          </a:xfrm>
        </p:spPr>
        <p:txBody>
          <a:bodyPr>
            <a:normAutofit/>
          </a:bodyPr>
          <a:lstStyle/>
          <a:p>
            <a:pPr marL="0" indent="0">
              <a:buNone/>
            </a:pPr>
            <a:r>
              <a:rPr lang="tr-TR" sz="2400" dirty="0"/>
              <a:t>Masaüstünde bazı temel simgeler bulunur. Bunlar;</a:t>
            </a:r>
          </a:p>
          <a:p>
            <a:r>
              <a:rPr lang="tr-TR" sz="2400" dirty="0"/>
              <a:t>Bilgisayar(</a:t>
            </a:r>
            <a:r>
              <a:rPr lang="tr-TR" sz="2400" dirty="0" err="1"/>
              <a:t>ım</a:t>
            </a:r>
            <a:r>
              <a:rPr lang="tr-TR" sz="2400" dirty="0"/>
              <a:t>)</a:t>
            </a:r>
          </a:p>
          <a:p>
            <a:r>
              <a:rPr lang="tr-TR" sz="2400" dirty="0"/>
              <a:t>Belgeler(im)</a:t>
            </a:r>
          </a:p>
          <a:p>
            <a:r>
              <a:rPr lang="tr-TR" sz="2400" dirty="0"/>
              <a:t>Ağ (Bağlantılarım)</a:t>
            </a:r>
          </a:p>
          <a:p>
            <a:r>
              <a:rPr lang="tr-TR" sz="2400" dirty="0"/>
              <a:t>İnternet Explorer</a:t>
            </a:r>
          </a:p>
          <a:p>
            <a:r>
              <a:rPr lang="tr-TR" sz="2400" dirty="0"/>
              <a:t>Geri Dönüşüm Kutusu</a:t>
            </a:r>
          </a:p>
          <a:p>
            <a:endParaRPr lang="tr-TR" sz="2400" dirty="0"/>
          </a:p>
        </p:txBody>
      </p:sp>
      <p:pic>
        <p:nvPicPr>
          <p:cNvPr id="7" name="Resim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0215" y="1628800"/>
            <a:ext cx="1747317" cy="1394324"/>
          </a:xfrm>
          <a:prstGeom prst="roundRect">
            <a:avLst/>
          </a:prstGeom>
        </p:spPr>
      </p:pic>
      <p:pic>
        <p:nvPicPr>
          <p:cNvPr id="8" name="Resim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70170" y="4693772"/>
            <a:ext cx="1747317" cy="1366566"/>
          </a:xfrm>
          <a:prstGeom prst="roundRect">
            <a:avLst/>
          </a:prstGeom>
        </p:spPr>
      </p:pic>
      <p:pic>
        <p:nvPicPr>
          <p:cNvPr id="9" name="Resim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56412" y="4666014"/>
            <a:ext cx="1747316" cy="1394324"/>
          </a:xfrm>
          <a:prstGeom prst="roundRect">
            <a:avLst/>
          </a:prstGeom>
        </p:spPr>
      </p:pic>
      <p:pic>
        <p:nvPicPr>
          <p:cNvPr id="3" name="Resim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72756" y="4680893"/>
            <a:ext cx="1747317" cy="1379445"/>
          </a:xfrm>
          <a:prstGeom prst="roundRect">
            <a:avLst/>
          </a:prstGeom>
        </p:spPr>
      </p:pic>
      <p:pic>
        <p:nvPicPr>
          <p:cNvPr id="2050"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56412" y="1661457"/>
            <a:ext cx="1747316" cy="1394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015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İçerik Yer Tutucusu 1"/>
          <p:cNvSpPr>
            <a:spLocks noGrp="1"/>
          </p:cNvSpPr>
          <p:nvPr>
            <p:ph idx="1"/>
          </p:nvPr>
        </p:nvSpPr>
        <p:spPr>
          <a:xfrm>
            <a:off x="370807" y="1052736"/>
            <a:ext cx="8272462" cy="2089150"/>
          </a:xfrm>
        </p:spPr>
        <p:txBody>
          <a:bodyPr>
            <a:normAutofit/>
          </a:bodyPr>
          <a:lstStyle/>
          <a:p>
            <a:r>
              <a:rPr lang="tr-TR" sz="2000" dirty="0"/>
              <a:t>Ekranın altında bulunan GÖREV ÇUBUĞU, açık program ve dosyaların pencerelerini temsil eden düğmelerin yanı sıra, program hizmetleri ve komutlarını çalıştırmak için tıklanabilen düğmelerden oluşur. Görev çubuğu kilitli değilse istenilen yere taşınır</a:t>
            </a:r>
          </a:p>
        </p:txBody>
      </p:sp>
      <p:sp>
        <p:nvSpPr>
          <p:cNvPr id="41993" name="Dikdörtgen 11"/>
          <p:cNvSpPr>
            <a:spLocks noChangeArrowheads="1"/>
          </p:cNvSpPr>
          <p:nvPr/>
        </p:nvSpPr>
        <p:spPr bwMode="auto">
          <a:xfrm>
            <a:off x="984250" y="6511905"/>
            <a:ext cx="2914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dirty="0"/>
              <a:t>Görev Çubuğu Ayarları yapılır</a:t>
            </a:r>
          </a:p>
        </p:txBody>
      </p:sp>
      <p:pic>
        <p:nvPicPr>
          <p:cNvPr id="41994"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84168" y="4202112"/>
            <a:ext cx="2766368" cy="254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12529"/>
          <a:stretch/>
        </p:blipFill>
        <p:spPr bwMode="auto">
          <a:xfrm>
            <a:off x="1115220" y="4376599"/>
            <a:ext cx="2246312" cy="2395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Düz Ok Bağlayıcısı 8"/>
          <p:cNvCxnSpPr/>
          <p:nvPr/>
        </p:nvCxnSpPr>
        <p:spPr>
          <a:xfrm flipH="1" flipV="1">
            <a:off x="2289064" y="6152357"/>
            <a:ext cx="893464" cy="401636"/>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3" name="Dikdörtgen 2"/>
          <p:cNvSpPr/>
          <p:nvPr/>
        </p:nvSpPr>
        <p:spPr>
          <a:xfrm>
            <a:off x="258704" y="260648"/>
            <a:ext cx="3334246" cy="646331"/>
          </a:xfrm>
          <a:prstGeom prst="rect">
            <a:avLst/>
          </a:prstGeom>
        </p:spPr>
        <p:txBody>
          <a:bodyPr wrap="none">
            <a:spAutoFit/>
          </a:bodyPr>
          <a:lstStyle/>
          <a:p>
            <a:pPr lvl="1" algn="ctr">
              <a:defRPr/>
            </a:pPr>
            <a:r>
              <a:rPr lang="tr-TR" sz="3600" b="1" dirty="0"/>
              <a:t>Görev çubuğu</a:t>
            </a:r>
          </a:p>
        </p:txBody>
      </p:sp>
      <p:grpSp>
        <p:nvGrpSpPr>
          <p:cNvPr id="10" name="Grup 9"/>
          <p:cNvGrpSpPr/>
          <p:nvPr/>
        </p:nvGrpSpPr>
        <p:grpSpPr>
          <a:xfrm>
            <a:off x="214271" y="2466992"/>
            <a:ext cx="8496944" cy="1696752"/>
            <a:chOff x="323528" y="2996952"/>
            <a:chExt cx="8496944" cy="1696752"/>
          </a:xfrm>
        </p:grpSpPr>
        <p:pic>
          <p:nvPicPr>
            <p:cNvPr id="11" name="Resim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3528" y="4042866"/>
              <a:ext cx="8496944" cy="509588"/>
            </a:xfrm>
            <a:prstGeom prst="rect">
              <a:avLst/>
            </a:prstGeom>
          </p:spPr>
        </p:pic>
        <p:sp>
          <p:nvSpPr>
            <p:cNvPr id="12" name="Yuvarlatılmış Dikdörtgen 11"/>
            <p:cNvSpPr/>
            <p:nvPr/>
          </p:nvSpPr>
          <p:spPr>
            <a:xfrm>
              <a:off x="647564" y="3901616"/>
              <a:ext cx="4464496" cy="792088"/>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3" name="Aşağı Ok 12"/>
            <p:cNvSpPr/>
            <p:nvPr/>
          </p:nvSpPr>
          <p:spPr>
            <a:xfrm>
              <a:off x="2555776" y="2996952"/>
              <a:ext cx="648072" cy="93610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76797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Başlat Menüsü</a:t>
            </a:r>
            <a:endParaRPr lang="tr-TR" dirty="0"/>
          </a:p>
        </p:txBody>
      </p:sp>
      <p:sp>
        <p:nvSpPr>
          <p:cNvPr id="3" name="İçerik Yer Tutucusu 2"/>
          <p:cNvSpPr>
            <a:spLocks noGrp="1"/>
          </p:cNvSpPr>
          <p:nvPr>
            <p:ph idx="1"/>
          </p:nvPr>
        </p:nvSpPr>
        <p:spPr>
          <a:xfrm>
            <a:off x="3851920" y="1645809"/>
            <a:ext cx="5040560" cy="4525963"/>
          </a:xfrm>
        </p:spPr>
        <p:txBody>
          <a:bodyPr/>
          <a:lstStyle/>
          <a:p>
            <a:pPr marL="0" indent="0">
              <a:buNone/>
            </a:pPr>
            <a:r>
              <a:rPr lang="tr-TR" b="1" dirty="0"/>
              <a:t>	</a:t>
            </a:r>
            <a:r>
              <a:rPr lang="tr-TR" dirty="0"/>
              <a:t>Bilgisayarda yüklü olan programlardan birini çalıştırmaya, dosya yada klasörleri aramaya, yüklü aygıtlarla ilgili seçeneklere başlat menüsü aracılığıyla ulaşılır.</a:t>
            </a:r>
          </a:p>
        </p:txBody>
      </p:sp>
      <p:pic>
        <p:nvPicPr>
          <p:cNvPr id="4" name="Resim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1520" y="5809862"/>
            <a:ext cx="7704856" cy="785236"/>
          </a:xfrm>
          <a:prstGeom prst="rect">
            <a:avLst/>
          </a:prstGeom>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520" y="1416158"/>
            <a:ext cx="3484714" cy="437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şağı Ok 4"/>
          <p:cNvSpPr/>
          <p:nvPr/>
        </p:nvSpPr>
        <p:spPr>
          <a:xfrm>
            <a:off x="539552" y="5085184"/>
            <a:ext cx="792088" cy="849193"/>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tr-TR"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107970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9776"/>
            <a:ext cx="7067128" cy="1143000"/>
          </a:xfrm>
        </p:spPr>
        <p:txBody>
          <a:bodyPr>
            <a:normAutofit/>
          </a:bodyPr>
          <a:lstStyle/>
          <a:p>
            <a:r>
              <a:rPr lang="tr-TR" b="1" dirty="0"/>
              <a:t>Başlat Menüsünde Arama</a:t>
            </a:r>
            <a:endParaRPr lang="tr-TR" dirty="0"/>
          </a:p>
        </p:txBody>
      </p:sp>
      <p:sp>
        <p:nvSpPr>
          <p:cNvPr id="3" name="İçerik Yer Tutucusu 2"/>
          <p:cNvSpPr>
            <a:spLocks noGrp="1"/>
          </p:cNvSpPr>
          <p:nvPr>
            <p:ph idx="1"/>
          </p:nvPr>
        </p:nvSpPr>
        <p:spPr>
          <a:xfrm>
            <a:off x="323528" y="1556792"/>
            <a:ext cx="4680520" cy="5112568"/>
          </a:xfrm>
        </p:spPr>
        <p:txBody>
          <a:bodyPr>
            <a:normAutofit fontScale="70000" lnSpcReduction="20000"/>
          </a:bodyPr>
          <a:lstStyle/>
          <a:p>
            <a:pPr marL="0" indent="0">
              <a:buNone/>
            </a:pPr>
            <a:r>
              <a:rPr lang="tr-TR" dirty="0"/>
              <a:t>Örnek olarak bilgisayarda “</a:t>
            </a:r>
            <a:r>
              <a:rPr lang="tr-TR" i="1" dirty="0"/>
              <a:t>ses kaydedici</a:t>
            </a:r>
            <a:r>
              <a:rPr lang="tr-TR" dirty="0"/>
              <a:t>” programını başlatmak için arama kutusuna aşağıda resimde görüldüğü gibi “</a:t>
            </a:r>
            <a:r>
              <a:rPr lang="tr-TR" i="1" dirty="0"/>
              <a:t>ses</a:t>
            </a:r>
            <a:r>
              <a:rPr lang="tr-TR" dirty="0"/>
              <a:t>” yazılır ise, </a:t>
            </a:r>
            <a:r>
              <a:rPr lang="tr-TR" dirty="0" err="1"/>
              <a:t>windows</a:t>
            </a:r>
            <a:r>
              <a:rPr lang="tr-TR" dirty="0"/>
              <a:t> 7 içinde “</a:t>
            </a:r>
            <a:r>
              <a:rPr lang="tr-TR" i="1" dirty="0"/>
              <a:t>ses</a:t>
            </a:r>
            <a:r>
              <a:rPr lang="tr-TR" b="1" dirty="0"/>
              <a:t>” </a:t>
            </a:r>
            <a:r>
              <a:rPr lang="tr-TR" dirty="0"/>
              <a:t>kelimesinin geçtiği </a:t>
            </a:r>
            <a:r>
              <a:rPr lang="tr-TR" dirty="0" err="1"/>
              <a:t>porgram</a:t>
            </a:r>
            <a:r>
              <a:rPr lang="tr-TR" dirty="0"/>
              <a:t> ve dosyaları yandaki gibi listeleyecektir, aynı programı çalıştırmak için “</a:t>
            </a:r>
            <a:r>
              <a:rPr lang="tr-TR" i="1" dirty="0"/>
              <a:t>Başlat </a:t>
            </a:r>
            <a:r>
              <a:rPr lang="tr-TR" i="1" dirty="0" err="1"/>
              <a:t>menüsü→Tüm</a:t>
            </a:r>
            <a:r>
              <a:rPr lang="tr-TR" i="1" dirty="0"/>
              <a:t> </a:t>
            </a:r>
            <a:r>
              <a:rPr lang="tr-TR" i="1" dirty="0" err="1"/>
              <a:t>Programlar→Donatılar→Ses</a:t>
            </a:r>
            <a:r>
              <a:rPr lang="tr-TR" i="1" dirty="0"/>
              <a:t> Kaydedici</a:t>
            </a:r>
            <a:r>
              <a:rPr lang="tr-TR" dirty="0"/>
              <a:t>” </a:t>
            </a:r>
            <a:r>
              <a:rPr lang="tr-TR" dirty="0" err="1"/>
              <a:t>yoluda</a:t>
            </a:r>
            <a:r>
              <a:rPr lang="tr-TR" dirty="0"/>
              <a:t> izlenebilir. Benzer şekilde “</a:t>
            </a:r>
            <a:r>
              <a:rPr lang="tr-TR" i="1" dirty="0" err="1"/>
              <a:t>wordpad</a:t>
            </a:r>
            <a:r>
              <a:rPr lang="tr-TR" b="1" dirty="0"/>
              <a:t>” </a:t>
            </a:r>
            <a:r>
              <a:rPr lang="tr-TR" dirty="0"/>
              <a:t>programını çalıştırmak için arama kutusuna “</a:t>
            </a:r>
            <a:r>
              <a:rPr lang="tr-TR" i="1" dirty="0" err="1"/>
              <a:t>word</a:t>
            </a:r>
            <a:r>
              <a:rPr lang="tr-TR" dirty="0"/>
              <a:t>”,</a:t>
            </a:r>
            <a:r>
              <a:rPr lang="tr-TR" b="1" dirty="0"/>
              <a:t>“</a:t>
            </a:r>
            <a:r>
              <a:rPr lang="tr-TR" i="1" dirty="0"/>
              <a:t>hesap </a:t>
            </a:r>
            <a:r>
              <a:rPr lang="tr-TR" i="1" dirty="0" err="1"/>
              <a:t>makinesi</a:t>
            </a:r>
            <a:r>
              <a:rPr lang="tr-TR" b="1" dirty="0" err="1"/>
              <a:t>”</a:t>
            </a:r>
            <a:r>
              <a:rPr lang="tr-TR" dirty="0" err="1"/>
              <a:t>programını</a:t>
            </a:r>
            <a:r>
              <a:rPr lang="tr-TR" dirty="0"/>
              <a:t> çalıştırmak için “</a:t>
            </a:r>
            <a:r>
              <a:rPr lang="tr-TR" i="1" dirty="0"/>
              <a:t>hesap</a:t>
            </a:r>
            <a:r>
              <a:rPr lang="tr-TR" dirty="0"/>
              <a:t>” yazılması yeterlidir.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04048" y="1412776"/>
            <a:ext cx="3838575"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3861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400" b="1" dirty="0"/>
              <a:t>Bildirim </a:t>
            </a:r>
            <a:r>
              <a:rPr lang="tr-TR" sz="2400" b="1" dirty="0" err="1"/>
              <a:t>alanı:</a:t>
            </a:r>
            <a:r>
              <a:rPr lang="tr-TR" sz="2400" dirty="0" err="1"/>
              <a:t>Aşağıdaki</a:t>
            </a:r>
            <a:r>
              <a:rPr lang="tr-TR" sz="2400" dirty="0"/>
              <a:t> resimden de görülebileceği gibi ses, ağ, tarih ve saat işlemleri gibi bazı uygulamalara bildirim alanını kullanılarak ta ulaşılabilir.</a:t>
            </a:r>
          </a:p>
        </p:txBody>
      </p:sp>
      <p:pic>
        <p:nvPicPr>
          <p:cNvPr id="5" name="Resim 4"/>
          <p:cNvPicPr>
            <a:picLocks noChangeAspect="1"/>
          </p:cNvPicPr>
          <p:nvPr/>
        </p:nvPicPr>
        <p:blipFill rotWithShape="1">
          <a:blip r:embed="rId2" cstate="email">
            <a:extLst>
              <a:ext uri="{28A0092B-C50C-407E-A947-70E740481C1C}">
                <a14:useLocalDpi xmlns:a14="http://schemas.microsoft.com/office/drawing/2010/main"/>
              </a:ext>
            </a:extLst>
          </a:blip>
          <a:srcRect t="-1" b="-27718"/>
          <a:stretch/>
        </p:blipFill>
        <p:spPr>
          <a:xfrm>
            <a:off x="395536" y="5373216"/>
            <a:ext cx="6696744" cy="1609026"/>
          </a:xfrm>
          <a:prstGeom prst="roundRect">
            <a:avLst/>
          </a:prstGeom>
        </p:spPr>
      </p:pic>
      <p:sp>
        <p:nvSpPr>
          <p:cNvPr id="7" name="Aşağı Ok 6"/>
          <p:cNvSpPr/>
          <p:nvPr/>
        </p:nvSpPr>
        <p:spPr>
          <a:xfrm>
            <a:off x="3995936" y="4219925"/>
            <a:ext cx="648072" cy="93610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6" name="Dikdörtgen 3"/>
          <p:cNvSpPr>
            <a:spLocks noChangeArrowheads="1"/>
          </p:cNvSpPr>
          <p:nvPr/>
        </p:nvSpPr>
        <p:spPr bwMode="auto">
          <a:xfrm>
            <a:off x="6435725" y="4177422"/>
            <a:ext cx="2708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dirty="0"/>
              <a:t>Sağ Alt köşedeki butona </a:t>
            </a:r>
          </a:p>
          <a:p>
            <a:r>
              <a:rPr lang="tr-TR" dirty="0"/>
              <a:t>basarak istenilen zamanda </a:t>
            </a:r>
          </a:p>
          <a:p>
            <a:r>
              <a:rPr lang="tr-TR" dirty="0"/>
              <a:t>masaüstü görüntülenebilir</a:t>
            </a:r>
          </a:p>
        </p:txBody>
      </p:sp>
      <p:cxnSp>
        <p:nvCxnSpPr>
          <p:cNvPr id="8" name="Düz Ok Bağlayıcısı 7"/>
          <p:cNvCxnSpPr/>
          <p:nvPr/>
        </p:nvCxnSpPr>
        <p:spPr>
          <a:xfrm flipV="1">
            <a:off x="7020272" y="5156030"/>
            <a:ext cx="720080" cy="577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6920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485800"/>
            <a:ext cx="7067128" cy="1143000"/>
          </a:xfrm>
        </p:spPr>
        <p:txBody>
          <a:bodyPr>
            <a:normAutofit fontScale="90000"/>
          </a:bodyPr>
          <a:lstStyle/>
          <a:p>
            <a:r>
              <a:rPr lang="tr-TR" sz="3600" cap="none" dirty="0"/>
              <a:t>Windows 7 Bilgisayarı Kapatma Seçenekleri </a:t>
            </a:r>
            <a:br>
              <a:rPr lang="tr-TR" sz="3600" dirty="0"/>
            </a:br>
            <a:endParaRPr lang="tr-TR" dirty="0"/>
          </a:p>
        </p:txBody>
      </p:sp>
      <p:sp>
        <p:nvSpPr>
          <p:cNvPr id="3" name="İçerik Yer Tutucusu 2"/>
          <p:cNvSpPr>
            <a:spLocks noGrp="1"/>
          </p:cNvSpPr>
          <p:nvPr>
            <p:ph idx="1"/>
          </p:nvPr>
        </p:nvSpPr>
        <p:spPr>
          <a:xfrm>
            <a:off x="5220072" y="1628800"/>
            <a:ext cx="3528393" cy="4536504"/>
          </a:xfrm>
        </p:spPr>
        <p:txBody>
          <a:bodyPr>
            <a:normAutofit/>
          </a:bodyPr>
          <a:lstStyle/>
          <a:p>
            <a:pPr marL="0" indent="0">
              <a:buNone/>
            </a:pPr>
            <a:r>
              <a:rPr lang="tr-TR" dirty="0"/>
              <a:t>Bilgisayarı kapatmak için </a:t>
            </a:r>
            <a:r>
              <a:rPr lang="tr-TR" dirty="0">
                <a:solidFill>
                  <a:srgbClr val="FF0000"/>
                </a:solidFill>
              </a:rPr>
              <a:t>kapat</a:t>
            </a:r>
            <a:r>
              <a:rPr lang="tr-TR" dirty="0"/>
              <a:t> düğmesine, diğer işlemleri yapmak için kapat düğmesi yanındaki </a:t>
            </a:r>
            <a:r>
              <a:rPr lang="tr-TR" dirty="0" err="1">
                <a:solidFill>
                  <a:srgbClr val="FF0000"/>
                </a:solidFill>
              </a:rPr>
              <a:t>ok</a:t>
            </a:r>
            <a:r>
              <a:rPr lang="tr-TR" dirty="0" err="1"/>
              <a:t>’a</a:t>
            </a:r>
            <a:r>
              <a:rPr lang="tr-TR" dirty="0"/>
              <a:t> basınız.</a:t>
            </a:r>
          </a:p>
        </p:txBody>
      </p:sp>
    </p:spTree>
    <p:extLst>
      <p:ext uri="{BB962C8B-B14F-4D97-AF65-F5344CB8AC3E}">
        <p14:creationId xmlns:p14="http://schemas.microsoft.com/office/powerpoint/2010/main" val="1744319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İçerik Yer Tutucusu 6"/>
          <p:cNvSpPr>
            <a:spLocks noGrp="1"/>
          </p:cNvSpPr>
          <p:nvPr>
            <p:ph idx="1"/>
          </p:nvPr>
        </p:nvSpPr>
        <p:spPr>
          <a:xfrm>
            <a:off x="250825" y="1484313"/>
            <a:ext cx="8497888" cy="2659062"/>
          </a:xfrm>
        </p:spPr>
        <p:txBody>
          <a:bodyPr/>
          <a:lstStyle/>
          <a:p>
            <a:r>
              <a:rPr lang="tr-TR" dirty="0"/>
              <a:t>Masaüstündeki simgeleri seçmek için farenin sol tuşuna bir kere tıklanır.</a:t>
            </a:r>
          </a:p>
          <a:p>
            <a:r>
              <a:rPr lang="tr-TR" dirty="0"/>
              <a:t>Simgeleri taşımak için farenin sol tuşuna basılı tutularak sürüklenir.</a:t>
            </a:r>
          </a:p>
        </p:txBody>
      </p:sp>
      <p:pic>
        <p:nvPicPr>
          <p:cNvPr id="4403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860688" y="3645024"/>
            <a:ext cx="3439504" cy="2691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9" name="Metin kutusu 6"/>
          <p:cNvSpPr txBox="1">
            <a:spLocks noChangeArrowheads="1"/>
          </p:cNvSpPr>
          <p:nvPr/>
        </p:nvSpPr>
        <p:spPr bwMode="auto">
          <a:xfrm>
            <a:off x="3121025" y="6323013"/>
            <a:ext cx="2730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tr-TR" dirty="0"/>
              <a:t>Seçilmiş Bilgisayar Simgesi</a:t>
            </a:r>
          </a:p>
        </p:txBody>
      </p:sp>
    </p:spTree>
    <p:extLst>
      <p:ext uri="{BB962C8B-B14F-4D97-AF65-F5344CB8AC3E}">
        <p14:creationId xmlns:p14="http://schemas.microsoft.com/office/powerpoint/2010/main" val="1781160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60016" y="2748002"/>
            <a:ext cx="5104127" cy="3561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45061" name="İçerik Yer Tutucusu 6"/>
          <p:cNvSpPr>
            <a:spLocks noGrp="1"/>
          </p:cNvSpPr>
          <p:nvPr>
            <p:ph idx="1"/>
          </p:nvPr>
        </p:nvSpPr>
        <p:spPr>
          <a:xfrm>
            <a:off x="225425" y="1412875"/>
            <a:ext cx="8378825" cy="2736850"/>
          </a:xfrm>
        </p:spPr>
        <p:txBody>
          <a:bodyPr/>
          <a:lstStyle/>
          <a:p>
            <a:pPr marL="0" indent="0">
              <a:buFont typeface="Arial" pitchFamily="34" charset="0"/>
              <a:buNone/>
            </a:pPr>
            <a:r>
              <a:rPr lang="tr-TR" dirty="0">
                <a:solidFill>
                  <a:srgbClr val="C00000"/>
                </a:solidFill>
              </a:rPr>
              <a:t>BİLGİSAYAR(IM) SİMGESİ:</a:t>
            </a:r>
          </a:p>
          <a:p>
            <a:pPr marL="0" indent="0">
              <a:buFont typeface="Arial" pitchFamily="34" charset="0"/>
              <a:buNone/>
            </a:pPr>
            <a:r>
              <a:rPr lang="tr-TR" dirty="0"/>
              <a:t>Bilgisayara bağlı disk sürücülerini ve donanımı gösterir.</a:t>
            </a:r>
          </a:p>
        </p:txBody>
      </p:sp>
      <p:pic>
        <p:nvPicPr>
          <p:cNvPr id="6" name="Resim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9552" y="3933056"/>
            <a:ext cx="2473027" cy="1973426"/>
          </a:xfrm>
          <a:prstGeom prst="roundRect">
            <a:avLst>
              <a:gd name="adj" fmla="val 23746"/>
            </a:avLst>
          </a:prstGeom>
        </p:spPr>
      </p:pic>
      <p:sp>
        <p:nvSpPr>
          <p:cNvPr id="2" name="Sağ Ok 1"/>
          <p:cNvSpPr/>
          <p:nvPr/>
        </p:nvSpPr>
        <p:spPr>
          <a:xfrm>
            <a:off x="2931319" y="4725821"/>
            <a:ext cx="1698923"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2485648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pic>
        <p:nvPicPr>
          <p:cNvPr id="4608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07904" y="2707458"/>
            <a:ext cx="5111552" cy="3846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İçerik Yer Tutucusu 2"/>
          <p:cNvSpPr>
            <a:spLocks noGrp="1"/>
          </p:cNvSpPr>
          <p:nvPr>
            <p:ph idx="1"/>
          </p:nvPr>
        </p:nvSpPr>
        <p:spPr>
          <a:xfrm>
            <a:off x="658812" y="1484785"/>
            <a:ext cx="8017643" cy="1800200"/>
          </a:xfrm>
        </p:spPr>
        <p:txBody>
          <a:bodyPr>
            <a:normAutofit/>
          </a:bodyPr>
          <a:lstStyle/>
          <a:p>
            <a:pPr marL="0" indent="0">
              <a:buFont typeface="Arial" charset="0"/>
              <a:buNone/>
              <a:defRPr/>
            </a:pPr>
            <a:r>
              <a:rPr lang="tr-TR" dirty="0">
                <a:solidFill>
                  <a:srgbClr val="C00000"/>
                </a:solidFill>
              </a:rPr>
              <a:t>BELGELER SİMGESİ:</a:t>
            </a:r>
          </a:p>
          <a:p>
            <a:pPr marL="0" indent="0">
              <a:buFont typeface="Arial" charset="0"/>
              <a:buNone/>
              <a:defRPr/>
            </a:pPr>
            <a:r>
              <a:rPr lang="tr-TR" dirty="0"/>
              <a:t>Kişisel dosya ve klasörlerin depolandığı klasördür. </a:t>
            </a:r>
          </a:p>
        </p:txBody>
      </p:sp>
      <p:pic>
        <p:nvPicPr>
          <p:cNvPr id="5" name="Resim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8813" y="4509120"/>
            <a:ext cx="1747317" cy="1379445"/>
          </a:xfrm>
          <a:prstGeom prst="roundRect">
            <a:avLst/>
          </a:prstGeom>
        </p:spPr>
      </p:pic>
      <p:sp>
        <p:nvSpPr>
          <p:cNvPr id="2" name="Sağ Ok 1"/>
          <p:cNvSpPr/>
          <p:nvPr/>
        </p:nvSpPr>
        <p:spPr>
          <a:xfrm>
            <a:off x="2555776" y="4869160"/>
            <a:ext cx="122413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750746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47109" name="İçerik Yer Tutucusu 2"/>
          <p:cNvSpPr>
            <a:spLocks noGrp="1"/>
          </p:cNvSpPr>
          <p:nvPr>
            <p:ph idx="1"/>
          </p:nvPr>
        </p:nvSpPr>
        <p:spPr>
          <a:xfrm>
            <a:off x="395289" y="1412776"/>
            <a:ext cx="5688880" cy="4968552"/>
          </a:xfrm>
        </p:spPr>
        <p:txBody>
          <a:bodyPr>
            <a:normAutofit/>
          </a:bodyPr>
          <a:lstStyle/>
          <a:p>
            <a:pPr marL="0" indent="0">
              <a:buFont typeface="Arial" pitchFamily="34" charset="0"/>
              <a:buNone/>
            </a:pPr>
            <a:r>
              <a:rPr lang="tr-TR" dirty="0">
                <a:solidFill>
                  <a:srgbClr val="C00000"/>
                </a:solidFill>
              </a:rPr>
              <a:t>GERİ DÖNÜŞÜM KUTUSU SİMGESİ : </a:t>
            </a:r>
            <a:r>
              <a:rPr lang="tr-TR" dirty="0"/>
              <a:t>Silinen dosya ve klasörleri barındırır.</a:t>
            </a:r>
          </a:p>
          <a:p>
            <a:pPr marL="0" indent="0">
              <a:buFont typeface="Arial" pitchFamily="34" charset="0"/>
              <a:buNone/>
            </a:pPr>
            <a:endParaRPr lang="tr-TR" dirty="0"/>
          </a:p>
          <a:p>
            <a:pPr marL="0" indent="0">
              <a:buFont typeface="Arial" pitchFamily="34" charset="0"/>
              <a:buNone/>
            </a:pPr>
            <a:r>
              <a:rPr lang="tr-TR" sz="2800" dirty="0"/>
              <a:t>Bilgileri bilgisayardan TAMAMEN silmek için Geri Dönüşüm Kutusunun boşaltılması gerekir.</a:t>
            </a:r>
          </a:p>
          <a:p>
            <a:pPr marL="0" indent="0">
              <a:buFont typeface="Arial" pitchFamily="34" charset="0"/>
              <a:buNone/>
            </a:pP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03180" y="2768724"/>
            <a:ext cx="2827436" cy="2664296"/>
          </a:xfrm>
          <a:prstGeom prst="roundRect">
            <a:avLst>
              <a:gd name="adj" fmla="val 19050"/>
            </a:avLst>
          </a:prstGeom>
        </p:spPr>
      </p:pic>
    </p:spTree>
    <p:extLst>
      <p:ext uri="{BB962C8B-B14F-4D97-AF65-F5344CB8AC3E}">
        <p14:creationId xmlns:p14="http://schemas.microsoft.com/office/powerpoint/2010/main" val="408342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48133" name="İçerik Yer Tutucusu 2"/>
          <p:cNvSpPr>
            <a:spLocks noGrp="1"/>
          </p:cNvSpPr>
          <p:nvPr>
            <p:ph idx="1"/>
          </p:nvPr>
        </p:nvSpPr>
        <p:spPr>
          <a:xfrm>
            <a:off x="467544" y="1700808"/>
            <a:ext cx="5271269" cy="3274417"/>
          </a:xfrm>
        </p:spPr>
        <p:txBody>
          <a:bodyPr>
            <a:normAutofit/>
          </a:bodyPr>
          <a:lstStyle/>
          <a:p>
            <a:pPr marL="0" indent="0">
              <a:buFont typeface="Arial" pitchFamily="34" charset="0"/>
              <a:buNone/>
            </a:pPr>
            <a:r>
              <a:rPr lang="tr-TR" dirty="0">
                <a:solidFill>
                  <a:srgbClr val="C00000"/>
                </a:solidFill>
              </a:rPr>
              <a:t>INTERNET EXPLORER SİMGESİ: </a:t>
            </a:r>
            <a:r>
              <a:rPr lang="tr-TR" dirty="0"/>
              <a:t>İnternette gezinmek için kullanılan simgedir.</a:t>
            </a:r>
          </a:p>
          <a:p>
            <a:pPr marL="0" indent="0">
              <a:buFont typeface="Arial" pitchFamily="34" charset="0"/>
              <a:buNone/>
            </a:pPr>
            <a:r>
              <a:rPr lang="tr-TR" dirty="0"/>
              <a:t> Tarayıcı (BROWSER) da denir.</a:t>
            </a:r>
          </a:p>
        </p:txBody>
      </p:sp>
      <p:pic>
        <p:nvPicPr>
          <p:cNvPr id="48134" name="Picture 2" descr="D:\RESİMLER\PNG\all\Internet Explorer.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34050" y="2028825"/>
            <a:ext cx="2809875"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687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Web </a:t>
            </a:r>
            <a:r>
              <a:rPr lang="tr-TR" dirty="0" err="1"/>
              <a:t>tarayIcIlarI</a:t>
            </a:r>
            <a:r>
              <a:rPr lang="tr-TR" dirty="0"/>
              <a:t> ve ÇIKIŞ TARİHLERİ</a:t>
            </a:r>
          </a:p>
        </p:txBody>
      </p:sp>
      <p:sp>
        <p:nvSpPr>
          <p:cNvPr id="3" name="Dikdörtgen 2"/>
          <p:cNvSpPr/>
          <p:nvPr/>
        </p:nvSpPr>
        <p:spPr>
          <a:xfrm>
            <a:off x="251520" y="1412776"/>
            <a:ext cx="8568952" cy="2462213"/>
          </a:xfrm>
          <a:prstGeom prst="rect">
            <a:avLst/>
          </a:prstGeom>
        </p:spPr>
        <p:txBody>
          <a:bodyPr wrap="square">
            <a:spAutoFit/>
          </a:bodyPr>
          <a:lstStyle/>
          <a:p>
            <a:r>
              <a:rPr lang="tr-TR" sz="2200" dirty="0">
                <a:solidFill>
                  <a:srgbClr val="FF0000"/>
                </a:solidFill>
              </a:rPr>
              <a:t>Internet Explorer, 16 Ağustos 1995</a:t>
            </a:r>
          </a:p>
          <a:p>
            <a:r>
              <a:rPr lang="tr-TR" sz="2200" dirty="0">
                <a:solidFill>
                  <a:srgbClr val="FF0000"/>
                </a:solidFill>
              </a:rPr>
              <a:t>Opera, 1996</a:t>
            </a:r>
          </a:p>
          <a:p>
            <a:r>
              <a:rPr lang="tr-TR" sz="2200" dirty="0" err="1">
                <a:solidFill>
                  <a:srgbClr val="FF0000"/>
                </a:solidFill>
              </a:rPr>
              <a:t>Mozilla</a:t>
            </a:r>
            <a:r>
              <a:rPr lang="tr-TR" sz="2200" dirty="0">
                <a:solidFill>
                  <a:srgbClr val="FF0000"/>
                </a:solidFill>
              </a:rPr>
              <a:t> </a:t>
            </a:r>
            <a:r>
              <a:rPr lang="tr-TR" sz="2200" dirty="0" err="1">
                <a:solidFill>
                  <a:srgbClr val="FF0000"/>
                </a:solidFill>
              </a:rPr>
              <a:t>Navigator</a:t>
            </a:r>
            <a:r>
              <a:rPr lang="tr-TR" sz="2200" dirty="0">
                <a:solidFill>
                  <a:srgbClr val="FF0000"/>
                </a:solidFill>
              </a:rPr>
              <a:t>, 5 Haziran 2002</a:t>
            </a:r>
          </a:p>
          <a:p>
            <a:r>
              <a:rPr lang="tr-TR" sz="2200" dirty="0" err="1">
                <a:solidFill>
                  <a:srgbClr val="FF0000"/>
                </a:solidFill>
              </a:rPr>
              <a:t>Mozilla</a:t>
            </a:r>
            <a:r>
              <a:rPr lang="tr-TR" sz="2200" dirty="0">
                <a:solidFill>
                  <a:srgbClr val="FF0000"/>
                </a:solidFill>
              </a:rPr>
              <a:t> </a:t>
            </a:r>
            <a:r>
              <a:rPr lang="tr-TR" sz="2200" dirty="0" err="1">
                <a:solidFill>
                  <a:srgbClr val="FF0000"/>
                </a:solidFill>
              </a:rPr>
              <a:t>Firefox</a:t>
            </a:r>
            <a:r>
              <a:rPr lang="tr-TR" sz="2200" dirty="0">
                <a:solidFill>
                  <a:srgbClr val="FF0000"/>
                </a:solidFill>
              </a:rPr>
              <a:t>, 9 Kasım 2004</a:t>
            </a:r>
          </a:p>
          <a:p>
            <a:r>
              <a:rPr lang="tr-TR" sz="2200" dirty="0">
                <a:solidFill>
                  <a:srgbClr val="FF0000"/>
                </a:solidFill>
              </a:rPr>
              <a:t>Google </a:t>
            </a:r>
            <a:r>
              <a:rPr lang="tr-TR" sz="2200" dirty="0" err="1">
                <a:solidFill>
                  <a:srgbClr val="FF0000"/>
                </a:solidFill>
              </a:rPr>
              <a:t>Chrome</a:t>
            </a:r>
            <a:r>
              <a:rPr lang="tr-TR" sz="2200" dirty="0">
                <a:solidFill>
                  <a:srgbClr val="FF0000"/>
                </a:solidFill>
              </a:rPr>
              <a:t>, 2 Eylül 2008</a:t>
            </a:r>
          </a:p>
          <a:p>
            <a:r>
              <a:rPr lang="tr-TR" sz="2200" dirty="0" err="1">
                <a:solidFill>
                  <a:srgbClr val="FF0000"/>
                </a:solidFill>
              </a:rPr>
              <a:t>Yandex</a:t>
            </a:r>
            <a:r>
              <a:rPr lang="tr-TR" sz="2200" dirty="0">
                <a:solidFill>
                  <a:srgbClr val="FF0000"/>
                </a:solidFill>
              </a:rPr>
              <a:t> Browser, 1 Ekim 2012</a:t>
            </a:r>
          </a:p>
          <a:p>
            <a:r>
              <a:rPr lang="tr-TR" sz="2200" dirty="0">
                <a:solidFill>
                  <a:srgbClr val="FF0000"/>
                </a:solidFill>
              </a:rPr>
              <a:t>Safari, 16 Aralık 2013</a:t>
            </a:r>
          </a:p>
        </p:txBody>
      </p:sp>
      <p:pic>
        <p:nvPicPr>
          <p:cNvPr id="1026" name="Picture 2" descr="C:\Users\SEK\Desktop\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3284984"/>
            <a:ext cx="2914650" cy="15621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EK\Desktop\a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700808"/>
            <a:ext cx="2869571"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929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Dosya ve Klasör </a:t>
            </a:r>
            <a:r>
              <a:rPr lang="tr-TR" dirty="0" err="1"/>
              <a:t>İşlemlerİ</a:t>
            </a:r>
            <a:endParaRPr lang="tr-TR" dirty="0"/>
          </a:p>
        </p:txBody>
      </p:sp>
      <p:sp>
        <p:nvSpPr>
          <p:cNvPr id="3" name="Dikdörtgen 2"/>
          <p:cNvSpPr/>
          <p:nvPr/>
        </p:nvSpPr>
        <p:spPr>
          <a:xfrm>
            <a:off x="251520" y="1412776"/>
            <a:ext cx="8568952" cy="2800767"/>
          </a:xfrm>
          <a:prstGeom prst="rect">
            <a:avLst/>
          </a:prstGeom>
        </p:spPr>
        <p:txBody>
          <a:bodyPr wrap="square">
            <a:spAutoFit/>
          </a:bodyPr>
          <a:lstStyle/>
          <a:p>
            <a:r>
              <a:rPr lang="tr-TR" sz="2200" dirty="0">
                <a:solidFill>
                  <a:srgbClr val="FF0000"/>
                </a:solidFill>
              </a:rPr>
              <a:t>Klasörler</a:t>
            </a:r>
            <a:r>
              <a:rPr lang="tr-TR" sz="2200" dirty="0"/>
              <a:t>, programlar ve dosyalar için bir kapsayıcıdır, bir çekmeceye benzetebileceğimiz klasörler, bir diskteki program ve belgelerin düzenlenmesine yönelik bir araçtır, aşağıdaki resimde “</a:t>
            </a:r>
            <a:r>
              <a:rPr lang="tr-TR" sz="2200" dirty="0" err="1"/>
              <a:t>ders_notu</a:t>
            </a:r>
            <a:r>
              <a:rPr lang="tr-TR" sz="2200" dirty="0"/>
              <a:t>” klasörü içi dolu bir klasörü, “fatih” klasörü ise içi boş bir klasörü göstermektedir, tüm klasör görünümleri bu şekildedir. </a:t>
            </a:r>
          </a:p>
          <a:p>
            <a:r>
              <a:rPr lang="tr-TR" sz="2200" dirty="0"/>
              <a:t>	* Yeni klasör oluşturmak için bulunduğumuz klasör içinde yada masaüstünde fareyle sağ tıkladıktan sonra ”Yeni” daha sonra “Yeni klasör” demek yeterli olacaktır.</a:t>
            </a:r>
          </a:p>
        </p:txBody>
      </p:sp>
      <p:pic>
        <p:nvPicPr>
          <p:cNvPr id="4" name="Resim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43608" y="4365104"/>
            <a:ext cx="6696744" cy="2110512"/>
          </a:xfrm>
          <a:prstGeom prst="roundRect">
            <a:avLst>
              <a:gd name="adj" fmla="val 36525"/>
            </a:avLst>
          </a:prstGeom>
        </p:spPr>
      </p:pic>
    </p:spTree>
    <p:extLst>
      <p:ext uri="{BB962C8B-B14F-4D97-AF65-F5344CB8AC3E}">
        <p14:creationId xmlns:p14="http://schemas.microsoft.com/office/powerpoint/2010/main" val="879105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Dosya ve Klasör </a:t>
            </a:r>
            <a:r>
              <a:rPr lang="tr-TR" dirty="0" err="1"/>
              <a:t>İşlemlerİ</a:t>
            </a:r>
            <a:endParaRPr lang="tr-TR" dirty="0"/>
          </a:p>
        </p:txBody>
      </p:sp>
      <p:sp>
        <p:nvSpPr>
          <p:cNvPr id="3" name="Dikdörtgen 2"/>
          <p:cNvSpPr/>
          <p:nvPr/>
        </p:nvSpPr>
        <p:spPr>
          <a:xfrm>
            <a:off x="323528" y="1412776"/>
            <a:ext cx="8496944" cy="2308324"/>
          </a:xfrm>
          <a:prstGeom prst="rect">
            <a:avLst/>
          </a:prstGeom>
        </p:spPr>
        <p:txBody>
          <a:bodyPr wrap="square">
            <a:spAutoFit/>
          </a:bodyPr>
          <a:lstStyle/>
          <a:p>
            <a:r>
              <a:rPr lang="tr-TR" sz="2400" dirty="0"/>
              <a:t>	Dosyalar, çeşitli programlara ait, yazı, ses, resim, çizim, video gibi verilerin saklandığı bileşenlerdir, her dosya varsayılan olarak ilişkili olduğu programla birlikte çalışır. </a:t>
            </a:r>
          </a:p>
          <a:p>
            <a:r>
              <a:rPr lang="tr-TR" sz="2400" dirty="0"/>
              <a:t>	Bir klasörde (dizinde) bulunan bir dosya ile ayni isimi taşıyan ikinci bir dosya bulunamaz. Fakat farklı dizinler içerisinde ayni isme sahip dosyalar bulunabilir.</a:t>
            </a:r>
            <a:endParaRPr lang="en-US" sz="2400" dirty="0"/>
          </a:p>
        </p:txBody>
      </p:sp>
      <p:pic>
        <p:nvPicPr>
          <p:cNvPr id="3074"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67544" y="3905766"/>
            <a:ext cx="8136904" cy="2691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1174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lvl="0"/>
            <a:r>
              <a:rPr lang="tr-TR" dirty="0"/>
              <a:t>Dosya ve Klasör </a:t>
            </a:r>
            <a:r>
              <a:rPr lang="tr-TR" dirty="0" err="1"/>
              <a:t>İşlemlerİ</a:t>
            </a:r>
            <a:endParaRPr lang="tr-TR" dirty="0"/>
          </a:p>
        </p:txBody>
      </p:sp>
      <p:sp>
        <p:nvSpPr>
          <p:cNvPr id="3" name="İçerik Yer Tutucusu 2"/>
          <p:cNvSpPr>
            <a:spLocks noGrp="1"/>
          </p:cNvSpPr>
          <p:nvPr>
            <p:ph sz="half" idx="1"/>
          </p:nvPr>
        </p:nvSpPr>
        <p:spPr>
          <a:xfrm>
            <a:off x="457200" y="1412776"/>
            <a:ext cx="7931224" cy="5328592"/>
          </a:xfrm>
        </p:spPr>
        <p:txBody>
          <a:bodyPr>
            <a:normAutofit fontScale="92500" lnSpcReduction="10000"/>
          </a:bodyPr>
          <a:lstStyle/>
          <a:p>
            <a:r>
              <a:rPr lang="tr-TR" sz="2400" dirty="0"/>
              <a:t>Dosya isimleri “.” ile ayrılmış ad ve uzantıdan oluşur(“</a:t>
            </a:r>
            <a:r>
              <a:rPr lang="tr-TR" sz="2400" dirty="0">
                <a:solidFill>
                  <a:srgbClr val="FF0000"/>
                </a:solidFill>
              </a:rPr>
              <a:t>yenibelge.doc</a:t>
            </a:r>
            <a:r>
              <a:rPr lang="tr-TR" sz="2400" dirty="0"/>
              <a:t>” gibi) burada “.</a:t>
            </a:r>
            <a:r>
              <a:rPr lang="tr-TR" sz="2400" dirty="0" err="1"/>
              <a:t>doc</a:t>
            </a:r>
            <a:r>
              <a:rPr lang="tr-TR" sz="2400" dirty="0"/>
              <a:t>” uzantısı o dosyanın hangi programla ilişkili olduğunu da belirler, “.</a:t>
            </a:r>
            <a:r>
              <a:rPr lang="tr-TR" sz="2400" dirty="0" err="1"/>
              <a:t>exe</a:t>
            </a:r>
            <a:r>
              <a:rPr lang="tr-TR" sz="2400" dirty="0"/>
              <a:t>” program dosyalarına ait uzantılardır (örnek olarak “winword.exe” </a:t>
            </a:r>
            <a:r>
              <a:rPr lang="tr-TR" sz="2400" dirty="0" err="1"/>
              <a:t>word</a:t>
            </a:r>
            <a:r>
              <a:rPr lang="tr-TR" sz="2400" dirty="0"/>
              <a:t> programını ifade eder)</a:t>
            </a:r>
          </a:p>
          <a:p>
            <a:endParaRPr lang="tr-TR" sz="2400" dirty="0"/>
          </a:p>
          <a:p>
            <a:r>
              <a:rPr lang="tr-TR" sz="2400" dirty="0"/>
              <a:t>Excel dosya uzantısı “.</a:t>
            </a:r>
            <a:r>
              <a:rPr lang="tr-TR" sz="2400" dirty="0" err="1"/>
              <a:t>xls</a:t>
            </a:r>
            <a:r>
              <a:rPr lang="tr-TR" sz="2400" dirty="0"/>
              <a:t>”</a:t>
            </a:r>
          </a:p>
          <a:p>
            <a:r>
              <a:rPr lang="tr-TR" sz="2400" dirty="0" err="1"/>
              <a:t>Power</a:t>
            </a:r>
            <a:r>
              <a:rPr lang="tr-TR" sz="2400" dirty="0"/>
              <a:t> Point dosya uzantısı “.</a:t>
            </a:r>
            <a:r>
              <a:rPr lang="tr-TR" sz="2400" dirty="0" err="1"/>
              <a:t>ppt</a:t>
            </a:r>
            <a:r>
              <a:rPr lang="tr-TR" sz="2400" dirty="0"/>
              <a:t>”</a:t>
            </a:r>
          </a:p>
          <a:p>
            <a:r>
              <a:rPr lang="tr-TR" sz="2400" dirty="0"/>
              <a:t>Resim dosya uzantısı “.</a:t>
            </a:r>
            <a:r>
              <a:rPr lang="tr-TR" sz="2400" dirty="0" err="1"/>
              <a:t>jpg</a:t>
            </a:r>
            <a:r>
              <a:rPr lang="tr-TR" sz="2400" dirty="0"/>
              <a:t>, .</a:t>
            </a:r>
            <a:r>
              <a:rPr lang="tr-TR" sz="2400" dirty="0" err="1"/>
              <a:t>png</a:t>
            </a:r>
            <a:r>
              <a:rPr lang="tr-TR" sz="2400" dirty="0"/>
              <a:t>, .</a:t>
            </a:r>
            <a:r>
              <a:rPr lang="tr-TR" sz="2400" dirty="0" err="1"/>
              <a:t>bmp</a:t>
            </a:r>
            <a:r>
              <a:rPr lang="tr-TR" sz="2400" dirty="0"/>
              <a:t>…”</a:t>
            </a:r>
          </a:p>
          <a:p>
            <a:r>
              <a:rPr lang="tr-TR" sz="2400" dirty="0"/>
              <a:t>Müzik dosya uzantısı “.mp3, .</a:t>
            </a:r>
            <a:r>
              <a:rPr lang="tr-TR" sz="2400" dirty="0" err="1"/>
              <a:t>wav</a:t>
            </a:r>
            <a:r>
              <a:rPr lang="tr-TR" sz="2400" dirty="0"/>
              <a:t>”</a:t>
            </a:r>
          </a:p>
          <a:p>
            <a:r>
              <a:rPr lang="tr-TR" sz="2400" dirty="0"/>
              <a:t>Word dosya uzantısı “.</a:t>
            </a:r>
            <a:r>
              <a:rPr lang="tr-TR" sz="2400" dirty="0" err="1"/>
              <a:t>doc</a:t>
            </a:r>
            <a:r>
              <a:rPr lang="tr-TR" sz="2400" dirty="0"/>
              <a:t>”</a:t>
            </a:r>
          </a:p>
          <a:p>
            <a:r>
              <a:rPr lang="tr-TR" sz="2400" dirty="0"/>
              <a:t>Program uzantısı “.</a:t>
            </a:r>
            <a:r>
              <a:rPr lang="tr-TR" sz="2400" dirty="0" err="1"/>
              <a:t>exe</a:t>
            </a:r>
            <a:r>
              <a:rPr lang="tr-TR" sz="2400" dirty="0"/>
              <a:t>”</a:t>
            </a:r>
          </a:p>
          <a:p>
            <a:pPr>
              <a:buNone/>
            </a:pPr>
            <a:endParaRPr lang="tr-TR" sz="2400" dirty="0"/>
          </a:p>
          <a:p>
            <a:pPr>
              <a:buNone/>
            </a:pPr>
            <a:r>
              <a:rPr lang="tr-TR" sz="2400" dirty="0"/>
              <a:t>     Yukarıdakiler gibi bir çok program farklı dosya uzantısına sahiptir.</a:t>
            </a:r>
          </a:p>
        </p:txBody>
      </p:sp>
    </p:spTree>
    <p:extLst>
      <p:ext uri="{BB962C8B-B14F-4D97-AF65-F5344CB8AC3E}">
        <p14:creationId xmlns:p14="http://schemas.microsoft.com/office/powerpoint/2010/main" val="3368519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normAutofit/>
          </a:bodyPr>
          <a:lstStyle/>
          <a:p>
            <a:pPr eaLnBrk="1" hangingPunct="1"/>
            <a:r>
              <a:rPr lang="tr-TR" sz="3600" dirty="0">
                <a:solidFill>
                  <a:schemeClr val="tx1"/>
                </a:solidFill>
              </a:rPr>
              <a:t>Dosya ve Klasör </a:t>
            </a:r>
            <a:r>
              <a:rPr lang="tr-TR" sz="3600" dirty="0" err="1">
                <a:solidFill>
                  <a:schemeClr val="tx1"/>
                </a:solidFill>
              </a:rPr>
              <a:t>SIkIştIrma</a:t>
            </a:r>
            <a:endParaRPr lang="fr-CA" sz="3600" dirty="0">
              <a:solidFill>
                <a:schemeClr val="bg1"/>
              </a:solidFill>
            </a:endParaRPr>
          </a:p>
        </p:txBody>
      </p:sp>
      <p:sp>
        <p:nvSpPr>
          <p:cNvPr id="3" name="Espace réservé du contenu 2"/>
          <p:cNvSpPr>
            <a:spLocks noGrp="1"/>
          </p:cNvSpPr>
          <p:nvPr>
            <p:ph idx="1"/>
          </p:nvPr>
        </p:nvSpPr>
        <p:spPr>
          <a:xfrm>
            <a:off x="457200" y="2046288"/>
            <a:ext cx="8329613" cy="4240212"/>
          </a:xfrm>
        </p:spPr>
        <p:txBody>
          <a:bodyPr rtlCol="0">
            <a:normAutofit/>
          </a:bodyPr>
          <a:lstStyle/>
          <a:p>
            <a:pPr marL="0" indent="0" eaLnBrk="1" fontAlgn="auto" hangingPunct="1">
              <a:spcAft>
                <a:spcPts val="0"/>
              </a:spcAft>
              <a:buNone/>
              <a:defRPr/>
            </a:pPr>
            <a:r>
              <a:rPr lang="tr-TR" sz="2400" dirty="0">
                <a:solidFill>
                  <a:schemeClr val="tx1">
                    <a:lumMod val="75000"/>
                    <a:lumOff val="25000"/>
                  </a:schemeClr>
                </a:solidFill>
              </a:rPr>
              <a:t>Büyük dosyaları sıkıştırmak ve kolayca taşımak isteyenler için gerekli olan araçlar.</a:t>
            </a:r>
          </a:p>
          <a:p>
            <a:pPr eaLnBrk="1" fontAlgn="auto" hangingPunct="1">
              <a:spcAft>
                <a:spcPts val="0"/>
              </a:spcAft>
              <a:defRPr/>
            </a:pPr>
            <a:r>
              <a:rPr lang="tr-TR" sz="2400" dirty="0" err="1">
                <a:solidFill>
                  <a:schemeClr val="tx1">
                    <a:lumMod val="75000"/>
                    <a:lumOff val="25000"/>
                  </a:schemeClr>
                </a:solidFill>
              </a:rPr>
              <a:t>Winzip</a:t>
            </a:r>
            <a:r>
              <a:rPr lang="tr-TR" sz="2400" dirty="0">
                <a:solidFill>
                  <a:schemeClr val="tx1">
                    <a:lumMod val="75000"/>
                    <a:lumOff val="25000"/>
                  </a:schemeClr>
                </a:solidFill>
              </a:rPr>
              <a:t>, </a:t>
            </a:r>
            <a:r>
              <a:rPr lang="tr-TR" sz="2400" dirty="0" err="1">
                <a:solidFill>
                  <a:schemeClr val="tx1">
                    <a:lumMod val="75000"/>
                    <a:lumOff val="25000"/>
                  </a:schemeClr>
                </a:solidFill>
              </a:rPr>
              <a:t>Winrar</a:t>
            </a:r>
            <a:r>
              <a:rPr lang="tr-TR" sz="2400" dirty="0">
                <a:solidFill>
                  <a:schemeClr val="tx1">
                    <a:lumMod val="75000"/>
                    <a:lumOff val="25000"/>
                  </a:schemeClr>
                </a:solidFill>
              </a:rPr>
              <a:t> ve 7-</a:t>
            </a:r>
            <a:r>
              <a:rPr lang="tr-TR" sz="2400" dirty="0" err="1">
                <a:solidFill>
                  <a:schemeClr val="tx1">
                    <a:lumMod val="75000"/>
                    <a:lumOff val="25000"/>
                  </a:schemeClr>
                </a:solidFill>
              </a:rPr>
              <a:t>Zip</a:t>
            </a:r>
            <a:r>
              <a:rPr lang="tr-TR" sz="2400" dirty="0">
                <a:solidFill>
                  <a:schemeClr val="tx1">
                    <a:lumMod val="75000"/>
                    <a:lumOff val="25000"/>
                  </a:schemeClr>
                </a:solidFill>
              </a:rPr>
              <a:t> en ünlü sıkıştırma programlarıdır.</a:t>
            </a:r>
          </a:p>
          <a:p>
            <a:pPr eaLnBrk="1" fontAlgn="auto" hangingPunct="1">
              <a:spcAft>
                <a:spcPts val="0"/>
              </a:spcAft>
              <a:defRPr/>
            </a:pPr>
            <a:endParaRPr lang="tr-TR" sz="2400" dirty="0">
              <a:solidFill>
                <a:schemeClr val="tx1">
                  <a:lumMod val="75000"/>
                  <a:lumOff val="25000"/>
                </a:schemeClr>
              </a:solidFill>
            </a:endParaRPr>
          </a:p>
          <a:p>
            <a:pPr eaLnBrk="1" fontAlgn="auto" hangingPunct="1">
              <a:spcAft>
                <a:spcPts val="0"/>
              </a:spcAft>
              <a:defRPr/>
            </a:pPr>
            <a:endParaRPr lang="tr-TR" sz="2400" dirty="0">
              <a:solidFill>
                <a:schemeClr val="tx1">
                  <a:lumMod val="75000"/>
                  <a:lumOff val="25000"/>
                </a:schemeClr>
              </a:solidFill>
            </a:endParaRPr>
          </a:p>
          <a:p>
            <a:pPr eaLnBrk="1" fontAlgn="auto" hangingPunct="1">
              <a:spcAft>
                <a:spcPts val="0"/>
              </a:spcAft>
              <a:defRPr/>
            </a:pPr>
            <a:endParaRPr lang="tr-TR" sz="2400" dirty="0">
              <a:solidFill>
                <a:schemeClr val="tx1">
                  <a:lumMod val="75000"/>
                  <a:lumOff val="25000"/>
                </a:schemeClr>
              </a:solidFill>
            </a:endParaRPr>
          </a:p>
          <a:p>
            <a:pPr eaLnBrk="1" fontAlgn="auto" hangingPunct="1">
              <a:spcAft>
                <a:spcPts val="0"/>
              </a:spcAft>
              <a:defRPr/>
            </a:pPr>
            <a:endParaRPr lang="tr-TR" sz="2400" dirty="0">
              <a:solidFill>
                <a:schemeClr val="tx1">
                  <a:lumMod val="75000"/>
                  <a:lumOff val="25000"/>
                </a:schemeClr>
              </a:solidFill>
            </a:endParaRPr>
          </a:p>
          <a:p>
            <a:pPr eaLnBrk="1" fontAlgn="auto" hangingPunct="1">
              <a:lnSpc>
                <a:spcPts val="1300"/>
              </a:lnSpc>
              <a:spcBef>
                <a:spcPts val="0"/>
              </a:spcBef>
              <a:spcAft>
                <a:spcPts val="0"/>
              </a:spcAft>
              <a:defRPr/>
            </a:pPr>
            <a:endParaRPr lang="tr-TR" sz="2400" dirty="0">
              <a:solidFill>
                <a:schemeClr val="tx1">
                  <a:lumMod val="75000"/>
                  <a:lumOff val="25000"/>
                </a:schemeClr>
              </a:solidFill>
            </a:endParaRPr>
          </a:p>
          <a:p>
            <a:pPr eaLnBrk="1" fontAlgn="auto" hangingPunct="1">
              <a:spcAft>
                <a:spcPts val="0"/>
              </a:spcAft>
              <a:buFont typeface="Arial" charset="0"/>
              <a:buNone/>
              <a:defRPr/>
            </a:pPr>
            <a:r>
              <a:rPr lang="tr-TR" sz="2400" dirty="0">
                <a:solidFill>
                  <a:schemeClr val="tx1">
                    <a:lumMod val="75000"/>
                    <a:lumOff val="25000"/>
                  </a:schemeClr>
                </a:solidFill>
              </a:rPr>
              <a:t>	    </a:t>
            </a:r>
            <a:r>
              <a:rPr lang="tr-TR" sz="2400" b="1" dirty="0" err="1">
                <a:solidFill>
                  <a:schemeClr val="tx1">
                    <a:lumMod val="75000"/>
                    <a:lumOff val="25000"/>
                  </a:schemeClr>
                </a:solidFill>
              </a:rPr>
              <a:t>Winzip</a:t>
            </a:r>
            <a:r>
              <a:rPr lang="tr-TR" sz="2400" b="1" dirty="0">
                <a:solidFill>
                  <a:schemeClr val="tx1">
                    <a:lumMod val="75000"/>
                    <a:lumOff val="25000"/>
                  </a:schemeClr>
                </a:solidFill>
              </a:rPr>
              <a:t>		</a:t>
            </a:r>
            <a:r>
              <a:rPr lang="tr-TR" sz="2400" b="1" dirty="0" err="1">
                <a:solidFill>
                  <a:schemeClr val="tx1">
                    <a:lumMod val="75000"/>
                    <a:lumOff val="25000"/>
                  </a:schemeClr>
                </a:solidFill>
              </a:rPr>
              <a:t>Winrar</a:t>
            </a:r>
            <a:r>
              <a:rPr lang="tr-TR" sz="2400" b="1" dirty="0">
                <a:solidFill>
                  <a:schemeClr val="tx1">
                    <a:lumMod val="75000"/>
                    <a:lumOff val="25000"/>
                  </a:schemeClr>
                </a:solidFill>
              </a:rPr>
              <a:t>			7-</a:t>
            </a:r>
            <a:r>
              <a:rPr lang="tr-TR" sz="2400" b="1" dirty="0" err="1">
                <a:solidFill>
                  <a:schemeClr val="tx1">
                    <a:lumMod val="75000"/>
                    <a:lumOff val="25000"/>
                  </a:schemeClr>
                </a:solidFill>
              </a:rPr>
              <a:t>Zip</a:t>
            </a:r>
            <a:endParaRPr lang="tr-TR" sz="2400" b="1" dirty="0">
              <a:solidFill>
                <a:schemeClr val="tx1">
                  <a:lumMod val="75000"/>
                  <a:lumOff val="25000"/>
                </a:schemeClr>
              </a:solidFill>
            </a:endParaRPr>
          </a:p>
          <a:p>
            <a:pPr eaLnBrk="1" fontAlgn="auto" hangingPunct="1">
              <a:spcBef>
                <a:spcPts val="0"/>
              </a:spcBef>
              <a:spcAft>
                <a:spcPts val="0"/>
              </a:spcAft>
              <a:buFont typeface="Arial" pitchFamily="34" charset="0"/>
              <a:buChar char="•"/>
              <a:defRPr/>
            </a:pPr>
            <a:endParaRPr lang="tr-TR" sz="2400" dirty="0">
              <a:solidFill>
                <a:schemeClr val="tx1">
                  <a:lumMod val="75000"/>
                  <a:lumOff val="25000"/>
                </a:schemeClr>
              </a:solidFill>
            </a:endParaRPr>
          </a:p>
        </p:txBody>
      </p:sp>
      <p:pic>
        <p:nvPicPr>
          <p:cNvPr id="18436" name="Picture 7" descr="C:\Users\MURAT\512px-Winzip-logo.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0125" y="3714750"/>
            <a:ext cx="1300163"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8" descr="C:\Users\MURAT\Desktop\winrar.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71813" y="3786188"/>
            <a:ext cx="1357312"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9" descr="C:\Users\MURAT\Desktop\7zip.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43500" y="3643313"/>
            <a:ext cx="2428875"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962309"/>
      </p:ext>
    </p:extLst>
  </p:cSld>
  <p:clrMapOvr>
    <a:masterClrMapping/>
  </p:clrMapOvr>
  <p:transition>
    <p:newsfla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dirty="0"/>
              <a:t>Klasör yada dosya </a:t>
            </a:r>
            <a:r>
              <a:rPr lang="tr-TR" sz="3200" dirty="0" err="1"/>
              <a:t>SIkIştIrmaK</a:t>
            </a:r>
            <a:r>
              <a:rPr lang="tr-TR" sz="3200" dirty="0"/>
              <a:t> </a:t>
            </a:r>
            <a:r>
              <a:rPr lang="tr-TR" sz="3200" dirty="0" err="1"/>
              <a:t>İçİn</a:t>
            </a:r>
            <a:r>
              <a:rPr lang="tr-TR" sz="3200" dirty="0"/>
              <a:t>;</a:t>
            </a:r>
            <a:br>
              <a:rPr lang="tr-TR" sz="3200" dirty="0"/>
            </a:br>
            <a:endParaRPr lang="tr-TR" sz="3200" dirty="0"/>
          </a:p>
        </p:txBody>
      </p:sp>
      <p:sp>
        <p:nvSpPr>
          <p:cNvPr id="3" name="İçerik Yer Tutucusu 2"/>
          <p:cNvSpPr>
            <a:spLocks noGrp="1"/>
          </p:cNvSpPr>
          <p:nvPr>
            <p:ph idx="1"/>
          </p:nvPr>
        </p:nvSpPr>
        <p:spPr>
          <a:xfrm>
            <a:off x="457200" y="1600200"/>
            <a:ext cx="4546848" cy="4525963"/>
          </a:xfrm>
        </p:spPr>
        <p:txBody>
          <a:bodyPr>
            <a:normAutofit fontScale="92500" lnSpcReduction="10000"/>
          </a:bodyPr>
          <a:lstStyle/>
          <a:p>
            <a:pPr marL="0" indent="0">
              <a:buNone/>
            </a:pPr>
            <a:r>
              <a:rPr lang="tr-TR" dirty="0"/>
              <a:t> İlgili programlardan birinin (</a:t>
            </a:r>
            <a:r>
              <a:rPr lang="tr-TR" dirty="0" err="1"/>
              <a:t>Winrar</a:t>
            </a:r>
            <a:r>
              <a:rPr lang="tr-TR" dirty="0"/>
              <a:t>, </a:t>
            </a:r>
            <a:r>
              <a:rPr lang="tr-TR" dirty="0" err="1"/>
              <a:t>winzip</a:t>
            </a:r>
            <a:r>
              <a:rPr lang="tr-TR" dirty="0"/>
              <a:t> vs.) kurulu olması gerekmektedir. Sıkıştırılacak klasör veya dosya üzerinde sağ tuşa basılır ve </a:t>
            </a:r>
            <a:r>
              <a:rPr lang="tr-TR" dirty="0" err="1"/>
              <a:t>winrar</a:t>
            </a:r>
            <a:r>
              <a:rPr lang="tr-TR" dirty="0"/>
              <a:t> </a:t>
            </a:r>
            <a:r>
              <a:rPr lang="tr-TR" dirty="0" err="1"/>
              <a:t>porgramında</a:t>
            </a:r>
            <a:r>
              <a:rPr lang="tr-TR" dirty="0"/>
              <a:t> ‘Arşive ekle ‘</a:t>
            </a:r>
            <a:r>
              <a:rPr lang="tr-TR" dirty="0" err="1"/>
              <a:t>dosya_adı</a:t>
            </a:r>
            <a:r>
              <a:rPr lang="tr-TR" dirty="0"/>
              <a:t>’ komutu verilerek klasör veya dosya bulunduğu yerde sıkıştırılır.</a:t>
            </a:r>
          </a:p>
        </p:txBody>
      </p:sp>
      <p:pic>
        <p:nvPicPr>
          <p:cNvPr id="409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148064" y="1340768"/>
            <a:ext cx="3721100" cy="511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6459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lum bright="70000" contrast="-70000"/>
            <a:extLst>
              <a:ext uri="{28A0092B-C50C-407E-A947-70E740481C1C}">
                <a14:useLocalDpi xmlns:a14="http://schemas.microsoft.com/office/drawing/2010/main"/>
              </a:ext>
            </a:extLst>
          </a:blip>
          <a:srcRect/>
          <a:stretch>
            <a:fillRect/>
          </a:stretch>
        </p:blipFill>
        <p:spPr bwMode="auto">
          <a:xfrm>
            <a:off x="2195513" y="2133600"/>
            <a:ext cx="4824412" cy="4824413"/>
          </a:xfrm>
          <a:prstGeom prst="rect">
            <a:avLst/>
          </a:prstGeom>
          <a:noFill/>
          <a:ln>
            <a:noFill/>
          </a:ln>
          <a:effectLst>
            <a:outerShdw dist="35921" dir="2700000" algn="ctr" rotWithShape="0">
              <a:schemeClr val="bg2"/>
            </a:outerShdw>
          </a:effectLst>
        </p:spPr>
      </p:pic>
      <p:sp>
        <p:nvSpPr>
          <p:cNvPr id="51207" name="Başlık 2"/>
          <p:cNvSpPr txBox="1">
            <a:spLocks/>
          </p:cNvSpPr>
          <p:nvPr/>
        </p:nvSpPr>
        <p:spPr bwMode="auto">
          <a:xfrm>
            <a:off x="755576" y="65881"/>
            <a:ext cx="7345363"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ctr"/>
            <a:r>
              <a:rPr lang="tr-TR" sz="4400" dirty="0"/>
              <a:t>PENCERELER</a:t>
            </a:r>
          </a:p>
        </p:txBody>
      </p:sp>
      <p:pic>
        <p:nvPicPr>
          <p:cNvPr id="5120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3258" y="2564904"/>
            <a:ext cx="4256087" cy="320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44838" y="2946921"/>
            <a:ext cx="4256087" cy="320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95750" y="3305696"/>
            <a:ext cx="4254500" cy="320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etin kutusu 1"/>
          <p:cNvSpPr txBox="1"/>
          <p:nvPr/>
        </p:nvSpPr>
        <p:spPr>
          <a:xfrm>
            <a:off x="238744" y="1341436"/>
            <a:ext cx="8509719" cy="1015663"/>
          </a:xfrm>
          <a:prstGeom prst="rect">
            <a:avLst/>
          </a:prstGeom>
          <a:noFill/>
        </p:spPr>
        <p:txBody>
          <a:bodyPr wrap="square" rtlCol="0">
            <a:spAutoFit/>
          </a:bodyPr>
          <a:lstStyle/>
          <a:p>
            <a:r>
              <a:rPr lang="tr-TR" sz="2000" dirty="0"/>
              <a:t>En üstte bulunan pencere etkin olan penceredir. Pencereler arası geçiş yapabilmek için Görev </a:t>
            </a:r>
            <a:r>
              <a:rPr lang="tr-TR" sz="2000" dirty="0" err="1"/>
              <a:t>çubuğu’ndan</a:t>
            </a:r>
            <a:r>
              <a:rPr lang="tr-TR" sz="2000" dirty="0"/>
              <a:t> yararlanılır. Bununla beraber Alt + </a:t>
            </a:r>
            <a:r>
              <a:rPr lang="tr-TR" sz="2000" dirty="0" err="1"/>
              <a:t>Tab</a:t>
            </a:r>
            <a:r>
              <a:rPr lang="tr-TR" sz="2000" dirty="0"/>
              <a:t> tuş kombinasyonun da kullanılabilir.</a:t>
            </a:r>
          </a:p>
        </p:txBody>
      </p:sp>
    </p:spTree>
    <p:extLst>
      <p:ext uri="{BB962C8B-B14F-4D97-AF65-F5344CB8AC3E}">
        <p14:creationId xmlns:p14="http://schemas.microsoft.com/office/powerpoint/2010/main" val="126651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Başlık 2"/>
          <p:cNvSpPr txBox="1">
            <a:spLocks/>
          </p:cNvSpPr>
          <p:nvPr/>
        </p:nvSpPr>
        <p:spPr bwMode="auto">
          <a:xfrm>
            <a:off x="690563" y="404813"/>
            <a:ext cx="7772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ctr"/>
            <a:endParaRPr lang="tr-TR" sz="4400">
              <a:solidFill>
                <a:srgbClr val="FFFFFF"/>
              </a:solidFill>
            </a:endParaRPr>
          </a:p>
        </p:txBody>
      </p:sp>
      <p:sp>
        <p:nvSpPr>
          <p:cNvPr id="52230" name="Başlık 2"/>
          <p:cNvSpPr txBox="1">
            <a:spLocks/>
          </p:cNvSpPr>
          <p:nvPr/>
        </p:nvSpPr>
        <p:spPr bwMode="auto">
          <a:xfrm>
            <a:off x="794668" y="0"/>
            <a:ext cx="7345363"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ctr"/>
            <a:r>
              <a:rPr lang="tr-TR" sz="4400" dirty="0"/>
              <a:t>PENCERELER</a:t>
            </a:r>
          </a:p>
        </p:txBody>
      </p:sp>
      <p:sp>
        <p:nvSpPr>
          <p:cNvPr id="3" name="İçerik Yer Tutucusu 2"/>
          <p:cNvSpPr>
            <a:spLocks noGrp="1"/>
          </p:cNvSpPr>
          <p:nvPr>
            <p:ph idx="1"/>
          </p:nvPr>
        </p:nvSpPr>
        <p:spPr>
          <a:xfrm>
            <a:off x="395536" y="2420888"/>
            <a:ext cx="8353177" cy="3456037"/>
          </a:xfrm>
          <a:ln>
            <a:noFill/>
          </a:ln>
        </p:spPr>
        <p:style>
          <a:lnRef idx="2">
            <a:schemeClr val="dk1"/>
          </a:lnRef>
          <a:fillRef idx="1">
            <a:schemeClr val="lt1"/>
          </a:fillRef>
          <a:effectRef idx="0">
            <a:schemeClr val="dk1"/>
          </a:effectRef>
          <a:fontRef idx="minor">
            <a:schemeClr val="dk1"/>
          </a:fontRef>
        </p:style>
        <p:txBody>
          <a:bodyPr rtlCol="0">
            <a:normAutofit/>
          </a:bodyPr>
          <a:lstStyle/>
          <a:p>
            <a:pPr marL="0" indent="0" fontAlgn="auto">
              <a:spcAft>
                <a:spcPts val="0"/>
              </a:spcAft>
              <a:buNone/>
              <a:defRPr/>
            </a:pPr>
            <a:r>
              <a:rPr lang="tr-TR" sz="2000" dirty="0"/>
              <a:t>Pencerelerin en üstünde başlık çubuğu yer alır. Başlık çubuğunun en sağında 3 tane buton bulunur.</a:t>
            </a:r>
          </a:p>
          <a:p>
            <a:pPr marL="274320" indent="-274320" fontAlgn="auto">
              <a:spcAft>
                <a:spcPts val="0"/>
              </a:spcAft>
              <a:defRPr/>
            </a:pPr>
            <a:r>
              <a:rPr lang="tr-TR" sz="2000" dirty="0">
                <a:solidFill>
                  <a:srgbClr val="C00000"/>
                </a:solidFill>
              </a:rPr>
              <a:t>          SİMGE DURUMUNA: </a:t>
            </a:r>
            <a:r>
              <a:rPr lang="tr-TR" sz="2000" dirty="0"/>
              <a:t>Pencereyi kapatmadan görev çubuğuna küçültmek için kullanılır.</a:t>
            </a:r>
          </a:p>
          <a:p>
            <a:pPr marL="274320" indent="-274320" fontAlgn="auto">
              <a:spcAft>
                <a:spcPts val="0"/>
              </a:spcAft>
              <a:defRPr/>
            </a:pPr>
            <a:endParaRPr lang="tr-TR" sz="2000" dirty="0"/>
          </a:p>
          <a:p>
            <a:pPr marL="274320" indent="-274320" fontAlgn="auto">
              <a:spcAft>
                <a:spcPts val="0"/>
              </a:spcAft>
              <a:defRPr/>
            </a:pPr>
            <a:r>
              <a:rPr lang="tr-TR" sz="2000" dirty="0">
                <a:solidFill>
                  <a:srgbClr val="C00000"/>
                </a:solidFill>
              </a:rPr>
              <a:t>          EKRANI KAPLA: </a:t>
            </a:r>
            <a:r>
              <a:rPr lang="tr-TR" sz="2000" dirty="0"/>
              <a:t>Pencereyi tüm ekranı kaplayacak şekilde genişletir.</a:t>
            </a:r>
          </a:p>
          <a:p>
            <a:pPr marL="0" indent="0" fontAlgn="auto">
              <a:spcAft>
                <a:spcPts val="0"/>
              </a:spcAft>
              <a:buNone/>
              <a:defRPr/>
            </a:pPr>
            <a:r>
              <a:rPr lang="tr-TR" sz="2000" dirty="0">
                <a:solidFill>
                  <a:srgbClr val="C00000"/>
                </a:solidFill>
              </a:rPr>
              <a:t>   </a:t>
            </a:r>
          </a:p>
          <a:p>
            <a:pPr marL="274320" indent="-274320" fontAlgn="auto">
              <a:spcAft>
                <a:spcPts val="0"/>
              </a:spcAft>
              <a:defRPr/>
            </a:pPr>
            <a:r>
              <a:rPr lang="tr-TR" sz="2000" dirty="0">
                <a:solidFill>
                  <a:srgbClr val="C00000"/>
                </a:solidFill>
              </a:rPr>
              <a:t>           KAPAT: </a:t>
            </a:r>
            <a:r>
              <a:rPr lang="tr-TR" sz="2000" dirty="0"/>
              <a:t>Pencereyi kapatmak için kullanılır.</a:t>
            </a:r>
          </a:p>
        </p:txBody>
      </p:sp>
      <p:pic>
        <p:nvPicPr>
          <p:cNvPr id="5223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3654" y="1429543"/>
            <a:ext cx="8353425" cy="704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5349" y="3140967"/>
            <a:ext cx="455613"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4"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02481" y="4153162"/>
            <a:ext cx="4826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6" name="Picture 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0563" y="4941168"/>
            <a:ext cx="706437"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Dirsek Bağlayıcısı 24"/>
          <p:cNvCxnSpPr/>
          <p:nvPr/>
        </p:nvCxnSpPr>
        <p:spPr>
          <a:xfrm flipH="1">
            <a:off x="3998292" y="1756357"/>
            <a:ext cx="4541143" cy="1143372"/>
          </a:xfrm>
          <a:prstGeom prst="bentConnector3">
            <a:avLst>
              <a:gd name="adj1" fmla="val -3636"/>
            </a:avLst>
          </a:prstGeom>
          <a:ln>
            <a:headEnd type="arrow"/>
            <a:tailEnd type="arrow"/>
          </a:ln>
          <a:effectLst>
            <a:glow rad="63500">
              <a:schemeClr val="accent2">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086140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Başlık 2"/>
          <p:cNvSpPr txBox="1">
            <a:spLocks/>
          </p:cNvSpPr>
          <p:nvPr/>
        </p:nvSpPr>
        <p:spPr bwMode="auto">
          <a:xfrm>
            <a:off x="690563" y="404813"/>
            <a:ext cx="7772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ctr"/>
            <a:endParaRPr lang="tr-TR" sz="4400">
              <a:solidFill>
                <a:srgbClr val="FFFFFF"/>
              </a:solidFill>
            </a:endParaRPr>
          </a:p>
        </p:txBody>
      </p:sp>
      <p:sp>
        <p:nvSpPr>
          <p:cNvPr id="53255" name="Başlık 2"/>
          <p:cNvSpPr txBox="1">
            <a:spLocks/>
          </p:cNvSpPr>
          <p:nvPr/>
        </p:nvSpPr>
        <p:spPr bwMode="auto">
          <a:xfrm>
            <a:off x="668416" y="188640"/>
            <a:ext cx="7345363"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algn="ctr"/>
            <a:r>
              <a:rPr lang="tr-TR" sz="4000" dirty="0"/>
              <a:t>PENCEREYİ BOYUTLANDIRMA</a:t>
            </a:r>
          </a:p>
        </p:txBody>
      </p:sp>
      <p:sp>
        <p:nvSpPr>
          <p:cNvPr id="3" name="İçerik Yer Tutucusu 2"/>
          <p:cNvSpPr>
            <a:spLocks noGrp="1"/>
          </p:cNvSpPr>
          <p:nvPr>
            <p:ph idx="1"/>
          </p:nvPr>
        </p:nvSpPr>
        <p:spPr>
          <a:xfrm>
            <a:off x="250825" y="1772816"/>
            <a:ext cx="3025031" cy="4176464"/>
          </a:xfrm>
        </p:spPr>
        <p:txBody>
          <a:bodyPr rtlCol="0">
            <a:normAutofit/>
          </a:bodyPr>
          <a:lstStyle/>
          <a:p>
            <a:pPr marL="0" indent="0" fontAlgn="auto">
              <a:spcAft>
                <a:spcPts val="0"/>
              </a:spcAft>
              <a:buNone/>
              <a:defRPr/>
            </a:pPr>
            <a:r>
              <a:rPr lang="tr-TR" sz="2000" dirty="0"/>
              <a:t>Pencereleri boyutlandırmak için;</a:t>
            </a:r>
          </a:p>
          <a:p>
            <a:pPr marL="0" indent="0" fontAlgn="auto">
              <a:spcAft>
                <a:spcPts val="0"/>
              </a:spcAft>
              <a:buFont typeface="Symbol" pitchFamily="18" charset="2"/>
              <a:buNone/>
              <a:defRPr/>
            </a:pPr>
            <a:r>
              <a:rPr lang="tr-TR" sz="2000" dirty="0"/>
              <a:t>     Pencerenin köşelerine fare ile yaklaşıldığında OK (Fare İşaretçisi), boyutlandırma simgesine dönüşür. Dönüştüğü anda fare ile tıklayıp, fareyi bırakmadan sürükleyerek boyutlandırma yapılır.</a:t>
            </a:r>
          </a:p>
        </p:txBody>
      </p:sp>
      <p:pic>
        <p:nvPicPr>
          <p:cNvPr id="9219"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63888" y="1556792"/>
            <a:ext cx="5040560" cy="4396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Düz Ok Bağlayıcısı 3"/>
          <p:cNvCxnSpPr/>
          <p:nvPr/>
        </p:nvCxnSpPr>
        <p:spPr>
          <a:xfrm>
            <a:off x="8345375" y="5677055"/>
            <a:ext cx="430212" cy="36004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52856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2" y="99754"/>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52229" name="İçerik Yer Tutucusu 9"/>
          <p:cNvSpPr>
            <a:spLocks noGrp="1"/>
          </p:cNvSpPr>
          <p:nvPr>
            <p:ph idx="1"/>
          </p:nvPr>
        </p:nvSpPr>
        <p:spPr>
          <a:xfrm>
            <a:off x="323528" y="1453356"/>
            <a:ext cx="8280400" cy="2047875"/>
          </a:xfrm>
        </p:spPr>
        <p:txBody>
          <a:bodyPr>
            <a:normAutofit/>
          </a:bodyPr>
          <a:lstStyle/>
          <a:p>
            <a:r>
              <a:rPr lang="tr-TR" sz="2000" dirty="0"/>
              <a:t>Tema, bilgisayarınızdaki resimler, renkler ve sesler birleşimidir. Bir masaüstü arka planını, ekran koruyucuyu, pencere rengini ve bir ses düzenini içerir. Bazı temalar, simgeler ve fare işaretçileri de içerebilir.</a:t>
            </a:r>
          </a:p>
          <a:p>
            <a:r>
              <a:rPr lang="tr-TR" sz="2000" dirty="0"/>
              <a:t>Bunun için masaüstünde boş bir alanda (bir simge üzerinde değilken) fare sağ tıklanır ve açılan menüden KİŞİSELLEŞTİR seçilir.</a:t>
            </a:r>
          </a:p>
          <a:p>
            <a:endParaRPr lang="tr-TR" sz="2000" dirty="0"/>
          </a:p>
        </p:txBody>
      </p:sp>
      <p:pic>
        <p:nvPicPr>
          <p:cNvPr id="6" name="Picture 2"/>
          <p:cNvPicPr>
            <a:picLocks noChangeAspect="1" noChangeArrowheads="1"/>
          </p:cNvPicPr>
          <p:nvPr/>
        </p:nvPicPr>
        <p:blipFill>
          <a:blip r:embed="rId2" cstate="print"/>
          <a:srcRect/>
          <a:stretch>
            <a:fillRect/>
          </a:stretch>
        </p:blipFill>
        <p:spPr bwMode="auto">
          <a:xfrm>
            <a:off x="468313" y="3284538"/>
            <a:ext cx="2370137" cy="3146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2231" name="Dikdörtgen 1"/>
          <p:cNvSpPr>
            <a:spLocks noChangeArrowheads="1"/>
          </p:cNvSpPr>
          <p:nvPr/>
        </p:nvSpPr>
        <p:spPr bwMode="auto">
          <a:xfrm>
            <a:off x="658812" y="1083469"/>
            <a:ext cx="2332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dirty="0">
                <a:solidFill>
                  <a:srgbClr val="002060"/>
                </a:solidFill>
              </a:rPr>
              <a:t>WINDOWS 7’DE TEMA</a:t>
            </a:r>
          </a:p>
        </p:txBody>
      </p:sp>
      <p:pic>
        <p:nvPicPr>
          <p:cNvPr id="5223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3925" y="3187700"/>
            <a:ext cx="4329113" cy="334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7775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54277" name="Dikdörtgen 1"/>
          <p:cNvSpPr>
            <a:spLocks noChangeArrowheads="1"/>
          </p:cNvSpPr>
          <p:nvPr/>
        </p:nvSpPr>
        <p:spPr bwMode="auto">
          <a:xfrm>
            <a:off x="827088" y="1412875"/>
            <a:ext cx="2405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solidFill>
                  <a:srgbClr val="002060"/>
                </a:solidFill>
              </a:rPr>
              <a:t>EKRAN ÇÖZÜNÜRLÜĞÜ</a:t>
            </a:r>
          </a:p>
        </p:txBody>
      </p:sp>
      <p:pic>
        <p:nvPicPr>
          <p:cNvPr id="6" name="Picture 4"/>
          <p:cNvPicPr>
            <a:picLocks noChangeAspect="1" noChangeArrowheads="1"/>
          </p:cNvPicPr>
          <p:nvPr/>
        </p:nvPicPr>
        <p:blipFill>
          <a:blip r:embed="rId2" cstate="print"/>
          <a:srcRect/>
          <a:stretch>
            <a:fillRect/>
          </a:stretch>
        </p:blipFill>
        <p:spPr bwMode="auto">
          <a:xfrm>
            <a:off x="4284663" y="3617913"/>
            <a:ext cx="4416425" cy="29511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279" name="İçerik Yer Tutucusu 9"/>
          <p:cNvSpPr>
            <a:spLocks noGrp="1"/>
          </p:cNvSpPr>
          <p:nvPr>
            <p:ph idx="1"/>
          </p:nvPr>
        </p:nvSpPr>
        <p:spPr>
          <a:xfrm>
            <a:off x="323850" y="1812925"/>
            <a:ext cx="8280400" cy="2047875"/>
          </a:xfrm>
        </p:spPr>
        <p:txBody>
          <a:bodyPr/>
          <a:lstStyle/>
          <a:p>
            <a:r>
              <a:rPr lang="tr-TR" dirty="0"/>
              <a:t>Bunun için masaüstünde boş bir alanda (bir simge üzerinde değilken) fare sağ tıklanır ve açılan menüden Ekran Çözünürlüğü seçilir.</a:t>
            </a:r>
          </a:p>
        </p:txBody>
      </p:sp>
      <p:pic>
        <p:nvPicPr>
          <p:cNvPr id="9" name="Picture 2"/>
          <p:cNvPicPr>
            <a:picLocks noChangeAspect="1" noChangeArrowheads="1"/>
          </p:cNvPicPr>
          <p:nvPr/>
        </p:nvPicPr>
        <p:blipFill>
          <a:blip r:embed="rId3" cstate="print"/>
          <a:srcRect/>
          <a:stretch>
            <a:fillRect/>
          </a:stretch>
        </p:blipFill>
        <p:spPr bwMode="auto">
          <a:xfrm>
            <a:off x="741363" y="3422650"/>
            <a:ext cx="2370137" cy="3146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64773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62469" name="Dikdörtgen 1"/>
          <p:cNvSpPr>
            <a:spLocks noChangeArrowheads="1"/>
          </p:cNvSpPr>
          <p:nvPr/>
        </p:nvSpPr>
        <p:spPr bwMode="auto">
          <a:xfrm>
            <a:off x="492125" y="1216025"/>
            <a:ext cx="63833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sz="3600" b="1">
                <a:solidFill>
                  <a:srgbClr val="002060"/>
                </a:solidFill>
              </a:rPr>
              <a:t>EKRAN ALINTISI ARACI</a:t>
            </a:r>
          </a:p>
        </p:txBody>
      </p:sp>
      <p:pic>
        <p:nvPicPr>
          <p:cNvPr id="624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 y="1889125"/>
            <a:ext cx="3848100" cy="443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3573463"/>
            <a:ext cx="3529013" cy="299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5600" y="1989138"/>
            <a:ext cx="24479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4840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5" name="İçerik Yer Tutucusu 2"/>
          <p:cNvSpPr>
            <a:spLocks noGrp="1"/>
          </p:cNvSpPr>
          <p:nvPr>
            <p:ph idx="1"/>
          </p:nvPr>
        </p:nvSpPr>
        <p:spPr>
          <a:xfrm>
            <a:off x="5121275" y="2420938"/>
            <a:ext cx="3673475" cy="2770187"/>
          </a:xfrm>
        </p:spPr>
        <p:txBody>
          <a:bodyPr>
            <a:normAutofit fontScale="85000" lnSpcReduction="10000"/>
          </a:bodyPr>
          <a:lstStyle/>
          <a:p>
            <a:pPr>
              <a:defRPr/>
            </a:pPr>
            <a:r>
              <a:rPr lang="tr-TR" dirty="0"/>
              <a:t>Paint, boş bir çizim alanında ya da </a:t>
            </a:r>
            <a:r>
              <a:rPr lang="tr-TR" dirty="0" err="1"/>
              <a:t>varolan</a:t>
            </a:r>
            <a:r>
              <a:rPr lang="tr-TR" dirty="0"/>
              <a:t> resimlerde çizimler oluşturmak için kullanabileceğiniz bir Windows özelliğidir.</a:t>
            </a:r>
          </a:p>
          <a:p>
            <a:pPr>
              <a:defRPr/>
            </a:pPr>
            <a:endParaRPr lang="tr-TR" dirty="0"/>
          </a:p>
        </p:txBody>
      </p:sp>
      <p:pic>
        <p:nvPicPr>
          <p:cNvPr id="5735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2349500"/>
            <a:ext cx="4483100" cy="273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351" name="Dikdörtgen 1"/>
          <p:cNvSpPr>
            <a:spLocks noChangeArrowheads="1"/>
          </p:cNvSpPr>
          <p:nvPr/>
        </p:nvSpPr>
        <p:spPr bwMode="auto">
          <a:xfrm>
            <a:off x="419100" y="1389063"/>
            <a:ext cx="10810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2800" b="1">
                <a:solidFill>
                  <a:srgbClr val="002060"/>
                </a:solidFill>
              </a:rPr>
              <a:t>PAINT</a:t>
            </a:r>
          </a:p>
        </p:txBody>
      </p:sp>
    </p:spTree>
    <p:extLst>
      <p:ext uri="{BB962C8B-B14F-4D97-AF65-F5344CB8AC3E}">
        <p14:creationId xmlns:p14="http://schemas.microsoft.com/office/powerpoint/2010/main" val="972347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611188" y="0"/>
            <a:ext cx="7772400" cy="1143000"/>
          </a:xfrm>
        </p:spPr>
        <p:txBody>
          <a:bodyPr/>
          <a:lstStyle/>
          <a:p>
            <a:r>
              <a:rPr lang="tr-TR" sz="4800" dirty="0">
                <a:effectLst>
                  <a:outerShdw blurRad="38100" dist="38100" dir="2700000" algn="tl">
                    <a:srgbClr val="FFFFFF"/>
                  </a:outerShdw>
                </a:effectLst>
                <a:latin typeface="Comic Sans MS" pitchFamily="66" charset="0"/>
              </a:rPr>
              <a:t>VİRÜSLER</a:t>
            </a:r>
          </a:p>
        </p:txBody>
      </p:sp>
      <p:sp>
        <p:nvSpPr>
          <p:cNvPr id="101379" name="Rectangle 3"/>
          <p:cNvSpPr>
            <a:spLocks noGrp="1" noChangeArrowheads="1"/>
          </p:cNvSpPr>
          <p:nvPr>
            <p:ph type="body" idx="1"/>
          </p:nvPr>
        </p:nvSpPr>
        <p:spPr>
          <a:xfrm>
            <a:off x="395288" y="1340768"/>
            <a:ext cx="8458200" cy="5256882"/>
          </a:xfrm>
        </p:spPr>
        <p:txBody>
          <a:bodyPr>
            <a:normAutofit lnSpcReduction="10000"/>
          </a:bodyPr>
          <a:lstStyle/>
          <a:p>
            <a:pPr>
              <a:lnSpc>
                <a:spcPct val="80000"/>
              </a:lnSpc>
            </a:pPr>
            <a:r>
              <a:rPr lang="tr-TR" sz="2400" b="1" dirty="0">
                <a:solidFill>
                  <a:srgbClr val="000000"/>
                </a:solidFill>
                <a:cs typeface="Times New Roman" pitchFamily="18" charset="0"/>
              </a:rPr>
              <a:t>Virüsler, genellikle bilgisayara zarar vermek amacıyla yazılan bilgisayarın işleyişinin kesilmesine, dosyaların silinmesine, sistemin yavaşlamasına yol açan yazılımlardır. Virüsler, disketler, </a:t>
            </a:r>
            <a:r>
              <a:rPr lang="tr-TR" sz="2400" b="1" dirty="0" err="1">
                <a:solidFill>
                  <a:srgbClr val="000000"/>
                </a:solidFill>
                <a:cs typeface="Times New Roman" pitchFamily="18" charset="0"/>
              </a:rPr>
              <a:t>CDler</a:t>
            </a:r>
            <a:r>
              <a:rPr lang="tr-TR" sz="2400" b="1" dirty="0">
                <a:solidFill>
                  <a:srgbClr val="000000"/>
                </a:solidFill>
                <a:cs typeface="Times New Roman" pitchFamily="18" charset="0"/>
              </a:rPr>
              <a:t>, </a:t>
            </a:r>
            <a:r>
              <a:rPr lang="tr-TR" sz="2400" b="1" dirty="0" err="1">
                <a:solidFill>
                  <a:srgbClr val="000000"/>
                </a:solidFill>
                <a:cs typeface="Times New Roman" pitchFamily="18" charset="0"/>
              </a:rPr>
              <a:t>DVDler</a:t>
            </a:r>
            <a:r>
              <a:rPr lang="tr-TR" sz="2400" b="1" dirty="0">
                <a:solidFill>
                  <a:srgbClr val="000000"/>
                </a:solidFill>
                <a:cs typeface="Times New Roman" pitchFamily="18" charset="0"/>
              </a:rPr>
              <a:t>, </a:t>
            </a:r>
            <a:r>
              <a:rPr lang="tr-TR" sz="2400" b="1" dirty="0" err="1">
                <a:solidFill>
                  <a:srgbClr val="000000"/>
                </a:solidFill>
                <a:cs typeface="Times New Roman" pitchFamily="18" charset="0"/>
              </a:rPr>
              <a:t>flash</a:t>
            </a:r>
            <a:r>
              <a:rPr lang="tr-TR" sz="2400" b="1" dirty="0">
                <a:solidFill>
                  <a:srgbClr val="000000"/>
                </a:solidFill>
                <a:cs typeface="Times New Roman" pitchFamily="18" charset="0"/>
              </a:rPr>
              <a:t> diskler...de bulunan programların içinde gizlenmiş olarak bulunur. Disket veya CD sürücüye takılıp, virüslü dosya okutulduktan ya da içindeki programlar çalıştırıldıktan sonra bilgisayara geçer.</a:t>
            </a:r>
          </a:p>
          <a:p>
            <a:pPr>
              <a:lnSpc>
                <a:spcPct val="80000"/>
              </a:lnSpc>
            </a:pPr>
            <a:endParaRPr lang="tr-TR" sz="2400" b="1" dirty="0">
              <a:cs typeface="Times New Roman" pitchFamily="18" charset="0"/>
            </a:endParaRPr>
          </a:p>
          <a:p>
            <a:pPr>
              <a:lnSpc>
                <a:spcPct val="80000"/>
              </a:lnSpc>
            </a:pPr>
            <a:r>
              <a:rPr lang="tr-TR" sz="2400" b="1" dirty="0">
                <a:solidFill>
                  <a:srgbClr val="000000"/>
                </a:solidFill>
                <a:cs typeface="Times New Roman" pitchFamily="18" charset="0"/>
              </a:rPr>
              <a:t>Virüslerden korunmak için virüs arama ve temizleme programlarını kullanmak gerekir. Her gün yeni virüsler yazılıp, dağıtılmaktadır. Bunun için de bilgisayarımızdaki virüs arama ve temizleme programlarını sürekli güncellemek gerekmektedir.</a:t>
            </a:r>
          </a:p>
          <a:p>
            <a:pPr>
              <a:lnSpc>
                <a:spcPct val="80000"/>
              </a:lnSpc>
            </a:pPr>
            <a:endParaRPr lang="tr-TR" sz="2400" b="1" dirty="0">
              <a:cs typeface="Times New Roman" pitchFamily="18" charset="0"/>
            </a:endParaRPr>
          </a:p>
          <a:p>
            <a:pPr>
              <a:lnSpc>
                <a:spcPct val="80000"/>
              </a:lnSpc>
            </a:pPr>
            <a:r>
              <a:rPr lang="tr-TR" sz="2400" b="1" dirty="0">
                <a:solidFill>
                  <a:srgbClr val="000000"/>
                </a:solidFill>
                <a:cs typeface="Times New Roman" pitchFamily="18" charset="0"/>
              </a:rPr>
              <a:t>Virüsler ayrıca diğer bir bilgisayar iletişim veya internette gezinti sırasında da geçebilmektedir. Kopya programlarda, oyunlarda, filim ve ses dosyalarında bulunma ihtimali yüksektir. </a:t>
            </a:r>
            <a:endParaRPr lang="tr-TR" sz="2800" dirty="0">
              <a:solidFill>
                <a:srgbClr val="000000"/>
              </a:solidFill>
            </a:endParaRPr>
          </a:p>
          <a:p>
            <a:pPr>
              <a:lnSpc>
                <a:spcPct val="80000"/>
              </a:lnSpc>
              <a:buFontTx/>
              <a:buNone/>
            </a:pPr>
            <a:endParaRPr lang="tr-TR" sz="2800" dirty="0">
              <a:solidFill>
                <a:srgbClr val="000000"/>
              </a:solidFill>
            </a:endParaRPr>
          </a:p>
        </p:txBody>
      </p:sp>
    </p:spTree>
    <p:extLst>
      <p:ext uri="{BB962C8B-B14F-4D97-AF65-F5344CB8AC3E}">
        <p14:creationId xmlns:p14="http://schemas.microsoft.com/office/powerpoint/2010/main" val="3920046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WINDOWS 7 TEMEL İŞLEMLER</a:t>
            </a:r>
            <a:endParaRPr lang="tr-TR" sz="2400" dirty="0"/>
          </a:p>
        </p:txBody>
      </p:sp>
      <p:sp>
        <p:nvSpPr>
          <p:cNvPr id="63493" name="Dikdörtgen 1"/>
          <p:cNvSpPr>
            <a:spLocks noChangeArrowheads="1"/>
          </p:cNvSpPr>
          <p:nvPr/>
        </p:nvSpPr>
        <p:spPr bwMode="auto">
          <a:xfrm>
            <a:off x="492125" y="1216025"/>
            <a:ext cx="6734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3600" b="1">
                <a:solidFill>
                  <a:srgbClr val="002060"/>
                </a:solidFill>
              </a:rPr>
              <a:t>ANTİVİRÜS PROGRAM KULLANIMI</a:t>
            </a:r>
          </a:p>
        </p:txBody>
      </p:sp>
      <p:pic>
        <p:nvPicPr>
          <p:cNvPr id="634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2781300"/>
            <a:ext cx="4608512"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3800" y="2149475"/>
            <a:ext cx="4056063" cy="406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762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TAK-KULLAN CİHAZLAR</a:t>
            </a:r>
            <a:endParaRPr lang="tr-TR" sz="2400" dirty="0"/>
          </a:p>
        </p:txBody>
      </p:sp>
      <p:pic>
        <p:nvPicPr>
          <p:cNvPr id="65541"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563" y="2565400"/>
            <a:ext cx="7975600" cy="237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Düz Ok Bağlayıcısı 8"/>
          <p:cNvCxnSpPr/>
          <p:nvPr/>
        </p:nvCxnSpPr>
        <p:spPr>
          <a:xfrm flipH="1">
            <a:off x="3003550" y="2246313"/>
            <a:ext cx="1079500" cy="15065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5543" name="Dikdörtgen 9"/>
          <p:cNvSpPr>
            <a:spLocks noChangeArrowheads="1"/>
          </p:cNvSpPr>
          <p:nvPr/>
        </p:nvSpPr>
        <p:spPr bwMode="auto">
          <a:xfrm>
            <a:off x="5883275" y="4940300"/>
            <a:ext cx="1284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t>Flash Bellek</a:t>
            </a:r>
          </a:p>
        </p:txBody>
      </p:sp>
      <p:sp>
        <p:nvSpPr>
          <p:cNvPr id="65544" name="Dikdörtgen 12"/>
          <p:cNvSpPr>
            <a:spLocks noChangeArrowheads="1"/>
          </p:cNvSpPr>
          <p:nvPr/>
        </p:nvSpPr>
        <p:spPr bwMode="auto">
          <a:xfrm>
            <a:off x="3362325" y="1911350"/>
            <a:ext cx="2328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a:t>Harici – Taşınabilir Disk</a:t>
            </a:r>
          </a:p>
        </p:txBody>
      </p:sp>
      <p:cxnSp>
        <p:nvCxnSpPr>
          <p:cNvPr id="14" name="Düz Ok Bağlayıcısı 13"/>
          <p:cNvCxnSpPr/>
          <p:nvPr/>
        </p:nvCxnSpPr>
        <p:spPr>
          <a:xfrm flipH="1" flipV="1">
            <a:off x="5883275" y="4621213"/>
            <a:ext cx="647700" cy="3190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681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TAK-KULLAN CİHAZLAR</a:t>
            </a:r>
            <a:endParaRPr lang="tr-TR" sz="2400" dirty="0"/>
          </a:p>
        </p:txBody>
      </p:sp>
      <p:pic>
        <p:nvPicPr>
          <p:cNvPr id="6656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0738" y="2074863"/>
            <a:ext cx="2476500" cy="431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450" y="2084388"/>
            <a:ext cx="4014788" cy="419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67" name="Dikdörtgen 6"/>
          <p:cNvSpPr>
            <a:spLocks noChangeArrowheads="1"/>
          </p:cNvSpPr>
          <p:nvPr/>
        </p:nvSpPr>
        <p:spPr bwMode="auto">
          <a:xfrm>
            <a:off x="539750" y="1412875"/>
            <a:ext cx="768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sz="2400" b="1"/>
              <a:t>Biçimlendirme – İçerisindeki tüm bilgileri silme , virüs dahil</a:t>
            </a:r>
          </a:p>
        </p:txBody>
      </p:sp>
    </p:spTree>
    <p:extLst>
      <p:ext uri="{BB962C8B-B14F-4D97-AF65-F5344CB8AC3E}">
        <p14:creationId xmlns:p14="http://schemas.microsoft.com/office/powerpoint/2010/main" val="738189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uvarlatılmış Dikdörtgen 7"/>
          <p:cNvSpPr/>
          <p:nvPr/>
        </p:nvSpPr>
        <p:spPr>
          <a:xfrm>
            <a:off x="658813" y="476250"/>
            <a:ext cx="6480175" cy="684213"/>
          </a:xfrm>
          <a:prstGeom prst="roundRect">
            <a:avLst/>
          </a:prstGeom>
        </p:spPr>
        <p:style>
          <a:lnRef idx="3">
            <a:schemeClr val="lt1"/>
          </a:lnRef>
          <a:fillRef idx="1001">
            <a:schemeClr val="dk2"/>
          </a:fillRef>
          <a:effectRef idx="1">
            <a:schemeClr val="accent6"/>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1" algn="ctr">
              <a:defRPr/>
            </a:pPr>
            <a:r>
              <a:rPr lang="tr-TR" sz="2400" b="1" dirty="0"/>
              <a:t>TAK-KULLAN CİHAZLAR</a:t>
            </a:r>
            <a:endParaRPr lang="tr-TR" sz="2400" dirty="0"/>
          </a:p>
        </p:txBody>
      </p:sp>
      <p:sp>
        <p:nvSpPr>
          <p:cNvPr id="67589" name="Dikdörtgen 4"/>
          <p:cNvSpPr>
            <a:spLocks noChangeArrowheads="1"/>
          </p:cNvSpPr>
          <p:nvPr/>
        </p:nvSpPr>
        <p:spPr bwMode="auto">
          <a:xfrm>
            <a:off x="481013" y="2570163"/>
            <a:ext cx="3408362"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tr-TR" sz="2400" b="1"/>
              <a:t>Flash Belleğe Dosya Gönderme ; Dosya üzerinde sağ tuş</a:t>
            </a:r>
          </a:p>
          <a:p>
            <a:r>
              <a:rPr lang="tr-TR" sz="2400" b="1"/>
              <a:t>Gönder – Flash Bellek seçilir</a:t>
            </a:r>
          </a:p>
        </p:txBody>
      </p:sp>
      <p:pic>
        <p:nvPicPr>
          <p:cNvPr id="67590"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638" y="1685925"/>
            <a:ext cx="4657725" cy="501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3531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55993" y="188640"/>
            <a:ext cx="7024319" cy="1143000"/>
          </a:xfrm>
        </p:spPr>
        <p:txBody>
          <a:bodyPr>
            <a:normAutofit/>
          </a:bodyPr>
          <a:lstStyle/>
          <a:p>
            <a:pPr lvl="0"/>
            <a:r>
              <a:rPr lang="tr-TR" b="1" dirty="0" err="1"/>
              <a:t>Denetİm</a:t>
            </a:r>
            <a:r>
              <a:rPr lang="tr-TR" b="1" dirty="0"/>
              <a:t> </a:t>
            </a:r>
            <a:r>
              <a:rPr lang="tr-TR" b="1" dirty="0" err="1"/>
              <a:t>MasasI</a:t>
            </a:r>
            <a:endParaRPr lang="tr-TR" b="1" dirty="0"/>
          </a:p>
        </p:txBody>
      </p:sp>
      <p:sp>
        <p:nvSpPr>
          <p:cNvPr id="7" name="Espace réservé du contenu 2"/>
          <p:cNvSpPr>
            <a:spLocks noGrp="1"/>
          </p:cNvSpPr>
          <p:nvPr>
            <p:ph sz="half" idx="1"/>
          </p:nvPr>
        </p:nvSpPr>
        <p:spPr>
          <a:xfrm>
            <a:off x="197951" y="1484784"/>
            <a:ext cx="8892480" cy="504056"/>
          </a:xfrm>
        </p:spPr>
        <p:txBody>
          <a:bodyPr rtlCol="0">
            <a:normAutofit/>
          </a:bodyPr>
          <a:lstStyle/>
          <a:p>
            <a:pPr marL="0" indent="0" eaLnBrk="1" fontAlgn="auto" hangingPunct="1">
              <a:spcAft>
                <a:spcPts val="0"/>
              </a:spcAft>
              <a:buNone/>
              <a:defRPr/>
            </a:pPr>
            <a:r>
              <a:rPr lang="tr-TR" sz="2400" dirty="0">
                <a:solidFill>
                  <a:schemeClr val="tx1">
                    <a:lumMod val="75000"/>
                    <a:lumOff val="25000"/>
                  </a:schemeClr>
                </a:solidFill>
              </a:rPr>
              <a:t>Bilgisayarın donanım ve yazılım ile ilgili ayarların yapıldığı alan.</a:t>
            </a:r>
          </a:p>
          <a:p>
            <a:pPr eaLnBrk="1" fontAlgn="auto" hangingPunct="1">
              <a:spcAft>
                <a:spcPts val="0"/>
              </a:spcAft>
              <a:buFont typeface="Arial" pitchFamily="34" charset="0"/>
              <a:buChar char="•"/>
              <a:defRPr/>
            </a:pPr>
            <a:endParaRPr lang="tr-TR" sz="2400" dirty="0">
              <a:solidFill>
                <a:schemeClr val="tx1">
                  <a:lumMod val="75000"/>
                  <a:lumOff val="25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1520" y="1988840"/>
            <a:ext cx="8640959" cy="4568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666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p:txBody>
          <a:bodyPr>
            <a:normAutofit/>
          </a:bodyPr>
          <a:lstStyle/>
          <a:p>
            <a:r>
              <a:rPr lang="tr-TR" b="1" dirty="0" err="1"/>
              <a:t>Denetİm</a:t>
            </a:r>
            <a:r>
              <a:rPr lang="tr-TR" b="1" dirty="0"/>
              <a:t> </a:t>
            </a:r>
            <a:r>
              <a:rPr lang="tr-TR" b="1" dirty="0" err="1"/>
              <a:t>MasasI</a:t>
            </a:r>
            <a:endParaRPr lang="fr-CA" dirty="0">
              <a:solidFill>
                <a:schemeClr val="bg1"/>
              </a:solidFill>
            </a:endParaRPr>
          </a:p>
        </p:txBody>
      </p:sp>
      <p:pic>
        <p:nvPicPr>
          <p:cNvPr id="16388" name="Picture 3" descr="C:\Users\MURAT\Desktop\denetimmasasi.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528" y="1484784"/>
            <a:ext cx="8496944" cy="511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751376"/>
      </p:ext>
    </p:extLst>
  </p:cSld>
  <p:clrMapOvr>
    <a:masterClrMapping/>
  </p:clrMapOvr>
  <p:transition>
    <p:newsfla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04664"/>
            <a:ext cx="7067128" cy="994122"/>
          </a:xfrm>
        </p:spPr>
        <p:txBody>
          <a:bodyPr>
            <a:noAutofit/>
          </a:bodyPr>
          <a:lstStyle/>
          <a:p>
            <a:r>
              <a:rPr lang="tr-TR" sz="2800" b="1" dirty="0">
                <a:solidFill>
                  <a:schemeClr val="tx1">
                    <a:lumMod val="75000"/>
                    <a:lumOff val="25000"/>
                  </a:schemeClr>
                </a:solidFill>
              </a:rPr>
              <a:t>Programlar ve </a:t>
            </a:r>
            <a:r>
              <a:rPr lang="tr-TR" sz="2800" b="1" dirty="0" err="1">
                <a:solidFill>
                  <a:schemeClr val="tx1">
                    <a:lumMod val="75000"/>
                    <a:lumOff val="25000"/>
                  </a:schemeClr>
                </a:solidFill>
              </a:rPr>
              <a:t>Özellİkler</a:t>
            </a:r>
            <a:br>
              <a:rPr lang="tr-TR" sz="2800" b="1" dirty="0">
                <a:solidFill>
                  <a:schemeClr val="tx1">
                    <a:lumMod val="75000"/>
                    <a:lumOff val="25000"/>
                  </a:schemeClr>
                </a:solidFill>
              </a:rPr>
            </a:br>
            <a:r>
              <a:rPr lang="tr-TR" sz="2800" b="1" dirty="0">
                <a:solidFill>
                  <a:schemeClr val="tx1">
                    <a:lumMod val="75000"/>
                    <a:lumOff val="25000"/>
                  </a:schemeClr>
                </a:solidFill>
              </a:rPr>
              <a:t>(Program Ekle/</a:t>
            </a:r>
            <a:r>
              <a:rPr lang="tr-TR" sz="2800" b="1" dirty="0" err="1">
                <a:solidFill>
                  <a:schemeClr val="tx1">
                    <a:lumMod val="75000"/>
                    <a:lumOff val="25000"/>
                  </a:schemeClr>
                </a:solidFill>
              </a:rPr>
              <a:t>KaldIr</a:t>
            </a:r>
            <a:r>
              <a:rPr lang="tr-TR" sz="2800" b="1" dirty="0">
                <a:solidFill>
                  <a:schemeClr val="tx1">
                    <a:lumMod val="75000"/>
                    <a:lumOff val="25000"/>
                  </a:schemeClr>
                </a:solidFill>
              </a:rPr>
              <a:t>)</a:t>
            </a:r>
            <a:br>
              <a:rPr lang="tr-TR" sz="2800" b="1" dirty="0">
                <a:solidFill>
                  <a:schemeClr val="tx1">
                    <a:lumMod val="75000"/>
                    <a:lumOff val="25000"/>
                  </a:schemeClr>
                </a:solidFill>
              </a:rPr>
            </a:br>
            <a:endParaRPr lang="tr-TR" sz="28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1520" y="1484784"/>
            <a:ext cx="864096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Yukarı Ok 3"/>
          <p:cNvSpPr/>
          <p:nvPr/>
        </p:nvSpPr>
        <p:spPr>
          <a:xfrm rot="10800000">
            <a:off x="5996945" y="4149080"/>
            <a:ext cx="720080" cy="936104"/>
          </a:xfrm>
          <a:prstGeom prst="upArrow">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79764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b="1" dirty="0"/>
              <a:t>Bölge ve </a:t>
            </a:r>
            <a:r>
              <a:rPr lang="tr-TR" sz="3200" b="1" dirty="0" err="1"/>
              <a:t>Dİl</a:t>
            </a:r>
            <a:r>
              <a:rPr lang="tr-TR" sz="3200" b="1" dirty="0"/>
              <a:t> (Klavye </a:t>
            </a:r>
            <a:r>
              <a:rPr lang="tr-TR" sz="3200" b="1" dirty="0" err="1"/>
              <a:t>değİştİrme</a:t>
            </a:r>
            <a:r>
              <a:rPr lang="tr-TR" sz="3200" b="1" dirty="0"/>
              <a:t>)</a:t>
            </a:r>
            <a:endParaRPr lang="tr-TR" sz="3200" dirty="0"/>
          </a:p>
        </p:txBody>
      </p:sp>
      <p:sp>
        <p:nvSpPr>
          <p:cNvPr id="3" name="İçerik Yer Tutucusu 2"/>
          <p:cNvSpPr>
            <a:spLocks noGrp="1"/>
          </p:cNvSpPr>
          <p:nvPr>
            <p:ph idx="1"/>
          </p:nvPr>
        </p:nvSpPr>
        <p:spPr>
          <a:xfrm>
            <a:off x="179512" y="1600200"/>
            <a:ext cx="4104456" cy="4709120"/>
          </a:xfrm>
        </p:spPr>
        <p:txBody>
          <a:bodyPr>
            <a:normAutofit fontScale="77500" lnSpcReduction="20000"/>
          </a:bodyPr>
          <a:lstStyle/>
          <a:p>
            <a:r>
              <a:rPr lang="tr-TR" dirty="0"/>
              <a:t>Dil, sayı ve tarih formatlarının gösterim şekli ve klavye türünü değiştirilmesini sağlar. </a:t>
            </a:r>
          </a:p>
          <a:p>
            <a:r>
              <a:rPr lang="tr-TR" dirty="0"/>
              <a:t>ilk sekme olan “</a:t>
            </a:r>
            <a:r>
              <a:rPr lang="tr-TR" i="1" dirty="0"/>
              <a:t>Biçimler</a:t>
            </a:r>
            <a:r>
              <a:rPr lang="tr-TR" dirty="0"/>
              <a:t>” sekmesinde tarih ve saatin gösteriliş formatı değiştirilebilir, “</a:t>
            </a:r>
            <a:r>
              <a:rPr lang="tr-TR" i="1" dirty="0"/>
              <a:t>Ek Ayarlar</a:t>
            </a:r>
            <a:r>
              <a:rPr lang="tr-TR" dirty="0"/>
              <a:t>” seçeneğiyle sayı, para birimi, tarih ve saat ayarları görülebilir.</a:t>
            </a:r>
          </a:p>
          <a:p>
            <a:r>
              <a:rPr lang="tr-TR" dirty="0"/>
              <a:t>Klavyeler ve Diller sekmesinden klavye değiştirilir.(Q veya F)</a:t>
            </a:r>
          </a:p>
        </p:txBody>
      </p:sp>
      <p:pic>
        <p:nvPicPr>
          <p:cNvPr id="5" name="Resim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20428" y="1412776"/>
            <a:ext cx="4544060" cy="5239482"/>
          </a:xfrm>
          <a:prstGeom prst="rect">
            <a:avLst/>
          </a:prstGeom>
        </p:spPr>
      </p:pic>
    </p:spTree>
    <p:extLst>
      <p:ext uri="{BB962C8B-B14F-4D97-AF65-F5344CB8AC3E}">
        <p14:creationId xmlns:p14="http://schemas.microsoft.com/office/powerpoint/2010/main" val="3530072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t>Fare </a:t>
            </a:r>
            <a:r>
              <a:rPr lang="tr-TR" b="1" dirty="0" err="1"/>
              <a:t>AyarlarI</a:t>
            </a:r>
            <a:endParaRPr lang="tr-TR" b="1" dirty="0"/>
          </a:p>
        </p:txBody>
      </p:sp>
      <p:sp>
        <p:nvSpPr>
          <p:cNvPr id="3" name="İçerik Yer Tutucusu 2"/>
          <p:cNvSpPr>
            <a:spLocks noGrp="1"/>
          </p:cNvSpPr>
          <p:nvPr>
            <p:ph idx="1"/>
          </p:nvPr>
        </p:nvSpPr>
        <p:spPr>
          <a:xfrm>
            <a:off x="251520" y="1412776"/>
            <a:ext cx="4042792" cy="5112568"/>
          </a:xfrm>
        </p:spPr>
        <p:txBody>
          <a:bodyPr>
            <a:noAutofit/>
          </a:bodyPr>
          <a:lstStyle/>
          <a:p>
            <a:pPr marL="0" indent="0">
              <a:buNone/>
            </a:pPr>
            <a:r>
              <a:rPr lang="tr-TR" sz="1800" dirty="0"/>
              <a:t>	Fare kullanımıyla ilgili düğme yapılandırması, işaretçi hızı gibi ayarların değiştirilmesini sağlar.</a:t>
            </a:r>
          </a:p>
          <a:p>
            <a:pPr marL="0" indent="0">
              <a:buNone/>
            </a:pPr>
            <a:r>
              <a:rPr lang="tr-TR" sz="1800" dirty="0"/>
              <a:t>	“</a:t>
            </a:r>
            <a:r>
              <a:rPr lang="tr-TR" sz="1800" i="1" dirty="0"/>
              <a:t>Düğmeler</a:t>
            </a:r>
            <a:r>
              <a:rPr lang="tr-TR" sz="1800" dirty="0"/>
              <a:t>” sekmesinde farenin sol/sağ tuş düğmeleri “</a:t>
            </a:r>
            <a:r>
              <a:rPr lang="tr-TR" sz="1800" i="1" dirty="0"/>
              <a:t>Birincil ve ikincil düğmeleri değiştir</a:t>
            </a:r>
            <a:r>
              <a:rPr lang="tr-TR" sz="1800" dirty="0"/>
              <a:t>” seçeneği işaretlenerek (solaklar için ters olması gerektiğinden) </a:t>
            </a:r>
            <a:r>
              <a:rPr lang="tr-TR" sz="1800" dirty="0" err="1"/>
              <a:t>değiştirilebilir.“</a:t>
            </a:r>
            <a:r>
              <a:rPr lang="tr-TR" sz="1800" i="1" dirty="0" err="1"/>
              <a:t>Çift</a:t>
            </a:r>
            <a:r>
              <a:rPr lang="tr-TR" sz="1800" i="1" dirty="0"/>
              <a:t> tıklatma hızı</a:t>
            </a:r>
            <a:r>
              <a:rPr lang="tr-TR" sz="1800" dirty="0"/>
              <a:t>” yine aynı sekme aracılığıyla ayarlanabilir. </a:t>
            </a:r>
          </a:p>
          <a:p>
            <a:pPr marL="0" indent="0">
              <a:buNone/>
            </a:pPr>
            <a:r>
              <a:rPr lang="tr-TR" sz="1800" dirty="0"/>
              <a:t>	“</a:t>
            </a:r>
            <a:r>
              <a:rPr lang="tr-TR" sz="1800" i="1" dirty="0"/>
              <a:t>İşaretçiler</a:t>
            </a:r>
            <a:r>
              <a:rPr lang="tr-TR" sz="1800" dirty="0"/>
              <a:t>” sekmesinde farenin görünümü değiştirilebilir. “</a:t>
            </a:r>
            <a:r>
              <a:rPr lang="tr-TR" sz="1800" i="1" dirty="0"/>
              <a:t>İşaretçi Seçenekleri</a:t>
            </a:r>
            <a:r>
              <a:rPr lang="tr-TR" sz="1800" dirty="0"/>
              <a:t>” sekmesinde işaretçi izleri aktif edilebilir. </a:t>
            </a:r>
          </a:p>
          <a:p>
            <a:pPr marL="0" indent="0">
              <a:buNone/>
            </a:pPr>
            <a:r>
              <a:rPr lang="tr-TR" sz="1800" dirty="0"/>
              <a:t>	“</a:t>
            </a:r>
            <a:r>
              <a:rPr lang="tr-TR" sz="1800" i="1" dirty="0"/>
              <a:t>Tekerlek</a:t>
            </a:r>
            <a:r>
              <a:rPr lang="tr-TR" sz="1800" dirty="0"/>
              <a:t>” sekmesinde ise tekerleğin her hareketinde kelime işlemci programlarında kaç satır atlanacağı belirlenebilir.</a:t>
            </a:r>
          </a:p>
        </p:txBody>
      </p:sp>
      <p:pic>
        <p:nvPicPr>
          <p:cNvPr id="4" name="Resim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365816" y="1484784"/>
            <a:ext cx="4526664" cy="5040560"/>
          </a:xfrm>
          <a:prstGeom prst="rect">
            <a:avLst/>
          </a:prstGeom>
        </p:spPr>
      </p:pic>
    </p:spTree>
    <p:extLst>
      <p:ext uri="{BB962C8B-B14F-4D97-AF65-F5344CB8AC3E}">
        <p14:creationId xmlns:p14="http://schemas.microsoft.com/office/powerpoint/2010/main" val="130675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Görüntü </a:t>
            </a:r>
            <a:r>
              <a:rPr lang="tr-TR" b="1" dirty="0" err="1"/>
              <a:t>AyarlarI</a:t>
            </a:r>
            <a:endParaRPr lang="tr-TR" b="1" dirty="0"/>
          </a:p>
        </p:txBody>
      </p:sp>
      <p:sp>
        <p:nvSpPr>
          <p:cNvPr id="3" name="İçerik Yer Tutucusu 2"/>
          <p:cNvSpPr>
            <a:spLocks noGrp="1"/>
          </p:cNvSpPr>
          <p:nvPr>
            <p:ph idx="1"/>
          </p:nvPr>
        </p:nvSpPr>
        <p:spPr>
          <a:xfrm>
            <a:off x="251520" y="1667941"/>
            <a:ext cx="3384376" cy="4641379"/>
          </a:xfrm>
        </p:spPr>
        <p:txBody>
          <a:bodyPr>
            <a:normAutofit fontScale="92500"/>
          </a:bodyPr>
          <a:lstStyle/>
          <a:p>
            <a:pPr marL="0" indent="0">
              <a:buNone/>
            </a:pPr>
            <a:r>
              <a:rPr lang="tr-TR" dirty="0"/>
              <a:t>Ekran çözünürlüğü ve renk derinliğinin ayarlanmasını sağlar, “</a:t>
            </a:r>
            <a:r>
              <a:rPr lang="tr-TR" i="1" dirty="0"/>
              <a:t>Görüntü</a:t>
            </a:r>
            <a:r>
              <a:rPr lang="tr-TR" dirty="0"/>
              <a:t>” penceresinde “</a:t>
            </a:r>
            <a:r>
              <a:rPr lang="tr-TR" i="1" dirty="0"/>
              <a:t>Çözünürlüğü ayarla</a:t>
            </a:r>
            <a:r>
              <a:rPr lang="tr-TR" dirty="0"/>
              <a:t>” seçeneğiyle ekran çözünürlüğü değiştirilebilir, </a:t>
            </a:r>
          </a:p>
        </p:txBody>
      </p:sp>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35896" y="1772816"/>
            <a:ext cx="5260503" cy="4096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3314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err="1"/>
              <a:t>AygItlar</a:t>
            </a:r>
            <a:r>
              <a:rPr lang="tr-TR" b="1" dirty="0"/>
              <a:t> ve </a:t>
            </a:r>
            <a:r>
              <a:rPr lang="tr-TR" b="1" dirty="0" err="1"/>
              <a:t>YazIcIlar</a:t>
            </a:r>
            <a:endParaRPr lang="tr-TR" dirty="0"/>
          </a:p>
        </p:txBody>
      </p:sp>
      <p:sp>
        <p:nvSpPr>
          <p:cNvPr id="3" name="İçerik Yer Tutucusu 2"/>
          <p:cNvSpPr>
            <a:spLocks noGrp="1"/>
          </p:cNvSpPr>
          <p:nvPr>
            <p:ph idx="1"/>
          </p:nvPr>
        </p:nvSpPr>
        <p:spPr>
          <a:xfrm>
            <a:off x="323528" y="1412777"/>
            <a:ext cx="8568952" cy="1080120"/>
          </a:xfrm>
        </p:spPr>
        <p:txBody>
          <a:bodyPr>
            <a:normAutofit fontScale="85000" lnSpcReduction="20000"/>
          </a:bodyPr>
          <a:lstStyle/>
          <a:p>
            <a:pPr marL="0" indent="0">
              <a:buNone/>
            </a:pPr>
            <a:r>
              <a:rPr lang="tr-TR" dirty="0"/>
              <a:t>Başlat menüsünden de bu seçeneğe ulaşılabilir, bilgisayara bağlı yazıcı, tarayıcı, harici disk gibi aygıtlar buradan görülebilir.</a:t>
            </a:r>
          </a:p>
        </p:txBody>
      </p:sp>
      <p:pic>
        <p:nvPicPr>
          <p:cNvPr id="5" name="Resim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67660" y="2420888"/>
            <a:ext cx="5844700" cy="4176464"/>
          </a:xfrm>
          <a:prstGeom prst="rect">
            <a:avLst/>
          </a:prstGeom>
        </p:spPr>
      </p:pic>
    </p:spTree>
    <p:extLst>
      <p:ext uri="{BB962C8B-B14F-4D97-AF65-F5344CB8AC3E}">
        <p14:creationId xmlns:p14="http://schemas.microsoft.com/office/powerpoint/2010/main" val="3024800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6563072" cy="1143000"/>
          </a:xfrm>
        </p:spPr>
        <p:txBody>
          <a:bodyPr>
            <a:noAutofit/>
          </a:bodyPr>
          <a:lstStyle/>
          <a:p>
            <a:r>
              <a:rPr lang="tr-TR" sz="3600" b="1" dirty="0"/>
              <a:t>Ağ </a:t>
            </a:r>
            <a:r>
              <a:rPr lang="tr-TR" sz="3600" b="1" dirty="0" err="1"/>
              <a:t>BağlantIlarI</a:t>
            </a:r>
            <a:r>
              <a:rPr lang="tr-TR" sz="3600" b="1" dirty="0"/>
              <a:t> ve </a:t>
            </a:r>
            <a:r>
              <a:rPr lang="tr-TR" sz="3600" b="1" dirty="0" err="1"/>
              <a:t>Problemlerİnin</a:t>
            </a:r>
            <a:r>
              <a:rPr lang="tr-TR" sz="3600" b="1" dirty="0"/>
              <a:t> </a:t>
            </a:r>
            <a:r>
              <a:rPr lang="tr-TR" sz="3600" b="1" dirty="0" err="1"/>
              <a:t>Gİderİlmesİ</a:t>
            </a:r>
            <a:endParaRPr lang="tr-TR" sz="3600" b="1" dirty="0"/>
          </a:p>
        </p:txBody>
      </p:sp>
      <p:sp>
        <p:nvSpPr>
          <p:cNvPr id="3" name="İçerik Yer Tutucusu 2"/>
          <p:cNvSpPr>
            <a:spLocks noGrp="1"/>
          </p:cNvSpPr>
          <p:nvPr>
            <p:ph idx="1"/>
          </p:nvPr>
        </p:nvSpPr>
        <p:spPr>
          <a:xfrm>
            <a:off x="457200" y="1600200"/>
            <a:ext cx="8229600" cy="4925144"/>
          </a:xfrm>
        </p:spPr>
        <p:txBody>
          <a:bodyPr>
            <a:normAutofit/>
          </a:bodyPr>
          <a:lstStyle/>
          <a:p>
            <a:pPr marL="0" indent="0">
              <a:buNone/>
            </a:pPr>
            <a:r>
              <a:rPr lang="tr-TR" dirty="0">
                <a:solidFill>
                  <a:srgbClr val="FF0000"/>
                </a:solidFill>
              </a:rPr>
              <a:t>İnternete veya ağa erişemiyor musunuz?</a:t>
            </a:r>
          </a:p>
          <a:p>
            <a:pPr lvl="1"/>
            <a:r>
              <a:rPr lang="tr-TR" dirty="0"/>
              <a:t>Bağlantı kablolarının doğru yerlere takılıp takılmadığı veya zarar görüp görmediğini kontrol ediniz. </a:t>
            </a:r>
            <a:endParaRPr lang="tr-TR" sz="2000" dirty="0"/>
          </a:p>
          <a:p>
            <a:pPr lvl="1"/>
            <a:r>
              <a:rPr lang="tr-TR" dirty="0"/>
              <a:t>Kablo bağlantılarında sorun yoksa bağlantı ışıklarını kontrol ediniz.</a:t>
            </a:r>
            <a:endParaRPr lang="tr-TR" sz="2000" dirty="0"/>
          </a:p>
          <a:p>
            <a:pPr lvl="1"/>
            <a:r>
              <a:rPr lang="tr-TR" dirty="0"/>
              <a:t>Bilgisayarın ağ kaynaklarına ve İnternet’e erişebilmesi için geçerli bir IP adresi alıp almadığı veya sabit IP adresi verilecekse doğru yapılandırılıp yapılandırılmadığını kontrol ediniz.</a:t>
            </a:r>
            <a:endParaRPr lang="tr-TR" sz="2000" dirty="0"/>
          </a:p>
        </p:txBody>
      </p:sp>
    </p:spTree>
    <p:extLst>
      <p:ext uri="{BB962C8B-B14F-4D97-AF65-F5344CB8AC3E}">
        <p14:creationId xmlns:p14="http://schemas.microsoft.com/office/powerpoint/2010/main" val="25242474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88640"/>
            <a:ext cx="5770984" cy="1143000"/>
          </a:xfrm>
        </p:spPr>
        <p:txBody>
          <a:bodyPr>
            <a:noAutofit/>
          </a:bodyPr>
          <a:lstStyle/>
          <a:p>
            <a:r>
              <a:rPr lang="tr-TR" sz="3200" b="1" cap="none" dirty="0">
                <a:latin typeface="Arial" pitchFamily="34" charset="0"/>
                <a:cs typeface="Arial" pitchFamily="34" charset="0"/>
              </a:rPr>
              <a:t>Bildirim Alanındaki </a:t>
            </a:r>
            <a:br>
              <a:rPr lang="tr-TR" sz="3200" b="1" cap="none" dirty="0">
                <a:latin typeface="Arial" pitchFamily="34" charset="0"/>
                <a:cs typeface="Arial" pitchFamily="34" charset="0"/>
              </a:rPr>
            </a:br>
            <a:r>
              <a:rPr lang="tr-TR" sz="3200" b="1" cap="none" dirty="0">
                <a:latin typeface="Arial" pitchFamily="34" charset="0"/>
                <a:cs typeface="Arial" pitchFamily="34" charset="0"/>
              </a:rPr>
              <a:t>Ağ Simgeleri Ve Anlamları</a:t>
            </a:r>
          </a:p>
        </p:txBody>
      </p:sp>
      <p:pic>
        <p:nvPicPr>
          <p:cNvPr id="8" name="Resim 7" descr="Ekran Kırpma"/>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7936" y="1412776"/>
            <a:ext cx="8420528" cy="5040559"/>
          </a:xfrm>
          <a:prstGeom prst="rect">
            <a:avLst/>
          </a:prstGeom>
        </p:spPr>
      </p:pic>
    </p:spTree>
    <p:extLst>
      <p:ext uri="{BB962C8B-B14F-4D97-AF65-F5344CB8AC3E}">
        <p14:creationId xmlns:p14="http://schemas.microsoft.com/office/powerpoint/2010/main" val="28516911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aşlık 2"/>
          <p:cNvSpPr txBox="1">
            <a:spLocks/>
          </p:cNvSpPr>
          <p:nvPr/>
        </p:nvSpPr>
        <p:spPr>
          <a:xfrm>
            <a:off x="250825" y="368300"/>
            <a:ext cx="8229600" cy="1252538"/>
          </a:xfrm>
          <a:prstGeom prst="rect">
            <a:avLst/>
          </a:prstGeom>
        </p:spPr>
        <p:txBody>
          <a:bodyPr anchor="ctr">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r>
              <a:rPr lang="tr-TR" sz="4000" dirty="0">
                <a:solidFill>
                  <a:schemeClr val="tx1"/>
                </a:solidFill>
              </a:rPr>
              <a:t>DONATILAR</a:t>
            </a:r>
          </a:p>
        </p:txBody>
      </p:sp>
      <p:pic>
        <p:nvPicPr>
          <p:cNvPr id="8090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7988" y="1620838"/>
            <a:ext cx="2985996"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İçerik Yer Tutucusu 2"/>
          <p:cNvSpPr>
            <a:spLocks noGrp="1"/>
          </p:cNvSpPr>
          <p:nvPr>
            <p:ph idx="1"/>
          </p:nvPr>
        </p:nvSpPr>
        <p:spPr>
          <a:xfrm>
            <a:off x="3563888" y="1484784"/>
            <a:ext cx="5472609" cy="4464496"/>
          </a:xfrm>
        </p:spPr>
        <p:txBody>
          <a:bodyPr rtlCol="0">
            <a:normAutofit/>
          </a:bodyPr>
          <a:lstStyle/>
          <a:p>
            <a:pPr marL="0" indent="0" fontAlgn="auto">
              <a:spcAft>
                <a:spcPts val="0"/>
              </a:spcAft>
              <a:buNone/>
              <a:defRPr/>
            </a:pPr>
            <a:r>
              <a:rPr lang="tr-TR" dirty="0"/>
              <a:t>Windows’la birlikte gelir ve bir dizi program içerir. Bunlardan bazıları:</a:t>
            </a:r>
          </a:p>
          <a:p>
            <a:pPr marL="274320" indent="-274320" fontAlgn="auto">
              <a:spcAft>
                <a:spcPts val="0"/>
              </a:spcAft>
              <a:defRPr/>
            </a:pPr>
            <a:r>
              <a:rPr lang="tr-TR" dirty="0" err="1"/>
              <a:t>WordPad</a:t>
            </a:r>
            <a:endParaRPr lang="tr-TR" dirty="0"/>
          </a:p>
          <a:p>
            <a:pPr marL="274320" indent="-274320" fontAlgn="auto">
              <a:spcAft>
                <a:spcPts val="0"/>
              </a:spcAft>
              <a:defRPr/>
            </a:pPr>
            <a:r>
              <a:rPr lang="tr-TR" dirty="0"/>
              <a:t>Paint</a:t>
            </a:r>
          </a:p>
          <a:p>
            <a:pPr marL="274320" indent="-274320" fontAlgn="auto">
              <a:spcAft>
                <a:spcPts val="0"/>
              </a:spcAft>
              <a:defRPr/>
            </a:pPr>
            <a:r>
              <a:rPr lang="tr-TR" dirty="0"/>
              <a:t>Hesap Makinesi</a:t>
            </a:r>
          </a:p>
          <a:p>
            <a:pPr marL="274320" indent="-274320" fontAlgn="auto">
              <a:spcAft>
                <a:spcPts val="0"/>
              </a:spcAft>
              <a:defRPr/>
            </a:pPr>
            <a:r>
              <a:rPr lang="tr-TR" dirty="0"/>
              <a:t>Windows Media </a:t>
            </a:r>
            <a:r>
              <a:rPr lang="tr-TR" dirty="0" err="1"/>
              <a:t>Player’dir</a:t>
            </a:r>
            <a:r>
              <a:rPr lang="tr-TR" dirty="0"/>
              <a:t>.</a:t>
            </a:r>
          </a:p>
          <a:p>
            <a:pPr marL="0" indent="0" fontAlgn="auto">
              <a:spcAft>
                <a:spcPts val="0"/>
              </a:spcAft>
              <a:buFont typeface="Symbol" pitchFamily="18" charset="2"/>
              <a:buNone/>
              <a:defRPr/>
            </a:pPr>
            <a:endParaRPr lang="tr-TR" dirty="0"/>
          </a:p>
          <a:p>
            <a:pPr marL="274320" indent="-274320" fontAlgn="auto">
              <a:spcAft>
                <a:spcPts val="0"/>
              </a:spcAft>
              <a:defRPr/>
            </a:pPr>
            <a:endParaRPr lang="tr-TR" dirty="0"/>
          </a:p>
        </p:txBody>
      </p:sp>
    </p:spTree>
    <p:extLst>
      <p:ext uri="{BB962C8B-B14F-4D97-AF65-F5344CB8AC3E}">
        <p14:creationId xmlns:p14="http://schemas.microsoft.com/office/powerpoint/2010/main" val="18031356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cap="none" dirty="0"/>
              <a:t>Yardımcı Programlar</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5576" y="1912699"/>
            <a:ext cx="2520280" cy="1814550"/>
          </a:xfrm>
          <a:prstGeom prst="roundRect">
            <a:avLst>
              <a:gd name="adj" fmla="val 36749"/>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Resim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79333" y="3937991"/>
            <a:ext cx="1872766" cy="1795378"/>
          </a:xfrm>
          <a:prstGeom prst="roundRect">
            <a:avLst/>
          </a:prstGeom>
        </p:spPr>
      </p:pic>
      <p:pic>
        <p:nvPicPr>
          <p:cNvPr id="6" name="Resim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24128" y="3912466"/>
            <a:ext cx="2230564" cy="1846429"/>
          </a:xfrm>
          <a:prstGeom prst="roundRect">
            <a:avLst>
              <a:gd name="adj" fmla="val 27272"/>
            </a:avLst>
          </a:prstGeom>
        </p:spPr>
      </p:pic>
      <p:pic>
        <p:nvPicPr>
          <p:cNvPr id="7" name="Resim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680248" y="1976016"/>
            <a:ext cx="2120528" cy="1751233"/>
          </a:xfrm>
          <a:prstGeom prst="roundRect">
            <a:avLst/>
          </a:prstGeom>
        </p:spPr>
      </p:pic>
    </p:spTree>
    <p:extLst>
      <p:ext uri="{BB962C8B-B14F-4D97-AF65-F5344CB8AC3E}">
        <p14:creationId xmlns:p14="http://schemas.microsoft.com/office/powerpoint/2010/main" val="21458390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25760"/>
            <a:ext cx="5760640" cy="1143000"/>
          </a:xfrm>
        </p:spPr>
        <p:txBody>
          <a:bodyPr>
            <a:noAutofit/>
          </a:bodyPr>
          <a:lstStyle/>
          <a:p>
            <a:pPr lvl="0"/>
            <a:r>
              <a:rPr lang="de-DE" sz="3200" b="1" cap="none" dirty="0" err="1"/>
              <a:t>Yardımcı</a:t>
            </a:r>
            <a:r>
              <a:rPr lang="de-DE" sz="3200" b="1" cap="none" dirty="0"/>
              <a:t> </a:t>
            </a:r>
            <a:r>
              <a:rPr lang="de-DE" sz="3200" b="1" cap="none" dirty="0" err="1"/>
              <a:t>Araçlar</a:t>
            </a:r>
            <a:br>
              <a:rPr lang="tr-TR" sz="3200" b="1" cap="none" dirty="0"/>
            </a:br>
            <a:r>
              <a:rPr lang="tr-TR" sz="3200" b="1" cap="none" dirty="0"/>
              <a:t>(</a:t>
            </a:r>
            <a:r>
              <a:rPr lang="tr-TR" sz="3200" b="1" cap="none" dirty="0" err="1"/>
              <a:t>Codec</a:t>
            </a:r>
            <a:r>
              <a:rPr lang="tr-TR" sz="3200" b="1" cap="none" dirty="0"/>
              <a:t>)</a:t>
            </a:r>
          </a:p>
        </p:txBody>
      </p:sp>
      <p:sp>
        <p:nvSpPr>
          <p:cNvPr id="4" name="İçerik Yer Tutucusu 3"/>
          <p:cNvSpPr>
            <a:spLocks noGrp="1"/>
          </p:cNvSpPr>
          <p:nvPr>
            <p:ph sz="half" idx="1"/>
          </p:nvPr>
        </p:nvSpPr>
        <p:spPr>
          <a:xfrm>
            <a:off x="539552" y="1600200"/>
            <a:ext cx="8147248" cy="4525963"/>
          </a:xfrm>
        </p:spPr>
        <p:txBody>
          <a:bodyPr>
            <a:normAutofit fontScale="92500" lnSpcReduction="10000"/>
          </a:bodyPr>
          <a:lstStyle/>
          <a:p>
            <a:r>
              <a:rPr lang="tr-TR" dirty="0"/>
              <a:t>Bazı video, ses dosyası uzantıları sadece kendine özel </a:t>
            </a:r>
            <a:r>
              <a:rPr lang="tr-TR" dirty="0" err="1"/>
              <a:t>codec’i</a:t>
            </a:r>
            <a:r>
              <a:rPr lang="tr-TR" dirty="0"/>
              <a:t> ile çalıştırılabilir. Genelde indirdiğiniz filmler *.</a:t>
            </a:r>
            <a:r>
              <a:rPr lang="tr-TR" dirty="0" err="1"/>
              <a:t>avi</a:t>
            </a:r>
            <a:r>
              <a:rPr lang="tr-TR" dirty="0"/>
              <a:t>, *.</a:t>
            </a:r>
            <a:r>
              <a:rPr lang="tr-TR" dirty="0" err="1"/>
              <a:t>mpg</a:t>
            </a:r>
            <a:r>
              <a:rPr lang="tr-TR" dirty="0"/>
              <a:t> gibi her </a:t>
            </a:r>
            <a:r>
              <a:rPr lang="tr-TR" dirty="0" err="1"/>
              <a:t>playerda</a:t>
            </a:r>
            <a:r>
              <a:rPr lang="tr-TR" dirty="0"/>
              <a:t> </a:t>
            </a:r>
            <a:r>
              <a:rPr lang="tr-TR" dirty="0" err="1"/>
              <a:t>codec’i</a:t>
            </a:r>
            <a:r>
              <a:rPr lang="tr-TR" dirty="0"/>
              <a:t> mevcut olan uzantılarda olduğu için ekstra bir </a:t>
            </a:r>
            <a:r>
              <a:rPr lang="tr-TR" dirty="0" err="1"/>
              <a:t>codec'e</a:t>
            </a:r>
            <a:r>
              <a:rPr lang="tr-TR" dirty="0"/>
              <a:t> ihtiyaç duymazlar ancak, bazı videolar, internetten indirdiğiniz bazı görüntüler hatta bazı ses dosyaları kendi </a:t>
            </a:r>
            <a:r>
              <a:rPr lang="tr-TR" dirty="0" err="1"/>
              <a:t>codecleri</a:t>
            </a:r>
            <a:r>
              <a:rPr lang="tr-TR" dirty="0"/>
              <a:t> olmadan çalışmayabilirler. </a:t>
            </a:r>
          </a:p>
          <a:p>
            <a:r>
              <a:rPr lang="tr-TR" dirty="0"/>
              <a:t>İnternetten bulabileceğiniz toplu </a:t>
            </a:r>
            <a:r>
              <a:rPr lang="tr-TR" dirty="0" err="1"/>
              <a:t>codec</a:t>
            </a:r>
            <a:r>
              <a:rPr lang="tr-TR" dirty="0"/>
              <a:t> paketleri en rahat çözüm olacaktır. En popüler ve geniş olanı ise "</a:t>
            </a:r>
            <a:r>
              <a:rPr lang="tr-TR" dirty="0">
                <a:solidFill>
                  <a:srgbClr val="FF0000"/>
                </a:solidFill>
              </a:rPr>
              <a:t>k-</a:t>
            </a:r>
            <a:r>
              <a:rPr lang="tr-TR" dirty="0" err="1">
                <a:solidFill>
                  <a:srgbClr val="FF0000"/>
                </a:solidFill>
              </a:rPr>
              <a:t>lite</a:t>
            </a:r>
            <a:r>
              <a:rPr lang="tr-TR" dirty="0">
                <a:solidFill>
                  <a:srgbClr val="FF0000"/>
                </a:solidFill>
              </a:rPr>
              <a:t> </a:t>
            </a:r>
            <a:r>
              <a:rPr lang="tr-TR" dirty="0" err="1">
                <a:solidFill>
                  <a:srgbClr val="FF0000"/>
                </a:solidFill>
              </a:rPr>
              <a:t>codec</a:t>
            </a:r>
            <a:r>
              <a:rPr lang="tr-TR" dirty="0">
                <a:solidFill>
                  <a:srgbClr val="FF0000"/>
                </a:solidFill>
              </a:rPr>
              <a:t> </a:t>
            </a:r>
            <a:r>
              <a:rPr lang="tr-TR" dirty="0" err="1">
                <a:solidFill>
                  <a:srgbClr val="FF0000"/>
                </a:solidFill>
              </a:rPr>
              <a:t>pack</a:t>
            </a:r>
            <a:r>
              <a:rPr lang="tr-TR" dirty="0" err="1"/>
              <a:t>"dir</a:t>
            </a:r>
            <a:r>
              <a:rPr lang="tr-TR" dirty="0"/>
              <a:t>. K-</a:t>
            </a:r>
            <a:r>
              <a:rPr lang="tr-TR" dirty="0" err="1"/>
              <a:t>lite</a:t>
            </a:r>
            <a:r>
              <a:rPr lang="tr-TR" dirty="0"/>
              <a:t> </a:t>
            </a:r>
            <a:r>
              <a:rPr lang="tr-TR" dirty="0" err="1"/>
              <a:t>codec</a:t>
            </a:r>
            <a:r>
              <a:rPr lang="tr-TR" dirty="0"/>
              <a:t> </a:t>
            </a:r>
            <a:r>
              <a:rPr lang="tr-TR" dirty="0" err="1"/>
              <a:t>pack'i</a:t>
            </a:r>
            <a:r>
              <a:rPr lang="tr-TR" dirty="0"/>
              <a:t> indirdikten sonra(</a:t>
            </a:r>
            <a:r>
              <a:rPr lang="tr-TR" dirty="0" err="1"/>
              <a:t>basic</a:t>
            </a:r>
            <a:r>
              <a:rPr lang="tr-TR" dirty="0"/>
              <a:t> veya </a:t>
            </a:r>
            <a:r>
              <a:rPr lang="tr-TR" dirty="0" err="1"/>
              <a:t>full</a:t>
            </a:r>
            <a:r>
              <a:rPr lang="tr-TR" dirty="0"/>
              <a:t> tercih sizin)  kurulum esnasında hiç </a:t>
            </a:r>
            <a:r>
              <a:rPr lang="tr-TR" dirty="0" err="1"/>
              <a:t>birşeyi</a:t>
            </a:r>
            <a:r>
              <a:rPr lang="tr-TR" dirty="0"/>
              <a:t> değiştirmenize gerek yok.</a:t>
            </a:r>
          </a:p>
        </p:txBody>
      </p:sp>
      <p:sp>
        <p:nvSpPr>
          <p:cNvPr id="6" name="Dikdörtgen 5"/>
          <p:cNvSpPr/>
          <p:nvPr/>
        </p:nvSpPr>
        <p:spPr>
          <a:xfrm>
            <a:off x="219596" y="6133946"/>
            <a:ext cx="8784976" cy="369332"/>
          </a:xfrm>
          <a:prstGeom prst="rect">
            <a:avLst/>
          </a:prstGeom>
        </p:spPr>
        <p:txBody>
          <a:bodyPr wrap="square">
            <a:spAutoFit/>
          </a:bodyPr>
          <a:lstStyle/>
          <a:p>
            <a:r>
              <a:rPr lang="tr-TR" dirty="0"/>
              <a:t>Bu adresten indirebilirsiniz : </a:t>
            </a:r>
            <a:r>
              <a:rPr lang="tr-TR" dirty="0">
                <a:solidFill>
                  <a:srgbClr val="FF0000"/>
                </a:solidFill>
              </a:rPr>
              <a:t>http://www.free-codecs.com/download/k_lite_codec_pack.htm</a:t>
            </a: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20688"/>
            <a:ext cx="1152128" cy="968028"/>
          </a:xfrm>
          <a:prstGeom prst="roundRect">
            <a:avLst>
              <a:gd name="adj" fmla="val 36749"/>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39466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1640" y="116632"/>
            <a:ext cx="5904656" cy="1143000"/>
          </a:xfrm>
        </p:spPr>
        <p:txBody>
          <a:bodyPr>
            <a:noAutofit/>
          </a:bodyPr>
          <a:lstStyle/>
          <a:p>
            <a:pPr lvl="0"/>
            <a:r>
              <a:rPr lang="de-DE" sz="3200" b="1" cap="none" dirty="0" err="1"/>
              <a:t>Yardımcı</a:t>
            </a:r>
            <a:r>
              <a:rPr lang="de-DE" sz="3200" b="1" cap="none" dirty="0"/>
              <a:t> </a:t>
            </a:r>
            <a:r>
              <a:rPr lang="de-DE" sz="3200" b="1" cap="none" dirty="0" err="1"/>
              <a:t>Araçlar</a:t>
            </a:r>
            <a:r>
              <a:rPr lang="tr-TR" sz="3200" b="1" cap="none" dirty="0"/>
              <a:t> </a:t>
            </a:r>
            <a:br>
              <a:rPr lang="tr-TR" sz="3200" b="1" cap="none" dirty="0"/>
            </a:br>
            <a:r>
              <a:rPr lang="tr-TR" sz="3200" b="1" cap="none" dirty="0"/>
              <a:t>(Flash Player)</a:t>
            </a:r>
          </a:p>
        </p:txBody>
      </p:sp>
      <p:sp>
        <p:nvSpPr>
          <p:cNvPr id="4" name="İçerik Yer Tutucusu 3"/>
          <p:cNvSpPr>
            <a:spLocks noGrp="1"/>
          </p:cNvSpPr>
          <p:nvPr>
            <p:ph sz="half" idx="1"/>
          </p:nvPr>
        </p:nvSpPr>
        <p:spPr>
          <a:xfrm>
            <a:off x="539552" y="1600200"/>
            <a:ext cx="8147248" cy="4525963"/>
          </a:xfrm>
        </p:spPr>
        <p:txBody>
          <a:bodyPr>
            <a:normAutofit/>
          </a:bodyPr>
          <a:lstStyle/>
          <a:p>
            <a:r>
              <a:rPr lang="tr-TR" dirty="0"/>
              <a:t>Tarayıcı tabanlı bir uygulama olan </a:t>
            </a:r>
            <a:r>
              <a:rPr lang="tr-TR" dirty="0" err="1"/>
              <a:t>Adobe</a:t>
            </a:r>
            <a:r>
              <a:rPr lang="tr-TR" dirty="0"/>
              <a:t> Flash Player, bu platformda hazırlanmış video ve animasyon içeriklerini çalıştırır. Zengin bir web deneyimi için bilgisayarınızda mutlaka bulunması gereken bir uygulamadır.</a:t>
            </a:r>
          </a:p>
          <a:p>
            <a:r>
              <a:rPr lang="tr-TR" dirty="0" err="1"/>
              <a:t>Adobe</a:t>
            </a:r>
            <a:r>
              <a:rPr lang="tr-TR" dirty="0"/>
              <a:t> Flash Player ile internet tarayıcınızda </a:t>
            </a:r>
            <a:r>
              <a:rPr lang="tr-TR" dirty="0" err="1"/>
              <a:t>flash</a:t>
            </a:r>
            <a:r>
              <a:rPr lang="tr-TR" dirty="0"/>
              <a:t> eklentisine sahip olabilecek ve bu sayede web tabanlı animasyonları, oyunları veya </a:t>
            </a:r>
            <a:r>
              <a:rPr lang="tr-TR" dirty="0" err="1"/>
              <a:t>flash</a:t>
            </a:r>
            <a:r>
              <a:rPr lang="tr-TR" dirty="0"/>
              <a:t> desteği gerektiren tüm uygulamaları çalıştırabileceksiniz.</a:t>
            </a:r>
          </a:p>
          <a:p>
            <a:endParaRPr lang="tr-TR" dirty="0"/>
          </a:p>
        </p:txBody>
      </p:sp>
      <p:sp>
        <p:nvSpPr>
          <p:cNvPr id="6" name="Dikdörtgen 5"/>
          <p:cNvSpPr/>
          <p:nvPr/>
        </p:nvSpPr>
        <p:spPr>
          <a:xfrm>
            <a:off x="971600" y="6133946"/>
            <a:ext cx="7632848" cy="400110"/>
          </a:xfrm>
          <a:prstGeom prst="rect">
            <a:avLst/>
          </a:prstGeom>
        </p:spPr>
        <p:txBody>
          <a:bodyPr wrap="square">
            <a:spAutoFit/>
          </a:bodyPr>
          <a:lstStyle/>
          <a:p>
            <a:r>
              <a:rPr lang="tr-TR" sz="2000" b="1" dirty="0"/>
              <a:t>Bu adresten indirebilirsiniz : </a:t>
            </a:r>
            <a:r>
              <a:rPr lang="tr-TR" sz="2000" b="1" dirty="0">
                <a:solidFill>
                  <a:srgbClr val="FF0000"/>
                </a:solidFill>
              </a:rPr>
              <a:t>http://get.adobe.com/tr/flashplayer/</a:t>
            </a:r>
          </a:p>
        </p:txBody>
      </p:sp>
      <p:pic>
        <p:nvPicPr>
          <p:cNvPr id="3" name="Resim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4978" y="229763"/>
            <a:ext cx="1008670" cy="966989"/>
          </a:xfrm>
          <a:prstGeom prst="roundRect">
            <a:avLst/>
          </a:prstGeom>
        </p:spPr>
      </p:pic>
    </p:spTree>
    <p:extLst>
      <p:ext uri="{BB962C8B-B14F-4D97-AF65-F5344CB8AC3E}">
        <p14:creationId xmlns:p14="http://schemas.microsoft.com/office/powerpoint/2010/main" val="29718686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63688" y="532029"/>
            <a:ext cx="6048672" cy="1143000"/>
          </a:xfrm>
        </p:spPr>
        <p:txBody>
          <a:bodyPr>
            <a:noAutofit/>
          </a:bodyPr>
          <a:lstStyle/>
          <a:p>
            <a:pPr lvl="0"/>
            <a:r>
              <a:rPr lang="de-DE" sz="3200" b="1" cap="none" dirty="0" err="1"/>
              <a:t>Yardımcı</a:t>
            </a:r>
            <a:r>
              <a:rPr lang="de-DE" sz="3200" b="1" cap="none" dirty="0"/>
              <a:t> </a:t>
            </a:r>
            <a:r>
              <a:rPr lang="de-DE" sz="3200" b="1" cap="none" dirty="0" err="1"/>
              <a:t>Araçlar</a:t>
            </a:r>
            <a:r>
              <a:rPr lang="tr-TR" sz="3200" b="1" cap="none" dirty="0"/>
              <a:t> </a:t>
            </a:r>
            <a:br>
              <a:rPr lang="tr-TR" sz="3200" b="1" cap="none" dirty="0"/>
            </a:br>
            <a:r>
              <a:rPr lang="tr-TR" sz="3200" b="1" cap="none" dirty="0"/>
              <a:t>(Java)</a:t>
            </a:r>
          </a:p>
        </p:txBody>
      </p:sp>
      <p:sp>
        <p:nvSpPr>
          <p:cNvPr id="4" name="İçerik Yer Tutucusu 3"/>
          <p:cNvSpPr>
            <a:spLocks noGrp="1"/>
          </p:cNvSpPr>
          <p:nvPr>
            <p:ph sz="half" idx="1"/>
          </p:nvPr>
        </p:nvSpPr>
        <p:spPr>
          <a:xfrm>
            <a:off x="539552" y="2492896"/>
            <a:ext cx="8147248" cy="3633267"/>
          </a:xfrm>
        </p:spPr>
        <p:txBody>
          <a:bodyPr>
            <a:normAutofit/>
          </a:bodyPr>
          <a:lstStyle/>
          <a:p>
            <a:r>
              <a:rPr lang="tr-TR" dirty="0"/>
              <a:t>Java yazılımı online oyun oynamanızı, dünyanın dört bir yanındaki insanlarla sohbet etmenizi, konut kredinizin faizini hesaplamanızı, resimleri üç boyutlu olarak görüntülemenizi ve daha pek çok şey yapmanızı sağlayan yardımcı bir programdır. </a:t>
            </a:r>
          </a:p>
        </p:txBody>
      </p:sp>
      <p:sp>
        <p:nvSpPr>
          <p:cNvPr id="6" name="Dikdörtgen 5"/>
          <p:cNvSpPr/>
          <p:nvPr/>
        </p:nvSpPr>
        <p:spPr>
          <a:xfrm>
            <a:off x="971600" y="6133946"/>
            <a:ext cx="7632848" cy="400110"/>
          </a:xfrm>
          <a:prstGeom prst="rect">
            <a:avLst/>
          </a:prstGeom>
        </p:spPr>
        <p:txBody>
          <a:bodyPr wrap="square">
            <a:spAutoFit/>
          </a:bodyPr>
          <a:lstStyle/>
          <a:p>
            <a:r>
              <a:rPr lang="tr-TR" sz="2000" b="1" dirty="0"/>
              <a:t>Bu adresten indirebilirsiniz : </a:t>
            </a:r>
            <a:r>
              <a:rPr lang="tr-TR" sz="2000" b="1" dirty="0">
                <a:solidFill>
                  <a:srgbClr val="FF0000"/>
                </a:solidFill>
              </a:rPr>
              <a:t>http://www.java.com/tr/</a:t>
            </a:r>
          </a:p>
        </p:txBody>
      </p:sp>
      <p:pic>
        <p:nvPicPr>
          <p:cNvPr id="3" name="Resim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7504" y="836712"/>
            <a:ext cx="1438476" cy="838317"/>
          </a:xfrm>
          <a:prstGeom prst="roundRect">
            <a:avLst>
              <a:gd name="adj" fmla="val 27272"/>
            </a:avLst>
          </a:prstGeom>
        </p:spPr>
      </p:pic>
    </p:spTree>
    <p:extLst>
      <p:ext uri="{BB962C8B-B14F-4D97-AF65-F5344CB8AC3E}">
        <p14:creationId xmlns:p14="http://schemas.microsoft.com/office/powerpoint/2010/main" val="519215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47664" y="188640"/>
            <a:ext cx="6008588" cy="1143000"/>
          </a:xfrm>
        </p:spPr>
        <p:txBody>
          <a:bodyPr>
            <a:normAutofit fontScale="90000"/>
          </a:bodyPr>
          <a:lstStyle/>
          <a:p>
            <a:pPr lvl="0"/>
            <a:r>
              <a:rPr lang="de-DE" sz="3600" b="1" cap="none" dirty="0" err="1"/>
              <a:t>Yardımcı</a:t>
            </a:r>
            <a:r>
              <a:rPr lang="de-DE" sz="3600" b="1" cap="none" dirty="0"/>
              <a:t> </a:t>
            </a:r>
            <a:r>
              <a:rPr lang="de-DE" sz="3600" b="1" cap="none" dirty="0" err="1"/>
              <a:t>Araçlar</a:t>
            </a:r>
            <a:r>
              <a:rPr lang="tr-TR" sz="3600" b="1" cap="none" dirty="0"/>
              <a:t> </a:t>
            </a:r>
            <a:br>
              <a:rPr lang="tr-TR" sz="3600" b="1" cap="none" dirty="0"/>
            </a:br>
            <a:r>
              <a:rPr lang="tr-TR" sz="3600" b="1" cap="none" dirty="0"/>
              <a:t>(PDF Okuyucu)</a:t>
            </a:r>
          </a:p>
        </p:txBody>
      </p:sp>
      <p:sp>
        <p:nvSpPr>
          <p:cNvPr id="4" name="İçerik Yer Tutucusu 3"/>
          <p:cNvSpPr>
            <a:spLocks noGrp="1"/>
          </p:cNvSpPr>
          <p:nvPr>
            <p:ph sz="half" idx="1"/>
          </p:nvPr>
        </p:nvSpPr>
        <p:spPr>
          <a:xfrm>
            <a:off x="323528" y="1412776"/>
            <a:ext cx="8496944" cy="4353347"/>
          </a:xfrm>
        </p:spPr>
        <p:txBody>
          <a:bodyPr>
            <a:noAutofit/>
          </a:bodyPr>
          <a:lstStyle/>
          <a:p>
            <a:r>
              <a:rPr lang="tr-TR" sz="2000" b="1" dirty="0" err="1"/>
              <a:t>Adobe</a:t>
            </a:r>
            <a:r>
              <a:rPr lang="tr-TR" sz="2000" b="1" dirty="0"/>
              <a:t> Reader</a:t>
            </a:r>
            <a:r>
              <a:rPr lang="tr-TR" sz="2000" dirty="0"/>
              <a:t> yazılımı elektronik doküman paylaşımı konusunda dünya </a:t>
            </a:r>
            <a:r>
              <a:rPr lang="tr-TR" sz="2000" dirty="0" err="1"/>
              <a:t>standartı</a:t>
            </a:r>
            <a:r>
              <a:rPr lang="tr-TR" sz="2000" dirty="0"/>
              <a:t> olarak belirlenmiş PDF formatındaki dosyaları açabilmenize yardımcı olan ücretsiz bir </a:t>
            </a:r>
            <a:r>
              <a:rPr lang="tr-TR" sz="2000" b="1" dirty="0"/>
              <a:t>PDF okuyucudur.</a:t>
            </a:r>
            <a:endParaRPr lang="tr-TR" sz="2000" dirty="0"/>
          </a:p>
          <a:p>
            <a:r>
              <a:rPr lang="tr-TR" sz="2000" dirty="0"/>
              <a:t>Tüm PDF dosyalarını açabilen ve hepsiyle </a:t>
            </a:r>
            <a:r>
              <a:rPr lang="tr-TR" sz="2000" b="1" dirty="0"/>
              <a:t>uyum içinde</a:t>
            </a:r>
            <a:r>
              <a:rPr lang="tr-TR" sz="2000" dirty="0"/>
              <a:t> çalışabilen tek PDF gösterici olan </a:t>
            </a:r>
            <a:r>
              <a:rPr lang="tr-TR" sz="2000" b="1" dirty="0" err="1"/>
              <a:t>Adobe</a:t>
            </a:r>
            <a:r>
              <a:rPr lang="tr-TR" sz="2000" b="1" dirty="0"/>
              <a:t> Reader</a:t>
            </a:r>
            <a:r>
              <a:rPr lang="tr-TR" sz="2000" dirty="0"/>
              <a:t> ile PDF dosyalarını açabilir, gösterebilir, doküman içinde arama yapabilir, dokümanları </a:t>
            </a:r>
            <a:r>
              <a:rPr lang="tr-TR" sz="2000" b="1" dirty="0"/>
              <a:t>dijital olarak imzalayabilir</a:t>
            </a:r>
            <a:r>
              <a:rPr lang="tr-TR" sz="2000" dirty="0"/>
              <a:t>, onaylama ve tanımlamalar yapabilir, yazıcıdan baskı alabilir ve sahip olduğunuz diğer PDF dosyaları ile birleştirme işlemi gerçekleştirebilirsiniz.</a:t>
            </a:r>
          </a:p>
          <a:p>
            <a:r>
              <a:rPr lang="tr-TR" sz="2000" dirty="0"/>
              <a:t>Sade bir görünüme sahip olan program basit menüleri ile tüm bilgisayar kullanıcıları tarafından rahatlıkla kullanılabilir. </a:t>
            </a:r>
            <a:r>
              <a:rPr lang="tr-TR" sz="2000" dirty="0" err="1"/>
              <a:t>Adobe</a:t>
            </a:r>
            <a:r>
              <a:rPr lang="tr-TR" sz="2000" dirty="0"/>
              <a:t> Reader bir PDF dosyası açtığınızda ve bu dosyayı incelerken ihtiyacınız olabilecek tüm araçları içeren güçlü bir yardımcı araçtır.</a:t>
            </a:r>
          </a:p>
          <a:p>
            <a:endParaRPr lang="tr-TR" sz="2000" dirty="0"/>
          </a:p>
        </p:txBody>
      </p:sp>
      <p:sp>
        <p:nvSpPr>
          <p:cNvPr id="6" name="Dikdörtgen 5"/>
          <p:cNvSpPr/>
          <p:nvPr/>
        </p:nvSpPr>
        <p:spPr>
          <a:xfrm>
            <a:off x="323528" y="6133946"/>
            <a:ext cx="8568952" cy="400110"/>
          </a:xfrm>
          <a:prstGeom prst="rect">
            <a:avLst/>
          </a:prstGeom>
        </p:spPr>
        <p:txBody>
          <a:bodyPr wrap="square">
            <a:spAutoFit/>
          </a:bodyPr>
          <a:lstStyle/>
          <a:p>
            <a:r>
              <a:rPr lang="tr-TR" sz="2000" b="1" dirty="0"/>
              <a:t>Bu adresten indirebilirsiniz : </a:t>
            </a:r>
            <a:r>
              <a:rPr lang="tr-TR" sz="2000" b="1" dirty="0">
                <a:solidFill>
                  <a:srgbClr val="FF0000"/>
                </a:solidFill>
              </a:rPr>
              <a:t>http://www.adobe.com/tr/products/reader.html</a:t>
            </a:r>
          </a:p>
        </p:txBody>
      </p:sp>
      <p:pic>
        <p:nvPicPr>
          <p:cNvPr id="3" name="Resim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627" y="260648"/>
            <a:ext cx="943653" cy="936104"/>
          </a:xfrm>
          <a:prstGeom prst="roundRect">
            <a:avLst/>
          </a:prstGeom>
        </p:spPr>
      </p:pic>
    </p:spTree>
    <p:extLst>
      <p:ext uri="{BB962C8B-B14F-4D97-AF65-F5344CB8AC3E}">
        <p14:creationId xmlns:p14="http://schemas.microsoft.com/office/powerpoint/2010/main" val="2806077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304800" y="1600200"/>
            <a:ext cx="8659688" cy="4724400"/>
          </a:xfrm>
        </p:spPr>
        <p:txBody>
          <a:bodyPr>
            <a:normAutofit fontScale="85000" lnSpcReduction="20000"/>
          </a:bodyPr>
          <a:lstStyle/>
          <a:p>
            <a:r>
              <a:rPr lang="tr-TR" b="1" dirty="0"/>
              <a:t>KİLL AMVO</a:t>
            </a:r>
          </a:p>
          <a:p>
            <a:pPr marL="0" indent="0">
              <a:buNone/>
            </a:pPr>
            <a:r>
              <a:rPr lang="tr-TR" dirty="0"/>
              <a:t>    </a:t>
            </a:r>
          </a:p>
          <a:p>
            <a:pPr marL="0" indent="0">
              <a:buNone/>
            </a:pPr>
            <a:r>
              <a:rPr lang="tr-TR" dirty="0"/>
              <a:t>     Amvo.exe</a:t>
            </a:r>
          </a:p>
          <a:p>
            <a:pPr marL="0" indent="0">
              <a:buNone/>
            </a:pPr>
            <a:r>
              <a:rPr lang="tr-TR" dirty="0"/>
              <a:t>     Amvo.exe, bilgisayarda system32 klasörünün altına yerleşen ve içinde gizli dosya olma özelliğini barındıran zararlı bir dosyadır. Ayrıca </a:t>
            </a:r>
            <a:r>
              <a:rPr lang="tr-TR" dirty="0" err="1"/>
              <a:t>msconfig</a:t>
            </a:r>
            <a:r>
              <a:rPr lang="tr-TR" dirty="0"/>
              <a:t>’ den bakıldığında açılışa kendini </a:t>
            </a:r>
            <a:r>
              <a:rPr lang="tr-TR" dirty="0" err="1"/>
              <a:t>eklediğinide</a:t>
            </a:r>
            <a:r>
              <a:rPr lang="tr-TR" dirty="0"/>
              <a:t> görebilirsiniz. Bu zararlı </a:t>
            </a:r>
            <a:r>
              <a:rPr lang="tr-TR" dirty="0" err="1"/>
              <a:t>exe</a:t>
            </a:r>
            <a:r>
              <a:rPr lang="tr-TR" dirty="0"/>
              <a:t>’ </a:t>
            </a:r>
            <a:r>
              <a:rPr lang="tr-TR" dirty="0" err="1"/>
              <a:t>nin</a:t>
            </a:r>
            <a:r>
              <a:rPr lang="tr-TR" dirty="0"/>
              <a:t> yanında amvo1.dll ve amvo0.dll </a:t>
            </a:r>
            <a:r>
              <a:rPr lang="tr-TR" dirty="0" err="1"/>
              <a:t>dosyalarıda</a:t>
            </a:r>
            <a:r>
              <a:rPr lang="tr-TR" dirty="0"/>
              <a:t> beraberinde gelir ve o dosyalarda aynı özelliğe yani gizli dosya olma özelliğine sahiptir. Bu dosya bilgisayarımıza nasıl bulaşır ve bulaştığında ne olur, neye etki eder? Bu dosya bilgisayarınıza Flash Bellekleriniz sayesinde bulaşır. Sistemde yavaşlamaya ve en büyük etkisi olan gizli dosyaların görüntülenememesine neden olur. Yani siz gizli dosyaları göster </a:t>
            </a:r>
            <a:r>
              <a:rPr lang="tr-TR" dirty="0" err="1"/>
              <a:t>seçeniğini</a:t>
            </a:r>
            <a:r>
              <a:rPr lang="tr-TR" dirty="0"/>
              <a:t> seçseniz bile sistem gizli dosyalarınızı göstermez.</a:t>
            </a:r>
          </a:p>
        </p:txBody>
      </p:sp>
    </p:spTree>
    <p:extLst>
      <p:ext uri="{BB962C8B-B14F-4D97-AF65-F5344CB8AC3E}">
        <p14:creationId xmlns:p14="http://schemas.microsoft.com/office/powerpoint/2010/main" val="3397972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304800" y="1600200"/>
            <a:ext cx="8011616" cy="4724400"/>
          </a:xfrm>
        </p:spPr>
        <p:txBody>
          <a:bodyPr>
            <a:normAutofit fontScale="92500" lnSpcReduction="10000"/>
          </a:bodyPr>
          <a:lstStyle/>
          <a:p>
            <a:r>
              <a:rPr lang="tr-TR" b="1" dirty="0"/>
              <a:t>Media </a:t>
            </a:r>
            <a:r>
              <a:rPr lang="tr-TR" b="1" dirty="0" err="1"/>
              <a:t>converterlar</a:t>
            </a:r>
            <a:r>
              <a:rPr lang="tr-TR" b="1" dirty="0"/>
              <a:t>: </a:t>
            </a:r>
            <a:r>
              <a:rPr lang="tr-TR" dirty="0"/>
              <a:t>Media dosyaları (ses, video) için format dönüştürücüleridir.</a:t>
            </a:r>
          </a:p>
          <a:p>
            <a:endParaRPr lang="tr-TR" dirty="0"/>
          </a:p>
          <a:p>
            <a:pPr marL="0" indent="0">
              <a:buNone/>
            </a:pPr>
            <a:r>
              <a:rPr lang="tr-TR" dirty="0"/>
              <a:t>    X Media </a:t>
            </a:r>
            <a:r>
              <a:rPr lang="tr-TR" dirty="0" err="1"/>
              <a:t>Recode</a:t>
            </a:r>
            <a:endParaRPr lang="tr-TR" dirty="0"/>
          </a:p>
          <a:p>
            <a:pPr marL="0" indent="0">
              <a:buNone/>
            </a:pPr>
            <a:endParaRPr lang="tr-TR" dirty="0"/>
          </a:p>
          <a:p>
            <a:pPr marL="0" indent="0">
              <a:buNone/>
            </a:pPr>
            <a:endParaRPr lang="tr-TR" dirty="0"/>
          </a:p>
          <a:p>
            <a:r>
              <a:rPr lang="tr-TR" b="1" dirty="0" err="1"/>
              <a:t>Document</a:t>
            </a:r>
            <a:r>
              <a:rPr lang="tr-TR" b="1" dirty="0"/>
              <a:t> </a:t>
            </a:r>
            <a:r>
              <a:rPr lang="tr-TR" b="1" dirty="0" err="1"/>
              <a:t>converterlar</a:t>
            </a:r>
            <a:r>
              <a:rPr lang="tr-TR" dirty="0"/>
              <a:t>: Doküman dosyaları (</a:t>
            </a:r>
            <a:r>
              <a:rPr lang="tr-TR" dirty="0" err="1"/>
              <a:t>pdf</a:t>
            </a:r>
            <a:r>
              <a:rPr lang="tr-TR" dirty="0"/>
              <a:t>, </a:t>
            </a:r>
            <a:r>
              <a:rPr lang="tr-TR" dirty="0" err="1"/>
              <a:t>doc</a:t>
            </a:r>
            <a:r>
              <a:rPr lang="tr-TR" dirty="0"/>
              <a:t>….) için format dönüştürücüleridir.</a:t>
            </a:r>
          </a:p>
          <a:p>
            <a:endParaRPr lang="tr-TR" dirty="0"/>
          </a:p>
          <a:p>
            <a:endParaRPr lang="tr-TR" dirty="0"/>
          </a:p>
          <a:p>
            <a:pPr marL="0" indent="0">
              <a:buNone/>
            </a:pPr>
            <a:r>
              <a:rPr lang="tr-TR" dirty="0"/>
              <a:t>     AVS </a:t>
            </a:r>
            <a:r>
              <a:rPr lang="tr-TR" dirty="0" err="1"/>
              <a:t>Document</a:t>
            </a:r>
            <a:r>
              <a:rPr lang="tr-TR" dirty="0"/>
              <a:t> Converter</a:t>
            </a:r>
          </a:p>
        </p:txBody>
      </p:sp>
    </p:spTree>
    <p:extLst>
      <p:ext uri="{BB962C8B-B14F-4D97-AF65-F5344CB8AC3E}">
        <p14:creationId xmlns:p14="http://schemas.microsoft.com/office/powerpoint/2010/main" val="11446269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3212976"/>
            <a:ext cx="7772400" cy="1362075"/>
          </a:xfrm>
        </p:spPr>
        <p:txBody>
          <a:bodyPr/>
          <a:lstStyle/>
          <a:p>
            <a:r>
              <a:rPr lang="tr-TR" dirty="0"/>
              <a:t>Teşekkürler</a:t>
            </a:r>
          </a:p>
        </p:txBody>
      </p:sp>
    </p:spTree>
    <p:extLst>
      <p:ext uri="{BB962C8B-B14F-4D97-AF65-F5344CB8AC3E}">
        <p14:creationId xmlns:p14="http://schemas.microsoft.com/office/powerpoint/2010/main" val="3547390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90F0DB0AA54C64AAFFC5DFF3B3376EA" ma:contentTypeVersion="0" ma:contentTypeDescription="Create a new document." ma:contentTypeScope="" ma:versionID="a6a7f941c472dafd2e16fe6d08561a02">
  <xsd:schema xmlns:xsd="http://www.w3.org/2001/XMLSchema" xmlns:xs="http://www.w3.org/2001/XMLSchema" xmlns:p="http://schemas.microsoft.com/office/2006/metadata/properties" targetNamespace="http://schemas.microsoft.com/office/2006/metadata/properties" ma:root="true" ma:fieldsID="4bf047e7a74b30498cccbe2fa672573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468879-7442-455F-95E0-E7F942BC342D}">
  <ds:schemaRefs>
    <ds:schemaRef ds:uri="http://purl.org/dc/elements/1.1/"/>
    <ds:schemaRef ds:uri="http://purl.org/dc/dcmitype/"/>
    <ds:schemaRef ds:uri="http://schemas.microsoft.com/office/infopath/2007/PartnerControls"/>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D84ADBE-AF07-4DF9-AC68-DC527003ED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17B0721-3B89-45AC-AE5A-4863271264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2369</TotalTime>
  <Words>2026</Words>
  <Application>Microsoft Office PowerPoint</Application>
  <PresentationFormat>Ekran Gösterisi (4:3)</PresentationFormat>
  <Paragraphs>181</Paragraphs>
  <Slides>50</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50</vt:i4>
      </vt:variant>
    </vt:vector>
  </HeadingPairs>
  <TitlesOfParts>
    <vt:vector size="59" baseType="lpstr">
      <vt:lpstr>Arial</vt:lpstr>
      <vt:lpstr>Calibri</vt:lpstr>
      <vt:lpstr>Candara</vt:lpstr>
      <vt:lpstr>Comic Sans MS</vt:lpstr>
      <vt:lpstr>Franklin Gothic Book</vt:lpstr>
      <vt:lpstr>Franklin Gothic Medium</vt:lpstr>
      <vt:lpstr>Symbol</vt:lpstr>
      <vt:lpstr>Wingdings 2</vt:lpstr>
      <vt:lpstr>Gezinti</vt:lpstr>
      <vt:lpstr>İşletİm Sİstemİ TEMELLERİ</vt:lpstr>
      <vt:lpstr>MASAÜSTÜ</vt:lpstr>
      <vt:lpstr>Masaüstü Görüntüsü</vt:lpstr>
      <vt:lpstr>Masaüstü ögelerİ</vt:lpstr>
      <vt:lpstr>PowerPoint Sunusu</vt:lpstr>
      <vt:lpstr>Başlat Menüsü</vt:lpstr>
      <vt:lpstr>Başlat Menüsünde Arama</vt:lpstr>
      <vt:lpstr>PowerPoint Sunusu</vt:lpstr>
      <vt:lpstr>Windows 7 Bilgisayarı Kapatma Seçenekleri  </vt:lpstr>
      <vt:lpstr>PowerPoint Sunusu</vt:lpstr>
      <vt:lpstr>PowerPoint Sunusu</vt:lpstr>
      <vt:lpstr>PowerPoint Sunusu</vt:lpstr>
      <vt:lpstr>PowerPoint Sunusu</vt:lpstr>
      <vt:lpstr>PowerPoint Sunusu</vt:lpstr>
      <vt:lpstr>Web tarayIcIlarI ve ÇIKIŞ TARİHLERİ</vt:lpstr>
      <vt:lpstr>Dosya ve Klasör İşlemlerİ</vt:lpstr>
      <vt:lpstr>Dosya ve Klasör İşlemlerİ</vt:lpstr>
      <vt:lpstr>Dosya ve Klasör İşlemlerİ</vt:lpstr>
      <vt:lpstr>Dosya ve Klasör SIkIştIrma</vt:lpstr>
      <vt:lpstr>Klasör yada dosya SIkIştIrmaK İçİn; </vt:lpstr>
      <vt:lpstr>PowerPoint Sunusu</vt:lpstr>
      <vt:lpstr>PowerPoint Sunusu</vt:lpstr>
      <vt:lpstr>PowerPoint Sunusu</vt:lpstr>
      <vt:lpstr>PowerPoint Sunusu</vt:lpstr>
      <vt:lpstr>PowerPoint Sunusu</vt:lpstr>
      <vt:lpstr>PowerPoint Sunusu</vt:lpstr>
      <vt:lpstr>PowerPoint Sunusu</vt:lpstr>
      <vt:lpstr>VİRÜSLER</vt:lpstr>
      <vt:lpstr>PowerPoint Sunusu</vt:lpstr>
      <vt:lpstr>PowerPoint Sunusu</vt:lpstr>
      <vt:lpstr>PowerPoint Sunusu</vt:lpstr>
      <vt:lpstr>PowerPoint Sunusu</vt:lpstr>
      <vt:lpstr>Denetİm MasasI</vt:lpstr>
      <vt:lpstr>Denetİm MasasI</vt:lpstr>
      <vt:lpstr>Programlar ve Özellİkler (Program Ekle/KaldIr) </vt:lpstr>
      <vt:lpstr>Bölge ve Dİl (Klavye değİştİrme)</vt:lpstr>
      <vt:lpstr>Fare AyarlarI</vt:lpstr>
      <vt:lpstr>Görüntü AyarlarI</vt:lpstr>
      <vt:lpstr>AygItlar ve YazIcIlar</vt:lpstr>
      <vt:lpstr>Ağ BağlantIlarI ve Problemlerİnin Gİderİlmesİ</vt:lpstr>
      <vt:lpstr>Bildirim Alanındaki  Ağ Simgeleri Ve Anlamları</vt:lpstr>
      <vt:lpstr>PowerPoint Sunusu</vt:lpstr>
      <vt:lpstr>Yardımcı Programlar</vt:lpstr>
      <vt:lpstr>Yardımcı Araçlar (Codec)</vt:lpstr>
      <vt:lpstr>Yardımcı Araçlar  (Flash Player)</vt:lpstr>
      <vt:lpstr>Yardımcı Araçlar  (Java)</vt:lpstr>
      <vt:lpstr>Yardımcı Araçlar  (PDF Okuyucu)</vt:lpstr>
      <vt:lpstr>PowerPoint Sunusu</vt:lpstr>
      <vt:lpstr>PowerPoint Sunusu</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casper</dc:creator>
  <cp:lastModifiedBy>süleyman emre kocacan</cp:lastModifiedBy>
  <cp:revision>172</cp:revision>
  <dcterms:created xsi:type="dcterms:W3CDTF">2012-04-03T08:58:04Z</dcterms:created>
  <dcterms:modified xsi:type="dcterms:W3CDTF">2020-01-20T17:52:22Z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0x010100590F0DB0AA54C64AAFFC5DFF3B3376EA</vt:lpwstr>
  </property>
</Properties>
</file>