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80" r:id="rId4"/>
    <p:sldId id="281" r:id="rId5"/>
    <p:sldId id="258" r:id="rId6"/>
    <p:sldId id="260" r:id="rId7"/>
    <p:sldId id="261" r:id="rId8"/>
    <p:sldId id="264" r:id="rId9"/>
    <p:sldId id="263" r:id="rId10"/>
    <p:sldId id="273" r:id="rId11"/>
    <p:sldId id="277" r:id="rId12"/>
    <p:sldId id="282" r:id="rId13"/>
    <p:sldId id="267" r:id="rId14"/>
    <p:sldId id="274" r:id="rId15"/>
    <p:sldId id="278" r:id="rId16"/>
    <p:sldId id="268" r:id="rId17"/>
    <p:sldId id="272" r:id="rId18"/>
    <p:sldId id="270" r:id="rId19"/>
    <p:sldId id="271"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171" autoAdjust="0"/>
  </p:normalViewPr>
  <p:slideViewPr>
    <p:cSldViewPr>
      <p:cViewPr varScale="1">
        <p:scale>
          <a:sx n="81" d="100"/>
          <a:sy n="81" d="100"/>
        </p:scale>
        <p:origin x="778"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4992E91-DD5F-48FD-9B5C-32C2D0B944F1}" type="datetimeFigureOut">
              <a:rPr lang="tr-TR" smtClean="0"/>
              <a:t>22.03.2020</a:t>
            </a:fld>
            <a:endParaRPr lang="tr-TR"/>
          </a:p>
        </p:txBody>
      </p:sp>
      <p:sp>
        <p:nvSpPr>
          <p:cNvPr id="5" name="Footer Placeholder 4"/>
          <p:cNvSpPr>
            <a:spLocks noGrp="1"/>
          </p:cNvSpPr>
          <p:nvPr>
            <p:ph type="ftr" sz="quarter" idx="11"/>
          </p:nvPr>
        </p:nvSpPr>
        <p:spPr/>
        <p:txBody>
          <a:bodyPr/>
          <a:lstStyle/>
          <a:p>
            <a:endParaRPr lang="tr-T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E218C0E0-0AE6-443F-AF6B-980D5C5C3F91}" type="slidenum">
              <a:rPr lang="tr-TR" smtClean="0"/>
              <a:t>‹#›</a:t>
            </a:fld>
            <a:endParaRPr lang="tr-T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tr-TR"/>
              <a:t>Asıl başlık stili için tıklatın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44992E91-DD5F-48FD-9B5C-32C2D0B944F1}" type="datetimeFigureOut">
              <a:rPr lang="tr-TR" smtClean="0"/>
              <a:t>22.03.2020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4992E91-DD5F-48FD-9B5C-32C2D0B944F1}" type="datetimeFigureOut">
              <a:rPr lang="tr-TR" smtClean="0"/>
              <a:t>22.03.2020</a:t>
            </a:fld>
            <a:endParaRPr lang="tr-T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18C0E0-0AE6-443F-AF6B-980D5C5C3F91}" type="slidenum">
              <a:rPr lang="tr-TR" smtClean="0"/>
              <a:t>‹#›</a:t>
            </a:fld>
            <a:endParaRPr lang="tr-T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tr-TR"/>
              <a:t>Asıl başlık stili için tıklatın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tr-TR"/>
              <a:t>Asıl başlık stili için tıklatın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44992E91-DD5F-48FD-9B5C-32C2D0B944F1}" type="datetimeFigureOut">
              <a:rPr lang="tr-TR" smtClean="0"/>
              <a:t>22.03.2020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44992E91-DD5F-48FD-9B5C-32C2D0B944F1}" type="datetimeFigureOut">
              <a:rPr lang="tr-TR" smtClean="0"/>
              <a:t>22.03.2020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44992E91-DD5F-48FD-9B5C-32C2D0B944F1}" type="datetimeFigureOut">
              <a:rPr lang="tr-TR" smtClean="0"/>
              <a:t>22.03.2020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4992E91-DD5F-48FD-9B5C-32C2D0B944F1}" type="datetimeFigureOut">
              <a:rPr lang="tr-TR" smtClean="0"/>
              <a:t>22.03.2020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44992E91-DD5F-48FD-9B5C-32C2D0B944F1}" type="datetimeFigureOut">
              <a:rPr lang="tr-TR" smtClean="0"/>
              <a:t>22.03.2020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218C0E0-0AE6-443F-AF6B-980D5C5C3F91}" type="slidenum">
              <a:rPr lang="tr-TR" smtClean="0"/>
              <a:t>‹#›</a:t>
            </a:fld>
            <a:endParaRPr lang="tr-T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tr-TR"/>
              <a:t>Asıl başlık stili için tıklatın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5" name="Date Placeholder 4"/>
          <p:cNvSpPr>
            <a:spLocks noGrp="1"/>
          </p:cNvSpPr>
          <p:nvPr>
            <p:ph type="dt" sz="half" idx="10"/>
          </p:nvPr>
        </p:nvSpPr>
        <p:spPr/>
        <p:txBody>
          <a:bodyPr/>
          <a:lstStyle/>
          <a:p>
            <a:fld id="{44992E91-DD5F-48FD-9B5C-32C2D0B944F1}" type="datetimeFigureOut">
              <a:rPr lang="tr-TR" smtClean="0"/>
              <a:t>22.03.2020</a:t>
            </a:fld>
            <a:endParaRPr lang="tr-TR"/>
          </a:p>
        </p:txBody>
      </p:sp>
      <p:sp>
        <p:nvSpPr>
          <p:cNvPr id="7" name="Slide Number Placeholder 6"/>
          <p:cNvSpPr>
            <a:spLocks noGrp="1"/>
          </p:cNvSpPr>
          <p:nvPr>
            <p:ph type="sldNum" sz="quarter" idx="12"/>
          </p:nvPr>
        </p:nvSpPr>
        <p:spPr/>
        <p:txBody>
          <a:bodyPr/>
          <a:lstStyle/>
          <a:p>
            <a:fld id="{E218C0E0-0AE6-443F-AF6B-980D5C5C3F91}" type="slidenum">
              <a:rPr lang="tr-TR" smtClean="0"/>
              <a:t>‹#›</a:t>
            </a:fld>
            <a:endParaRPr lang="tr-T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tr-T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tr-TR"/>
              <a:t>Asıl başlık stili için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44992E91-DD5F-48FD-9B5C-32C2D0B944F1}" type="datetimeFigureOut">
              <a:rPr lang="tr-TR" smtClean="0"/>
              <a:t>22.03.2020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4992E91-DD5F-48FD-9B5C-32C2D0B944F1}" type="datetimeFigureOut">
              <a:rPr lang="tr-TR" smtClean="0"/>
              <a:t>22.03.2020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18C0E0-0AE6-443F-AF6B-980D5C5C3F91}"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44992E91-DD5F-48FD-9B5C-32C2D0B944F1}" type="datetimeFigureOut">
              <a:rPr lang="tr-TR" smtClean="0"/>
              <a:t>22.03.2020</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218C0E0-0AE6-443F-AF6B-980D5C5C3F91}" type="slidenum">
              <a:rPr lang="tr-TR" smtClean="0"/>
              <a:t>‹#›</a:t>
            </a:fld>
            <a:endParaRPr lang="tr-T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tr-TR"/>
              <a:t>Asıl başlık stili için tıklatın</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p:txBody>
          <a:bodyPr>
            <a:normAutofit fontScale="70000" lnSpcReduction="20000"/>
          </a:bodyPr>
          <a:lstStyle/>
          <a:p>
            <a:r>
              <a:rPr lang="tr-TR" dirty="0" err="1"/>
              <a:t>ÖĞRETİm</a:t>
            </a:r>
            <a:r>
              <a:rPr lang="tr-TR" dirty="0"/>
              <a:t> </a:t>
            </a:r>
            <a:r>
              <a:rPr lang="tr-TR" dirty="0" err="1"/>
              <a:t>görevlİsİ</a:t>
            </a:r>
            <a:r>
              <a:rPr lang="tr-TR" dirty="0"/>
              <a:t> </a:t>
            </a:r>
          </a:p>
          <a:p>
            <a:r>
              <a:rPr lang="tr-TR" dirty="0" err="1"/>
              <a:t>süleyman</a:t>
            </a:r>
            <a:r>
              <a:rPr lang="tr-TR" dirty="0"/>
              <a:t> emre </a:t>
            </a:r>
            <a:r>
              <a:rPr lang="tr-TR" dirty="0" err="1"/>
              <a:t>kocacan</a:t>
            </a:r>
            <a:endParaRPr lang="tr-TR" dirty="0"/>
          </a:p>
        </p:txBody>
      </p:sp>
      <p:sp>
        <p:nvSpPr>
          <p:cNvPr id="2" name="Başlık 1"/>
          <p:cNvSpPr>
            <a:spLocks noGrp="1"/>
          </p:cNvSpPr>
          <p:nvPr>
            <p:ph type="ctrTitle"/>
          </p:nvPr>
        </p:nvSpPr>
        <p:spPr/>
        <p:txBody>
          <a:bodyPr/>
          <a:lstStyle/>
          <a:p>
            <a:r>
              <a:rPr lang="tr-TR" dirty="0"/>
              <a:t>KAN ALMA VE KAN BASINCI</a:t>
            </a:r>
          </a:p>
        </p:txBody>
      </p:sp>
      <p:pic>
        <p:nvPicPr>
          <p:cNvPr id="4" name="Resim 2" descr="çizim içeren bir resim&#10;&#10;Açıklama otomatik olarak oluşturuldu">
            <a:extLst>
              <a:ext uri="{FF2B5EF4-FFF2-40B4-BE49-F238E27FC236}">
                <a16:creationId xmlns:a16="http://schemas.microsoft.com/office/drawing/2014/main" id="{E26A044C-5AA2-48C8-B803-249EFEA971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260648"/>
            <a:ext cx="2421012" cy="2431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565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KAN ALMA </a:t>
            </a:r>
          </a:p>
        </p:txBody>
      </p:sp>
      <p:sp>
        <p:nvSpPr>
          <p:cNvPr id="3" name="İçerik Yer Tutucusu 2"/>
          <p:cNvSpPr>
            <a:spLocks noGrp="1"/>
          </p:cNvSpPr>
          <p:nvPr>
            <p:ph idx="1"/>
          </p:nvPr>
        </p:nvSpPr>
        <p:spPr>
          <a:xfrm>
            <a:off x="457200" y="1752600"/>
            <a:ext cx="8435280" cy="4988768"/>
          </a:xfrm>
        </p:spPr>
        <p:txBody>
          <a:bodyPr>
            <a:normAutofit fontScale="85000" lnSpcReduction="20000"/>
          </a:bodyPr>
          <a:lstStyle/>
          <a:p>
            <a:pPr marL="114300" indent="0">
              <a:buNone/>
            </a:pPr>
            <a:r>
              <a:rPr lang="tr-TR" dirty="0"/>
              <a:t>Günümüzde kan alma işlemini hemşireler, sağlık teknisyenleri ve acil durumlarda doktorlar alır. Kan alma işlemi kısmen de olsa bilgi ve deneyim isteyen bir durumdur.</a:t>
            </a:r>
          </a:p>
          <a:p>
            <a:pPr marL="114300" indent="0">
              <a:buNone/>
            </a:pPr>
            <a:endParaRPr lang="tr-TR" dirty="0"/>
          </a:p>
          <a:p>
            <a:pPr marL="114300" indent="0">
              <a:buNone/>
            </a:pPr>
            <a:r>
              <a:rPr lang="tr-TR" b="1" dirty="0"/>
              <a:t>Başlıca kan alma yöntemleri şunlardır;</a:t>
            </a:r>
          </a:p>
          <a:p>
            <a:pPr marL="114300" indent="0">
              <a:buNone/>
            </a:pPr>
            <a:endParaRPr lang="tr-TR" dirty="0"/>
          </a:p>
          <a:p>
            <a:pPr marL="114300" indent="0">
              <a:buNone/>
            </a:pPr>
            <a:r>
              <a:rPr lang="tr-TR" b="1" dirty="0"/>
              <a:t>1. </a:t>
            </a:r>
            <a:r>
              <a:rPr lang="tr-TR" b="1" dirty="0" err="1"/>
              <a:t>Kapiller</a:t>
            </a:r>
            <a:r>
              <a:rPr lang="tr-TR" b="1" dirty="0"/>
              <a:t> Kan Alma</a:t>
            </a:r>
          </a:p>
          <a:p>
            <a:pPr marL="114300" indent="0">
              <a:buNone/>
            </a:pPr>
            <a:r>
              <a:rPr lang="tr-TR" dirty="0"/>
              <a:t>Az miktarda kan örneğine ihtiyaç duyulması durumunda hastadan doğrudan kan alma durumuna </a:t>
            </a:r>
            <a:r>
              <a:rPr lang="tr-TR" dirty="0" err="1"/>
              <a:t>kapiller</a:t>
            </a:r>
            <a:r>
              <a:rPr lang="tr-TR" dirty="0"/>
              <a:t> kan alma denir. </a:t>
            </a:r>
            <a:r>
              <a:rPr lang="tr-TR" dirty="0" err="1"/>
              <a:t>Kapiller</a:t>
            </a:r>
            <a:r>
              <a:rPr lang="tr-TR" dirty="0"/>
              <a:t> kan örneğinin alınması gereken durumlar;</a:t>
            </a:r>
          </a:p>
          <a:p>
            <a:pPr marL="114300" indent="0">
              <a:buNone/>
            </a:pPr>
            <a:endParaRPr lang="tr-TR" dirty="0"/>
          </a:p>
          <a:p>
            <a:r>
              <a:rPr lang="tr-TR" dirty="0"/>
              <a:t>Hemoglobin-</a:t>
            </a:r>
            <a:r>
              <a:rPr lang="tr-TR" dirty="0" err="1"/>
              <a:t>hemotokrit</a:t>
            </a:r>
            <a:r>
              <a:rPr lang="tr-TR" dirty="0"/>
              <a:t> analizi, </a:t>
            </a:r>
          </a:p>
          <a:p>
            <a:r>
              <a:rPr lang="tr-TR" dirty="0" err="1"/>
              <a:t>Periferik</a:t>
            </a:r>
            <a:r>
              <a:rPr lang="tr-TR" dirty="0"/>
              <a:t> yayma, </a:t>
            </a:r>
          </a:p>
          <a:p>
            <a:r>
              <a:rPr lang="tr-TR" dirty="0"/>
              <a:t>Kan grubu tayini, </a:t>
            </a:r>
          </a:p>
          <a:p>
            <a:r>
              <a:rPr lang="tr-TR" dirty="0"/>
              <a:t>Kan şekeri izlenimi, </a:t>
            </a:r>
          </a:p>
          <a:p>
            <a:r>
              <a:rPr lang="tr-TR" dirty="0"/>
              <a:t>Bebek ve çocuklarda yapılan analizler. </a:t>
            </a:r>
          </a:p>
          <a:p>
            <a:pPr marL="114300" indent="0">
              <a:buNone/>
            </a:pPr>
            <a:endParaRPr lang="tr-TR" b="1" dirty="0"/>
          </a:p>
          <a:p>
            <a:endParaRPr lang="tr-TR" dirty="0"/>
          </a:p>
        </p:txBody>
      </p:sp>
    </p:spTree>
    <p:extLst>
      <p:ext uri="{BB962C8B-B14F-4D97-AF65-F5344CB8AC3E}">
        <p14:creationId xmlns:p14="http://schemas.microsoft.com/office/powerpoint/2010/main" val="2578782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6128" y="408372"/>
            <a:ext cx="4601109" cy="1039427"/>
          </a:xfrm>
        </p:spPr>
        <p:txBody>
          <a:bodyPr/>
          <a:lstStyle/>
          <a:p>
            <a:r>
              <a:rPr lang="tr-TR" dirty="0"/>
              <a:t>KAN ALMA </a:t>
            </a:r>
          </a:p>
        </p:txBody>
      </p:sp>
      <p:sp>
        <p:nvSpPr>
          <p:cNvPr id="3" name="İçerik Yer Tutucusu 2"/>
          <p:cNvSpPr>
            <a:spLocks noGrp="1"/>
          </p:cNvSpPr>
          <p:nvPr>
            <p:ph idx="1"/>
          </p:nvPr>
        </p:nvSpPr>
        <p:spPr>
          <a:xfrm>
            <a:off x="457200" y="2175888"/>
            <a:ext cx="8229600" cy="4349456"/>
          </a:xfrm>
        </p:spPr>
        <p:txBody>
          <a:bodyPr>
            <a:normAutofit lnSpcReduction="10000"/>
          </a:bodyPr>
          <a:lstStyle/>
          <a:p>
            <a:pPr marL="114300" lvl="0" indent="0">
              <a:buClr>
                <a:srgbClr val="93A299"/>
              </a:buClr>
              <a:buNone/>
            </a:pPr>
            <a:r>
              <a:rPr lang="tr-TR" b="1" dirty="0" err="1">
                <a:solidFill>
                  <a:srgbClr val="564B3C"/>
                </a:solidFill>
              </a:rPr>
              <a:t>Kapiller</a:t>
            </a:r>
            <a:r>
              <a:rPr lang="tr-TR" b="1" dirty="0">
                <a:solidFill>
                  <a:srgbClr val="564B3C"/>
                </a:solidFill>
              </a:rPr>
              <a:t> kan nerelerden alınır?</a:t>
            </a:r>
          </a:p>
          <a:p>
            <a:pPr marL="114300" lvl="0" indent="0">
              <a:buClr>
                <a:srgbClr val="93A299"/>
              </a:buClr>
              <a:buNone/>
            </a:pPr>
            <a:endParaRPr lang="tr-TR" dirty="0">
              <a:solidFill>
                <a:srgbClr val="564B3C"/>
              </a:solidFill>
            </a:endParaRPr>
          </a:p>
          <a:p>
            <a:pPr lvl="0">
              <a:buClr>
                <a:srgbClr val="93A299"/>
              </a:buClr>
            </a:pPr>
            <a:r>
              <a:rPr lang="tr-TR" dirty="0">
                <a:solidFill>
                  <a:srgbClr val="564B3C"/>
                </a:solidFill>
              </a:rPr>
              <a:t>Elin orta veya yüzük parmağından, (3. ve 4. parmak) </a:t>
            </a:r>
          </a:p>
          <a:p>
            <a:pPr lvl="0">
              <a:buClr>
                <a:srgbClr val="93A299"/>
              </a:buClr>
            </a:pPr>
            <a:r>
              <a:rPr lang="tr-TR" dirty="0">
                <a:solidFill>
                  <a:srgbClr val="564B3C"/>
                </a:solidFill>
              </a:rPr>
              <a:t>Kulak memesinden, </a:t>
            </a:r>
          </a:p>
          <a:p>
            <a:pPr lvl="0">
              <a:buClr>
                <a:srgbClr val="93A299"/>
              </a:buClr>
            </a:pPr>
            <a:r>
              <a:rPr lang="tr-TR" dirty="0">
                <a:solidFill>
                  <a:srgbClr val="564B3C"/>
                </a:solidFill>
              </a:rPr>
              <a:t>Bebeklerin topuğundan ve ayak baş parmaklarından alınabilir. </a:t>
            </a:r>
          </a:p>
          <a:p>
            <a:pPr marL="114300" lvl="0" indent="0">
              <a:buClr>
                <a:srgbClr val="93A299"/>
              </a:buClr>
              <a:buNone/>
            </a:pPr>
            <a:endParaRPr lang="tr-TR" dirty="0">
              <a:solidFill>
                <a:srgbClr val="564B3C"/>
              </a:solidFill>
            </a:endParaRPr>
          </a:p>
          <a:p>
            <a:pPr marL="114300" lvl="0" indent="0">
              <a:buClr>
                <a:srgbClr val="93A299"/>
              </a:buClr>
              <a:buNone/>
            </a:pPr>
            <a:r>
              <a:rPr lang="tr-TR" dirty="0">
                <a:solidFill>
                  <a:srgbClr val="564B3C"/>
                </a:solidFill>
              </a:rPr>
              <a:t>NOT: </a:t>
            </a:r>
            <a:r>
              <a:rPr lang="tr-TR" dirty="0" err="1">
                <a:solidFill>
                  <a:srgbClr val="564B3C"/>
                </a:solidFill>
              </a:rPr>
              <a:t>Kapiller</a:t>
            </a:r>
            <a:r>
              <a:rPr lang="tr-TR" dirty="0">
                <a:solidFill>
                  <a:srgbClr val="564B3C"/>
                </a:solidFill>
              </a:rPr>
              <a:t> kan alırken bölgeye çok aşırı baskı uygulamamak gerekir. Bunun nedeni basınçla birlikte doku sıvısının kana geçmesini engellemektir. Bu gibi durumlarda analiz sonucu yanlış çıkabilir.</a:t>
            </a:r>
          </a:p>
          <a:p>
            <a:endParaRPr lang="tr-TR" dirty="0"/>
          </a:p>
        </p:txBody>
      </p:sp>
    </p:spTree>
    <p:extLst>
      <p:ext uri="{BB962C8B-B14F-4D97-AF65-F5344CB8AC3E}">
        <p14:creationId xmlns:p14="http://schemas.microsoft.com/office/powerpoint/2010/main" val="158839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6128" y="408372"/>
            <a:ext cx="4038137" cy="1039427"/>
          </a:xfrm>
        </p:spPr>
        <p:txBody>
          <a:bodyPr/>
          <a:lstStyle/>
          <a:p>
            <a:r>
              <a:rPr lang="tr-TR" dirty="0"/>
              <a:t>KAN ALMA </a:t>
            </a:r>
          </a:p>
        </p:txBody>
      </p:sp>
      <p:sp>
        <p:nvSpPr>
          <p:cNvPr id="3" name="İçerik Yer Tutucusu 2"/>
          <p:cNvSpPr>
            <a:spLocks noGrp="1"/>
          </p:cNvSpPr>
          <p:nvPr>
            <p:ph idx="1"/>
          </p:nvPr>
        </p:nvSpPr>
        <p:spPr>
          <a:xfrm>
            <a:off x="349465" y="2484437"/>
            <a:ext cx="8229600" cy="4373563"/>
          </a:xfrm>
        </p:spPr>
        <p:txBody>
          <a:bodyPr>
            <a:normAutofit fontScale="92500" lnSpcReduction="20000"/>
          </a:bodyPr>
          <a:lstStyle/>
          <a:p>
            <a:pPr marL="114300" indent="0">
              <a:buNone/>
            </a:pPr>
            <a:r>
              <a:rPr lang="tr-TR" b="1" dirty="0"/>
              <a:t>2. </a:t>
            </a:r>
            <a:r>
              <a:rPr lang="tr-TR" b="1" dirty="0" err="1"/>
              <a:t>Venöz</a:t>
            </a:r>
            <a:r>
              <a:rPr lang="tr-TR" b="1" dirty="0"/>
              <a:t> Kan Alma</a:t>
            </a:r>
          </a:p>
          <a:p>
            <a:pPr marL="114300" indent="0">
              <a:buNone/>
            </a:pPr>
            <a:endParaRPr lang="tr-TR" dirty="0"/>
          </a:p>
          <a:p>
            <a:pPr marL="114300" indent="0">
              <a:buNone/>
            </a:pPr>
            <a:r>
              <a:rPr lang="tr-TR" dirty="0" err="1"/>
              <a:t>Kapiller</a:t>
            </a:r>
            <a:r>
              <a:rPr lang="tr-TR" dirty="0"/>
              <a:t> kan almanın aksine </a:t>
            </a:r>
            <a:r>
              <a:rPr lang="tr-TR" dirty="0" err="1"/>
              <a:t>venöz</a:t>
            </a:r>
            <a:r>
              <a:rPr lang="tr-TR" dirty="0"/>
              <a:t> kan alma çok miktarda kan örneğine ihtiyaç duyulduğu durumlarda hastadan doğrudan alınır. </a:t>
            </a:r>
            <a:r>
              <a:rPr lang="tr-TR" dirty="0" err="1"/>
              <a:t>Venöz</a:t>
            </a:r>
            <a:r>
              <a:rPr lang="tr-TR" dirty="0"/>
              <a:t> kan genellikle koldaki (</a:t>
            </a:r>
            <a:r>
              <a:rPr lang="tr-TR" b="1" dirty="0"/>
              <a:t>medyan </a:t>
            </a:r>
            <a:r>
              <a:rPr lang="tr-TR" b="1" dirty="0" err="1"/>
              <a:t>kübital</a:t>
            </a:r>
            <a:r>
              <a:rPr lang="tr-TR" b="1" dirty="0"/>
              <a:t> </a:t>
            </a:r>
            <a:r>
              <a:rPr lang="tr-TR" b="1" dirty="0" err="1"/>
              <a:t>ven</a:t>
            </a:r>
            <a:r>
              <a:rPr lang="tr-TR" b="1" dirty="0"/>
              <a:t> </a:t>
            </a:r>
            <a:r>
              <a:rPr lang="tr-TR" dirty="0"/>
              <a:t>) veya el üstündeki </a:t>
            </a:r>
            <a:r>
              <a:rPr lang="tr-TR" dirty="0" err="1"/>
              <a:t>venler</a:t>
            </a:r>
            <a:r>
              <a:rPr lang="tr-TR" dirty="0"/>
              <a:t> kullanılarak alınır. Nadir olarak vücudun başka </a:t>
            </a:r>
            <a:r>
              <a:rPr lang="tr-TR" dirty="0" err="1"/>
              <a:t>ven</a:t>
            </a:r>
            <a:r>
              <a:rPr lang="tr-TR" dirty="0"/>
              <a:t> damarlarından da alınabilir.</a:t>
            </a:r>
          </a:p>
          <a:p>
            <a:pPr marL="114300" indent="0">
              <a:buNone/>
            </a:pPr>
            <a:endParaRPr lang="tr-TR" dirty="0"/>
          </a:p>
          <a:p>
            <a:pPr lvl="0">
              <a:buClr>
                <a:srgbClr val="93A299"/>
              </a:buClr>
              <a:defRPr/>
            </a:pPr>
            <a:r>
              <a:rPr lang="tr-TR" dirty="0" err="1">
                <a:solidFill>
                  <a:srgbClr val="564B3C"/>
                </a:solidFill>
              </a:rPr>
              <a:t>Venleri</a:t>
            </a:r>
            <a:r>
              <a:rPr lang="tr-TR" dirty="0">
                <a:solidFill>
                  <a:srgbClr val="564B3C"/>
                </a:solidFill>
              </a:rPr>
              <a:t> bulmak kolaydır; </a:t>
            </a:r>
          </a:p>
          <a:p>
            <a:pPr lvl="0">
              <a:buClr>
                <a:srgbClr val="93A299"/>
              </a:buClr>
              <a:defRPr/>
            </a:pPr>
            <a:r>
              <a:rPr lang="tr-TR" dirty="0" err="1">
                <a:solidFill>
                  <a:srgbClr val="564B3C"/>
                </a:solidFill>
              </a:rPr>
              <a:t>Ven</a:t>
            </a:r>
            <a:r>
              <a:rPr lang="tr-TR" dirty="0">
                <a:solidFill>
                  <a:srgbClr val="564B3C"/>
                </a:solidFill>
              </a:rPr>
              <a:t> çeperi daha incedir; </a:t>
            </a:r>
          </a:p>
          <a:p>
            <a:pPr lvl="0">
              <a:buClr>
                <a:srgbClr val="93A299"/>
              </a:buClr>
              <a:defRPr/>
            </a:pPr>
            <a:r>
              <a:rPr lang="tr-TR" dirty="0" err="1">
                <a:solidFill>
                  <a:srgbClr val="564B3C"/>
                </a:solidFill>
              </a:rPr>
              <a:t>Ven</a:t>
            </a:r>
            <a:r>
              <a:rPr lang="tr-TR" dirty="0">
                <a:solidFill>
                  <a:srgbClr val="564B3C"/>
                </a:solidFill>
              </a:rPr>
              <a:t> sisteminde kan basıncı daha düşüktür</a:t>
            </a:r>
          </a:p>
          <a:p>
            <a:pPr lvl="0">
              <a:buClr>
                <a:srgbClr val="93A299"/>
              </a:buClr>
              <a:defRPr/>
            </a:pPr>
            <a:r>
              <a:rPr lang="tr-TR" dirty="0" err="1">
                <a:solidFill>
                  <a:srgbClr val="564B3C"/>
                </a:solidFill>
              </a:rPr>
              <a:t>Venlerde</a:t>
            </a:r>
            <a:r>
              <a:rPr lang="tr-TR" dirty="0">
                <a:solidFill>
                  <a:srgbClr val="564B3C"/>
                </a:solidFill>
              </a:rPr>
              <a:t> açılan yara daha çabuk kapanır. </a:t>
            </a:r>
          </a:p>
          <a:p>
            <a:endParaRPr lang="tr-TR" dirty="0"/>
          </a:p>
        </p:txBody>
      </p:sp>
    </p:spTree>
    <p:extLst>
      <p:ext uri="{BB962C8B-B14F-4D97-AF65-F5344CB8AC3E}">
        <p14:creationId xmlns:p14="http://schemas.microsoft.com/office/powerpoint/2010/main" val="1148661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750" y="115888"/>
            <a:ext cx="8229600" cy="1139825"/>
          </a:xfrm>
        </p:spPr>
        <p:txBody>
          <a:bodyPr/>
          <a:lstStyle/>
          <a:p>
            <a:pPr>
              <a:defRPr/>
            </a:pPr>
            <a:r>
              <a:rPr lang="tr-TR" dirty="0"/>
              <a:t>KAN ALMA</a:t>
            </a:r>
          </a:p>
        </p:txBody>
      </p:sp>
      <p:sp>
        <p:nvSpPr>
          <p:cNvPr id="3" name="İçerik Yer Tutucusu 2"/>
          <p:cNvSpPr>
            <a:spLocks noGrp="1"/>
          </p:cNvSpPr>
          <p:nvPr>
            <p:ph idx="1"/>
          </p:nvPr>
        </p:nvSpPr>
        <p:spPr>
          <a:xfrm>
            <a:off x="468313" y="1844823"/>
            <a:ext cx="8229600" cy="4896545"/>
          </a:xfrm>
        </p:spPr>
        <p:txBody>
          <a:bodyPr>
            <a:normAutofit fontScale="47500" lnSpcReduction="20000"/>
          </a:bodyPr>
          <a:lstStyle/>
          <a:p>
            <a:pPr marL="114300" indent="0">
              <a:buNone/>
            </a:pPr>
            <a:r>
              <a:rPr lang="tr-TR" sz="2900" b="1" dirty="0"/>
              <a:t>3. </a:t>
            </a:r>
            <a:r>
              <a:rPr lang="tr-TR" sz="2900" b="1" dirty="0" err="1"/>
              <a:t>Arteryal</a:t>
            </a:r>
            <a:r>
              <a:rPr lang="tr-TR" sz="2900" b="1" dirty="0"/>
              <a:t> Kan Alma</a:t>
            </a:r>
          </a:p>
          <a:p>
            <a:pPr marL="114300" indent="0">
              <a:buNone/>
            </a:pPr>
            <a:endParaRPr lang="tr-TR" sz="2900" b="1" dirty="0"/>
          </a:p>
          <a:p>
            <a:pPr marL="114300" indent="0">
              <a:buNone/>
            </a:pPr>
            <a:r>
              <a:rPr lang="tr-TR" sz="2900" dirty="0" err="1"/>
              <a:t>İnvaziv</a:t>
            </a:r>
            <a:r>
              <a:rPr lang="tr-TR" sz="2900" dirty="0"/>
              <a:t> (vücut içine olan uygulama) veya </a:t>
            </a:r>
            <a:r>
              <a:rPr lang="tr-TR" sz="2900" dirty="0" err="1"/>
              <a:t>arteriyel</a:t>
            </a:r>
            <a:r>
              <a:rPr lang="tr-TR" sz="2900" dirty="0"/>
              <a:t> </a:t>
            </a:r>
            <a:r>
              <a:rPr lang="tr-TR" sz="2900" dirty="0" err="1"/>
              <a:t>katater</a:t>
            </a:r>
            <a:r>
              <a:rPr lang="tr-TR" sz="2900" dirty="0"/>
              <a:t> yerleştirilerek arter kan örneği alınabilir. Arterler vücutta oksijenli kanı dokulara taşır.</a:t>
            </a:r>
          </a:p>
          <a:p>
            <a:pPr marL="114300" indent="0">
              <a:buNone/>
            </a:pPr>
            <a:r>
              <a:rPr lang="tr-TR" sz="2900" dirty="0"/>
              <a:t>ÖNEMLİ: </a:t>
            </a:r>
            <a:r>
              <a:rPr lang="tr-TR" sz="2900" dirty="0" err="1"/>
              <a:t>Arteryal</a:t>
            </a:r>
            <a:r>
              <a:rPr lang="tr-TR" sz="2900" dirty="0"/>
              <a:t> kan alma işlemi hemşireler yapmaz. Anatomik yapının iyi bilinmesi gerekmektedir. Bu yüzden doktorlar </a:t>
            </a:r>
            <a:r>
              <a:rPr lang="tr-TR" sz="2900" dirty="0" err="1"/>
              <a:t>arteryal</a:t>
            </a:r>
            <a:r>
              <a:rPr lang="tr-TR" sz="2900" dirty="0"/>
              <a:t> kan alma işlemini yaparlar.</a:t>
            </a:r>
          </a:p>
          <a:p>
            <a:pPr marL="114300" indent="0">
              <a:buNone/>
            </a:pPr>
            <a:endParaRPr lang="tr-TR" sz="2900" b="1" dirty="0"/>
          </a:p>
          <a:p>
            <a:pPr marL="114300" indent="0">
              <a:buNone/>
            </a:pPr>
            <a:r>
              <a:rPr lang="tr-TR" sz="2900" b="1" dirty="0" err="1"/>
              <a:t>Arteryal</a:t>
            </a:r>
            <a:r>
              <a:rPr lang="tr-TR" sz="2900" b="1" dirty="0"/>
              <a:t> Kan Alma İşlemi Nerelerden Yapılır?</a:t>
            </a:r>
          </a:p>
          <a:p>
            <a:pPr marL="114300" indent="0">
              <a:buNone/>
            </a:pPr>
            <a:endParaRPr lang="tr-TR" sz="2900" dirty="0"/>
          </a:p>
          <a:p>
            <a:r>
              <a:rPr lang="tr-TR" sz="2900" b="1" dirty="0" err="1"/>
              <a:t>Radial</a:t>
            </a:r>
            <a:r>
              <a:rPr lang="tr-TR" sz="2900" b="1" dirty="0"/>
              <a:t> Arter (Bilek Atardamarı):</a:t>
            </a:r>
            <a:r>
              <a:rPr lang="tr-TR" sz="2900" dirty="0"/>
              <a:t> Şuanda en çok tercih edilen arter gazı alım yeridir. Arter derinin çok altında değildir. (Cilde mesafesi 0.6 mm-1.1 cm) Ayrıca kanama durumlarında bası uygulanarak kolayca kan durdurulabilir. </a:t>
            </a:r>
          </a:p>
          <a:p>
            <a:endParaRPr lang="tr-TR" sz="2900" b="1" dirty="0"/>
          </a:p>
          <a:p>
            <a:r>
              <a:rPr lang="tr-TR" sz="2900" b="1" dirty="0" err="1"/>
              <a:t>Brakial</a:t>
            </a:r>
            <a:r>
              <a:rPr lang="tr-TR" sz="2900" b="1" dirty="0"/>
              <a:t> Arter (Kol Atardamarı):</a:t>
            </a:r>
            <a:r>
              <a:rPr lang="tr-TR" sz="2900" dirty="0"/>
              <a:t> </a:t>
            </a:r>
            <a:r>
              <a:rPr lang="tr-TR" sz="2900" dirty="0" err="1"/>
              <a:t>Radial</a:t>
            </a:r>
            <a:r>
              <a:rPr lang="tr-TR" sz="2900" dirty="0"/>
              <a:t> arterden kan alınamaması durumunda ikinci tercih olarak kullanılır. İkinci tercih olmasının nedeni </a:t>
            </a:r>
            <a:r>
              <a:rPr lang="tr-TR" sz="2900" dirty="0" err="1"/>
              <a:t>Radial</a:t>
            </a:r>
            <a:r>
              <a:rPr lang="tr-TR" sz="2900" dirty="0"/>
              <a:t> Artere göre daha derinde yer almasıdır. (Cilde mesafesi 0.7 mm-1.5cm) </a:t>
            </a:r>
          </a:p>
          <a:p>
            <a:endParaRPr lang="tr-TR" sz="2900" dirty="0"/>
          </a:p>
          <a:p>
            <a:r>
              <a:rPr lang="tr-TR" sz="2900" b="1" dirty="0" err="1"/>
              <a:t>Femoral</a:t>
            </a:r>
            <a:r>
              <a:rPr lang="tr-TR" sz="2900" b="1" dirty="0"/>
              <a:t> Arter (Kasık Atardamarı):</a:t>
            </a:r>
            <a:r>
              <a:rPr lang="tr-TR" sz="2900" dirty="0"/>
              <a:t> Üçüncü sırada da kasık atardamarı vardır. </a:t>
            </a:r>
            <a:r>
              <a:rPr lang="tr-TR" sz="2900" dirty="0" err="1"/>
              <a:t>Radial</a:t>
            </a:r>
            <a:r>
              <a:rPr lang="tr-TR" sz="2900" dirty="0"/>
              <a:t> ve </a:t>
            </a:r>
            <a:r>
              <a:rPr lang="tr-TR" sz="2900" dirty="0" err="1"/>
              <a:t>Brakial</a:t>
            </a:r>
            <a:r>
              <a:rPr lang="tr-TR" sz="2900" dirty="0"/>
              <a:t> arterden kan alınamazsa </a:t>
            </a:r>
            <a:r>
              <a:rPr lang="tr-TR" sz="2900" dirty="0" err="1"/>
              <a:t>femoral</a:t>
            </a:r>
            <a:r>
              <a:rPr lang="tr-TR" sz="2900" dirty="0"/>
              <a:t> arterden alınır. Tercih edilmeme sebebi 2-4 cm kadar derinde olması ve  </a:t>
            </a:r>
            <a:r>
              <a:rPr lang="tr-TR" sz="2900" dirty="0" err="1"/>
              <a:t>femoral</a:t>
            </a:r>
            <a:r>
              <a:rPr lang="tr-TR" sz="2900" dirty="0"/>
              <a:t> sinir ve </a:t>
            </a:r>
            <a:r>
              <a:rPr lang="tr-TR" sz="2900" dirty="0" err="1"/>
              <a:t>femoral</a:t>
            </a:r>
            <a:r>
              <a:rPr lang="tr-TR" sz="2900" dirty="0"/>
              <a:t> </a:t>
            </a:r>
            <a:r>
              <a:rPr lang="tr-TR" sz="2900" dirty="0" err="1"/>
              <a:t>ven</a:t>
            </a:r>
            <a:r>
              <a:rPr lang="tr-TR" sz="2900" dirty="0"/>
              <a:t> ile yan yanadır. Yanlışlıkla sinirlere zarar verilebilir (yürüme bozukluğuna yol açar) ya da </a:t>
            </a:r>
            <a:r>
              <a:rPr lang="tr-TR" sz="2900" dirty="0" err="1"/>
              <a:t>ven</a:t>
            </a:r>
            <a:r>
              <a:rPr lang="tr-TR" sz="2900" dirty="0"/>
              <a:t> damarlara girilmesi sonucunda analiz sonuçları yanlış çıkar. Bu yüzden çok dikkatli yapılması gereken bir işlemdir tercih edilmez. </a:t>
            </a:r>
          </a:p>
          <a:p>
            <a:pPr>
              <a:defRPr/>
            </a:pPr>
            <a:endParaRPr lang="tr-TR" sz="800" dirty="0">
              <a:effectLst/>
            </a:endParaRPr>
          </a:p>
          <a:p>
            <a:pPr>
              <a:defRPr/>
            </a:pPr>
            <a:endParaRPr lang="tr-TR" dirty="0"/>
          </a:p>
        </p:txBody>
      </p:sp>
    </p:spTree>
    <p:extLst>
      <p:ext uri="{BB962C8B-B14F-4D97-AF65-F5344CB8AC3E}">
        <p14:creationId xmlns:p14="http://schemas.microsoft.com/office/powerpoint/2010/main" val="218049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KAN BASINCI</a:t>
            </a:r>
          </a:p>
        </p:txBody>
      </p:sp>
      <p:sp>
        <p:nvSpPr>
          <p:cNvPr id="3" name="İçerik Yer Tutucusu 2"/>
          <p:cNvSpPr>
            <a:spLocks noGrp="1"/>
          </p:cNvSpPr>
          <p:nvPr>
            <p:ph idx="1"/>
          </p:nvPr>
        </p:nvSpPr>
        <p:spPr>
          <a:xfrm>
            <a:off x="457200" y="1752600"/>
            <a:ext cx="8229600" cy="4844752"/>
          </a:xfrm>
        </p:spPr>
        <p:txBody>
          <a:bodyPr>
            <a:normAutofit fontScale="85000" lnSpcReduction="10000"/>
          </a:bodyPr>
          <a:lstStyle/>
          <a:p>
            <a:pPr algn="just">
              <a:lnSpc>
                <a:spcPct val="115000"/>
              </a:lnSpc>
              <a:spcAft>
                <a:spcPts val="1000"/>
              </a:spcAft>
            </a:pPr>
            <a:r>
              <a:rPr lang="tr-TR" b="1" dirty="0" err="1">
                <a:solidFill>
                  <a:srgbClr val="000000"/>
                </a:solidFill>
                <a:latin typeface="Times New Roman"/>
                <a:ea typeface="Calibri"/>
                <a:cs typeface="Times New Roman"/>
              </a:rPr>
              <a:t>Sistolik</a:t>
            </a:r>
            <a:r>
              <a:rPr lang="tr-TR" b="1" dirty="0">
                <a:solidFill>
                  <a:srgbClr val="000000"/>
                </a:solidFill>
                <a:latin typeface="Times New Roman"/>
                <a:ea typeface="Calibri"/>
                <a:cs typeface="Times New Roman"/>
              </a:rPr>
              <a:t> Basınç: </a:t>
            </a:r>
            <a:r>
              <a:rPr lang="tr-TR" dirty="0">
                <a:solidFill>
                  <a:srgbClr val="000000"/>
                </a:solidFill>
                <a:latin typeface="Times New Roman"/>
                <a:ea typeface="Calibri"/>
                <a:cs typeface="Times New Roman"/>
              </a:rPr>
              <a:t>Kalbin sol </a:t>
            </a:r>
            <a:r>
              <a:rPr lang="tr-TR" dirty="0" err="1">
                <a:solidFill>
                  <a:srgbClr val="000000"/>
                </a:solidFill>
                <a:latin typeface="Times New Roman"/>
                <a:ea typeface="Calibri"/>
                <a:cs typeface="Times New Roman"/>
              </a:rPr>
              <a:t>ventrikülü</a:t>
            </a:r>
            <a:r>
              <a:rPr lang="tr-TR" dirty="0">
                <a:solidFill>
                  <a:srgbClr val="000000"/>
                </a:solidFill>
                <a:latin typeface="Times New Roman"/>
                <a:ea typeface="Calibri"/>
                <a:cs typeface="Times New Roman"/>
              </a:rPr>
              <a:t> sistol (kasılma) sırasında iken içindeki kan, aorta yoluyla büyük bir basınçla arter içine pompalanır. Bu sırada arter içindeki basınç, en yüksek değere ulaşır. Bu değere, </a:t>
            </a:r>
            <a:r>
              <a:rPr lang="tr-TR" dirty="0" err="1">
                <a:solidFill>
                  <a:srgbClr val="000000"/>
                </a:solidFill>
                <a:latin typeface="Times New Roman"/>
                <a:ea typeface="Calibri"/>
                <a:cs typeface="Times New Roman"/>
              </a:rPr>
              <a:t>sistolik</a:t>
            </a:r>
            <a:r>
              <a:rPr lang="tr-TR" dirty="0">
                <a:solidFill>
                  <a:srgbClr val="000000"/>
                </a:solidFill>
                <a:latin typeface="Times New Roman"/>
                <a:ea typeface="Calibri"/>
                <a:cs typeface="Times New Roman"/>
              </a:rPr>
              <a:t> kan basıncı denir. </a:t>
            </a:r>
            <a:r>
              <a:rPr lang="tr-TR" b="1" dirty="0">
                <a:solidFill>
                  <a:srgbClr val="000000"/>
                </a:solidFill>
                <a:latin typeface="Times New Roman"/>
                <a:ea typeface="Calibri"/>
                <a:cs typeface="Times New Roman"/>
              </a:rPr>
              <a:t>Büyük tansiyon </a:t>
            </a:r>
            <a:r>
              <a:rPr lang="tr-TR" dirty="0">
                <a:solidFill>
                  <a:srgbClr val="000000"/>
                </a:solidFill>
                <a:latin typeface="Times New Roman"/>
                <a:ea typeface="Calibri"/>
                <a:cs typeface="Times New Roman"/>
              </a:rPr>
              <a:t>olarak da ifade edilir.</a:t>
            </a:r>
          </a:p>
          <a:p>
            <a:pPr algn="just">
              <a:lnSpc>
                <a:spcPct val="115000"/>
              </a:lnSpc>
              <a:spcAft>
                <a:spcPts val="1000"/>
              </a:spcAft>
            </a:pPr>
            <a:r>
              <a:rPr lang="tr-TR" b="1" dirty="0" err="1">
                <a:solidFill>
                  <a:srgbClr val="000000"/>
                </a:solidFill>
                <a:latin typeface="Times New Roman"/>
                <a:ea typeface="Calibri"/>
                <a:cs typeface="Times New Roman"/>
              </a:rPr>
              <a:t>Diyastolik</a:t>
            </a:r>
            <a:r>
              <a:rPr lang="tr-TR" b="1" dirty="0">
                <a:solidFill>
                  <a:srgbClr val="000000"/>
                </a:solidFill>
                <a:latin typeface="Times New Roman"/>
                <a:ea typeface="Calibri"/>
                <a:cs typeface="Times New Roman"/>
              </a:rPr>
              <a:t> Basınç: </a:t>
            </a:r>
            <a:r>
              <a:rPr lang="tr-TR" dirty="0">
                <a:solidFill>
                  <a:srgbClr val="000000"/>
                </a:solidFill>
                <a:latin typeface="Times New Roman"/>
                <a:ea typeface="Calibri"/>
                <a:cs typeface="Times New Roman"/>
              </a:rPr>
              <a:t> </a:t>
            </a:r>
            <a:r>
              <a:rPr lang="tr-TR" dirty="0" err="1">
                <a:solidFill>
                  <a:srgbClr val="000000"/>
                </a:solidFill>
                <a:latin typeface="Times New Roman"/>
                <a:ea typeface="Calibri"/>
                <a:cs typeface="Times New Roman"/>
              </a:rPr>
              <a:t>Ventrikül</a:t>
            </a:r>
            <a:r>
              <a:rPr lang="tr-TR" dirty="0">
                <a:solidFill>
                  <a:srgbClr val="000000"/>
                </a:solidFill>
                <a:latin typeface="Times New Roman"/>
                <a:ea typeface="Calibri"/>
                <a:cs typeface="Times New Roman"/>
              </a:rPr>
              <a:t>, </a:t>
            </a:r>
            <a:r>
              <a:rPr lang="tr-TR" dirty="0" err="1">
                <a:solidFill>
                  <a:srgbClr val="000000"/>
                </a:solidFill>
                <a:latin typeface="Times New Roman"/>
                <a:ea typeface="Calibri"/>
                <a:cs typeface="Times New Roman"/>
              </a:rPr>
              <a:t>diastol</a:t>
            </a:r>
            <a:r>
              <a:rPr lang="tr-TR" dirty="0">
                <a:solidFill>
                  <a:srgbClr val="000000"/>
                </a:solidFill>
                <a:latin typeface="Times New Roman"/>
                <a:ea typeface="Calibri"/>
                <a:cs typeface="Times New Roman"/>
              </a:rPr>
              <a:t> (gevşeme) anında iken içindeki basınç hızla düşer. </a:t>
            </a:r>
            <a:r>
              <a:rPr lang="tr-TR" dirty="0" err="1">
                <a:solidFill>
                  <a:srgbClr val="000000"/>
                </a:solidFill>
                <a:latin typeface="Times New Roman"/>
                <a:ea typeface="Calibri"/>
                <a:cs typeface="Times New Roman"/>
              </a:rPr>
              <a:t>Ventriküldeki</a:t>
            </a:r>
            <a:r>
              <a:rPr lang="tr-TR" dirty="0">
                <a:solidFill>
                  <a:srgbClr val="000000"/>
                </a:solidFill>
                <a:latin typeface="Times New Roman"/>
                <a:ea typeface="Calibri"/>
                <a:cs typeface="Times New Roman"/>
              </a:rPr>
              <a:t> basıncın düşmesi, aorttan atılan kanın az olması nedeniyle </a:t>
            </a:r>
            <a:r>
              <a:rPr lang="tr-TR" dirty="0" err="1">
                <a:solidFill>
                  <a:srgbClr val="000000"/>
                </a:solidFill>
                <a:latin typeface="Times New Roman"/>
                <a:ea typeface="Calibri"/>
                <a:cs typeface="Times New Roman"/>
              </a:rPr>
              <a:t>arterial</a:t>
            </a:r>
            <a:r>
              <a:rPr lang="tr-TR" dirty="0">
                <a:solidFill>
                  <a:srgbClr val="000000"/>
                </a:solidFill>
                <a:latin typeface="Times New Roman"/>
                <a:ea typeface="Calibri"/>
                <a:cs typeface="Times New Roman"/>
              </a:rPr>
              <a:t> sistemdeki kan basıncını düşürür. Kan, sürekli damar içinde akım hâlinde olduğundan az miktarda ve sürekli bir basınç mevcuttur. Bu basınca da </a:t>
            </a:r>
            <a:r>
              <a:rPr lang="tr-TR" dirty="0" err="1">
                <a:solidFill>
                  <a:srgbClr val="000000"/>
                </a:solidFill>
                <a:latin typeface="Times New Roman"/>
                <a:ea typeface="Calibri"/>
                <a:cs typeface="Times New Roman"/>
              </a:rPr>
              <a:t>diastolik</a:t>
            </a:r>
            <a:r>
              <a:rPr lang="tr-TR" dirty="0">
                <a:solidFill>
                  <a:srgbClr val="000000"/>
                </a:solidFill>
                <a:latin typeface="Times New Roman"/>
                <a:ea typeface="Calibri"/>
                <a:cs typeface="Times New Roman"/>
              </a:rPr>
              <a:t> kan basıncı denir. </a:t>
            </a:r>
            <a:r>
              <a:rPr lang="tr-TR" b="1" dirty="0">
                <a:solidFill>
                  <a:srgbClr val="000000"/>
                </a:solidFill>
                <a:latin typeface="Times New Roman"/>
                <a:ea typeface="Calibri"/>
                <a:cs typeface="Times New Roman"/>
              </a:rPr>
              <a:t>Küçük tansiyon </a:t>
            </a:r>
            <a:r>
              <a:rPr lang="tr-TR" dirty="0">
                <a:solidFill>
                  <a:srgbClr val="000000"/>
                </a:solidFill>
                <a:latin typeface="Times New Roman"/>
                <a:ea typeface="Calibri"/>
                <a:cs typeface="Times New Roman"/>
              </a:rPr>
              <a:t>olarak da ifade edilir. </a:t>
            </a:r>
          </a:p>
          <a:p>
            <a:pPr algn="just">
              <a:lnSpc>
                <a:spcPct val="115000"/>
              </a:lnSpc>
              <a:spcAft>
                <a:spcPts val="1000"/>
              </a:spcAft>
            </a:pPr>
            <a:r>
              <a:rPr lang="tr-TR" sz="2000" dirty="0">
                <a:solidFill>
                  <a:srgbClr val="000000"/>
                </a:solidFill>
                <a:latin typeface="Times New Roman"/>
                <a:ea typeface="Calibri"/>
                <a:cs typeface="Times New Roman"/>
              </a:rPr>
              <a:t>                                                                               </a:t>
            </a:r>
            <a:r>
              <a:rPr lang="tr-TR" sz="2000" dirty="0" err="1">
                <a:solidFill>
                  <a:srgbClr val="000000"/>
                </a:solidFill>
                <a:latin typeface="Times New Roman"/>
                <a:ea typeface="Calibri"/>
                <a:cs typeface="Times New Roman"/>
              </a:rPr>
              <a:t>Sistolik</a:t>
            </a:r>
            <a:r>
              <a:rPr lang="tr-TR" sz="2000" dirty="0">
                <a:solidFill>
                  <a:srgbClr val="000000"/>
                </a:solidFill>
                <a:latin typeface="Times New Roman"/>
                <a:ea typeface="Calibri"/>
                <a:cs typeface="Times New Roman"/>
              </a:rPr>
              <a:t> B. - </a:t>
            </a:r>
            <a:r>
              <a:rPr lang="tr-TR" sz="2000" dirty="0" err="1">
                <a:solidFill>
                  <a:srgbClr val="000000"/>
                </a:solidFill>
                <a:latin typeface="Times New Roman"/>
                <a:ea typeface="Calibri"/>
                <a:cs typeface="Times New Roman"/>
              </a:rPr>
              <a:t>Diyastolik</a:t>
            </a:r>
            <a:r>
              <a:rPr lang="tr-TR" sz="2000" dirty="0">
                <a:solidFill>
                  <a:srgbClr val="000000"/>
                </a:solidFill>
                <a:latin typeface="Times New Roman"/>
                <a:ea typeface="Calibri"/>
                <a:cs typeface="Times New Roman"/>
              </a:rPr>
              <a:t> B.</a:t>
            </a:r>
            <a:endParaRPr lang="tr-TR" sz="2000" dirty="0">
              <a:latin typeface="Calibri"/>
              <a:ea typeface="Calibri"/>
              <a:cs typeface="Times New Roman"/>
            </a:endParaRPr>
          </a:p>
          <a:p>
            <a:pPr marL="114300" indent="0" algn="just">
              <a:lnSpc>
                <a:spcPct val="115000"/>
              </a:lnSpc>
              <a:spcAft>
                <a:spcPts val="0"/>
              </a:spcAft>
              <a:buNone/>
            </a:pPr>
            <a:r>
              <a:rPr lang="tr-TR" sz="2000" b="1" dirty="0">
                <a:solidFill>
                  <a:srgbClr val="000000"/>
                </a:solidFill>
                <a:latin typeface="Times New Roman"/>
                <a:ea typeface="Calibri"/>
                <a:cs typeface="Times New Roman"/>
              </a:rPr>
              <a:t>Ortalama </a:t>
            </a:r>
            <a:r>
              <a:rPr lang="tr-TR" sz="2000" b="1" dirty="0" err="1">
                <a:solidFill>
                  <a:srgbClr val="000000"/>
                </a:solidFill>
                <a:latin typeface="Times New Roman"/>
                <a:ea typeface="Calibri"/>
                <a:cs typeface="Times New Roman"/>
              </a:rPr>
              <a:t>Arteryel</a:t>
            </a:r>
            <a:r>
              <a:rPr lang="tr-TR" sz="2000" b="1" dirty="0">
                <a:solidFill>
                  <a:srgbClr val="000000"/>
                </a:solidFill>
                <a:latin typeface="Times New Roman"/>
                <a:ea typeface="Calibri"/>
                <a:cs typeface="Times New Roman"/>
              </a:rPr>
              <a:t> Basınç</a:t>
            </a:r>
            <a:r>
              <a:rPr lang="tr-TR" sz="2000" dirty="0">
                <a:solidFill>
                  <a:srgbClr val="000000"/>
                </a:solidFill>
                <a:latin typeface="Times New Roman"/>
                <a:ea typeface="Calibri"/>
                <a:cs typeface="Times New Roman"/>
              </a:rPr>
              <a:t> = </a:t>
            </a:r>
            <a:r>
              <a:rPr lang="tr-TR" sz="2000" dirty="0" err="1">
                <a:solidFill>
                  <a:srgbClr val="000000"/>
                </a:solidFill>
                <a:latin typeface="Times New Roman"/>
                <a:ea typeface="Calibri"/>
                <a:cs typeface="Times New Roman"/>
              </a:rPr>
              <a:t>Diyastolik</a:t>
            </a:r>
            <a:r>
              <a:rPr lang="tr-TR" sz="2000" dirty="0">
                <a:solidFill>
                  <a:srgbClr val="000000"/>
                </a:solidFill>
                <a:latin typeface="Times New Roman"/>
                <a:ea typeface="Calibri"/>
                <a:cs typeface="Times New Roman"/>
              </a:rPr>
              <a:t> Basınç +   -------------------------------</a:t>
            </a:r>
            <a:endParaRPr lang="tr-TR" sz="2000" dirty="0">
              <a:latin typeface="Calibri"/>
              <a:ea typeface="Calibri"/>
              <a:cs typeface="Times New Roman"/>
            </a:endParaRPr>
          </a:p>
          <a:p>
            <a:pPr algn="just">
              <a:lnSpc>
                <a:spcPct val="115000"/>
              </a:lnSpc>
              <a:spcAft>
                <a:spcPts val="0"/>
              </a:spcAft>
            </a:pPr>
            <a:r>
              <a:rPr lang="tr-TR" sz="2000" dirty="0">
                <a:solidFill>
                  <a:srgbClr val="000000"/>
                </a:solidFill>
                <a:latin typeface="Times New Roman"/>
                <a:ea typeface="Calibri"/>
                <a:cs typeface="Times New Roman"/>
              </a:rPr>
              <a:t>			                                                      3</a:t>
            </a:r>
            <a:endParaRPr lang="tr-TR" sz="2000" dirty="0">
              <a:latin typeface="Calibri"/>
              <a:ea typeface="Calibri"/>
              <a:cs typeface="Times New Roman"/>
            </a:endParaRPr>
          </a:p>
          <a:p>
            <a:endParaRPr lang="tr-TR" dirty="0"/>
          </a:p>
        </p:txBody>
      </p:sp>
    </p:spTree>
    <p:extLst>
      <p:ext uri="{BB962C8B-B14F-4D97-AF65-F5344CB8AC3E}">
        <p14:creationId xmlns:p14="http://schemas.microsoft.com/office/powerpoint/2010/main" val="680602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indent="0" algn="just">
              <a:lnSpc>
                <a:spcPct val="115000"/>
              </a:lnSpc>
              <a:spcAft>
                <a:spcPts val="0"/>
              </a:spcAft>
              <a:buNone/>
            </a:pPr>
            <a:r>
              <a:rPr lang="tr-TR" b="1" dirty="0">
                <a:solidFill>
                  <a:srgbClr val="000000"/>
                </a:solidFill>
                <a:latin typeface="Times New Roman"/>
                <a:ea typeface="Calibri"/>
                <a:cs typeface="Times New Roman"/>
              </a:rPr>
              <a:t>Nabız Basıncı: </a:t>
            </a:r>
            <a:r>
              <a:rPr lang="tr-TR" dirty="0" err="1">
                <a:solidFill>
                  <a:srgbClr val="000000"/>
                </a:solidFill>
                <a:latin typeface="Times New Roman"/>
                <a:ea typeface="Calibri"/>
                <a:cs typeface="Times New Roman"/>
              </a:rPr>
              <a:t>Sistolik</a:t>
            </a:r>
            <a:r>
              <a:rPr lang="tr-TR" dirty="0">
                <a:solidFill>
                  <a:srgbClr val="000000"/>
                </a:solidFill>
                <a:latin typeface="Times New Roman"/>
                <a:ea typeface="Calibri"/>
                <a:cs typeface="Times New Roman"/>
              </a:rPr>
              <a:t> basınç ile </a:t>
            </a:r>
            <a:r>
              <a:rPr lang="tr-TR" dirty="0" err="1">
                <a:solidFill>
                  <a:srgbClr val="000000"/>
                </a:solidFill>
                <a:latin typeface="Times New Roman"/>
                <a:ea typeface="Calibri"/>
                <a:cs typeface="Times New Roman"/>
              </a:rPr>
              <a:t>diastolik</a:t>
            </a:r>
            <a:r>
              <a:rPr lang="tr-TR" dirty="0">
                <a:solidFill>
                  <a:srgbClr val="000000"/>
                </a:solidFill>
                <a:latin typeface="Times New Roman"/>
                <a:ea typeface="Calibri"/>
                <a:cs typeface="Times New Roman"/>
              </a:rPr>
              <a:t> basınç arasındaki farka nabız basıncı denir. </a:t>
            </a:r>
          </a:p>
          <a:p>
            <a:pPr indent="0" algn="just">
              <a:lnSpc>
                <a:spcPct val="115000"/>
              </a:lnSpc>
              <a:spcAft>
                <a:spcPts val="0"/>
              </a:spcAft>
              <a:buNone/>
            </a:pPr>
            <a:endParaRPr lang="tr-TR" dirty="0">
              <a:solidFill>
                <a:srgbClr val="000000"/>
              </a:solidFill>
              <a:latin typeface="Times New Roman"/>
              <a:ea typeface="Calibri"/>
              <a:cs typeface="Times New Roman"/>
            </a:endParaRPr>
          </a:p>
          <a:p>
            <a:pPr indent="449580" algn="just">
              <a:lnSpc>
                <a:spcPct val="115000"/>
              </a:lnSpc>
              <a:spcAft>
                <a:spcPts val="0"/>
              </a:spcAft>
            </a:pPr>
            <a:r>
              <a:rPr lang="tr-TR" dirty="0">
                <a:solidFill>
                  <a:srgbClr val="000000"/>
                </a:solidFill>
                <a:latin typeface="Times New Roman"/>
                <a:ea typeface="Calibri"/>
                <a:cs typeface="Times New Roman"/>
              </a:rPr>
              <a:t>Normal bir erişkinde </a:t>
            </a:r>
            <a:r>
              <a:rPr lang="tr-TR" dirty="0" err="1">
                <a:solidFill>
                  <a:srgbClr val="000000"/>
                </a:solidFill>
                <a:latin typeface="Times New Roman"/>
                <a:ea typeface="Calibri"/>
                <a:cs typeface="Times New Roman"/>
              </a:rPr>
              <a:t>arteryel</a:t>
            </a:r>
            <a:r>
              <a:rPr lang="tr-TR" dirty="0">
                <a:solidFill>
                  <a:srgbClr val="000000"/>
                </a:solidFill>
                <a:latin typeface="Times New Roman"/>
                <a:ea typeface="Calibri"/>
                <a:cs typeface="Times New Roman"/>
              </a:rPr>
              <a:t> </a:t>
            </a:r>
            <a:r>
              <a:rPr lang="tr-TR" dirty="0" err="1">
                <a:solidFill>
                  <a:srgbClr val="000000"/>
                </a:solidFill>
                <a:latin typeface="Times New Roman"/>
                <a:ea typeface="Calibri"/>
                <a:cs typeface="Times New Roman"/>
              </a:rPr>
              <a:t>sistolik</a:t>
            </a:r>
            <a:r>
              <a:rPr lang="tr-TR" dirty="0">
                <a:solidFill>
                  <a:srgbClr val="000000"/>
                </a:solidFill>
                <a:latin typeface="Times New Roman"/>
                <a:ea typeface="Calibri"/>
                <a:cs typeface="Times New Roman"/>
              </a:rPr>
              <a:t> basınç 120 </a:t>
            </a:r>
            <a:r>
              <a:rPr lang="tr-TR" dirty="0" err="1">
                <a:solidFill>
                  <a:srgbClr val="000000"/>
                </a:solidFill>
                <a:latin typeface="Times New Roman"/>
                <a:ea typeface="Calibri"/>
                <a:cs typeface="Times New Roman"/>
              </a:rPr>
              <a:t>mmHg</a:t>
            </a:r>
            <a:r>
              <a:rPr lang="tr-TR" dirty="0">
                <a:solidFill>
                  <a:srgbClr val="000000"/>
                </a:solidFill>
                <a:latin typeface="Times New Roman"/>
                <a:ea typeface="Calibri"/>
                <a:cs typeface="Times New Roman"/>
              </a:rPr>
              <a:t>, </a:t>
            </a:r>
            <a:r>
              <a:rPr lang="tr-TR" dirty="0" err="1">
                <a:solidFill>
                  <a:srgbClr val="000000"/>
                </a:solidFill>
                <a:latin typeface="Times New Roman"/>
                <a:ea typeface="Calibri"/>
                <a:cs typeface="Times New Roman"/>
              </a:rPr>
              <a:t>diyastolik</a:t>
            </a:r>
            <a:r>
              <a:rPr lang="tr-TR" dirty="0">
                <a:solidFill>
                  <a:srgbClr val="000000"/>
                </a:solidFill>
                <a:latin typeface="Times New Roman"/>
                <a:ea typeface="Calibri"/>
                <a:cs typeface="Times New Roman"/>
              </a:rPr>
              <a:t> basınç 80 </a:t>
            </a:r>
            <a:r>
              <a:rPr lang="tr-TR" dirty="0" err="1">
                <a:solidFill>
                  <a:srgbClr val="000000"/>
                </a:solidFill>
                <a:latin typeface="Times New Roman"/>
                <a:ea typeface="Calibri"/>
                <a:cs typeface="Times New Roman"/>
              </a:rPr>
              <a:t>mmHg’dir</a:t>
            </a:r>
            <a:r>
              <a:rPr lang="tr-TR" dirty="0">
                <a:solidFill>
                  <a:srgbClr val="000000"/>
                </a:solidFill>
                <a:latin typeface="Times New Roman"/>
                <a:ea typeface="Calibri"/>
                <a:cs typeface="Times New Roman"/>
              </a:rPr>
              <a:t>. </a:t>
            </a:r>
            <a:r>
              <a:rPr lang="tr-TR" dirty="0" err="1">
                <a:solidFill>
                  <a:srgbClr val="000000"/>
                </a:solidFill>
                <a:latin typeface="Times New Roman"/>
                <a:ea typeface="Calibri"/>
                <a:cs typeface="Times New Roman"/>
              </a:rPr>
              <a:t>Sistolik</a:t>
            </a:r>
            <a:r>
              <a:rPr lang="tr-TR" dirty="0">
                <a:solidFill>
                  <a:srgbClr val="000000"/>
                </a:solidFill>
                <a:latin typeface="Times New Roman"/>
                <a:ea typeface="Calibri"/>
                <a:cs typeface="Times New Roman"/>
              </a:rPr>
              <a:t> ve </a:t>
            </a:r>
            <a:r>
              <a:rPr lang="tr-TR" dirty="0" err="1">
                <a:solidFill>
                  <a:srgbClr val="000000"/>
                </a:solidFill>
                <a:latin typeface="Times New Roman"/>
                <a:ea typeface="Calibri"/>
                <a:cs typeface="Times New Roman"/>
              </a:rPr>
              <a:t>diyastolik</a:t>
            </a:r>
            <a:r>
              <a:rPr lang="tr-TR" dirty="0">
                <a:solidFill>
                  <a:srgbClr val="000000"/>
                </a:solidFill>
                <a:latin typeface="Times New Roman"/>
                <a:ea typeface="Calibri"/>
                <a:cs typeface="Times New Roman"/>
              </a:rPr>
              <a:t> basınçlar arasındaki fark (40 </a:t>
            </a:r>
            <a:r>
              <a:rPr lang="tr-TR" dirty="0" err="1">
                <a:solidFill>
                  <a:srgbClr val="000000"/>
                </a:solidFill>
                <a:latin typeface="Times New Roman"/>
                <a:ea typeface="Calibri"/>
                <a:cs typeface="Times New Roman"/>
              </a:rPr>
              <a:t>mmHg</a:t>
            </a:r>
            <a:r>
              <a:rPr lang="tr-TR" dirty="0">
                <a:solidFill>
                  <a:srgbClr val="000000"/>
                </a:solidFill>
                <a:latin typeface="Times New Roman"/>
                <a:ea typeface="Calibri"/>
                <a:cs typeface="Times New Roman"/>
              </a:rPr>
              <a:t>) nabız basıncı adını alır. </a:t>
            </a:r>
          </a:p>
          <a:p>
            <a:pPr indent="449580" algn="just">
              <a:lnSpc>
                <a:spcPct val="115000"/>
              </a:lnSpc>
              <a:spcAft>
                <a:spcPts val="0"/>
              </a:spcAft>
            </a:pPr>
            <a:endParaRPr lang="tr-TR" dirty="0">
              <a:solidFill>
                <a:srgbClr val="000000"/>
              </a:solidFill>
              <a:latin typeface="Times New Roman"/>
              <a:ea typeface="Calibri"/>
              <a:cs typeface="Times New Roman"/>
            </a:endParaRPr>
          </a:p>
          <a:p>
            <a:pPr indent="449580" algn="just">
              <a:lnSpc>
                <a:spcPct val="115000"/>
              </a:lnSpc>
              <a:spcAft>
                <a:spcPts val="0"/>
              </a:spcAft>
            </a:pPr>
            <a:r>
              <a:rPr lang="tr-TR" dirty="0">
                <a:solidFill>
                  <a:srgbClr val="000000"/>
                </a:solidFill>
                <a:latin typeface="Times New Roman"/>
                <a:ea typeface="Calibri"/>
                <a:cs typeface="Times New Roman"/>
              </a:rPr>
              <a:t>Nabız basıncının ortalama sınırı 30–50 </a:t>
            </a:r>
            <a:r>
              <a:rPr lang="tr-TR" dirty="0" err="1">
                <a:solidFill>
                  <a:srgbClr val="000000"/>
                </a:solidFill>
                <a:latin typeface="Times New Roman"/>
                <a:ea typeface="Calibri"/>
                <a:cs typeface="Times New Roman"/>
              </a:rPr>
              <a:t>mmHg</a:t>
            </a:r>
            <a:r>
              <a:rPr lang="tr-TR" dirty="0">
                <a:solidFill>
                  <a:srgbClr val="000000"/>
                </a:solidFill>
                <a:latin typeface="Times New Roman"/>
                <a:ea typeface="Calibri"/>
                <a:cs typeface="Times New Roman"/>
              </a:rPr>
              <a:t> arasındadır</a:t>
            </a:r>
          </a:p>
        </p:txBody>
      </p:sp>
    </p:spTree>
    <p:extLst>
      <p:ext uri="{BB962C8B-B14F-4D97-AF65-F5344CB8AC3E}">
        <p14:creationId xmlns:p14="http://schemas.microsoft.com/office/powerpoint/2010/main" val="224291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700808"/>
            <a:ext cx="8659688" cy="4988768"/>
          </a:xfrm>
        </p:spPr>
        <p:txBody>
          <a:bodyPr>
            <a:normAutofit/>
          </a:bodyPr>
          <a:lstStyle/>
          <a:p>
            <a:pPr indent="449580" algn="just">
              <a:lnSpc>
                <a:spcPct val="125000"/>
              </a:lnSpc>
            </a:pPr>
            <a:r>
              <a:rPr lang="tr-TR" b="1" dirty="0"/>
              <a:t>Nabız: </a:t>
            </a:r>
            <a:r>
              <a:rPr lang="tr-TR" dirty="0">
                <a:solidFill>
                  <a:srgbClr val="000000"/>
                </a:solidFill>
                <a:latin typeface="Times New Roman"/>
                <a:ea typeface="Calibri"/>
                <a:cs typeface="Times New Roman"/>
              </a:rPr>
              <a:t>Nabız, kalp tarafından kan pompalandığında bir arterin (atardamarın) ritmik olarak kasılması ve genişlemesidir. Nabız arterlerin (atardamarların) cilt yüzeyine yakın olduğu vücudun çeşitli noktalarında hissedilebilir. Normal nabız yetişkinlerde dakikada 60-100 arası, çocuklarda dakikada 100-120 arası, bebeklerde ise 100-140 arası olabilir. Nabız kalbin attığını gösterir. Nabız bazen azalabilir, bazen de artabilir. Nabızda ki bu artış ve azalma heyecana, korkuya, strese ve bazı hastalıkların fizyolojik etkisine bağlı değişiklik gösterebilir.</a:t>
            </a:r>
          </a:p>
        </p:txBody>
      </p:sp>
      <p:sp>
        <p:nvSpPr>
          <p:cNvPr id="5" name="Başlık 1"/>
          <p:cNvSpPr txBox="1">
            <a:spLocks/>
          </p:cNvSpPr>
          <p:nvPr/>
        </p:nvSpPr>
        <p:spPr>
          <a:xfrm>
            <a:off x="578528" y="332656"/>
            <a:ext cx="8260672" cy="1039427"/>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tr-TR" dirty="0" err="1"/>
              <a:t>NabIz</a:t>
            </a:r>
            <a:r>
              <a:rPr lang="tr-TR" dirty="0"/>
              <a:t> VE NABIZ </a:t>
            </a:r>
            <a:r>
              <a:rPr lang="tr-TR" dirty="0" err="1"/>
              <a:t>alInan</a:t>
            </a:r>
            <a:r>
              <a:rPr lang="tr-TR" dirty="0"/>
              <a:t> vücut </a:t>
            </a:r>
            <a:r>
              <a:rPr lang="tr-TR" dirty="0" err="1"/>
              <a:t>bölümlerİ</a:t>
            </a:r>
            <a:r>
              <a:rPr lang="tr-TR" dirty="0"/>
              <a:t> </a:t>
            </a:r>
          </a:p>
        </p:txBody>
      </p:sp>
    </p:spTree>
    <p:extLst>
      <p:ext uri="{BB962C8B-B14F-4D97-AF65-F5344CB8AC3E}">
        <p14:creationId xmlns:p14="http://schemas.microsoft.com/office/powerpoint/2010/main" val="1302832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961151"/>
            <a:ext cx="8424936" cy="4492185"/>
          </a:xfrm>
        </p:spPr>
        <p:txBody>
          <a:bodyPr>
            <a:normAutofit fontScale="92500" lnSpcReduction="10000"/>
          </a:bodyPr>
          <a:lstStyle/>
          <a:p>
            <a:r>
              <a:rPr lang="tr-TR" dirty="0" err="1">
                <a:solidFill>
                  <a:srgbClr val="000000"/>
                </a:solidFill>
                <a:latin typeface="Times New Roman"/>
                <a:ea typeface="Calibri"/>
              </a:rPr>
              <a:t>Arteriyel</a:t>
            </a:r>
            <a:r>
              <a:rPr lang="tr-TR" dirty="0">
                <a:solidFill>
                  <a:srgbClr val="000000"/>
                </a:solidFill>
                <a:latin typeface="Times New Roman"/>
                <a:ea typeface="Calibri"/>
              </a:rPr>
              <a:t> kan basıncının, ses dinleme yolu ile tayini hususunu ilk ortaya atan 1905’te </a:t>
            </a:r>
            <a:r>
              <a:rPr lang="tr-TR" dirty="0" err="1">
                <a:solidFill>
                  <a:srgbClr val="000000"/>
                </a:solidFill>
                <a:latin typeface="Times New Roman"/>
                <a:ea typeface="Calibri"/>
              </a:rPr>
              <a:t>Korotkoff</a:t>
            </a:r>
            <a:r>
              <a:rPr lang="tr-TR" dirty="0">
                <a:solidFill>
                  <a:srgbClr val="000000"/>
                </a:solidFill>
                <a:latin typeface="Times New Roman"/>
                <a:ea typeface="Calibri"/>
              </a:rPr>
              <a:t> olmuştur. Onun için bu seslere </a:t>
            </a:r>
            <a:r>
              <a:rPr lang="tr-TR" dirty="0" err="1">
                <a:solidFill>
                  <a:srgbClr val="000000"/>
                </a:solidFill>
                <a:latin typeface="Times New Roman"/>
                <a:ea typeface="Calibri"/>
              </a:rPr>
              <a:t>Korotkoff’un</a:t>
            </a:r>
            <a:r>
              <a:rPr lang="tr-TR" dirty="0">
                <a:solidFill>
                  <a:srgbClr val="000000"/>
                </a:solidFill>
                <a:latin typeface="Times New Roman"/>
                <a:ea typeface="Calibri"/>
              </a:rPr>
              <a:t> kompresyon sesleri denir. </a:t>
            </a:r>
          </a:p>
          <a:p>
            <a:endParaRPr lang="tr-TR" dirty="0">
              <a:solidFill>
                <a:srgbClr val="000000"/>
              </a:solidFill>
              <a:latin typeface="Times New Roman"/>
              <a:ea typeface="Calibri"/>
            </a:endParaRPr>
          </a:p>
          <a:p>
            <a:r>
              <a:rPr lang="tr-TR" dirty="0">
                <a:solidFill>
                  <a:srgbClr val="000000"/>
                </a:solidFill>
                <a:latin typeface="Times New Roman"/>
                <a:ea typeface="Calibri"/>
              </a:rPr>
              <a:t>Pratik olarak </a:t>
            </a:r>
            <a:r>
              <a:rPr lang="tr-TR" dirty="0" err="1">
                <a:solidFill>
                  <a:srgbClr val="000000"/>
                </a:solidFill>
                <a:latin typeface="Times New Roman"/>
                <a:ea typeface="Calibri"/>
              </a:rPr>
              <a:t>arteryel</a:t>
            </a:r>
            <a:r>
              <a:rPr lang="tr-TR" dirty="0">
                <a:solidFill>
                  <a:srgbClr val="000000"/>
                </a:solidFill>
                <a:latin typeface="Times New Roman"/>
                <a:ea typeface="Calibri"/>
              </a:rPr>
              <a:t> kan basıncı; manşete bağlı pompanın vidasını sıkıştırdıktan sonra pompa ile hava verilir. Manşetteki basınç belirli bir düzeye yükseldiği zaman stetoskopta ses duyulmaya başlar. Bu ses ve nabız vurumu kayboluncaya kadar manşetteki basınç yükseltilir. Daha sonra manşetteki hava, ses ve nabız duyuluncaya kadar yavaş yavaş boşaltılır. Stetoskopta ilk ses veya a. </a:t>
            </a:r>
            <a:r>
              <a:rPr lang="tr-TR" dirty="0" err="1">
                <a:solidFill>
                  <a:srgbClr val="000000"/>
                </a:solidFill>
                <a:latin typeface="Times New Roman"/>
                <a:ea typeface="Calibri"/>
              </a:rPr>
              <a:t>radialiste</a:t>
            </a:r>
            <a:r>
              <a:rPr lang="tr-TR" dirty="0">
                <a:solidFill>
                  <a:srgbClr val="000000"/>
                </a:solidFill>
                <a:latin typeface="Times New Roman"/>
                <a:ea typeface="Calibri"/>
              </a:rPr>
              <a:t> nabız duyulunca manometrenin gösterdiği basınç </a:t>
            </a:r>
            <a:r>
              <a:rPr lang="tr-TR" dirty="0" err="1">
                <a:solidFill>
                  <a:srgbClr val="000000"/>
                </a:solidFill>
                <a:latin typeface="Times New Roman"/>
                <a:ea typeface="Calibri"/>
              </a:rPr>
              <a:t>sistolik</a:t>
            </a:r>
            <a:r>
              <a:rPr lang="tr-TR" dirty="0">
                <a:solidFill>
                  <a:srgbClr val="000000"/>
                </a:solidFill>
                <a:latin typeface="Times New Roman"/>
                <a:ea typeface="Calibri"/>
              </a:rPr>
              <a:t> basınca eşit kabul edilir. Yine hava boşaltımına manşondan devam edilir ve sesin önce kuvvetlenip sonra kaybolduğunu tespit ederiz. Bu anda manometrenin gösterdiği basınç </a:t>
            </a:r>
            <a:r>
              <a:rPr lang="tr-TR" dirty="0" err="1">
                <a:solidFill>
                  <a:srgbClr val="000000"/>
                </a:solidFill>
                <a:latin typeface="Times New Roman"/>
                <a:ea typeface="Calibri"/>
              </a:rPr>
              <a:t>diastolik</a:t>
            </a:r>
            <a:r>
              <a:rPr lang="tr-TR" dirty="0">
                <a:solidFill>
                  <a:srgbClr val="000000"/>
                </a:solidFill>
                <a:latin typeface="Times New Roman"/>
                <a:ea typeface="Calibri"/>
              </a:rPr>
              <a:t> basınca eşit olur. </a:t>
            </a:r>
            <a:endParaRPr lang="tr-TR" dirty="0"/>
          </a:p>
          <a:p>
            <a:endParaRPr lang="tr-TR" dirty="0"/>
          </a:p>
        </p:txBody>
      </p:sp>
      <p:sp>
        <p:nvSpPr>
          <p:cNvPr id="5" name="Başlık 4"/>
          <p:cNvSpPr>
            <a:spLocks noGrp="1"/>
          </p:cNvSpPr>
          <p:nvPr>
            <p:ph type="title"/>
          </p:nvPr>
        </p:nvSpPr>
        <p:spPr>
          <a:xfrm>
            <a:off x="426128" y="408372"/>
            <a:ext cx="6882176" cy="1039427"/>
          </a:xfrm>
        </p:spPr>
        <p:txBody>
          <a:bodyPr>
            <a:normAutofit fontScale="90000"/>
          </a:bodyPr>
          <a:lstStyle/>
          <a:p>
            <a:r>
              <a:rPr lang="tr-TR" dirty="0"/>
              <a:t>KAN BASINCI TAYİN METODLARI</a:t>
            </a:r>
          </a:p>
        </p:txBody>
      </p:sp>
    </p:spTree>
    <p:extLst>
      <p:ext uri="{BB962C8B-B14F-4D97-AF65-F5344CB8AC3E}">
        <p14:creationId xmlns:p14="http://schemas.microsoft.com/office/powerpoint/2010/main" val="232823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752600"/>
            <a:ext cx="8229600" cy="4916760"/>
          </a:xfrm>
        </p:spPr>
        <p:txBody>
          <a:bodyPr>
            <a:normAutofit fontScale="55000" lnSpcReduction="20000"/>
          </a:bodyPr>
          <a:lstStyle/>
          <a:p>
            <a:pPr algn="just">
              <a:lnSpc>
                <a:spcPct val="120000"/>
              </a:lnSpc>
            </a:pPr>
            <a:r>
              <a:rPr lang="tr-TR" sz="5100" dirty="0">
                <a:solidFill>
                  <a:srgbClr val="000000"/>
                </a:solidFill>
                <a:latin typeface="Times New Roman"/>
                <a:ea typeface="Calibri"/>
                <a:cs typeface="Times New Roman"/>
              </a:rPr>
              <a:t>İnsanlarda kan basıncı ölçümünde </a:t>
            </a:r>
            <a:r>
              <a:rPr lang="tr-TR" sz="5100" dirty="0" err="1">
                <a:solidFill>
                  <a:srgbClr val="000000"/>
                </a:solidFill>
                <a:latin typeface="Times New Roman"/>
                <a:ea typeface="Calibri"/>
                <a:cs typeface="Times New Roman"/>
              </a:rPr>
              <a:t>Sfigmomanometre</a:t>
            </a:r>
            <a:r>
              <a:rPr lang="tr-TR" sz="5100" dirty="0">
                <a:solidFill>
                  <a:srgbClr val="000000"/>
                </a:solidFill>
                <a:latin typeface="Times New Roman"/>
                <a:ea typeface="Calibri"/>
                <a:cs typeface="Times New Roman"/>
              </a:rPr>
              <a:t> (</a:t>
            </a:r>
            <a:r>
              <a:rPr lang="tr-TR" sz="5100" dirty="0" err="1">
                <a:solidFill>
                  <a:srgbClr val="000000"/>
                </a:solidFill>
                <a:latin typeface="Times New Roman"/>
                <a:ea typeface="Calibri"/>
                <a:cs typeface="Times New Roman"/>
              </a:rPr>
              <a:t>sphygmos</a:t>
            </a:r>
            <a:r>
              <a:rPr lang="tr-TR" sz="5100" dirty="0">
                <a:solidFill>
                  <a:srgbClr val="000000"/>
                </a:solidFill>
                <a:latin typeface="Times New Roman"/>
                <a:ea typeface="Calibri"/>
                <a:cs typeface="Times New Roman"/>
              </a:rPr>
              <a:t>=nabız) kullanılır. </a:t>
            </a:r>
            <a:r>
              <a:rPr lang="tr-TR" sz="5100" dirty="0" err="1">
                <a:solidFill>
                  <a:srgbClr val="000000"/>
                </a:solidFill>
                <a:latin typeface="Times New Roman"/>
                <a:ea typeface="Calibri"/>
                <a:cs typeface="Times New Roman"/>
              </a:rPr>
              <a:t>Sfigmomanometreler</a:t>
            </a:r>
            <a:r>
              <a:rPr lang="tr-TR" sz="5100" dirty="0">
                <a:solidFill>
                  <a:srgbClr val="000000"/>
                </a:solidFill>
                <a:latin typeface="Times New Roman"/>
                <a:ea typeface="Calibri"/>
                <a:cs typeface="Times New Roman"/>
              </a:rPr>
              <a:t> iki kısımdan ibarettir.</a:t>
            </a:r>
          </a:p>
          <a:p>
            <a:pPr algn="just">
              <a:lnSpc>
                <a:spcPct val="120000"/>
              </a:lnSpc>
            </a:pPr>
            <a:endParaRPr lang="tr-TR" sz="5100" dirty="0">
              <a:solidFill>
                <a:srgbClr val="000000"/>
              </a:solidFill>
              <a:latin typeface="Times New Roman"/>
              <a:ea typeface="Calibri"/>
              <a:cs typeface="Times New Roman"/>
            </a:endParaRPr>
          </a:p>
          <a:p>
            <a:pPr algn="just">
              <a:lnSpc>
                <a:spcPct val="120000"/>
              </a:lnSpc>
            </a:pPr>
            <a:r>
              <a:rPr lang="tr-TR" sz="5100" dirty="0">
                <a:solidFill>
                  <a:srgbClr val="000000"/>
                </a:solidFill>
                <a:latin typeface="Times New Roman"/>
                <a:ea typeface="Calibri"/>
                <a:cs typeface="Times New Roman"/>
              </a:rPr>
              <a:t>a.	Manometre</a:t>
            </a:r>
          </a:p>
          <a:p>
            <a:pPr algn="just">
              <a:lnSpc>
                <a:spcPct val="120000"/>
              </a:lnSpc>
            </a:pPr>
            <a:r>
              <a:rPr lang="tr-TR" sz="5100" dirty="0">
                <a:solidFill>
                  <a:srgbClr val="000000"/>
                </a:solidFill>
                <a:latin typeface="Times New Roman"/>
                <a:ea typeface="Calibri"/>
                <a:cs typeface="Times New Roman"/>
              </a:rPr>
              <a:t>b.	Basınç Manşonu</a:t>
            </a:r>
          </a:p>
          <a:p>
            <a:pPr algn="just">
              <a:lnSpc>
                <a:spcPct val="120000"/>
              </a:lnSpc>
            </a:pPr>
            <a:endParaRPr lang="tr-TR" sz="5100" dirty="0">
              <a:solidFill>
                <a:srgbClr val="000000"/>
              </a:solidFill>
              <a:latin typeface="Times New Roman"/>
              <a:ea typeface="Calibri"/>
              <a:cs typeface="Times New Roman"/>
            </a:endParaRPr>
          </a:p>
          <a:p>
            <a:pPr algn="just">
              <a:lnSpc>
                <a:spcPct val="120000"/>
              </a:lnSpc>
            </a:pPr>
            <a:r>
              <a:rPr lang="tr-TR" sz="5100" dirty="0">
                <a:solidFill>
                  <a:srgbClr val="000000"/>
                </a:solidFill>
                <a:latin typeface="Times New Roman"/>
                <a:ea typeface="Calibri"/>
                <a:cs typeface="Times New Roman"/>
              </a:rPr>
              <a:t>Manometreler iki tiptir: </a:t>
            </a:r>
            <a:r>
              <a:rPr lang="tr-TR" sz="5100" dirty="0" err="1">
                <a:solidFill>
                  <a:srgbClr val="000000"/>
                </a:solidFill>
                <a:latin typeface="Times New Roman"/>
                <a:ea typeface="Calibri"/>
                <a:cs typeface="Times New Roman"/>
              </a:rPr>
              <a:t>Civalı</a:t>
            </a:r>
            <a:r>
              <a:rPr lang="tr-TR" sz="5100" dirty="0">
                <a:solidFill>
                  <a:srgbClr val="000000"/>
                </a:solidFill>
                <a:latin typeface="Times New Roman"/>
                <a:ea typeface="Calibri"/>
                <a:cs typeface="Times New Roman"/>
              </a:rPr>
              <a:t> manometreler, </a:t>
            </a:r>
            <a:r>
              <a:rPr lang="tr-TR" sz="5100" dirty="0" err="1">
                <a:solidFill>
                  <a:srgbClr val="000000"/>
                </a:solidFill>
                <a:latin typeface="Times New Roman"/>
                <a:ea typeface="Calibri"/>
                <a:cs typeface="Times New Roman"/>
              </a:rPr>
              <a:t>aneroid</a:t>
            </a:r>
            <a:r>
              <a:rPr lang="tr-TR" sz="5100" dirty="0">
                <a:solidFill>
                  <a:srgbClr val="000000"/>
                </a:solidFill>
                <a:latin typeface="Times New Roman"/>
                <a:ea typeface="Calibri"/>
                <a:cs typeface="Times New Roman"/>
              </a:rPr>
              <a:t> (yaylı) manometreler. </a:t>
            </a:r>
          </a:p>
          <a:p>
            <a:endParaRPr lang="tr-TR" dirty="0"/>
          </a:p>
          <a:p>
            <a:endParaRPr lang="tr-TR" dirty="0"/>
          </a:p>
        </p:txBody>
      </p:sp>
      <p:sp>
        <p:nvSpPr>
          <p:cNvPr id="5" name="Başlık 4"/>
          <p:cNvSpPr>
            <a:spLocks noGrp="1"/>
          </p:cNvSpPr>
          <p:nvPr>
            <p:ph type="title"/>
          </p:nvPr>
        </p:nvSpPr>
        <p:spPr/>
        <p:txBody>
          <a:bodyPr/>
          <a:lstStyle/>
          <a:p>
            <a:r>
              <a:rPr lang="tr-TR" dirty="0"/>
              <a:t>KAN BASINCI TAYİN METODLARI</a:t>
            </a:r>
          </a:p>
        </p:txBody>
      </p:sp>
    </p:spTree>
    <p:extLst>
      <p:ext uri="{BB962C8B-B14F-4D97-AF65-F5344CB8AC3E}">
        <p14:creationId xmlns:p14="http://schemas.microsoft.com/office/powerpoint/2010/main" val="73114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23528" y="2204865"/>
            <a:ext cx="8496944" cy="4761204"/>
          </a:xfrm>
        </p:spPr>
        <p:txBody>
          <a:bodyPr>
            <a:normAutofit/>
          </a:bodyPr>
          <a:lstStyle/>
          <a:p>
            <a:pPr marL="114300" lvl="0" indent="0" algn="just">
              <a:lnSpc>
                <a:spcPct val="115000"/>
              </a:lnSpc>
              <a:buClr>
                <a:srgbClr val="93A299"/>
              </a:buClr>
              <a:buNone/>
            </a:pPr>
            <a:r>
              <a:rPr lang="tr-TR" sz="1800" dirty="0">
                <a:solidFill>
                  <a:srgbClr val="000000"/>
                </a:solidFill>
                <a:latin typeface="Times New Roman"/>
                <a:ea typeface="Calibri"/>
                <a:cs typeface="Times New Roman"/>
              </a:rPr>
              <a:t>Basınç manşonu, bu kauçuk bir keseden ibarettir. Kese esnemeyen bir kumaşın içinde bulunur. Kumaşın eni kesenin enine göre değişir. Mesela, 13 cm enindeki kese için kumaşın eni 14-15 cm olmalıdır. Basınç manşonunun eni basıncı ölçülecek arterin bulunduğu </a:t>
            </a:r>
            <a:r>
              <a:rPr lang="tr-TR" sz="1800" dirty="0" err="1">
                <a:solidFill>
                  <a:srgbClr val="000000"/>
                </a:solidFill>
                <a:latin typeface="Times New Roman"/>
                <a:ea typeface="Calibri"/>
                <a:cs typeface="Times New Roman"/>
              </a:rPr>
              <a:t>ekstremitenin</a:t>
            </a:r>
            <a:r>
              <a:rPr lang="tr-TR" sz="1800" dirty="0">
                <a:solidFill>
                  <a:srgbClr val="000000"/>
                </a:solidFill>
                <a:latin typeface="Times New Roman"/>
                <a:ea typeface="Calibri"/>
                <a:cs typeface="Times New Roman"/>
              </a:rPr>
              <a:t> kalınlığına göre değişir. Manşonun eni (W) arter basıncı ölçülecek </a:t>
            </a:r>
            <a:r>
              <a:rPr lang="tr-TR" sz="1800" dirty="0" err="1">
                <a:solidFill>
                  <a:srgbClr val="000000"/>
                </a:solidFill>
                <a:latin typeface="Times New Roman"/>
                <a:ea typeface="Calibri"/>
                <a:cs typeface="Times New Roman"/>
              </a:rPr>
              <a:t>ekstremite</a:t>
            </a:r>
            <a:r>
              <a:rPr lang="tr-TR" sz="1800" dirty="0">
                <a:solidFill>
                  <a:srgbClr val="000000"/>
                </a:solidFill>
                <a:latin typeface="Times New Roman"/>
                <a:ea typeface="Calibri"/>
                <a:cs typeface="Times New Roman"/>
              </a:rPr>
              <a:t> eninden (D) </a:t>
            </a:r>
            <a:r>
              <a:rPr lang="tr-TR" sz="1800" b="1" dirty="0">
                <a:solidFill>
                  <a:srgbClr val="000000"/>
                </a:solidFill>
                <a:latin typeface="Times New Roman"/>
                <a:ea typeface="Calibri"/>
                <a:cs typeface="Times New Roman"/>
              </a:rPr>
              <a:t>% 20</a:t>
            </a:r>
            <a:r>
              <a:rPr lang="tr-TR" sz="1800" dirty="0">
                <a:solidFill>
                  <a:srgbClr val="000000"/>
                </a:solidFill>
                <a:latin typeface="Times New Roman"/>
                <a:ea typeface="Calibri"/>
                <a:cs typeface="Times New Roman"/>
              </a:rPr>
              <a:t> daha fazla olmalıdır. Genellikle yetişkinlerde </a:t>
            </a:r>
            <a:r>
              <a:rPr lang="tr-TR" sz="1800" dirty="0" err="1">
                <a:solidFill>
                  <a:srgbClr val="000000"/>
                </a:solidFill>
                <a:latin typeface="Times New Roman"/>
                <a:ea typeface="Calibri"/>
                <a:cs typeface="Times New Roman"/>
              </a:rPr>
              <a:t>a.brachialis’teki</a:t>
            </a:r>
            <a:r>
              <a:rPr lang="tr-TR" sz="1800" dirty="0">
                <a:solidFill>
                  <a:srgbClr val="000000"/>
                </a:solidFill>
                <a:latin typeface="Times New Roman"/>
                <a:ea typeface="Calibri"/>
                <a:cs typeface="Times New Roman"/>
              </a:rPr>
              <a:t> kan basıncı tayinlerinde kullanılan manşon 13 cm genişliğinde 23 cm uzunluğundadır. Fakat çok şişman veya çok zayıflarda biraz evvel bahsedilen prensip göz önünde tutulmalıdır. </a:t>
            </a:r>
          </a:p>
          <a:p>
            <a:pPr marL="114300" lvl="0" indent="0" algn="just">
              <a:lnSpc>
                <a:spcPct val="115000"/>
              </a:lnSpc>
              <a:buClr>
                <a:srgbClr val="93A299"/>
              </a:buClr>
              <a:buNone/>
            </a:pPr>
            <a:endParaRPr lang="tr-TR" sz="1800" dirty="0">
              <a:solidFill>
                <a:srgbClr val="000000"/>
              </a:solidFill>
              <a:latin typeface="Times New Roman"/>
              <a:ea typeface="Calibri"/>
              <a:cs typeface="Times New Roman"/>
            </a:endParaRPr>
          </a:p>
          <a:p>
            <a:pPr marL="114300" lvl="0" indent="0" algn="just">
              <a:lnSpc>
                <a:spcPct val="115000"/>
              </a:lnSpc>
              <a:buClr>
                <a:srgbClr val="93A299"/>
              </a:buClr>
              <a:buNone/>
            </a:pPr>
            <a:r>
              <a:rPr lang="tr-TR" sz="1800" dirty="0">
                <a:solidFill>
                  <a:srgbClr val="000000"/>
                </a:solidFill>
                <a:latin typeface="Times New Roman"/>
                <a:ea typeface="Calibri"/>
                <a:cs typeface="Times New Roman"/>
              </a:rPr>
              <a:t>Kol çevresi 22 </a:t>
            </a:r>
            <a:r>
              <a:rPr lang="tr-TR" sz="1800" dirty="0" err="1">
                <a:solidFill>
                  <a:srgbClr val="000000"/>
                </a:solidFill>
                <a:latin typeface="Times New Roman"/>
                <a:ea typeface="Calibri"/>
                <a:cs typeface="Times New Roman"/>
              </a:rPr>
              <a:t>to</a:t>
            </a:r>
            <a:r>
              <a:rPr lang="tr-TR" sz="1800" dirty="0">
                <a:solidFill>
                  <a:srgbClr val="000000"/>
                </a:solidFill>
                <a:latin typeface="Times New Roman"/>
                <a:ea typeface="Calibri"/>
                <a:cs typeface="Times New Roman"/>
              </a:rPr>
              <a:t> 26 cm ise küçük ebatlı manşon (13 x 23 cm) </a:t>
            </a:r>
          </a:p>
          <a:p>
            <a:pPr marL="114300" lvl="0" indent="0" algn="just">
              <a:lnSpc>
                <a:spcPct val="115000"/>
              </a:lnSpc>
              <a:buClr>
                <a:srgbClr val="93A299"/>
              </a:buClr>
              <a:buNone/>
            </a:pPr>
            <a:r>
              <a:rPr lang="tr-TR" sz="1800" dirty="0">
                <a:solidFill>
                  <a:srgbClr val="000000"/>
                </a:solidFill>
                <a:latin typeface="Times New Roman"/>
                <a:ea typeface="Calibri"/>
                <a:cs typeface="Times New Roman"/>
              </a:rPr>
              <a:t>Kol çevresi 27 </a:t>
            </a:r>
            <a:r>
              <a:rPr lang="tr-TR" sz="1800" dirty="0" err="1">
                <a:solidFill>
                  <a:srgbClr val="000000"/>
                </a:solidFill>
                <a:latin typeface="Times New Roman"/>
                <a:ea typeface="Calibri"/>
                <a:cs typeface="Times New Roman"/>
              </a:rPr>
              <a:t>to</a:t>
            </a:r>
            <a:r>
              <a:rPr lang="tr-TR" sz="1800" dirty="0">
                <a:solidFill>
                  <a:srgbClr val="000000"/>
                </a:solidFill>
                <a:latin typeface="Times New Roman"/>
                <a:ea typeface="Calibri"/>
                <a:cs typeface="Times New Roman"/>
              </a:rPr>
              <a:t> 34 cm ise orta ebatlı manşon (16 x 30 cm) </a:t>
            </a:r>
          </a:p>
          <a:p>
            <a:pPr marL="114300" lvl="0" indent="0" algn="just">
              <a:lnSpc>
                <a:spcPct val="115000"/>
              </a:lnSpc>
              <a:buClr>
                <a:srgbClr val="93A299"/>
              </a:buClr>
              <a:buNone/>
            </a:pPr>
            <a:r>
              <a:rPr lang="tr-TR" sz="1800" dirty="0">
                <a:solidFill>
                  <a:srgbClr val="000000"/>
                </a:solidFill>
                <a:latin typeface="Times New Roman"/>
                <a:ea typeface="Calibri"/>
                <a:cs typeface="Times New Roman"/>
              </a:rPr>
              <a:t>Kol çevresi 35 </a:t>
            </a:r>
            <a:r>
              <a:rPr lang="tr-TR" sz="1800" dirty="0" err="1">
                <a:solidFill>
                  <a:srgbClr val="000000"/>
                </a:solidFill>
                <a:latin typeface="Times New Roman"/>
                <a:ea typeface="Calibri"/>
                <a:cs typeface="Times New Roman"/>
              </a:rPr>
              <a:t>to</a:t>
            </a:r>
            <a:r>
              <a:rPr lang="tr-TR" sz="1800" dirty="0">
                <a:solidFill>
                  <a:srgbClr val="000000"/>
                </a:solidFill>
                <a:latin typeface="Times New Roman"/>
                <a:ea typeface="Calibri"/>
                <a:cs typeface="Times New Roman"/>
              </a:rPr>
              <a:t> 44 cm ise büyük ebatlı manşon (16 x 36 cm) </a:t>
            </a:r>
          </a:p>
          <a:p>
            <a:pPr marL="114300" indent="0" algn="just">
              <a:lnSpc>
                <a:spcPct val="115000"/>
              </a:lnSpc>
              <a:spcAft>
                <a:spcPts val="0"/>
              </a:spcAft>
              <a:buNone/>
            </a:pPr>
            <a:endParaRPr lang="tr-TR" sz="2000" dirty="0">
              <a:solidFill>
                <a:srgbClr val="000000"/>
              </a:solidFill>
              <a:latin typeface="Calibri"/>
              <a:ea typeface="Calibri"/>
              <a:cs typeface="Times New Roman"/>
            </a:endParaRPr>
          </a:p>
          <a:p>
            <a:endParaRPr lang="tr-TR" dirty="0"/>
          </a:p>
        </p:txBody>
      </p:sp>
    </p:spTree>
    <p:extLst>
      <p:ext uri="{BB962C8B-B14F-4D97-AF65-F5344CB8AC3E}">
        <p14:creationId xmlns:p14="http://schemas.microsoft.com/office/powerpoint/2010/main" val="3303949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a:xfrm>
            <a:off x="1150938" y="214313"/>
            <a:ext cx="7793037" cy="910431"/>
          </a:xfrm>
        </p:spPr>
        <p:txBody>
          <a:bodyPr/>
          <a:lstStyle/>
          <a:p>
            <a:r>
              <a:rPr lang="tr-TR" dirty="0"/>
              <a:t>STETOSKOPUN YAPISI</a:t>
            </a:r>
          </a:p>
        </p:txBody>
      </p:sp>
      <p:sp>
        <p:nvSpPr>
          <p:cNvPr id="6" name="İçerik Yer Tutucusu 5"/>
          <p:cNvSpPr>
            <a:spLocks noGrp="1"/>
          </p:cNvSpPr>
          <p:nvPr>
            <p:ph sz="half" idx="2"/>
          </p:nvPr>
        </p:nvSpPr>
        <p:spPr>
          <a:xfrm>
            <a:off x="467544" y="1628800"/>
            <a:ext cx="8503274" cy="5152891"/>
          </a:xfrm>
        </p:spPr>
        <p:txBody>
          <a:bodyPr>
            <a:normAutofit fontScale="92500" lnSpcReduction="10000"/>
          </a:bodyPr>
          <a:lstStyle/>
          <a:p>
            <a:pPr marL="514350" indent="-514350">
              <a:buFont typeface="+mj-lt"/>
              <a:buAutoNum type="arabicPeriod"/>
            </a:pPr>
            <a:r>
              <a:rPr lang="tr-TR" b="1" dirty="0"/>
              <a:t>Kulaklık:</a:t>
            </a:r>
            <a:r>
              <a:rPr lang="tr-TR" dirty="0"/>
              <a:t> İki kulaklık hortumu, gerginlik oluşturan yay, kulaklık başlıklarından oluşur.</a:t>
            </a:r>
          </a:p>
          <a:p>
            <a:pPr marL="514350" indent="-514350">
              <a:buFont typeface="+mj-lt"/>
              <a:buAutoNum type="arabicPeriod"/>
            </a:pPr>
            <a:r>
              <a:rPr lang="tr-TR" b="1" dirty="0"/>
              <a:t>Kulaklık başlıkları</a:t>
            </a:r>
          </a:p>
          <a:p>
            <a:pPr marL="514350" indent="-514350">
              <a:buFont typeface="+mj-lt"/>
              <a:buAutoNum type="arabicPeriod"/>
            </a:pPr>
            <a:r>
              <a:rPr lang="tr-TR" b="1" dirty="0"/>
              <a:t>Kulaklık yayı</a:t>
            </a:r>
          </a:p>
          <a:p>
            <a:pPr marL="514350" indent="-514350">
              <a:buFont typeface="+mj-lt"/>
              <a:buAutoNum type="arabicPeriod"/>
            </a:pPr>
            <a:r>
              <a:rPr lang="tr-TR" b="1" dirty="0"/>
              <a:t>Ayarlanabilir Diyafram:</a:t>
            </a:r>
          </a:p>
          <a:p>
            <a:pPr lvl="1"/>
            <a:r>
              <a:rPr lang="tr-TR" dirty="0"/>
              <a:t>Çan, düşük frekanslı sesleri duymak için cilt ile hafif kontak ile kullanılır </a:t>
            </a:r>
          </a:p>
          <a:p>
            <a:pPr lvl="1"/>
            <a:r>
              <a:rPr lang="tr-TR" dirty="0"/>
              <a:t>Diyafram yüksek frekanslı sesleri duymak için cilt ile sıkı kontak halinde kullanılır.</a:t>
            </a:r>
          </a:p>
          <a:p>
            <a:pPr marL="514350" indent="-514350">
              <a:buFont typeface="+mj-lt"/>
              <a:buAutoNum type="arabicPeriod"/>
            </a:pPr>
            <a:r>
              <a:rPr lang="tr-TR" b="1" dirty="0"/>
              <a:t>Kök</a:t>
            </a:r>
          </a:p>
          <a:p>
            <a:pPr marL="514350" indent="-514350">
              <a:buFont typeface="+mj-lt"/>
              <a:buAutoNum type="arabicPeriod"/>
            </a:pPr>
            <a:r>
              <a:rPr lang="tr-TR" b="1" dirty="0"/>
              <a:t>Hortum</a:t>
            </a:r>
          </a:p>
          <a:p>
            <a:pPr marL="514350" indent="-514350">
              <a:buFont typeface="+mj-lt"/>
              <a:buAutoNum type="arabicPeriod"/>
            </a:pPr>
            <a:r>
              <a:rPr lang="tr-TR" b="1" dirty="0"/>
              <a:t>Dinleme Çanı</a:t>
            </a:r>
            <a:endParaRPr lang="tr-TR" dirty="0"/>
          </a:p>
          <a:p>
            <a:pPr marL="514350" indent="-514350">
              <a:buFont typeface="+mj-lt"/>
              <a:buAutoNum type="arabicPeriod"/>
            </a:pPr>
            <a:endParaRPr lang="tr-TR" b="1" dirty="0"/>
          </a:p>
          <a:p>
            <a:pPr marL="514350" indent="-514350">
              <a:buFont typeface="+mj-lt"/>
              <a:buAutoNum type="arabicPeriod"/>
            </a:pPr>
            <a:endParaRPr lang="tr-TR" b="1" dirty="0"/>
          </a:p>
          <a:p>
            <a:pPr marL="514350" indent="-514350">
              <a:buFont typeface="+mj-lt"/>
              <a:buAutoNum type="arabicPeriod"/>
            </a:pPr>
            <a:endParaRPr lang="tr-TR" b="1" dirty="0"/>
          </a:p>
          <a:p>
            <a:pPr marL="514350" indent="-514350">
              <a:buFont typeface="+mj-lt"/>
              <a:buAutoNum type="arabicPeriod"/>
            </a:pPr>
            <a:endParaRPr lang="tr-TR" dirty="0"/>
          </a:p>
        </p:txBody>
      </p:sp>
    </p:spTree>
    <p:extLst>
      <p:ext uri="{BB962C8B-B14F-4D97-AF65-F5344CB8AC3E}">
        <p14:creationId xmlns:p14="http://schemas.microsoft.com/office/powerpoint/2010/main" val="311357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752600"/>
            <a:ext cx="8229600" cy="4844752"/>
          </a:xfrm>
        </p:spPr>
        <p:txBody>
          <a:bodyPr>
            <a:normAutofit fontScale="70000" lnSpcReduction="20000"/>
          </a:bodyPr>
          <a:lstStyle/>
          <a:p>
            <a:pPr marL="114300" indent="0" algn="just">
              <a:lnSpc>
                <a:spcPct val="115000"/>
              </a:lnSpc>
              <a:spcAft>
                <a:spcPts val="0"/>
              </a:spcAft>
              <a:buNone/>
            </a:pPr>
            <a:r>
              <a:rPr lang="tr-TR" b="1" dirty="0">
                <a:solidFill>
                  <a:srgbClr val="000000"/>
                </a:solidFill>
                <a:latin typeface="Times New Roman"/>
                <a:ea typeface="Calibri"/>
                <a:cs typeface="Times New Roman"/>
              </a:rPr>
              <a:t>Kan Basıncı Tayininde Dikkat Edilmesi Gereken Hususlar</a:t>
            </a:r>
            <a:endParaRPr lang="tr-TR" sz="2000" dirty="0">
              <a:latin typeface="Calibri"/>
              <a:ea typeface="Calibri"/>
              <a:cs typeface="Times New Roman"/>
            </a:endParaRPr>
          </a:p>
          <a:p>
            <a:pPr algn="just">
              <a:lnSpc>
                <a:spcPct val="115000"/>
              </a:lnSpc>
              <a:spcAft>
                <a:spcPts val="0"/>
              </a:spcAft>
            </a:pPr>
            <a:endParaRPr lang="tr-TR" sz="2000" dirty="0">
              <a:latin typeface="Calibri"/>
              <a:ea typeface="Calibri"/>
              <a:cs typeface="Times New Roman"/>
            </a:endParaRPr>
          </a:p>
          <a:p>
            <a:pPr marL="114300" indent="0" algn="just">
              <a:lnSpc>
                <a:spcPct val="115000"/>
              </a:lnSpc>
              <a:spcAft>
                <a:spcPts val="0"/>
              </a:spcAft>
              <a:buNone/>
            </a:pPr>
            <a:r>
              <a:rPr lang="tr-TR" dirty="0">
                <a:solidFill>
                  <a:srgbClr val="000000"/>
                </a:solidFill>
                <a:latin typeface="Times New Roman"/>
                <a:ea typeface="Calibri"/>
                <a:cs typeface="Times New Roman"/>
              </a:rPr>
              <a:t>Kan basıncı tayin edilecek şahıs bakımından:</a:t>
            </a:r>
            <a:endParaRPr lang="tr-TR" sz="2000" dirty="0">
              <a:latin typeface="Calibri"/>
              <a:ea typeface="Calibri"/>
              <a:cs typeface="Times New Roman"/>
            </a:endParaRPr>
          </a:p>
          <a:p>
            <a:pPr marL="114300" indent="0" algn="just">
              <a:lnSpc>
                <a:spcPct val="115000"/>
              </a:lnSpc>
              <a:spcAft>
                <a:spcPts val="0"/>
              </a:spcAft>
              <a:buNone/>
            </a:pPr>
            <a:endParaRPr lang="tr-TR" sz="2000" dirty="0">
              <a:latin typeface="Calibri"/>
              <a:ea typeface="Calibri"/>
              <a:cs typeface="Times New Roman"/>
            </a:endParaRPr>
          </a:p>
          <a:p>
            <a:pPr lvl="0" indent="-342900" algn="just">
              <a:lnSpc>
                <a:spcPct val="115000"/>
              </a:lnSpc>
              <a:buFont typeface="Wingdings" pitchFamily="2" charset="2"/>
              <a:buChar char="v"/>
            </a:pPr>
            <a:r>
              <a:rPr lang="tr-TR" dirty="0">
                <a:solidFill>
                  <a:srgbClr val="000000"/>
                </a:solidFill>
                <a:latin typeface="Times New Roman"/>
                <a:ea typeface="Calibri"/>
                <a:cs typeface="Times New Roman"/>
              </a:rPr>
              <a:t>Şahıs ölçümden önce kalabalık olmayan, sakin bir yerde 5-10 dakika istirahat etmiş olmalıdır. Gerek ruhi, gerek fiziki bakımdan dinlenmiş olmalıdır. Ayrıca yemekten, egzersizden, sigara içilmesinden sonra belli bir zaman geçmesi de, kan basıncını doğru ölçmede yerine getirilmesi gereken şartlardandır.</a:t>
            </a:r>
            <a:endParaRPr lang="tr-TR" sz="2000" dirty="0">
              <a:latin typeface="Calibri"/>
              <a:ea typeface="Calibri"/>
              <a:cs typeface="Times New Roman"/>
            </a:endParaRPr>
          </a:p>
          <a:p>
            <a:pPr marL="228600" indent="0" algn="just">
              <a:lnSpc>
                <a:spcPct val="115000"/>
              </a:lnSpc>
              <a:spcAft>
                <a:spcPts val="0"/>
              </a:spcAft>
              <a:buNone/>
            </a:pPr>
            <a:endParaRPr lang="tr-TR" sz="2000" dirty="0">
              <a:latin typeface="Calibri"/>
              <a:ea typeface="Calibri"/>
              <a:cs typeface="Times New Roman"/>
            </a:endParaRPr>
          </a:p>
          <a:p>
            <a:pPr lvl="0" indent="-342900" algn="just">
              <a:lnSpc>
                <a:spcPct val="115000"/>
              </a:lnSpc>
              <a:buFont typeface="Wingdings" pitchFamily="2" charset="2"/>
              <a:buChar char="v"/>
            </a:pPr>
            <a:r>
              <a:rPr lang="tr-TR" dirty="0">
                <a:solidFill>
                  <a:srgbClr val="000000"/>
                </a:solidFill>
                <a:latin typeface="Times New Roman"/>
                <a:ea typeface="Calibri"/>
                <a:cs typeface="Times New Roman"/>
              </a:rPr>
              <a:t>Şahıs rahat bir şekilde oturmuş bulunmalı ve manşonun tatbik edildiği kol, kalp hizasında olacak şekilde düz yumuşak bir yere dayanmalıdır.</a:t>
            </a:r>
            <a:endParaRPr lang="tr-TR" sz="2000" dirty="0">
              <a:latin typeface="Calibri"/>
              <a:ea typeface="Calibri"/>
              <a:cs typeface="Times New Roman"/>
            </a:endParaRPr>
          </a:p>
          <a:p>
            <a:pPr marL="114300" indent="0" algn="just">
              <a:lnSpc>
                <a:spcPct val="115000"/>
              </a:lnSpc>
              <a:spcAft>
                <a:spcPts val="0"/>
              </a:spcAft>
              <a:buNone/>
            </a:pPr>
            <a:endParaRPr lang="tr-TR" sz="2000" dirty="0">
              <a:latin typeface="Calibri"/>
              <a:ea typeface="Calibri"/>
              <a:cs typeface="Times New Roman"/>
            </a:endParaRPr>
          </a:p>
          <a:p>
            <a:pPr lvl="0" indent="-342900" algn="just">
              <a:lnSpc>
                <a:spcPct val="115000"/>
              </a:lnSpc>
              <a:buFont typeface="Wingdings" pitchFamily="2" charset="2"/>
              <a:buChar char="v"/>
            </a:pPr>
            <a:r>
              <a:rPr lang="tr-TR" dirty="0">
                <a:solidFill>
                  <a:srgbClr val="000000"/>
                </a:solidFill>
                <a:latin typeface="Times New Roman"/>
                <a:ea typeface="Calibri"/>
                <a:cs typeface="Times New Roman"/>
              </a:rPr>
              <a:t>Kol çıplak, hafif bükülmüş </a:t>
            </a:r>
            <a:r>
              <a:rPr lang="tr-TR" dirty="0" err="1">
                <a:solidFill>
                  <a:srgbClr val="000000"/>
                </a:solidFill>
                <a:latin typeface="Times New Roman"/>
                <a:ea typeface="Calibri"/>
                <a:cs typeface="Times New Roman"/>
              </a:rPr>
              <a:t>abdüksiyon</a:t>
            </a:r>
            <a:r>
              <a:rPr lang="tr-TR" dirty="0">
                <a:solidFill>
                  <a:srgbClr val="000000"/>
                </a:solidFill>
                <a:latin typeface="Times New Roman"/>
                <a:ea typeface="Calibri"/>
                <a:cs typeface="Times New Roman"/>
              </a:rPr>
              <a:t> halinde ve tamamı ile gevşek bulunmalıdır.</a:t>
            </a:r>
            <a:endParaRPr lang="tr-TR" sz="2000" dirty="0">
              <a:latin typeface="Calibri"/>
              <a:ea typeface="Calibri"/>
              <a:cs typeface="Times New Roman"/>
            </a:endParaRPr>
          </a:p>
          <a:p>
            <a:pPr lvl="0" indent="-342900" algn="just">
              <a:lnSpc>
                <a:spcPct val="115000"/>
              </a:lnSpc>
              <a:buFont typeface="Wingdings" pitchFamily="2" charset="2"/>
              <a:buChar char="v"/>
            </a:pPr>
            <a:endParaRPr lang="tr-TR" sz="2000" dirty="0">
              <a:solidFill>
                <a:srgbClr val="000000"/>
              </a:solidFill>
              <a:latin typeface="Calibri"/>
              <a:ea typeface="Calibri"/>
              <a:cs typeface="Times New Roman"/>
            </a:endParaRPr>
          </a:p>
          <a:p>
            <a:pPr lvl="0" indent="-342900" algn="just">
              <a:lnSpc>
                <a:spcPct val="115000"/>
              </a:lnSpc>
              <a:buFont typeface="Wingdings" pitchFamily="2" charset="2"/>
              <a:buChar char="v"/>
            </a:pPr>
            <a:r>
              <a:rPr lang="tr-TR" dirty="0">
                <a:solidFill>
                  <a:srgbClr val="000000"/>
                </a:solidFill>
                <a:latin typeface="Times New Roman"/>
                <a:ea typeface="Calibri"/>
                <a:cs typeface="Times New Roman"/>
              </a:rPr>
              <a:t>Basıncı tayin edecek şahıs tarafından, basınca etkili olabilecek psişik faktörleri kaldırmak amacı ile:</a:t>
            </a:r>
            <a:r>
              <a:rPr lang="tr-TR" sz="2000" dirty="0">
                <a:latin typeface="Calibri"/>
                <a:ea typeface="Calibri"/>
                <a:cs typeface="Times New Roman"/>
              </a:rPr>
              <a:t> </a:t>
            </a:r>
            <a:r>
              <a:rPr lang="tr-TR" dirty="0">
                <a:solidFill>
                  <a:srgbClr val="000000"/>
                </a:solidFill>
                <a:latin typeface="Times New Roman"/>
                <a:ea typeface="Calibri"/>
                <a:cs typeface="Times New Roman"/>
              </a:rPr>
              <a:t>basıncı tayin edecek şahsa yapılacak işler anlatılmalı ve güven hissi uyandırmalıdır.</a:t>
            </a:r>
            <a:endParaRPr lang="tr-TR" sz="2000" dirty="0">
              <a:latin typeface="Calibri"/>
              <a:ea typeface="Calibri"/>
              <a:cs typeface="Times New Roman"/>
            </a:endParaRPr>
          </a:p>
          <a:p>
            <a:pPr marL="457200" algn="just">
              <a:lnSpc>
                <a:spcPct val="115000"/>
              </a:lnSpc>
              <a:spcAft>
                <a:spcPts val="0"/>
              </a:spcAft>
            </a:pPr>
            <a:endParaRPr lang="tr-TR" sz="2000" dirty="0">
              <a:latin typeface="Calibri"/>
              <a:ea typeface="Calibri"/>
              <a:cs typeface="Times New Roman"/>
            </a:endParaRPr>
          </a:p>
        </p:txBody>
      </p:sp>
    </p:spTree>
    <p:extLst>
      <p:ext uri="{BB962C8B-B14F-4D97-AF65-F5344CB8AC3E}">
        <p14:creationId xmlns:p14="http://schemas.microsoft.com/office/powerpoint/2010/main" val="2046340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67544" y="1556792"/>
            <a:ext cx="8229600" cy="5105400"/>
          </a:xfrm>
        </p:spPr>
        <p:txBody>
          <a:bodyPr>
            <a:normAutofit fontScale="70000" lnSpcReduction="20000"/>
          </a:bodyPr>
          <a:lstStyle/>
          <a:p>
            <a:pPr marL="228600" indent="0" algn="just">
              <a:lnSpc>
                <a:spcPct val="115000"/>
              </a:lnSpc>
              <a:spcAft>
                <a:spcPts val="0"/>
              </a:spcAft>
              <a:buNone/>
            </a:pPr>
            <a:endParaRPr lang="tr-TR" sz="2000" dirty="0">
              <a:latin typeface="Calibri"/>
              <a:ea typeface="Calibri"/>
              <a:cs typeface="Times New Roman"/>
            </a:endParaRPr>
          </a:p>
          <a:p>
            <a:pPr lvl="0" indent="-342900" algn="just">
              <a:lnSpc>
                <a:spcPct val="115000"/>
              </a:lnSpc>
              <a:buFont typeface="Wingdings" pitchFamily="2" charset="2"/>
              <a:buChar char="v"/>
            </a:pPr>
            <a:r>
              <a:rPr lang="tr-TR" sz="2500" dirty="0">
                <a:solidFill>
                  <a:srgbClr val="000000"/>
                </a:solidFill>
                <a:latin typeface="Times New Roman"/>
                <a:ea typeface="Calibri"/>
                <a:cs typeface="Times New Roman"/>
              </a:rPr>
              <a:t>Ölçümler beşer dakikalık aralarla birkaç kere tekrarlanmalı, şahısta endişe, şüphe uyandıracak yüz ifadelerinden sakınmalıdır (bu tedbirler yalnız psişik faktörleri bertaraf etmekle kalmaz, damar spazmı ihtimalini de önler). Tekrarlanan ölçümlerde her defasında manşonun havası iyice boşaltılmalıdır.</a:t>
            </a:r>
            <a:endParaRPr lang="tr-TR" sz="2500" dirty="0">
              <a:latin typeface="Calibri"/>
              <a:ea typeface="Calibri"/>
              <a:cs typeface="Times New Roman"/>
            </a:endParaRPr>
          </a:p>
          <a:p>
            <a:pPr marL="0" lvl="0" indent="0" algn="just">
              <a:lnSpc>
                <a:spcPct val="115000"/>
              </a:lnSpc>
              <a:buNone/>
            </a:pPr>
            <a:endParaRPr lang="tr-TR" sz="2500" dirty="0">
              <a:latin typeface="Calibri"/>
              <a:ea typeface="Calibri"/>
              <a:cs typeface="Times New Roman"/>
            </a:endParaRPr>
          </a:p>
          <a:p>
            <a:pPr lvl="0" indent="-342900" algn="just">
              <a:lnSpc>
                <a:spcPct val="115000"/>
              </a:lnSpc>
              <a:buFont typeface="Wingdings" pitchFamily="2" charset="2"/>
              <a:buChar char="v"/>
            </a:pPr>
            <a:r>
              <a:rPr lang="tr-TR" sz="2500" dirty="0" err="1">
                <a:solidFill>
                  <a:srgbClr val="000000"/>
                </a:solidFill>
                <a:latin typeface="Times New Roman"/>
                <a:ea typeface="Calibri"/>
                <a:cs typeface="Times New Roman"/>
              </a:rPr>
              <a:t>Sfigmomanometrenin</a:t>
            </a:r>
            <a:r>
              <a:rPr lang="tr-TR" sz="2500" dirty="0">
                <a:solidFill>
                  <a:srgbClr val="000000"/>
                </a:solidFill>
                <a:latin typeface="Times New Roman"/>
                <a:ea typeface="Calibri"/>
                <a:cs typeface="Times New Roman"/>
              </a:rPr>
              <a:t> manometre ibresinin sıfırda olup olmadığına dikkat etmelidir. Değilse sıfıra getirilmelidir.</a:t>
            </a:r>
            <a:endParaRPr lang="tr-TR" sz="2500" dirty="0">
              <a:latin typeface="Calibri"/>
              <a:ea typeface="Calibri"/>
              <a:cs typeface="Times New Roman"/>
            </a:endParaRPr>
          </a:p>
          <a:p>
            <a:pPr marL="0" lvl="0" indent="0" algn="just">
              <a:lnSpc>
                <a:spcPct val="115000"/>
              </a:lnSpc>
              <a:buNone/>
            </a:pPr>
            <a:endParaRPr lang="tr-TR" sz="2500" dirty="0">
              <a:latin typeface="Calibri"/>
              <a:ea typeface="Calibri"/>
              <a:cs typeface="Times New Roman"/>
            </a:endParaRPr>
          </a:p>
          <a:p>
            <a:pPr lvl="0" indent="-342900" algn="just">
              <a:lnSpc>
                <a:spcPct val="115000"/>
              </a:lnSpc>
              <a:buFont typeface="Wingdings" pitchFamily="2" charset="2"/>
              <a:buChar char="v"/>
            </a:pPr>
            <a:r>
              <a:rPr lang="tr-TR" sz="2500" dirty="0" err="1">
                <a:solidFill>
                  <a:srgbClr val="000000"/>
                </a:solidFill>
                <a:latin typeface="Times New Roman"/>
                <a:ea typeface="Calibri"/>
                <a:cs typeface="Times New Roman"/>
              </a:rPr>
              <a:t>Sfigmomanometrenin</a:t>
            </a:r>
            <a:r>
              <a:rPr lang="tr-TR" sz="2500" dirty="0">
                <a:solidFill>
                  <a:srgbClr val="000000"/>
                </a:solidFill>
                <a:latin typeface="Times New Roman"/>
                <a:ea typeface="Calibri"/>
                <a:cs typeface="Times New Roman"/>
              </a:rPr>
              <a:t> manometresi ön yüze gelmeli, daha doğrusu kauçuk kese tam arterin üzerine gelmeli ve manşonun alt kenarı dirsek bükümünden 2-3 cm yukarıda olmalı ve ne çok sıkı ve ne de çok gevşek olmamalıdır. Kol manşonunun üst tarafından giyim eşyası vasıtası ile sıkıştırılmış olmamalıdır.</a:t>
            </a:r>
            <a:endParaRPr lang="tr-TR" sz="2500" dirty="0">
              <a:latin typeface="Calibri"/>
              <a:ea typeface="Calibri"/>
              <a:cs typeface="Times New Roman"/>
            </a:endParaRPr>
          </a:p>
          <a:p>
            <a:pPr marL="0" lvl="0" indent="0" algn="just">
              <a:lnSpc>
                <a:spcPct val="115000"/>
              </a:lnSpc>
              <a:buNone/>
            </a:pPr>
            <a:endParaRPr lang="tr-TR" sz="2500" dirty="0">
              <a:latin typeface="Calibri"/>
              <a:ea typeface="Calibri"/>
              <a:cs typeface="Times New Roman"/>
            </a:endParaRPr>
          </a:p>
          <a:p>
            <a:pPr lvl="0" indent="-342900" algn="just">
              <a:lnSpc>
                <a:spcPct val="115000"/>
              </a:lnSpc>
              <a:buFont typeface="Wingdings" pitchFamily="2" charset="2"/>
              <a:buChar char="v"/>
            </a:pPr>
            <a:r>
              <a:rPr lang="tr-TR" sz="2500" dirty="0">
                <a:solidFill>
                  <a:srgbClr val="000000"/>
                </a:solidFill>
                <a:latin typeface="Times New Roman"/>
                <a:ea typeface="Calibri"/>
                <a:cs typeface="Times New Roman"/>
              </a:rPr>
              <a:t>Dinleme aletinin tamburu dirsek bükümüne elle yollandıktan sonra </a:t>
            </a:r>
            <a:r>
              <a:rPr lang="tr-TR" sz="2500" dirty="0" err="1">
                <a:solidFill>
                  <a:srgbClr val="000000"/>
                </a:solidFill>
                <a:latin typeface="Times New Roman"/>
                <a:ea typeface="Calibri"/>
                <a:cs typeface="Times New Roman"/>
              </a:rPr>
              <a:t>arteria</a:t>
            </a:r>
            <a:r>
              <a:rPr lang="tr-TR" sz="2500" dirty="0">
                <a:solidFill>
                  <a:srgbClr val="000000"/>
                </a:solidFill>
                <a:latin typeface="Times New Roman"/>
                <a:ea typeface="Calibri"/>
                <a:cs typeface="Times New Roman"/>
              </a:rPr>
              <a:t> </a:t>
            </a:r>
            <a:r>
              <a:rPr lang="tr-TR" sz="2500" dirty="0" err="1">
                <a:solidFill>
                  <a:srgbClr val="000000"/>
                </a:solidFill>
                <a:latin typeface="Times New Roman"/>
                <a:ea typeface="Calibri"/>
                <a:cs typeface="Times New Roman"/>
              </a:rPr>
              <a:t>cubitalis</a:t>
            </a:r>
            <a:r>
              <a:rPr lang="tr-TR" sz="2500" dirty="0">
                <a:solidFill>
                  <a:srgbClr val="000000"/>
                </a:solidFill>
                <a:latin typeface="Times New Roman"/>
                <a:ea typeface="Calibri"/>
                <a:cs typeface="Times New Roman"/>
              </a:rPr>
              <a:t> nabzının en iyi alındığı yere konmalı ve ne manşona ne de elbiseye değmemelidir.</a:t>
            </a:r>
            <a:endParaRPr lang="tr-TR" sz="2500" dirty="0">
              <a:latin typeface="Calibri"/>
              <a:ea typeface="Calibri"/>
              <a:cs typeface="Times New Roman"/>
            </a:endParaRPr>
          </a:p>
          <a:p>
            <a:endParaRPr lang="tr-TR" dirty="0"/>
          </a:p>
        </p:txBody>
      </p:sp>
    </p:spTree>
    <p:extLst>
      <p:ext uri="{BB962C8B-B14F-4D97-AF65-F5344CB8AC3E}">
        <p14:creationId xmlns:p14="http://schemas.microsoft.com/office/powerpoint/2010/main" val="2827521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67544" y="1556792"/>
            <a:ext cx="8229600" cy="5105400"/>
          </a:xfrm>
        </p:spPr>
        <p:txBody>
          <a:bodyPr>
            <a:normAutofit fontScale="70000" lnSpcReduction="20000"/>
          </a:bodyPr>
          <a:lstStyle/>
          <a:p>
            <a:pPr marL="228600" indent="0" algn="just">
              <a:lnSpc>
                <a:spcPct val="115000"/>
              </a:lnSpc>
              <a:spcAft>
                <a:spcPts val="0"/>
              </a:spcAft>
              <a:buNone/>
            </a:pPr>
            <a:endParaRPr lang="tr-TR" sz="2000" dirty="0">
              <a:latin typeface="Calibri"/>
              <a:ea typeface="Calibri"/>
              <a:cs typeface="Times New Roman"/>
            </a:endParaRPr>
          </a:p>
          <a:p>
            <a:pPr lvl="0" indent="-342900" algn="just">
              <a:lnSpc>
                <a:spcPct val="115000"/>
              </a:lnSpc>
              <a:buFont typeface="Wingdings" pitchFamily="2" charset="2"/>
              <a:buChar char="v"/>
            </a:pPr>
            <a:endParaRPr lang="tr-TR" sz="2500" dirty="0">
              <a:solidFill>
                <a:srgbClr val="000000"/>
              </a:solidFill>
              <a:latin typeface="Calibri"/>
              <a:ea typeface="Calibri"/>
              <a:cs typeface="Times New Roman"/>
            </a:endParaRPr>
          </a:p>
          <a:p>
            <a:pPr lvl="0" indent="-342900" algn="just">
              <a:lnSpc>
                <a:spcPct val="115000"/>
              </a:lnSpc>
              <a:buFont typeface="Wingdings" pitchFamily="2" charset="2"/>
              <a:buChar char="v"/>
            </a:pPr>
            <a:r>
              <a:rPr lang="tr-TR" sz="2500" dirty="0">
                <a:solidFill>
                  <a:srgbClr val="000000"/>
                </a:solidFill>
                <a:latin typeface="Times New Roman"/>
                <a:ea typeface="Calibri"/>
                <a:cs typeface="Times New Roman"/>
              </a:rPr>
              <a:t>Eğer arter, kalp seviyesinin yukarısında ise; </a:t>
            </a:r>
            <a:r>
              <a:rPr lang="tr-TR" sz="2500" dirty="0" err="1">
                <a:solidFill>
                  <a:srgbClr val="000000"/>
                </a:solidFill>
                <a:latin typeface="Times New Roman"/>
                <a:ea typeface="Calibri"/>
                <a:cs typeface="Times New Roman"/>
              </a:rPr>
              <a:t>sistolik</a:t>
            </a:r>
            <a:r>
              <a:rPr lang="tr-TR" sz="2500" dirty="0">
                <a:solidFill>
                  <a:srgbClr val="000000"/>
                </a:solidFill>
                <a:latin typeface="Times New Roman"/>
                <a:ea typeface="Calibri"/>
                <a:cs typeface="Times New Roman"/>
              </a:rPr>
              <a:t> </a:t>
            </a:r>
            <a:r>
              <a:rPr lang="tr-TR" sz="2500" dirty="0" err="1">
                <a:solidFill>
                  <a:srgbClr val="000000"/>
                </a:solidFill>
                <a:latin typeface="Times New Roman"/>
                <a:ea typeface="Calibri"/>
                <a:cs typeface="Times New Roman"/>
              </a:rPr>
              <a:t>diyastolik</a:t>
            </a:r>
            <a:r>
              <a:rPr lang="tr-TR" sz="2500" dirty="0">
                <a:solidFill>
                  <a:srgbClr val="000000"/>
                </a:solidFill>
                <a:latin typeface="Times New Roman"/>
                <a:ea typeface="Calibri"/>
                <a:cs typeface="Times New Roman"/>
              </a:rPr>
              <a:t> basınç düşük, aksine kalp seviyesinin altında ise, yüksek bulunur. Genellikle </a:t>
            </a:r>
            <a:r>
              <a:rPr lang="tr-TR" sz="2500" dirty="0" err="1">
                <a:solidFill>
                  <a:srgbClr val="000000"/>
                </a:solidFill>
                <a:latin typeface="Times New Roman"/>
                <a:ea typeface="Calibri"/>
                <a:cs typeface="Times New Roman"/>
              </a:rPr>
              <a:t>diyastolik</a:t>
            </a:r>
            <a:r>
              <a:rPr lang="tr-TR" sz="2500" dirty="0">
                <a:solidFill>
                  <a:srgbClr val="000000"/>
                </a:solidFill>
                <a:latin typeface="Times New Roman"/>
                <a:ea typeface="Calibri"/>
                <a:cs typeface="Times New Roman"/>
              </a:rPr>
              <a:t> basınç bu gibi durumlarda </a:t>
            </a:r>
            <a:r>
              <a:rPr lang="tr-TR" sz="2500" dirty="0" err="1">
                <a:solidFill>
                  <a:srgbClr val="000000"/>
                </a:solidFill>
                <a:latin typeface="Times New Roman"/>
                <a:ea typeface="Calibri"/>
                <a:cs typeface="Times New Roman"/>
              </a:rPr>
              <a:t>sistolikten</a:t>
            </a:r>
            <a:r>
              <a:rPr lang="tr-TR" sz="2500" dirty="0">
                <a:solidFill>
                  <a:srgbClr val="000000"/>
                </a:solidFill>
                <a:latin typeface="Times New Roman"/>
                <a:ea typeface="Calibri"/>
                <a:cs typeface="Times New Roman"/>
              </a:rPr>
              <a:t> daha fazla bir değişiklik gösterir.</a:t>
            </a:r>
            <a:endParaRPr lang="tr-TR" sz="2500" dirty="0">
              <a:latin typeface="Calibri"/>
              <a:ea typeface="Calibri"/>
              <a:cs typeface="Times New Roman"/>
            </a:endParaRPr>
          </a:p>
          <a:p>
            <a:pPr lvl="0" indent="-342900" algn="just">
              <a:lnSpc>
                <a:spcPct val="115000"/>
              </a:lnSpc>
              <a:buFont typeface="Wingdings" pitchFamily="2" charset="2"/>
              <a:buChar char="v"/>
            </a:pPr>
            <a:endParaRPr lang="tr-TR" sz="2500" dirty="0">
              <a:solidFill>
                <a:srgbClr val="000000"/>
              </a:solidFill>
              <a:latin typeface="Calibri"/>
              <a:ea typeface="Calibri"/>
              <a:cs typeface="Times New Roman"/>
            </a:endParaRPr>
          </a:p>
          <a:p>
            <a:pPr lvl="0" indent="-342900" algn="just">
              <a:lnSpc>
                <a:spcPct val="115000"/>
              </a:lnSpc>
              <a:buFont typeface="Wingdings" pitchFamily="2" charset="2"/>
              <a:buChar char="v"/>
            </a:pPr>
            <a:r>
              <a:rPr lang="tr-TR" sz="2500" dirty="0">
                <a:solidFill>
                  <a:srgbClr val="000000"/>
                </a:solidFill>
                <a:latin typeface="Times New Roman"/>
                <a:ea typeface="Calibri"/>
                <a:cs typeface="Times New Roman"/>
              </a:rPr>
              <a:t>Eğer gevşek yerleştirilmişse hem </a:t>
            </a:r>
            <a:r>
              <a:rPr lang="tr-TR" sz="2500" dirty="0" err="1">
                <a:solidFill>
                  <a:srgbClr val="000000"/>
                </a:solidFill>
                <a:latin typeface="Times New Roman"/>
                <a:ea typeface="Calibri"/>
                <a:cs typeface="Times New Roman"/>
              </a:rPr>
              <a:t>sistolik</a:t>
            </a:r>
            <a:r>
              <a:rPr lang="tr-TR" sz="2500" dirty="0">
                <a:solidFill>
                  <a:srgbClr val="000000"/>
                </a:solidFill>
                <a:latin typeface="Times New Roman"/>
                <a:ea typeface="Calibri"/>
                <a:cs typeface="Times New Roman"/>
              </a:rPr>
              <a:t>, hem </a:t>
            </a:r>
            <a:r>
              <a:rPr lang="tr-TR" sz="2500" dirty="0" err="1">
                <a:solidFill>
                  <a:srgbClr val="000000"/>
                </a:solidFill>
                <a:latin typeface="Times New Roman"/>
                <a:ea typeface="Calibri"/>
                <a:cs typeface="Times New Roman"/>
              </a:rPr>
              <a:t>diyastolik</a:t>
            </a:r>
            <a:r>
              <a:rPr lang="tr-TR" sz="2500" dirty="0">
                <a:solidFill>
                  <a:srgbClr val="000000"/>
                </a:solidFill>
                <a:latin typeface="Times New Roman"/>
                <a:ea typeface="Calibri"/>
                <a:cs typeface="Times New Roman"/>
              </a:rPr>
              <a:t> yüksek çıkar. Zira bu durumda kauçuk kese balon yapar. Basınç manşonunun esas basınç yapan düzeyi küçülmüş olur.</a:t>
            </a:r>
          </a:p>
          <a:p>
            <a:pPr lvl="0" indent="-342900" algn="just">
              <a:lnSpc>
                <a:spcPct val="115000"/>
              </a:lnSpc>
              <a:buFont typeface="Wingdings" pitchFamily="2" charset="2"/>
              <a:buChar char="v"/>
            </a:pPr>
            <a:endParaRPr lang="tr-TR" sz="2500" dirty="0">
              <a:solidFill>
                <a:srgbClr val="000000"/>
              </a:solidFill>
              <a:latin typeface="Times New Roman"/>
              <a:ea typeface="Calibri"/>
              <a:cs typeface="Times New Roman"/>
            </a:endParaRPr>
          </a:p>
          <a:p>
            <a:pPr indent="-342900" algn="just">
              <a:lnSpc>
                <a:spcPct val="115000"/>
              </a:lnSpc>
              <a:buFont typeface="Wingdings" pitchFamily="2" charset="2"/>
              <a:buChar char="v"/>
            </a:pPr>
            <a:r>
              <a:rPr lang="tr-TR" sz="2600" dirty="0">
                <a:solidFill>
                  <a:srgbClr val="000000"/>
                </a:solidFill>
                <a:latin typeface="Times New Roman"/>
                <a:ea typeface="Calibri"/>
                <a:cs typeface="Times New Roman"/>
              </a:rPr>
              <a:t>Tansiyonu ölçülecek kişilerde başlangıçta her iki koldan da ölçmek gereklidir. Hangi koldan okunan değer yüksekse, takip de artık hep o koldan yapılmalıdır. Bu itibarla, halk arasında tansiyonun hep sağ koldan veya kalbe yakın denilerek hep sol koldan ölçülmesini savunan görüşlerin her ikisi de yanlıştır. Aslında çoğu kişide iki kol arasında 3-5 </a:t>
            </a:r>
            <a:r>
              <a:rPr lang="tr-TR" sz="2600" dirty="0" err="1">
                <a:solidFill>
                  <a:srgbClr val="000000"/>
                </a:solidFill>
                <a:latin typeface="Times New Roman"/>
                <a:ea typeface="Calibri"/>
                <a:cs typeface="Times New Roman"/>
              </a:rPr>
              <a:t>mmHg’dan</a:t>
            </a:r>
            <a:r>
              <a:rPr lang="tr-TR" sz="2600" dirty="0">
                <a:solidFill>
                  <a:srgbClr val="000000"/>
                </a:solidFill>
                <a:latin typeface="Times New Roman"/>
                <a:ea typeface="Calibri"/>
                <a:cs typeface="Times New Roman"/>
              </a:rPr>
              <a:t> fazla fark yoktur. Ancak kol damarlarındaki kan akımının farklılığına bağlı olarak farkın daha yüksek olduğu kişilerde tansiyon ölçümü için doğru kol, tansiyonun daha yüksek okunduğu koldur. Sonraki takiplerde artık sadece o kol kullanılmalıdır.</a:t>
            </a:r>
          </a:p>
          <a:p>
            <a:pPr lvl="0" indent="-342900" algn="just">
              <a:lnSpc>
                <a:spcPct val="115000"/>
              </a:lnSpc>
              <a:buFont typeface="Wingdings" pitchFamily="2" charset="2"/>
              <a:buChar char="v"/>
            </a:pPr>
            <a:endParaRPr lang="tr-TR" sz="2500" dirty="0">
              <a:latin typeface="Calibri"/>
              <a:ea typeface="Calibri"/>
              <a:cs typeface="Times New Roman"/>
            </a:endParaRPr>
          </a:p>
          <a:p>
            <a:pPr lvl="0" indent="-342900" algn="just">
              <a:lnSpc>
                <a:spcPct val="115000"/>
              </a:lnSpc>
              <a:buFont typeface="Wingdings" pitchFamily="2" charset="2"/>
              <a:buChar char="v"/>
            </a:pPr>
            <a:endParaRPr lang="tr-TR" sz="2500" dirty="0">
              <a:latin typeface="Calibri"/>
              <a:ea typeface="Calibri"/>
              <a:cs typeface="Times New Roman"/>
            </a:endParaRPr>
          </a:p>
          <a:p>
            <a:endParaRPr lang="tr-TR" dirty="0"/>
          </a:p>
        </p:txBody>
      </p:sp>
    </p:spTree>
    <p:extLst>
      <p:ext uri="{BB962C8B-B14F-4D97-AF65-F5344CB8AC3E}">
        <p14:creationId xmlns:p14="http://schemas.microsoft.com/office/powerpoint/2010/main" val="4229595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752600"/>
            <a:ext cx="8229600" cy="4772744"/>
          </a:xfrm>
        </p:spPr>
        <p:txBody>
          <a:bodyPr>
            <a:normAutofit fontScale="85000" lnSpcReduction="20000"/>
          </a:bodyPr>
          <a:lstStyle/>
          <a:p>
            <a:pPr marL="114300" indent="0">
              <a:spcAft>
                <a:spcPts val="0"/>
              </a:spcAft>
              <a:buNone/>
            </a:pPr>
            <a:r>
              <a:rPr lang="tr-TR" sz="2800" b="1" dirty="0">
                <a:solidFill>
                  <a:srgbClr val="000000"/>
                </a:solidFill>
                <a:latin typeface="Times New Roman"/>
                <a:ea typeface="Calibri"/>
              </a:rPr>
              <a:t>HİPERTANSİYON</a:t>
            </a:r>
            <a:endParaRPr lang="tr-TR" dirty="0">
              <a:latin typeface="Times New Roman"/>
              <a:ea typeface="Calibri"/>
            </a:endParaRPr>
          </a:p>
          <a:p>
            <a:pPr>
              <a:spcAft>
                <a:spcPts val="0"/>
              </a:spcAft>
            </a:pPr>
            <a:endParaRPr lang="tr-TR" dirty="0">
              <a:solidFill>
                <a:srgbClr val="000000"/>
              </a:solidFill>
              <a:latin typeface="Times New Roman"/>
              <a:ea typeface="Syntax-Roman"/>
            </a:endParaRPr>
          </a:p>
          <a:p>
            <a:pPr>
              <a:spcAft>
                <a:spcPts val="0"/>
              </a:spcAft>
              <a:buFont typeface="Wingdings" pitchFamily="2" charset="2"/>
              <a:buChar char="v"/>
            </a:pPr>
            <a:r>
              <a:rPr lang="tr-TR" dirty="0">
                <a:solidFill>
                  <a:srgbClr val="000000"/>
                </a:solidFill>
                <a:latin typeface="Times New Roman"/>
                <a:ea typeface="Syntax-Roman"/>
              </a:rPr>
              <a:t>Çok sayıda gözlemsel çalışma </a:t>
            </a:r>
            <a:r>
              <a:rPr lang="tr-TR" dirty="0" err="1">
                <a:solidFill>
                  <a:srgbClr val="000000"/>
                </a:solidFill>
                <a:latin typeface="Times New Roman"/>
                <a:ea typeface="Syntax-Roman"/>
              </a:rPr>
              <a:t>kardiyovasküler</a:t>
            </a:r>
            <a:r>
              <a:rPr lang="tr-TR" dirty="0">
                <a:solidFill>
                  <a:srgbClr val="000000"/>
                </a:solidFill>
                <a:latin typeface="Times New Roman"/>
                <a:ea typeface="Syntax-Roman"/>
              </a:rPr>
              <a:t> </a:t>
            </a:r>
            <a:r>
              <a:rPr lang="tr-TR" dirty="0" err="1">
                <a:solidFill>
                  <a:srgbClr val="000000"/>
                </a:solidFill>
                <a:latin typeface="Times New Roman"/>
                <a:ea typeface="Syntax-Roman"/>
              </a:rPr>
              <a:t>morbidite</a:t>
            </a:r>
            <a:r>
              <a:rPr lang="tr-TR" dirty="0">
                <a:solidFill>
                  <a:srgbClr val="000000"/>
                </a:solidFill>
                <a:latin typeface="Times New Roman"/>
                <a:ea typeface="Syntax-Roman"/>
              </a:rPr>
              <a:t> ve </a:t>
            </a:r>
            <a:r>
              <a:rPr lang="tr-TR" dirty="0" err="1">
                <a:solidFill>
                  <a:srgbClr val="000000"/>
                </a:solidFill>
                <a:latin typeface="Times New Roman"/>
                <a:ea typeface="Syntax-Roman"/>
              </a:rPr>
              <a:t>mortalitenin</a:t>
            </a:r>
            <a:r>
              <a:rPr lang="tr-TR" dirty="0">
                <a:solidFill>
                  <a:srgbClr val="000000"/>
                </a:solidFill>
                <a:latin typeface="Times New Roman"/>
                <a:ea typeface="Syntax-Roman"/>
              </a:rPr>
              <a:t> hem </a:t>
            </a:r>
            <a:r>
              <a:rPr lang="tr-TR" dirty="0" err="1">
                <a:solidFill>
                  <a:srgbClr val="000000"/>
                </a:solidFill>
                <a:latin typeface="Times New Roman"/>
                <a:ea typeface="Syntax-Roman"/>
              </a:rPr>
              <a:t>sistolik</a:t>
            </a:r>
            <a:r>
              <a:rPr lang="tr-TR" dirty="0">
                <a:solidFill>
                  <a:srgbClr val="000000"/>
                </a:solidFill>
                <a:latin typeface="Times New Roman"/>
                <a:ea typeface="Syntax-Roman"/>
              </a:rPr>
              <a:t> hem de </a:t>
            </a:r>
            <a:r>
              <a:rPr lang="tr-TR" dirty="0" err="1">
                <a:solidFill>
                  <a:srgbClr val="000000"/>
                </a:solidFill>
                <a:latin typeface="Times New Roman"/>
                <a:ea typeface="Syntax-Roman"/>
              </a:rPr>
              <a:t>diyastolik</a:t>
            </a:r>
            <a:r>
              <a:rPr lang="tr-TR" dirty="0">
                <a:solidFill>
                  <a:srgbClr val="000000"/>
                </a:solidFill>
                <a:latin typeface="Times New Roman"/>
                <a:ea typeface="Syntax-Roman"/>
              </a:rPr>
              <a:t> kan basıncıyla sürekli bir ilişki içinde olduğunu göstermiştir. Toplumda yüksek kan basıncı </a:t>
            </a:r>
            <a:r>
              <a:rPr lang="tr-TR" dirty="0" err="1">
                <a:solidFill>
                  <a:srgbClr val="000000"/>
                </a:solidFill>
                <a:latin typeface="Times New Roman"/>
                <a:ea typeface="Syntax-Roman"/>
              </a:rPr>
              <a:t>prevalansının</a:t>
            </a:r>
            <a:r>
              <a:rPr lang="tr-TR" dirty="0">
                <a:solidFill>
                  <a:srgbClr val="000000"/>
                </a:solidFill>
                <a:latin typeface="Times New Roman"/>
                <a:ea typeface="Syntax-Roman"/>
              </a:rPr>
              <a:t> yaygınlığı, bir WHO (Dünya Sağlık Örgütü) raporunda yüksek kan basıncının dünyada neden en önde gelen ölüm nedeni olarak yer aldığını açıklamaktadır. </a:t>
            </a:r>
          </a:p>
          <a:p>
            <a:pPr>
              <a:spcAft>
                <a:spcPts val="0"/>
              </a:spcAft>
              <a:buFont typeface="Wingdings" pitchFamily="2" charset="2"/>
              <a:buChar char="v"/>
            </a:pPr>
            <a:endParaRPr lang="tr-TR" dirty="0">
              <a:solidFill>
                <a:srgbClr val="000000"/>
              </a:solidFill>
              <a:latin typeface="Times New Roman"/>
              <a:ea typeface="Syntax-Roman"/>
            </a:endParaRPr>
          </a:p>
          <a:p>
            <a:pPr>
              <a:spcAft>
                <a:spcPts val="0"/>
              </a:spcAft>
              <a:buFont typeface="Wingdings" pitchFamily="2" charset="2"/>
              <a:buChar char="v"/>
            </a:pPr>
            <a:r>
              <a:rPr lang="tr-TR" dirty="0">
                <a:solidFill>
                  <a:srgbClr val="000000"/>
                </a:solidFill>
                <a:latin typeface="Times New Roman"/>
                <a:ea typeface="Syntax-Roman"/>
              </a:rPr>
              <a:t>Büyük tansiyonun 14’ün, küçük tansiyonun ise 9’un üstüne çıkmasıyla başlar.</a:t>
            </a:r>
          </a:p>
          <a:p>
            <a:pPr>
              <a:spcAft>
                <a:spcPts val="0"/>
              </a:spcAft>
              <a:buFont typeface="Wingdings" pitchFamily="2" charset="2"/>
              <a:buChar char="v"/>
            </a:pPr>
            <a:endParaRPr lang="tr-TR" dirty="0">
              <a:solidFill>
                <a:srgbClr val="000000"/>
              </a:solidFill>
              <a:latin typeface="Times New Roman"/>
              <a:ea typeface="Calibri"/>
            </a:endParaRPr>
          </a:p>
          <a:p>
            <a:pPr>
              <a:spcAft>
                <a:spcPts val="0"/>
              </a:spcAft>
              <a:buFont typeface="Wingdings" pitchFamily="2" charset="2"/>
              <a:buChar char="v"/>
            </a:pPr>
            <a:r>
              <a:rPr lang="tr-TR" dirty="0">
                <a:solidFill>
                  <a:srgbClr val="000000"/>
                </a:solidFill>
                <a:latin typeface="Times New Roman"/>
                <a:ea typeface="Calibri"/>
              </a:rPr>
              <a:t>Genellikle, hipertansiyon tanısı her muayene ziyaretinde en az iki kan basıncı ölçümüne ve en az 2-3 muayene ziyaretine dayanmalıdır. Ancak, özellikle şiddetli vakalarda tanı tek bir ziyarette elde edilen ölçüm sonuçları esas alınarak konabilir.</a:t>
            </a:r>
          </a:p>
          <a:p>
            <a:pPr marL="114300" indent="0">
              <a:spcAft>
                <a:spcPts val="0"/>
              </a:spcAft>
              <a:buNone/>
            </a:pPr>
            <a:endParaRPr lang="tr-TR" dirty="0">
              <a:solidFill>
                <a:srgbClr val="211D1E"/>
              </a:solidFill>
              <a:latin typeface="Times New Roman"/>
              <a:ea typeface="Calibri"/>
            </a:endParaRPr>
          </a:p>
          <a:p>
            <a:endParaRPr lang="tr-TR" dirty="0"/>
          </a:p>
        </p:txBody>
      </p:sp>
    </p:spTree>
    <p:extLst>
      <p:ext uri="{BB962C8B-B14F-4D97-AF65-F5344CB8AC3E}">
        <p14:creationId xmlns:p14="http://schemas.microsoft.com/office/powerpoint/2010/main" val="4269730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Autofit/>
          </a:bodyPr>
          <a:lstStyle/>
          <a:p>
            <a:pPr marL="114300" indent="0">
              <a:lnSpc>
                <a:spcPct val="90000"/>
              </a:lnSpc>
              <a:buNone/>
            </a:pPr>
            <a:r>
              <a:rPr lang="tr-TR" sz="2800" b="1" dirty="0">
                <a:solidFill>
                  <a:srgbClr val="000000"/>
                </a:solidFill>
                <a:latin typeface="Times New Roman"/>
                <a:ea typeface="Syntax-Roman"/>
              </a:rPr>
              <a:t>Hipotansiyon (düşük tansiyon):</a:t>
            </a:r>
            <a:r>
              <a:rPr lang="tr-TR" sz="2800" dirty="0">
                <a:solidFill>
                  <a:srgbClr val="000000"/>
                </a:solidFill>
                <a:latin typeface="Times New Roman"/>
                <a:ea typeface="Syntax-Roman"/>
              </a:rPr>
              <a:t> Bireyin </a:t>
            </a:r>
            <a:r>
              <a:rPr lang="tr-TR" sz="2800" dirty="0" err="1">
                <a:solidFill>
                  <a:srgbClr val="000000"/>
                </a:solidFill>
                <a:latin typeface="Times New Roman"/>
                <a:ea typeface="Syntax-Roman"/>
              </a:rPr>
              <a:t>arterial</a:t>
            </a:r>
            <a:r>
              <a:rPr lang="tr-TR" sz="2800" dirty="0">
                <a:solidFill>
                  <a:srgbClr val="000000"/>
                </a:solidFill>
                <a:latin typeface="Times New Roman"/>
                <a:ea typeface="Syntax-Roman"/>
              </a:rPr>
              <a:t> kan basıncının normal değerlerin altında olmasına hipotansiyon denir. Hipotansiyon, büyük tansiyonun 9 ‘un, küçük tansiyonun ise 6 ‘</a:t>
            </a:r>
            <a:r>
              <a:rPr lang="tr-TR" sz="2800" dirty="0" err="1">
                <a:solidFill>
                  <a:srgbClr val="000000"/>
                </a:solidFill>
                <a:latin typeface="Times New Roman"/>
                <a:ea typeface="Syntax-Roman"/>
              </a:rPr>
              <a:t>nın</a:t>
            </a:r>
            <a:r>
              <a:rPr lang="tr-TR" sz="2800" dirty="0">
                <a:solidFill>
                  <a:srgbClr val="000000"/>
                </a:solidFill>
                <a:latin typeface="Times New Roman"/>
                <a:ea typeface="Syntax-Roman"/>
              </a:rPr>
              <a:t> altına düşmesi durumunda başlar.</a:t>
            </a:r>
            <a:br>
              <a:rPr lang="tr-TR" sz="2800" dirty="0">
                <a:solidFill>
                  <a:srgbClr val="000000"/>
                </a:solidFill>
                <a:latin typeface="Times New Roman"/>
                <a:ea typeface="Syntax-Roman"/>
              </a:rPr>
            </a:br>
            <a:br>
              <a:rPr lang="tr-TR" sz="2800" dirty="0">
                <a:solidFill>
                  <a:srgbClr val="000000"/>
                </a:solidFill>
                <a:latin typeface="Times New Roman"/>
                <a:ea typeface="Syntax-Roman"/>
              </a:rPr>
            </a:br>
            <a:r>
              <a:rPr lang="tr-TR" sz="2800" b="1" dirty="0" err="1">
                <a:solidFill>
                  <a:srgbClr val="000000"/>
                </a:solidFill>
                <a:latin typeface="Times New Roman"/>
                <a:ea typeface="Syntax-Roman"/>
              </a:rPr>
              <a:t>Ortostatik</a:t>
            </a:r>
            <a:r>
              <a:rPr lang="tr-TR" sz="2800" b="1" dirty="0">
                <a:solidFill>
                  <a:srgbClr val="000000"/>
                </a:solidFill>
                <a:latin typeface="Times New Roman"/>
                <a:ea typeface="Syntax-Roman"/>
              </a:rPr>
              <a:t> hipotansiyon</a:t>
            </a:r>
            <a:r>
              <a:rPr lang="tr-TR" sz="2800" dirty="0">
                <a:solidFill>
                  <a:srgbClr val="000000"/>
                </a:solidFill>
                <a:latin typeface="Times New Roman"/>
                <a:ea typeface="Syntax-Roman"/>
              </a:rPr>
              <a:t>: Bireyin aniden ayağa kalkması ya da yatma pozisyonundan oturur pozisyona geçmesi ile </a:t>
            </a:r>
            <a:r>
              <a:rPr lang="tr-TR" sz="2800" dirty="0" err="1">
                <a:solidFill>
                  <a:srgbClr val="000000"/>
                </a:solidFill>
                <a:latin typeface="Times New Roman"/>
                <a:ea typeface="Syntax-Roman"/>
              </a:rPr>
              <a:t>periferik</a:t>
            </a:r>
            <a:r>
              <a:rPr lang="tr-TR" sz="2800" dirty="0">
                <a:solidFill>
                  <a:srgbClr val="000000"/>
                </a:solidFill>
                <a:latin typeface="Times New Roman"/>
                <a:ea typeface="Syntax-Roman"/>
              </a:rPr>
              <a:t> (çevresel) damarlardaki </a:t>
            </a:r>
            <a:r>
              <a:rPr lang="tr-TR" sz="2800" dirty="0" err="1">
                <a:solidFill>
                  <a:srgbClr val="000000"/>
                </a:solidFill>
                <a:latin typeface="Times New Roman"/>
                <a:ea typeface="Syntax-Roman"/>
              </a:rPr>
              <a:t>vazodilatasyon</a:t>
            </a:r>
            <a:r>
              <a:rPr lang="tr-TR" sz="2800" dirty="0">
                <a:solidFill>
                  <a:srgbClr val="000000"/>
                </a:solidFill>
                <a:latin typeface="Times New Roman"/>
                <a:ea typeface="Syntax-Roman"/>
              </a:rPr>
              <a:t> hemen eski hâline gelemez. Beyin kanlanması azalır ve hipotansiyon gelişir. Bu duruma </a:t>
            </a:r>
            <a:r>
              <a:rPr lang="tr-TR" sz="2800" dirty="0" err="1">
                <a:solidFill>
                  <a:srgbClr val="000000"/>
                </a:solidFill>
                <a:latin typeface="Times New Roman"/>
                <a:ea typeface="Syntax-Roman"/>
              </a:rPr>
              <a:t>ortostatik</a:t>
            </a:r>
            <a:r>
              <a:rPr lang="tr-TR" sz="2800" dirty="0">
                <a:solidFill>
                  <a:srgbClr val="000000"/>
                </a:solidFill>
                <a:latin typeface="Times New Roman"/>
                <a:ea typeface="Syntax-Roman"/>
              </a:rPr>
              <a:t> hipotansiyon denir.</a:t>
            </a:r>
          </a:p>
        </p:txBody>
      </p:sp>
    </p:spTree>
    <p:extLst>
      <p:ext uri="{BB962C8B-B14F-4D97-AF65-F5344CB8AC3E}">
        <p14:creationId xmlns:p14="http://schemas.microsoft.com/office/powerpoint/2010/main" val="2960429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55000" lnSpcReduction="20000"/>
          </a:bodyPr>
          <a:lstStyle/>
          <a:p>
            <a:pPr marL="114300" indent="0">
              <a:lnSpc>
                <a:spcPct val="115000"/>
              </a:lnSpc>
              <a:spcAft>
                <a:spcPts val="1000"/>
              </a:spcAft>
              <a:buNone/>
            </a:pPr>
            <a:endParaRPr lang="tr-TR" sz="2000" dirty="0">
              <a:latin typeface="Calibri"/>
              <a:ea typeface="Calibri"/>
              <a:cs typeface="Times New Roman"/>
            </a:endParaRPr>
          </a:p>
          <a:p>
            <a:pPr lvl="0" indent="-342900">
              <a:lnSpc>
                <a:spcPct val="115000"/>
              </a:lnSpc>
              <a:spcAft>
                <a:spcPts val="1000"/>
              </a:spcAft>
              <a:buFont typeface="Symbol"/>
              <a:buChar char=""/>
            </a:pPr>
            <a:r>
              <a:rPr lang="tr-TR" b="1" u="sng" dirty="0">
                <a:solidFill>
                  <a:srgbClr val="000000"/>
                </a:solidFill>
                <a:latin typeface="Times New Roman"/>
                <a:ea typeface="Calibri"/>
                <a:cs typeface="Times New Roman"/>
              </a:rPr>
              <a:t>Tablo 1:Hipertansiyon Sınıflandırması:</a:t>
            </a:r>
            <a:endParaRPr lang="tr-TR" sz="2000" dirty="0">
              <a:solidFill>
                <a:srgbClr val="000000"/>
              </a:solidFill>
              <a:latin typeface="Calibri"/>
              <a:ea typeface="Calibri"/>
              <a:cs typeface="Times New Roman"/>
            </a:endParaRPr>
          </a:p>
          <a:p>
            <a:pPr marL="0" lvl="0" indent="0">
              <a:lnSpc>
                <a:spcPct val="115000"/>
              </a:lnSpc>
              <a:spcAft>
                <a:spcPts val="1000"/>
              </a:spcAft>
              <a:buNone/>
            </a:pPr>
            <a:r>
              <a:rPr lang="tr-TR" b="1" u="sng" dirty="0">
                <a:solidFill>
                  <a:srgbClr val="000000"/>
                </a:solidFill>
                <a:latin typeface="Times New Roman"/>
                <a:ea typeface="Calibri"/>
                <a:cs typeface="Times New Roman"/>
              </a:rPr>
              <a:t>Kategori</a:t>
            </a:r>
            <a:r>
              <a:rPr lang="tr-TR" b="1" dirty="0">
                <a:solidFill>
                  <a:srgbClr val="FF0000"/>
                </a:solidFill>
                <a:latin typeface="Times New Roman"/>
                <a:ea typeface="Calibri"/>
                <a:cs typeface="Times New Roman"/>
              </a:rPr>
              <a:t>                                      </a:t>
            </a:r>
            <a:r>
              <a:rPr lang="tr-TR" b="1" u="sng" dirty="0" err="1">
                <a:solidFill>
                  <a:srgbClr val="000000"/>
                </a:solidFill>
                <a:latin typeface="Times New Roman"/>
                <a:ea typeface="Calibri"/>
                <a:cs typeface="Times New Roman"/>
              </a:rPr>
              <a:t>Sistolik</a:t>
            </a:r>
            <a:r>
              <a:rPr lang="tr-TR" b="1" dirty="0">
                <a:solidFill>
                  <a:srgbClr val="000000"/>
                </a:solidFill>
                <a:latin typeface="Times New Roman"/>
                <a:ea typeface="Calibri"/>
                <a:cs typeface="Times New Roman"/>
              </a:rPr>
              <a:t>                      </a:t>
            </a:r>
            <a:r>
              <a:rPr lang="tr-TR" b="1" u="sng" dirty="0" err="1">
                <a:solidFill>
                  <a:srgbClr val="000000"/>
                </a:solidFill>
                <a:latin typeface="Times New Roman"/>
                <a:ea typeface="Calibri"/>
                <a:cs typeface="Times New Roman"/>
              </a:rPr>
              <a:t>Diyastolik</a:t>
            </a:r>
            <a:endParaRPr lang="tr-TR" sz="2000" dirty="0">
              <a:solidFill>
                <a:srgbClr val="000000"/>
              </a:solidFill>
              <a:latin typeface="Calibri"/>
              <a:ea typeface="Calibri"/>
              <a:cs typeface="Times New Roman"/>
            </a:endParaRPr>
          </a:p>
          <a:p>
            <a:pPr marL="0" lvl="0" indent="0">
              <a:lnSpc>
                <a:spcPct val="115000"/>
              </a:lnSpc>
              <a:buNone/>
            </a:pPr>
            <a:r>
              <a:rPr lang="tr-TR" dirty="0">
                <a:solidFill>
                  <a:srgbClr val="000000"/>
                </a:solidFill>
                <a:latin typeface="Times New Roman"/>
                <a:ea typeface="Calibri"/>
                <a:cs typeface="Times New Roman"/>
              </a:rPr>
              <a:t>Hipotansiyon                                    &lt;90            ve/veya     &lt;60   </a:t>
            </a:r>
          </a:p>
          <a:p>
            <a:pPr marL="0" lvl="0" indent="0">
              <a:lnSpc>
                <a:spcPct val="115000"/>
              </a:lnSpc>
              <a:buNone/>
            </a:pPr>
            <a:r>
              <a:rPr lang="tr-TR" dirty="0">
                <a:solidFill>
                  <a:srgbClr val="000000"/>
                </a:solidFill>
                <a:latin typeface="Times New Roman"/>
                <a:ea typeface="Calibri"/>
                <a:cs typeface="Times New Roman"/>
              </a:rPr>
              <a:t>Optimum                                          &lt;120          ve              &lt;80</a:t>
            </a:r>
            <a:endParaRPr lang="tr-TR" sz="2000" dirty="0">
              <a:solidFill>
                <a:srgbClr val="000000"/>
              </a:solidFill>
              <a:latin typeface="Calibri"/>
              <a:ea typeface="Calibri"/>
              <a:cs typeface="Times New Roman"/>
            </a:endParaRPr>
          </a:p>
          <a:p>
            <a:pPr marL="0" lvl="0" indent="0">
              <a:lnSpc>
                <a:spcPct val="115000"/>
              </a:lnSpc>
              <a:buNone/>
            </a:pPr>
            <a:r>
              <a:rPr lang="tr-TR" dirty="0">
                <a:solidFill>
                  <a:srgbClr val="000000"/>
                </a:solidFill>
                <a:latin typeface="Times New Roman"/>
                <a:ea typeface="Calibri"/>
                <a:cs typeface="Times New Roman"/>
              </a:rPr>
              <a:t>Normal                                             120-129     ve/veya     80-84</a:t>
            </a:r>
            <a:endParaRPr lang="tr-TR" sz="2000" dirty="0">
              <a:solidFill>
                <a:srgbClr val="000000"/>
              </a:solidFill>
              <a:latin typeface="Calibri"/>
              <a:ea typeface="Calibri"/>
              <a:cs typeface="Times New Roman"/>
            </a:endParaRPr>
          </a:p>
          <a:p>
            <a:pPr marL="0" lvl="0" indent="0">
              <a:lnSpc>
                <a:spcPct val="115000"/>
              </a:lnSpc>
              <a:buNone/>
            </a:pPr>
            <a:r>
              <a:rPr lang="nn-NO" dirty="0">
                <a:solidFill>
                  <a:srgbClr val="000000"/>
                </a:solidFill>
                <a:latin typeface="Times New Roman"/>
                <a:ea typeface="Calibri"/>
                <a:cs typeface="Times New Roman"/>
              </a:rPr>
              <a:t>Yüksek normal </a:t>
            </a:r>
            <a:r>
              <a:rPr lang="tr-TR" dirty="0">
                <a:solidFill>
                  <a:srgbClr val="000000"/>
                </a:solidFill>
                <a:latin typeface="Times New Roman"/>
                <a:ea typeface="Calibri"/>
                <a:cs typeface="Times New Roman"/>
              </a:rPr>
              <a:t>                               </a:t>
            </a:r>
            <a:r>
              <a:rPr lang="nn-NO" dirty="0">
                <a:solidFill>
                  <a:srgbClr val="000000"/>
                </a:solidFill>
                <a:latin typeface="Times New Roman"/>
                <a:ea typeface="Calibri"/>
                <a:cs typeface="Times New Roman"/>
              </a:rPr>
              <a:t>130</a:t>
            </a:r>
            <a:r>
              <a:rPr lang="tr-TR" dirty="0">
                <a:solidFill>
                  <a:srgbClr val="000000"/>
                </a:solidFill>
                <a:latin typeface="Times New Roman"/>
                <a:ea typeface="Calibri"/>
                <a:cs typeface="Times New Roman"/>
              </a:rPr>
              <a:t>-</a:t>
            </a:r>
            <a:r>
              <a:rPr lang="nn-NO" dirty="0">
                <a:solidFill>
                  <a:srgbClr val="000000"/>
                </a:solidFill>
                <a:latin typeface="Times New Roman"/>
                <a:ea typeface="Calibri"/>
                <a:cs typeface="Times New Roman"/>
              </a:rPr>
              <a:t>139   </a:t>
            </a:r>
            <a:r>
              <a:rPr lang="tr-TR" dirty="0">
                <a:solidFill>
                  <a:srgbClr val="000000"/>
                </a:solidFill>
                <a:latin typeface="Times New Roman"/>
                <a:ea typeface="Calibri"/>
                <a:cs typeface="Times New Roman"/>
              </a:rPr>
              <a:t> </a:t>
            </a:r>
            <a:r>
              <a:rPr lang="nn-NO" dirty="0">
                <a:solidFill>
                  <a:srgbClr val="000000"/>
                </a:solidFill>
                <a:latin typeface="Times New Roman"/>
                <a:ea typeface="Calibri"/>
                <a:cs typeface="Times New Roman"/>
              </a:rPr>
              <a:t> </a:t>
            </a:r>
            <a:r>
              <a:rPr lang="tr-TR" dirty="0">
                <a:solidFill>
                  <a:srgbClr val="000000"/>
                </a:solidFill>
                <a:latin typeface="Times New Roman"/>
                <a:ea typeface="Calibri"/>
                <a:cs typeface="Times New Roman"/>
              </a:rPr>
              <a:t> </a:t>
            </a:r>
            <a:r>
              <a:rPr lang="nn-NO" dirty="0">
                <a:solidFill>
                  <a:srgbClr val="000000"/>
                </a:solidFill>
                <a:latin typeface="Times New Roman"/>
                <a:ea typeface="Calibri"/>
                <a:cs typeface="Times New Roman"/>
              </a:rPr>
              <a:t>ve/veya     85</a:t>
            </a:r>
            <a:r>
              <a:rPr lang="tr-TR" dirty="0">
                <a:solidFill>
                  <a:srgbClr val="000000"/>
                </a:solidFill>
                <a:latin typeface="Times New Roman"/>
                <a:ea typeface="Calibri"/>
                <a:cs typeface="Times New Roman"/>
              </a:rPr>
              <a:t>-</a:t>
            </a:r>
            <a:r>
              <a:rPr lang="nn-NO" dirty="0">
                <a:solidFill>
                  <a:srgbClr val="000000"/>
                </a:solidFill>
                <a:latin typeface="Times New Roman"/>
                <a:ea typeface="Calibri"/>
                <a:cs typeface="Times New Roman"/>
              </a:rPr>
              <a:t>89</a:t>
            </a:r>
            <a:endParaRPr lang="tr-TR" sz="2000" dirty="0">
              <a:solidFill>
                <a:srgbClr val="000000"/>
              </a:solidFill>
              <a:latin typeface="Calibri"/>
              <a:ea typeface="Calibri"/>
              <a:cs typeface="Times New Roman"/>
            </a:endParaRPr>
          </a:p>
          <a:p>
            <a:pPr marL="0" lvl="0" indent="0">
              <a:lnSpc>
                <a:spcPct val="115000"/>
              </a:lnSpc>
              <a:buNone/>
            </a:pPr>
            <a:r>
              <a:rPr lang="es-ES" b="1" dirty="0">
                <a:solidFill>
                  <a:srgbClr val="000000"/>
                </a:solidFill>
                <a:latin typeface="Times New Roman"/>
                <a:ea typeface="Calibri"/>
                <a:cs typeface="Times New Roman"/>
              </a:rPr>
              <a:t>1. derece hipertansiyon </a:t>
            </a:r>
            <a:r>
              <a:rPr lang="tr-TR" b="1" dirty="0">
                <a:solidFill>
                  <a:srgbClr val="000000"/>
                </a:solidFill>
                <a:latin typeface="Times New Roman"/>
                <a:ea typeface="Calibri"/>
                <a:cs typeface="Times New Roman"/>
              </a:rPr>
              <a:t>                 </a:t>
            </a:r>
            <a:r>
              <a:rPr lang="es-ES" b="1" dirty="0">
                <a:solidFill>
                  <a:srgbClr val="000000"/>
                </a:solidFill>
                <a:latin typeface="Times New Roman"/>
                <a:ea typeface="Calibri"/>
                <a:cs typeface="Times New Roman"/>
              </a:rPr>
              <a:t>140</a:t>
            </a:r>
            <a:r>
              <a:rPr lang="tr-TR" b="1" dirty="0">
                <a:solidFill>
                  <a:srgbClr val="000000"/>
                </a:solidFill>
                <a:latin typeface="Times New Roman"/>
                <a:ea typeface="Calibri"/>
                <a:cs typeface="Times New Roman"/>
              </a:rPr>
              <a:t>-</a:t>
            </a:r>
            <a:r>
              <a:rPr lang="es-ES" b="1" dirty="0">
                <a:solidFill>
                  <a:srgbClr val="000000"/>
                </a:solidFill>
                <a:latin typeface="Times New Roman"/>
                <a:ea typeface="Calibri"/>
                <a:cs typeface="Times New Roman"/>
              </a:rPr>
              <a:t>159   </a:t>
            </a:r>
            <a:r>
              <a:rPr lang="tr-TR" b="1" dirty="0">
                <a:solidFill>
                  <a:srgbClr val="000000"/>
                </a:solidFill>
                <a:latin typeface="Times New Roman"/>
                <a:ea typeface="Calibri"/>
                <a:cs typeface="Times New Roman"/>
              </a:rPr>
              <a:t> </a:t>
            </a:r>
            <a:r>
              <a:rPr lang="es-ES" b="1" dirty="0">
                <a:solidFill>
                  <a:srgbClr val="000000"/>
                </a:solidFill>
                <a:latin typeface="Times New Roman"/>
                <a:ea typeface="Calibri"/>
                <a:cs typeface="Times New Roman"/>
              </a:rPr>
              <a:t> ve/veya    </a:t>
            </a:r>
            <a:r>
              <a:rPr lang="tr-TR" b="1" dirty="0">
                <a:solidFill>
                  <a:srgbClr val="000000"/>
                </a:solidFill>
                <a:latin typeface="Times New Roman"/>
                <a:ea typeface="Calibri"/>
                <a:cs typeface="Times New Roman"/>
              </a:rPr>
              <a:t> </a:t>
            </a:r>
            <a:r>
              <a:rPr lang="es-ES" b="1" dirty="0">
                <a:solidFill>
                  <a:srgbClr val="000000"/>
                </a:solidFill>
                <a:latin typeface="Times New Roman"/>
                <a:ea typeface="Calibri"/>
                <a:cs typeface="Times New Roman"/>
              </a:rPr>
              <a:t>90</a:t>
            </a:r>
            <a:r>
              <a:rPr lang="tr-TR" b="1" dirty="0">
                <a:solidFill>
                  <a:srgbClr val="000000"/>
                </a:solidFill>
                <a:latin typeface="Times New Roman"/>
                <a:ea typeface="Calibri"/>
                <a:cs typeface="Times New Roman"/>
              </a:rPr>
              <a:t>-</a:t>
            </a:r>
            <a:r>
              <a:rPr lang="es-ES" b="1" dirty="0">
                <a:solidFill>
                  <a:srgbClr val="000000"/>
                </a:solidFill>
                <a:latin typeface="Times New Roman"/>
                <a:ea typeface="Calibri"/>
                <a:cs typeface="Times New Roman"/>
              </a:rPr>
              <a:t>99</a:t>
            </a:r>
            <a:endParaRPr lang="tr-TR" sz="2000" dirty="0">
              <a:solidFill>
                <a:srgbClr val="000000"/>
              </a:solidFill>
              <a:latin typeface="Calibri"/>
              <a:ea typeface="Calibri"/>
              <a:cs typeface="Times New Roman"/>
            </a:endParaRPr>
          </a:p>
          <a:p>
            <a:pPr marL="0" lvl="0" indent="0">
              <a:lnSpc>
                <a:spcPct val="115000"/>
              </a:lnSpc>
              <a:buNone/>
            </a:pPr>
            <a:r>
              <a:rPr lang="es-ES" dirty="0">
                <a:solidFill>
                  <a:srgbClr val="000000"/>
                </a:solidFill>
                <a:latin typeface="Times New Roman"/>
                <a:ea typeface="Calibri"/>
                <a:cs typeface="Times New Roman"/>
              </a:rPr>
              <a:t>2. derece hipertansiyon </a:t>
            </a:r>
            <a:r>
              <a:rPr lang="tr-TR" dirty="0">
                <a:solidFill>
                  <a:srgbClr val="000000"/>
                </a:solidFill>
                <a:latin typeface="Times New Roman"/>
                <a:ea typeface="Calibri"/>
                <a:cs typeface="Times New Roman"/>
              </a:rPr>
              <a:t>                   </a:t>
            </a:r>
            <a:r>
              <a:rPr lang="es-ES" dirty="0">
                <a:solidFill>
                  <a:srgbClr val="000000"/>
                </a:solidFill>
                <a:latin typeface="Times New Roman"/>
                <a:ea typeface="Calibri"/>
                <a:cs typeface="Times New Roman"/>
              </a:rPr>
              <a:t>16</a:t>
            </a:r>
            <a:r>
              <a:rPr lang="tr-TR" dirty="0">
                <a:solidFill>
                  <a:srgbClr val="000000"/>
                </a:solidFill>
                <a:latin typeface="Times New Roman"/>
                <a:ea typeface="Calibri"/>
                <a:cs typeface="Times New Roman"/>
              </a:rPr>
              <a:t>0-</a:t>
            </a:r>
            <a:r>
              <a:rPr lang="es-ES" dirty="0">
                <a:solidFill>
                  <a:srgbClr val="000000"/>
                </a:solidFill>
                <a:latin typeface="Times New Roman"/>
                <a:ea typeface="Calibri"/>
                <a:cs typeface="Times New Roman"/>
              </a:rPr>
              <a:t>179     ve/veya   </a:t>
            </a:r>
            <a:r>
              <a:rPr lang="tr-TR" dirty="0">
                <a:solidFill>
                  <a:srgbClr val="000000"/>
                </a:solidFill>
                <a:latin typeface="Times New Roman"/>
                <a:ea typeface="Calibri"/>
                <a:cs typeface="Times New Roman"/>
              </a:rPr>
              <a:t> </a:t>
            </a:r>
            <a:r>
              <a:rPr lang="es-ES" dirty="0">
                <a:solidFill>
                  <a:srgbClr val="000000"/>
                </a:solidFill>
                <a:latin typeface="Times New Roman"/>
                <a:ea typeface="Calibri"/>
                <a:cs typeface="Times New Roman"/>
              </a:rPr>
              <a:t> 100</a:t>
            </a:r>
            <a:r>
              <a:rPr lang="tr-TR" dirty="0">
                <a:solidFill>
                  <a:srgbClr val="000000"/>
                </a:solidFill>
                <a:latin typeface="Times New Roman"/>
                <a:ea typeface="Calibri"/>
                <a:cs typeface="Times New Roman"/>
              </a:rPr>
              <a:t>-</a:t>
            </a:r>
            <a:r>
              <a:rPr lang="es-ES" dirty="0">
                <a:solidFill>
                  <a:srgbClr val="000000"/>
                </a:solidFill>
                <a:latin typeface="Times New Roman"/>
                <a:ea typeface="Calibri"/>
                <a:cs typeface="Times New Roman"/>
              </a:rPr>
              <a:t>109</a:t>
            </a:r>
            <a:endParaRPr lang="tr-TR" sz="2000" dirty="0">
              <a:solidFill>
                <a:srgbClr val="000000"/>
              </a:solidFill>
              <a:latin typeface="Calibri"/>
              <a:ea typeface="Calibri"/>
              <a:cs typeface="Times New Roman"/>
            </a:endParaRPr>
          </a:p>
          <a:p>
            <a:pPr marL="0" lvl="0" indent="0">
              <a:lnSpc>
                <a:spcPct val="115000"/>
              </a:lnSpc>
              <a:buNone/>
            </a:pPr>
            <a:r>
              <a:rPr lang="es-ES" dirty="0">
                <a:solidFill>
                  <a:srgbClr val="000000"/>
                </a:solidFill>
                <a:latin typeface="Times New Roman"/>
                <a:ea typeface="Calibri"/>
                <a:cs typeface="Times New Roman"/>
              </a:rPr>
              <a:t>3. derece hipertansiyon </a:t>
            </a:r>
            <a:r>
              <a:rPr lang="tr-TR" dirty="0">
                <a:solidFill>
                  <a:srgbClr val="000000"/>
                </a:solidFill>
                <a:latin typeface="Times New Roman"/>
                <a:ea typeface="Calibri"/>
                <a:cs typeface="Times New Roman"/>
              </a:rPr>
              <a:t>                   </a:t>
            </a:r>
            <a:r>
              <a:rPr lang="es-ES" dirty="0">
                <a:solidFill>
                  <a:srgbClr val="000000"/>
                </a:solidFill>
                <a:latin typeface="Times New Roman"/>
                <a:ea typeface="Calibri"/>
                <a:cs typeface="Times New Roman"/>
              </a:rPr>
              <a:t>≥180          ve/veya    </a:t>
            </a:r>
            <a:r>
              <a:rPr lang="tr-TR" dirty="0">
                <a:solidFill>
                  <a:srgbClr val="000000"/>
                </a:solidFill>
                <a:latin typeface="Times New Roman"/>
                <a:ea typeface="Calibri"/>
                <a:cs typeface="Times New Roman"/>
              </a:rPr>
              <a:t> </a:t>
            </a:r>
            <a:r>
              <a:rPr lang="es-ES" dirty="0">
                <a:solidFill>
                  <a:srgbClr val="000000"/>
                </a:solidFill>
                <a:latin typeface="Times New Roman"/>
                <a:ea typeface="Calibri"/>
                <a:cs typeface="Times New Roman"/>
              </a:rPr>
              <a:t> ≥110</a:t>
            </a:r>
            <a:endParaRPr lang="tr-TR" sz="2000" dirty="0">
              <a:solidFill>
                <a:srgbClr val="000000"/>
              </a:solidFill>
              <a:latin typeface="Calibri"/>
              <a:ea typeface="Calibri"/>
              <a:cs typeface="Times New Roman"/>
            </a:endParaRPr>
          </a:p>
          <a:p>
            <a:pPr marL="0" lvl="0" indent="0">
              <a:lnSpc>
                <a:spcPct val="115000"/>
              </a:lnSpc>
              <a:buNone/>
            </a:pPr>
            <a:r>
              <a:rPr lang="tr-TR" dirty="0">
                <a:solidFill>
                  <a:srgbClr val="000000"/>
                </a:solidFill>
                <a:latin typeface="Times New Roman"/>
                <a:ea typeface="Calibri"/>
                <a:cs typeface="Times New Roman"/>
              </a:rPr>
              <a:t>İzole </a:t>
            </a:r>
            <a:r>
              <a:rPr lang="tr-TR" dirty="0" err="1">
                <a:solidFill>
                  <a:srgbClr val="000000"/>
                </a:solidFill>
                <a:latin typeface="Times New Roman"/>
                <a:ea typeface="Calibri"/>
                <a:cs typeface="Times New Roman"/>
              </a:rPr>
              <a:t>sistolik</a:t>
            </a:r>
            <a:r>
              <a:rPr lang="tr-TR" dirty="0">
                <a:solidFill>
                  <a:srgbClr val="000000"/>
                </a:solidFill>
                <a:latin typeface="Times New Roman"/>
                <a:ea typeface="Calibri"/>
                <a:cs typeface="Times New Roman"/>
              </a:rPr>
              <a:t> hipertansiyon              ≥140          ve              &lt;90</a:t>
            </a:r>
            <a:endParaRPr lang="tr-TR" sz="2000" dirty="0">
              <a:solidFill>
                <a:srgbClr val="000000"/>
              </a:solidFill>
              <a:latin typeface="Calibri"/>
              <a:ea typeface="Calibri"/>
              <a:cs typeface="Times New Roman"/>
            </a:endParaRPr>
          </a:p>
          <a:p>
            <a:pPr indent="-342900">
              <a:lnSpc>
                <a:spcPct val="115000"/>
              </a:lnSpc>
              <a:spcAft>
                <a:spcPts val="1000"/>
              </a:spcAft>
            </a:pPr>
            <a:r>
              <a:rPr lang="tr-TR" sz="1600" dirty="0">
                <a:solidFill>
                  <a:srgbClr val="000000"/>
                </a:solidFill>
                <a:latin typeface="Calibri"/>
                <a:ea typeface="Calibri"/>
                <a:cs typeface="Calibri"/>
              </a:rPr>
              <a:t>                                                                           </a:t>
            </a:r>
            <a:endParaRPr lang="tr-TR" sz="2000" dirty="0">
              <a:latin typeface="Calibri"/>
              <a:ea typeface="Calibri"/>
              <a:cs typeface="Times New Roman"/>
            </a:endParaRPr>
          </a:p>
          <a:p>
            <a:pPr indent="177800" algn="just">
              <a:spcBef>
                <a:spcPts val="200"/>
              </a:spcBef>
              <a:spcAft>
                <a:spcPts val="200"/>
              </a:spcAft>
            </a:pPr>
            <a:r>
              <a:rPr lang="tr-TR" dirty="0" err="1">
                <a:solidFill>
                  <a:srgbClr val="000000"/>
                </a:solidFill>
                <a:latin typeface="Times New Roman"/>
                <a:ea typeface="Syntax-Roman"/>
              </a:rPr>
              <a:t>Kardiyovasküler</a:t>
            </a:r>
            <a:r>
              <a:rPr lang="tr-TR" dirty="0">
                <a:solidFill>
                  <a:srgbClr val="000000"/>
                </a:solidFill>
                <a:latin typeface="Times New Roman"/>
                <a:ea typeface="Syntax-Roman"/>
              </a:rPr>
              <a:t> korunmayı en üst düzeye çıkarmak için, </a:t>
            </a:r>
            <a:r>
              <a:rPr lang="tr-TR" b="1" dirty="0">
                <a:solidFill>
                  <a:srgbClr val="000000"/>
                </a:solidFill>
                <a:latin typeface="Times New Roman"/>
                <a:ea typeface="Syntax-Roman"/>
              </a:rPr>
              <a:t>diyabet</a:t>
            </a:r>
            <a:r>
              <a:rPr lang="tr-TR" dirty="0">
                <a:solidFill>
                  <a:srgbClr val="000000"/>
                </a:solidFill>
                <a:latin typeface="Times New Roman"/>
                <a:ea typeface="Syntax-Roman"/>
              </a:rPr>
              <a:t> hastalarında daha yoğun </a:t>
            </a:r>
            <a:r>
              <a:rPr lang="tr-TR" dirty="0" err="1">
                <a:solidFill>
                  <a:srgbClr val="000000"/>
                </a:solidFill>
                <a:latin typeface="Times New Roman"/>
                <a:ea typeface="Syntax-Roman"/>
              </a:rPr>
              <a:t>antihipertansif</a:t>
            </a:r>
            <a:r>
              <a:rPr lang="tr-TR" dirty="0">
                <a:solidFill>
                  <a:srgbClr val="000000"/>
                </a:solidFill>
                <a:latin typeface="Times New Roman"/>
                <a:ea typeface="Syntax-Roman"/>
              </a:rPr>
              <a:t> tedavi tavsiye edilmiştir ve hedef kan basıncı değeri &lt;130/80 </a:t>
            </a:r>
            <a:r>
              <a:rPr lang="tr-TR" dirty="0" err="1">
                <a:solidFill>
                  <a:srgbClr val="000000"/>
                </a:solidFill>
                <a:latin typeface="Times New Roman"/>
                <a:ea typeface="Syntax-Roman"/>
              </a:rPr>
              <a:t>mmHg</a:t>
            </a:r>
            <a:r>
              <a:rPr lang="tr-TR" dirty="0">
                <a:solidFill>
                  <a:srgbClr val="000000"/>
                </a:solidFill>
                <a:latin typeface="Times New Roman"/>
                <a:ea typeface="Syntax-Roman"/>
              </a:rPr>
              <a:t> olarak önerilmiştir. </a:t>
            </a:r>
            <a:r>
              <a:rPr lang="tr-TR" b="1" dirty="0">
                <a:solidFill>
                  <a:srgbClr val="000000"/>
                </a:solidFill>
                <a:latin typeface="Times New Roman"/>
                <a:ea typeface="Syntax-Roman"/>
              </a:rPr>
              <a:t>Birden fazla kronik hastalığı olanlarda</a:t>
            </a:r>
            <a:r>
              <a:rPr lang="tr-TR" dirty="0">
                <a:solidFill>
                  <a:srgbClr val="000000"/>
                </a:solidFill>
                <a:latin typeface="Times New Roman"/>
                <a:ea typeface="Syntax-Roman"/>
              </a:rPr>
              <a:t> ise (diyabet, </a:t>
            </a:r>
            <a:r>
              <a:rPr lang="tr-TR" dirty="0" err="1">
                <a:solidFill>
                  <a:srgbClr val="000000"/>
                </a:solidFill>
                <a:latin typeface="Times New Roman"/>
                <a:ea typeface="Syntax-Roman"/>
              </a:rPr>
              <a:t>kardiyovasküler</a:t>
            </a:r>
            <a:r>
              <a:rPr lang="tr-TR" dirty="0">
                <a:solidFill>
                  <a:srgbClr val="000000"/>
                </a:solidFill>
                <a:latin typeface="Times New Roman"/>
                <a:ea typeface="Syntax-Roman"/>
              </a:rPr>
              <a:t> hastalık, böbrek hastalığı…) hedef kan basıncı değeri &lt;120/80 </a:t>
            </a:r>
            <a:r>
              <a:rPr lang="tr-TR" dirty="0" err="1">
                <a:solidFill>
                  <a:srgbClr val="000000"/>
                </a:solidFill>
                <a:latin typeface="Times New Roman"/>
                <a:ea typeface="Syntax-Roman"/>
              </a:rPr>
              <a:t>mmHg</a:t>
            </a:r>
            <a:r>
              <a:rPr lang="tr-TR" dirty="0">
                <a:solidFill>
                  <a:srgbClr val="000000"/>
                </a:solidFill>
                <a:latin typeface="Times New Roman"/>
                <a:ea typeface="Syntax-Roman"/>
              </a:rPr>
              <a:t> olarak önerilmiştir.</a:t>
            </a:r>
            <a:r>
              <a:rPr lang="tr-TR" dirty="0">
                <a:solidFill>
                  <a:srgbClr val="000000"/>
                </a:solidFill>
                <a:latin typeface="Times New Roman"/>
                <a:ea typeface="Calibri"/>
              </a:rPr>
              <a:t> </a:t>
            </a:r>
            <a:endParaRPr lang="tr-TR" dirty="0">
              <a:solidFill>
                <a:srgbClr val="211D1E"/>
              </a:solidFill>
              <a:latin typeface="Times New Roman"/>
              <a:ea typeface="Calibri"/>
            </a:endParaRPr>
          </a:p>
          <a:p>
            <a:endParaRPr lang="tr-TR" dirty="0"/>
          </a:p>
        </p:txBody>
      </p:sp>
    </p:spTree>
    <p:extLst>
      <p:ext uri="{BB962C8B-B14F-4D97-AF65-F5344CB8AC3E}">
        <p14:creationId xmlns:p14="http://schemas.microsoft.com/office/powerpoint/2010/main" val="2380346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752600"/>
            <a:ext cx="8229600" cy="4844752"/>
          </a:xfrm>
        </p:spPr>
        <p:txBody>
          <a:bodyPr>
            <a:normAutofit fontScale="70000" lnSpcReduction="20000"/>
          </a:bodyPr>
          <a:lstStyle/>
          <a:p>
            <a:pPr lvl="0" indent="-342900">
              <a:lnSpc>
                <a:spcPct val="115000"/>
              </a:lnSpc>
              <a:buFont typeface="Wingdings"/>
              <a:buChar char=""/>
              <a:tabLst>
                <a:tab pos="228600" algn="l"/>
              </a:tabLst>
            </a:pPr>
            <a:r>
              <a:rPr lang="tr-TR" b="1" dirty="0">
                <a:solidFill>
                  <a:srgbClr val="000000"/>
                </a:solidFill>
                <a:latin typeface="Times New Roman"/>
                <a:ea typeface="Calibri"/>
                <a:cs typeface="Times New Roman"/>
              </a:rPr>
              <a:t>Yaşam tarzı değişiklikleri </a:t>
            </a:r>
            <a:endParaRPr lang="tr-TR" dirty="0">
              <a:latin typeface="Calibri"/>
              <a:ea typeface="Calibri"/>
              <a:cs typeface="Times New Roman"/>
            </a:endParaRPr>
          </a:p>
          <a:p>
            <a:pPr>
              <a:lnSpc>
                <a:spcPct val="115000"/>
              </a:lnSpc>
              <a:spcAft>
                <a:spcPts val="0"/>
              </a:spcAft>
            </a:pPr>
            <a:r>
              <a:rPr lang="tr-TR" b="1" dirty="0">
                <a:solidFill>
                  <a:srgbClr val="000000"/>
                </a:solidFill>
                <a:latin typeface="Times New Roman"/>
                <a:ea typeface="Calibri"/>
                <a:cs typeface="Times New Roman"/>
              </a:rPr>
              <a:t> </a:t>
            </a:r>
            <a:endParaRPr lang="tr-TR" dirty="0">
              <a:latin typeface="Calibri"/>
              <a:ea typeface="Calibri"/>
              <a:cs typeface="Times New Roman"/>
            </a:endParaRPr>
          </a:p>
          <a:p>
            <a:pPr algn="just">
              <a:lnSpc>
                <a:spcPct val="115000"/>
              </a:lnSpc>
              <a:spcAft>
                <a:spcPts val="1000"/>
              </a:spcAft>
            </a:pPr>
            <a:r>
              <a:rPr lang="tr-TR" dirty="0">
                <a:solidFill>
                  <a:srgbClr val="000000"/>
                </a:solidFill>
                <a:latin typeface="Times New Roman"/>
                <a:ea typeface="Syntax-Roman"/>
              </a:rPr>
              <a:t>Kan basıncı düzeyi yüksek normal olan ve ilaç tedavisi gerektiren hastalar da dahil olmak üzere tüm hastalarda, uygun olduğunda, yaşam tarzıyla ilgili önlemler alınmalıdır. Bunun amacı kan basıncını düşürmek, diğer risk faktörlerini ve klinik durumları kontrol altına almak ve daha sonra kullanılması gerekebilecek </a:t>
            </a:r>
            <a:r>
              <a:rPr lang="tr-TR" dirty="0" err="1">
                <a:solidFill>
                  <a:srgbClr val="000000"/>
                </a:solidFill>
                <a:latin typeface="Times New Roman"/>
                <a:ea typeface="Syntax-Roman"/>
              </a:rPr>
              <a:t>antihipertansif</a:t>
            </a:r>
            <a:r>
              <a:rPr lang="tr-TR" dirty="0">
                <a:solidFill>
                  <a:srgbClr val="000000"/>
                </a:solidFill>
                <a:latin typeface="Times New Roman"/>
                <a:ea typeface="Syntax-Roman"/>
              </a:rPr>
              <a:t> ilaç sayısını ve dozunu azaltmaktır. Kan basıncını veya </a:t>
            </a:r>
            <a:r>
              <a:rPr lang="tr-TR" dirty="0" err="1">
                <a:solidFill>
                  <a:srgbClr val="000000"/>
                </a:solidFill>
                <a:latin typeface="Times New Roman"/>
                <a:ea typeface="Syntax-Roman"/>
              </a:rPr>
              <a:t>kardiyovasküler</a:t>
            </a:r>
            <a:r>
              <a:rPr lang="tr-TR" dirty="0">
                <a:solidFill>
                  <a:srgbClr val="000000"/>
                </a:solidFill>
                <a:latin typeface="Times New Roman"/>
                <a:ea typeface="Syntax-Roman"/>
              </a:rPr>
              <a:t> riski düşüreceği yaygın kabul gören ve tüm hastalarda düşünülmesi gereken yaşam tarzı önlemleri şunlardır:</a:t>
            </a:r>
          </a:p>
          <a:p>
            <a:pPr marL="742950" lvl="1" indent="-285750" algn="just">
              <a:lnSpc>
                <a:spcPct val="115000"/>
              </a:lnSpc>
              <a:spcAft>
                <a:spcPts val="1000"/>
              </a:spcAft>
              <a:buFont typeface="Wingdings"/>
              <a:buChar char=""/>
              <a:tabLst>
                <a:tab pos="914400" algn="l"/>
              </a:tabLst>
            </a:pPr>
            <a:r>
              <a:rPr lang="tr-TR" dirty="0">
                <a:solidFill>
                  <a:srgbClr val="000000"/>
                </a:solidFill>
                <a:latin typeface="Times New Roman"/>
                <a:ea typeface="Syntax-Roman"/>
              </a:rPr>
              <a:t>sigarayı bırakmak, </a:t>
            </a:r>
          </a:p>
          <a:p>
            <a:pPr marL="742950" lvl="1" indent="-285750" algn="just">
              <a:lnSpc>
                <a:spcPct val="115000"/>
              </a:lnSpc>
              <a:spcAft>
                <a:spcPts val="1000"/>
              </a:spcAft>
              <a:buFont typeface="Wingdings"/>
              <a:buChar char=""/>
              <a:tabLst>
                <a:tab pos="914400" algn="l"/>
              </a:tabLst>
            </a:pPr>
            <a:r>
              <a:rPr lang="tr-TR" dirty="0">
                <a:solidFill>
                  <a:srgbClr val="000000"/>
                </a:solidFill>
                <a:latin typeface="Times New Roman"/>
                <a:ea typeface="Syntax-Roman"/>
              </a:rPr>
              <a:t>fazla kilolu bireylerde, kilo vermek, </a:t>
            </a:r>
          </a:p>
          <a:p>
            <a:pPr marL="742950" lvl="1" indent="-285750" algn="just">
              <a:lnSpc>
                <a:spcPct val="115000"/>
              </a:lnSpc>
              <a:spcAft>
                <a:spcPts val="1000"/>
              </a:spcAft>
              <a:buFont typeface="Wingdings"/>
              <a:buChar char=""/>
              <a:tabLst>
                <a:tab pos="914400" algn="l"/>
              </a:tabLst>
            </a:pPr>
            <a:r>
              <a:rPr lang="tr-TR" dirty="0">
                <a:solidFill>
                  <a:srgbClr val="000000"/>
                </a:solidFill>
                <a:latin typeface="Times New Roman"/>
                <a:ea typeface="Syntax-Roman"/>
              </a:rPr>
              <a:t>alkol tüketimini makul ölçülere indirmek, </a:t>
            </a:r>
          </a:p>
          <a:p>
            <a:pPr marL="742950" lvl="1" indent="-285750" algn="just">
              <a:lnSpc>
                <a:spcPct val="115000"/>
              </a:lnSpc>
              <a:spcAft>
                <a:spcPts val="1000"/>
              </a:spcAft>
              <a:buFont typeface="Wingdings"/>
              <a:buChar char=""/>
              <a:tabLst>
                <a:tab pos="914400" algn="l"/>
              </a:tabLst>
            </a:pPr>
            <a:r>
              <a:rPr lang="tr-TR" dirty="0">
                <a:solidFill>
                  <a:srgbClr val="000000"/>
                </a:solidFill>
                <a:latin typeface="Times New Roman"/>
                <a:ea typeface="Syntax-Roman"/>
              </a:rPr>
              <a:t>fiziksel aktivite, </a:t>
            </a:r>
          </a:p>
          <a:p>
            <a:pPr marL="742950" lvl="1" indent="-285750" algn="just">
              <a:lnSpc>
                <a:spcPct val="115000"/>
              </a:lnSpc>
              <a:spcAft>
                <a:spcPts val="1000"/>
              </a:spcAft>
              <a:buFont typeface="Wingdings"/>
              <a:buChar char=""/>
              <a:tabLst>
                <a:tab pos="914400" algn="l"/>
              </a:tabLst>
            </a:pPr>
            <a:r>
              <a:rPr lang="tr-TR" dirty="0">
                <a:solidFill>
                  <a:srgbClr val="000000"/>
                </a:solidFill>
                <a:latin typeface="Times New Roman"/>
                <a:ea typeface="Syntax-Roman"/>
              </a:rPr>
              <a:t>tuz alımını azaltmak, </a:t>
            </a:r>
          </a:p>
          <a:p>
            <a:pPr marL="742950" lvl="1" indent="-285750" algn="just">
              <a:lnSpc>
                <a:spcPct val="115000"/>
              </a:lnSpc>
              <a:spcAft>
                <a:spcPts val="1000"/>
              </a:spcAft>
              <a:buFont typeface="Wingdings"/>
              <a:buChar char=""/>
              <a:tabLst>
                <a:tab pos="914400" algn="l"/>
              </a:tabLst>
            </a:pPr>
            <a:r>
              <a:rPr lang="tr-TR" dirty="0">
                <a:solidFill>
                  <a:srgbClr val="000000"/>
                </a:solidFill>
                <a:latin typeface="Times New Roman"/>
                <a:ea typeface="Syntax-Roman"/>
              </a:rPr>
              <a:t>meyve ve sebze tüketimini artırmak ve doymuş ve toplam yağ alımını azaltmak.</a:t>
            </a:r>
          </a:p>
          <a:p>
            <a:endParaRPr lang="tr-TR" dirty="0"/>
          </a:p>
        </p:txBody>
      </p:sp>
    </p:spTree>
    <p:extLst>
      <p:ext uri="{BB962C8B-B14F-4D97-AF65-F5344CB8AC3E}">
        <p14:creationId xmlns:p14="http://schemas.microsoft.com/office/powerpoint/2010/main" val="1087209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691680" y="2636912"/>
            <a:ext cx="6995120" cy="3489251"/>
          </a:xfrm>
        </p:spPr>
        <p:txBody>
          <a:bodyPr>
            <a:normAutofit/>
          </a:bodyPr>
          <a:lstStyle/>
          <a:p>
            <a:pPr marL="114300" indent="0">
              <a:buNone/>
            </a:pPr>
            <a:r>
              <a:rPr lang="tr-TR" sz="6600" dirty="0"/>
              <a:t>TEŞEKKÜRLER</a:t>
            </a:r>
          </a:p>
        </p:txBody>
      </p:sp>
    </p:spTree>
    <p:extLst>
      <p:ext uri="{BB962C8B-B14F-4D97-AF65-F5344CB8AC3E}">
        <p14:creationId xmlns:p14="http://schemas.microsoft.com/office/powerpoint/2010/main" val="36402842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czacı">
  <a:themeElements>
    <a:clrScheme name="Eczacı">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Eczacı">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czacı">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437</TotalTime>
  <Words>1914</Words>
  <Application>Microsoft Office PowerPoint</Application>
  <PresentationFormat>Ekran Gösterisi (4:3)</PresentationFormat>
  <Paragraphs>145</Paragraphs>
  <Slides>20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vt:i4>
      </vt:variant>
    </vt:vector>
  </HeadingPairs>
  <TitlesOfParts>
    <vt:vector size="28" baseType="lpstr">
      <vt:lpstr>Arial</vt:lpstr>
      <vt:lpstr>Book Antiqua</vt:lpstr>
      <vt:lpstr>Calibri</vt:lpstr>
      <vt:lpstr>Century Gothic</vt:lpstr>
      <vt:lpstr>Symbol</vt:lpstr>
      <vt:lpstr>Times New Roman</vt:lpstr>
      <vt:lpstr>Wingdings</vt:lpstr>
      <vt:lpstr>Eczacı</vt:lpstr>
      <vt:lpstr>KAN ALMA VE KAN BASINCI</vt:lpstr>
      <vt:lpstr>KAN ALMA </vt:lpstr>
      <vt:lpstr>KAN ALMA </vt:lpstr>
      <vt:lpstr>KAN ALMA </vt:lpstr>
      <vt:lpstr>KAN ALMA</vt:lpstr>
      <vt:lpstr>KAN BASINCI</vt:lpstr>
      <vt:lpstr>PowerPoint Sunusu</vt:lpstr>
      <vt:lpstr>PowerPoint Sunusu</vt:lpstr>
      <vt:lpstr>KAN BASINCI TAYİN METODLARI</vt:lpstr>
      <vt:lpstr>KAN BASINCI TAYİN METODLARI</vt:lpstr>
      <vt:lpstr>PowerPoint Sunusu</vt:lpstr>
      <vt:lpstr>STETOSKOPUN YAPISI</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 ALMA VE KAN BASINCI</dc:title>
  <dc:creator>SEK</dc:creator>
  <cp:lastModifiedBy>süleyman emre kocacan</cp:lastModifiedBy>
  <cp:revision>32</cp:revision>
  <dcterms:created xsi:type="dcterms:W3CDTF">2018-04-09T18:14:44Z</dcterms:created>
  <dcterms:modified xsi:type="dcterms:W3CDTF">2020-03-22T06:25:51Z</dcterms:modified>
</cp:coreProperties>
</file>