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sldIdLst>
    <p:sldId id="256" r:id="rId2"/>
    <p:sldId id="257" r:id="rId3"/>
    <p:sldId id="258" r:id="rId4"/>
    <p:sldId id="259" r:id="rId5"/>
    <p:sldId id="260" r:id="rId6"/>
    <p:sldId id="262" r:id="rId7"/>
    <p:sldId id="264" r:id="rId8"/>
    <p:sldId id="267" r:id="rId9"/>
    <p:sldId id="268" r:id="rId10"/>
    <p:sldId id="269" r:id="rId11"/>
    <p:sldId id="266" r:id="rId12"/>
    <p:sldId id="289" r:id="rId13"/>
    <p:sldId id="270" r:id="rId14"/>
    <p:sldId id="271" r:id="rId15"/>
    <p:sldId id="272" r:id="rId16"/>
    <p:sldId id="273" r:id="rId17"/>
    <p:sldId id="274" r:id="rId18"/>
    <p:sldId id="275" r:id="rId19"/>
    <p:sldId id="276" r:id="rId20"/>
    <p:sldId id="277" r:id="rId21"/>
    <p:sldId id="288" r:id="rId22"/>
    <p:sldId id="291" r:id="rId23"/>
    <p:sldId id="284" r:id="rId24"/>
    <p:sldId id="285" r:id="rId25"/>
    <p:sldId id="292" r:id="rId26"/>
    <p:sldId id="280" r:id="rId27"/>
    <p:sldId id="293" r:id="rId28"/>
    <p:sldId id="286" r:id="rId29"/>
    <p:sldId id="290" r:id="rId30"/>
    <p:sldId id="283" r:id="rId31"/>
    <p:sldId id="295" r:id="rId32"/>
    <p:sldId id="297" r:id="rId33"/>
    <p:sldId id="299" r:id="rId34"/>
    <p:sldId id="298" r:id="rId35"/>
    <p:sldId id="300" r:id="rId36"/>
    <p:sldId id="306" r:id="rId37"/>
    <p:sldId id="307" r:id="rId38"/>
    <p:sldId id="308" r:id="rId39"/>
    <p:sldId id="310" r:id="rId40"/>
    <p:sldId id="313" r:id="rId41"/>
    <p:sldId id="314" r:id="rId42"/>
    <p:sldId id="318" r:id="rId43"/>
    <p:sldId id="322" r:id="rId44"/>
    <p:sldId id="324" r:id="rId45"/>
    <p:sldId id="325" r:id="rId46"/>
    <p:sldId id="327" r:id="rId47"/>
    <p:sldId id="328" r:id="rId48"/>
    <p:sldId id="329" r:id="rId49"/>
    <p:sldId id="330" r:id="rId5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4" autoAdjust="0"/>
    <p:restoredTop sz="94660"/>
  </p:normalViewPr>
  <p:slideViewPr>
    <p:cSldViewPr snapToGrid="0">
      <p:cViewPr varScale="1">
        <p:scale>
          <a:sx n="86" d="100"/>
          <a:sy n="86" d="100"/>
        </p:scale>
        <p:origin x="1382"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Title 1"/>
          <p:cNvSpPr>
            <a:spLocks noGrp="1"/>
          </p:cNvSpPr>
          <p:nvPr>
            <p:ph type="ctrTitle"/>
          </p:nvPr>
        </p:nvSpPr>
        <p:spPr>
          <a:xfrm>
            <a:off x="1942416" y="2514601"/>
            <a:ext cx="6600451" cy="2262781"/>
          </a:xfrm>
        </p:spPr>
        <p:txBody>
          <a:bodyPr anchor="b">
            <a:normAutofit/>
          </a:bodyPr>
          <a:lstStyle>
            <a:lvl1pPr>
              <a:defRPr sz="5400"/>
            </a:lvl1pPr>
          </a:lstStyle>
          <a:p>
            <a:r>
              <a:rPr lang="tr-TR"/>
              <a:t>Asıl başlık stilini düzenlemek için tıklayın</a:t>
            </a:r>
            <a:endParaRPr lang="en-US" dirty="0"/>
          </a:p>
        </p:txBody>
      </p:sp>
      <p:sp>
        <p:nvSpPr>
          <p:cNvPr id="3" name="Subtitle 2"/>
          <p:cNvSpPr>
            <a:spLocks noGrp="1"/>
          </p:cNvSpPr>
          <p:nvPr>
            <p:ph type="subTitle" idx="1"/>
          </p:nvPr>
        </p:nvSpPr>
        <p:spPr>
          <a:xfrm>
            <a:off x="1942416" y="4777380"/>
            <a:ext cx="6600451"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a:t>Asıl alt başlık stilini düzenlemek için tıklayın</a:t>
            </a:r>
            <a:endParaRPr lang="en-US" dirty="0"/>
          </a:p>
        </p:txBody>
      </p:sp>
      <p:sp>
        <p:nvSpPr>
          <p:cNvPr id="4" name="Date Placeholder 3"/>
          <p:cNvSpPr>
            <a:spLocks noGrp="1"/>
          </p:cNvSpPr>
          <p:nvPr>
            <p:ph type="dt" sz="half" idx="10"/>
          </p:nvPr>
        </p:nvSpPr>
        <p:spPr/>
        <p:txBody>
          <a:bodyPr/>
          <a:lstStyle/>
          <a:p>
            <a:fld id="{E7F9FDEA-E270-4795-9389-66300F2462DE}" type="datetimeFigureOut">
              <a:rPr lang="tr-TR" smtClean="0"/>
              <a:t>22.03.2020</a:t>
            </a:fld>
            <a:endParaRPr lang="tr-TR" dirty="0"/>
          </a:p>
        </p:txBody>
      </p:sp>
      <p:sp>
        <p:nvSpPr>
          <p:cNvPr id="5" name="Footer Placeholder 4"/>
          <p:cNvSpPr>
            <a:spLocks noGrp="1"/>
          </p:cNvSpPr>
          <p:nvPr>
            <p:ph type="ftr" sz="quarter" idx="11"/>
          </p:nvPr>
        </p:nvSpPr>
        <p:spPr/>
        <p:txBody>
          <a:bodyPr/>
          <a:lstStyle/>
          <a:p>
            <a:endParaRPr lang="tr-TR" dirty="0"/>
          </a:p>
        </p:txBody>
      </p:sp>
      <p:sp>
        <p:nvSpPr>
          <p:cNvPr id="9" name="Freeform 8"/>
          <p:cNvSpPr/>
          <p:nvPr/>
        </p:nvSpPr>
        <p:spPr bwMode="auto">
          <a:xfrm>
            <a:off x="-31719" y="4321158"/>
            <a:ext cx="1395473" cy="781781"/>
          </a:xfrm>
          <a:custGeom>
            <a:avLst/>
            <a:gdLst/>
            <a:ahLst/>
            <a:cxnLst/>
            <a:rect l="l" t="t" r="r" b="b"/>
            <a:pathLst>
              <a:path w="8042" h="10000">
                <a:moveTo>
                  <a:pt x="5799" y="10000"/>
                </a:moveTo>
                <a:cubicBezTo>
                  <a:pt x="5880" y="10000"/>
                  <a:pt x="5934" y="9940"/>
                  <a:pt x="5961" y="9880"/>
                </a:cubicBezTo>
                <a:cubicBezTo>
                  <a:pt x="5961" y="9820"/>
                  <a:pt x="5988" y="9820"/>
                  <a:pt x="5988" y="9820"/>
                </a:cubicBezTo>
                <a:lnTo>
                  <a:pt x="8042" y="5260"/>
                </a:lnTo>
                <a:cubicBezTo>
                  <a:pt x="8096" y="5140"/>
                  <a:pt x="8096" y="4901"/>
                  <a:pt x="8042" y="4721"/>
                </a:cubicBezTo>
                <a:lnTo>
                  <a:pt x="5988" y="221"/>
                </a:lnTo>
                <a:cubicBezTo>
                  <a:pt x="5988" y="160"/>
                  <a:pt x="5961" y="160"/>
                  <a:pt x="5961" y="160"/>
                </a:cubicBezTo>
                <a:cubicBezTo>
                  <a:pt x="5934" y="101"/>
                  <a:pt x="5880" y="41"/>
                  <a:pt x="5799" y="41"/>
                </a:cubicBezTo>
                <a:lnTo>
                  <a:pt x="18" y="0"/>
                </a:lnTo>
                <a:cubicBezTo>
                  <a:pt x="12" y="3330"/>
                  <a:pt x="6" y="6661"/>
                  <a:pt x="0" y="9991"/>
                </a:cubicBezTo>
                <a:lnTo>
                  <a:pt x="5799" y="10000"/>
                </a:lnTo>
                <a:close/>
              </a:path>
            </a:pathLst>
          </a:custGeom>
          <a:solidFill>
            <a:schemeClr val="accent1"/>
          </a:solidFill>
          <a:ln>
            <a:noFill/>
          </a:ln>
        </p:spPr>
      </p:sp>
      <p:sp>
        <p:nvSpPr>
          <p:cNvPr id="6" name="Slide Number Placeholder 5"/>
          <p:cNvSpPr>
            <a:spLocks noGrp="1"/>
          </p:cNvSpPr>
          <p:nvPr>
            <p:ph type="sldNum" sz="quarter" idx="12"/>
          </p:nvPr>
        </p:nvSpPr>
        <p:spPr>
          <a:xfrm>
            <a:off x="423334" y="4529541"/>
            <a:ext cx="584978" cy="365125"/>
          </a:xfrm>
        </p:spPr>
        <p:txBody>
          <a:bodyPr/>
          <a:lstStyle/>
          <a:p>
            <a:fld id="{4B7E8B29-A488-4D3D-BC98-B882FB5A1D8F}" type="slidenum">
              <a:rPr lang="tr-TR" smtClean="0"/>
              <a:t>‹#›</a:t>
            </a:fld>
            <a:endParaRPr lang="tr-TR" dirty="0"/>
          </a:p>
        </p:txBody>
      </p:sp>
    </p:spTree>
    <p:extLst>
      <p:ext uri="{BB962C8B-B14F-4D97-AF65-F5344CB8AC3E}">
        <p14:creationId xmlns:p14="http://schemas.microsoft.com/office/powerpoint/2010/main" val="27271727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a:xfrm>
            <a:off x="1945201" y="624110"/>
            <a:ext cx="6589199" cy="1280890"/>
          </a:xfrm>
        </p:spPr>
        <p:txBody>
          <a:bodyPr/>
          <a:lstStyle/>
          <a:p>
            <a:r>
              <a:rPr lang="tr-TR"/>
              <a:t>Asıl başlık stilini düzenlemek için tıklayın</a:t>
            </a:r>
            <a:endParaRPr lang="en-US" dirty="0"/>
          </a:p>
        </p:txBody>
      </p:sp>
      <p:sp>
        <p:nvSpPr>
          <p:cNvPr id="3" name="Content Placeholder 2"/>
          <p:cNvSpPr>
            <a:spLocks noGrp="1"/>
          </p:cNvSpPr>
          <p:nvPr>
            <p:ph idx="1"/>
          </p:nvPr>
        </p:nvSpPr>
        <p:spPr>
          <a:xfrm>
            <a:off x="1942415" y="2133600"/>
            <a:ext cx="6591985" cy="3777622"/>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E7F9FDEA-E270-4795-9389-66300F2462DE}" type="datetimeFigureOut">
              <a:rPr lang="tr-TR" smtClean="0"/>
              <a:t>22.03.2020</a:t>
            </a:fld>
            <a:endParaRPr lang="tr-TR" dirty="0"/>
          </a:p>
        </p:txBody>
      </p:sp>
      <p:sp>
        <p:nvSpPr>
          <p:cNvPr id="5" name="Footer Placeholder 4"/>
          <p:cNvSpPr>
            <a:spLocks noGrp="1"/>
          </p:cNvSpPr>
          <p:nvPr>
            <p:ph type="ftr" sz="quarter" idx="11"/>
          </p:nvPr>
        </p:nvSpPr>
        <p:spPr/>
        <p:txBody>
          <a:bodyPr/>
          <a:lstStyle/>
          <a:p>
            <a:endParaRPr lang="tr-TR" dirty="0"/>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4B7E8B29-A488-4D3D-BC98-B882FB5A1D8F}" type="slidenum">
              <a:rPr lang="tr-TR" smtClean="0"/>
              <a:t>‹#›</a:t>
            </a:fld>
            <a:endParaRPr lang="tr-TR" dirty="0"/>
          </a:p>
        </p:txBody>
      </p:sp>
    </p:spTree>
    <p:extLst>
      <p:ext uri="{BB962C8B-B14F-4D97-AF65-F5344CB8AC3E}">
        <p14:creationId xmlns:p14="http://schemas.microsoft.com/office/powerpoint/2010/main" val="23081850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Title 1"/>
          <p:cNvSpPr>
            <a:spLocks noGrp="1"/>
          </p:cNvSpPr>
          <p:nvPr>
            <p:ph type="title"/>
          </p:nvPr>
        </p:nvSpPr>
        <p:spPr>
          <a:xfrm>
            <a:off x="1942415" y="2074562"/>
            <a:ext cx="6591985" cy="1468800"/>
          </a:xfrm>
        </p:spPr>
        <p:txBody>
          <a:bodyPr anchor="b"/>
          <a:lstStyle>
            <a:lvl1pPr algn="l">
              <a:defRPr sz="4000" b="0" cap="none"/>
            </a:lvl1pPr>
          </a:lstStyle>
          <a:p>
            <a:r>
              <a:rPr lang="tr-TR"/>
              <a:t>Asıl başlık stilini düzenlemek için tıklayın</a:t>
            </a:r>
            <a:endParaRPr lang="en-US" dirty="0"/>
          </a:p>
        </p:txBody>
      </p:sp>
      <p:sp>
        <p:nvSpPr>
          <p:cNvPr id="3" name="Text Placeholder 2"/>
          <p:cNvSpPr>
            <a:spLocks noGrp="1"/>
          </p:cNvSpPr>
          <p:nvPr>
            <p:ph type="body" idx="1"/>
          </p:nvPr>
        </p:nvSpPr>
        <p:spPr>
          <a:xfrm>
            <a:off x="1942415" y="3581400"/>
            <a:ext cx="6591985"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a:t>
            </a:r>
          </a:p>
        </p:txBody>
      </p:sp>
      <p:sp>
        <p:nvSpPr>
          <p:cNvPr id="4" name="Date Placeholder 3"/>
          <p:cNvSpPr>
            <a:spLocks noGrp="1"/>
          </p:cNvSpPr>
          <p:nvPr>
            <p:ph type="dt" sz="half" idx="10"/>
          </p:nvPr>
        </p:nvSpPr>
        <p:spPr/>
        <p:txBody>
          <a:bodyPr/>
          <a:lstStyle/>
          <a:p>
            <a:fld id="{E7F9FDEA-E270-4795-9389-66300F2462DE}" type="datetimeFigureOut">
              <a:rPr lang="tr-TR" smtClean="0"/>
              <a:t>22.03.2020</a:t>
            </a:fld>
            <a:endParaRPr lang="tr-TR" dirty="0"/>
          </a:p>
        </p:txBody>
      </p:sp>
      <p:sp>
        <p:nvSpPr>
          <p:cNvPr id="5" name="Footer Placeholder 4"/>
          <p:cNvSpPr>
            <a:spLocks noGrp="1"/>
          </p:cNvSpPr>
          <p:nvPr>
            <p:ph type="ftr" sz="quarter" idx="11"/>
          </p:nvPr>
        </p:nvSpPr>
        <p:spPr/>
        <p:txBody>
          <a:bodyPr/>
          <a:lstStyle/>
          <a:p>
            <a:endParaRPr lang="tr-TR" dirty="0"/>
          </a:p>
        </p:txBody>
      </p:sp>
      <p:sp>
        <p:nvSpPr>
          <p:cNvPr id="11"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4B7E8B29-A488-4D3D-BC98-B882FB5A1D8F}" type="slidenum">
              <a:rPr lang="tr-TR" smtClean="0"/>
              <a:t>‹#›</a:t>
            </a:fld>
            <a:endParaRPr lang="tr-TR" dirty="0"/>
          </a:p>
        </p:txBody>
      </p:sp>
    </p:spTree>
    <p:extLst>
      <p:ext uri="{BB962C8B-B14F-4D97-AF65-F5344CB8AC3E}">
        <p14:creationId xmlns:p14="http://schemas.microsoft.com/office/powerpoint/2010/main" val="5360090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tr-TR"/>
              <a:t>Asıl başlık stilini düzenlemek için tıklayın</a:t>
            </a:r>
            <a:endParaRPr lang="en-US" dirty="0"/>
          </a:p>
        </p:txBody>
      </p:sp>
      <p:sp>
        <p:nvSpPr>
          <p:cNvPr id="3" name="Content Placeholder 2"/>
          <p:cNvSpPr>
            <a:spLocks noGrp="1"/>
          </p:cNvSpPr>
          <p:nvPr>
            <p:ph sz="half" idx="1"/>
          </p:nvPr>
        </p:nvSpPr>
        <p:spPr>
          <a:xfrm>
            <a:off x="1942416" y="2136706"/>
            <a:ext cx="3197531" cy="3767397"/>
          </a:xfrm>
        </p:spPr>
        <p:txBody>
          <a:bodyPr>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Content Placeholder 3"/>
          <p:cNvSpPr>
            <a:spLocks noGrp="1"/>
          </p:cNvSpPr>
          <p:nvPr>
            <p:ph sz="half" idx="2"/>
          </p:nvPr>
        </p:nvSpPr>
        <p:spPr>
          <a:xfrm>
            <a:off x="5337307" y="2136706"/>
            <a:ext cx="3197093" cy="3767397"/>
          </a:xfrm>
        </p:spPr>
        <p:txBody>
          <a:bodyPr>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Date Placeholder 4"/>
          <p:cNvSpPr>
            <a:spLocks noGrp="1"/>
          </p:cNvSpPr>
          <p:nvPr>
            <p:ph type="dt" sz="half" idx="10"/>
          </p:nvPr>
        </p:nvSpPr>
        <p:spPr/>
        <p:txBody>
          <a:bodyPr/>
          <a:lstStyle/>
          <a:p>
            <a:fld id="{E7F9FDEA-E270-4795-9389-66300F2462DE}" type="datetimeFigureOut">
              <a:rPr lang="tr-TR" smtClean="0"/>
              <a:t>22.03.2020</a:t>
            </a:fld>
            <a:endParaRPr lang="tr-TR" dirty="0"/>
          </a:p>
        </p:txBody>
      </p:sp>
      <p:sp>
        <p:nvSpPr>
          <p:cNvPr id="6" name="Footer Placeholder 5"/>
          <p:cNvSpPr>
            <a:spLocks noGrp="1"/>
          </p:cNvSpPr>
          <p:nvPr>
            <p:ph type="ftr" sz="quarter" idx="11"/>
          </p:nvPr>
        </p:nvSpPr>
        <p:spPr/>
        <p:txBody>
          <a:bodyPr/>
          <a:lstStyle/>
          <a:p>
            <a:endParaRPr lang="tr-TR" dirty="0"/>
          </a:p>
        </p:txBody>
      </p:sp>
      <p:sp>
        <p:nvSpPr>
          <p:cNvPr id="9"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0" name="Slide Number Placeholder 5"/>
          <p:cNvSpPr>
            <a:spLocks noGrp="1"/>
          </p:cNvSpPr>
          <p:nvPr>
            <p:ph type="sldNum" sz="quarter" idx="12"/>
          </p:nvPr>
        </p:nvSpPr>
        <p:spPr>
          <a:xfrm>
            <a:off x="511228" y="787783"/>
            <a:ext cx="584978" cy="365125"/>
          </a:xfrm>
        </p:spPr>
        <p:txBody>
          <a:bodyPr/>
          <a:lstStyle/>
          <a:p>
            <a:fld id="{4B7E8B29-A488-4D3D-BC98-B882FB5A1D8F}" type="slidenum">
              <a:rPr lang="tr-TR" smtClean="0"/>
              <a:t>‹#›</a:t>
            </a:fld>
            <a:endParaRPr lang="tr-TR" dirty="0"/>
          </a:p>
        </p:txBody>
      </p:sp>
    </p:spTree>
    <p:extLst>
      <p:ext uri="{BB962C8B-B14F-4D97-AF65-F5344CB8AC3E}">
        <p14:creationId xmlns:p14="http://schemas.microsoft.com/office/powerpoint/2010/main" val="14183292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tr-TR"/>
              <a:t>Asıl başlık stilini düzenlemek için tıklayın</a:t>
            </a:r>
            <a:endParaRPr lang="en-US" dirty="0"/>
          </a:p>
        </p:txBody>
      </p:sp>
      <p:sp>
        <p:nvSpPr>
          <p:cNvPr id="3" name="Text Placeholder 2"/>
          <p:cNvSpPr>
            <a:spLocks noGrp="1"/>
          </p:cNvSpPr>
          <p:nvPr>
            <p:ph type="body" idx="1"/>
          </p:nvPr>
        </p:nvSpPr>
        <p:spPr>
          <a:xfrm>
            <a:off x="2265352" y="2226626"/>
            <a:ext cx="2874596"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4" name="Content Placeholder 3"/>
          <p:cNvSpPr>
            <a:spLocks noGrp="1"/>
          </p:cNvSpPr>
          <p:nvPr>
            <p:ph sz="half" idx="2"/>
          </p:nvPr>
        </p:nvSpPr>
        <p:spPr>
          <a:xfrm>
            <a:off x="1942415" y="2802888"/>
            <a:ext cx="3197532" cy="3105703"/>
          </a:xfrm>
        </p:spPr>
        <p:txBody>
          <a:bodyPr>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Text Placeholder 4"/>
          <p:cNvSpPr>
            <a:spLocks noGrp="1"/>
          </p:cNvSpPr>
          <p:nvPr>
            <p:ph type="body" sz="quarter" idx="3"/>
          </p:nvPr>
        </p:nvSpPr>
        <p:spPr>
          <a:xfrm>
            <a:off x="5656154" y="2223398"/>
            <a:ext cx="2873239"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6" name="Content Placeholder 5"/>
          <p:cNvSpPr>
            <a:spLocks noGrp="1"/>
          </p:cNvSpPr>
          <p:nvPr>
            <p:ph sz="quarter" idx="4"/>
          </p:nvPr>
        </p:nvSpPr>
        <p:spPr>
          <a:xfrm>
            <a:off x="5333715" y="2799660"/>
            <a:ext cx="3195680" cy="3105703"/>
          </a:xfrm>
        </p:spPr>
        <p:txBody>
          <a:bodyPr>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7" name="Date Placeholder 6"/>
          <p:cNvSpPr>
            <a:spLocks noGrp="1"/>
          </p:cNvSpPr>
          <p:nvPr>
            <p:ph type="dt" sz="half" idx="10"/>
          </p:nvPr>
        </p:nvSpPr>
        <p:spPr/>
        <p:txBody>
          <a:bodyPr/>
          <a:lstStyle/>
          <a:p>
            <a:fld id="{E7F9FDEA-E270-4795-9389-66300F2462DE}" type="datetimeFigureOut">
              <a:rPr lang="tr-TR" smtClean="0"/>
              <a:t>22.03.2020</a:t>
            </a:fld>
            <a:endParaRPr lang="tr-TR" dirty="0"/>
          </a:p>
        </p:txBody>
      </p:sp>
      <p:sp>
        <p:nvSpPr>
          <p:cNvPr id="8" name="Footer Placeholder 7"/>
          <p:cNvSpPr>
            <a:spLocks noGrp="1"/>
          </p:cNvSpPr>
          <p:nvPr>
            <p:ph type="ftr" sz="quarter" idx="11"/>
          </p:nvPr>
        </p:nvSpPr>
        <p:spPr/>
        <p:txBody>
          <a:bodyPr/>
          <a:lstStyle/>
          <a:p>
            <a:endParaRPr lang="tr-TR" dirty="0"/>
          </a:p>
        </p:txBody>
      </p:sp>
      <p:sp>
        <p:nvSpPr>
          <p:cNvPr id="11"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2" name="Slide Number Placeholder 5"/>
          <p:cNvSpPr>
            <a:spLocks noGrp="1"/>
          </p:cNvSpPr>
          <p:nvPr>
            <p:ph type="sldNum" sz="quarter" idx="12"/>
          </p:nvPr>
        </p:nvSpPr>
        <p:spPr>
          <a:xfrm>
            <a:off x="511228" y="787783"/>
            <a:ext cx="584978" cy="365125"/>
          </a:xfrm>
        </p:spPr>
        <p:txBody>
          <a:bodyPr/>
          <a:lstStyle/>
          <a:p>
            <a:fld id="{4B7E8B29-A488-4D3D-BC98-B882FB5A1D8F}" type="slidenum">
              <a:rPr lang="tr-TR" smtClean="0"/>
              <a:t>‹#›</a:t>
            </a:fld>
            <a:endParaRPr lang="tr-TR" dirty="0"/>
          </a:p>
        </p:txBody>
      </p:sp>
    </p:spTree>
    <p:extLst>
      <p:ext uri="{BB962C8B-B14F-4D97-AF65-F5344CB8AC3E}">
        <p14:creationId xmlns:p14="http://schemas.microsoft.com/office/powerpoint/2010/main" val="42789085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a:xfrm>
            <a:off x="1945200" y="624110"/>
            <a:ext cx="6589200" cy="1280890"/>
          </a:xfrm>
        </p:spPr>
        <p:txBody>
          <a:bodyPr/>
          <a:lstStyle/>
          <a:p>
            <a:r>
              <a:rPr lang="tr-TR"/>
              <a:t>Asıl başlık stilini düzenlemek için tıklayın</a:t>
            </a:r>
            <a:endParaRPr lang="en-US" dirty="0"/>
          </a:p>
        </p:txBody>
      </p:sp>
      <p:sp>
        <p:nvSpPr>
          <p:cNvPr id="3" name="Date Placeholder 2"/>
          <p:cNvSpPr>
            <a:spLocks noGrp="1"/>
          </p:cNvSpPr>
          <p:nvPr>
            <p:ph type="dt" sz="half" idx="10"/>
          </p:nvPr>
        </p:nvSpPr>
        <p:spPr/>
        <p:txBody>
          <a:bodyPr/>
          <a:lstStyle/>
          <a:p>
            <a:fld id="{E7F9FDEA-E270-4795-9389-66300F2462DE}" type="datetimeFigureOut">
              <a:rPr lang="tr-TR" smtClean="0"/>
              <a:t>22.03.2020</a:t>
            </a:fld>
            <a:endParaRPr lang="tr-TR" dirty="0"/>
          </a:p>
        </p:txBody>
      </p:sp>
      <p:sp>
        <p:nvSpPr>
          <p:cNvPr id="4" name="Footer Placeholder 3"/>
          <p:cNvSpPr>
            <a:spLocks noGrp="1"/>
          </p:cNvSpPr>
          <p:nvPr>
            <p:ph type="ftr" sz="quarter" idx="11"/>
          </p:nvPr>
        </p:nvSpPr>
        <p:spPr/>
        <p:txBody>
          <a:bodyPr/>
          <a:lstStyle/>
          <a:p>
            <a:endParaRPr lang="tr-TR" dirty="0"/>
          </a:p>
        </p:txBody>
      </p:sp>
      <p:sp>
        <p:nvSpPr>
          <p:cNvPr id="8"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4B7E8B29-A488-4D3D-BC98-B882FB5A1D8F}" type="slidenum">
              <a:rPr lang="tr-TR" smtClean="0"/>
              <a:t>‹#›</a:t>
            </a:fld>
            <a:endParaRPr lang="tr-TR" dirty="0"/>
          </a:p>
        </p:txBody>
      </p:sp>
    </p:spTree>
    <p:extLst>
      <p:ext uri="{BB962C8B-B14F-4D97-AF65-F5344CB8AC3E}">
        <p14:creationId xmlns:p14="http://schemas.microsoft.com/office/powerpoint/2010/main" val="26150173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7F9FDEA-E270-4795-9389-66300F2462DE}" type="datetimeFigureOut">
              <a:rPr lang="tr-TR" smtClean="0"/>
              <a:t>22.03.2020</a:t>
            </a:fld>
            <a:endParaRPr lang="tr-TR" dirty="0"/>
          </a:p>
        </p:txBody>
      </p:sp>
      <p:sp>
        <p:nvSpPr>
          <p:cNvPr id="3" name="Footer Placeholder 2"/>
          <p:cNvSpPr>
            <a:spLocks noGrp="1"/>
          </p:cNvSpPr>
          <p:nvPr>
            <p:ph type="ftr" sz="quarter" idx="11"/>
          </p:nvPr>
        </p:nvSpPr>
        <p:spPr/>
        <p:txBody>
          <a:bodyPr/>
          <a:lstStyle/>
          <a:p>
            <a:endParaRPr lang="tr-TR" dirty="0"/>
          </a:p>
        </p:txBody>
      </p:sp>
      <p:sp>
        <p:nvSpPr>
          <p:cNvPr id="6"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4B7E8B29-A488-4D3D-BC98-B882FB5A1D8F}" type="slidenum">
              <a:rPr lang="tr-TR" smtClean="0"/>
              <a:t>‹#›</a:t>
            </a:fld>
            <a:endParaRPr lang="tr-TR" dirty="0"/>
          </a:p>
        </p:txBody>
      </p:sp>
    </p:spTree>
    <p:extLst>
      <p:ext uri="{BB962C8B-B14F-4D97-AF65-F5344CB8AC3E}">
        <p14:creationId xmlns:p14="http://schemas.microsoft.com/office/powerpoint/2010/main" val="33319449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1942415" y="446088"/>
            <a:ext cx="2629584" cy="976312"/>
          </a:xfrm>
        </p:spPr>
        <p:txBody>
          <a:bodyPr anchor="b"/>
          <a:lstStyle>
            <a:lvl1pPr algn="l">
              <a:defRPr sz="2000" b="0"/>
            </a:lvl1pPr>
          </a:lstStyle>
          <a:p>
            <a:r>
              <a:rPr lang="tr-TR"/>
              <a:t>Asıl başlık stilini düzenlemek için tıklayın</a:t>
            </a:r>
            <a:endParaRPr lang="en-US" dirty="0"/>
          </a:p>
        </p:txBody>
      </p:sp>
      <p:sp>
        <p:nvSpPr>
          <p:cNvPr id="3" name="Content Placeholder 2"/>
          <p:cNvSpPr>
            <a:spLocks noGrp="1"/>
          </p:cNvSpPr>
          <p:nvPr>
            <p:ph idx="1"/>
          </p:nvPr>
        </p:nvSpPr>
        <p:spPr>
          <a:xfrm>
            <a:off x="4743494" y="446089"/>
            <a:ext cx="3790906" cy="5414963"/>
          </a:xfrm>
        </p:spPr>
        <p:txBody>
          <a:bodyPr anchor="ctr">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Text Placeholder 3"/>
          <p:cNvSpPr>
            <a:spLocks noGrp="1"/>
          </p:cNvSpPr>
          <p:nvPr>
            <p:ph type="body" sz="half" idx="2"/>
          </p:nvPr>
        </p:nvSpPr>
        <p:spPr>
          <a:xfrm>
            <a:off x="1942415" y="1598613"/>
            <a:ext cx="2629584"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5" name="Date Placeholder 4"/>
          <p:cNvSpPr>
            <a:spLocks noGrp="1"/>
          </p:cNvSpPr>
          <p:nvPr>
            <p:ph type="dt" sz="half" idx="10"/>
          </p:nvPr>
        </p:nvSpPr>
        <p:spPr/>
        <p:txBody>
          <a:bodyPr/>
          <a:lstStyle/>
          <a:p>
            <a:fld id="{E7F9FDEA-E270-4795-9389-66300F2462DE}" type="datetimeFigureOut">
              <a:rPr lang="tr-TR" smtClean="0"/>
              <a:t>22.03.2020</a:t>
            </a:fld>
            <a:endParaRPr lang="tr-TR" dirty="0"/>
          </a:p>
        </p:txBody>
      </p:sp>
      <p:sp>
        <p:nvSpPr>
          <p:cNvPr id="6" name="Footer Placeholder 5"/>
          <p:cNvSpPr>
            <a:spLocks noGrp="1"/>
          </p:cNvSpPr>
          <p:nvPr>
            <p:ph type="ftr" sz="quarter" idx="11"/>
          </p:nvPr>
        </p:nvSpPr>
        <p:spPr/>
        <p:txBody>
          <a:bodyPr/>
          <a:lstStyle/>
          <a:p>
            <a:endParaRPr lang="tr-TR" dirty="0"/>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4B7E8B29-A488-4D3D-BC98-B882FB5A1D8F}" type="slidenum">
              <a:rPr lang="tr-TR" smtClean="0"/>
              <a:t>‹#›</a:t>
            </a:fld>
            <a:endParaRPr lang="tr-TR" dirty="0"/>
          </a:p>
        </p:txBody>
      </p:sp>
    </p:spTree>
    <p:extLst>
      <p:ext uri="{BB962C8B-B14F-4D97-AF65-F5344CB8AC3E}">
        <p14:creationId xmlns:p14="http://schemas.microsoft.com/office/powerpoint/2010/main" val="39978986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1942415" y="4800600"/>
            <a:ext cx="6591985" cy="566738"/>
          </a:xfrm>
        </p:spPr>
        <p:txBody>
          <a:bodyPr anchor="b">
            <a:normAutofit/>
          </a:bodyPr>
          <a:lstStyle>
            <a:lvl1pPr algn="l">
              <a:defRPr sz="2400" b="0"/>
            </a:lvl1pPr>
          </a:lstStyle>
          <a:p>
            <a:r>
              <a:rPr lang="tr-TR"/>
              <a:t>Asıl başlık stilini düzenlemek için tıklayın</a:t>
            </a:r>
            <a:endParaRPr lang="en-US" dirty="0"/>
          </a:p>
        </p:txBody>
      </p:sp>
      <p:sp>
        <p:nvSpPr>
          <p:cNvPr id="3" name="Picture Placeholder 2"/>
          <p:cNvSpPr>
            <a:spLocks noGrp="1" noChangeAspect="1"/>
          </p:cNvSpPr>
          <p:nvPr>
            <p:ph type="pic" idx="1"/>
          </p:nvPr>
        </p:nvSpPr>
        <p:spPr>
          <a:xfrm>
            <a:off x="1942415" y="634965"/>
            <a:ext cx="6591985"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dirty="0"/>
              <a:t>Resim eklemek için simgeye tıklayın</a:t>
            </a:r>
            <a:endParaRPr lang="en-US" dirty="0"/>
          </a:p>
        </p:txBody>
      </p:sp>
      <p:sp>
        <p:nvSpPr>
          <p:cNvPr id="4" name="Text Placeholder 3"/>
          <p:cNvSpPr>
            <a:spLocks noGrp="1"/>
          </p:cNvSpPr>
          <p:nvPr>
            <p:ph type="body" sz="half" idx="2"/>
          </p:nvPr>
        </p:nvSpPr>
        <p:spPr>
          <a:xfrm>
            <a:off x="1942415" y="5367338"/>
            <a:ext cx="6591985"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5" name="Date Placeholder 4"/>
          <p:cNvSpPr>
            <a:spLocks noGrp="1"/>
          </p:cNvSpPr>
          <p:nvPr>
            <p:ph type="dt" sz="half" idx="10"/>
          </p:nvPr>
        </p:nvSpPr>
        <p:spPr/>
        <p:txBody>
          <a:bodyPr/>
          <a:lstStyle/>
          <a:p>
            <a:fld id="{E7F9FDEA-E270-4795-9389-66300F2462DE}" type="datetimeFigureOut">
              <a:rPr lang="tr-TR" smtClean="0"/>
              <a:t>22.03.2020</a:t>
            </a:fld>
            <a:endParaRPr lang="tr-TR" dirty="0"/>
          </a:p>
        </p:txBody>
      </p:sp>
      <p:sp>
        <p:nvSpPr>
          <p:cNvPr id="6" name="Footer Placeholder 5"/>
          <p:cNvSpPr>
            <a:spLocks noGrp="1"/>
          </p:cNvSpPr>
          <p:nvPr>
            <p:ph type="ftr" sz="quarter" idx="11"/>
          </p:nvPr>
        </p:nvSpPr>
        <p:spPr/>
        <p:txBody>
          <a:bodyPr/>
          <a:lstStyle/>
          <a:p>
            <a:endParaRPr lang="tr-TR" dirty="0"/>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4B7E8B29-A488-4D3D-BC98-B882FB5A1D8F}" type="slidenum">
              <a:rPr lang="tr-TR" smtClean="0"/>
              <a:t>‹#›</a:t>
            </a:fld>
            <a:endParaRPr lang="tr-TR" dirty="0"/>
          </a:p>
        </p:txBody>
      </p:sp>
    </p:spTree>
    <p:extLst>
      <p:ext uri="{BB962C8B-B14F-4D97-AF65-F5344CB8AC3E}">
        <p14:creationId xmlns:p14="http://schemas.microsoft.com/office/powerpoint/2010/main" val="17263302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Başlık ve Resim Yazısı">
    <p:spTree>
      <p:nvGrpSpPr>
        <p:cNvPr id="1" name=""/>
        <p:cNvGrpSpPr/>
        <p:nvPr/>
      </p:nvGrpSpPr>
      <p:grpSpPr>
        <a:xfrm>
          <a:off x="0" y="0"/>
          <a:ext cx="0" cy="0"/>
          <a:chOff x="0" y="0"/>
          <a:chExt cx="0" cy="0"/>
        </a:xfrm>
      </p:grpSpPr>
      <p:sp>
        <p:nvSpPr>
          <p:cNvPr id="2" name="Title 1"/>
          <p:cNvSpPr>
            <a:spLocks noGrp="1"/>
          </p:cNvSpPr>
          <p:nvPr>
            <p:ph type="title"/>
          </p:nvPr>
        </p:nvSpPr>
        <p:spPr>
          <a:xfrm>
            <a:off x="1942415" y="609600"/>
            <a:ext cx="6591985" cy="3117040"/>
          </a:xfrm>
        </p:spPr>
        <p:txBody>
          <a:bodyPr anchor="ctr">
            <a:normAutofit/>
          </a:bodyPr>
          <a:lstStyle>
            <a:lvl1pPr algn="l">
              <a:defRPr sz="4800" b="0" cap="none"/>
            </a:lvl1pPr>
          </a:lstStyle>
          <a:p>
            <a:r>
              <a:rPr lang="tr-TR"/>
              <a:t>Asıl başlık stilini düzenlemek için tıklayın</a:t>
            </a:r>
            <a:endParaRPr lang="en-US" dirty="0"/>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a:t>
            </a:r>
          </a:p>
        </p:txBody>
      </p:sp>
      <p:sp>
        <p:nvSpPr>
          <p:cNvPr id="4" name="Date Placeholder 3"/>
          <p:cNvSpPr>
            <a:spLocks noGrp="1"/>
          </p:cNvSpPr>
          <p:nvPr>
            <p:ph type="dt" sz="half" idx="10"/>
          </p:nvPr>
        </p:nvSpPr>
        <p:spPr/>
        <p:txBody>
          <a:bodyPr/>
          <a:lstStyle/>
          <a:p>
            <a:fld id="{E7F9FDEA-E270-4795-9389-66300F2462DE}" type="datetimeFigureOut">
              <a:rPr lang="tr-TR" smtClean="0"/>
              <a:t>22.03.2020</a:t>
            </a:fld>
            <a:endParaRPr lang="tr-TR" dirty="0"/>
          </a:p>
        </p:txBody>
      </p:sp>
      <p:sp>
        <p:nvSpPr>
          <p:cNvPr id="5" name="Footer Placeholder 4"/>
          <p:cNvSpPr>
            <a:spLocks noGrp="1"/>
          </p:cNvSpPr>
          <p:nvPr>
            <p:ph type="ftr" sz="quarter" idx="11"/>
          </p:nvPr>
        </p:nvSpPr>
        <p:spPr/>
        <p:txBody>
          <a:bodyPr/>
          <a:lstStyle/>
          <a:p>
            <a:endParaRPr lang="tr-TR" dirty="0"/>
          </a:p>
        </p:txBody>
      </p:sp>
      <p:sp>
        <p:nvSpPr>
          <p:cNvPr id="10"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4B7E8B29-A488-4D3D-BC98-B882FB5A1D8F}" type="slidenum">
              <a:rPr lang="tr-TR" smtClean="0"/>
              <a:t>‹#›</a:t>
            </a:fld>
            <a:endParaRPr lang="tr-TR" dirty="0"/>
          </a:p>
        </p:txBody>
      </p:sp>
    </p:spTree>
    <p:extLst>
      <p:ext uri="{BB962C8B-B14F-4D97-AF65-F5344CB8AC3E}">
        <p14:creationId xmlns:p14="http://schemas.microsoft.com/office/powerpoint/2010/main" val="19634839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Resim Yazılı Alıntı">
    <p:spTree>
      <p:nvGrpSpPr>
        <p:cNvPr id="1" name=""/>
        <p:cNvGrpSpPr/>
        <p:nvPr/>
      </p:nvGrpSpPr>
      <p:grpSpPr>
        <a:xfrm>
          <a:off x="0" y="0"/>
          <a:ext cx="0" cy="0"/>
          <a:chOff x="0" y="0"/>
          <a:chExt cx="0" cy="0"/>
        </a:xfrm>
      </p:grpSpPr>
      <p:sp>
        <p:nvSpPr>
          <p:cNvPr id="2"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tr-TR"/>
              <a:t>Asıl başlık stilini düzenlemek için tıklayın</a:t>
            </a:r>
            <a:endParaRPr lang="en-US" dirty="0"/>
          </a:p>
        </p:txBody>
      </p:sp>
      <p:sp>
        <p:nvSpPr>
          <p:cNvPr id="13" name="Text Placeholder 9"/>
          <p:cNvSpPr>
            <a:spLocks noGrp="1"/>
          </p:cNvSpPr>
          <p:nvPr>
            <p:ph type="body" sz="quarter" idx="13"/>
          </p:nvPr>
        </p:nvSpPr>
        <p:spPr>
          <a:xfrm>
            <a:off x="2415972" y="3505200"/>
            <a:ext cx="5653888"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a:t>Asıl metin stillerini düzenle</a:t>
            </a:r>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a:t>
            </a:r>
          </a:p>
        </p:txBody>
      </p:sp>
      <p:sp>
        <p:nvSpPr>
          <p:cNvPr id="4" name="Date Placeholder 3"/>
          <p:cNvSpPr>
            <a:spLocks noGrp="1"/>
          </p:cNvSpPr>
          <p:nvPr>
            <p:ph type="dt" sz="half" idx="10"/>
          </p:nvPr>
        </p:nvSpPr>
        <p:spPr/>
        <p:txBody>
          <a:bodyPr/>
          <a:lstStyle/>
          <a:p>
            <a:fld id="{E7F9FDEA-E270-4795-9389-66300F2462DE}" type="datetimeFigureOut">
              <a:rPr lang="tr-TR" smtClean="0"/>
              <a:t>22.03.2020</a:t>
            </a:fld>
            <a:endParaRPr lang="tr-TR" dirty="0"/>
          </a:p>
        </p:txBody>
      </p:sp>
      <p:sp>
        <p:nvSpPr>
          <p:cNvPr id="5" name="Footer Placeholder 4"/>
          <p:cNvSpPr>
            <a:spLocks noGrp="1"/>
          </p:cNvSpPr>
          <p:nvPr>
            <p:ph type="ftr" sz="quarter" idx="11"/>
          </p:nvPr>
        </p:nvSpPr>
        <p:spPr/>
        <p:txBody>
          <a:bodyPr/>
          <a:lstStyle/>
          <a:p>
            <a:endParaRPr lang="tr-TR" dirty="0"/>
          </a:p>
        </p:txBody>
      </p:sp>
      <p:sp>
        <p:nvSpPr>
          <p:cNvPr id="19"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4B7E8B29-A488-4D3D-BC98-B882FB5A1D8F}" type="slidenum">
              <a:rPr lang="tr-TR" smtClean="0"/>
              <a:t>‹#›</a:t>
            </a:fld>
            <a:endParaRPr lang="tr-TR" dirty="0"/>
          </a:p>
        </p:txBody>
      </p:sp>
      <p:sp>
        <p:nvSpPr>
          <p:cNvPr id="14" name="TextBox 13"/>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4456592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İsim Kartı">
    <p:spTree>
      <p:nvGrpSpPr>
        <p:cNvPr id="1" name=""/>
        <p:cNvGrpSpPr/>
        <p:nvPr/>
      </p:nvGrpSpPr>
      <p:grpSpPr>
        <a:xfrm>
          <a:off x="0" y="0"/>
          <a:ext cx="0" cy="0"/>
          <a:chOff x="0" y="0"/>
          <a:chExt cx="0" cy="0"/>
        </a:xfrm>
      </p:grpSpPr>
      <p:sp>
        <p:nvSpPr>
          <p:cNvPr id="2" name="Title 1"/>
          <p:cNvSpPr>
            <a:spLocks noGrp="1"/>
          </p:cNvSpPr>
          <p:nvPr>
            <p:ph type="title"/>
          </p:nvPr>
        </p:nvSpPr>
        <p:spPr>
          <a:xfrm>
            <a:off x="1942415" y="2438401"/>
            <a:ext cx="6591985" cy="2724845"/>
          </a:xfrm>
        </p:spPr>
        <p:txBody>
          <a:bodyPr anchor="b">
            <a:normAutofit/>
          </a:bodyPr>
          <a:lstStyle>
            <a:lvl1pPr algn="l">
              <a:defRPr sz="4800" b="0"/>
            </a:lvl1pPr>
          </a:lstStyle>
          <a:p>
            <a:r>
              <a:rPr lang="tr-TR"/>
              <a:t>Asıl başlık stilini düzenlemek için tıklayın</a:t>
            </a:r>
            <a:endParaRPr lang="en-US" dirty="0"/>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tr-TR"/>
              <a:t>Asıl metin stillerini düzenle</a:t>
            </a:r>
          </a:p>
        </p:txBody>
      </p:sp>
      <p:sp>
        <p:nvSpPr>
          <p:cNvPr id="5" name="Date Placeholder 4"/>
          <p:cNvSpPr>
            <a:spLocks noGrp="1"/>
          </p:cNvSpPr>
          <p:nvPr>
            <p:ph type="dt" sz="half" idx="10"/>
          </p:nvPr>
        </p:nvSpPr>
        <p:spPr/>
        <p:txBody>
          <a:bodyPr/>
          <a:lstStyle/>
          <a:p>
            <a:fld id="{E7F9FDEA-E270-4795-9389-66300F2462DE}" type="datetimeFigureOut">
              <a:rPr lang="tr-TR" smtClean="0"/>
              <a:t>22.03.2020</a:t>
            </a:fld>
            <a:endParaRPr lang="tr-TR" dirty="0"/>
          </a:p>
        </p:txBody>
      </p:sp>
      <p:sp>
        <p:nvSpPr>
          <p:cNvPr id="6" name="Footer Placeholder 5"/>
          <p:cNvSpPr>
            <a:spLocks noGrp="1"/>
          </p:cNvSpPr>
          <p:nvPr>
            <p:ph type="ftr" sz="quarter" idx="11"/>
          </p:nvPr>
        </p:nvSpPr>
        <p:spPr/>
        <p:txBody>
          <a:bodyPr/>
          <a:lstStyle/>
          <a:p>
            <a:endParaRPr lang="tr-TR" dirty="0"/>
          </a:p>
        </p:txBody>
      </p:sp>
      <p:sp>
        <p:nvSpPr>
          <p:cNvPr id="11"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4B7E8B29-A488-4D3D-BC98-B882FB5A1D8F}" type="slidenum">
              <a:rPr lang="tr-TR" smtClean="0"/>
              <a:t>‹#›</a:t>
            </a:fld>
            <a:endParaRPr lang="tr-TR" dirty="0"/>
          </a:p>
        </p:txBody>
      </p:sp>
    </p:spTree>
    <p:extLst>
      <p:ext uri="{BB962C8B-B14F-4D97-AF65-F5344CB8AC3E}">
        <p14:creationId xmlns:p14="http://schemas.microsoft.com/office/powerpoint/2010/main" val="388560894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Alıntı İsim Kartı">
    <p:spTree>
      <p:nvGrpSpPr>
        <p:cNvPr id="1" name=""/>
        <p:cNvGrpSpPr/>
        <p:nvPr/>
      </p:nvGrpSpPr>
      <p:grpSpPr>
        <a:xfrm>
          <a:off x="0" y="0"/>
          <a:ext cx="0" cy="0"/>
          <a:chOff x="0" y="0"/>
          <a:chExt cx="0" cy="0"/>
        </a:xfrm>
      </p:grpSpPr>
      <p:sp>
        <p:nvSpPr>
          <p:cNvPr id="13"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tr-TR"/>
              <a:t>Asıl başlık stilini düzenlemek için tıklayın</a:t>
            </a:r>
            <a:endParaRPr lang="en-US" dirty="0"/>
          </a:p>
        </p:txBody>
      </p:sp>
      <p:sp>
        <p:nvSpPr>
          <p:cNvPr id="21" name="Text Placeholder 9"/>
          <p:cNvSpPr>
            <a:spLocks noGrp="1"/>
          </p:cNvSpPr>
          <p:nvPr>
            <p:ph type="body" sz="quarter" idx="13"/>
          </p:nvPr>
        </p:nvSpPr>
        <p:spPr>
          <a:xfrm>
            <a:off x="1942415" y="4343400"/>
            <a:ext cx="6688292"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a:t>Asıl metin stillerini düzenle</a:t>
            </a:r>
          </a:p>
        </p:txBody>
      </p:sp>
      <p:sp>
        <p:nvSpPr>
          <p:cNvPr id="4" name="Text Placeholder 3"/>
          <p:cNvSpPr>
            <a:spLocks noGrp="1"/>
          </p:cNvSpPr>
          <p:nvPr>
            <p:ph type="body" sz="half" idx="2"/>
          </p:nvPr>
        </p:nvSpPr>
        <p:spPr>
          <a:xfrm>
            <a:off x="1942415" y="5181600"/>
            <a:ext cx="6688292"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tr-TR"/>
              <a:t>Asıl metin stillerini düzenle</a:t>
            </a:r>
          </a:p>
        </p:txBody>
      </p:sp>
      <p:sp>
        <p:nvSpPr>
          <p:cNvPr id="5" name="Date Placeholder 4"/>
          <p:cNvSpPr>
            <a:spLocks noGrp="1"/>
          </p:cNvSpPr>
          <p:nvPr>
            <p:ph type="dt" sz="half" idx="10"/>
          </p:nvPr>
        </p:nvSpPr>
        <p:spPr/>
        <p:txBody>
          <a:bodyPr/>
          <a:lstStyle/>
          <a:p>
            <a:fld id="{E7F9FDEA-E270-4795-9389-66300F2462DE}" type="datetimeFigureOut">
              <a:rPr lang="tr-TR" smtClean="0"/>
              <a:t>22.03.2020</a:t>
            </a:fld>
            <a:endParaRPr lang="tr-TR" dirty="0"/>
          </a:p>
        </p:txBody>
      </p:sp>
      <p:sp>
        <p:nvSpPr>
          <p:cNvPr id="6" name="Footer Placeholder 5"/>
          <p:cNvSpPr>
            <a:spLocks noGrp="1"/>
          </p:cNvSpPr>
          <p:nvPr>
            <p:ph type="ftr" sz="quarter" idx="11"/>
          </p:nvPr>
        </p:nvSpPr>
        <p:spPr/>
        <p:txBody>
          <a:bodyPr/>
          <a:lstStyle/>
          <a:p>
            <a:endParaRPr lang="tr-TR" dirty="0"/>
          </a:p>
        </p:txBody>
      </p:sp>
      <p:sp>
        <p:nvSpPr>
          <p:cNvPr id="2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4B7E8B29-A488-4D3D-BC98-B882FB5A1D8F}" type="slidenum">
              <a:rPr lang="tr-TR" smtClean="0"/>
              <a:t>‹#›</a:t>
            </a:fld>
            <a:endParaRPr lang="tr-TR" dirty="0"/>
          </a:p>
        </p:txBody>
      </p:sp>
      <p:sp>
        <p:nvSpPr>
          <p:cNvPr id="11" name="TextBox 10"/>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2" name="TextBox 11"/>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83608645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Doğru veya Yanlış">
    <p:spTree>
      <p:nvGrpSpPr>
        <p:cNvPr id="1" name=""/>
        <p:cNvGrpSpPr/>
        <p:nvPr/>
      </p:nvGrpSpPr>
      <p:grpSpPr>
        <a:xfrm>
          <a:off x="0" y="0"/>
          <a:ext cx="0" cy="0"/>
          <a:chOff x="0" y="0"/>
          <a:chExt cx="0" cy="0"/>
        </a:xfrm>
      </p:grpSpPr>
      <p:sp>
        <p:nvSpPr>
          <p:cNvPr id="2" name="Title 1"/>
          <p:cNvSpPr>
            <a:spLocks noGrp="1"/>
          </p:cNvSpPr>
          <p:nvPr>
            <p:ph type="title"/>
          </p:nvPr>
        </p:nvSpPr>
        <p:spPr>
          <a:xfrm>
            <a:off x="1942416" y="627407"/>
            <a:ext cx="6591984" cy="2880020"/>
          </a:xfrm>
        </p:spPr>
        <p:txBody>
          <a:bodyPr anchor="ctr">
            <a:normAutofit/>
          </a:bodyPr>
          <a:lstStyle>
            <a:lvl1pPr algn="l">
              <a:defRPr sz="4800" b="0"/>
            </a:lvl1pPr>
          </a:lstStyle>
          <a:p>
            <a:r>
              <a:rPr lang="tr-TR"/>
              <a:t>Asıl başlık stilini düzenlemek için tıklayın</a:t>
            </a:r>
            <a:endParaRPr lang="en-US" dirty="0"/>
          </a:p>
        </p:txBody>
      </p:sp>
      <p:sp>
        <p:nvSpPr>
          <p:cNvPr id="21" name="Text Placeholder 9"/>
          <p:cNvSpPr>
            <a:spLocks noGrp="1"/>
          </p:cNvSpPr>
          <p:nvPr>
            <p:ph type="body" sz="quarter" idx="13"/>
          </p:nvPr>
        </p:nvSpPr>
        <p:spPr>
          <a:xfrm>
            <a:off x="1942415" y="4343400"/>
            <a:ext cx="6591985"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a:t>Asıl metin stillerini düzenle</a:t>
            </a:r>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tr-TR"/>
              <a:t>Asıl metin stillerini düzenle</a:t>
            </a:r>
          </a:p>
        </p:txBody>
      </p:sp>
      <p:sp>
        <p:nvSpPr>
          <p:cNvPr id="5" name="Date Placeholder 4"/>
          <p:cNvSpPr>
            <a:spLocks noGrp="1"/>
          </p:cNvSpPr>
          <p:nvPr>
            <p:ph type="dt" sz="half" idx="10"/>
          </p:nvPr>
        </p:nvSpPr>
        <p:spPr/>
        <p:txBody>
          <a:bodyPr/>
          <a:lstStyle/>
          <a:p>
            <a:fld id="{E7F9FDEA-E270-4795-9389-66300F2462DE}" type="datetimeFigureOut">
              <a:rPr lang="tr-TR" smtClean="0"/>
              <a:t>22.03.2020</a:t>
            </a:fld>
            <a:endParaRPr lang="tr-TR" dirty="0"/>
          </a:p>
        </p:txBody>
      </p:sp>
      <p:sp>
        <p:nvSpPr>
          <p:cNvPr id="6" name="Footer Placeholder 5"/>
          <p:cNvSpPr>
            <a:spLocks noGrp="1"/>
          </p:cNvSpPr>
          <p:nvPr>
            <p:ph type="ftr" sz="quarter" idx="11"/>
          </p:nvPr>
        </p:nvSpPr>
        <p:spPr/>
        <p:txBody>
          <a:bodyPr/>
          <a:lstStyle/>
          <a:p>
            <a:endParaRPr lang="tr-TR" dirty="0"/>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4B7E8B29-A488-4D3D-BC98-B882FB5A1D8F}" type="slidenum">
              <a:rPr lang="tr-TR" smtClean="0"/>
              <a:t>‹#›</a:t>
            </a:fld>
            <a:endParaRPr lang="tr-TR" dirty="0"/>
          </a:p>
        </p:txBody>
      </p:sp>
    </p:spTree>
    <p:extLst>
      <p:ext uri="{BB962C8B-B14F-4D97-AF65-F5344CB8AC3E}">
        <p14:creationId xmlns:p14="http://schemas.microsoft.com/office/powerpoint/2010/main" val="8300148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Vertical Text Placeholder 2"/>
          <p:cNvSpPr>
            <a:spLocks noGrp="1"/>
          </p:cNvSpPr>
          <p:nvPr>
            <p:ph type="body" orient="vert" idx="1"/>
          </p:nvPr>
        </p:nvSpPr>
        <p:spPr/>
        <p:txBody>
          <a:bodyPr vert="eaVert" ancho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E7F9FDEA-E270-4795-9389-66300F2462DE}" type="datetimeFigureOut">
              <a:rPr lang="tr-TR" smtClean="0"/>
              <a:t>22.03.2020</a:t>
            </a:fld>
            <a:endParaRPr lang="tr-TR" dirty="0"/>
          </a:p>
        </p:txBody>
      </p:sp>
      <p:sp>
        <p:nvSpPr>
          <p:cNvPr id="5" name="Footer Placeholder 4"/>
          <p:cNvSpPr>
            <a:spLocks noGrp="1"/>
          </p:cNvSpPr>
          <p:nvPr>
            <p:ph type="ftr" sz="quarter" idx="11"/>
          </p:nvPr>
        </p:nvSpPr>
        <p:spPr/>
        <p:txBody>
          <a:bodyPr/>
          <a:lstStyle/>
          <a:p>
            <a:endParaRPr lang="tr-TR" dirty="0"/>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4B7E8B29-A488-4D3D-BC98-B882FB5A1D8F}" type="slidenum">
              <a:rPr lang="tr-TR" smtClean="0"/>
              <a:t>‹#›</a:t>
            </a:fld>
            <a:endParaRPr lang="tr-TR" dirty="0"/>
          </a:p>
        </p:txBody>
      </p:sp>
    </p:spTree>
    <p:extLst>
      <p:ext uri="{BB962C8B-B14F-4D97-AF65-F5344CB8AC3E}">
        <p14:creationId xmlns:p14="http://schemas.microsoft.com/office/powerpoint/2010/main" val="273850306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78535" y="627406"/>
            <a:ext cx="1656132" cy="5283817"/>
          </a:xfrm>
        </p:spPr>
        <p:txBody>
          <a:bodyPr vert="eaVert" anchor="ctr"/>
          <a:lstStyle/>
          <a:p>
            <a:r>
              <a:rPr lang="tr-TR"/>
              <a:t>Asıl başlık stilini düzenlemek için tıklayın</a:t>
            </a:r>
            <a:endParaRPr lang="en-US" dirty="0"/>
          </a:p>
        </p:txBody>
      </p:sp>
      <p:sp>
        <p:nvSpPr>
          <p:cNvPr id="3" name="Vertical Text Placeholder 2"/>
          <p:cNvSpPr>
            <a:spLocks noGrp="1"/>
          </p:cNvSpPr>
          <p:nvPr>
            <p:ph type="body" orient="vert" idx="1"/>
          </p:nvPr>
        </p:nvSpPr>
        <p:spPr>
          <a:xfrm>
            <a:off x="1942416" y="627406"/>
            <a:ext cx="4716348" cy="5283817"/>
          </a:xfrm>
        </p:spPr>
        <p:txBody>
          <a:bodyPr vert="eaVe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E7F9FDEA-E270-4795-9389-66300F2462DE}" type="datetimeFigureOut">
              <a:rPr lang="tr-TR" smtClean="0"/>
              <a:t>22.03.2020</a:t>
            </a:fld>
            <a:endParaRPr lang="tr-TR" dirty="0"/>
          </a:p>
        </p:txBody>
      </p:sp>
      <p:sp>
        <p:nvSpPr>
          <p:cNvPr id="5" name="Footer Placeholder 4"/>
          <p:cNvSpPr>
            <a:spLocks noGrp="1"/>
          </p:cNvSpPr>
          <p:nvPr>
            <p:ph type="ftr" sz="quarter" idx="11"/>
          </p:nvPr>
        </p:nvSpPr>
        <p:spPr/>
        <p:txBody>
          <a:bodyPr/>
          <a:lstStyle/>
          <a:p>
            <a:endParaRPr lang="tr-TR" dirty="0"/>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4B7E8B29-A488-4D3D-BC98-B882FB5A1D8F}" type="slidenum">
              <a:rPr lang="tr-TR" smtClean="0"/>
              <a:t>‹#›</a:t>
            </a:fld>
            <a:endParaRPr lang="tr-TR" dirty="0"/>
          </a:p>
        </p:txBody>
      </p:sp>
    </p:spTree>
    <p:extLst>
      <p:ext uri="{BB962C8B-B14F-4D97-AF65-F5344CB8AC3E}">
        <p14:creationId xmlns:p14="http://schemas.microsoft.com/office/powerpoint/2010/main" val="27108749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36" name="Group 35"/>
          <p:cNvGrpSpPr/>
          <p:nvPr/>
        </p:nvGrpSpPr>
        <p:grpSpPr>
          <a:xfrm>
            <a:off x="1" y="228600"/>
            <a:ext cx="1981200" cy="6638628"/>
            <a:chOff x="2487613" y="285750"/>
            <a:chExt cx="2428875" cy="5654676"/>
          </a:xfrm>
        </p:grpSpPr>
        <p:sp>
          <p:nvSpPr>
            <p:cNvPr id="37"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38"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39"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40"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41"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42"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43"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44"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45"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46"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47"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48"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49" name="Group 48"/>
          <p:cNvGrpSpPr/>
          <p:nvPr/>
        </p:nvGrpSpPr>
        <p:grpSpPr>
          <a:xfrm>
            <a:off x="20421" y="285"/>
            <a:ext cx="1952272" cy="6852968"/>
            <a:chOff x="6627813" y="195717"/>
            <a:chExt cx="1952625" cy="5678034"/>
          </a:xfrm>
        </p:grpSpPr>
        <p:sp>
          <p:nvSpPr>
            <p:cNvPr id="50" name="Freeform 27"/>
            <p:cNvSpPr/>
            <p:nvPr/>
          </p:nvSpPr>
          <p:spPr bwMode="auto">
            <a:xfrm>
              <a:off x="6627813" y="195717"/>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51"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52"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53"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54"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55"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56"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57"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58"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59"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60"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61"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62" name="Rectangle 61"/>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1945200" y="624110"/>
            <a:ext cx="6589200" cy="1280890"/>
          </a:xfrm>
          <a:prstGeom prst="rect">
            <a:avLst/>
          </a:prstGeom>
        </p:spPr>
        <p:txBody>
          <a:bodyPr vert="horz" lIns="91440" tIns="45720" rIns="91440" bIns="45720" rtlCol="0" anchor="t">
            <a:normAutofit/>
          </a:bodyPr>
          <a:lstStyle/>
          <a:p>
            <a:r>
              <a:rPr lang="tr-TR"/>
              <a:t>Asıl başlık stilini düzenlemek için tıklayın</a:t>
            </a:r>
            <a:endParaRPr lang="en-US" dirty="0"/>
          </a:p>
        </p:txBody>
      </p:sp>
      <p:sp>
        <p:nvSpPr>
          <p:cNvPr id="3" name="Text Placeholder 2"/>
          <p:cNvSpPr>
            <a:spLocks noGrp="1"/>
          </p:cNvSpPr>
          <p:nvPr>
            <p:ph type="body" idx="1"/>
          </p:nvPr>
        </p:nvSpPr>
        <p:spPr>
          <a:xfrm>
            <a:off x="1942415" y="2133600"/>
            <a:ext cx="6591985" cy="3886200"/>
          </a:xfrm>
          <a:prstGeom prst="rect">
            <a:avLst/>
          </a:prstGeom>
        </p:spPr>
        <p:txBody>
          <a:bodyPr vert="horz" lIns="91440" tIns="45720" rIns="91440" bIns="45720" rtlCol="0">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2"/>
          </p:nvPr>
        </p:nvSpPr>
        <p:spPr>
          <a:xfrm>
            <a:off x="7772400" y="6135089"/>
            <a:ext cx="766380" cy="370171"/>
          </a:xfrm>
          <a:prstGeom prst="rect">
            <a:avLst/>
          </a:prstGeom>
        </p:spPr>
        <p:txBody>
          <a:bodyPr vert="horz" lIns="91440" tIns="45720" rIns="91440" bIns="45720" rtlCol="0" anchor="ctr"/>
          <a:lstStyle>
            <a:lvl1pPr algn="r">
              <a:defRPr sz="900">
                <a:solidFill>
                  <a:schemeClr val="tx1">
                    <a:tint val="75000"/>
                  </a:schemeClr>
                </a:solidFill>
              </a:defRPr>
            </a:lvl1pPr>
          </a:lstStyle>
          <a:p>
            <a:fld id="{E7F9FDEA-E270-4795-9389-66300F2462DE}" type="datetimeFigureOut">
              <a:rPr lang="tr-TR" smtClean="0"/>
              <a:t>22.03.2020</a:t>
            </a:fld>
            <a:endParaRPr lang="tr-TR" dirty="0"/>
          </a:p>
        </p:txBody>
      </p:sp>
      <p:sp>
        <p:nvSpPr>
          <p:cNvPr id="5" name="Footer Placeholder 4"/>
          <p:cNvSpPr>
            <a:spLocks noGrp="1"/>
          </p:cNvSpPr>
          <p:nvPr>
            <p:ph type="ftr" sz="quarter" idx="3"/>
          </p:nvPr>
        </p:nvSpPr>
        <p:spPr>
          <a:xfrm>
            <a:off x="1942415" y="6135809"/>
            <a:ext cx="5716488"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tr-TR" dirty="0"/>
          </a:p>
        </p:txBody>
      </p:sp>
      <p:sp>
        <p:nvSpPr>
          <p:cNvPr id="6" name="Slide Number Placeholder 5"/>
          <p:cNvSpPr>
            <a:spLocks noGrp="1"/>
          </p:cNvSpPr>
          <p:nvPr>
            <p:ph type="sldNum" sz="quarter" idx="4"/>
          </p:nvPr>
        </p:nvSpPr>
        <p:spPr bwMode="gray">
          <a:xfrm>
            <a:off x="511228" y="787783"/>
            <a:ext cx="584978" cy="365125"/>
          </a:xfrm>
          <a:prstGeom prst="rect">
            <a:avLst/>
          </a:prstGeom>
        </p:spPr>
        <p:txBody>
          <a:bodyPr vert="horz" lIns="91440" tIns="45720" rIns="91440" bIns="45720" rtlCol="0" anchor="ctr"/>
          <a:lstStyle>
            <a:lvl1pPr algn="r">
              <a:defRPr sz="2000">
                <a:solidFill>
                  <a:srgbClr val="FEFFFF"/>
                </a:solidFill>
              </a:defRPr>
            </a:lvl1pPr>
          </a:lstStyle>
          <a:p>
            <a:fld id="{4B7E8B29-A488-4D3D-BC98-B882FB5A1D8F}" type="slidenum">
              <a:rPr lang="tr-TR" smtClean="0"/>
              <a:t>‹#›</a:t>
            </a:fld>
            <a:endParaRPr lang="tr-TR" dirty="0"/>
          </a:p>
        </p:txBody>
      </p:sp>
    </p:spTree>
    <p:extLst>
      <p:ext uri="{BB962C8B-B14F-4D97-AF65-F5344CB8AC3E}">
        <p14:creationId xmlns:p14="http://schemas.microsoft.com/office/powerpoint/2010/main" val="2711968369"/>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 id="2147483720" r:id="rId12"/>
    <p:sldLayoutId id="2147483721" r:id="rId13"/>
    <p:sldLayoutId id="2147483722" r:id="rId14"/>
    <p:sldLayoutId id="2147483723" r:id="rId15"/>
    <p:sldLayoutId id="2147483724"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692209D-B607-46C3-8560-07AF722916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86"/>
            <a:ext cx="9144000" cy="685403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94874638-CF15-4908-BC4B-4908744D0B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3479799" cy="6858000"/>
          </a:xfrm>
          <a:prstGeom prst="rect">
            <a:avLst/>
          </a:prstGeom>
          <a:solidFill>
            <a:schemeClr val="tx2">
              <a:lumMod val="50000"/>
              <a:alpha val="9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 name="Unvan 1">
            <a:extLst>
              <a:ext uri="{FF2B5EF4-FFF2-40B4-BE49-F238E27FC236}">
                <a16:creationId xmlns:a16="http://schemas.microsoft.com/office/drawing/2014/main" id="{AC3EEADC-732A-4791-A60B-8250CF911C1C}"/>
              </a:ext>
            </a:extLst>
          </p:cNvPr>
          <p:cNvSpPr>
            <a:spLocks noGrp="1"/>
          </p:cNvSpPr>
          <p:nvPr>
            <p:ph type="ctrTitle"/>
          </p:nvPr>
        </p:nvSpPr>
        <p:spPr>
          <a:xfrm>
            <a:off x="405209" y="967417"/>
            <a:ext cx="2834152" cy="3943250"/>
          </a:xfrm>
        </p:spPr>
        <p:txBody>
          <a:bodyPr>
            <a:normAutofit/>
          </a:bodyPr>
          <a:lstStyle/>
          <a:p>
            <a:r>
              <a:rPr lang="tr-TR" sz="2700">
                <a:solidFill>
                  <a:srgbClr val="FEFFFF"/>
                </a:solidFill>
              </a:rPr>
              <a:t>STERİLİZASYON ve DEZENFEKSİYON</a:t>
            </a:r>
          </a:p>
        </p:txBody>
      </p:sp>
      <p:sp>
        <p:nvSpPr>
          <p:cNvPr id="13" name="Freeform 5">
            <a:extLst>
              <a:ext uri="{FF2B5EF4-FFF2-40B4-BE49-F238E27FC236}">
                <a16:creationId xmlns:a16="http://schemas.microsoft.com/office/drawing/2014/main" id="{5F1B8348-CD6E-4561-A704-C232D9A267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0" y="5033007"/>
            <a:ext cx="4053016" cy="857047"/>
          </a:xfrm>
          <a:custGeom>
            <a:avLst/>
            <a:gdLst>
              <a:gd name="T0" fmla="*/ 1114 w 1117"/>
              <a:gd name="T1" fmla="*/ 77 h 163"/>
              <a:gd name="T2" fmla="*/ 1040 w 1117"/>
              <a:gd name="T3" fmla="*/ 3 h 163"/>
              <a:gd name="T4" fmla="*/ 1039 w 1117"/>
              <a:gd name="T5" fmla="*/ 2 h 163"/>
              <a:gd name="T6" fmla="*/ 1034 w 1117"/>
              <a:gd name="T7" fmla="*/ 0 h 163"/>
              <a:gd name="T8" fmla="*/ 578 w 1117"/>
              <a:gd name="T9" fmla="*/ 0 h 163"/>
              <a:gd name="T10" fmla="*/ 562 w 1117"/>
              <a:gd name="T11" fmla="*/ 0 h 163"/>
              <a:gd name="T12" fmla="*/ 440 w 1117"/>
              <a:gd name="T13" fmla="*/ 0 h 163"/>
              <a:gd name="T14" fmla="*/ 106 w 1117"/>
              <a:gd name="T15" fmla="*/ 0 h 163"/>
              <a:gd name="T16" fmla="*/ 0 w 1117"/>
              <a:gd name="T17" fmla="*/ 0 h 163"/>
              <a:gd name="T18" fmla="*/ 0 w 1117"/>
              <a:gd name="T19" fmla="*/ 163 h 163"/>
              <a:gd name="T20" fmla="*/ 106 w 1117"/>
              <a:gd name="T21" fmla="*/ 163 h 163"/>
              <a:gd name="T22" fmla="*/ 440 w 1117"/>
              <a:gd name="T23" fmla="*/ 163 h 163"/>
              <a:gd name="T24" fmla="*/ 562 w 1117"/>
              <a:gd name="T25" fmla="*/ 163 h 163"/>
              <a:gd name="T26" fmla="*/ 578 w 1117"/>
              <a:gd name="T27" fmla="*/ 163 h 163"/>
              <a:gd name="T28" fmla="*/ 1034 w 1117"/>
              <a:gd name="T29" fmla="*/ 163 h 163"/>
              <a:gd name="T30" fmla="*/ 1039 w 1117"/>
              <a:gd name="T31" fmla="*/ 161 h 163"/>
              <a:gd name="T32" fmla="*/ 1040 w 1117"/>
              <a:gd name="T33" fmla="*/ 160 h 163"/>
              <a:gd name="T34" fmla="*/ 1114 w 1117"/>
              <a:gd name="T35" fmla="*/ 86 h 163"/>
              <a:gd name="T36" fmla="*/ 1114 w 1117"/>
              <a:gd name="T37" fmla="*/ 77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17" h="163">
                <a:moveTo>
                  <a:pt x="1114" y="77"/>
                </a:moveTo>
                <a:cubicBezTo>
                  <a:pt x="1040" y="3"/>
                  <a:pt x="1040" y="3"/>
                  <a:pt x="1040" y="3"/>
                </a:cubicBezTo>
                <a:cubicBezTo>
                  <a:pt x="1040" y="2"/>
                  <a:pt x="1039" y="2"/>
                  <a:pt x="1039" y="2"/>
                </a:cubicBezTo>
                <a:cubicBezTo>
                  <a:pt x="1038" y="1"/>
                  <a:pt x="1036" y="0"/>
                  <a:pt x="1034" y="0"/>
                </a:cubicBezTo>
                <a:cubicBezTo>
                  <a:pt x="578" y="0"/>
                  <a:pt x="578" y="0"/>
                  <a:pt x="578" y="0"/>
                </a:cubicBezTo>
                <a:cubicBezTo>
                  <a:pt x="562" y="0"/>
                  <a:pt x="562" y="0"/>
                  <a:pt x="562" y="0"/>
                </a:cubicBezTo>
                <a:cubicBezTo>
                  <a:pt x="440" y="0"/>
                  <a:pt x="440" y="0"/>
                  <a:pt x="440" y="0"/>
                </a:cubicBezTo>
                <a:cubicBezTo>
                  <a:pt x="106" y="0"/>
                  <a:pt x="106" y="0"/>
                  <a:pt x="106" y="0"/>
                </a:cubicBezTo>
                <a:cubicBezTo>
                  <a:pt x="0" y="0"/>
                  <a:pt x="0" y="0"/>
                  <a:pt x="0" y="0"/>
                </a:cubicBezTo>
                <a:cubicBezTo>
                  <a:pt x="0" y="163"/>
                  <a:pt x="0" y="163"/>
                  <a:pt x="0" y="163"/>
                </a:cubicBezTo>
                <a:cubicBezTo>
                  <a:pt x="106" y="163"/>
                  <a:pt x="106" y="163"/>
                  <a:pt x="106" y="163"/>
                </a:cubicBezTo>
                <a:cubicBezTo>
                  <a:pt x="440" y="163"/>
                  <a:pt x="440" y="163"/>
                  <a:pt x="440" y="163"/>
                </a:cubicBezTo>
                <a:cubicBezTo>
                  <a:pt x="562" y="163"/>
                  <a:pt x="562" y="163"/>
                  <a:pt x="562" y="163"/>
                </a:cubicBezTo>
                <a:cubicBezTo>
                  <a:pt x="578" y="163"/>
                  <a:pt x="578" y="163"/>
                  <a:pt x="578" y="163"/>
                </a:cubicBezTo>
                <a:cubicBezTo>
                  <a:pt x="1034" y="163"/>
                  <a:pt x="1034" y="163"/>
                  <a:pt x="1034" y="163"/>
                </a:cubicBezTo>
                <a:cubicBezTo>
                  <a:pt x="1036" y="163"/>
                  <a:pt x="1038" y="162"/>
                  <a:pt x="1039" y="161"/>
                </a:cubicBezTo>
                <a:cubicBezTo>
                  <a:pt x="1039" y="160"/>
                  <a:pt x="1040" y="160"/>
                  <a:pt x="1040" y="160"/>
                </a:cubicBezTo>
                <a:cubicBezTo>
                  <a:pt x="1114" y="86"/>
                  <a:pt x="1114" y="86"/>
                  <a:pt x="1114" y="86"/>
                </a:cubicBezTo>
                <a:cubicBezTo>
                  <a:pt x="1117" y="83"/>
                  <a:pt x="1117" y="79"/>
                  <a:pt x="1114" y="77"/>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3" name="Alt Başlık 2">
            <a:extLst>
              <a:ext uri="{FF2B5EF4-FFF2-40B4-BE49-F238E27FC236}">
                <a16:creationId xmlns:a16="http://schemas.microsoft.com/office/drawing/2014/main" id="{C4D23FE0-621F-4CDF-9E3C-71185E3C2485}"/>
              </a:ext>
            </a:extLst>
          </p:cNvPr>
          <p:cNvSpPr>
            <a:spLocks noGrp="1"/>
          </p:cNvSpPr>
          <p:nvPr>
            <p:ph type="subTitle" idx="1"/>
          </p:nvPr>
        </p:nvSpPr>
        <p:spPr>
          <a:xfrm>
            <a:off x="405209" y="5189400"/>
            <a:ext cx="2834152" cy="544260"/>
          </a:xfrm>
        </p:spPr>
        <p:txBody>
          <a:bodyPr anchor="ctr">
            <a:normAutofit/>
          </a:bodyPr>
          <a:lstStyle/>
          <a:p>
            <a:endParaRPr lang="tr-TR" sz="1400">
              <a:solidFill>
                <a:srgbClr val="FEFFFF"/>
              </a:solidFill>
            </a:endParaRPr>
          </a:p>
        </p:txBody>
      </p:sp>
      <p:pic>
        <p:nvPicPr>
          <p:cNvPr id="4" name="Resim 3">
            <a:extLst>
              <a:ext uri="{FF2B5EF4-FFF2-40B4-BE49-F238E27FC236}">
                <a16:creationId xmlns:a16="http://schemas.microsoft.com/office/drawing/2014/main" id="{F961A756-01A6-429E-8FFF-2361187D0D75}"/>
              </a:ext>
            </a:extLst>
          </p:cNvPr>
          <p:cNvPicPr>
            <a:picLocks noChangeAspect="1"/>
          </p:cNvPicPr>
          <p:nvPr/>
        </p:nvPicPr>
        <p:blipFill>
          <a:blip r:embed="rId2"/>
          <a:stretch>
            <a:fillRect/>
          </a:stretch>
        </p:blipFill>
        <p:spPr>
          <a:xfrm>
            <a:off x="4190995" y="1306833"/>
            <a:ext cx="4230377" cy="4251635"/>
          </a:xfrm>
          <a:prstGeom prst="rect">
            <a:avLst/>
          </a:prstGeom>
        </p:spPr>
      </p:pic>
    </p:spTree>
    <p:extLst>
      <p:ext uri="{BB962C8B-B14F-4D97-AF65-F5344CB8AC3E}">
        <p14:creationId xmlns:p14="http://schemas.microsoft.com/office/powerpoint/2010/main" val="19448543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933BD50D-6A37-419F-BEAA-44161DBA09F7}"/>
              </a:ext>
            </a:extLst>
          </p:cNvPr>
          <p:cNvSpPr>
            <a:spLocks noGrp="1"/>
          </p:cNvSpPr>
          <p:nvPr>
            <p:ph type="title"/>
          </p:nvPr>
        </p:nvSpPr>
        <p:spPr>
          <a:xfrm>
            <a:off x="1942415" y="218301"/>
            <a:ext cx="6589199" cy="1280890"/>
          </a:xfrm>
        </p:spPr>
        <p:txBody>
          <a:bodyPr/>
          <a:lstStyle/>
          <a:p>
            <a:r>
              <a:rPr lang="tr-TR" dirty="0"/>
              <a:t>TANIMLAR ve KISALTMALAR</a:t>
            </a:r>
          </a:p>
        </p:txBody>
      </p:sp>
      <p:sp>
        <p:nvSpPr>
          <p:cNvPr id="3" name="İçerik Yer Tutucusu 2">
            <a:extLst>
              <a:ext uri="{FF2B5EF4-FFF2-40B4-BE49-F238E27FC236}">
                <a16:creationId xmlns:a16="http://schemas.microsoft.com/office/drawing/2014/main" id="{1B192056-78FD-4BA3-A321-4B865085DC95}"/>
              </a:ext>
            </a:extLst>
          </p:cNvPr>
          <p:cNvSpPr>
            <a:spLocks noGrp="1"/>
          </p:cNvSpPr>
          <p:nvPr>
            <p:ph idx="1"/>
          </p:nvPr>
        </p:nvSpPr>
        <p:spPr>
          <a:xfrm>
            <a:off x="1939629" y="1137684"/>
            <a:ext cx="6591985" cy="5358809"/>
          </a:xfrm>
        </p:spPr>
        <p:txBody>
          <a:bodyPr>
            <a:normAutofit fontScale="92500" lnSpcReduction="20000"/>
          </a:bodyPr>
          <a:lstStyle/>
          <a:p>
            <a:r>
              <a:rPr lang="tr-TR" b="1" dirty="0"/>
              <a:t>Anlık sterilizasyon </a:t>
            </a:r>
            <a:r>
              <a:rPr lang="tr-TR" b="1" i="1" dirty="0"/>
              <a:t>(Önceki tanım: Flash sterilizasyon)</a:t>
            </a:r>
            <a:r>
              <a:rPr lang="tr-TR" b="1" dirty="0"/>
              <a:t>: </a:t>
            </a:r>
            <a:r>
              <a:rPr lang="tr-TR" dirty="0" err="1"/>
              <a:t>Dekontamine</a:t>
            </a:r>
            <a:r>
              <a:rPr lang="tr-TR" dirty="0"/>
              <a:t> edilmiş, kurulanmış aletlerin hemen kullanımı için paketlenmeden buhar otoklavlarında özel bir program kullanılarak kısa sürede steril edilmesi işlemidir. Sterilize edilen aletin malzemenin en kısa zamanda </a:t>
            </a:r>
            <a:r>
              <a:rPr lang="tr-TR" dirty="0" err="1"/>
              <a:t>sterilizatörden</a:t>
            </a:r>
            <a:r>
              <a:rPr lang="tr-TR" dirty="0"/>
              <a:t> çıkarılması ve aseptik transfer ile steril alana ulaştırılmasıdır.</a:t>
            </a:r>
          </a:p>
          <a:p>
            <a:r>
              <a:rPr lang="tr-TR" b="1" dirty="0"/>
              <a:t>Antisepsi: </a:t>
            </a:r>
            <a:r>
              <a:rPr lang="tr-TR" dirty="0"/>
              <a:t>Canlı doku üzerindeki (özellikle patojen) mikroorganizmaların öldürülmesi veya üremelerinin engellenmesidir. </a:t>
            </a:r>
          </a:p>
          <a:p>
            <a:r>
              <a:rPr lang="tr-TR" b="1" dirty="0"/>
              <a:t>Antiseptik: </a:t>
            </a:r>
            <a:r>
              <a:rPr lang="tr-TR" dirty="0"/>
              <a:t>Canlı doku üzerindeki (özellikle patojen) mikroorganizmaların öldürülmesi veya üremelerinin engellenmesi için kullanılan kimyasal ürünlerdir.</a:t>
            </a:r>
          </a:p>
          <a:p>
            <a:r>
              <a:rPr lang="tr-TR" b="1" dirty="0"/>
              <a:t>Asepsi: </a:t>
            </a:r>
            <a:r>
              <a:rPr lang="tr-TR" dirty="0"/>
              <a:t>Mikroorganizmaların korunmuş bir alana ulaşmalarının önlenmesi ve bunun devamlılığının sağlanmasına asepsi, bu amaçla yapılan işlemlerin tamamına da aseptik teknik denir.</a:t>
            </a:r>
          </a:p>
          <a:p>
            <a:r>
              <a:rPr lang="tr-TR" b="1" dirty="0"/>
              <a:t>Bakteri sporu: </a:t>
            </a:r>
            <a:r>
              <a:rPr lang="tr-TR" dirty="0"/>
              <a:t>Bazı bakteriler tarafından oluşturulan, fiziksel ve kimyasal çevre etkenlerine karşı dirençli özel yapısal şekildir.</a:t>
            </a:r>
          </a:p>
          <a:p>
            <a:r>
              <a:rPr lang="tr-TR" b="1" dirty="0"/>
              <a:t>Bakterisit: </a:t>
            </a:r>
            <a:r>
              <a:rPr lang="tr-TR" dirty="0"/>
              <a:t>Bakterileri öldürme etkisi olan maddelerdir.</a:t>
            </a:r>
          </a:p>
        </p:txBody>
      </p:sp>
    </p:spTree>
    <p:extLst>
      <p:ext uri="{BB962C8B-B14F-4D97-AF65-F5344CB8AC3E}">
        <p14:creationId xmlns:p14="http://schemas.microsoft.com/office/powerpoint/2010/main" val="3005624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BB584F1D-8946-4EDF-99C0-47F2B6CE228B}"/>
              </a:ext>
            </a:extLst>
          </p:cNvPr>
          <p:cNvSpPr>
            <a:spLocks noGrp="1"/>
          </p:cNvSpPr>
          <p:nvPr>
            <p:ph idx="1"/>
          </p:nvPr>
        </p:nvSpPr>
        <p:spPr>
          <a:xfrm>
            <a:off x="1942415" y="287079"/>
            <a:ext cx="6591985" cy="6432698"/>
          </a:xfrm>
        </p:spPr>
        <p:txBody>
          <a:bodyPr>
            <a:normAutofit fontScale="92500" lnSpcReduction="20000"/>
          </a:bodyPr>
          <a:lstStyle/>
          <a:p>
            <a:r>
              <a:rPr lang="tr-TR" b="1" dirty="0"/>
              <a:t>Biyolojik indikatör: </a:t>
            </a:r>
            <a:r>
              <a:rPr lang="tr-TR" dirty="0"/>
              <a:t>Sterilizasyonun işleminde biyolojik ölümün gerçekleştiğini belirlemek için kullanılan, tercih edilen sterilizasyon yöntemine en dirençli bakteri sporlarını içeren test materyalidir.</a:t>
            </a:r>
          </a:p>
          <a:p>
            <a:r>
              <a:rPr lang="tr-TR" b="1" dirty="0"/>
              <a:t>Biyolojik yük (</a:t>
            </a:r>
            <a:r>
              <a:rPr lang="tr-TR" b="1" dirty="0" err="1"/>
              <a:t>bioburden</a:t>
            </a:r>
            <a:r>
              <a:rPr lang="tr-TR" b="1" dirty="0"/>
              <a:t>): </a:t>
            </a:r>
            <a:r>
              <a:rPr lang="tr-TR" dirty="0"/>
              <a:t>Bir materyaldeki canlı mikroorganizma miktarını ifade eder.</a:t>
            </a:r>
          </a:p>
          <a:p>
            <a:r>
              <a:rPr lang="tr-TR" b="1" dirty="0"/>
              <a:t>CE amblemi: </a:t>
            </a:r>
            <a:r>
              <a:rPr lang="tr-TR" i="1" dirty="0"/>
              <a:t>(</a:t>
            </a:r>
            <a:r>
              <a:rPr lang="tr-TR" i="1" dirty="0" err="1"/>
              <a:t>Conformite</a:t>
            </a:r>
            <a:r>
              <a:rPr lang="tr-TR" i="1" dirty="0"/>
              <a:t> </a:t>
            </a:r>
            <a:r>
              <a:rPr lang="tr-TR" i="1" dirty="0" err="1"/>
              <a:t>Europeenne’nin</a:t>
            </a:r>
            <a:r>
              <a:rPr lang="tr-TR" i="1" dirty="0"/>
              <a:t> kısaltması) </a:t>
            </a:r>
            <a:r>
              <a:rPr lang="tr-TR" dirty="0"/>
              <a:t>Avrupa Birliği standartları içinde yer alan Tıbbi Cihaz Yönetmeliğine (</a:t>
            </a:r>
            <a:r>
              <a:rPr lang="tr-TR" dirty="0" err="1"/>
              <a:t>Medical</a:t>
            </a:r>
            <a:r>
              <a:rPr lang="tr-TR" dirty="0"/>
              <a:t> Device Directive, MDD) uygunluğu gösteren işaret</a:t>
            </a:r>
          </a:p>
          <a:p>
            <a:r>
              <a:rPr lang="tr-TR" b="1" dirty="0" err="1"/>
              <a:t>Dekontaminasyon</a:t>
            </a:r>
            <a:r>
              <a:rPr lang="tr-TR" b="1" dirty="0"/>
              <a:t>: </a:t>
            </a:r>
            <a:r>
              <a:rPr lang="tr-TR" dirty="0"/>
              <a:t>Dezenfeksiyon/sterilizasyon öncesinde, fiziksel ve/veya kimyasal yöntemlerle bir yüzey veya malzemeden organik madde ve patojenleri uzaklaştırarak, personelin aletlere elle temas edebilmesi açısından güvenli hale getirme işlemidir.</a:t>
            </a:r>
          </a:p>
          <a:p>
            <a:r>
              <a:rPr lang="tr-TR" b="1" dirty="0"/>
              <a:t>Dezenfeksiyon: </a:t>
            </a:r>
            <a:r>
              <a:rPr lang="tr-TR" dirty="0"/>
              <a:t>Cansız maddeler ve yüzeyler üzerinde bulunan mikroorganizmaların (bakteri sporları hariç) yok edilmesi veya üremelerinin durdurulması işlemidir. Bakteri sporları ve </a:t>
            </a:r>
            <a:r>
              <a:rPr lang="tr-TR" dirty="0" err="1"/>
              <a:t>mikobakterileri</a:t>
            </a:r>
            <a:r>
              <a:rPr lang="tr-TR" dirty="0"/>
              <a:t> etkileme seviyelerine göre yüksek, orta ve düşük düzey dezenfeksiyon olarak 3 kategoride değerlendirilir.</a:t>
            </a:r>
          </a:p>
          <a:p>
            <a:r>
              <a:rPr lang="tr-TR" b="1" dirty="0"/>
              <a:t>Düşük düzey dezenfeksiyon: </a:t>
            </a:r>
            <a:r>
              <a:rPr lang="tr-TR" dirty="0"/>
              <a:t>Bakteri sporu, </a:t>
            </a:r>
            <a:r>
              <a:rPr lang="tr-TR" dirty="0" err="1"/>
              <a:t>mikobakteri</a:t>
            </a:r>
            <a:r>
              <a:rPr lang="tr-TR" dirty="0"/>
              <a:t> ve zarfsız virüslere etkisiz olan, ancak bir kısım </a:t>
            </a:r>
            <a:r>
              <a:rPr lang="tr-TR" dirty="0" err="1"/>
              <a:t>vejetatif</a:t>
            </a:r>
            <a:r>
              <a:rPr lang="tr-TR" dirty="0"/>
              <a:t> mikroorganizmalar ve zarflı büyük virüslere (genellikle ≤10 dakika) etkili olan dezenfeksiyon şeklidir.</a:t>
            </a:r>
          </a:p>
        </p:txBody>
      </p:sp>
    </p:spTree>
    <p:extLst>
      <p:ext uri="{BB962C8B-B14F-4D97-AF65-F5344CB8AC3E}">
        <p14:creationId xmlns:p14="http://schemas.microsoft.com/office/powerpoint/2010/main" val="40597010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BB584F1D-8946-4EDF-99C0-47F2B6CE228B}"/>
              </a:ext>
            </a:extLst>
          </p:cNvPr>
          <p:cNvSpPr>
            <a:spLocks noGrp="1"/>
          </p:cNvSpPr>
          <p:nvPr>
            <p:ph idx="1"/>
          </p:nvPr>
        </p:nvSpPr>
        <p:spPr>
          <a:xfrm>
            <a:off x="1942415" y="435935"/>
            <a:ext cx="6591985" cy="6294474"/>
          </a:xfrm>
        </p:spPr>
        <p:txBody>
          <a:bodyPr>
            <a:normAutofit lnSpcReduction="10000"/>
          </a:bodyPr>
          <a:lstStyle/>
          <a:p>
            <a:r>
              <a:rPr lang="tr-TR" b="1" dirty="0"/>
              <a:t>Orta düzey dezenfeksiyon: </a:t>
            </a:r>
            <a:r>
              <a:rPr lang="tr-TR" dirty="0"/>
              <a:t>Bakteri sporlarına etki göstermeyen fakat </a:t>
            </a:r>
            <a:r>
              <a:rPr lang="tr-TR" dirty="0" err="1"/>
              <a:t>mikobakterilere</a:t>
            </a:r>
            <a:r>
              <a:rPr lang="tr-TR" dirty="0"/>
              <a:t> etkili olabilen, diğer mikroorganizmaları </a:t>
            </a:r>
            <a:r>
              <a:rPr lang="tr-TR" dirty="0" err="1"/>
              <a:t>inaktive</a:t>
            </a:r>
            <a:r>
              <a:rPr lang="tr-TR" dirty="0"/>
              <a:t> eden dezenfeksiyon şeklidir.</a:t>
            </a:r>
          </a:p>
          <a:p>
            <a:r>
              <a:rPr lang="tr-TR" b="1" dirty="0"/>
              <a:t>Yüksek düzey dezenfeksiyon: </a:t>
            </a:r>
            <a:r>
              <a:rPr lang="tr-TR" dirty="0"/>
              <a:t>Bakteri sporları dışındaki tüm mikroorganizmaları </a:t>
            </a:r>
            <a:r>
              <a:rPr lang="tr-TR" dirty="0" err="1"/>
              <a:t>inaktive</a:t>
            </a:r>
            <a:r>
              <a:rPr lang="tr-TR" dirty="0"/>
              <a:t> eden dezenfeksiyon şeklidir.</a:t>
            </a:r>
          </a:p>
          <a:p>
            <a:r>
              <a:rPr lang="tr-TR" b="1" dirty="0"/>
              <a:t>Elektronik test sistemleri: </a:t>
            </a:r>
            <a:r>
              <a:rPr lang="tr-TR" dirty="0"/>
              <a:t>Buhar </a:t>
            </a:r>
            <a:r>
              <a:rPr lang="tr-TR" dirty="0" err="1"/>
              <a:t>sterilizatörlerin</a:t>
            </a:r>
            <a:r>
              <a:rPr lang="tr-TR" dirty="0"/>
              <a:t> performansını ve arızalarını tespit edebilen, vakum kaçağı ve </a:t>
            </a:r>
            <a:r>
              <a:rPr lang="tr-TR" dirty="0" err="1"/>
              <a:t>Bowie&amp;Dick</a:t>
            </a:r>
            <a:r>
              <a:rPr lang="tr-TR" dirty="0"/>
              <a:t> gibi fiziksel parametrelerden bir veya birkaçını elektronik olarak test edebilen ve sonuçların bilgisayar ortamında saklanmasına olanak veren sistemlerdir.</a:t>
            </a:r>
          </a:p>
          <a:p>
            <a:r>
              <a:rPr lang="tr-TR" b="1" dirty="0" err="1"/>
              <a:t>Epoksi</a:t>
            </a:r>
            <a:r>
              <a:rPr lang="tr-TR" b="1" dirty="0"/>
              <a:t>: </a:t>
            </a:r>
            <a:r>
              <a:rPr lang="tr-TR" dirty="0"/>
              <a:t>Reçine esaslı, </a:t>
            </a:r>
            <a:r>
              <a:rPr lang="tr-TR" dirty="0" err="1"/>
              <a:t>poliamid</a:t>
            </a:r>
            <a:r>
              <a:rPr lang="tr-TR" dirty="0"/>
              <a:t> ile muamele edilerek parlak ve sert bir tabaka oluşturan çift </a:t>
            </a:r>
            <a:r>
              <a:rPr lang="tr-TR" dirty="0" err="1"/>
              <a:t>komponentli</a:t>
            </a:r>
            <a:r>
              <a:rPr lang="tr-TR" dirty="0"/>
              <a:t>, dökme ya da şap şeklinde </a:t>
            </a:r>
            <a:r>
              <a:rPr lang="tr-TR" dirty="0" err="1"/>
              <a:t>uygulanabildigi</a:t>
            </a:r>
            <a:r>
              <a:rPr lang="tr-TR" dirty="0"/>
              <a:t> gibi, direkt yüzey üzerine boya şeklinde de uygulanan, </a:t>
            </a:r>
            <a:r>
              <a:rPr lang="tr-TR" dirty="0" err="1"/>
              <a:t>antistatik</a:t>
            </a:r>
            <a:r>
              <a:rPr lang="tr-TR" dirty="0"/>
              <a:t> ve kolay temizlenebilir, tek yüzey halinde kaplamada kullanılan, bir yapı malzemesidir.</a:t>
            </a:r>
          </a:p>
          <a:p>
            <a:r>
              <a:rPr lang="tr-TR" b="1" dirty="0"/>
              <a:t>HEPA filtre: </a:t>
            </a:r>
            <a:r>
              <a:rPr lang="tr-TR" dirty="0"/>
              <a:t>(</a:t>
            </a:r>
            <a:r>
              <a:rPr lang="tr-TR" i="1" dirty="0"/>
              <a:t>High </a:t>
            </a:r>
            <a:r>
              <a:rPr lang="tr-TR" i="1" dirty="0" err="1"/>
              <a:t>Efficiency</a:t>
            </a:r>
            <a:r>
              <a:rPr lang="tr-TR" i="1" dirty="0"/>
              <a:t> </a:t>
            </a:r>
            <a:r>
              <a:rPr lang="tr-TR" i="1" dirty="0" err="1"/>
              <a:t>Particulate</a:t>
            </a:r>
            <a:r>
              <a:rPr lang="tr-TR" i="1" dirty="0"/>
              <a:t> </a:t>
            </a:r>
            <a:r>
              <a:rPr lang="tr-TR" i="1" dirty="0" err="1"/>
              <a:t>Air</a:t>
            </a:r>
            <a:r>
              <a:rPr lang="tr-TR" i="1" dirty="0"/>
              <a:t> </a:t>
            </a:r>
            <a:r>
              <a:rPr lang="tr-TR" i="1" dirty="0" err="1"/>
              <a:t>Filter</a:t>
            </a:r>
            <a:r>
              <a:rPr lang="tr-TR" dirty="0"/>
              <a:t>) Yüksek etkinlikte (≥0.3</a:t>
            </a:r>
            <a:r>
              <a:rPr lang="el-GR" dirty="0"/>
              <a:t>μ </a:t>
            </a:r>
            <a:r>
              <a:rPr lang="tr-TR" dirty="0"/>
              <a:t>büyüklükteki partikülleri en az %99.97 etkinlikte filtre eden) partikül tutucu hava filtresi.</a:t>
            </a:r>
          </a:p>
        </p:txBody>
      </p:sp>
    </p:spTree>
    <p:extLst>
      <p:ext uri="{BB962C8B-B14F-4D97-AF65-F5344CB8AC3E}">
        <p14:creationId xmlns:p14="http://schemas.microsoft.com/office/powerpoint/2010/main" val="25361971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1B192056-78FD-4BA3-A321-4B865085DC95}"/>
              </a:ext>
            </a:extLst>
          </p:cNvPr>
          <p:cNvSpPr>
            <a:spLocks noGrp="1"/>
          </p:cNvSpPr>
          <p:nvPr>
            <p:ph idx="1"/>
          </p:nvPr>
        </p:nvSpPr>
        <p:spPr>
          <a:xfrm>
            <a:off x="1942415" y="467833"/>
            <a:ext cx="6591985" cy="5890437"/>
          </a:xfrm>
        </p:spPr>
        <p:txBody>
          <a:bodyPr>
            <a:normAutofit/>
          </a:bodyPr>
          <a:lstStyle/>
          <a:p>
            <a:pPr lvl="0">
              <a:buClr>
                <a:srgbClr val="A53010"/>
              </a:buClr>
            </a:pPr>
            <a:r>
              <a:rPr lang="tr-TR" sz="1700" b="1" dirty="0">
                <a:solidFill>
                  <a:prstClr val="black">
                    <a:lumMod val="75000"/>
                    <a:lumOff val="25000"/>
                  </a:prstClr>
                </a:solidFill>
              </a:rPr>
              <a:t>Kimyasal indikatör: </a:t>
            </a:r>
            <a:r>
              <a:rPr lang="tr-TR" dirty="0">
                <a:solidFill>
                  <a:prstClr val="black">
                    <a:lumMod val="75000"/>
                    <a:lumOff val="25000"/>
                  </a:prstClr>
                </a:solidFill>
              </a:rPr>
              <a:t>Sterilizasyon şartlarında karakteristik değişiklik gösteren (renk değişikliği vb.) kimyasal maddeler içeren kağıt şerit veya diğer test materyalleridir.</a:t>
            </a:r>
            <a:endParaRPr lang="tr-TR" b="1" dirty="0"/>
          </a:p>
          <a:p>
            <a:r>
              <a:rPr lang="tr-TR" b="1" dirty="0" err="1"/>
              <a:t>Prion</a:t>
            </a:r>
            <a:r>
              <a:rPr lang="tr-TR" b="1" dirty="0"/>
              <a:t>: </a:t>
            </a:r>
            <a:r>
              <a:rPr lang="tr-TR" dirty="0"/>
              <a:t>Nükleik asit içermeyen protein yapısında, standart sterilizasyon ve dezenfeksiyon yöntemlerine dirençli </a:t>
            </a:r>
            <a:r>
              <a:rPr lang="tr-TR" dirty="0" err="1"/>
              <a:t>enfeksiyöz</a:t>
            </a:r>
            <a:r>
              <a:rPr lang="tr-TR" dirty="0"/>
              <a:t> partiküllerdir.</a:t>
            </a:r>
          </a:p>
          <a:p>
            <a:r>
              <a:rPr lang="tr-TR" b="1" dirty="0"/>
              <a:t>Sterilizasyon: </a:t>
            </a:r>
            <a:r>
              <a:rPr lang="tr-TR" dirty="0"/>
              <a:t>Herhangi bir maddenin ya da cismin üzerinde ve içinde bulunan tüm mikroorganizmaların, sporlar da dahil olmak üzere, yok edilmesi işlemidir.</a:t>
            </a:r>
          </a:p>
          <a:p>
            <a:r>
              <a:rPr lang="tr-TR" b="1" dirty="0"/>
              <a:t>Temizlik: </a:t>
            </a:r>
            <a:r>
              <a:rPr lang="tr-TR" dirty="0"/>
              <a:t>Kir ve organik maddelerin su ve deterjan kullanarak mekanik olarak uzaklaştırılması işlemidir.</a:t>
            </a:r>
          </a:p>
          <a:p>
            <a:r>
              <a:rPr lang="tr-TR" b="1" dirty="0" err="1"/>
              <a:t>Validasyon</a:t>
            </a:r>
            <a:r>
              <a:rPr lang="tr-TR" b="1" dirty="0"/>
              <a:t>: </a:t>
            </a:r>
            <a:r>
              <a:rPr lang="tr-TR" dirty="0"/>
              <a:t>Sterilizasyon sisteminin ve işlemlerinin önceden belirlenmiş şartları sürekli sağladığının kanıtlanmasıdır.</a:t>
            </a:r>
          </a:p>
        </p:txBody>
      </p:sp>
    </p:spTree>
    <p:extLst>
      <p:ext uri="{BB962C8B-B14F-4D97-AF65-F5344CB8AC3E}">
        <p14:creationId xmlns:p14="http://schemas.microsoft.com/office/powerpoint/2010/main" val="42500430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243331CC-E367-4964-A673-0EC70E1A3FBF}"/>
              </a:ext>
            </a:extLst>
          </p:cNvPr>
          <p:cNvSpPr>
            <a:spLocks noGrp="1"/>
          </p:cNvSpPr>
          <p:nvPr>
            <p:ph type="title"/>
          </p:nvPr>
        </p:nvSpPr>
        <p:spPr>
          <a:xfrm>
            <a:off x="1568741" y="624110"/>
            <a:ext cx="6065241" cy="1280890"/>
          </a:xfrm>
        </p:spPr>
        <p:txBody>
          <a:bodyPr/>
          <a:lstStyle/>
          <a:p>
            <a:r>
              <a:rPr lang="tr-TR" dirty="0"/>
              <a:t>Merkezi Sterilizasyon Ünitesi  (MSÜ ALANLARI)</a:t>
            </a:r>
          </a:p>
        </p:txBody>
      </p:sp>
      <p:sp>
        <p:nvSpPr>
          <p:cNvPr id="3" name="İçerik Yer Tutucusu 2">
            <a:extLst>
              <a:ext uri="{FF2B5EF4-FFF2-40B4-BE49-F238E27FC236}">
                <a16:creationId xmlns:a16="http://schemas.microsoft.com/office/drawing/2014/main" id="{BB584F1D-8946-4EDF-99C0-47F2B6CE228B}"/>
              </a:ext>
            </a:extLst>
          </p:cNvPr>
          <p:cNvSpPr>
            <a:spLocks noGrp="1"/>
          </p:cNvSpPr>
          <p:nvPr>
            <p:ph idx="1"/>
          </p:nvPr>
        </p:nvSpPr>
        <p:spPr/>
        <p:txBody>
          <a:bodyPr/>
          <a:lstStyle/>
          <a:p>
            <a:r>
              <a:rPr lang="tr-TR" dirty="0"/>
              <a:t>Hastanelerin değişik yerlerinden, kirlenmiş malzemeleri işlenmek üzere toplayıp tekrar kullanıcıya teslim eden kesintisiz hizmet üreten, konum olarak ameliyathaneye yakın, hastane trafiğinden uzak, kirli ve temiz malzeme transferinin ayrılmış alanlarla sağlandığı, yönetsel olarak doğrudan hastane idaresine bağlı olarak çalışan merkezlerdir.</a:t>
            </a:r>
          </a:p>
        </p:txBody>
      </p:sp>
    </p:spTree>
    <p:extLst>
      <p:ext uri="{BB962C8B-B14F-4D97-AF65-F5344CB8AC3E}">
        <p14:creationId xmlns:p14="http://schemas.microsoft.com/office/powerpoint/2010/main" val="7401741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243331CC-E367-4964-A673-0EC70E1A3FBF}"/>
              </a:ext>
            </a:extLst>
          </p:cNvPr>
          <p:cNvSpPr>
            <a:spLocks noGrp="1"/>
          </p:cNvSpPr>
          <p:nvPr>
            <p:ph type="title"/>
          </p:nvPr>
        </p:nvSpPr>
        <p:spPr/>
        <p:txBody>
          <a:bodyPr/>
          <a:lstStyle/>
          <a:p>
            <a:r>
              <a:rPr lang="tr-TR" dirty="0"/>
              <a:t>MSÜ’de alanlar</a:t>
            </a:r>
            <a:br>
              <a:rPr lang="tr-TR" dirty="0"/>
            </a:br>
            <a:endParaRPr lang="tr-TR" dirty="0"/>
          </a:p>
        </p:txBody>
      </p:sp>
      <p:sp>
        <p:nvSpPr>
          <p:cNvPr id="3" name="İçerik Yer Tutucusu 2">
            <a:extLst>
              <a:ext uri="{FF2B5EF4-FFF2-40B4-BE49-F238E27FC236}">
                <a16:creationId xmlns:a16="http://schemas.microsoft.com/office/drawing/2014/main" id="{BB584F1D-8946-4EDF-99C0-47F2B6CE228B}"/>
              </a:ext>
            </a:extLst>
          </p:cNvPr>
          <p:cNvSpPr>
            <a:spLocks noGrp="1"/>
          </p:cNvSpPr>
          <p:nvPr>
            <p:ph idx="1"/>
          </p:nvPr>
        </p:nvSpPr>
        <p:spPr>
          <a:xfrm>
            <a:off x="1816580" y="1627464"/>
            <a:ext cx="6591985" cy="5150841"/>
          </a:xfrm>
        </p:spPr>
        <p:txBody>
          <a:bodyPr>
            <a:normAutofit/>
          </a:bodyPr>
          <a:lstStyle/>
          <a:p>
            <a:r>
              <a:rPr lang="tr-TR" i="1" dirty="0"/>
              <a:t>MSÜ’de malzeme akış yönü kirli alandan temiz alana, temiz alandan steril alana doğru ve tek yönlü olmalı, kirli, temiz, steril depolama ve destek alanlar olmak üzere şekillendirilmelidir.</a:t>
            </a:r>
          </a:p>
          <a:p>
            <a:endParaRPr lang="tr-TR" i="1" dirty="0"/>
          </a:p>
          <a:p>
            <a:r>
              <a:rPr lang="fi-FI" b="1" i="1" dirty="0"/>
              <a:t>Kirli alan </a:t>
            </a:r>
            <a:r>
              <a:rPr lang="fi-FI" dirty="0"/>
              <a:t>(Dekontaminasyon alanı) </a:t>
            </a:r>
            <a:r>
              <a:rPr lang="fi-FI" b="1" i="1" dirty="0"/>
              <a:t>kırmızı</a:t>
            </a:r>
          </a:p>
          <a:p>
            <a:r>
              <a:rPr lang="tr-TR" b="1" i="1" dirty="0"/>
              <a:t>Temiz alan </a:t>
            </a:r>
            <a:r>
              <a:rPr lang="tr-TR" dirty="0"/>
              <a:t>(Alet muayene hazırlık ve paketleme alanı) </a:t>
            </a:r>
            <a:r>
              <a:rPr lang="tr-TR" b="1" i="1" dirty="0"/>
              <a:t>mavi</a:t>
            </a:r>
          </a:p>
          <a:p>
            <a:r>
              <a:rPr lang="fi-FI" b="1" i="1" dirty="0"/>
              <a:t>Steril alan </a:t>
            </a:r>
            <a:r>
              <a:rPr lang="fi-FI" dirty="0"/>
              <a:t>(temiz alan) </a:t>
            </a:r>
            <a:r>
              <a:rPr lang="fi-FI" b="1" i="1" dirty="0"/>
              <a:t>yeşil</a:t>
            </a:r>
          </a:p>
          <a:p>
            <a:r>
              <a:rPr lang="tr-TR" b="1" i="1" dirty="0"/>
              <a:t>Destek alanlar sarı </a:t>
            </a:r>
            <a:r>
              <a:rPr lang="tr-TR" dirty="0"/>
              <a:t>renk çizgilerle tanımlanmalıdır.</a:t>
            </a:r>
          </a:p>
          <a:p>
            <a:endParaRPr lang="tr-TR" dirty="0"/>
          </a:p>
          <a:p>
            <a:r>
              <a:rPr lang="tr-TR" dirty="0"/>
              <a:t>MSÜ alanını yaklaşık olarak; %35 kirli alan, %35 temiz alan, %20 steril alan ve %10 destek alan oluşturmalıdır.</a:t>
            </a:r>
          </a:p>
        </p:txBody>
      </p:sp>
    </p:spTree>
    <p:extLst>
      <p:ext uri="{BB962C8B-B14F-4D97-AF65-F5344CB8AC3E}">
        <p14:creationId xmlns:p14="http://schemas.microsoft.com/office/powerpoint/2010/main" val="3675536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243331CC-E367-4964-A673-0EC70E1A3FBF}"/>
              </a:ext>
            </a:extLst>
          </p:cNvPr>
          <p:cNvSpPr>
            <a:spLocks noGrp="1"/>
          </p:cNvSpPr>
          <p:nvPr>
            <p:ph type="title"/>
          </p:nvPr>
        </p:nvSpPr>
        <p:spPr>
          <a:xfrm>
            <a:off x="1483807" y="0"/>
            <a:ext cx="6589199" cy="1280890"/>
          </a:xfrm>
        </p:spPr>
        <p:txBody>
          <a:bodyPr/>
          <a:lstStyle/>
          <a:p>
            <a:r>
              <a:rPr lang="tr-TR" dirty="0"/>
              <a:t>Yaşam Türleri</a:t>
            </a:r>
          </a:p>
        </p:txBody>
      </p:sp>
      <p:sp>
        <p:nvSpPr>
          <p:cNvPr id="3" name="İçerik Yer Tutucusu 2">
            <a:extLst>
              <a:ext uri="{FF2B5EF4-FFF2-40B4-BE49-F238E27FC236}">
                <a16:creationId xmlns:a16="http://schemas.microsoft.com/office/drawing/2014/main" id="{BB584F1D-8946-4EDF-99C0-47F2B6CE228B}"/>
              </a:ext>
            </a:extLst>
          </p:cNvPr>
          <p:cNvSpPr>
            <a:spLocks noGrp="1"/>
          </p:cNvSpPr>
          <p:nvPr>
            <p:ph idx="1"/>
          </p:nvPr>
        </p:nvSpPr>
        <p:spPr>
          <a:xfrm>
            <a:off x="1070993" y="872455"/>
            <a:ext cx="8014284" cy="5985545"/>
          </a:xfrm>
        </p:spPr>
        <p:txBody>
          <a:bodyPr>
            <a:normAutofit fontScale="85000" lnSpcReduction="20000"/>
          </a:bodyPr>
          <a:lstStyle/>
          <a:p>
            <a:pPr marL="0" indent="0">
              <a:buNone/>
            </a:pPr>
            <a:r>
              <a:rPr lang="tr-TR" sz="3300" b="1" dirty="0"/>
              <a:t>      </a:t>
            </a:r>
            <a:r>
              <a:rPr lang="tr-TR" sz="3300" b="1" dirty="0" err="1"/>
              <a:t>Simbiyoz</a:t>
            </a:r>
            <a:r>
              <a:rPr lang="tr-TR" sz="3300" b="1" dirty="0"/>
              <a:t> (ortak yaşam)</a:t>
            </a:r>
          </a:p>
          <a:p>
            <a:r>
              <a:rPr lang="tr-TR" dirty="0"/>
              <a:t>Farklı türden iki canlının, birlikte yaşamasına </a:t>
            </a:r>
            <a:r>
              <a:rPr lang="tr-TR" dirty="0" err="1"/>
              <a:t>simbiyoz</a:t>
            </a:r>
            <a:r>
              <a:rPr lang="tr-TR" dirty="0"/>
              <a:t> yaşam denir.</a:t>
            </a:r>
          </a:p>
          <a:p>
            <a:r>
              <a:rPr lang="tr-TR" dirty="0" err="1"/>
              <a:t>Simbiyoz</a:t>
            </a:r>
            <a:r>
              <a:rPr lang="tr-TR" dirty="0"/>
              <a:t>;  </a:t>
            </a:r>
            <a:r>
              <a:rPr lang="tr-TR" dirty="0" err="1"/>
              <a:t>mutaalizm</a:t>
            </a:r>
            <a:r>
              <a:rPr lang="tr-TR" dirty="0"/>
              <a:t>, </a:t>
            </a:r>
            <a:r>
              <a:rPr lang="tr-TR" dirty="0" err="1"/>
              <a:t>kommensalizm</a:t>
            </a:r>
            <a:r>
              <a:rPr lang="tr-TR" dirty="0"/>
              <a:t>, saprofit, </a:t>
            </a:r>
            <a:r>
              <a:rPr lang="tr-TR" dirty="0" err="1"/>
              <a:t>protokooperasyon</a:t>
            </a:r>
            <a:r>
              <a:rPr lang="tr-TR" dirty="0"/>
              <a:t> ve parazitler  olmak üzere dört gruba ayrılır.</a:t>
            </a:r>
          </a:p>
          <a:p>
            <a:r>
              <a:rPr lang="tr-TR" dirty="0" err="1"/>
              <a:t>Protokooperasyon</a:t>
            </a:r>
            <a:r>
              <a:rPr lang="tr-TR" dirty="0"/>
              <a:t> (+ +):</a:t>
            </a:r>
          </a:p>
          <a:p>
            <a:pPr marL="0" indent="0">
              <a:buNone/>
            </a:pPr>
            <a:r>
              <a:rPr lang="tr-TR" dirty="0"/>
              <a:t>→Zorunlu olmayan ortak yaşamdır.</a:t>
            </a:r>
          </a:p>
          <a:p>
            <a:pPr marL="0" indent="0">
              <a:buNone/>
            </a:pPr>
            <a:r>
              <a:rPr lang="tr-TR" dirty="0"/>
              <a:t>→Buna gevşek </a:t>
            </a:r>
            <a:r>
              <a:rPr lang="tr-TR" dirty="0" err="1"/>
              <a:t>mutaalizm</a:t>
            </a:r>
            <a:r>
              <a:rPr lang="tr-TR" dirty="0"/>
              <a:t> de denir.</a:t>
            </a:r>
          </a:p>
          <a:p>
            <a:pPr marL="0" indent="0">
              <a:buNone/>
            </a:pPr>
            <a:r>
              <a:rPr lang="tr-TR" dirty="0"/>
              <a:t>→Bu birliktelikten her iki canlı da yarar görür.</a:t>
            </a:r>
          </a:p>
          <a:p>
            <a:pPr marL="0" indent="0">
              <a:buNone/>
            </a:pPr>
            <a:r>
              <a:rPr lang="tr-TR" dirty="0"/>
              <a:t>→Ayrıldıklarında ise her iki canlı da ciddi bir zarar görmez. Timsah ve kürdan kuşu</a:t>
            </a:r>
          </a:p>
          <a:p>
            <a:r>
              <a:rPr lang="tr-TR" dirty="0" err="1"/>
              <a:t>Kommensalizm</a:t>
            </a:r>
            <a:r>
              <a:rPr lang="tr-TR" dirty="0"/>
              <a:t> (+ 0):</a:t>
            </a:r>
          </a:p>
          <a:p>
            <a:pPr marL="0" indent="0">
              <a:buNone/>
            </a:pPr>
            <a:r>
              <a:rPr lang="tr-TR" dirty="0"/>
              <a:t>→Bu birliktelikte tek taraflı yarar görülür. Ancak bulundukları canlının vücut direnci kırıldığında, dokularda çoğalarak hastalık yapan </a:t>
            </a:r>
            <a:r>
              <a:rPr lang="tr-TR" dirty="0" err="1"/>
              <a:t>kommensallere</a:t>
            </a:r>
            <a:r>
              <a:rPr lang="tr-TR" dirty="0"/>
              <a:t> potansiyel ya da oportünist (fırsatçı) denir</a:t>
            </a:r>
          </a:p>
          <a:p>
            <a:pPr marL="0" indent="0">
              <a:buNone/>
            </a:pPr>
            <a:r>
              <a:rPr lang="tr-TR" dirty="0"/>
              <a:t>→Diğer canlı ise ne yarar ne de zarar görür. Köpek balıkları ile onlara yapışarak yaşayan vantuzlu balıklar.</a:t>
            </a:r>
          </a:p>
          <a:p>
            <a:r>
              <a:rPr lang="tr-TR" dirty="0" err="1"/>
              <a:t>Mutalizm</a:t>
            </a:r>
            <a:r>
              <a:rPr lang="tr-TR" dirty="0"/>
              <a:t> (+ +): </a:t>
            </a:r>
          </a:p>
          <a:p>
            <a:pPr marL="0" indent="0">
              <a:buNone/>
            </a:pPr>
            <a:r>
              <a:rPr lang="tr-TR" dirty="0"/>
              <a:t>→Zorunlu ortak yaşamdır.</a:t>
            </a:r>
          </a:p>
          <a:p>
            <a:pPr marL="0" indent="0">
              <a:buNone/>
            </a:pPr>
            <a:r>
              <a:rPr lang="tr-TR" dirty="0"/>
              <a:t>→Bu birliktelikten her iki canlı da yarar görür.</a:t>
            </a:r>
          </a:p>
          <a:p>
            <a:pPr marL="0" indent="0">
              <a:buNone/>
            </a:pPr>
            <a:r>
              <a:rPr lang="tr-TR" dirty="0"/>
              <a:t>→Ayrıldıklarında ise her ikisi de zarar görür. Otçul memeliler ile selüloz sindiren bakteriler</a:t>
            </a:r>
          </a:p>
          <a:p>
            <a:pPr marL="0" indent="0">
              <a:buNone/>
            </a:pPr>
            <a:endParaRPr lang="tr-TR" dirty="0"/>
          </a:p>
        </p:txBody>
      </p:sp>
    </p:spTree>
    <p:extLst>
      <p:ext uri="{BB962C8B-B14F-4D97-AF65-F5344CB8AC3E}">
        <p14:creationId xmlns:p14="http://schemas.microsoft.com/office/powerpoint/2010/main" val="39060718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BB584F1D-8946-4EDF-99C0-47F2B6CE228B}"/>
              </a:ext>
            </a:extLst>
          </p:cNvPr>
          <p:cNvSpPr>
            <a:spLocks noGrp="1"/>
          </p:cNvSpPr>
          <p:nvPr>
            <p:ph idx="1"/>
          </p:nvPr>
        </p:nvSpPr>
        <p:spPr>
          <a:xfrm>
            <a:off x="1468073" y="889233"/>
            <a:ext cx="7499758" cy="5754848"/>
          </a:xfrm>
        </p:spPr>
        <p:txBody>
          <a:bodyPr>
            <a:normAutofit lnSpcReduction="10000"/>
          </a:bodyPr>
          <a:lstStyle/>
          <a:p>
            <a:r>
              <a:rPr lang="tr-TR" sz="2400" b="1" dirty="0"/>
              <a:t>Saprofit beslenme (çürükçül, ayrıştırıcı):</a:t>
            </a:r>
          </a:p>
          <a:p>
            <a:pPr marL="0" indent="0">
              <a:buNone/>
            </a:pPr>
            <a:r>
              <a:rPr lang="tr-TR" sz="2200" dirty="0"/>
              <a:t>→Bu canlılar ölü canlıları ve canlıların organik atıklarını çürüterek beslenirler.</a:t>
            </a:r>
          </a:p>
          <a:p>
            <a:pPr marL="0" indent="0">
              <a:buNone/>
            </a:pPr>
            <a:r>
              <a:rPr lang="tr-TR" sz="2200" dirty="0"/>
              <a:t>→Bu canlılar organik maddeleri inorganik maddelere dönüştürerek madde döngüsünün tamamlanmasını sağlarlar.</a:t>
            </a:r>
          </a:p>
          <a:p>
            <a:pPr marL="0" indent="0">
              <a:buNone/>
            </a:pPr>
            <a:r>
              <a:rPr lang="tr-TR" sz="2200" dirty="0"/>
              <a:t>→Hücre dışı sindirim yaparlar.</a:t>
            </a:r>
          </a:p>
          <a:p>
            <a:pPr marL="0" indent="0">
              <a:buNone/>
            </a:pPr>
            <a:endParaRPr lang="tr-TR" sz="2800" dirty="0"/>
          </a:p>
          <a:p>
            <a:r>
              <a:rPr lang="tr-TR" sz="2400" b="1" dirty="0"/>
              <a:t>Parazit beslenme(+ -):</a:t>
            </a:r>
          </a:p>
          <a:p>
            <a:pPr marL="0" indent="0">
              <a:buNone/>
            </a:pPr>
            <a:endParaRPr lang="tr-TR" dirty="0"/>
          </a:p>
          <a:p>
            <a:pPr marL="0" indent="0">
              <a:buNone/>
            </a:pPr>
            <a:r>
              <a:rPr lang="tr-TR" sz="2700" dirty="0"/>
              <a:t>→Bu birliktelikten canlılardan biri yarar görürken; diğeri ise zarar görür.</a:t>
            </a:r>
          </a:p>
          <a:p>
            <a:pPr marL="0" indent="0">
              <a:buNone/>
            </a:pPr>
            <a:r>
              <a:rPr lang="tr-TR" sz="2700" dirty="0"/>
              <a:t>→Parazit beslenmede yarar göre canlıya parazit, zarar gören canlıya ise  konak denir.</a:t>
            </a:r>
          </a:p>
        </p:txBody>
      </p:sp>
    </p:spTree>
    <p:extLst>
      <p:ext uri="{BB962C8B-B14F-4D97-AF65-F5344CB8AC3E}">
        <p14:creationId xmlns:p14="http://schemas.microsoft.com/office/powerpoint/2010/main" val="36773400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D51A5C48-1BDE-40E5-B8B8-56BFFE01A43F}"/>
              </a:ext>
            </a:extLst>
          </p:cNvPr>
          <p:cNvSpPr>
            <a:spLocks noGrp="1"/>
          </p:cNvSpPr>
          <p:nvPr>
            <p:ph type="title"/>
          </p:nvPr>
        </p:nvSpPr>
        <p:spPr/>
        <p:txBody>
          <a:bodyPr/>
          <a:lstStyle/>
          <a:p>
            <a:r>
              <a:rPr lang="tr-TR" dirty="0"/>
              <a:t>Dezenfeksiyon</a:t>
            </a:r>
          </a:p>
        </p:txBody>
      </p:sp>
      <p:sp>
        <p:nvSpPr>
          <p:cNvPr id="3" name="İçerik Yer Tutucusu 2">
            <a:extLst>
              <a:ext uri="{FF2B5EF4-FFF2-40B4-BE49-F238E27FC236}">
                <a16:creationId xmlns:a16="http://schemas.microsoft.com/office/drawing/2014/main" id="{1529202F-45D2-4BF6-9548-8EE864B39654}"/>
              </a:ext>
            </a:extLst>
          </p:cNvPr>
          <p:cNvSpPr>
            <a:spLocks noGrp="1"/>
          </p:cNvSpPr>
          <p:nvPr>
            <p:ph idx="1"/>
          </p:nvPr>
        </p:nvSpPr>
        <p:spPr/>
        <p:txBody>
          <a:bodyPr>
            <a:normAutofit fontScale="92500" lnSpcReduction="10000"/>
          </a:bodyPr>
          <a:lstStyle/>
          <a:p>
            <a:r>
              <a:rPr lang="tr-TR" dirty="0"/>
              <a:t>Dış ortamda bulunan bütün mikroorganizmaları öldürmek her zaman gerekli değildir. Dezenfeksiyon uygulanarak hastalık yapan yani patojen mikroorganizmaları öldürmekle de bulaşma önlenir. Dezenfeksiyon uygulandığında hastalık yapan ve yapmayan bakterilerin </a:t>
            </a:r>
            <a:r>
              <a:rPr lang="tr-TR" dirty="0" err="1"/>
              <a:t>vejetatif</a:t>
            </a:r>
            <a:r>
              <a:rPr lang="tr-TR" dirty="0"/>
              <a:t> şekilleri ile şarbon gibi hastalık yapan bakterilerin sporları ölür. Saprofit bakterilerden bazılarının sporları çok dirençli olduğundan dezenfeksiyonla ölmez. Bunlar hastalık yapmadığından, dezenfeksiyonla ölmemelerine önem verilmez. Dezenfeksiyon cansız ortama uygulanır ve bu işlem yapılırken eşyaya zarar vermemelidir. Dezenfeksiyon için kullanılan maddelere dezenfektan denir. Dezenfektan maddelerin bazıları fazla sulandırılarak antiseptik madde gibi deriye hatta açık yaralara uygulanabilir.</a:t>
            </a:r>
          </a:p>
        </p:txBody>
      </p:sp>
    </p:spTree>
    <p:extLst>
      <p:ext uri="{BB962C8B-B14F-4D97-AF65-F5344CB8AC3E}">
        <p14:creationId xmlns:p14="http://schemas.microsoft.com/office/powerpoint/2010/main" val="39767412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933BD50D-6A37-419F-BEAA-44161DBA09F7}"/>
              </a:ext>
            </a:extLst>
          </p:cNvPr>
          <p:cNvSpPr>
            <a:spLocks noGrp="1"/>
          </p:cNvSpPr>
          <p:nvPr>
            <p:ph type="title"/>
          </p:nvPr>
        </p:nvSpPr>
        <p:spPr/>
        <p:txBody>
          <a:bodyPr/>
          <a:lstStyle/>
          <a:p>
            <a:r>
              <a:rPr lang="tr-TR" dirty="0"/>
              <a:t>Sterilizasyon</a:t>
            </a:r>
          </a:p>
        </p:txBody>
      </p:sp>
      <p:sp>
        <p:nvSpPr>
          <p:cNvPr id="3" name="İçerik Yer Tutucusu 2">
            <a:extLst>
              <a:ext uri="{FF2B5EF4-FFF2-40B4-BE49-F238E27FC236}">
                <a16:creationId xmlns:a16="http://schemas.microsoft.com/office/drawing/2014/main" id="{1B192056-78FD-4BA3-A321-4B865085DC95}"/>
              </a:ext>
            </a:extLst>
          </p:cNvPr>
          <p:cNvSpPr>
            <a:spLocks noGrp="1"/>
          </p:cNvSpPr>
          <p:nvPr>
            <p:ph idx="1"/>
          </p:nvPr>
        </p:nvSpPr>
        <p:spPr>
          <a:xfrm>
            <a:off x="1652631" y="1535185"/>
            <a:ext cx="7029975" cy="4376037"/>
          </a:xfrm>
        </p:spPr>
        <p:txBody>
          <a:bodyPr>
            <a:normAutofit lnSpcReduction="10000"/>
          </a:bodyPr>
          <a:lstStyle/>
          <a:p>
            <a:r>
              <a:rPr lang="tr-TR" dirty="0"/>
              <a:t>Tıbbi ve cerrahi girişimler sırasında mikroorganizmaları tanımlamak amacıyla üretmek istediğimizde, kullanacağımız araç gereç, besi yeri gibi ortamların mikrop taşımamasını isteriz. Ayrıca içtiğimiz suyun, tükettiğimiz yiyeceklerin ve içeceklerin hastalık yapıcı mikroplardan uzak olması gerekir.</a:t>
            </a:r>
          </a:p>
          <a:p>
            <a:r>
              <a:rPr lang="tr-TR" dirty="0"/>
              <a:t>Dünyadaki bütün canlılar gibi mikroorganizmalar da kendileri için uygun ortamlarda beslenerek çoğalır. Bulundukları yerde kendilerine zararlı olabilecek çeşitli etkenlere karşı yaşam savaşı vererek soylarını devam ettirir. Bazıları spor teşkil ederek dış ortamda yıllarca canlı kalabilir.</a:t>
            </a:r>
          </a:p>
          <a:p>
            <a:r>
              <a:rPr lang="tr-TR" dirty="0" err="1"/>
              <a:t>Strilizasyon</a:t>
            </a:r>
            <a:r>
              <a:rPr lang="tr-TR" dirty="0"/>
              <a:t>, herhangi bir maddenin veya cismin birlikte bulunduğu tüm mikroorganizmaların ve bunların sporlarının öldürülmesi işlemidir. Sterilizasyonun kelime anlamı arınma olarak ifade edilebilir.</a:t>
            </a:r>
          </a:p>
        </p:txBody>
      </p:sp>
    </p:spTree>
    <p:extLst>
      <p:ext uri="{BB962C8B-B14F-4D97-AF65-F5344CB8AC3E}">
        <p14:creationId xmlns:p14="http://schemas.microsoft.com/office/powerpoint/2010/main" val="35415993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AE4E3F4D-7578-4BDF-8C59-F667FB33EB0A}"/>
              </a:ext>
            </a:extLst>
          </p:cNvPr>
          <p:cNvSpPr>
            <a:spLocks noGrp="1"/>
          </p:cNvSpPr>
          <p:nvPr>
            <p:ph idx="1"/>
          </p:nvPr>
        </p:nvSpPr>
        <p:spPr>
          <a:xfrm>
            <a:off x="1942415" y="687897"/>
            <a:ext cx="6591985" cy="5738070"/>
          </a:xfrm>
        </p:spPr>
        <p:txBody>
          <a:bodyPr>
            <a:normAutofit fontScale="92500" lnSpcReduction="20000"/>
          </a:bodyPr>
          <a:lstStyle/>
          <a:p>
            <a:r>
              <a:rPr lang="tr-TR" dirty="0" err="1"/>
              <a:t>Spaulding</a:t>
            </a:r>
            <a:r>
              <a:rPr lang="tr-TR" dirty="0"/>
              <a:t> sınıflaması </a:t>
            </a:r>
            <a:r>
              <a:rPr lang="tr-TR" dirty="0" err="1"/>
              <a:t>Spaulding</a:t>
            </a:r>
            <a:r>
              <a:rPr lang="tr-TR" dirty="0"/>
              <a:t> 1968 yılında sağlık alanında kullanılan ve hasta ile temas eden araç ve gereçleri; taşıdıkları enfeksiyon riskine ve sterilizasyon ve dezenfeksiyon gerekliliklerine göre 3 grupta toplamıştır. </a:t>
            </a:r>
            <a:r>
              <a:rPr lang="tr-TR" dirty="0" err="1"/>
              <a:t>Spaulding</a:t>
            </a:r>
            <a:r>
              <a:rPr lang="tr-TR" dirty="0"/>
              <a:t> sınıflandırmasına göre hastane ve laboratuvarlarda kullanılan araçlar: </a:t>
            </a:r>
          </a:p>
          <a:p>
            <a:endParaRPr lang="tr-TR" dirty="0"/>
          </a:p>
          <a:p>
            <a:r>
              <a:rPr lang="tr-TR" dirty="0"/>
              <a:t>1. Kritik : organ, doku ve dolaşan kan ile temas edenler : STERİLİZASYON / (YÜKSEK DÜZEY DEZENFEKSİYON) </a:t>
            </a:r>
          </a:p>
          <a:p>
            <a:pPr marL="0" indent="0">
              <a:buNone/>
            </a:pPr>
            <a:r>
              <a:rPr lang="tr-TR" dirty="0"/>
              <a:t>Cerrahi araçlar, Kalp-damar </a:t>
            </a:r>
            <a:r>
              <a:rPr lang="tr-TR" dirty="0" err="1"/>
              <a:t>kateterleri</a:t>
            </a:r>
            <a:r>
              <a:rPr lang="tr-TR" dirty="0"/>
              <a:t>, </a:t>
            </a:r>
            <a:r>
              <a:rPr lang="tr-TR" dirty="0" err="1"/>
              <a:t>Üriner</a:t>
            </a:r>
            <a:r>
              <a:rPr lang="tr-TR" dirty="0"/>
              <a:t> </a:t>
            </a:r>
            <a:r>
              <a:rPr lang="tr-TR" dirty="0" err="1"/>
              <a:t>kateterler</a:t>
            </a:r>
            <a:r>
              <a:rPr lang="tr-TR" dirty="0"/>
              <a:t>, </a:t>
            </a:r>
            <a:r>
              <a:rPr lang="tr-TR" dirty="0" err="1"/>
              <a:t>İmplantlar</a:t>
            </a:r>
            <a:r>
              <a:rPr lang="tr-TR" dirty="0"/>
              <a:t>, Drenler vb.</a:t>
            </a:r>
          </a:p>
          <a:p>
            <a:pPr marL="0" indent="0">
              <a:buNone/>
            </a:pPr>
            <a:endParaRPr lang="tr-TR" dirty="0"/>
          </a:p>
          <a:p>
            <a:r>
              <a:rPr lang="tr-TR" dirty="0"/>
              <a:t>2. Yarı kritik : mukoza ve bütünlüğü bozulmuş deri ile temas edenler : YÜKSEK DÜZEY /(ORTA) DEZENFEKSİYON </a:t>
            </a:r>
          </a:p>
          <a:p>
            <a:pPr marL="0" indent="0">
              <a:buNone/>
            </a:pPr>
            <a:r>
              <a:rPr lang="tr-TR" dirty="0" err="1"/>
              <a:t>Fleksible</a:t>
            </a:r>
            <a:r>
              <a:rPr lang="tr-TR" dirty="0"/>
              <a:t> </a:t>
            </a:r>
            <a:r>
              <a:rPr lang="tr-TR" dirty="0" err="1"/>
              <a:t>gastrointestinal</a:t>
            </a:r>
            <a:r>
              <a:rPr lang="tr-TR" dirty="0"/>
              <a:t> endoskoplar, </a:t>
            </a:r>
            <a:r>
              <a:rPr lang="tr-TR" dirty="0" err="1"/>
              <a:t>Laringoskoplar</a:t>
            </a:r>
            <a:r>
              <a:rPr lang="tr-TR" dirty="0"/>
              <a:t>, </a:t>
            </a:r>
            <a:r>
              <a:rPr lang="tr-TR" dirty="0" err="1"/>
              <a:t>Endotrakeal</a:t>
            </a:r>
            <a:r>
              <a:rPr lang="tr-TR" dirty="0"/>
              <a:t> tüpler, </a:t>
            </a:r>
            <a:r>
              <a:rPr lang="tr-TR" dirty="0" err="1"/>
              <a:t>Bronkoskoplar</a:t>
            </a:r>
            <a:r>
              <a:rPr lang="tr-TR" dirty="0"/>
              <a:t>, Anestezi setleri vb. </a:t>
            </a:r>
          </a:p>
          <a:p>
            <a:pPr marL="0" indent="0">
              <a:buNone/>
            </a:pPr>
            <a:endParaRPr lang="tr-TR" dirty="0"/>
          </a:p>
          <a:p>
            <a:r>
              <a:rPr lang="tr-TR" dirty="0"/>
              <a:t>3. Kritik olmayan: sağlam deri ile temas edenler : DÜŞÜK DÜZEY DEZENFEKSİYON </a:t>
            </a:r>
          </a:p>
          <a:p>
            <a:pPr marL="0" indent="0">
              <a:buNone/>
            </a:pPr>
            <a:r>
              <a:rPr lang="tr-TR" dirty="0"/>
              <a:t>Stetoskoplar, Tansiyon aleti manşonu, Masa ve mobilyalar vb.</a:t>
            </a:r>
          </a:p>
        </p:txBody>
      </p:sp>
    </p:spTree>
    <p:extLst>
      <p:ext uri="{BB962C8B-B14F-4D97-AF65-F5344CB8AC3E}">
        <p14:creationId xmlns:p14="http://schemas.microsoft.com/office/powerpoint/2010/main" val="34190268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F87A0D09-C58F-4DA4-8443-9D056FCD89AB}"/>
              </a:ext>
            </a:extLst>
          </p:cNvPr>
          <p:cNvSpPr>
            <a:spLocks noGrp="1"/>
          </p:cNvSpPr>
          <p:nvPr>
            <p:ph type="title"/>
          </p:nvPr>
        </p:nvSpPr>
        <p:spPr/>
        <p:txBody>
          <a:bodyPr/>
          <a:lstStyle/>
          <a:p>
            <a:r>
              <a:rPr lang="tr-TR" dirty="0"/>
              <a:t>Sterilizasyon Amaçları</a:t>
            </a:r>
          </a:p>
        </p:txBody>
      </p:sp>
      <p:sp>
        <p:nvSpPr>
          <p:cNvPr id="3" name="İçerik Yer Tutucusu 2">
            <a:extLst>
              <a:ext uri="{FF2B5EF4-FFF2-40B4-BE49-F238E27FC236}">
                <a16:creationId xmlns:a16="http://schemas.microsoft.com/office/drawing/2014/main" id="{39ADCC88-0CDB-4819-8089-E71147EAC826}"/>
              </a:ext>
            </a:extLst>
          </p:cNvPr>
          <p:cNvSpPr>
            <a:spLocks noGrp="1"/>
          </p:cNvSpPr>
          <p:nvPr>
            <p:ph idx="1"/>
          </p:nvPr>
        </p:nvSpPr>
        <p:spPr/>
        <p:txBody>
          <a:bodyPr>
            <a:normAutofit/>
          </a:bodyPr>
          <a:lstStyle/>
          <a:p>
            <a:r>
              <a:rPr lang="tr-TR" dirty="0"/>
              <a:t>Sterilizasyonda temel ve ana amaç steril edilmek istenilen ortamdaki tüm mikroorganizmaları yok edilmesidir.</a:t>
            </a:r>
          </a:p>
          <a:p>
            <a:r>
              <a:rPr lang="tr-TR" dirty="0"/>
              <a:t>Sterilizasyon uygulamaları pek çok bakımdan önemlidir. Öncelikle laboratuvarda analizde kullanılacak tüm malzemenin (analiz örneği dışında) önceden sterilize edilmiş olma zorunluğu vardır. Aksi hâlde başta </a:t>
            </a:r>
            <a:r>
              <a:rPr lang="tr-TR" dirty="0" err="1"/>
              <a:t>besiyerleri</a:t>
            </a:r>
            <a:r>
              <a:rPr lang="tr-TR" dirty="0"/>
              <a:t> ve </a:t>
            </a:r>
            <a:r>
              <a:rPr lang="tr-TR" dirty="0" err="1"/>
              <a:t>Petri</a:t>
            </a:r>
            <a:r>
              <a:rPr lang="tr-TR" dirty="0"/>
              <a:t> kutuları olmak üzere kullanılacak materyalden gelen mikroorganizmalar sanki analiz edilen örnekten gelmiş gibi sahte (</a:t>
            </a:r>
            <a:r>
              <a:rPr lang="tr-TR" dirty="0" err="1"/>
              <a:t>false</a:t>
            </a:r>
            <a:r>
              <a:rPr lang="tr-TR" dirty="0"/>
              <a:t>) pozitif sonuçlara neden olabilir.</a:t>
            </a:r>
          </a:p>
        </p:txBody>
      </p:sp>
    </p:spTree>
    <p:extLst>
      <p:ext uri="{BB962C8B-B14F-4D97-AF65-F5344CB8AC3E}">
        <p14:creationId xmlns:p14="http://schemas.microsoft.com/office/powerpoint/2010/main" val="37051745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BC5FF416-B24B-4B4D-AB4C-FEBC714ED381}"/>
              </a:ext>
            </a:extLst>
          </p:cNvPr>
          <p:cNvSpPr>
            <a:spLocks noGrp="1"/>
          </p:cNvSpPr>
          <p:nvPr>
            <p:ph type="title"/>
          </p:nvPr>
        </p:nvSpPr>
        <p:spPr/>
        <p:txBody>
          <a:bodyPr/>
          <a:lstStyle/>
          <a:p>
            <a:r>
              <a:rPr lang="tr-TR" dirty="0"/>
              <a:t>Steril Ortamın Özellikleri</a:t>
            </a:r>
          </a:p>
        </p:txBody>
      </p:sp>
      <p:sp>
        <p:nvSpPr>
          <p:cNvPr id="3" name="İçerik Yer Tutucusu 2">
            <a:extLst>
              <a:ext uri="{FF2B5EF4-FFF2-40B4-BE49-F238E27FC236}">
                <a16:creationId xmlns:a16="http://schemas.microsoft.com/office/drawing/2014/main" id="{41001129-83C5-45A1-B146-D616BAE97388}"/>
              </a:ext>
            </a:extLst>
          </p:cNvPr>
          <p:cNvSpPr>
            <a:spLocks noGrp="1"/>
          </p:cNvSpPr>
          <p:nvPr>
            <p:ph idx="1"/>
          </p:nvPr>
        </p:nvSpPr>
        <p:spPr>
          <a:xfrm>
            <a:off x="1489921" y="1353424"/>
            <a:ext cx="7499758" cy="3777622"/>
          </a:xfrm>
        </p:spPr>
        <p:txBody>
          <a:bodyPr/>
          <a:lstStyle/>
          <a:p>
            <a:r>
              <a:rPr lang="tr-TR" dirty="0"/>
              <a:t>Steril edilecek olan eşyanın sterilizasyondan sonra tekrar </a:t>
            </a:r>
            <a:r>
              <a:rPr lang="tr-TR" dirty="0" err="1"/>
              <a:t>kontamine</a:t>
            </a:r>
            <a:r>
              <a:rPr lang="tr-TR" dirty="0"/>
              <a:t> olmaması (steril olma özelliğini kaybetmiş) için dış ortamla ilgisinin kesilmesi lazımdır. Gerekli önlemler alınmamış steril eşya, havada bulunan tozlarla ve tozlar üzerindeki mikroorganizmalarla kirlenir ve </a:t>
            </a:r>
            <a:r>
              <a:rPr lang="tr-TR" dirty="0" err="1"/>
              <a:t>sterilitesi</a:t>
            </a:r>
            <a:r>
              <a:rPr lang="tr-TR" dirty="0"/>
              <a:t> bozulur. Bundan dolayı, steril edilecek eşya uygun poşetler içinde veya alüminyum folyo ile sarılarak ya da </a:t>
            </a:r>
            <a:r>
              <a:rPr lang="tr-TR" dirty="0" err="1"/>
              <a:t>tromel</a:t>
            </a:r>
            <a:r>
              <a:rPr lang="tr-TR" dirty="0"/>
              <a:t> gibi kaplar içinde steril edilir. Herhangi bir işlem yapılırken açılacak steril kabın ağzının alevden geçirilmesi ve mümkün olduğu kadar kısa sürede tekrar kapatılması gerekir.</a:t>
            </a:r>
          </a:p>
        </p:txBody>
      </p:sp>
    </p:spTree>
    <p:extLst>
      <p:ext uri="{BB962C8B-B14F-4D97-AF65-F5344CB8AC3E}">
        <p14:creationId xmlns:p14="http://schemas.microsoft.com/office/powerpoint/2010/main" val="7689281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38C61DD2-DB62-4B1C-ABEA-90F5061F3467}"/>
              </a:ext>
            </a:extLst>
          </p:cNvPr>
          <p:cNvSpPr>
            <a:spLocks noGrp="1"/>
          </p:cNvSpPr>
          <p:nvPr>
            <p:ph type="title"/>
          </p:nvPr>
        </p:nvSpPr>
        <p:spPr/>
        <p:txBody>
          <a:bodyPr/>
          <a:lstStyle/>
          <a:p>
            <a:r>
              <a:rPr lang="tr-TR" dirty="0"/>
              <a:t>Sterilizasyonun Kullanım Alanları</a:t>
            </a:r>
          </a:p>
        </p:txBody>
      </p:sp>
      <p:sp>
        <p:nvSpPr>
          <p:cNvPr id="3" name="İçerik Yer Tutucusu 2">
            <a:extLst>
              <a:ext uri="{FF2B5EF4-FFF2-40B4-BE49-F238E27FC236}">
                <a16:creationId xmlns:a16="http://schemas.microsoft.com/office/drawing/2014/main" id="{AB8B3272-1661-4363-81E7-10463BFE04A7}"/>
              </a:ext>
            </a:extLst>
          </p:cNvPr>
          <p:cNvSpPr>
            <a:spLocks noGrp="1"/>
          </p:cNvSpPr>
          <p:nvPr>
            <p:ph idx="1"/>
          </p:nvPr>
        </p:nvSpPr>
        <p:spPr>
          <a:xfrm>
            <a:off x="1942415" y="2133599"/>
            <a:ext cx="6591985" cy="4275589"/>
          </a:xfrm>
        </p:spPr>
        <p:txBody>
          <a:bodyPr>
            <a:normAutofit fontScale="92500" lnSpcReduction="20000"/>
          </a:bodyPr>
          <a:lstStyle/>
          <a:p>
            <a:r>
              <a:rPr lang="tr-TR" dirty="0"/>
              <a:t>Tıpta çeşitli amaçlar için sterilizasyon işlemlerinden yararlanılır. Cerrahide enfeksiyonlardan korunmak için dokulara temas edecek aletlerin steril edilmesi gerekir. Vücuda şırınga edilecek ilaçların da steril olması gereklidir. Mikrobiyolojide de sterilizasyon en önemli işlemlerden biridir. Çalışılan ortam, kullanılan alet ve gereçler, </a:t>
            </a:r>
            <a:r>
              <a:rPr lang="tr-TR" dirty="0" err="1"/>
              <a:t>besiyerleri</a:t>
            </a:r>
            <a:r>
              <a:rPr lang="tr-TR" dirty="0"/>
              <a:t> mikroorganizmalardan arındırılmadıkça mikrobiyolojik çalışmaların yürütülmesi imkânsızdır.</a:t>
            </a:r>
          </a:p>
          <a:p>
            <a:r>
              <a:rPr lang="tr-TR" dirty="0"/>
              <a:t>Gıda endüstrisi de sterilizasyonun kullanıldığı temel alanlardan biridir. Tüketicilerin kullanımına sunulan gıda ürünlerinin elde edilmesinden üretimine, paketlenmesi ve tüketiciye ulaşımına kadar steril olma özelliğini taşıma gerekir.</a:t>
            </a:r>
          </a:p>
          <a:p>
            <a:r>
              <a:rPr lang="tr-TR" dirty="0"/>
              <a:t>Diğer kullanım alanları ise kozmetik ürün sterilizasyonu, ambalaj malzemelerinin sterilizasyonu, hayvan yemi ve pet gıdaların patojen mikroorganizmalardan arındırılmasıdır.</a:t>
            </a:r>
          </a:p>
        </p:txBody>
      </p:sp>
    </p:spTree>
    <p:extLst>
      <p:ext uri="{BB962C8B-B14F-4D97-AF65-F5344CB8AC3E}">
        <p14:creationId xmlns:p14="http://schemas.microsoft.com/office/powerpoint/2010/main" val="20193024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9E555DB3-8E0B-4441-B764-2E67DFE84575}"/>
              </a:ext>
            </a:extLst>
          </p:cNvPr>
          <p:cNvSpPr>
            <a:spLocks noGrp="1"/>
          </p:cNvSpPr>
          <p:nvPr>
            <p:ph type="title"/>
          </p:nvPr>
        </p:nvSpPr>
        <p:spPr/>
        <p:txBody>
          <a:bodyPr/>
          <a:lstStyle/>
          <a:p>
            <a:r>
              <a:rPr lang="tr-TR" dirty="0"/>
              <a:t>Sterilizasyon Çeşitleri</a:t>
            </a:r>
          </a:p>
        </p:txBody>
      </p:sp>
      <p:sp>
        <p:nvSpPr>
          <p:cNvPr id="3" name="İçerik Yer Tutucusu 2">
            <a:extLst>
              <a:ext uri="{FF2B5EF4-FFF2-40B4-BE49-F238E27FC236}">
                <a16:creationId xmlns:a16="http://schemas.microsoft.com/office/drawing/2014/main" id="{6CFD79A9-CFCD-4E1F-9B59-1F0D9DE724FE}"/>
              </a:ext>
            </a:extLst>
          </p:cNvPr>
          <p:cNvSpPr>
            <a:spLocks noGrp="1"/>
          </p:cNvSpPr>
          <p:nvPr>
            <p:ph idx="1"/>
          </p:nvPr>
        </p:nvSpPr>
        <p:spPr>
          <a:xfrm>
            <a:off x="1291905" y="1342239"/>
            <a:ext cx="7558480" cy="5251508"/>
          </a:xfrm>
        </p:spPr>
        <p:txBody>
          <a:bodyPr>
            <a:normAutofit fontScale="92500" lnSpcReduction="10000"/>
          </a:bodyPr>
          <a:lstStyle/>
          <a:p>
            <a:r>
              <a:rPr lang="tr-TR" dirty="0"/>
              <a:t>Mikroorganizmalar bilinmeden ve bunları ortadan kaldırma düşüncesi olmadan önce insanlar deneme yanılma yoluyla buldukları yöntemleri kullanarak besinlerin mikroorganizmalar tarafından bozulmalarını önleyici çeşitli yöntemler geliştirmişlerdir. Besin maddelerinin muhafazasında ısıtma, kurutma, tuzlama, şekerleme, mayalama, asitlendirme, baharat ve kokulu maddelerle muamele etme işlemleri çok eskiden beri ve günümüzde kullanılan yöntemlerdir. Ülkemizde yanan kükürt dumanı ile kayısıları saklama hâlen kullanılmaktadır.</a:t>
            </a:r>
          </a:p>
          <a:p>
            <a:r>
              <a:rPr lang="tr-TR" dirty="0"/>
              <a:t>Ayrıca, tarihte Büyük İskender’in insanların dışkılarından korunmak için kamp yerini her gün başka yere naklettirdiği, ordusunun içme suyunu kaynattırdığı, hayvan pisliklerini gömdürdüğü, köprü ve diğer yapılarda kullanılan ağaçları çürümeye karşı korumak için zeytinyağı ile kaplattığı bildirilmektedir.</a:t>
            </a:r>
          </a:p>
          <a:p>
            <a:r>
              <a:rPr lang="tr-TR" dirty="0"/>
              <a:t>Günümüze kadar ilk bulunan dezenfektanların daha etkin ve daha az yan etkilere sahip olanlarını geliştirmek için yoğun çabalar sarf edilmiş ve birçok dezenfektan madde kullanıma sunulmuştur. Ayrıca sterilizasyon ve dezenfeksiyon amaçlı birçok aletin yapılması ve uygulamalarla ilgili teknolojik gelişmeler kaydedilmiştir.</a:t>
            </a:r>
          </a:p>
        </p:txBody>
      </p:sp>
    </p:spTree>
    <p:extLst>
      <p:ext uri="{BB962C8B-B14F-4D97-AF65-F5344CB8AC3E}">
        <p14:creationId xmlns:p14="http://schemas.microsoft.com/office/powerpoint/2010/main" val="7868756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82D19F2F-051F-425A-89F1-26AE64922EE1}"/>
              </a:ext>
            </a:extLst>
          </p:cNvPr>
          <p:cNvPicPr>
            <a:picLocks noChangeAspect="1"/>
          </p:cNvPicPr>
          <p:nvPr/>
        </p:nvPicPr>
        <p:blipFill>
          <a:blip r:embed="rId2"/>
          <a:stretch>
            <a:fillRect/>
          </a:stretch>
        </p:blipFill>
        <p:spPr>
          <a:xfrm>
            <a:off x="0" y="0"/>
            <a:ext cx="9144000" cy="6858000"/>
          </a:xfrm>
          <a:prstGeom prst="rect">
            <a:avLst/>
          </a:prstGeom>
        </p:spPr>
      </p:pic>
    </p:spTree>
    <p:extLst>
      <p:ext uri="{BB962C8B-B14F-4D97-AF65-F5344CB8AC3E}">
        <p14:creationId xmlns:p14="http://schemas.microsoft.com/office/powerpoint/2010/main" val="1118844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846275D9-3555-4D8E-A018-57D030D9F3EB}"/>
              </a:ext>
            </a:extLst>
          </p:cNvPr>
          <p:cNvSpPr>
            <a:spLocks noGrp="1"/>
          </p:cNvSpPr>
          <p:nvPr>
            <p:ph type="title"/>
          </p:nvPr>
        </p:nvSpPr>
        <p:spPr>
          <a:xfrm>
            <a:off x="1987146" y="263384"/>
            <a:ext cx="6589199" cy="1280890"/>
          </a:xfrm>
        </p:spPr>
        <p:txBody>
          <a:bodyPr/>
          <a:lstStyle/>
          <a:p>
            <a:r>
              <a:rPr lang="tr-TR" dirty="0"/>
              <a:t>Isı (Sıcaklık) ile Yapılan Sterilizasyon</a:t>
            </a:r>
          </a:p>
        </p:txBody>
      </p:sp>
      <p:sp>
        <p:nvSpPr>
          <p:cNvPr id="3" name="İçerik Yer Tutucusu 2">
            <a:extLst>
              <a:ext uri="{FF2B5EF4-FFF2-40B4-BE49-F238E27FC236}">
                <a16:creationId xmlns:a16="http://schemas.microsoft.com/office/drawing/2014/main" id="{CC3275C6-30BE-4A2C-9F00-890B74416E4E}"/>
              </a:ext>
            </a:extLst>
          </p:cNvPr>
          <p:cNvSpPr>
            <a:spLocks noGrp="1"/>
          </p:cNvSpPr>
          <p:nvPr>
            <p:ph idx="1"/>
          </p:nvPr>
        </p:nvSpPr>
        <p:spPr>
          <a:xfrm>
            <a:off x="1875303" y="1652631"/>
            <a:ext cx="7058972" cy="5075339"/>
          </a:xfrm>
        </p:spPr>
        <p:txBody>
          <a:bodyPr>
            <a:normAutofit fontScale="85000" lnSpcReduction="20000"/>
          </a:bodyPr>
          <a:lstStyle/>
          <a:p>
            <a:r>
              <a:rPr lang="tr-TR" dirty="0">
                <a:solidFill>
                  <a:srgbClr val="000000"/>
                </a:solidFill>
                <a:latin typeface="Times New Roman" panose="02020603050405020304" pitchFamily="18" charset="0"/>
              </a:rPr>
              <a:t>Bu yöntem, yüksek sıcaklıkta mikroorganizma proteinlerinin </a:t>
            </a:r>
            <a:r>
              <a:rPr lang="tr-TR" dirty="0" err="1">
                <a:solidFill>
                  <a:srgbClr val="000000"/>
                </a:solidFill>
                <a:latin typeface="Times New Roman" panose="02020603050405020304" pitchFamily="18" charset="0"/>
              </a:rPr>
              <a:t>koagule</a:t>
            </a:r>
            <a:r>
              <a:rPr lang="tr-TR" dirty="0">
                <a:solidFill>
                  <a:srgbClr val="000000"/>
                </a:solidFill>
                <a:latin typeface="Times New Roman" panose="02020603050405020304" pitchFamily="18" charset="0"/>
              </a:rPr>
              <a:t> olması temeline dayanır. Uygulanması kolay ve ucuz olduğundan ve güvenilir sonuç verdiğinden, en sık kullanılan sterilizasyon yöntemidir. Bu işlemde steril edilecek olan madde veya eşyanın ısıya dayanıklı olması gerekmektedir. </a:t>
            </a:r>
          </a:p>
          <a:p>
            <a:r>
              <a:rPr lang="tr-TR" dirty="0">
                <a:solidFill>
                  <a:srgbClr val="000000"/>
                </a:solidFill>
                <a:latin typeface="Times New Roman" panose="02020603050405020304" pitchFamily="18" charset="0"/>
              </a:rPr>
              <a:t>Isı ile sterilizasyonu etkileyen faktörler şunlardır: </a:t>
            </a:r>
          </a:p>
          <a:p>
            <a:endParaRPr lang="tr-TR" dirty="0">
              <a:solidFill>
                <a:srgbClr val="000000"/>
              </a:solidFill>
              <a:latin typeface="Times New Roman" panose="02020603050405020304" pitchFamily="18" charset="0"/>
            </a:endParaRPr>
          </a:p>
          <a:p>
            <a:pPr marL="0" indent="0">
              <a:buNone/>
            </a:pPr>
            <a:r>
              <a:rPr lang="tr-TR" dirty="0">
                <a:solidFill>
                  <a:srgbClr val="000000"/>
                </a:solidFill>
                <a:latin typeface="Wingdings" panose="05000000000000000000" pitchFamily="2" charset="2"/>
              </a:rPr>
              <a:t> </a:t>
            </a:r>
            <a:r>
              <a:rPr lang="tr-TR" b="1" dirty="0">
                <a:solidFill>
                  <a:srgbClr val="000000"/>
                </a:solidFill>
                <a:latin typeface="Times New Roman" panose="02020603050405020304" pitchFamily="18" charset="0"/>
              </a:rPr>
              <a:t>Isı derecesi</a:t>
            </a:r>
            <a:r>
              <a:rPr lang="tr-TR" dirty="0">
                <a:solidFill>
                  <a:srgbClr val="000000"/>
                </a:solidFill>
                <a:latin typeface="Times New Roman" panose="02020603050405020304" pitchFamily="18" charset="0"/>
              </a:rPr>
              <a:t>: Steril edilecek maddenin cinsine göre ısı yükselmesiyle daha kısa sürede sterilizasyon sağlanır. Süre, ısı derecesi ile ters orantılıdır. Isı derecesi yükseldikçe sterilizasyon süresi kısalır. </a:t>
            </a:r>
          </a:p>
          <a:p>
            <a:endParaRPr lang="tr-TR" dirty="0">
              <a:solidFill>
                <a:srgbClr val="000000"/>
              </a:solidFill>
              <a:latin typeface="Times New Roman" panose="02020603050405020304" pitchFamily="18" charset="0"/>
            </a:endParaRPr>
          </a:p>
          <a:p>
            <a:pPr marL="0" indent="0">
              <a:buNone/>
            </a:pPr>
            <a:r>
              <a:rPr lang="tr-TR" dirty="0">
                <a:solidFill>
                  <a:srgbClr val="000000"/>
                </a:solidFill>
                <a:latin typeface="Wingdings" panose="05000000000000000000" pitchFamily="2" charset="2"/>
              </a:rPr>
              <a:t> </a:t>
            </a:r>
            <a:r>
              <a:rPr lang="tr-TR" b="1" dirty="0">
                <a:solidFill>
                  <a:srgbClr val="000000"/>
                </a:solidFill>
                <a:latin typeface="Times New Roman" panose="02020603050405020304" pitchFamily="18" charset="0"/>
              </a:rPr>
              <a:t>Ortamın nemi</a:t>
            </a:r>
            <a:r>
              <a:rPr lang="tr-TR" dirty="0">
                <a:solidFill>
                  <a:srgbClr val="000000"/>
                </a:solidFill>
                <a:latin typeface="Times New Roman" panose="02020603050405020304" pitchFamily="18" charset="0"/>
              </a:rPr>
              <a:t>: Nem arttıkça daha düşük ısı derecelerinde, daha kısa zamanda sterilizasyon sağlanır. Mikroorganizma içindeki su miktarı arttıkça da sterilizasyon kolaylaşır. Çünkü proteinler daha çabuk </a:t>
            </a:r>
            <a:r>
              <a:rPr lang="tr-TR" dirty="0" err="1">
                <a:solidFill>
                  <a:srgbClr val="000000"/>
                </a:solidFill>
                <a:latin typeface="Times New Roman" panose="02020603050405020304" pitchFamily="18" charset="0"/>
              </a:rPr>
              <a:t>koagule</a:t>
            </a:r>
            <a:r>
              <a:rPr lang="tr-TR" dirty="0">
                <a:solidFill>
                  <a:srgbClr val="000000"/>
                </a:solidFill>
                <a:latin typeface="Times New Roman" panose="02020603050405020304" pitchFamily="18" charset="0"/>
              </a:rPr>
              <a:t> olur. İçlerinde çok az oranda su bulunan bakteri sporları sıcaklığa çok dayanıklıdır. </a:t>
            </a:r>
          </a:p>
          <a:p>
            <a:endParaRPr lang="tr-TR" dirty="0">
              <a:solidFill>
                <a:srgbClr val="000000"/>
              </a:solidFill>
              <a:latin typeface="Times New Roman" panose="02020603050405020304" pitchFamily="18" charset="0"/>
            </a:endParaRPr>
          </a:p>
          <a:p>
            <a:pPr marL="0" indent="0">
              <a:buNone/>
            </a:pPr>
            <a:r>
              <a:rPr lang="tr-TR" dirty="0">
                <a:solidFill>
                  <a:srgbClr val="000000"/>
                </a:solidFill>
                <a:latin typeface="Wingdings" panose="05000000000000000000" pitchFamily="2" charset="2"/>
              </a:rPr>
              <a:t> </a:t>
            </a:r>
            <a:r>
              <a:rPr lang="tr-TR" b="1" dirty="0" err="1">
                <a:solidFill>
                  <a:srgbClr val="000000"/>
                </a:solidFill>
                <a:latin typeface="Times New Roman" panose="02020603050405020304" pitchFamily="18" charset="0"/>
              </a:rPr>
              <a:t>pH</a:t>
            </a:r>
            <a:r>
              <a:rPr lang="tr-TR" dirty="0">
                <a:solidFill>
                  <a:srgbClr val="000000"/>
                </a:solidFill>
                <a:latin typeface="Times New Roman" panose="02020603050405020304" pitchFamily="18" charset="0"/>
              </a:rPr>
              <a:t>: Asidik veya bazik ortamlarda nötr ortama göre daha kolay sterilizasyon etkisi görülür. </a:t>
            </a:r>
          </a:p>
          <a:p>
            <a:endParaRPr lang="tr-TR" dirty="0">
              <a:solidFill>
                <a:srgbClr val="000000"/>
              </a:solidFill>
              <a:latin typeface="Times New Roman" panose="02020603050405020304" pitchFamily="18" charset="0"/>
            </a:endParaRPr>
          </a:p>
          <a:p>
            <a:pPr marL="0" indent="0">
              <a:buNone/>
            </a:pPr>
            <a:r>
              <a:rPr lang="tr-TR" dirty="0">
                <a:solidFill>
                  <a:srgbClr val="000000"/>
                </a:solidFill>
                <a:latin typeface="Wingdings" panose="05000000000000000000" pitchFamily="2" charset="2"/>
              </a:rPr>
              <a:t> </a:t>
            </a:r>
            <a:r>
              <a:rPr lang="tr-TR" b="1" dirty="0" err="1">
                <a:solidFill>
                  <a:srgbClr val="000000"/>
                </a:solidFill>
                <a:latin typeface="Times New Roman" panose="02020603050405020304" pitchFamily="18" charset="0"/>
              </a:rPr>
              <a:t>Osmotik</a:t>
            </a:r>
            <a:r>
              <a:rPr lang="tr-TR" b="1" dirty="0">
                <a:solidFill>
                  <a:srgbClr val="000000"/>
                </a:solidFill>
                <a:latin typeface="Times New Roman" panose="02020603050405020304" pitchFamily="18" charset="0"/>
              </a:rPr>
              <a:t> basınç</a:t>
            </a:r>
            <a:r>
              <a:rPr lang="tr-TR" dirty="0">
                <a:solidFill>
                  <a:srgbClr val="000000"/>
                </a:solidFill>
                <a:latin typeface="Times New Roman" panose="02020603050405020304" pitchFamily="18" charset="0"/>
              </a:rPr>
              <a:t>: Ortam basıncının az veya çok olması sterilizasyonu kolaylaştıracaktır. </a:t>
            </a:r>
          </a:p>
          <a:p>
            <a:endParaRPr lang="tr-TR" dirty="0"/>
          </a:p>
        </p:txBody>
      </p:sp>
    </p:spTree>
    <p:extLst>
      <p:ext uri="{BB962C8B-B14F-4D97-AF65-F5344CB8AC3E}">
        <p14:creationId xmlns:p14="http://schemas.microsoft.com/office/powerpoint/2010/main" val="404211190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6122F7B6-A582-4F6D-B441-70709B6C929F}"/>
              </a:ext>
            </a:extLst>
          </p:cNvPr>
          <p:cNvSpPr>
            <a:spLocks noGrp="1"/>
          </p:cNvSpPr>
          <p:nvPr>
            <p:ph idx="1"/>
          </p:nvPr>
        </p:nvSpPr>
        <p:spPr>
          <a:xfrm>
            <a:off x="1934026" y="1885340"/>
            <a:ext cx="6907970" cy="3777622"/>
          </a:xfrm>
        </p:spPr>
        <p:txBody>
          <a:bodyPr/>
          <a:lstStyle/>
          <a:p>
            <a:pPr marL="0" indent="0">
              <a:buNone/>
            </a:pPr>
            <a:r>
              <a:rPr lang="tr-TR" b="1" dirty="0">
                <a:solidFill>
                  <a:srgbClr val="000000"/>
                </a:solidFill>
                <a:latin typeface="Times New Roman" panose="02020603050405020304" pitchFamily="18" charset="0"/>
              </a:rPr>
              <a:t>A. Alevden Geçirme ve Yakma </a:t>
            </a:r>
            <a:endParaRPr lang="tr-TR" dirty="0">
              <a:solidFill>
                <a:srgbClr val="000000"/>
              </a:solidFill>
              <a:latin typeface="Times New Roman" panose="02020603050405020304" pitchFamily="18" charset="0"/>
            </a:endParaRPr>
          </a:p>
          <a:p>
            <a:r>
              <a:rPr lang="tr-TR" dirty="0">
                <a:solidFill>
                  <a:srgbClr val="000000"/>
                </a:solidFill>
                <a:latin typeface="Times New Roman" panose="02020603050405020304" pitchFamily="18" charset="0"/>
              </a:rPr>
              <a:t>Laboratuvarda çalışma sırasında öze, iğne, pens, tüp ağzı, </a:t>
            </a:r>
            <a:r>
              <a:rPr lang="tr-TR" dirty="0" err="1">
                <a:solidFill>
                  <a:srgbClr val="000000"/>
                </a:solidFill>
                <a:latin typeface="Times New Roman" panose="02020603050405020304" pitchFamily="18" charset="0"/>
              </a:rPr>
              <a:t>bistüri</a:t>
            </a:r>
            <a:r>
              <a:rPr lang="tr-TR" dirty="0">
                <a:solidFill>
                  <a:srgbClr val="000000"/>
                </a:solidFill>
                <a:latin typeface="Times New Roman" panose="02020603050405020304" pitchFamily="18" charset="0"/>
              </a:rPr>
              <a:t>, pipet ucu, cam, çubuk, lam gibi cam ve metal gereçlerin dış yüzlerinin sterilizasyonunu sağlar.</a:t>
            </a:r>
            <a:endParaRPr lang="tr-TR" dirty="0"/>
          </a:p>
        </p:txBody>
      </p:sp>
      <p:sp>
        <p:nvSpPr>
          <p:cNvPr id="6" name="Unvan 1">
            <a:extLst>
              <a:ext uri="{FF2B5EF4-FFF2-40B4-BE49-F238E27FC236}">
                <a16:creationId xmlns:a16="http://schemas.microsoft.com/office/drawing/2014/main" id="{9EC1833A-DE5F-43FA-A57F-4934CACD45F0}"/>
              </a:ext>
            </a:extLst>
          </p:cNvPr>
          <p:cNvSpPr>
            <a:spLocks noGrp="1"/>
          </p:cNvSpPr>
          <p:nvPr>
            <p:ph type="title"/>
          </p:nvPr>
        </p:nvSpPr>
        <p:spPr>
          <a:xfrm>
            <a:off x="1987146" y="263384"/>
            <a:ext cx="6589199" cy="1280890"/>
          </a:xfrm>
        </p:spPr>
        <p:txBody>
          <a:bodyPr/>
          <a:lstStyle/>
          <a:p>
            <a:r>
              <a:rPr lang="tr-TR" dirty="0"/>
              <a:t>Kuru Isı</a:t>
            </a:r>
          </a:p>
        </p:txBody>
      </p:sp>
    </p:spTree>
    <p:extLst>
      <p:ext uri="{BB962C8B-B14F-4D97-AF65-F5344CB8AC3E}">
        <p14:creationId xmlns:p14="http://schemas.microsoft.com/office/powerpoint/2010/main" val="142108079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3FAB303F-4D31-42F2-8BD1-4F7D2A25C621}"/>
              </a:ext>
            </a:extLst>
          </p:cNvPr>
          <p:cNvSpPr>
            <a:spLocks noGrp="1"/>
          </p:cNvSpPr>
          <p:nvPr>
            <p:ph idx="1"/>
          </p:nvPr>
        </p:nvSpPr>
        <p:spPr>
          <a:xfrm>
            <a:off x="1925638" y="-117445"/>
            <a:ext cx="6958303" cy="2508308"/>
          </a:xfrm>
        </p:spPr>
        <p:txBody>
          <a:bodyPr>
            <a:normAutofit lnSpcReduction="10000"/>
          </a:bodyPr>
          <a:lstStyle/>
          <a:p>
            <a:pPr marL="0" indent="0">
              <a:buNone/>
            </a:pPr>
            <a:endParaRPr lang="tr-TR" b="1" dirty="0">
              <a:solidFill>
                <a:srgbClr val="000000"/>
              </a:solidFill>
              <a:latin typeface="Times New Roman" panose="02020603050405020304" pitchFamily="18" charset="0"/>
            </a:endParaRPr>
          </a:p>
          <a:p>
            <a:pPr marL="0" indent="0">
              <a:buNone/>
            </a:pPr>
            <a:r>
              <a:rPr lang="tr-TR" b="1" dirty="0" err="1">
                <a:solidFill>
                  <a:srgbClr val="000000"/>
                </a:solidFill>
                <a:latin typeface="Times New Roman" panose="02020603050405020304" pitchFamily="18" charset="0"/>
              </a:rPr>
              <a:t>B.Kuru</a:t>
            </a:r>
            <a:r>
              <a:rPr lang="tr-TR" b="1" dirty="0">
                <a:solidFill>
                  <a:srgbClr val="000000"/>
                </a:solidFill>
                <a:latin typeface="Times New Roman" panose="02020603050405020304" pitchFamily="18" charset="0"/>
              </a:rPr>
              <a:t> Havalı Sterilizasyonlar </a:t>
            </a:r>
            <a:endParaRPr lang="tr-TR" dirty="0">
              <a:solidFill>
                <a:srgbClr val="000000"/>
              </a:solidFill>
              <a:latin typeface="Times New Roman" panose="02020603050405020304" pitchFamily="18" charset="0"/>
            </a:endParaRPr>
          </a:p>
          <a:p>
            <a:r>
              <a:rPr lang="tr-TR" dirty="0">
                <a:solidFill>
                  <a:srgbClr val="000000"/>
                </a:solidFill>
                <a:latin typeface="Times New Roman" panose="02020603050405020304" pitchFamily="18" charset="0"/>
              </a:rPr>
              <a:t>Kuru sıcak hava ile çalışılan </a:t>
            </a:r>
            <a:r>
              <a:rPr lang="tr-TR" dirty="0" err="1">
                <a:solidFill>
                  <a:srgbClr val="000000"/>
                </a:solidFill>
                <a:latin typeface="Times New Roman" panose="02020603050405020304" pitchFamily="18" charset="0"/>
              </a:rPr>
              <a:t>sterilizatörlere</a:t>
            </a:r>
            <a:r>
              <a:rPr lang="tr-TR" dirty="0">
                <a:solidFill>
                  <a:srgbClr val="000000"/>
                </a:solidFill>
                <a:latin typeface="Times New Roman" panose="02020603050405020304" pitchFamily="18" charset="0"/>
              </a:rPr>
              <a:t> genel olarak </a:t>
            </a:r>
            <a:r>
              <a:rPr lang="tr-TR" dirty="0" err="1">
                <a:solidFill>
                  <a:srgbClr val="000000"/>
                </a:solidFill>
                <a:latin typeface="Times New Roman" panose="02020603050405020304" pitchFamily="18" charset="0"/>
              </a:rPr>
              <a:t>Pasteur</a:t>
            </a:r>
            <a:r>
              <a:rPr lang="tr-TR" dirty="0">
                <a:solidFill>
                  <a:srgbClr val="000000"/>
                </a:solidFill>
                <a:latin typeface="Times New Roman" panose="02020603050405020304" pitchFamily="18" charset="0"/>
              </a:rPr>
              <a:t> fırını denmektedir. Bu fırınlar, ısı kaybını önlemek için, arasında yalıtım bulunan çift çeperli yapıdadır. Hastanelerde ve özellikle küçük sağlık kuruluşlarında, muayenehanelerde yaygın olarak kullanılmaktadır. Kuru hava </a:t>
            </a:r>
            <a:r>
              <a:rPr lang="tr-TR" dirty="0" err="1">
                <a:solidFill>
                  <a:srgbClr val="000000"/>
                </a:solidFill>
                <a:latin typeface="Times New Roman" panose="02020603050405020304" pitchFamily="18" charset="0"/>
              </a:rPr>
              <a:t>sterilizatörleri</a:t>
            </a:r>
            <a:r>
              <a:rPr lang="tr-TR" dirty="0">
                <a:solidFill>
                  <a:srgbClr val="000000"/>
                </a:solidFill>
                <a:latin typeface="Times New Roman" panose="02020603050405020304" pitchFamily="18" charset="0"/>
              </a:rPr>
              <a:t> ve etüvler kuru hava ile sterilizasyon yapan cihazlardır. </a:t>
            </a:r>
            <a:endParaRPr lang="tr-TR" dirty="0"/>
          </a:p>
        </p:txBody>
      </p:sp>
      <p:sp>
        <p:nvSpPr>
          <p:cNvPr id="6" name="Dikdörtgen 5">
            <a:extLst>
              <a:ext uri="{FF2B5EF4-FFF2-40B4-BE49-F238E27FC236}">
                <a16:creationId xmlns:a16="http://schemas.microsoft.com/office/drawing/2014/main" id="{D25AF703-3C79-4A2E-86BC-F6A8342F24D2}"/>
              </a:ext>
            </a:extLst>
          </p:cNvPr>
          <p:cNvSpPr/>
          <p:nvPr/>
        </p:nvSpPr>
        <p:spPr>
          <a:xfrm>
            <a:off x="4515373" y="2294664"/>
            <a:ext cx="4609751" cy="2062103"/>
          </a:xfrm>
          <a:prstGeom prst="rect">
            <a:avLst/>
          </a:prstGeom>
        </p:spPr>
        <p:txBody>
          <a:bodyPr wrap="square">
            <a:spAutoFit/>
          </a:bodyPr>
          <a:lstStyle/>
          <a:p>
            <a:r>
              <a:rPr lang="tr-TR" sz="1600" dirty="0">
                <a:latin typeface="Wingdings" panose="05000000000000000000" pitchFamily="2" charset="2"/>
              </a:rPr>
              <a:t> </a:t>
            </a:r>
            <a:r>
              <a:rPr lang="tr-TR" sz="1600" dirty="0">
                <a:latin typeface="Times New Roman" panose="02020603050405020304" pitchFamily="18" charset="0"/>
              </a:rPr>
              <a:t>Genellikle 180 ºC ısıda 30 dakika tutulmak suretiyle uygulanır.</a:t>
            </a:r>
          </a:p>
          <a:p>
            <a:r>
              <a:rPr lang="tr-TR" sz="1600" dirty="0">
                <a:latin typeface="Wingdings" panose="05000000000000000000" pitchFamily="2" charset="2"/>
              </a:rPr>
              <a:t> </a:t>
            </a:r>
            <a:r>
              <a:rPr lang="tr-TR" sz="1600" dirty="0">
                <a:latin typeface="Times New Roman" panose="02020603050405020304" pitchFamily="18" charset="0"/>
              </a:rPr>
              <a:t>170°C’de 1 saat</a:t>
            </a:r>
          </a:p>
          <a:p>
            <a:r>
              <a:rPr lang="tr-TR" sz="1600" dirty="0">
                <a:latin typeface="Wingdings" panose="05000000000000000000" pitchFamily="2" charset="2"/>
              </a:rPr>
              <a:t> </a:t>
            </a:r>
            <a:r>
              <a:rPr lang="tr-TR" sz="1600" dirty="0">
                <a:latin typeface="Times New Roman" panose="02020603050405020304" pitchFamily="18" charset="0"/>
              </a:rPr>
              <a:t>160°C’de 2 saat</a:t>
            </a:r>
          </a:p>
          <a:p>
            <a:r>
              <a:rPr lang="tr-TR" sz="1600" dirty="0">
                <a:latin typeface="Wingdings" panose="05000000000000000000" pitchFamily="2" charset="2"/>
              </a:rPr>
              <a:t> </a:t>
            </a:r>
            <a:r>
              <a:rPr lang="tr-TR" sz="1600" dirty="0">
                <a:latin typeface="Times New Roman" panose="02020603050405020304" pitchFamily="18" charset="0"/>
              </a:rPr>
              <a:t>150°C’de 2,5 saat</a:t>
            </a:r>
          </a:p>
          <a:p>
            <a:pPr marL="285750" indent="-285750">
              <a:buFont typeface="Wingdings" panose="05000000000000000000" pitchFamily="2" charset="2"/>
              <a:buChar char="Ø"/>
            </a:pPr>
            <a:r>
              <a:rPr lang="tr-TR" sz="1600" dirty="0">
                <a:latin typeface="Times New Roman" panose="02020603050405020304" pitchFamily="18" charset="0"/>
              </a:rPr>
              <a:t>  140°C’de 3 saat</a:t>
            </a:r>
          </a:p>
          <a:p>
            <a:pPr marL="285750" indent="-285750">
              <a:buFont typeface="Wingdings" panose="05000000000000000000" pitchFamily="2" charset="2"/>
              <a:buChar char="Ø"/>
            </a:pPr>
            <a:endParaRPr lang="tr-TR" sz="1600" dirty="0">
              <a:latin typeface="Times New Roman" panose="02020603050405020304" pitchFamily="18" charset="0"/>
            </a:endParaRPr>
          </a:p>
          <a:p>
            <a:r>
              <a:rPr lang="tr-TR" sz="1600" dirty="0" err="1">
                <a:latin typeface="Times New Roman" panose="02020603050405020304" pitchFamily="18" charset="0"/>
              </a:rPr>
              <a:t>Prionlar</a:t>
            </a:r>
            <a:r>
              <a:rPr lang="tr-TR" sz="1600" dirty="0">
                <a:latin typeface="Times New Roman" panose="02020603050405020304" pitchFamily="18" charset="0"/>
              </a:rPr>
              <a:t> 200°C’de bile kuru ısıya direnç gösterebilir. </a:t>
            </a:r>
            <a:endParaRPr lang="tr-TR" sz="1600" dirty="0"/>
          </a:p>
        </p:txBody>
      </p:sp>
    </p:spTree>
    <p:extLst>
      <p:ext uri="{BB962C8B-B14F-4D97-AF65-F5344CB8AC3E}">
        <p14:creationId xmlns:p14="http://schemas.microsoft.com/office/powerpoint/2010/main" val="171044600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F050755E-09D1-434A-882C-1AF2C326303E}"/>
              </a:ext>
            </a:extLst>
          </p:cNvPr>
          <p:cNvSpPr>
            <a:spLocks noGrp="1"/>
          </p:cNvSpPr>
          <p:nvPr>
            <p:ph idx="1"/>
          </p:nvPr>
        </p:nvSpPr>
        <p:spPr>
          <a:xfrm>
            <a:off x="1942415" y="671119"/>
            <a:ext cx="6591985" cy="5746459"/>
          </a:xfrm>
        </p:spPr>
        <p:txBody>
          <a:bodyPr>
            <a:normAutofit fontScale="92500" lnSpcReduction="10000"/>
          </a:bodyPr>
          <a:lstStyle/>
          <a:p>
            <a:pPr marL="0" indent="0">
              <a:buNone/>
            </a:pPr>
            <a:r>
              <a:rPr lang="tr-TR" sz="2000" b="1" dirty="0">
                <a:latin typeface="Times New Roman,Bold"/>
              </a:rPr>
              <a:t>Sterilizasyon Kontrolü</a:t>
            </a:r>
          </a:p>
          <a:p>
            <a:pPr marL="0" indent="0">
              <a:buNone/>
            </a:pPr>
            <a:r>
              <a:rPr lang="tr-TR" dirty="0">
                <a:latin typeface="Wingdings" panose="05000000000000000000" pitchFamily="2" charset="2"/>
              </a:rPr>
              <a:t> </a:t>
            </a:r>
            <a:r>
              <a:rPr lang="tr-TR" b="1" dirty="0">
                <a:latin typeface="Times New Roman" panose="02020603050405020304" pitchFamily="18" charset="0"/>
              </a:rPr>
              <a:t>Mekanik kontrol</a:t>
            </a:r>
            <a:r>
              <a:rPr lang="tr-TR" dirty="0">
                <a:latin typeface="Times New Roman" panose="02020603050405020304" pitchFamily="18" charset="0"/>
              </a:rPr>
              <a:t>: Sterilizasyon koşullarının sağlanıp sağlanmadığını kontrol eder.</a:t>
            </a:r>
          </a:p>
          <a:p>
            <a:pPr marL="0" indent="0">
              <a:buNone/>
            </a:pPr>
            <a:r>
              <a:rPr lang="tr-TR" dirty="0">
                <a:latin typeface="Symbol" panose="05050102010706020507" pitchFamily="18" charset="2"/>
              </a:rPr>
              <a:t> </a:t>
            </a:r>
            <a:r>
              <a:rPr lang="tr-TR" dirty="0">
                <a:latin typeface="Times New Roman" panose="02020603050405020304" pitchFamily="18" charset="0"/>
              </a:rPr>
              <a:t>Cihazın ısı ve zaman göstergeleri; her çalışmada kontrol edilmelidir.</a:t>
            </a:r>
          </a:p>
          <a:p>
            <a:pPr marL="0" indent="0">
              <a:buNone/>
            </a:pPr>
            <a:r>
              <a:rPr lang="tr-TR" dirty="0">
                <a:latin typeface="Symbol" panose="05050102010706020507" pitchFamily="18" charset="2"/>
              </a:rPr>
              <a:t> </a:t>
            </a:r>
            <a:r>
              <a:rPr lang="tr-TR" dirty="0">
                <a:latin typeface="Times New Roman" panose="02020603050405020304" pitchFamily="18" charset="0"/>
              </a:rPr>
              <a:t>Termometre (kalibre edilmiş olmalı); haftada bir, cihazın sıcaklık göstergeleri ile karşılaştırılmalıdır.</a:t>
            </a:r>
          </a:p>
          <a:p>
            <a:pPr marL="0" indent="0">
              <a:buNone/>
            </a:pPr>
            <a:endParaRPr lang="tr-TR" dirty="0">
              <a:latin typeface="Wingdings" panose="05000000000000000000" pitchFamily="2" charset="2"/>
            </a:endParaRPr>
          </a:p>
          <a:p>
            <a:pPr marL="0" indent="0">
              <a:buNone/>
            </a:pPr>
            <a:r>
              <a:rPr lang="tr-TR" dirty="0">
                <a:latin typeface="Wingdings" panose="05000000000000000000" pitchFamily="2" charset="2"/>
              </a:rPr>
              <a:t> </a:t>
            </a:r>
            <a:r>
              <a:rPr lang="tr-TR" b="1" dirty="0">
                <a:latin typeface="Times New Roman" panose="02020603050405020304" pitchFamily="18" charset="0"/>
              </a:rPr>
              <a:t>Kimyasal kontrol: </a:t>
            </a:r>
            <a:r>
              <a:rPr lang="tr-TR" dirty="0">
                <a:latin typeface="Times New Roman" panose="02020603050405020304" pitchFamily="18" charset="0"/>
              </a:rPr>
              <a:t>Sterilizasyon koşullarının sağlanıp sağlanmadığını kontrol eder.</a:t>
            </a:r>
          </a:p>
          <a:p>
            <a:r>
              <a:rPr lang="tr-TR" dirty="0">
                <a:latin typeface="Times New Roman" panose="02020603050405020304" pitchFamily="18" charset="0"/>
              </a:rPr>
              <a:t>Isıya duyarlı, renk değiştirici maddelerdir. Bunlar ya ürüne sterilizasyon işlemi uygulandığını göstermek üzere paketin üzerine ya da işlemde uygulanan sterilizasyon sıcaklığına ulaşıldığını göstermek amacıyla paketin içine yerleştirilir.</a:t>
            </a:r>
          </a:p>
          <a:p>
            <a:r>
              <a:rPr lang="tr-TR" dirty="0">
                <a:latin typeface="Times New Roman" panose="02020603050405020304" pitchFamily="18" charset="0"/>
              </a:rPr>
              <a:t>Kuru ısı sterilizasyonunun kimyasal kontrolünde genellikle, kırmızıdan yeşil renge dönüşen “</a:t>
            </a:r>
            <a:r>
              <a:rPr lang="tr-TR" dirty="0" err="1">
                <a:latin typeface="Times New Roman" panose="02020603050405020304" pitchFamily="18" charset="0"/>
              </a:rPr>
              <a:t>Browne</a:t>
            </a:r>
            <a:r>
              <a:rPr lang="tr-TR" dirty="0">
                <a:latin typeface="Times New Roman" panose="02020603050405020304" pitchFamily="18" charset="0"/>
              </a:rPr>
              <a:t> tüpleri” kullanılır.</a:t>
            </a:r>
          </a:p>
          <a:p>
            <a:pPr marL="0" indent="0">
              <a:buNone/>
            </a:pPr>
            <a:endParaRPr lang="tr-TR" dirty="0">
              <a:latin typeface="Wingdings" panose="05000000000000000000" pitchFamily="2" charset="2"/>
            </a:endParaRPr>
          </a:p>
          <a:p>
            <a:pPr marL="0" indent="0">
              <a:buNone/>
            </a:pPr>
            <a:r>
              <a:rPr lang="tr-TR" dirty="0">
                <a:latin typeface="Wingdings" panose="05000000000000000000" pitchFamily="2" charset="2"/>
              </a:rPr>
              <a:t> </a:t>
            </a:r>
            <a:r>
              <a:rPr lang="tr-TR" b="1" dirty="0">
                <a:latin typeface="Times New Roman" panose="02020603050405020304" pitchFamily="18" charset="0"/>
              </a:rPr>
              <a:t>Biyolojik kontrol: </a:t>
            </a:r>
            <a:r>
              <a:rPr lang="tr-TR" dirty="0">
                <a:latin typeface="Times New Roman" panose="02020603050405020304" pitchFamily="18" charset="0"/>
              </a:rPr>
              <a:t>Sterilizasyonun gerçek etkinliğini kontrol eden tek yöntem biyolojik indikatörlerdir. En azından haftada bir kez biyolojik kontrol yapılmalıdır.</a:t>
            </a:r>
            <a:endParaRPr lang="tr-TR" dirty="0"/>
          </a:p>
        </p:txBody>
      </p:sp>
    </p:spTree>
    <p:extLst>
      <p:ext uri="{BB962C8B-B14F-4D97-AF65-F5344CB8AC3E}">
        <p14:creationId xmlns:p14="http://schemas.microsoft.com/office/powerpoint/2010/main" val="124561640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BB4E8DF2-6E01-4537-9D96-A5ACBB8996F0}"/>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id="{8A408FF0-4DFA-46A9-B09D-ADAF4CE941DF}"/>
              </a:ext>
            </a:extLst>
          </p:cNvPr>
          <p:cNvSpPr>
            <a:spLocks noGrp="1"/>
          </p:cNvSpPr>
          <p:nvPr>
            <p:ph idx="1"/>
          </p:nvPr>
        </p:nvSpPr>
        <p:spPr/>
        <p:txBody>
          <a:bodyPr/>
          <a:lstStyle/>
          <a:p>
            <a:r>
              <a:rPr lang="tr-TR" b="1" dirty="0" err="1"/>
              <a:t>C.Çok</a:t>
            </a:r>
            <a:r>
              <a:rPr lang="tr-TR" b="1" dirty="0"/>
              <a:t> yüksek ısı (Ultra </a:t>
            </a:r>
            <a:r>
              <a:rPr lang="tr-TR" b="1" dirty="0" err="1"/>
              <a:t>high</a:t>
            </a:r>
            <a:r>
              <a:rPr lang="tr-TR" b="1" dirty="0"/>
              <a:t> </a:t>
            </a:r>
            <a:r>
              <a:rPr lang="tr-TR" b="1" dirty="0" err="1"/>
              <a:t>temperature</a:t>
            </a:r>
            <a:r>
              <a:rPr lang="tr-TR" b="1" dirty="0"/>
              <a:t>- UHT) yöntemi </a:t>
            </a:r>
          </a:p>
          <a:p>
            <a:pPr marL="0" indent="0">
              <a:buNone/>
            </a:pPr>
            <a:r>
              <a:rPr lang="tr-TR" dirty="0"/>
              <a:t>Bu yöntemde çok yüksek ısıda, kısa sürede sterilizasyon sağlanır. Bazı besin maddelerinin özellikle sütün sterilizasyonunda kullanılan bir yöntemdir. Bu yöntemde sterilize edilecek sıvı, 145°C’ye kadar hızla ısıtılıp, bu ısıda 4 </a:t>
            </a:r>
            <a:r>
              <a:rPr lang="tr-TR" dirty="0" err="1"/>
              <a:t>sn</a:t>
            </a:r>
            <a:r>
              <a:rPr lang="tr-TR" dirty="0"/>
              <a:t> kadar tutulduktan sonra hızla 22°C’ye kadar soğutularak aseptik koşullarda steril kaplara konur.</a:t>
            </a:r>
          </a:p>
        </p:txBody>
      </p:sp>
    </p:spTree>
    <p:extLst>
      <p:ext uri="{BB962C8B-B14F-4D97-AF65-F5344CB8AC3E}">
        <p14:creationId xmlns:p14="http://schemas.microsoft.com/office/powerpoint/2010/main" val="57535249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F149D53C-DC4A-4CCA-A5FA-982452277A6F}"/>
              </a:ext>
            </a:extLst>
          </p:cNvPr>
          <p:cNvSpPr>
            <a:spLocks noGrp="1"/>
          </p:cNvSpPr>
          <p:nvPr>
            <p:ph type="title"/>
          </p:nvPr>
        </p:nvSpPr>
        <p:spPr/>
        <p:txBody>
          <a:bodyPr/>
          <a:lstStyle/>
          <a:p>
            <a:r>
              <a:rPr lang="tr-TR" dirty="0"/>
              <a:t>Yaş Isı</a:t>
            </a:r>
            <a:br>
              <a:rPr lang="tr-TR" dirty="0"/>
            </a:br>
            <a:r>
              <a:rPr lang="tr-TR" dirty="0"/>
              <a:t>1.Sıcak Su</a:t>
            </a:r>
          </a:p>
        </p:txBody>
      </p:sp>
      <p:sp>
        <p:nvSpPr>
          <p:cNvPr id="3" name="İçerik Yer Tutucusu 2">
            <a:extLst>
              <a:ext uri="{FF2B5EF4-FFF2-40B4-BE49-F238E27FC236}">
                <a16:creationId xmlns:a16="http://schemas.microsoft.com/office/drawing/2014/main" id="{B5318913-3527-4F91-AF0C-8A36D20B1A94}"/>
              </a:ext>
            </a:extLst>
          </p:cNvPr>
          <p:cNvSpPr>
            <a:spLocks noGrp="1"/>
          </p:cNvSpPr>
          <p:nvPr>
            <p:ph idx="1"/>
          </p:nvPr>
        </p:nvSpPr>
        <p:spPr/>
        <p:txBody>
          <a:bodyPr>
            <a:normAutofit/>
          </a:bodyPr>
          <a:lstStyle/>
          <a:p>
            <a:pPr marL="0" indent="0">
              <a:buNone/>
            </a:pPr>
            <a:r>
              <a:rPr lang="tr-TR" b="1" dirty="0">
                <a:latin typeface="Times New Roman,Bold"/>
              </a:rPr>
              <a:t>A.KAYNATMA İLE STERİLİ</a:t>
            </a:r>
            <a:r>
              <a:rPr lang="tr-TR" b="1" dirty="0">
                <a:latin typeface="Times New Roman" panose="02020603050405020304" pitchFamily="18" charset="0"/>
              </a:rPr>
              <a:t>ZASYON</a:t>
            </a:r>
          </a:p>
          <a:p>
            <a:r>
              <a:rPr lang="tr-TR" dirty="0">
                <a:latin typeface="Times New Roman" panose="02020603050405020304" pitchFamily="18" charset="0"/>
              </a:rPr>
              <a:t>Kaynatma ile sterilizasyon basit ve masrafsız olduğundan kırsal saha şartlarında diğer yöntemlerin uygulanma imkânının olmadığı zorunlu durumlarda tercih edilen bir yöntemdir.</a:t>
            </a:r>
          </a:p>
          <a:p>
            <a:pPr marL="0" indent="0">
              <a:buNone/>
            </a:pPr>
            <a:r>
              <a:rPr lang="tr-TR" sz="2400" b="1" dirty="0">
                <a:latin typeface="Times New Roman" panose="02020603050405020304" pitchFamily="18" charset="0"/>
              </a:rPr>
              <a:t>Kaynatma ile </a:t>
            </a:r>
            <a:r>
              <a:rPr lang="tr-TR" sz="2400" b="1" dirty="0">
                <a:latin typeface="Times New Roman,Bold"/>
              </a:rPr>
              <a:t>Sterilize Edilebilecek Araç Gereçler</a:t>
            </a:r>
          </a:p>
          <a:p>
            <a:r>
              <a:rPr lang="tr-TR" dirty="0">
                <a:latin typeface="Times New Roman" panose="02020603050405020304" pitchFamily="18" charset="0"/>
              </a:rPr>
              <a:t>Cerrahi işlemlerde kullanılan (pens, makas, </a:t>
            </a:r>
            <a:r>
              <a:rPr lang="tr-TR" dirty="0" err="1">
                <a:latin typeface="Times New Roman" panose="02020603050405020304" pitchFamily="18" charset="0"/>
              </a:rPr>
              <a:t>bistüri</a:t>
            </a:r>
            <a:r>
              <a:rPr lang="tr-TR" dirty="0">
                <a:latin typeface="Times New Roman" panose="02020603050405020304" pitchFamily="18" charset="0"/>
              </a:rPr>
              <a:t> vs.) aletler, dikiş materyali, enjektör ve iğneler bir </a:t>
            </a:r>
            <a:r>
              <a:rPr lang="tr-TR" dirty="0" err="1">
                <a:latin typeface="Times New Roman" panose="02020603050405020304" pitchFamily="18" charset="0"/>
              </a:rPr>
              <a:t>sterilizatör</a:t>
            </a:r>
            <a:r>
              <a:rPr lang="tr-TR" dirty="0">
                <a:latin typeface="Times New Roman" panose="02020603050405020304" pitchFamily="18" charset="0"/>
              </a:rPr>
              <a:t> içinde kaynatılarak sterilize edilir.</a:t>
            </a:r>
            <a:endParaRPr lang="tr-TR" dirty="0"/>
          </a:p>
        </p:txBody>
      </p:sp>
    </p:spTree>
    <p:extLst>
      <p:ext uri="{BB962C8B-B14F-4D97-AF65-F5344CB8AC3E}">
        <p14:creationId xmlns:p14="http://schemas.microsoft.com/office/powerpoint/2010/main" val="363780587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E709D87C-411D-4348-8350-B78BE7B66717}"/>
              </a:ext>
            </a:extLst>
          </p:cNvPr>
          <p:cNvSpPr>
            <a:spLocks noGrp="1"/>
          </p:cNvSpPr>
          <p:nvPr>
            <p:ph idx="1"/>
          </p:nvPr>
        </p:nvSpPr>
        <p:spPr>
          <a:xfrm>
            <a:off x="1942415" y="765544"/>
            <a:ext cx="6591985" cy="5145678"/>
          </a:xfrm>
        </p:spPr>
        <p:txBody>
          <a:bodyPr>
            <a:normAutofit lnSpcReduction="10000"/>
          </a:bodyPr>
          <a:lstStyle/>
          <a:p>
            <a:pPr marL="0" indent="0">
              <a:buNone/>
            </a:pPr>
            <a:r>
              <a:rPr lang="tr-TR" sz="2400" b="1" dirty="0">
                <a:latin typeface="Times New Roman" panose="02020603050405020304" pitchFamily="18" charset="0"/>
              </a:rPr>
              <a:t>Kaynatma ile </a:t>
            </a:r>
            <a:r>
              <a:rPr lang="tr-TR" sz="2400" b="1" dirty="0">
                <a:latin typeface="Times New Roman,Bold"/>
              </a:rPr>
              <a:t>Sterilizasyon Tekniği</a:t>
            </a:r>
          </a:p>
          <a:p>
            <a:r>
              <a:rPr lang="tr-TR" dirty="0">
                <a:latin typeface="Times New Roman" panose="02020603050405020304" pitchFamily="18" charset="0"/>
              </a:rPr>
              <a:t>Kaynatma yolu ile mikroorganizmaların sadece </a:t>
            </a:r>
            <a:r>
              <a:rPr lang="tr-TR" dirty="0" err="1">
                <a:latin typeface="Times New Roman" panose="02020603050405020304" pitchFamily="18" charset="0"/>
              </a:rPr>
              <a:t>vejatatif</a:t>
            </a:r>
            <a:r>
              <a:rPr lang="tr-TR" dirty="0">
                <a:latin typeface="Times New Roman" panose="02020603050405020304" pitchFamily="18" charset="0"/>
              </a:rPr>
              <a:t> formları öldürülür.</a:t>
            </a:r>
          </a:p>
          <a:p>
            <a:r>
              <a:rPr lang="tr-TR" dirty="0">
                <a:latin typeface="Times New Roman" panose="02020603050405020304" pitchFamily="18" charset="0"/>
              </a:rPr>
              <a:t>Malzemenin zarar görmemesi açısından, kaynatılacak malzemenin temiz olarak kaynatılmasında yarar vardır.</a:t>
            </a:r>
          </a:p>
          <a:p>
            <a:r>
              <a:rPr lang="tr-TR" dirty="0">
                <a:latin typeface="Times New Roman" panose="02020603050405020304" pitchFamily="18" charset="0"/>
              </a:rPr>
              <a:t>Bir madeni kap içinde pens, makas, </a:t>
            </a:r>
            <a:r>
              <a:rPr lang="tr-TR" dirty="0" err="1">
                <a:latin typeface="Times New Roman" panose="02020603050405020304" pitchFamily="18" charset="0"/>
              </a:rPr>
              <a:t>bistüri</a:t>
            </a:r>
            <a:r>
              <a:rPr lang="tr-TR" dirty="0">
                <a:latin typeface="Times New Roman" panose="02020603050405020304" pitchFamily="18" charset="0"/>
              </a:rPr>
              <a:t> gibi madeni eşyalar kendilerini aşan su içinde kaynatılır. </a:t>
            </a:r>
            <a:r>
              <a:rPr lang="tr-TR" dirty="0" err="1">
                <a:latin typeface="Times New Roman" panose="02020603050405020304" pitchFamily="18" charset="0"/>
              </a:rPr>
              <a:t>Sterilizatörün</a:t>
            </a:r>
            <a:r>
              <a:rPr lang="tr-TR" dirty="0">
                <a:latin typeface="Times New Roman" panose="02020603050405020304" pitchFamily="18" charset="0"/>
              </a:rPr>
              <a:t> hacmine uygun olarak yapılmış ızgara veya süzgeç biçimindeki bölümün üzerine ince bir kat pamuk serilir. Sterilize edilecek araç gereçler bunun üzerine düzenli bir şekilde sıralanır. Bu şekilde </a:t>
            </a:r>
            <a:r>
              <a:rPr lang="tr-TR" dirty="0" err="1">
                <a:latin typeface="Times New Roman" panose="02020603050405020304" pitchFamily="18" charset="0"/>
              </a:rPr>
              <a:t>sterilizatörün</a:t>
            </a:r>
            <a:r>
              <a:rPr lang="tr-TR" dirty="0">
                <a:latin typeface="Times New Roman" panose="02020603050405020304" pitchFamily="18" charset="0"/>
              </a:rPr>
              <a:t> içine konan aletlerin üstünü örtecek şekilde su doldurulur. Musluk suyu kireçli olabileceğinden damıtık su tercih edilir.</a:t>
            </a:r>
          </a:p>
          <a:p>
            <a:r>
              <a:rPr lang="tr-TR" dirty="0">
                <a:latin typeface="Times New Roman" panose="02020603050405020304" pitchFamily="18" charset="0"/>
              </a:rPr>
              <a:t>Etkili bir sterilizasyon için 100°C da su fokurdamaya başladıktan sonra 30 dakika kaynatmak gerekir. Kaynatılmış eşya, önceden steril edilmiş pens ile çıkarılır. Kısa süre bir aleve yakın bölgede bekletilerek kurutulur ve kullanılır.</a:t>
            </a:r>
            <a:endParaRPr lang="tr-TR" dirty="0"/>
          </a:p>
        </p:txBody>
      </p:sp>
    </p:spTree>
    <p:extLst>
      <p:ext uri="{BB962C8B-B14F-4D97-AF65-F5344CB8AC3E}">
        <p14:creationId xmlns:p14="http://schemas.microsoft.com/office/powerpoint/2010/main" val="12378117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604A9D83-9661-46B5-9CC0-F4031E41963F}"/>
              </a:ext>
            </a:extLst>
          </p:cNvPr>
          <p:cNvSpPr>
            <a:spLocks noGrp="1"/>
          </p:cNvSpPr>
          <p:nvPr>
            <p:ph type="title"/>
          </p:nvPr>
        </p:nvSpPr>
        <p:spPr/>
        <p:txBody>
          <a:bodyPr>
            <a:normAutofit/>
          </a:bodyPr>
          <a:lstStyle/>
          <a:p>
            <a:r>
              <a:rPr lang="tr-TR" sz="2400" b="1" dirty="0"/>
              <a:t>B. </a:t>
            </a:r>
            <a:r>
              <a:rPr lang="tr-TR" sz="2400" b="1" dirty="0" err="1"/>
              <a:t>Tindalizasyon</a:t>
            </a:r>
            <a:endParaRPr lang="tr-TR" sz="2400" b="1" dirty="0"/>
          </a:p>
        </p:txBody>
      </p:sp>
      <p:sp>
        <p:nvSpPr>
          <p:cNvPr id="3" name="İçerik Yer Tutucusu 2">
            <a:extLst>
              <a:ext uri="{FF2B5EF4-FFF2-40B4-BE49-F238E27FC236}">
                <a16:creationId xmlns:a16="http://schemas.microsoft.com/office/drawing/2014/main" id="{5CB3C6B1-ABE0-4FB4-BD7C-7ED068C3B774}"/>
              </a:ext>
            </a:extLst>
          </p:cNvPr>
          <p:cNvSpPr>
            <a:spLocks noGrp="1"/>
          </p:cNvSpPr>
          <p:nvPr>
            <p:ph idx="1"/>
          </p:nvPr>
        </p:nvSpPr>
        <p:spPr>
          <a:xfrm>
            <a:off x="1644703" y="1540189"/>
            <a:ext cx="6591985" cy="3777622"/>
          </a:xfrm>
        </p:spPr>
        <p:txBody>
          <a:bodyPr/>
          <a:lstStyle/>
          <a:p>
            <a:r>
              <a:rPr lang="tr-TR" dirty="0"/>
              <a:t>Bu yöntem parçalı (</a:t>
            </a:r>
            <a:r>
              <a:rPr lang="tr-TR" dirty="0" err="1"/>
              <a:t>fraksiyone</a:t>
            </a:r>
            <a:r>
              <a:rPr lang="tr-TR" dirty="0"/>
              <a:t>) ısı uygulama işlemidir. Yüksek ısılara dayanamayan; sıvı </a:t>
            </a:r>
            <a:r>
              <a:rPr lang="tr-TR" dirty="0" err="1"/>
              <a:t>besiyerleri</a:t>
            </a:r>
            <a:r>
              <a:rPr lang="tr-TR" dirty="0"/>
              <a:t>, serumlar, aşıların sterilizasyonunda kullanılabilir. Sterilize edilecek sıvılar cam balonlara konularak Ben </a:t>
            </a:r>
            <a:r>
              <a:rPr lang="tr-TR" dirty="0" err="1"/>
              <a:t>Mari'ye</a:t>
            </a:r>
            <a:r>
              <a:rPr lang="tr-TR" dirty="0"/>
              <a:t> yerleştirilir. Sterilize edilecek sıvının ısıya dayanma durumuna göre sıcaklık, 60°C ile 100°C arasında </a:t>
            </a:r>
            <a:r>
              <a:rPr lang="tr-TR" dirty="0" err="1"/>
              <a:t>bır</a:t>
            </a:r>
            <a:r>
              <a:rPr lang="tr-TR" dirty="0"/>
              <a:t> sıcaklığa ayarlanır. Ben </a:t>
            </a:r>
            <a:r>
              <a:rPr lang="tr-TR" dirty="0" err="1"/>
              <a:t>Mari'de</a:t>
            </a:r>
            <a:r>
              <a:rPr lang="tr-TR" dirty="0"/>
              <a:t> üç gün üst üste ısı uygulanır. 60°C'de tutuluyorsa üç gün, günde birer saat; 80-100°C'de tutuluyorsa üç gün, günde otuzar dakika Ben </a:t>
            </a:r>
            <a:r>
              <a:rPr lang="tr-TR" dirty="0" err="1"/>
              <a:t>Mari'de</a:t>
            </a:r>
            <a:r>
              <a:rPr lang="tr-TR" dirty="0"/>
              <a:t> bekletilir. </a:t>
            </a:r>
          </a:p>
        </p:txBody>
      </p:sp>
    </p:spTree>
    <p:extLst>
      <p:ext uri="{BB962C8B-B14F-4D97-AF65-F5344CB8AC3E}">
        <p14:creationId xmlns:p14="http://schemas.microsoft.com/office/powerpoint/2010/main" val="174536803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3FA92BE7-5FD0-4263-AD5F-B51CDA84D82A}"/>
              </a:ext>
            </a:extLst>
          </p:cNvPr>
          <p:cNvSpPr>
            <a:spLocks noGrp="1"/>
          </p:cNvSpPr>
          <p:nvPr>
            <p:ph idx="1"/>
          </p:nvPr>
        </p:nvSpPr>
        <p:spPr>
          <a:xfrm>
            <a:off x="1833358" y="2655116"/>
            <a:ext cx="6591985" cy="4202884"/>
          </a:xfrm>
        </p:spPr>
        <p:txBody>
          <a:bodyPr>
            <a:normAutofit/>
          </a:bodyPr>
          <a:lstStyle/>
          <a:p>
            <a:pPr marL="0" indent="0">
              <a:buNone/>
            </a:pPr>
            <a:r>
              <a:rPr lang="tr-TR" b="1" dirty="0">
                <a:solidFill>
                  <a:srgbClr val="000000"/>
                </a:solidFill>
                <a:latin typeface="Times New Roman" panose="02020603050405020304" pitchFamily="18" charset="0"/>
              </a:rPr>
              <a:t>Basınçlı Buhar </a:t>
            </a:r>
            <a:r>
              <a:rPr lang="tr-TR" b="1" dirty="0" err="1">
                <a:solidFill>
                  <a:srgbClr val="000000"/>
                </a:solidFill>
                <a:latin typeface="Times New Roman" panose="02020603050405020304" pitchFamily="18" charset="0"/>
              </a:rPr>
              <a:t>Sterilizatörleri</a:t>
            </a:r>
            <a:r>
              <a:rPr lang="tr-TR" b="1" dirty="0">
                <a:solidFill>
                  <a:srgbClr val="000000"/>
                </a:solidFill>
                <a:latin typeface="Times New Roman" panose="02020603050405020304" pitchFamily="18" charset="0"/>
              </a:rPr>
              <a:t> </a:t>
            </a:r>
            <a:endParaRPr lang="tr-TR" dirty="0">
              <a:solidFill>
                <a:srgbClr val="000000"/>
              </a:solidFill>
              <a:latin typeface="Times New Roman" panose="02020603050405020304" pitchFamily="18" charset="0"/>
            </a:endParaRPr>
          </a:p>
          <a:p>
            <a:r>
              <a:rPr lang="tr-TR" dirty="0">
                <a:solidFill>
                  <a:srgbClr val="000000"/>
                </a:solidFill>
                <a:latin typeface="Times New Roman" panose="02020603050405020304" pitchFamily="18" charset="0"/>
              </a:rPr>
              <a:t>Bu işlemde doymuş su buharı ile çalışan otoklav adı verilen cihazlar kullanılır. Bilindiği gibi normal atmosfer basıncında buhar sıcaklığı 100°C’dir. Bu sıcaklıkta bazı sporlar uzun süre canlılıklarını sürdürebilir. Basınçlı buharın yüksek sıcaklığı hücredeki proteinlerin </a:t>
            </a:r>
            <a:r>
              <a:rPr lang="tr-TR" dirty="0" err="1">
                <a:solidFill>
                  <a:srgbClr val="000000"/>
                </a:solidFill>
                <a:latin typeface="Times New Roman" panose="02020603050405020304" pitchFamily="18" charset="0"/>
              </a:rPr>
              <a:t>koagulasyonuna</a:t>
            </a:r>
            <a:r>
              <a:rPr lang="tr-TR" dirty="0">
                <a:solidFill>
                  <a:srgbClr val="000000"/>
                </a:solidFill>
                <a:latin typeface="Times New Roman" panose="02020603050405020304" pitchFamily="18" charset="0"/>
              </a:rPr>
              <a:t> neden olur. Yüksek sıcaklığa ek olarak basınçlı buharda bulunan bol miktardaki su hızlı bir ısıtma ve hücre içine giriş özelliği ile proteinlerin </a:t>
            </a:r>
            <a:r>
              <a:rPr lang="tr-TR" dirty="0" err="1">
                <a:solidFill>
                  <a:srgbClr val="000000"/>
                </a:solidFill>
                <a:latin typeface="Times New Roman" panose="02020603050405020304" pitchFamily="18" charset="0"/>
              </a:rPr>
              <a:t>koagulasyonunu</a:t>
            </a:r>
            <a:r>
              <a:rPr lang="tr-TR" dirty="0">
                <a:solidFill>
                  <a:srgbClr val="000000"/>
                </a:solidFill>
                <a:latin typeface="Times New Roman" panose="02020603050405020304" pitchFamily="18" charset="0"/>
              </a:rPr>
              <a:t> hızlandırır ve hücrenin ölümüne neden olur. </a:t>
            </a:r>
          </a:p>
          <a:p>
            <a:endParaRPr lang="tr-TR" dirty="0">
              <a:solidFill>
                <a:srgbClr val="000000"/>
              </a:solidFill>
              <a:latin typeface="Times New Roman" panose="02020603050405020304" pitchFamily="18" charset="0"/>
            </a:endParaRPr>
          </a:p>
        </p:txBody>
      </p:sp>
      <p:sp>
        <p:nvSpPr>
          <p:cNvPr id="4" name="Unvan 1">
            <a:extLst>
              <a:ext uri="{FF2B5EF4-FFF2-40B4-BE49-F238E27FC236}">
                <a16:creationId xmlns:a16="http://schemas.microsoft.com/office/drawing/2014/main" id="{03453A26-4840-431D-B71B-562B4BCA0EBA}"/>
              </a:ext>
            </a:extLst>
          </p:cNvPr>
          <p:cNvSpPr>
            <a:spLocks noGrp="1"/>
          </p:cNvSpPr>
          <p:nvPr>
            <p:ph type="title"/>
          </p:nvPr>
        </p:nvSpPr>
        <p:spPr>
          <a:xfrm>
            <a:off x="1836144" y="62048"/>
            <a:ext cx="6589199" cy="1280890"/>
          </a:xfrm>
        </p:spPr>
        <p:txBody>
          <a:bodyPr/>
          <a:lstStyle/>
          <a:p>
            <a:r>
              <a:rPr lang="tr-TR" dirty="0"/>
              <a:t>Yaş Isı</a:t>
            </a:r>
            <a:br>
              <a:rPr lang="tr-TR" dirty="0"/>
            </a:br>
            <a:r>
              <a:rPr lang="tr-TR" dirty="0"/>
              <a:t>2.Sıcak Su Buharı</a:t>
            </a:r>
          </a:p>
        </p:txBody>
      </p:sp>
      <p:sp>
        <p:nvSpPr>
          <p:cNvPr id="2" name="Dikdörtgen 1">
            <a:extLst>
              <a:ext uri="{FF2B5EF4-FFF2-40B4-BE49-F238E27FC236}">
                <a16:creationId xmlns:a16="http://schemas.microsoft.com/office/drawing/2014/main" id="{C4B52042-AEA8-4672-8543-A8CC72D2BFDA}"/>
              </a:ext>
            </a:extLst>
          </p:cNvPr>
          <p:cNvSpPr/>
          <p:nvPr/>
        </p:nvSpPr>
        <p:spPr>
          <a:xfrm>
            <a:off x="1774272" y="1438699"/>
            <a:ext cx="7243893" cy="1057725"/>
          </a:xfrm>
          <a:prstGeom prst="rect">
            <a:avLst/>
          </a:prstGeom>
        </p:spPr>
        <p:txBody>
          <a:bodyPr wrap="square">
            <a:spAutoFit/>
          </a:bodyPr>
          <a:lstStyle/>
          <a:p>
            <a:pPr lvl="0">
              <a:lnSpc>
                <a:spcPct val="80000"/>
              </a:lnSpc>
              <a:spcBef>
                <a:spcPts val="1000"/>
              </a:spcBef>
              <a:buClr>
                <a:schemeClr val="accent1"/>
              </a:buClr>
            </a:pPr>
            <a:r>
              <a:rPr lang="tr-TR" sz="1700" b="1" dirty="0">
                <a:solidFill>
                  <a:srgbClr val="000000"/>
                </a:solidFill>
                <a:latin typeface="Times New Roman" panose="02020603050405020304" pitchFamily="18" charset="0"/>
              </a:rPr>
              <a:t>Basınçsız su buharı (</a:t>
            </a:r>
            <a:r>
              <a:rPr lang="tr-TR" sz="1700" b="1" dirty="0" err="1">
                <a:solidFill>
                  <a:srgbClr val="000000"/>
                </a:solidFill>
                <a:latin typeface="Times New Roman" panose="02020603050405020304" pitchFamily="18" charset="0"/>
              </a:rPr>
              <a:t>Koch</a:t>
            </a:r>
            <a:r>
              <a:rPr lang="tr-TR" sz="1700" b="1" dirty="0">
                <a:solidFill>
                  <a:srgbClr val="000000"/>
                </a:solidFill>
                <a:latin typeface="Times New Roman" panose="02020603050405020304" pitchFamily="18" charset="0"/>
              </a:rPr>
              <a:t> kazanı) </a:t>
            </a:r>
          </a:p>
          <a:p>
            <a:pPr marL="342900" indent="-342900">
              <a:lnSpc>
                <a:spcPct val="80000"/>
              </a:lnSpc>
              <a:spcBef>
                <a:spcPts val="1000"/>
              </a:spcBef>
              <a:buClr>
                <a:schemeClr val="accent1"/>
              </a:buClr>
              <a:buFont typeface="Wingdings 3" charset="2"/>
              <a:buChar char=""/>
            </a:pPr>
            <a:r>
              <a:rPr lang="tr-TR" sz="1700" dirty="0">
                <a:solidFill>
                  <a:srgbClr val="000000"/>
                </a:solidFill>
                <a:latin typeface="Times New Roman" panose="02020603050405020304" pitchFamily="18" charset="0"/>
              </a:rPr>
              <a:t>Bu yöntemle sterilizasyonda </a:t>
            </a:r>
            <a:r>
              <a:rPr lang="tr-TR" sz="1700" dirty="0" err="1">
                <a:solidFill>
                  <a:srgbClr val="000000"/>
                </a:solidFill>
                <a:latin typeface="Times New Roman" panose="02020603050405020304" pitchFamily="18" charset="0"/>
              </a:rPr>
              <a:t>Koch</a:t>
            </a:r>
            <a:r>
              <a:rPr lang="tr-TR" sz="1700" dirty="0">
                <a:solidFill>
                  <a:srgbClr val="000000"/>
                </a:solidFill>
                <a:latin typeface="Times New Roman" panose="02020603050405020304" pitchFamily="18" charset="0"/>
              </a:rPr>
              <a:t> kazanı kullanılır. Akım halindeki su buharından yararlanılır. Hastanelerde kritik malzemelerin sterilizasyonunda kullanılması tavsiye edilmez.</a:t>
            </a:r>
          </a:p>
        </p:txBody>
      </p:sp>
    </p:spTree>
    <p:extLst>
      <p:ext uri="{BB962C8B-B14F-4D97-AF65-F5344CB8AC3E}">
        <p14:creationId xmlns:p14="http://schemas.microsoft.com/office/powerpoint/2010/main" val="136267471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38A4EC06-C5FE-445B-A04C-B0B3A84D8783}"/>
              </a:ext>
            </a:extLst>
          </p:cNvPr>
          <p:cNvSpPr>
            <a:spLocks noGrp="1"/>
          </p:cNvSpPr>
          <p:nvPr>
            <p:ph idx="1"/>
          </p:nvPr>
        </p:nvSpPr>
        <p:spPr>
          <a:xfrm>
            <a:off x="1950805" y="528507"/>
            <a:ext cx="6591985" cy="6258186"/>
          </a:xfrm>
        </p:spPr>
        <p:txBody>
          <a:bodyPr>
            <a:normAutofit/>
          </a:bodyPr>
          <a:lstStyle/>
          <a:p>
            <a:r>
              <a:rPr lang="tr-TR" dirty="0"/>
              <a:t>Otoklavda sterilizasyon süresi basınç ve ısıya bağlı olarak değişir: </a:t>
            </a:r>
          </a:p>
          <a:p>
            <a:r>
              <a:rPr lang="tr-TR" dirty="0"/>
              <a:t>En yaygın kullanılan sterilizasyon süresi; 121°C'de (1kg/cm2 manometre basıncında) 15dk </a:t>
            </a:r>
          </a:p>
          <a:p>
            <a:r>
              <a:rPr lang="tr-TR" dirty="0"/>
              <a:t>Farklı amaçlara yönelik kullanılacak </a:t>
            </a:r>
            <a:r>
              <a:rPr lang="tr-TR" dirty="0" err="1"/>
              <a:t>otoklavlama</a:t>
            </a:r>
            <a:r>
              <a:rPr lang="tr-TR" dirty="0"/>
              <a:t> ısı ve süreleri: </a:t>
            </a:r>
          </a:p>
          <a:p>
            <a:endParaRPr lang="tr-TR" dirty="0"/>
          </a:p>
          <a:p>
            <a:pPr marL="0" indent="0">
              <a:buNone/>
            </a:pPr>
            <a:r>
              <a:rPr lang="tr-TR" dirty="0"/>
              <a:t>Materyal Sıcaklık Süre </a:t>
            </a:r>
          </a:p>
          <a:p>
            <a:pPr marL="0" indent="0">
              <a:buNone/>
            </a:pPr>
            <a:endParaRPr lang="tr-TR" dirty="0"/>
          </a:p>
          <a:p>
            <a:pPr marL="0" indent="0">
              <a:buNone/>
            </a:pPr>
            <a:r>
              <a:rPr lang="tr-TR" dirty="0" err="1"/>
              <a:t>Besiyeri</a:t>
            </a:r>
            <a:r>
              <a:rPr lang="tr-TR" dirty="0"/>
              <a:t> sterilizasyonu 121º C 15 dakika</a:t>
            </a:r>
          </a:p>
          <a:p>
            <a:pPr marL="0" indent="0">
              <a:buNone/>
            </a:pPr>
            <a:r>
              <a:rPr lang="tr-TR" dirty="0"/>
              <a:t>Çamaşır 121º C 30 dakika </a:t>
            </a:r>
          </a:p>
          <a:p>
            <a:pPr marL="0" indent="0">
              <a:buNone/>
            </a:pPr>
            <a:r>
              <a:rPr lang="tr-TR" dirty="0" err="1"/>
              <a:t>Enfektif</a:t>
            </a:r>
            <a:r>
              <a:rPr lang="tr-TR" dirty="0"/>
              <a:t> atık 121º C 1 saat </a:t>
            </a:r>
          </a:p>
          <a:p>
            <a:pPr marL="0" indent="0">
              <a:buNone/>
            </a:pPr>
            <a:r>
              <a:rPr lang="tr-TR" dirty="0"/>
              <a:t>Sıvı atıklar 121º C 1 saat </a:t>
            </a:r>
          </a:p>
          <a:p>
            <a:pPr marL="0" indent="0">
              <a:buNone/>
            </a:pPr>
            <a:r>
              <a:rPr lang="tr-TR" dirty="0"/>
              <a:t>Hayvan atıkları 121º C 8 saat </a:t>
            </a:r>
          </a:p>
        </p:txBody>
      </p:sp>
    </p:spTree>
    <p:extLst>
      <p:ext uri="{BB962C8B-B14F-4D97-AF65-F5344CB8AC3E}">
        <p14:creationId xmlns:p14="http://schemas.microsoft.com/office/powerpoint/2010/main" val="135245552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8A49121D-C75E-4A09-8792-8EC10FF71D2F}"/>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id="{205B7B99-F667-46F4-AFA2-3FD03F9475CA}"/>
              </a:ext>
            </a:extLst>
          </p:cNvPr>
          <p:cNvSpPr>
            <a:spLocks noGrp="1"/>
          </p:cNvSpPr>
          <p:nvPr>
            <p:ph idx="1"/>
          </p:nvPr>
        </p:nvSpPr>
        <p:spPr>
          <a:xfrm>
            <a:off x="1942415" y="2133599"/>
            <a:ext cx="6591985" cy="4594371"/>
          </a:xfrm>
        </p:spPr>
        <p:txBody>
          <a:bodyPr>
            <a:normAutofit/>
          </a:bodyPr>
          <a:lstStyle/>
          <a:p>
            <a:pPr marL="0" indent="0">
              <a:buNone/>
            </a:pPr>
            <a:r>
              <a:rPr lang="tr-TR" b="1" dirty="0">
                <a:latin typeface="Times New Roman" panose="02020603050405020304" pitchFamily="18" charset="0"/>
              </a:rPr>
              <a:t>Otoklavın sağlıklı çalışıp çalışmadığını anlama yolları:</a:t>
            </a:r>
          </a:p>
          <a:p>
            <a:r>
              <a:rPr lang="tr-TR" dirty="0">
                <a:latin typeface="Times New Roman" panose="02020603050405020304" pitchFamily="18" charset="0"/>
              </a:rPr>
              <a:t>Günlük kullanımda, zaman zaman, termometrelere ek olarak indikatörler kullanılır.</a:t>
            </a:r>
          </a:p>
          <a:p>
            <a:endParaRPr lang="tr-TR" dirty="0">
              <a:latin typeface="Times New Roman" panose="02020603050405020304" pitchFamily="18" charset="0"/>
            </a:endParaRPr>
          </a:p>
          <a:p>
            <a:r>
              <a:rPr lang="tr-TR" b="1" dirty="0">
                <a:latin typeface="Times New Roman,Bold"/>
              </a:rPr>
              <a:t>Kimyasal indikatörler: </a:t>
            </a:r>
            <a:r>
              <a:rPr lang="tr-TR" dirty="0">
                <a:latin typeface="Times New Roman" panose="02020603050405020304" pitchFamily="18" charset="0"/>
              </a:rPr>
              <a:t>Bu bantlar, sızdırmaz tüp veya keseler içindedirler, doğru zaman ve sıcaklık bileşimine erişilince renk değiştirir; ancak yanlış pozitiflikleri vardır.</a:t>
            </a:r>
          </a:p>
          <a:p>
            <a:endParaRPr lang="tr-TR" dirty="0">
              <a:latin typeface="Times New Roman" panose="02020603050405020304" pitchFamily="18" charset="0"/>
            </a:endParaRPr>
          </a:p>
          <a:p>
            <a:r>
              <a:rPr lang="tr-TR" b="1" dirty="0">
                <a:latin typeface="Times New Roman,Bold"/>
              </a:rPr>
              <a:t>Biyolojik indikatörler: </a:t>
            </a:r>
            <a:r>
              <a:rPr lang="tr-TR" dirty="0">
                <a:latin typeface="Times New Roman,Bold"/>
              </a:rPr>
              <a:t>İki organizmanın sporları kullanılabilir; </a:t>
            </a:r>
            <a:r>
              <a:rPr lang="en-US" dirty="0">
                <a:latin typeface="Times New Roman,Bold"/>
              </a:rPr>
              <a:t>Bacillus stearothermophilus </a:t>
            </a:r>
            <a:r>
              <a:rPr lang="en-US" dirty="0" err="1">
                <a:latin typeface="Times New Roman,Bold"/>
              </a:rPr>
              <a:t>ve</a:t>
            </a:r>
            <a:r>
              <a:rPr lang="en-US" dirty="0">
                <a:latin typeface="Times New Roman,Bold"/>
              </a:rPr>
              <a:t> Clostridium perfringens.</a:t>
            </a:r>
            <a:r>
              <a:rPr lang="tr-TR" dirty="0">
                <a:latin typeface="Times New Roman,Bold"/>
              </a:rPr>
              <a:t> Süspansiyon veya </a:t>
            </a:r>
            <a:r>
              <a:rPr lang="tr-TR" dirty="0" err="1">
                <a:latin typeface="Times New Roman,Bold"/>
              </a:rPr>
              <a:t>absorbe</a:t>
            </a:r>
            <a:r>
              <a:rPr lang="tr-TR" dirty="0">
                <a:latin typeface="Times New Roman,Bold"/>
              </a:rPr>
              <a:t> edilmiş olarak bir taşıyıcı üzerinde (</a:t>
            </a:r>
            <a:r>
              <a:rPr lang="tr-TR" dirty="0" err="1">
                <a:latin typeface="Times New Roman,Bold"/>
              </a:rPr>
              <a:t>örn</a:t>
            </a:r>
            <a:r>
              <a:rPr lang="tr-TR" dirty="0">
                <a:latin typeface="Times New Roman,Bold"/>
              </a:rPr>
              <a:t>. filtre kâğıdı) bulunur. </a:t>
            </a:r>
            <a:r>
              <a:rPr lang="tr-TR" dirty="0" err="1">
                <a:latin typeface="Times New Roman,Bold"/>
              </a:rPr>
              <a:t>Stripler</a:t>
            </a:r>
            <a:r>
              <a:rPr lang="tr-TR" dirty="0">
                <a:latin typeface="Times New Roman,Bold"/>
              </a:rPr>
              <a:t>, yükün değişik yerlerine konulur, </a:t>
            </a:r>
            <a:r>
              <a:rPr lang="tr-TR" dirty="0" err="1">
                <a:latin typeface="Times New Roman,Bold"/>
              </a:rPr>
              <a:t>otoklavlıma</a:t>
            </a:r>
            <a:r>
              <a:rPr lang="tr-TR" dirty="0">
                <a:latin typeface="Times New Roman,Bold"/>
              </a:rPr>
              <a:t> sonrasında, </a:t>
            </a:r>
            <a:r>
              <a:rPr lang="tr-TR" dirty="0" err="1">
                <a:latin typeface="Times New Roman,Bold"/>
              </a:rPr>
              <a:t>buyyon</a:t>
            </a:r>
            <a:r>
              <a:rPr lang="tr-TR" dirty="0">
                <a:latin typeface="Times New Roman,Bold"/>
              </a:rPr>
              <a:t> besi yerlerine aktarılır ve </a:t>
            </a:r>
            <a:r>
              <a:rPr lang="tr-TR" dirty="0" err="1">
                <a:latin typeface="Times New Roman,Bold"/>
              </a:rPr>
              <a:t>inkübe</a:t>
            </a:r>
            <a:r>
              <a:rPr lang="tr-TR" dirty="0">
                <a:latin typeface="Times New Roman,Bold"/>
              </a:rPr>
              <a:t> edilir; </a:t>
            </a:r>
            <a:r>
              <a:rPr lang="tr-TR" dirty="0" err="1">
                <a:latin typeface="Times New Roman,Bold"/>
              </a:rPr>
              <a:t>turbidite</a:t>
            </a:r>
            <a:r>
              <a:rPr lang="tr-TR" dirty="0">
                <a:latin typeface="Times New Roman,Bold"/>
              </a:rPr>
              <a:t> oluşumu; başarısız bir işlemi gösterir.</a:t>
            </a:r>
          </a:p>
        </p:txBody>
      </p:sp>
    </p:spTree>
    <p:extLst>
      <p:ext uri="{BB962C8B-B14F-4D97-AF65-F5344CB8AC3E}">
        <p14:creationId xmlns:p14="http://schemas.microsoft.com/office/powerpoint/2010/main" val="248876045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0CB4E713-9ADE-4545-8FF2-6A654F06834B}"/>
              </a:ext>
            </a:extLst>
          </p:cNvPr>
          <p:cNvSpPr>
            <a:spLocks noGrp="1"/>
          </p:cNvSpPr>
          <p:nvPr>
            <p:ph type="title"/>
          </p:nvPr>
        </p:nvSpPr>
        <p:spPr>
          <a:xfrm>
            <a:off x="1942414" y="196317"/>
            <a:ext cx="5755557" cy="1280890"/>
          </a:xfrm>
        </p:spPr>
        <p:txBody>
          <a:bodyPr/>
          <a:lstStyle/>
          <a:p>
            <a:r>
              <a:rPr lang="tr-TR" dirty="0"/>
              <a:t>Işınlarla(Radyasyon) sterilizasyon</a:t>
            </a:r>
          </a:p>
        </p:txBody>
      </p:sp>
      <p:sp>
        <p:nvSpPr>
          <p:cNvPr id="3" name="İçerik Yer Tutucusu 2">
            <a:extLst>
              <a:ext uri="{FF2B5EF4-FFF2-40B4-BE49-F238E27FC236}">
                <a16:creationId xmlns:a16="http://schemas.microsoft.com/office/drawing/2014/main" id="{AEF6A422-BC8C-45FE-A31C-DF6A1CB9680E}"/>
              </a:ext>
            </a:extLst>
          </p:cNvPr>
          <p:cNvSpPr>
            <a:spLocks noGrp="1"/>
          </p:cNvSpPr>
          <p:nvPr>
            <p:ph idx="1"/>
          </p:nvPr>
        </p:nvSpPr>
        <p:spPr>
          <a:xfrm>
            <a:off x="1942414" y="1499190"/>
            <a:ext cx="6591985" cy="5358810"/>
          </a:xfrm>
        </p:spPr>
        <p:txBody>
          <a:bodyPr>
            <a:normAutofit fontScale="70000" lnSpcReduction="20000"/>
          </a:bodyPr>
          <a:lstStyle/>
          <a:p>
            <a:pPr marL="0" lvl="0" indent="0">
              <a:spcBef>
                <a:spcPts val="0"/>
              </a:spcBef>
              <a:buClr>
                <a:srgbClr val="A53010"/>
              </a:buClr>
              <a:buNone/>
            </a:pPr>
            <a:br>
              <a:rPr lang="tr-TR" dirty="0"/>
            </a:br>
            <a:r>
              <a:rPr lang="tr-TR" dirty="0"/>
              <a:t>Radyasyonun; dalga-boyu, yoğunluk ve süreye bağlı olarak hücreler üzerine çeşitli etkileri vardır. Mikroorganizmalar üzerine etkili 2 tip radyasyon vardır: iyonize ve iyonize olmayan. </a:t>
            </a:r>
          </a:p>
          <a:p>
            <a:pPr marL="0" lvl="0" indent="0">
              <a:spcBef>
                <a:spcPts val="0"/>
              </a:spcBef>
              <a:buClr>
                <a:srgbClr val="A53010"/>
              </a:buClr>
              <a:buNone/>
            </a:pPr>
            <a:endParaRPr lang="tr-TR" dirty="0"/>
          </a:p>
          <a:p>
            <a:pPr marL="0" lvl="0" indent="0">
              <a:spcBef>
                <a:spcPts val="0"/>
              </a:spcBef>
              <a:buClr>
                <a:srgbClr val="A53010"/>
              </a:buClr>
              <a:buNone/>
            </a:pPr>
            <a:r>
              <a:rPr lang="tr-TR" sz="2600" b="1" dirty="0" err="1">
                <a:solidFill>
                  <a:srgbClr val="000000"/>
                </a:solidFill>
                <a:latin typeface="Times New Roman" panose="02020603050405020304" pitchFamily="18" charset="0"/>
              </a:rPr>
              <a:t>İyonizan</a:t>
            </a:r>
            <a:r>
              <a:rPr lang="tr-TR" sz="2600" b="1" dirty="0">
                <a:solidFill>
                  <a:srgbClr val="000000"/>
                </a:solidFill>
                <a:latin typeface="Times New Roman" panose="02020603050405020304" pitchFamily="18" charset="0"/>
              </a:rPr>
              <a:t> Işınlar  </a:t>
            </a:r>
          </a:p>
          <a:p>
            <a:pPr marL="0" lvl="0" indent="0">
              <a:spcBef>
                <a:spcPts val="0"/>
              </a:spcBef>
              <a:buClr>
                <a:srgbClr val="A53010"/>
              </a:buClr>
              <a:buNone/>
            </a:pPr>
            <a:endParaRPr lang="tr-TR" sz="2600" b="1" dirty="0">
              <a:solidFill>
                <a:srgbClr val="000000"/>
              </a:solidFill>
              <a:latin typeface="Times New Roman" panose="02020603050405020304" pitchFamily="18" charset="0"/>
            </a:endParaRPr>
          </a:p>
          <a:p>
            <a:pPr marL="0" lvl="0" indent="0">
              <a:spcBef>
                <a:spcPts val="0"/>
              </a:spcBef>
              <a:buClr>
                <a:srgbClr val="A53010"/>
              </a:buClr>
              <a:buNone/>
            </a:pPr>
            <a:r>
              <a:rPr lang="tr-TR" dirty="0"/>
              <a:t>Gama ışınları, yüksek enerjili elektronlar (e-</a:t>
            </a:r>
            <a:r>
              <a:rPr lang="tr-TR" dirty="0" err="1"/>
              <a:t>beam</a:t>
            </a:r>
            <a:r>
              <a:rPr lang="tr-TR" dirty="0"/>
              <a:t>) ve X ışınları bu gruba girer. İyonize olmayan ışınlardan (&lt;1nm) daha küçük dalga boyuna sahiptirler ve bu nedenle çok daha fazla enerji taşırlar </a:t>
            </a:r>
            <a:br>
              <a:rPr lang="tr-TR" dirty="0"/>
            </a:br>
            <a:endParaRPr lang="tr-TR" dirty="0"/>
          </a:p>
          <a:p>
            <a:pPr lvl="0">
              <a:spcBef>
                <a:spcPts val="0"/>
              </a:spcBef>
              <a:buClr>
                <a:srgbClr val="A53010"/>
              </a:buClr>
              <a:buFont typeface="Arial" panose="020B0604020202020204" pitchFamily="34" charset="0"/>
              <a:buChar char="•"/>
            </a:pPr>
            <a:r>
              <a:rPr lang="tr-TR" b="1" dirty="0"/>
              <a:t>Gama ışınları: </a:t>
            </a:r>
            <a:r>
              <a:rPr lang="tr-TR" dirty="0"/>
              <a:t>Gama ışınları tarafından üretilen iyonize enerji, yüksek </a:t>
            </a:r>
            <a:r>
              <a:rPr lang="tr-TR" dirty="0" err="1"/>
              <a:t>penetrasyon</a:t>
            </a:r>
            <a:r>
              <a:rPr lang="tr-TR" dirty="0"/>
              <a:t> özelliğiyle, çeşitli yoğunluktaki tıbbi malzemeler ve ambalaj malzemesi için  ideal çözümdür. </a:t>
            </a:r>
          </a:p>
          <a:p>
            <a:pPr lvl="0">
              <a:spcBef>
                <a:spcPts val="0"/>
              </a:spcBef>
              <a:buClr>
                <a:srgbClr val="A53010"/>
              </a:buClr>
              <a:buFont typeface="Arial" panose="020B0604020202020204" pitchFamily="34" charset="0"/>
              <a:buChar char="•"/>
            </a:pPr>
            <a:endParaRPr lang="tr-TR" dirty="0"/>
          </a:p>
          <a:p>
            <a:pPr lvl="0">
              <a:spcBef>
                <a:spcPts val="0"/>
              </a:spcBef>
              <a:buClr>
                <a:srgbClr val="A53010"/>
              </a:buClr>
              <a:buFont typeface="Arial" panose="020B0604020202020204" pitchFamily="34" charset="0"/>
              <a:buChar char="•"/>
            </a:pPr>
            <a:r>
              <a:rPr lang="tr-TR" b="1" dirty="0"/>
              <a:t>Yüksek enerjili elektronlar: </a:t>
            </a:r>
            <a:r>
              <a:rPr lang="tr-TR" dirty="0"/>
              <a:t>Yüksek enerjili elektronlar; genellikle düşük </a:t>
            </a:r>
            <a:r>
              <a:rPr lang="tr-TR" dirty="0" err="1"/>
              <a:t>penetrasyon</a:t>
            </a:r>
            <a:r>
              <a:rPr lang="tr-TR" dirty="0"/>
              <a:t> ve yüksek doz hızıyla karakterize edilen  bir iyonize radyasyon çeşididir. Özel olarak tasarlanmış makinalar tarafından üretilen ve  hızlandırılan  elektronların  enerjileri  arttırılır. </a:t>
            </a:r>
          </a:p>
          <a:p>
            <a:pPr lvl="0">
              <a:spcBef>
                <a:spcPts val="0"/>
              </a:spcBef>
              <a:buClr>
                <a:srgbClr val="A53010"/>
              </a:buClr>
              <a:buFont typeface="Arial" panose="020B0604020202020204" pitchFamily="34" charset="0"/>
              <a:buChar char="•"/>
            </a:pPr>
            <a:endParaRPr lang="tr-TR" dirty="0"/>
          </a:p>
          <a:p>
            <a:pPr lvl="0">
              <a:spcBef>
                <a:spcPts val="0"/>
              </a:spcBef>
              <a:buClr>
                <a:srgbClr val="A53010"/>
              </a:buClr>
              <a:buFont typeface="Arial" panose="020B0604020202020204" pitchFamily="34" charset="0"/>
              <a:buChar char="•"/>
            </a:pPr>
            <a:r>
              <a:rPr lang="tr-TR" sz="1900" b="1" dirty="0"/>
              <a:t>X-ışınları: </a:t>
            </a:r>
            <a:r>
              <a:rPr lang="tr-TR" dirty="0"/>
              <a:t>X-ışınları;  enerjisi makinalar tarafından  üretilmesiyle yüksek enerjili elektronlara, foton yapısında olmasıyla da gama ışınlarına benzer. </a:t>
            </a:r>
          </a:p>
          <a:p>
            <a:pPr lvl="0">
              <a:spcBef>
                <a:spcPts val="0"/>
              </a:spcBef>
              <a:buClr>
                <a:srgbClr val="A53010"/>
              </a:buClr>
              <a:buFont typeface="Arial" panose="020B0604020202020204" pitchFamily="34" charset="0"/>
              <a:buChar char="•"/>
            </a:pPr>
            <a:endParaRPr lang="tr-TR" dirty="0"/>
          </a:p>
          <a:p>
            <a:pPr marL="0" lvl="0" indent="0">
              <a:spcBef>
                <a:spcPts val="0"/>
              </a:spcBef>
              <a:buClr>
                <a:srgbClr val="A53010"/>
              </a:buClr>
              <a:buNone/>
            </a:pPr>
            <a:r>
              <a:rPr lang="tr-TR" sz="2600" b="1" dirty="0">
                <a:solidFill>
                  <a:srgbClr val="000000"/>
                </a:solidFill>
                <a:latin typeface="Times New Roman" panose="02020603050405020304" pitchFamily="18" charset="0"/>
              </a:rPr>
              <a:t>İyonize olmayan radyasyonla sterilizasyon;</a:t>
            </a:r>
            <a:br>
              <a:rPr lang="tr-TR" sz="2600" b="1" dirty="0">
                <a:solidFill>
                  <a:srgbClr val="000000"/>
                </a:solidFill>
                <a:latin typeface="Times New Roman" panose="02020603050405020304" pitchFamily="18" charset="0"/>
              </a:rPr>
            </a:br>
            <a:endParaRPr lang="tr-TR" sz="2600" b="1" dirty="0">
              <a:solidFill>
                <a:srgbClr val="000000"/>
              </a:solidFill>
              <a:latin typeface="Times New Roman" panose="02020603050405020304" pitchFamily="18" charset="0"/>
            </a:endParaRPr>
          </a:p>
          <a:p>
            <a:pPr marL="0" lvl="0" indent="0">
              <a:spcBef>
                <a:spcPts val="0"/>
              </a:spcBef>
              <a:buClr>
                <a:srgbClr val="A53010"/>
              </a:buClr>
              <a:buNone/>
            </a:pPr>
            <a:r>
              <a:rPr lang="tr-TR" dirty="0"/>
              <a:t>U.V ışınları; elektromanyetik </a:t>
            </a:r>
            <a:r>
              <a:rPr lang="tr-TR" dirty="0" err="1"/>
              <a:t>spectrumun</a:t>
            </a:r>
            <a:r>
              <a:rPr lang="tr-TR" dirty="0"/>
              <a:t> 240-280 </a:t>
            </a:r>
            <a:r>
              <a:rPr lang="tr-TR" dirty="0" err="1"/>
              <a:t>nm</a:t>
            </a:r>
            <a:r>
              <a:rPr lang="tr-TR" dirty="0"/>
              <a:t> dalga boyunu kapsar. Dalga boyu büyük olduğu için </a:t>
            </a:r>
            <a:r>
              <a:rPr lang="tr-TR" dirty="0" err="1"/>
              <a:t>penetrasyon</a:t>
            </a:r>
            <a:r>
              <a:rPr lang="tr-TR" dirty="0"/>
              <a:t> yeteneği azdır. Radyasyon </a:t>
            </a:r>
            <a:r>
              <a:rPr lang="tr-TR" dirty="0" err="1"/>
              <a:t>enerjiside</a:t>
            </a:r>
            <a:r>
              <a:rPr lang="tr-TR" dirty="0"/>
              <a:t> azdır. U.V ışınlarından daha çok yüzey dezenfeksiyonu amacıyla yararlanılır.</a:t>
            </a:r>
            <a:endParaRPr lang="tr-TR" b="1" dirty="0">
              <a:solidFill>
                <a:srgbClr val="000000"/>
              </a:solidFill>
              <a:latin typeface="Times New Roman" panose="02020603050405020304" pitchFamily="18" charset="0"/>
            </a:endParaRPr>
          </a:p>
          <a:p>
            <a:pPr marL="0" lvl="0" indent="0">
              <a:buClr>
                <a:srgbClr val="A53010"/>
              </a:buClr>
              <a:buNone/>
            </a:pPr>
            <a:endParaRPr lang="tr-TR" b="1" dirty="0">
              <a:solidFill>
                <a:srgbClr val="000000"/>
              </a:solidFill>
              <a:latin typeface="Times New Roman" panose="02020603050405020304" pitchFamily="18" charset="0"/>
            </a:endParaRPr>
          </a:p>
        </p:txBody>
      </p:sp>
    </p:spTree>
    <p:extLst>
      <p:ext uri="{BB962C8B-B14F-4D97-AF65-F5344CB8AC3E}">
        <p14:creationId xmlns:p14="http://schemas.microsoft.com/office/powerpoint/2010/main" val="372558708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19EB8C65-9A59-47A2-88AB-53FFAF075F36}"/>
              </a:ext>
            </a:extLst>
          </p:cNvPr>
          <p:cNvSpPr>
            <a:spLocks noGrp="1"/>
          </p:cNvSpPr>
          <p:nvPr>
            <p:ph idx="1"/>
          </p:nvPr>
        </p:nvSpPr>
        <p:spPr>
          <a:xfrm>
            <a:off x="1592868" y="2913776"/>
            <a:ext cx="7293864" cy="3777622"/>
          </a:xfrm>
        </p:spPr>
        <p:txBody>
          <a:bodyPr>
            <a:normAutofit fontScale="85000" lnSpcReduction="20000"/>
          </a:bodyPr>
          <a:lstStyle/>
          <a:p>
            <a:pPr marL="0" indent="0">
              <a:buNone/>
            </a:pPr>
            <a:r>
              <a:rPr lang="tr-TR" sz="2400" b="1" dirty="0">
                <a:solidFill>
                  <a:srgbClr val="000000"/>
                </a:solidFill>
                <a:latin typeface="Times New Roman" panose="02020603050405020304" pitchFamily="18" charset="0"/>
              </a:rPr>
              <a:t>Süzme ile Yapılan Sterilizasyon </a:t>
            </a:r>
            <a:endParaRPr lang="tr-TR" sz="2400" dirty="0">
              <a:solidFill>
                <a:srgbClr val="000000"/>
              </a:solidFill>
              <a:latin typeface="Times New Roman" panose="02020603050405020304" pitchFamily="18" charset="0"/>
            </a:endParaRPr>
          </a:p>
          <a:p>
            <a:r>
              <a:rPr lang="tr-TR" dirty="0">
                <a:solidFill>
                  <a:srgbClr val="000000"/>
                </a:solidFill>
                <a:latin typeface="Times New Roman" panose="02020603050405020304" pitchFamily="18" charset="0"/>
              </a:rPr>
              <a:t>Havada veya sıvı çözeltilerde bulunan mikroorganizmaları bazı gözenekli materyallerle (uygun filtrelerle) filtre ederek steril etmek mümkündür. Günümüzde laboratuvarlarda özellikle </a:t>
            </a:r>
            <a:r>
              <a:rPr lang="tr-TR" dirty="0" err="1">
                <a:solidFill>
                  <a:srgbClr val="000000"/>
                </a:solidFill>
                <a:latin typeface="Times New Roman" panose="02020603050405020304" pitchFamily="18" charset="0"/>
              </a:rPr>
              <a:t>membran</a:t>
            </a:r>
            <a:r>
              <a:rPr lang="tr-TR" dirty="0">
                <a:solidFill>
                  <a:srgbClr val="000000"/>
                </a:solidFill>
                <a:latin typeface="Times New Roman" panose="02020603050405020304" pitchFamily="18" charset="0"/>
              </a:rPr>
              <a:t> filtreler kullanılmaktadır. </a:t>
            </a:r>
            <a:r>
              <a:rPr lang="tr-TR" dirty="0" err="1">
                <a:solidFill>
                  <a:srgbClr val="000000"/>
                </a:solidFill>
                <a:latin typeface="Times New Roman" panose="02020603050405020304" pitchFamily="18" charset="0"/>
              </a:rPr>
              <a:t>Membran</a:t>
            </a:r>
            <a:r>
              <a:rPr lang="tr-TR" dirty="0">
                <a:solidFill>
                  <a:srgbClr val="000000"/>
                </a:solidFill>
                <a:latin typeface="Times New Roman" panose="02020603050405020304" pitchFamily="18" charset="0"/>
              </a:rPr>
              <a:t> filtreler ince kâğıtlardan, </a:t>
            </a:r>
            <a:r>
              <a:rPr lang="tr-TR" dirty="0" err="1">
                <a:solidFill>
                  <a:srgbClr val="000000"/>
                </a:solidFill>
                <a:latin typeface="Times New Roman" panose="02020603050405020304" pitchFamily="18" charset="0"/>
              </a:rPr>
              <a:t>inert</a:t>
            </a:r>
            <a:r>
              <a:rPr lang="tr-TR" dirty="0">
                <a:solidFill>
                  <a:srgbClr val="000000"/>
                </a:solidFill>
                <a:latin typeface="Times New Roman" panose="02020603050405020304" pitchFamily="18" charset="0"/>
              </a:rPr>
              <a:t> selüloz esterlerinin gözenekli materyallerle birleşiminden ve polimerden yapılmış olup gözenek çapları belirli boyutlarda hazırlanmaktadır. Filtre gözenek çapları bazı büyük protein moleküllerinin geçebileceği boyutlarla küçük </a:t>
            </a:r>
            <a:r>
              <a:rPr lang="tr-TR" dirty="0" err="1">
                <a:solidFill>
                  <a:srgbClr val="000000"/>
                </a:solidFill>
                <a:latin typeface="Times New Roman" panose="02020603050405020304" pitchFamily="18" charset="0"/>
              </a:rPr>
              <a:t>virus</a:t>
            </a:r>
            <a:r>
              <a:rPr lang="tr-TR" dirty="0">
                <a:solidFill>
                  <a:srgbClr val="000000"/>
                </a:solidFill>
                <a:latin typeface="Times New Roman" panose="02020603050405020304" pitchFamily="18" charset="0"/>
              </a:rPr>
              <a:t> partiküllerinin geçebileceği boyutlara kadar farklı genişliktedir. Gözenek çapları tüm bakteriler için 0.2 </a:t>
            </a:r>
            <a:r>
              <a:rPr lang="el-GR" dirty="0">
                <a:solidFill>
                  <a:srgbClr val="000000"/>
                </a:solidFill>
                <a:latin typeface="Times New Roman" panose="02020603050405020304" pitchFamily="18" charset="0"/>
              </a:rPr>
              <a:t>μ</a:t>
            </a:r>
            <a:r>
              <a:rPr lang="tr-TR" dirty="0">
                <a:solidFill>
                  <a:srgbClr val="000000"/>
                </a:solidFill>
                <a:latin typeface="Times New Roman" panose="02020603050405020304" pitchFamily="18" charset="0"/>
              </a:rPr>
              <a:t>m, maya hücreleri için 3 </a:t>
            </a:r>
            <a:r>
              <a:rPr lang="el-GR" dirty="0">
                <a:solidFill>
                  <a:srgbClr val="000000"/>
                </a:solidFill>
                <a:latin typeface="Times New Roman" panose="02020603050405020304" pitchFamily="18" charset="0"/>
              </a:rPr>
              <a:t>μ</a:t>
            </a:r>
            <a:r>
              <a:rPr lang="tr-TR" dirty="0">
                <a:solidFill>
                  <a:srgbClr val="000000"/>
                </a:solidFill>
                <a:latin typeface="Times New Roman" panose="02020603050405020304" pitchFamily="18" charset="0"/>
              </a:rPr>
              <a:t>m, virüsler için 0.2 </a:t>
            </a:r>
            <a:r>
              <a:rPr lang="el-GR" dirty="0">
                <a:solidFill>
                  <a:srgbClr val="000000"/>
                </a:solidFill>
                <a:latin typeface="Times New Roman" panose="02020603050405020304" pitchFamily="18" charset="0"/>
              </a:rPr>
              <a:t>μ</a:t>
            </a:r>
            <a:r>
              <a:rPr lang="tr-TR" dirty="0">
                <a:solidFill>
                  <a:srgbClr val="000000"/>
                </a:solidFill>
                <a:latin typeface="Times New Roman" panose="02020603050405020304" pitchFamily="18" charset="0"/>
              </a:rPr>
              <a:t>m olarak belirlenmiştir. Filtrelerin en çok kullanıldığı uygulama alanı havada buluna partikül ve mikroorganizmaların tutularak ortam havasının temizlenmesi işlemidir. Bu amaçla en çok HEPA filtreler kullanılmaktadır. HEPA filtreler ameliyathane gibi steril havaya ihtiyaç duyulan ortamların hava sterilizasyonu amacıyla kullanılır. HEPA filtrelerin gözenek çapları 0.3 </a:t>
            </a:r>
            <a:r>
              <a:rPr lang="el-GR" dirty="0">
                <a:solidFill>
                  <a:srgbClr val="000000"/>
                </a:solidFill>
                <a:latin typeface="Times New Roman" panose="02020603050405020304" pitchFamily="18" charset="0"/>
              </a:rPr>
              <a:t>μ</a:t>
            </a:r>
            <a:r>
              <a:rPr lang="tr-TR" dirty="0">
                <a:solidFill>
                  <a:srgbClr val="000000"/>
                </a:solidFill>
                <a:latin typeface="Times New Roman" panose="02020603050405020304" pitchFamily="18" charset="0"/>
              </a:rPr>
              <a:t>m olup %99.97 verimlilikle çalışmaktadır. Bu tip filtrelerin verimli olarak kullanılabilmesi için periyodik olarak kontrolü yapılmalı, temizlik ve değişim işlemleri aksatılmamalıdır. Bunun dışında, steril hava ihtiyacının ortaya çıktığı bakteri ekimi yapılan birimlerde kabin hâlinde filtreleme sistemleri mevcuttur. Bu filtreler bakteri ekimi sırasında numunelere istenmeyen bakterilerin ve sporlarının ulaşmasını önlemektedir. Bu tip kabinlere </a:t>
            </a:r>
            <a:r>
              <a:rPr lang="tr-TR" dirty="0" err="1">
                <a:solidFill>
                  <a:srgbClr val="000000"/>
                </a:solidFill>
                <a:latin typeface="Times New Roman" panose="02020603050405020304" pitchFamily="18" charset="0"/>
              </a:rPr>
              <a:t>Laminar</a:t>
            </a:r>
            <a:r>
              <a:rPr lang="tr-TR" dirty="0">
                <a:solidFill>
                  <a:srgbClr val="000000"/>
                </a:solidFill>
                <a:latin typeface="Times New Roman" panose="02020603050405020304" pitchFamily="18" charset="0"/>
              </a:rPr>
              <a:t> </a:t>
            </a:r>
            <a:r>
              <a:rPr lang="tr-TR" dirty="0" err="1">
                <a:solidFill>
                  <a:srgbClr val="000000"/>
                </a:solidFill>
                <a:latin typeface="Times New Roman" panose="02020603050405020304" pitchFamily="18" charset="0"/>
              </a:rPr>
              <a:t>Flow</a:t>
            </a:r>
            <a:r>
              <a:rPr lang="tr-TR" dirty="0">
                <a:solidFill>
                  <a:srgbClr val="000000"/>
                </a:solidFill>
                <a:latin typeface="Times New Roman" panose="02020603050405020304" pitchFamily="18" charset="0"/>
              </a:rPr>
              <a:t> kabinleri adı verilmektedir. </a:t>
            </a:r>
            <a:endParaRPr lang="tr-TR" dirty="0"/>
          </a:p>
        </p:txBody>
      </p:sp>
    </p:spTree>
    <p:extLst>
      <p:ext uri="{BB962C8B-B14F-4D97-AF65-F5344CB8AC3E}">
        <p14:creationId xmlns:p14="http://schemas.microsoft.com/office/powerpoint/2010/main" val="408959375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8F8B3A0E-1095-4964-924D-4D6CE42543E2}"/>
              </a:ext>
            </a:extLst>
          </p:cNvPr>
          <p:cNvSpPr>
            <a:spLocks noGrp="1"/>
          </p:cNvSpPr>
          <p:nvPr>
            <p:ph type="title"/>
          </p:nvPr>
        </p:nvSpPr>
        <p:spPr>
          <a:xfrm>
            <a:off x="1945201" y="213050"/>
            <a:ext cx="6589199" cy="1280890"/>
          </a:xfrm>
        </p:spPr>
        <p:txBody>
          <a:bodyPr/>
          <a:lstStyle/>
          <a:p>
            <a:r>
              <a:rPr lang="tr-TR" dirty="0"/>
              <a:t>Kimyasallar ile Sterilizasyon </a:t>
            </a:r>
            <a:br>
              <a:rPr lang="tr-TR" dirty="0"/>
            </a:br>
            <a:endParaRPr lang="tr-TR" dirty="0"/>
          </a:p>
        </p:txBody>
      </p:sp>
      <p:sp>
        <p:nvSpPr>
          <p:cNvPr id="3" name="İçerik Yer Tutucusu 2">
            <a:extLst>
              <a:ext uri="{FF2B5EF4-FFF2-40B4-BE49-F238E27FC236}">
                <a16:creationId xmlns:a16="http://schemas.microsoft.com/office/drawing/2014/main" id="{3BE8ABE9-E968-4AB0-B387-E64CD700CC3D}"/>
              </a:ext>
            </a:extLst>
          </p:cNvPr>
          <p:cNvSpPr>
            <a:spLocks noGrp="1"/>
          </p:cNvSpPr>
          <p:nvPr>
            <p:ph idx="1"/>
          </p:nvPr>
        </p:nvSpPr>
        <p:spPr>
          <a:xfrm>
            <a:off x="1942415" y="1426128"/>
            <a:ext cx="6591985" cy="4485094"/>
          </a:xfrm>
        </p:spPr>
        <p:txBody>
          <a:bodyPr>
            <a:normAutofit fontScale="85000" lnSpcReduction="10000"/>
          </a:bodyPr>
          <a:lstStyle/>
          <a:p>
            <a:endParaRPr lang="tr-TR" dirty="0">
              <a:solidFill>
                <a:srgbClr val="000000"/>
              </a:solidFill>
              <a:latin typeface="Times New Roman" panose="02020603050405020304" pitchFamily="18" charset="0"/>
            </a:endParaRPr>
          </a:p>
          <a:p>
            <a:pPr marL="0" indent="0">
              <a:buNone/>
            </a:pPr>
            <a:r>
              <a:rPr lang="tr-TR" dirty="0">
                <a:solidFill>
                  <a:srgbClr val="000000"/>
                </a:solidFill>
                <a:latin typeface="Times New Roman" panose="02020603050405020304" pitchFamily="18" charset="0"/>
              </a:rPr>
              <a:t>Dezenfeksiyon ve antisepsi sıklıkla kimyasal maddelerle yapılır. Kimyasal maddelerin mikroorganizmalar üzerine öldürücü veya üremeyi durdurucu özelliklerini etkileyen çeşitli faktörler vardır. Bunlar aşağıdaki başlıklarda toplanabilir. </a:t>
            </a:r>
          </a:p>
          <a:p>
            <a:pPr marL="0" indent="0">
              <a:buNone/>
            </a:pPr>
            <a:r>
              <a:rPr lang="tr-TR" dirty="0">
                <a:solidFill>
                  <a:srgbClr val="000000"/>
                </a:solidFill>
                <a:latin typeface="Wingdings" panose="05000000000000000000" pitchFamily="2" charset="2"/>
              </a:rPr>
              <a:t> </a:t>
            </a:r>
            <a:r>
              <a:rPr lang="tr-TR" b="1" dirty="0">
                <a:solidFill>
                  <a:srgbClr val="000000"/>
                </a:solidFill>
                <a:latin typeface="Times New Roman" panose="02020603050405020304" pitchFamily="18" charset="0"/>
              </a:rPr>
              <a:t>Dezenfektan maddenin konsantrasyonu: </a:t>
            </a:r>
            <a:r>
              <a:rPr lang="tr-TR" dirty="0">
                <a:solidFill>
                  <a:srgbClr val="000000"/>
                </a:solidFill>
                <a:latin typeface="Times New Roman" panose="02020603050405020304" pitchFamily="18" charset="0"/>
              </a:rPr>
              <a:t>Dezenfektan maddenin etkisi konsantrasyonuyla doğru orantılı olarak artmaktadır. </a:t>
            </a:r>
          </a:p>
          <a:p>
            <a:pPr marL="0" indent="0">
              <a:buNone/>
            </a:pPr>
            <a:r>
              <a:rPr lang="tr-TR" dirty="0">
                <a:solidFill>
                  <a:srgbClr val="000000"/>
                </a:solidFill>
                <a:latin typeface="Wingdings" panose="05000000000000000000" pitchFamily="2" charset="2"/>
              </a:rPr>
              <a:t> </a:t>
            </a:r>
            <a:r>
              <a:rPr lang="tr-TR" b="1" dirty="0">
                <a:solidFill>
                  <a:srgbClr val="000000"/>
                </a:solidFill>
                <a:latin typeface="Times New Roman" panose="02020603050405020304" pitchFamily="18" charset="0"/>
              </a:rPr>
              <a:t>Etki süresi: </a:t>
            </a:r>
            <a:r>
              <a:rPr lang="tr-TR" dirty="0">
                <a:solidFill>
                  <a:srgbClr val="000000"/>
                </a:solidFill>
                <a:latin typeface="Times New Roman" panose="02020603050405020304" pitchFamily="18" charset="0"/>
              </a:rPr>
              <a:t>Dezenfektan veya kimyasal maddenin mikroorganizmalar üzerine etkili olabilmesi için belirli bir süre geçmesi gerekir. Etki süresi uygulanan kimyasal maddeye ve uygulandığı ortam şartlarına göre değişir. </a:t>
            </a:r>
          </a:p>
          <a:p>
            <a:pPr marL="0" indent="0">
              <a:buNone/>
            </a:pPr>
            <a:r>
              <a:rPr lang="tr-TR" dirty="0">
                <a:solidFill>
                  <a:srgbClr val="000000"/>
                </a:solidFill>
                <a:latin typeface="Wingdings" panose="05000000000000000000" pitchFamily="2" charset="2"/>
              </a:rPr>
              <a:t> </a:t>
            </a:r>
            <a:r>
              <a:rPr lang="tr-TR" b="1" dirty="0">
                <a:solidFill>
                  <a:srgbClr val="000000"/>
                </a:solidFill>
                <a:latin typeface="Times New Roman" panose="02020603050405020304" pitchFamily="18" charset="0"/>
              </a:rPr>
              <a:t>Isı: </a:t>
            </a:r>
            <a:r>
              <a:rPr lang="tr-TR" dirty="0">
                <a:solidFill>
                  <a:srgbClr val="000000"/>
                </a:solidFill>
                <a:latin typeface="Times New Roman" panose="02020603050405020304" pitchFamily="18" charset="0"/>
              </a:rPr>
              <a:t>Isı arttıkça dezenfektan maddenin etkisi de buna paralel olarak artar. Her 10°C’ </a:t>
            </a:r>
            <a:r>
              <a:rPr lang="tr-TR" dirty="0" err="1">
                <a:solidFill>
                  <a:srgbClr val="000000"/>
                </a:solidFill>
                <a:latin typeface="Times New Roman" panose="02020603050405020304" pitchFamily="18" charset="0"/>
              </a:rPr>
              <a:t>lik</a:t>
            </a:r>
            <a:r>
              <a:rPr lang="tr-TR" dirty="0">
                <a:solidFill>
                  <a:srgbClr val="000000"/>
                </a:solidFill>
                <a:latin typeface="Times New Roman" panose="02020603050405020304" pitchFamily="18" charset="0"/>
              </a:rPr>
              <a:t> ısı artımı öldürücü etkiyi en az bir kat artırmaktadır. Dezenfektan içerisinde fenol gibi maddelerin varlığında bu oran 5-10 kata ulaşmaktadır. </a:t>
            </a:r>
          </a:p>
          <a:p>
            <a:pPr marL="0" indent="0">
              <a:buNone/>
            </a:pPr>
            <a:r>
              <a:rPr lang="tr-TR" dirty="0">
                <a:solidFill>
                  <a:srgbClr val="000000"/>
                </a:solidFill>
                <a:latin typeface="Wingdings" panose="05000000000000000000" pitchFamily="2" charset="2"/>
              </a:rPr>
              <a:t> </a:t>
            </a:r>
            <a:r>
              <a:rPr lang="tr-TR" b="1" dirty="0" err="1">
                <a:solidFill>
                  <a:srgbClr val="000000"/>
                </a:solidFill>
                <a:latin typeface="Times New Roman" panose="02020603050405020304" pitchFamily="18" charset="0"/>
              </a:rPr>
              <a:t>pH</a:t>
            </a:r>
            <a:r>
              <a:rPr lang="tr-TR" b="1" dirty="0">
                <a:solidFill>
                  <a:srgbClr val="000000"/>
                </a:solidFill>
                <a:latin typeface="Times New Roman" panose="02020603050405020304" pitchFamily="18" charset="0"/>
              </a:rPr>
              <a:t>: </a:t>
            </a:r>
            <a:r>
              <a:rPr lang="tr-TR" dirty="0">
                <a:solidFill>
                  <a:srgbClr val="000000"/>
                </a:solidFill>
                <a:latin typeface="Times New Roman" panose="02020603050405020304" pitchFamily="18" charset="0"/>
              </a:rPr>
              <a:t>Ortamın </a:t>
            </a:r>
            <a:r>
              <a:rPr lang="tr-TR" dirty="0" err="1">
                <a:solidFill>
                  <a:srgbClr val="000000"/>
                </a:solidFill>
                <a:latin typeface="Times New Roman" panose="02020603050405020304" pitchFamily="18" charset="0"/>
              </a:rPr>
              <a:t>pH</a:t>
            </a:r>
            <a:r>
              <a:rPr lang="tr-TR" dirty="0">
                <a:solidFill>
                  <a:srgbClr val="000000"/>
                </a:solidFill>
                <a:latin typeface="Times New Roman" panose="02020603050405020304" pitchFamily="18" charset="0"/>
              </a:rPr>
              <a:t>' ı ne kadar nötrden uzak olursa etki o denli artar. </a:t>
            </a:r>
          </a:p>
          <a:p>
            <a:pPr marL="0" indent="0">
              <a:buNone/>
            </a:pPr>
            <a:r>
              <a:rPr lang="tr-TR" dirty="0">
                <a:solidFill>
                  <a:srgbClr val="000000"/>
                </a:solidFill>
                <a:latin typeface="Wingdings" panose="05000000000000000000" pitchFamily="2" charset="2"/>
              </a:rPr>
              <a:t> </a:t>
            </a:r>
            <a:r>
              <a:rPr lang="tr-TR" b="1" dirty="0">
                <a:solidFill>
                  <a:srgbClr val="000000"/>
                </a:solidFill>
                <a:latin typeface="Times New Roman" panose="02020603050405020304" pitchFamily="18" charset="0"/>
              </a:rPr>
              <a:t>Organik maddeler: </a:t>
            </a:r>
            <a:r>
              <a:rPr lang="tr-TR" dirty="0">
                <a:solidFill>
                  <a:srgbClr val="000000"/>
                </a:solidFill>
                <a:latin typeface="Times New Roman" panose="02020603050405020304" pitchFamily="18" charset="0"/>
              </a:rPr>
              <a:t>Ortamda bulunan organik maddeler dezenfeksiyon işlemini olumsuz yönde etkiler. </a:t>
            </a:r>
          </a:p>
          <a:p>
            <a:endParaRPr lang="tr-TR" dirty="0"/>
          </a:p>
        </p:txBody>
      </p:sp>
    </p:spTree>
    <p:extLst>
      <p:ext uri="{BB962C8B-B14F-4D97-AF65-F5344CB8AC3E}">
        <p14:creationId xmlns:p14="http://schemas.microsoft.com/office/powerpoint/2010/main" val="356017619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B5F8E5C4-7002-4E4F-801F-BC65E56FACEC}"/>
              </a:ext>
            </a:extLst>
          </p:cNvPr>
          <p:cNvSpPr>
            <a:spLocks noGrp="1"/>
          </p:cNvSpPr>
          <p:nvPr>
            <p:ph idx="1"/>
          </p:nvPr>
        </p:nvSpPr>
        <p:spPr>
          <a:xfrm>
            <a:off x="1942415" y="838899"/>
            <a:ext cx="6591985" cy="5089101"/>
          </a:xfrm>
        </p:spPr>
        <p:txBody>
          <a:bodyPr>
            <a:normAutofit/>
          </a:bodyPr>
          <a:lstStyle/>
          <a:p>
            <a:pPr marL="0" indent="0">
              <a:buNone/>
            </a:pPr>
            <a:r>
              <a:rPr lang="tr-TR" b="1" dirty="0">
                <a:solidFill>
                  <a:srgbClr val="FF0000"/>
                </a:solidFill>
                <a:latin typeface="Calibri" panose="020F0502020204030204" pitchFamily="34" charset="0"/>
              </a:rPr>
              <a:t>Kimyasal maddelerle sterilizasyon </a:t>
            </a:r>
            <a:endParaRPr lang="tr-TR" dirty="0">
              <a:solidFill>
                <a:srgbClr val="FF0000"/>
              </a:solidFill>
              <a:latin typeface="Calibri" panose="020F0502020204030204" pitchFamily="34" charset="0"/>
            </a:endParaRPr>
          </a:p>
          <a:p>
            <a:r>
              <a:rPr lang="tr-TR" dirty="0">
                <a:solidFill>
                  <a:srgbClr val="000000"/>
                </a:solidFill>
                <a:latin typeface="Calibri" panose="020F0502020204030204" pitchFamily="34" charset="0"/>
              </a:rPr>
              <a:t>Sterilizasyonda kullanılan kimyasal maddelere </a:t>
            </a:r>
            <a:r>
              <a:rPr lang="tr-TR" b="1" i="1" dirty="0" err="1">
                <a:solidFill>
                  <a:srgbClr val="000000"/>
                </a:solidFill>
                <a:latin typeface="Calibri" panose="020F0502020204030204" pitchFamily="34" charset="0"/>
              </a:rPr>
              <a:t>kemosterilan</a:t>
            </a:r>
            <a:r>
              <a:rPr lang="tr-TR" b="1" i="1" dirty="0">
                <a:solidFill>
                  <a:srgbClr val="000000"/>
                </a:solidFill>
                <a:latin typeface="Calibri" panose="020F0502020204030204" pitchFamily="34" charset="0"/>
              </a:rPr>
              <a:t> </a:t>
            </a:r>
            <a:r>
              <a:rPr lang="tr-TR" dirty="0">
                <a:solidFill>
                  <a:srgbClr val="000000"/>
                </a:solidFill>
                <a:latin typeface="Calibri" panose="020F0502020204030204" pitchFamily="34" charset="0"/>
              </a:rPr>
              <a:t>(</a:t>
            </a:r>
            <a:r>
              <a:rPr lang="tr-TR" dirty="0" err="1">
                <a:solidFill>
                  <a:srgbClr val="000000"/>
                </a:solidFill>
                <a:latin typeface="Calibri" panose="020F0502020204030204" pitchFamily="34" charset="0"/>
              </a:rPr>
              <a:t>kemosterilizör</a:t>
            </a:r>
            <a:r>
              <a:rPr lang="tr-TR" dirty="0">
                <a:solidFill>
                  <a:srgbClr val="000000"/>
                </a:solidFill>
                <a:latin typeface="Calibri" panose="020F0502020204030204" pitchFamily="34" charset="0"/>
              </a:rPr>
              <a:t>) ya da </a:t>
            </a:r>
            <a:r>
              <a:rPr lang="tr-TR" b="1" i="1" dirty="0" err="1">
                <a:solidFill>
                  <a:srgbClr val="000000"/>
                </a:solidFill>
                <a:latin typeface="Calibri" panose="020F0502020204030204" pitchFamily="34" charset="0"/>
              </a:rPr>
              <a:t>sterilan</a:t>
            </a:r>
            <a:r>
              <a:rPr lang="tr-TR" b="1" i="1" dirty="0">
                <a:solidFill>
                  <a:srgbClr val="000000"/>
                </a:solidFill>
                <a:latin typeface="Calibri" panose="020F0502020204030204" pitchFamily="34" charset="0"/>
              </a:rPr>
              <a:t> </a:t>
            </a:r>
            <a:r>
              <a:rPr lang="tr-TR" dirty="0">
                <a:solidFill>
                  <a:srgbClr val="000000"/>
                </a:solidFill>
                <a:latin typeface="Calibri" panose="020F0502020204030204" pitchFamily="34" charset="0"/>
              </a:rPr>
              <a:t>denir. </a:t>
            </a:r>
          </a:p>
          <a:p>
            <a:r>
              <a:rPr lang="tr-TR" dirty="0">
                <a:solidFill>
                  <a:srgbClr val="000000"/>
                </a:solidFill>
                <a:latin typeface="Calibri" panose="020F0502020204030204" pitchFamily="34" charset="0"/>
              </a:rPr>
              <a:t>Kimyasal maddeler sterilizasyonda </a:t>
            </a:r>
            <a:r>
              <a:rPr lang="tr-TR" dirty="0" err="1">
                <a:solidFill>
                  <a:srgbClr val="000000"/>
                </a:solidFill>
                <a:latin typeface="Calibri" panose="020F0502020204030204" pitchFamily="34" charset="0"/>
              </a:rPr>
              <a:t>virus</a:t>
            </a:r>
            <a:r>
              <a:rPr lang="tr-TR" dirty="0">
                <a:solidFill>
                  <a:srgbClr val="000000"/>
                </a:solidFill>
                <a:latin typeface="Calibri" panose="020F0502020204030204" pitchFamily="34" charset="0"/>
              </a:rPr>
              <a:t>, mantar, bakteri ve bakteri sporları gibi mikrobiyolojik hayatın tümünü yok edecek şekilde kullanılmalıdır. Aynı maddeler kısa süreli kullanılırsa dezenfeksiyon yaparlar. </a:t>
            </a:r>
          </a:p>
          <a:p>
            <a:pPr marL="0" indent="0">
              <a:buNone/>
            </a:pPr>
            <a:endParaRPr lang="tr-TR" b="1" dirty="0">
              <a:solidFill>
                <a:srgbClr val="000000"/>
              </a:solidFill>
              <a:latin typeface="Calibri" panose="020F0502020204030204" pitchFamily="34" charset="0"/>
            </a:endParaRPr>
          </a:p>
          <a:p>
            <a:pPr marL="0" indent="0">
              <a:buNone/>
            </a:pPr>
            <a:r>
              <a:rPr lang="tr-TR" b="1" dirty="0" err="1">
                <a:solidFill>
                  <a:srgbClr val="FF0000"/>
                </a:solidFill>
                <a:latin typeface="Calibri" panose="020F0502020204030204" pitchFamily="34" charset="0"/>
              </a:rPr>
              <a:t>Glutaraldehit</a:t>
            </a:r>
            <a:r>
              <a:rPr lang="tr-TR" b="1" dirty="0">
                <a:solidFill>
                  <a:srgbClr val="000000"/>
                </a:solidFill>
                <a:latin typeface="Calibri" panose="020F0502020204030204" pitchFamily="34" charset="0"/>
              </a:rPr>
              <a:t> </a:t>
            </a:r>
            <a:endParaRPr lang="tr-TR" dirty="0">
              <a:solidFill>
                <a:srgbClr val="000000"/>
              </a:solidFill>
              <a:latin typeface="Calibri" panose="020F0502020204030204" pitchFamily="34" charset="0"/>
            </a:endParaRPr>
          </a:p>
          <a:p>
            <a:endParaRPr lang="tr-TR" dirty="0"/>
          </a:p>
        </p:txBody>
      </p:sp>
    </p:spTree>
    <p:extLst>
      <p:ext uri="{BB962C8B-B14F-4D97-AF65-F5344CB8AC3E}">
        <p14:creationId xmlns:p14="http://schemas.microsoft.com/office/powerpoint/2010/main" val="348988636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82830D77-CE78-4C76-853E-8676E1B4B7C6}"/>
              </a:ext>
            </a:extLst>
          </p:cNvPr>
          <p:cNvSpPr>
            <a:spLocks noGrp="1"/>
          </p:cNvSpPr>
          <p:nvPr>
            <p:ph idx="1"/>
          </p:nvPr>
        </p:nvSpPr>
        <p:spPr>
          <a:xfrm>
            <a:off x="1942415" y="671119"/>
            <a:ext cx="7127157" cy="5240103"/>
          </a:xfrm>
        </p:spPr>
        <p:txBody>
          <a:bodyPr>
            <a:normAutofit/>
          </a:bodyPr>
          <a:lstStyle/>
          <a:p>
            <a:pPr marL="0" indent="0">
              <a:buNone/>
            </a:pPr>
            <a:r>
              <a:rPr lang="tr-TR" b="1" dirty="0" err="1">
                <a:solidFill>
                  <a:srgbClr val="FF0000"/>
                </a:solidFill>
                <a:latin typeface="Calibri" panose="020F0502020204030204" pitchFamily="34" charset="0"/>
              </a:rPr>
              <a:t>Perasetik</a:t>
            </a:r>
            <a:r>
              <a:rPr lang="tr-TR" b="1" dirty="0">
                <a:solidFill>
                  <a:srgbClr val="FF0000"/>
                </a:solidFill>
                <a:latin typeface="Calibri" panose="020F0502020204030204" pitchFamily="34" charset="0"/>
              </a:rPr>
              <a:t> asit sterilizasyonu </a:t>
            </a:r>
            <a:endParaRPr lang="tr-TR" dirty="0">
              <a:solidFill>
                <a:srgbClr val="FF0000"/>
              </a:solidFill>
              <a:latin typeface="Calibri" panose="020F0502020204030204" pitchFamily="34" charset="0"/>
            </a:endParaRPr>
          </a:p>
          <a:p>
            <a:endParaRPr lang="tr-TR" dirty="0">
              <a:solidFill>
                <a:srgbClr val="000000"/>
              </a:solidFill>
              <a:latin typeface="Calibri" panose="020F0502020204030204" pitchFamily="34" charset="0"/>
            </a:endParaRPr>
          </a:p>
          <a:p>
            <a:r>
              <a:rPr lang="tr-TR" b="1" dirty="0">
                <a:solidFill>
                  <a:srgbClr val="000000"/>
                </a:solidFill>
                <a:latin typeface="Calibri" panose="020F0502020204030204" pitchFamily="34" charset="0"/>
              </a:rPr>
              <a:t>Kimyasal Sterilizasyon             Kimyasal Konsantrasyon </a:t>
            </a:r>
            <a:r>
              <a:rPr lang="tr-TR" dirty="0">
                <a:solidFill>
                  <a:srgbClr val="000000"/>
                </a:solidFill>
                <a:latin typeface="Calibri" panose="020F0502020204030204" pitchFamily="34" charset="0"/>
              </a:rPr>
              <a:t>	</a:t>
            </a:r>
            <a:r>
              <a:rPr lang="tr-TR" b="1" dirty="0">
                <a:solidFill>
                  <a:srgbClr val="000000"/>
                </a:solidFill>
                <a:latin typeface="Calibri" panose="020F0502020204030204" pitchFamily="34" charset="0"/>
              </a:rPr>
              <a:t>Süre             </a:t>
            </a:r>
            <a:r>
              <a:rPr lang="tr-TR" dirty="0">
                <a:solidFill>
                  <a:srgbClr val="000000"/>
                </a:solidFill>
                <a:latin typeface="Calibri" panose="020F0502020204030204" pitchFamily="34" charset="0"/>
              </a:rPr>
              <a:t>	</a:t>
            </a:r>
            <a:r>
              <a:rPr lang="tr-TR" b="1" dirty="0">
                <a:solidFill>
                  <a:srgbClr val="000000"/>
                </a:solidFill>
                <a:latin typeface="Calibri" panose="020F0502020204030204" pitchFamily="34" charset="0"/>
              </a:rPr>
              <a:t>Isı </a:t>
            </a:r>
            <a:r>
              <a:rPr lang="tr-TR" dirty="0">
                <a:solidFill>
                  <a:srgbClr val="000000"/>
                </a:solidFill>
                <a:latin typeface="Calibri" panose="020F0502020204030204" pitchFamily="34" charset="0"/>
              </a:rPr>
              <a:t>	</a:t>
            </a:r>
          </a:p>
          <a:p>
            <a:pPr marL="0" indent="0">
              <a:buNone/>
            </a:pPr>
            <a:r>
              <a:rPr lang="tr-TR" dirty="0">
                <a:solidFill>
                  <a:srgbClr val="000000"/>
                </a:solidFill>
                <a:latin typeface="Calibri" panose="020F0502020204030204" pitchFamily="34" charset="0"/>
              </a:rPr>
              <a:t>      </a:t>
            </a:r>
            <a:r>
              <a:rPr lang="fi-FI" dirty="0">
                <a:solidFill>
                  <a:srgbClr val="000000"/>
                </a:solidFill>
                <a:latin typeface="Calibri" panose="020F0502020204030204" pitchFamily="34" charset="0"/>
              </a:rPr>
              <a:t>Glutaraldehit 	</a:t>
            </a:r>
            <a:r>
              <a:rPr lang="tr-TR" dirty="0">
                <a:solidFill>
                  <a:srgbClr val="000000"/>
                </a:solidFill>
                <a:latin typeface="Calibri" panose="020F0502020204030204" pitchFamily="34" charset="0"/>
              </a:rPr>
              <a:t>                                 </a:t>
            </a:r>
            <a:r>
              <a:rPr lang="fi-FI" dirty="0">
                <a:solidFill>
                  <a:srgbClr val="000000"/>
                </a:solidFill>
                <a:latin typeface="Calibri" panose="020F0502020204030204" pitchFamily="34" charset="0"/>
              </a:rPr>
              <a:t>&gt; %2 	</a:t>
            </a:r>
            <a:r>
              <a:rPr lang="tr-TR" dirty="0">
                <a:solidFill>
                  <a:srgbClr val="000000"/>
                </a:solidFill>
                <a:latin typeface="Calibri" panose="020F0502020204030204" pitchFamily="34" charset="0"/>
              </a:rPr>
              <a:t>                   </a:t>
            </a:r>
            <a:r>
              <a:rPr lang="fi-FI" dirty="0">
                <a:solidFill>
                  <a:srgbClr val="000000"/>
                </a:solidFill>
                <a:latin typeface="Calibri" panose="020F0502020204030204" pitchFamily="34" charset="0"/>
              </a:rPr>
              <a:t>10 saat 	20-25 C° 	</a:t>
            </a:r>
          </a:p>
          <a:p>
            <a:pPr marL="0" indent="0">
              <a:buNone/>
            </a:pPr>
            <a:r>
              <a:rPr lang="tr-TR" dirty="0">
                <a:solidFill>
                  <a:srgbClr val="000000"/>
                </a:solidFill>
                <a:latin typeface="Calibri" panose="020F0502020204030204" pitchFamily="34" charset="0"/>
              </a:rPr>
              <a:t>      </a:t>
            </a:r>
            <a:r>
              <a:rPr lang="tr-TR" dirty="0" err="1">
                <a:solidFill>
                  <a:srgbClr val="000000"/>
                </a:solidFill>
                <a:latin typeface="Calibri" panose="020F0502020204030204" pitchFamily="34" charset="0"/>
              </a:rPr>
              <a:t>Perasetik</a:t>
            </a:r>
            <a:r>
              <a:rPr lang="tr-TR" dirty="0">
                <a:solidFill>
                  <a:srgbClr val="000000"/>
                </a:solidFill>
                <a:latin typeface="Calibri" panose="020F0502020204030204" pitchFamily="34" charset="0"/>
              </a:rPr>
              <a:t> asit          	                        %0,2 	               12 dakika 	50-56 C° 	</a:t>
            </a:r>
          </a:p>
          <a:p>
            <a:pPr marL="0" indent="0">
              <a:buNone/>
            </a:pPr>
            <a:endParaRPr lang="tr-TR" dirty="0">
              <a:solidFill>
                <a:srgbClr val="000000"/>
              </a:solidFill>
              <a:latin typeface="Calibri" panose="020F0502020204030204" pitchFamily="34" charset="0"/>
            </a:endParaRPr>
          </a:p>
          <a:p>
            <a:r>
              <a:rPr lang="tr-TR" b="1" dirty="0" err="1">
                <a:solidFill>
                  <a:srgbClr val="FF0000"/>
                </a:solidFill>
                <a:latin typeface="Calibri" panose="020F0502020204030204" pitchFamily="34" charset="0"/>
              </a:rPr>
              <a:t>Prionların</a:t>
            </a:r>
            <a:r>
              <a:rPr lang="tr-TR" b="1" dirty="0">
                <a:solidFill>
                  <a:srgbClr val="FF0000"/>
                </a:solidFill>
                <a:latin typeface="Calibri" panose="020F0502020204030204" pitchFamily="34" charset="0"/>
              </a:rPr>
              <a:t> sterilizasyonu </a:t>
            </a:r>
            <a:endParaRPr lang="tr-TR" dirty="0">
              <a:solidFill>
                <a:srgbClr val="FF0000"/>
              </a:solidFill>
              <a:latin typeface="Calibri" panose="020F0502020204030204" pitchFamily="34" charset="0"/>
            </a:endParaRPr>
          </a:p>
          <a:p>
            <a:pPr marL="0" indent="0">
              <a:buNone/>
            </a:pPr>
            <a:r>
              <a:rPr lang="tr-TR" dirty="0">
                <a:solidFill>
                  <a:srgbClr val="000000"/>
                </a:solidFill>
                <a:latin typeface="Calibri" panose="020F0502020204030204" pitchFamily="34" charset="0"/>
              </a:rPr>
              <a:t>Otoklavda, 132-134</a:t>
            </a:r>
            <a:r>
              <a:rPr lang="tr-TR" sz="800" dirty="0">
                <a:solidFill>
                  <a:srgbClr val="000000"/>
                </a:solidFill>
                <a:latin typeface="Calibri" panose="020F0502020204030204" pitchFamily="34" charset="0"/>
              </a:rPr>
              <a:t> </a:t>
            </a:r>
            <a:r>
              <a:rPr lang="tr-TR" sz="800" dirty="0" err="1">
                <a:solidFill>
                  <a:srgbClr val="000000"/>
                </a:solidFill>
                <a:latin typeface="Calibri" panose="020F0502020204030204" pitchFamily="34" charset="0"/>
              </a:rPr>
              <a:t>o</a:t>
            </a:r>
            <a:r>
              <a:rPr lang="tr-TR" dirty="0" err="1">
                <a:solidFill>
                  <a:srgbClr val="000000"/>
                </a:solidFill>
                <a:latin typeface="Calibri" panose="020F0502020204030204" pitchFamily="34" charset="0"/>
              </a:rPr>
              <a:t>C’de</a:t>
            </a:r>
            <a:r>
              <a:rPr lang="tr-TR" dirty="0">
                <a:solidFill>
                  <a:srgbClr val="000000"/>
                </a:solidFill>
                <a:latin typeface="Calibri" panose="020F0502020204030204" pitchFamily="34" charset="0"/>
              </a:rPr>
              <a:t>, 1-1.5 saat </a:t>
            </a:r>
          </a:p>
          <a:p>
            <a:pPr marL="0" indent="0">
              <a:buNone/>
            </a:pPr>
            <a:r>
              <a:rPr lang="tr-TR" dirty="0">
                <a:solidFill>
                  <a:srgbClr val="000000"/>
                </a:solidFill>
                <a:latin typeface="Calibri" panose="020F0502020204030204" pitchFamily="34" charset="0"/>
              </a:rPr>
              <a:t>Oda ısısında, 1 N, </a:t>
            </a:r>
            <a:r>
              <a:rPr lang="tr-TR" dirty="0" err="1">
                <a:solidFill>
                  <a:srgbClr val="000000"/>
                </a:solidFill>
                <a:latin typeface="Calibri" panose="020F0502020204030204" pitchFamily="34" charset="0"/>
              </a:rPr>
              <a:t>NaOH</a:t>
            </a:r>
            <a:r>
              <a:rPr lang="tr-TR" dirty="0">
                <a:solidFill>
                  <a:srgbClr val="000000"/>
                </a:solidFill>
                <a:latin typeface="Calibri" panose="020F0502020204030204" pitchFamily="34" charset="0"/>
              </a:rPr>
              <a:t> içinde, 1 saat </a:t>
            </a:r>
          </a:p>
          <a:p>
            <a:pPr marL="0" indent="0">
              <a:buNone/>
            </a:pPr>
            <a:r>
              <a:rPr lang="tr-TR" dirty="0">
                <a:solidFill>
                  <a:srgbClr val="000000"/>
                </a:solidFill>
                <a:latin typeface="Calibri" panose="020F0502020204030204" pitchFamily="34" charset="0"/>
              </a:rPr>
              <a:t>Oda ısısında, %0.5 Sodyum </a:t>
            </a:r>
            <a:r>
              <a:rPr lang="tr-TR" dirty="0" err="1">
                <a:solidFill>
                  <a:srgbClr val="000000"/>
                </a:solidFill>
                <a:latin typeface="Calibri" panose="020F0502020204030204" pitchFamily="34" charset="0"/>
              </a:rPr>
              <a:t>hipoklorit’te</a:t>
            </a:r>
            <a:r>
              <a:rPr lang="tr-TR" dirty="0">
                <a:solidFill>
                  <a:srgbClr val="000000"/>
                </a:solidFill>
                <a:latin typeface="Calibri" panose="020F0502020204030204" pitchFamily="34" charset="0"/>
              </a:rPr>
              <a:t> (en az %2 serbest klor) 2 saat </a:t>
            </a:r>
          </a:p>
          <a:p>
            <a:endParaRPr lang="tr-TR" dirty="0"/>
          </a:p>
        </p:txBody>
      </p:sp>
    </p:spTree>
    <p:extLst>
      <p:ext uri="{BB962C8B-B14F-4D97-AF65-F5344CB8AC3E}">
        <p14:creationId xmlns:p14="http://schemas.microsoft.com/office/powerpoint/2010/main" val="8742402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31A59EA9-06E2-4FE2-92DA-3937B1F41166}"/>
              </a:ext>
            </a:extLst>
          </p:cNvPr>
          <p:cNvSpPr>
            <a:spLocks noGrp="1"/>
          </p:cNvSpPr>
          <p:nvPr>
            <p:ph idx="1"/>
          </p:nvPr>
        </p:nvSpPr>
        <p:spPr>
          <a:xfrm>
            <a:off x="1456661" y="707305"/>
            <a:ext cx="7293935" cy="5938044"/>
          </a:xfrm>
        </p:spPr>
        <p:txBody>
          <a:bodyPr>
            <a:normAutofit/>
          </a:bodyPr>
          <a:lstStyle/>
          <a:p>
            <a:pPr marL="0" indent="0">
              <a:lnSpc>
                <a:spcPct val="110000"/>
              </a:lnSpc>
              <a:buFont typeface="Wingdings 3" charset="2"/>
              <a:buNone/>
            </a:pPr>
            <a:r>
              <a:rPr lang="tr-TR" sz="2400" dirty="0" err="1">
                <a:solidFill>
                  <a:srgbClr val="FF0000"/>
                </a:solidFill>
                <a:latin typeface="Calibri" panose="020F0502020204030204" pitchFamily="34" charset="0"/>
              </a:rPr>
              <a:t>Timol</a:t>
            </a:r>
            <a:r>
              <a:rPr lang="tr-TR" sz="2400" dirty="0">
                <a:solidFill>
                  <a:srgbClr val="FF0000"/>
                </a:solidFill>
                <a:latin typeface="Calibri" panose="020F0502020204030204" pitchFamily="34" charset="0"/>
              </a:rPr>
              <a:t> ile Sterilizasyon</a:t>
            </a:r>
          </a:p>
          <a:p>
            <a:pPr marL="0" indent="0">
              <a:lnSpc>
                <a:spcPct val="110000"/>
              </a:lnSpc>
              <a:buFont typeface="Wingdings 3" charset="2"/>
              <a:buNone/>
            </a:pPr>
            <a:endParaRPr lang="tr-TR" sz="2400" dirty="0">
              <a:solidFill>
                <a:srgbClr val="000000"/>
              </a:solidFill>
              <a:latin typeface="Calibri" panose="020F0502020204030204" pitchFamily="34" charset="0"/>
            </a:endParaRPr>
          </a:p>
          <a:p>
            <a:pPr marL="0" indent="0">
              <a:lnSpc>
                <a:spcPct val="110000"/>
              </a:lnSpc>
              <a:buFont typeface="Wingdings 3" charset="2"/>
              <a:buNone/>
            </a:pPr>
            <a:r>
              <a:rPr lang="tr-TR" sz="2400" dirty="0">
                <a:solidFill>
                  <a:srgbClr val="FF0000"/>
                </a:solidFill>
                <a:latin typeface="Calibri" panose="020F0502020204030204" pitchFamily="34" charset="0"/>
              </a:rPr>
              <a:t>Kloroform ile Sterilizasyon</a:t>
            </a:r>
          </a:p>
          <a:p>
            <a:pPr marL="0" indent="0">
              <a:lnSpc>
                <a:spcPct val="110000"/>
              </a:lnSpc>
              <a:buFont typeface="Wingdings 3" charset="2"/>
              <a:buNone/>
            </a:pPr>
            <a:endParaRPr lang="tr-TR" sz="2400" dirty="0">
              <a:solidFill>
                <a:srgbClr val="000000"/>
              </a:solidFill>
              <a:latin typeface="Calibri" panose="020F0502020204030204" pitchFamily="34" charset="0"/>
            </a:endParaRPr>
          </a:p>
          <a:p>
            <a:pPr marL="0" indent="0">
              <a:lnSpc>
                <a:spcPct val="110000"/>
              </a:lnSpc>
              <a:buNone/>
            </a:pPr>
            <a:r>
              <a:rPr lang="tr-TR" sz="2400" dirty="0">
                <a:solidFill>
                  <a:srgbClr val="FF0000"/>
                </a:solidFill>
                <a:latin typeface="Calibri" panose="020F0502020204030204" pitchFamily="34" charset="0"/>
              </a:rPr>
              <a:t>Formaldehit</a:t>
            </a:r>
          </a:p>
          <a:p>
            <a:pPr marL="0" indent="0">
              <a:lnSpc>
                <a:spcPct val="110000"/>
              </a:lnSpc>
              <a:buFont typeface="Wingdings 3" charset="2"/>
              <a:buNone/>
            </a:pPr>
            <a:endParaRPr lang="tr-TR" sz="2400" dirty="0">
              <a:solidFill>
                <a:srgbClr val="000000"/>
              </a:solidFill>
              <a:latin typeface="Calibri" panose="020F0502020204030204" pitchFamily="34" charset="0"/>
            </a:endParaRPr>
          </a:p>
          <a:p>
            <a:endParaRPr lang="tr-TR" dirty="0"/>
          </a:p>
        </p:txBody>
      </p:sp>
    </p:spTree>
    <p:extLst>
      <p:ext uri="{BB962C8B-B14F-4D97-AF65-F5344CB8AC3E}">
        <p14:creationId xmlns:p14="http://schemas.microsoft.com/office/powerpoint/2010/main" val="164130783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E9BDE148-DC90-4ECC-844C-99D90A43004C}"/>
              </a:ext>
            </a:extLst>
          </p:cNvPr>
          <p:cNvSpPr>
            <a:spLocks noGrp="1"/>
          </p:cNvSpPr>
          <p:nvPr>
            <p:ph type="title"/>
          </p:nvPr>
        </p:nvSpPr>
        <p:spPr/>
        <p:txBody>
          <a:bodyPr/>
          <a:lstStyle/>
          <a:p>
            <a:r>
              <a:rPr lang="tr-TR" dirty="0"/>
              <a:t>Gaz Buharı ile Sterilizasyon</a:t>
            </a:r>
          </a:p>
        </p:txBody>
      </p:sp>
      <p:sp>
        <p:nvSpPr>
          <p:cNvPr id="3" name="İçerik Yer Tutucusu 2">
            <a:extLst>
              <a:ext uri="{FF2B5EF4-FFF2-40B4-BE49-F238E27FC236}">
                <a16:creationId xmlns:a16="http://schemas.microsoft.com/office/drawing/2014/main" id="{F27370F3-4AFD-4C24-BE86-E19B7BE62100}"/>
              </a:ext>
            </a:extLst>
          </p:cNvPr>
          <p:cNvSpPr>
            <a:spLocks noGrp="1"/>
          </p:cNvSpPr>
          <p:nvPr>
            <p:ph idx="1"/>
          </p:nvPr>
        </p:nvSpPr>
        <p:spPr>
          <a:xfrm>
            <a:off x="1041992" y="1446028"/>
            <a:ext cx="8005936" cy="4954772"/>
          </a:xfrm>
        </p:spPr>
        <p:txBody>
          <a:bodyPr>
            <a:normAutofit/>
          </a:bodyPr>
          <a:lstStyle/>
          <a:p>
            <a:r>
              <a:rPr lang="tr-TR" dirty="0"/>
              <a:t>Bu yöntemler, yüksek ısıda sterilize edilemeyen ısıya duyarlı cerrahi malzemelerin sterilizasyonunda kullanılmaktadır. Laboratuvarlardaki kullanımları çok sınırlıdır. </a:t>
            </a:r>
          </a:p>
          <a:p>
            <a:endParaRPr lang="tr-TR" dirty="0"/>
          </a:p>
          <a:p>
            <a:pPr marL="0" indent="0">
              <a:buNone/>
            </a:pPr>
            <a:r>
              <a:rPr lang="tr-TR" b="1" dirty="0"/>
              <a:t>GAZ UYGULAMA </a:t>
            </a:r>
            <a:r>
              <a:rPr lang="tr-TR" dirty="0"/>
              <a:t>	</a:t>
            </a:r>
          </a:p>
          <a:p>
            <a:r>
              <a:rPr lang="fi-FI" dirty="0"/>
              <a:t>Etilen oksit 	</a:t>
            </a:r>
            <a:r>
              <a:rPr lang="tr-TR" dirty="0"/>
              <a:t>                                           </a:t>
            </a:r>
            <a:r>
              <a:rPr lang="fi-FI" dirty="0"/>
              <a:t>450-1200 mg/L; 29-65o C’de; </a:t>
            </a:r>
            <a:r>
              <a:rPr lang="tr-TR" dirty="0"/>
              <a:t>            </a:t>
            </a:r>
          </a:p>
          <a:p>
            <a:pPr marL="0" indent="0">
              <a:buNone/>
            </a:pPr>
            <a:r>
              <a:rPr lang="tr-TR" dirty="0"/>
              <a:t>                                                                        </a:t>
            </a:r>
            <a:r>
              <a:rPr lang="fi-FI" dirty="0"/>
              <a:t>2-5 saat 	</a:t>
            </a:r>
          </a:p>
          <a:p>
            <a:r>
              <a:rPr lang="pt-BR" dirty="0"/>
              <a:t>Formaldehit gazı 	</a:t>
            </a:r>
            <a:r>
              <a:rPr lang="tr-TR" dirty="0"/>
              <a:t>                                    </a:t>
            </a:r>
            <a:r>
              <a:rPr lang="pt-BR" dirty="0"/>
              <a:t>%2-5; 60 - 80o C’de 	</a:t>
            </a:r>
          </a:p>
          <a:p>
            <a:r>
              <a:rPr lang="tr-TR" dirty="0"/>
              <a:t>Hidrojen peroksit gazı (Gaz plazma) 	%30; 55 – 60o C’de </a:t>
            </a:r>
          </a:p>
          <a:p>
            <a:pPr marL="0" indent="0">
              <a:buNone/>
            </a:pPr>
            <a:r>
              <a:rPr lang="tr-TR" dirty="0"/>
              <a:t>     (Yüksek iyonize hidrojen peroksit gazı) 	</a:t>
            </a:r>
          </a:p>
          <a:p>
            <a:endParaRPr lang="tr-TR" dirty="0"/>
          </a:p>
        </p:txBody>
      </p:sp>
    </p:spTree>
    <p:extLst>
      <p:ext uri="{BB962C8B-B14F-4D97-AF65-F5344CB8AC3E}">
        <p14:creationId xmlns:p14="http://schemas.microsoft.com/office/powerpoint/2010/main" val="204637216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60690402-F30C-4517-95D9-49E8A92EBFC3}"/>
              </a:ext>
            </a:extLst>
          </p:cNvPr>
          <p:cNvSpPr>
            <a:spLocks noGrp="1"/>
          </p:cNvSpPr>
          <p:nvPr>
            <p:ph type="title"/>
          </p:nvPr>
        </p:nvSpPr>
        <p:spPr/>
        <p:txBody>
          <a:bodyPr/>
          <a:lstStyle/>
          <a:p>
            <a:r>
              <a:rPr lang="tr-TR" b="1" dirty="0"/>
              <a:t>DEZENFEKSİYON YÖNTEMLERİ ve Uygulamaları </a:t>
            </a:r>
            <a:endParaRPr lang="tr-TR" dirty="0"/>
          </a:p>
        </p:txBody>
      </p:sp>
      <p:sp>
        <p:nvSpPr>
          <p:cNvPr id="3" name="İçerik Yer Tutucusu 2">
            <a:extLst>
              <a:ext uri="{FF2B5EF4-FFF2-40B4-BE49-F238E27FC236}">
                <a16:creationId xmlns:a16="http://schemas.microsoft.com/office/drawing/2014/main" id="{670DD500-3F4B-40AF-9734-0F57CDDE7AB6}"/>
              </a:ext>
            </a:extLst>
          </p:cNvPr>
          <p:cNvSpPr>
            <a:spLocks noGrp="1"/>
          </p:cNvSpPr>
          <p:nvPr>
            <p:ph idx="1"/>
          </p:nvPr>
        </p:nvSpPr>
        <p:spPr>
          <a:xfrm>
            <a:off x="1942415" y="2367516"/>
            <a:ext cx="6591985" cy="4150242"/>
          </a:xfrm>
        </p:spPr>
        <p:txBody>
          <a:bodyPr/>
          <a:lstStyle/>
          <a:p>
            <a:pPr marL="0" indent="0">
              <a:buNone/>
            </a:pPr>
            <a:r>
              <a:rPr lang="tr-TR" b="1" dirty="0"/>
              <a:t>Dezenfeksiyon Yöntemleri </a:t>
            </a:r>
            <a:endParaRPr lang="tr-TR" dirty="0"/>
          </a:p>
          <a:p>
            <a:r>
              <a:rPr lang="tr-TR" b="1" dirty="0"/>
              <a:t>1. </a:t>
            </a:r>
            <a:r>
              <a:rPr lang="tr-TR" dirty="0"/>
              <a:t>Fiziksel yöntemler (ısı) ile dezenfeksiyon </a:t>
            </a:r>
          </a:p>
          <a:p>
            <a:r>
              <a:rPr lang="tr-TR" b="1" dirty="0"/>
              <a:t>2. </a:t>
            </a:r>
            <a:r>
              <a:rPr lang="tr-TR" dirty="0"/>
              <a:t>Kimyasal maddeler (dezenfektan ve antiseptik) ile dezenfeksiyon </a:t>
            </a:r>
          </a:p>
        </p:txBody>
      </p:sp>
    </p:spTree>
    <p:extLst>
      <p:ext uri="{BB962C8B-B14F-4D97-AF65-F5344CB8AC3E}">
        <p14:creationId xmlns:p14="http://schemas.microsoft.com/office/powerpoint/2010/main" val="233232417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F43BC0F4-6F07-4FF9-9432-E3BDE33DCD3D}"/>
              </a:ext>
            </a:extLst>
          </p:cNvPr>
          <p:cNvSpPr>
            <a:spLocks noGrp="1"/>
          </p:cNvSpPr>
          <p:nvPr>
            <p:ph type="title"/>
          </p:nvPr>
        </p:nvSpPr>
        <p:spPr>
          <a:xfrm>
            <a:off x="1945201" y="624110"/>
            <a:ext cx="7198799" cy="1280890"/>
          </a:xfrm>
        </p:spPr>
        <p:txBody>
          <a:bodyPr>
            <a:normAutofit fontScale="90000"/>
          </a:bodyPr>
          <a:lstStyle/>
          <a:p>
            <a:r>
              <a:rPr lang="tr-TR" b="1" dirty="0"/>
              <a:t>Fiziksel Dezenfeksiyon Yöntemleri </a:t>
            </a:r>
            <a:br>
              <a:rPr lang="tr-TR" dirty="0"/>
            </a:br>
            <a:endParaRPr lang="tr-TR" dirty="0"/>
          </a:p>
        </p:txBody>
      </p:sp>
      <p:sp>
        <p:nvSpPr>
          <p:cNvPr id="3" name="İçerik Yer Tutucusu 2">
            <a:extLst>
              <a:ext uri="{FF2B5EF4-FFF2-40B4-BE49-F238E27FC236}">
                <a16:creationId xmlns:a16="http://schemas.microsoft.com/office/drawing/2014/main" id="{16B98DDB-91EB-400D-9337-78A7AB5ABB5C}"/>
              </a:ext>
            </a:extLst>
          </p:cNvPr>
          <p:cNvSpPr>
            <a:spLocks noGrp="1"/>
          </p:cNvSpPr>
          <p:nvPr>
            <p:ph idx="1"/>
          </p:nvPr>
        </p:nvSpPr>
        <p:spPr>
          <a:xfrm>
            <a:off x="1942415" y="1616149"/>
            <a:ext cx="6591985" cy="4965403"/>
          </a:xfrm>
        </p:spPr>
        <p:txBody>
          <a:bodyPr>
            <a:normAutofit fontScale="70000" lnSpcReduction="20000"/>
          </a:bodyPr>
          <a:lstStyle/>
          <a:p>
            <a:pPr marL="0" indent="0">
              <a:buNone/>
            </a:pPr>
            <a:r>
              <a:rPr lang="tr-TR" b="1" dirty="0"/>
              <a:t>Pastörizasyon </a:t>
            </a:r>
            <a:endParaRPr lang="tr-TR" dirty="0"/>
          </a:p>
          <a:p>
            <a:r>
              <a:rPr lang="tr-TR" dirty="0"/>
              <a:t>Süt ve süt gibi yüksek ısı derecelerine dayanıklı olmayan sıvı ve besin maddelerinin dezenfeksiyonu için kullanılan bir yöntemdir. Louis </a:t>
            </a:r>
            <a:r>
              <a:rPr lang="tr-TR" dirty="0" err="1"/>
              <a:t>Pasteur</a:t>
            </a:r>
            <a:r>
              <a:rPr lang="tr-TR" dirty="0"/>
              <a:t> tarafından bulunmuştur. Süt, meyve suları gibi içeceklerin patojen mikroorganizmalardan arındırılmasında kullanılır. İki yöntemle yapılabilir: </a:t>
            </a:r>
          </a:p>
          <a:p>
            <a:pPr marL="0" indent="0">
              <a:buNone/>
            </a:pPr>
            <a:r>
              <a:rPr lang="es-ES" dirty="0"/>
              <a:t>• </a:t>
            </a:r>
            <a:r>
              <a:rPr lang="es-ES" b="1" dirty="0"/>
              <a:t>65oC’de 30 dakika </a:t>
            </a:r>
            <a:r>
              <a:rPr lang="es-ES" dirty="0"/>
              <a:t>ya da </a:t>
            </a:r>
          </a:p>
          <a:p>
            <a:pPr marL="0" indent="0">
              <a:buNone/>
            </a:pPr>
            <a:r>
              <a:rPr lang="tr-TR" dirty="0"/>
              <a:t>• </a:t>
            </a:r>
            <a:r>
              <a:rPr lang="tr-TR" b="1" dirty="0"/>
              <a:t>72oC’de 15 saniye </a:t>
            </a:r>
            <a:endParaRPr lang="tr-TR" dirty="0"/>
          </a:p>
          <a:p>
            <a:pPr marL="0" indent="0">
              <a:buNone/>
            </a:pPr>
            <a:r>
              <a:rPr lang="nb-NO" dirty="0"/>
              <a:t>• Her ikisinde de sıvılar hızla 10oC’nin altına soğutulur. </a:t>
            </a:r>
          </a:p>
          <a:p>
            <a:endParaRPr lang="tr-TR" dirty="0"/>
          </a:p>
          <a:p>
            <a:r>
              <a:rPr lang="tr-TR" b="1" dirty="0"/>
              <a:t>Dezavantajı: </a:t>
            </a:r>
          </a:p>
          <a:p>
            <a:pPr marL="0" indent="0">
              <a:buNone/>
            </a:pPr>
            <a:r>
              <a:rPr lang="tr-TR" dirty="0"/>
              <a:t>• Pastörizasyondan sonra besin maddeleri buzdolabında saklanmalı ve hızla tüketilmelidir. </a:t>
            </a:r>
          </a:p>
          <a:p>
            <a:endParaRPr lang="tr-TR" dirty="0"/>
          </a:p>
          <a:p>
            <a:r>
              <a:rPr lang="tr-TR" b="1" dirty="0"/>
              <a:t>Avantajları: </a:t>
            </a:r>
          </a:p>
          <a:p>
            <a:pPr marL="0" indent="0">
              <a:buNone/>
            </a:pPr>
            <a:r>
              <a:rPr lang="tr-TR" dirty="0"/>
              <a:t>• </a:t>
            </a:r>
            <a:r>
              <a:rPr lang="tr-TR" dirty="0" err="1"/>
              <a:t>Toksik</a:t>
            </a:r>
            <a:r>
              <a:rPr lang="tr-TR" dirty="0"/>
              <a:t> değildir. </a:t>
            </a:r>
          </a:p>
          <a:p>
            <a:pPr marL="0" indent="0">
              <a:buNone/>
            </a:pPr>
            <a:r>
              <a:rPr lang="tr-TR" dirty="0"/>
              <a:t>• Kalıntı bırakmaz. </a:t>
            </a:r>
          </a:p>
          <a:p>
            <a:pPr marL="0" indent="0">
              <a:buNone/>
            </a:pPr>
            <a:r>
              <a:rPr lang="tr-TR" dirty="0"/>
              <a:t>• Direnç sorunu yoktur. </a:t>
            </a:r>
          </a:p>
          <a:p>
            <a:pPr marL="0" indent="0">
              <a:buNone/>
            </a:pPr>
            <a:r>
              <a:rPr lang="tr-TR" dirty="0"/>
              <a:t>• Sterilizasyon gibi </a:t>
            </a:r>
            <a:r>
              <a:rPr lang="tr-TR" dirty="0" err="1"/>
              <a:t>otomatize</a:t>
            </a:r>
            <a:r>
              <a:rPr lang="tr-TR" dirty="0"/>
              <a:t> edilmiştir. </a:t>
            </a:r>
          </a:p>
          <a:p>
            <a:endParaRPr lang="tr-TR" dirty="0"/>
          </a:p>
        </p:txBody>
      </p:sp>
    </p:spTree>
    <p:extLst>
      <p:ext uri="{BB962C8B-B14F-4D97-AF65-F5344CB8AC3E}">
        <p14:creationId xmlns:p14="http://schemas.microsoft.com/office/powerpoint/2010/main" val="263506008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1E0CC636-9BA2-4E6A-A654-281B4F6FCC61}"/>
              </a:ext>
            </a:extLst>
          </p:cNvPr>
          <p:cNvSpPr>
            <a:spLocks noGrp="1"/>
          </p:cNvSpPr>
          <p:nvPr>
            <p:ph type="title"/>
          </p:nvPr>
        </p:nvSpPr>
        <p:spPr>
          <a:xfrm>
            <a:off x="1722475" y="624110"/>
            <a:ext cx="7336466" cy="1280890"/>
          </a:xfrm>
        </p:spPr>
        <p:txBody>
          <a:bodyPr>
            <a:normAutofit fontScale="90000"/>
          </a:bodyPr>
          <a:lstStyle/>
          <a:p>
            <a:r>
              <a:rPr lang="tr-TR" b="1" dirty="0"/>
              <a:t>Kimyasal Dezenfeksiyon Yöntemleri </a:t>
            </a:r>
            <a:br>
              <a:rPr lang="tr-TR" dirty="0"/>
            </a:br>
            <a:endParaRPr lang="tr-TR" dirty="0"/>
          </a:p>
        </p:txBody>
      </p:sp>
      <p:sp>
        <p:nvSpPr>
          <p:cNvPr id="3" name="İçerik Yer Tutucusu 2">
            <a:extLst>
              <a:ext uri="{FF2B5EF4-FFF2-40B4-BE49-F238E27FC236}">
                <a16:creationId xmlns:a16="http://schemas.microsoft.com/office/drawing/2014/main" id="{A5E2D010-DC61-4500-9C8D-96D0874E56A9}"/>
              </a:ext>
            </a:extLst>
          </p:cNvPr>
          <p:cNvSpPr>
            <a:spLocks noGrp="1"/>
          </p:cNvSpPr>
          <p:nvPr>
            <p:ph idx="1"/>
          </p:nvPr>
        </p:nvSpPr>
        <p:spPr>
          <a:xfrm>
            <a:off x="1113076" y="1905000"/>
            <a:ext cx="7626887" cy="3777622"/>
          </a:xfrm>
        </p:spPr>
        <p:txBody>
          <a:bodyPr>
            <a:normAutofit/>
          </a:bodyPr>
          <a:lstStyle/>
          <a:p>
            <a:r>
              <a:rPr lang="tr-TR" dirty="0"/>
              <a:t>Dezenfeksiyonda daha çok tercih edilirler. Dezenfeksiyon işleminde kullanılan kimyasal madde ya da bileşiklere dezenfektan adı verilir. Dezenfektanlar içerdikleri aktif bileşenlere göre ya da etkinliklerine göre sınıflandırılabilir. </a:t>
            </a:r>
          </a:p>
          <a:p>
            <a:endParaRPr lang="tr-TR" dirty="0"/>
          </a:p>
        </p:txBody>
      </p:sp>
      <p:pic>
        <p:nvPicPr>
          <p:cNvPr id="4" name="Resim 3">
            <a:extLst>
              <a:ext uri="{FF2B5EF4-FFF2-40B4-BE49-F238E27FC236}">
                <a16:creationId xmlns:a16="http://schemas.microsoft.com/office/drawing/2014/main" id="{E4A2697D-D124-4E3C-B734-E6A482024E8B}"/>
              </a:ext>
            </a:extLst>
          </p:cNvPr>
          <p:cNvPicPr>
            <a:picLocks noChangeAspect="1"/>
          </p:cNvPicPr>
          <p:nvPr/>
        </p:nvPicPr>
        <p:blipFill>
          <a:blip r:embed="rId2"/>
          <a:stretch>
            <a:fillRect/>
          </a:stretch>
        </p:blipFill>
        <p:spPr>
          <a:xfrm>
            <a:off x="1842645" y="3700684"/>
            <a:ext cx="7096125" cy="2752725"/>
          </a:xfrm>
          <a:prstGeom prst="rect">
            <a:avLst/>
          </a:prstGeom>
        </p:spPr>
      </p:pic>
    </p:spTree>
    <p:extLst>
      <p:ext uri="{BB962C8B-B14F-4D97-AF65-F5344CB8AC3E}">
        <p14:creationId xmlns:p14="http://schemas.microsoft.com/office/powerpoint/2010/main" val="386123840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İçerik Yer Tutucusu 4">
            <a:extLst>
              <a:ext uri="{FF2B5EF4-FFF2-40B4-BE49-F238E27FC236}">
                <a16:creationId xmlns:a16="http://schemas.microsoft.com/office/drawing/2014/main" id="{C54AD0E8-9417-44BA-A532-9B350ABBD3FE}"/>
              </a:ext>
            </a:extLst>
          </p:cNvPr>
          <p:cNvSpPr>
            <a:spLocks noGrp="1"/>
          </p:cNvSpPr>
          <p:nvPr>
            <p:ph idx="1"/>
          </p:nvPr>
        </p:nvSpPr>
        <p:spPr>
          <a:xfrm>
            <a:off x="1921150" y="542260"/>
            <a:ext cx="6591985" cy="5571461"/>
          </a:xfrm>
        </p:spPr>
        <p:txBody>
          <a:bodyPr>
            <a:normAutofit fontScale="92500" lnSpcReduction="10000"/>
          </a:bodyPr>
          <a:lstStyle/>
          <a:p>
            <a:r>
              <a:rPr lang="tr-TR" b="1" dirty="0"/>
              <a:t>Kimyasal dezenfektanlar</a:t>
            </a:r>
          </a:p>
          <a:p>
            <a:endParaRPr lang="tr-TR" dirty="0"/>
          </a:p>
          <a:p>
            <a:pPr marL="0" indent="0">
              <a:buNone/>
            </a:pPr>
            <a:r>
              <a:rPr lang="tr-TR" dirty="0">
                <a:solidFill>
                  <a:srgbClr val="FF0000"/>
                </a:solidFill>
              </a:rPr>
              <a:t>Yüksek düzey </a:t>
            </a:r>
          </a:p>
          <a:p>
            <a:pPr marL="0" indent="0">
              <a:buNone/>
            </a:pPr>
            <a:r>
              <a:rPr lang="tr-TR" dirty="0"/>
              <a:t>• </a:t>
            </a:r>
            <a:r>
              <a:rPr lang="tr-TR" dirty="0" err="1"/>
              <a:t>Glutaraldehit</a:t>
            </a:r>
            <a:r>
              <a:rPr lang="tr-TR" dirty="0"/>
              <a:t> </a:t>
            </a:r>
          </a:p>
          <a:p>
            <a:pPr marL="0" indent="0">
              <a:buNone/>
            </a:pPr>
            <a:r>
              <a:rPr lang="tr-TR" dirty="0"/>
              <a:t>• Hidrojen peroksit </a:t>
            </a:r>
          </a:p>
          <a:p>
            <a:pPr marL="0" indent="0">
              <a:buNone/>
            </a:pPr>
            <a:r>
              <a:rPr lang="tr-TR" dirty="0"/>
              <a:t>• </a:t>
            </a:r>
            <a:r>
              <a:rPr lang="tr-TR" dirty="0" err="1"/>
              <a:t>Perasetik</a:t>
            </a:r>
            <a:r>
              <a:rPr lang="tr-TR" dirty="0"/>
              <a:t> asit </a:t>
            </a:r>
          </a:p>
          <a:p>
            <a:pPr marL="0" indent="0">
              <a:buNone/>
            </a:pPr>
            <a:r>
              <a:rPr lang="tr-TR" dirty="0"/>
              <a:t>• Klor bileşikleri </a:t>
            </a:r>
          </a:p>
          <a:p>
            <a:pPr marL="0" indent="0">
              <a:buNone/>
            </a:pPr>
            <a:endParaRPr lang="tr-TR" dirty="0">
              <a:solidFill>
                <a:srgbClr val="FF0000"/>
              </a:solidFill>
            </a:endParaRPr>
          </a:p>
          <a:p>
            <a:pPr marL="0" indent="0">
              <a:buNone/>
            </a:pPr>
            <a:r>
              <a:rPr lang="tr-TR" dirty="0">
                <a:solidFill>
                  <a:srgbClr val="FF0000"/>
                </a:solidFill>
              </a:rPr>
              <a:t>Orta düzey </a:t>
            </a:r>
          </a:p>
          <a:p>
            <a:pPr marL="0" indent="0">
              <a:buNone/>
            </a:pPr>
            <a:r>
              <a:rPr lang="tr-TR" dirty="0"/>
              <a:t>• Alkol </a:t>
            </a:r>
          </a:p>
          <a:p>
            <a:pPr marL="0" indent="0">
              <a:buNone/>
            </a:pPr>
            <a:r>
              <a:rPr lang="tr-TR" dirty="0"/>
              <a:t>• </a:t>
            </a:r>
            <a:r>
              <a:rPr lang="tr-TR" dirty="0" err="1"/>
              <a:t>İyodofor</a:t>
            </a:r>
            <a:r>
              <a:rPr lang="tr-TR" dirty="0"/>
              <a:t> bileşikleri </a:t>
            </a:r>
          </a:p>
          <a:p>
            <a:pPr marL="0" indent="0">
              <a:buNone/>
            </a:pPr>
            <a:r>
              <a:rPr lang="tr-TR" dirty="0"/>
              <a:t>• Fenol bileşikleri </a:t>
            </a:r>
          </a:p>
          <a:p>
            <a:pPr marL="0" indent="0">
              <a:buNone/>
            </a:pPr>
            <a:endParaRPr lang="tr-TR" dirty="0"/>
          </a:p>
          <a:p>
            <a:pPr marL="0" indent="0">
              <a:buNone/>
            </a:pPr>
            <a:r>
              <a:rPr lang="tr-TR" dirty="0">
                <a:solidFill>
                  <a:srgbClr val="FF0000"/>
                </a:solidFill>
              </a:rPr>
              <a:t>Düşük düzey </a:t>
            </a:r>
          </a:p>
          <a:p>
            <a:pPr marL="0" indent="0">
              <a:buNone/>
            </a:pPr>
            <a:r>
              <a:rPr lang="tr-TR" dirty="0"/>
              <a:t>• </a:t>
            </a:r>
            <a:r>
              <a:rPr lang="tr-TR" dirty="0" err="1"/>
              <a:t>Kuaterner</a:t>
            </a:r>
            <a:r>
              <a:rPr lang="tr-TR" dirty="0"/>
              <a:t> amonyum bileşikleri </a:t>
            </a:r>
          </a:p>
          <a:p>
            <a:endParaRPr lang="tr-TR" dirty="0"/>
          </a:p>
        </p:txBody>
      </p:sp>
    </p:spTree>
    <p:extLst>
      <p:ext uri="{BB962C8B-B14F-4D97-AF65-F5344CB8AC3E}">
        <p14:creationId xmlns:p14="http://schemas.microsoft.com/office/powerpoint/2010/main" val="129544140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C80139B7-43E0-439D-A7D4-FDFECCFE4DEC}"/>
              </a:ext>
            </a:extLst>
          </p:cNvPr>
          <p:cNvSpPr>
            <a:spLocks noGrp="1"/>
          </p:cNvSpPr>
          <p:nvPr>
            <p:ph type="title"/>
          </p:nvPr>
        </p:nvSpPr>
        <p:spPr/>
        <p:txBody>
          <a:bodyPr/>
          <a:lstStyle/>
          <a:p>
            <a:r>
              <a:rPr lang="tr-TR" dirty="0"/>
              <a:t>Kimyasal Dezenfeksiyon Yöntemleri</a:t>
            </a:r>
          </a:p>
        </p:txBody>
      </p:sp>
      <p:sp>
        <p:nvSpPr>
          <p:cNvPr id="3" name="İçerik Yer Tutucusu 2">
            <a:extLst>
              <a:ext uri="{FF2B5EF4-FFF2-40B4-BE49-F238E27FC236}">
                <a16:creationId xmlns:a16="http://schemas.microsoft.com/office/drawing/2014/main" id="{32DD9280-BE41-4F12-A06E-126244AB3E0E}"/>
              </a:ext>
            </a:extLst>
          </p:cNvPr>
          <p:cNvSpPr>
            <a:spLocks noGrp="1"/>
          </p:cNvSpPr>
          <p:nvPr>
            <p:ph idx="1"/>
          </p:nvPr>
        </p:nvSpPr>
        <p:spPr>
          <a:xfrm>
            <a:off x="1942415" y="1778465"/>
            <a:ext cx="6591985" cy="4877515"/>
          </a:xfrm>
        </p:spPr>
        <p:txBody>
          <a:bodyPr>
            <a:normAutofit fontScale="92500" lnSpcReduction="20000"/>
          </a:bodyPr>
          <a:lstStyle/>
          <a:p>
            <a:endParaRPr lang="tr-TR" sz="2000" dirty="0">
              <a:solidFill>
                <a:srgbClr val="000000"/>
              </a:solidFill>
              <a:latin typeface="Arial" panose="020B0604020202020204" pitchFamily="34" charset="0"/>
            </a:endParaRPr>
          </a:p>
          <a:p>
            <a:r>
              <a:rPr lang="tr-TR" dirty="0">
                <a:solidFill>
                  <a:srgbClr val="000000"/>
                </a:solidFill>
                <a:latin typeface="Arial" panose="020B0604020202020204" pitchFamily="34" charset="0"/>
              </a:rPr>
              <a:t>• </a:t>
            </a:r>
            <a:r>
              <a:rPr lang="tr-TR" dirty="0">
                <a:solidFill>
                  <a:srgbClr val="000000"/>
                </a:solidFill>
                <a:latin typeface="Calibri" panose="020F0502020204030204" pitchFamily="34" charset="0"/>
              </a:rPr>
              <a:t>Her </a:t>
            </a:r>
            <a:r>
              <a:rPr lang="tr-TR" dirty="0" err="1">
                <a:solidFill>
                  <a:srgbClr val="000000"/>
                </a:solidFill>
                <a:latin typeface="Calibri" panose="020F0502020204030204" pitchFamily="34" charset="0"/>
              </a:rPr>
              <a:t>dezenfektan’ın</a:t>
            </a:r>
            <a:r>
              <a:rPr lang="tr-TR" dirty="0">
                <a:solidFill>
                  <a:srgbClr val="000000"/>
                </a:solidFill>
                <a:latin typeface="Calibri" panose="020F0502020204030204" pitchFamily="34" charset="0"/>
              </a:rPr>
              <a:t> (antiseptiğin) mikroorganizmalar üzerinde etkili oldukları </a:t>
            </a:r>
            <a:r>
              <a:rPr lang="tr-TR" b="1" dirty="0">
                <a:solidFill>
                  <a:srgbClr val="000000"/>
                </a:solidFill>
                <a:latin typeface="Calibri" panose="020F0502020204030204" pitchFamily="34" charset="0"/>
              </a:rPr>
              <a:t>optimal yoğunlukları </a:t>
            </a:r>
            <a:r>
              <a:rPr lang="tr-TR" dirty="0">
                <a:solidFill>
                  <a:srgbClr val="000000"/>
                </a:solidFill>
                <a:latin typeface="Calibri" panose="020F0502020204030204" pitchFamily="34" charset="0"/>
              </a:rPr>
              <a:t>vardır </a:t>
            </a:r>
          </a:p>
          <a:p>
            <a:pPr marL="0" indent="0">
              <a:buNone/>
            </a:pPr>
            <a:r>
              <a:rPr lang="tr-TR" dirty="0">
                <a:solidFill>
                  <a:srgbClr val="000000"/>
                </a:solidFill>
                <a:latin typeface="Arial" panose="020B0604020202020204" pitchFamily="34" charset="0"/>
              </a:rPr>
              <a:t>– </a:t>
            </a:r>
            <a:r>
              <a:rPr lang="tr-TR" dirty="0">
                <a:solidFill>
                  <a:srgbClr val="000000"/>
                </a:solidFill>
                <a:latin typeface="Calibri" panose="020F0502020204030204" pitchFamily="34" charset="0"/>
              </a:rPr>
              <a:t>Dezenfeksiyonda bu yoğunluklarının kullanılması gerekir </a:t>
            </a:r>
          </a:p>
          <a:p>
            <a:r>
              <a:rPr lang="tr-TR" dirty="0">
                <a:solidFill>
                  <a:srgbClr val="000000"/>
                </a:solidFill>
                <a:latin typeface="Arial" panose="020B0604020202020204" pitchFamily="34" charset="0"/>
              </a:rPr>
              <a:t>• </a:t>
            </a:r>
            <a:r>
              <a:rPr lang="tr-TR" dirty="0">
                <a:solidFill>
                  <a:srgbClr val="000000"/>
                </a:solidFill>
                <a:latin typeface="Calibri" panose="020F0502020204030204" pitchFamily="34" charset="0"/>
              </a:rPr>
              <a:t>İstenen etkiyi gösterebilmeleri için </a:t>
            </a:r>
            <a:r>
              <a:rPr lang="tr-TR" b="1" dirty="0">
                <a:solidFill>
                  <a:srgbClr val="000000"/>
                </a:solidFill>
                <a:latin typeface="Calibri" panose="020F0502020204030204" pitchFamily="34" charset="0"/>
              </a:rPr>
              <a:t>optimal temas süresine </a:t>
            </a:r>
            <a:r>
              <a:rPr lang="tr-TR" dirty="0">
                <a:solidFill>
                  <a:srgbClr val="000000"/>
                </a:solidFill>
                <a:latin typeface="Calibri" panose="020F0502020204030204" pitchFamily="34" charset="0"/>
              </a:rPr>
              <a:t>gereksinimleri vardır </a:t>
            </a:r>
          </a:p>
          <a:p>
            <a:pPr marL="0" indent="0">
              <a:buNone/>
            </a:pPr>
            <a:r>
              <a:rPr lang="tr-TR" dirty="0">
                <a:solidFill>
                  <a:srgbClr val="000000"/>
                </a:solidFill>
                <a:latin typeface="Arial" panose="020B0604020202020204" pitchFamily="34" charset="0"/>
              </a:rPr>
              <a:t>– </a:t>
            </a:r>
            <a:r>
              <a:rPr lang="tr-TR" dirty="0">
                <a:solidFill>
                  <a:srgbClr val="000000"/>
                </a:solidFill>
                <a:latin typeface="Calibri" panose="020F0502020204030204" pitchFamily="34" charset="0"/>
              </a:rPr>
              <a:t>Her dezenfektan ve antiseptik için bu süre farklıdır </a:t>
            </a:r>
          </a:p>
          <a:p>
            <a:r>
              <a:rPr lang="tr-TR" dirty="0">
                <a:solidFill>
                  <a:srgbClr val="000000"/>
                </a:solidFill>
                <a:latin typeface="Arial" panose="020B0604020202020204" pitchFamily="34" charset="0"/>
              </a:rPr>
              <a:t>• </a:t>
            </a:r>
            <a:r>
              <a:rPr lang="tr-TR" dirty="0" err="1">
                <a:solidFill>
                  <a:srgbClr val="000000"/>
                </a:solidFill>
                <a:latin typeface="Calibri" panose="020F0502020204030204" pitchFamily="34" charset="0"/>
              </a:rPr>
              <a:t>İyodoforlar</a:t>
            </a:r>
            <a:r>
              <a:rPr lang="tr-TR" dirty="0">
                <a:solidFill>
                  <a:srgbClr val="000000"/>
                </a:solidFill>
                <a:latin typeface="Calibri" panose="020F0502020204030204" pitchFamily="34" charset="0"/>
              </a:rPr>
              <a:t> dışında, konsantrasyonları arttıkça etkinliklerinde de artış olur </a:t>
            </a:r>
          </a:p>
          <a:p>
            <a:pPr marL="0" indent="0">
              <a:buNone/>
            </a:pPr>
            <a:r>
              <a:rPr lang="tr-TR" dirty="0">
                <a:solidFill>
                  <a:srgbClr val="000000"/>
                </a:solidFill>
                <a:latin typeface="Arial" panose="020B0604020202020204" pitchFamily="34" charset="0"/>
              </a:rPr>
              <a:t>– </a:t>
            </a:r>
            <a:r>
              <a:rPr lang="tr-TR" dirty="0">
                <a:solidFill>
                  <a:srgbClr val="000000"/>
                </a:solidFill>
                <a:latin typeface="Calibri" panose="020F0502020204030204" pitchFamily="34" charset="0"/>
              </a:rPr>
              <a:t>Mikroorganizmaları öldürmek için gerekli süre azalır </a:t>
            </a:r>
          </a:p>
          <a:p>
            <a:r>
              <a:rPr lang="tr-TR" dirty="0">
                <a:solidFill>
                  <a:srgbClr val="000000"/>
                </a:solidFill>
                <a:latin typeface="Arial" panose="020B0604020202020204" pitchFamily="34" charset="0"/>
              </a:rPr>
              <a:t>• </a:t>
            </a:r>
            <a:r>
              <a:rPr lang="tr-TR" dirty="0">
                <a:solidFill>
                  <a:srgbClr val="000000"/>
                </a:solidFill>
                <a:latin typeface="Calibri" panose="020F0502020204030204" pitchFamily="34" charset="0"/>
              </a:rPr>
              <a:t>Konsantrasyon ve süre arasındaki ilişki dezenfektanlar arasında farklılık gösterir </a:t>
            </a:r>
          </a:p>
          <a:p>
            <a:pPr marL="0" indent="0">
              <a:buNone/>
            </a:pPr>
            <a:r>
              <a:rPr lang="tr-TR" dirty="0">
                <a:solidFill>
                  <a:srgbClr val="000000"/>
                </a:solidFill>
                <a:latin typeface="Arial" panose="020B0604020202020204" pitchFamily="34" charset="0"/>
              </a:rPr>
              <a:t>– </a:t>
            </a:r>
            <a:r>
              <a:rPr lang="tr-TR" dirty="0" err="1">
                <a:solidFill>
                  <a:srgbClr val="000000"/>
                </a:solidFill>
                <a:latin typeface="Calibri" panose="020F0502020204030204" pitchFamily="34" charset="0"/>
              </a:rPr>
              <a:t>Kuvarterner</a:t>
            </a:r>
            <a:r>
              <a:rPr lang="tr-TR" dirty="0">
                <a:solidFill>
                  <a:srgbClr val="000000"/>
                </a:solidFill>
                <a:latin typeface="Calibri" panose="020F0502020204030204" pitchFamily="34" charset="0"/>
              </a:rPr>
              <a:t> amonyum bileşiklerinde konsantrasyon yarı yarıya azaltıldığında dezenfeksiyon süresi iki katına çıkar </a:t>
            </a:r>
          </a:p>
          <a:p>
            <a:pPr marL="0" indent="0">
              <a:buNone/>
            </a:pPr>
            <a:r>
              <a:rPr lang="tr-TR" dirty="0">
                <a:solidFill>
                  <a:srgbClr val="000000"/>
                </a:solidFill>
                <a:latin typeface="Arial" panose="020B0604020202020204" pitchFamily="34" charset="0"/>
              </a:rPr>
              <a:t>– </a:t>
            </a:r>
            <a:r>
              <a:rPr lang="tr-TR" dirty="0">
                <a:solidFill>
                  <a:srgbClr val="000000"/>
                </a:solidFill>
                <a:latin typeface="Calibri" panose="020F0502020204030204" pitchFamily="34" charset="0"/>
              </a:rPr>
              <a:t>Fenol içeren bir bileşiğin konsantrasyonu yarıya düşürülürse, gerekli sürenin 64 kat arttırılması gerekir </a:t>
            </a:r>
          </a:p>
          <a:p>
            <a:endParaRPr lang="tr-TR" dirty="0"/>
          </a:p>
        </p:txBody>
      </p:sp>
    </p:spTree>
    <p:extLst>
      <p:ext uri="{BB962C8B-B14F-4D97-AF65-F5344CB8AC3E}">
        <p14:creationId xmlns:p14="http://schemas.microsoft.com/office/powerpoint/2010/main" val="288152795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0FD639DA-0718-4554-99BD-D9A64E4B7DB9}"/>
              </a:ext>
            </a:extLst>
          </p:cNvPr>
          <p:cNvSpPr>
            <a:spLocks noGrp="1"/>
          </p:cNvSpPr>
          <p:nvPr>
            <p:ph idx="1"/>
          </p:nvPr>
        </p:nvSpPr>
        <p:spPr>
          <a:xfrm>
            <a:off x="1593909" y="914400"/>
            <a:ext cx="6940492" cy="5335398"/>
          </a:xfrm>
        </p:spPr>
        <p:txBody>
          <a:bodyPr>
            <a:normAutofit/>
          </a:bodyPr>
          <a:lstStyle/>
          <a:p>
            <a:endParaRPr lang="tr-TR" sz="2000" dirty="0">
              <a:solidFill>
                <a:srgbClr val="000000"/>
              </a:solidFill>
              <a:latin typeface="Arial" panose="020B0604020202020204" pitchFamily="34" charset="0"/>
            </a:endParaRPr>
          </a:p>
          <a:p>
            <a:r>
              <a:rPr lang="tr-TR" dirty="0">
                <a:solidFill>
                  <a:srgbClr val="000000"/>
                </a:solidFill>
                <a:latin typeface="Arial" panose="020B0604020202020204" pitchFamily="34" charset="0"/>
              </a:rPr>
              <a:t>• </a:t>
            </a:r>
            <a:r>
              <a:rPr lang="tr-TR" dirty="0">
                <a:solidFill>
                  <a:srgbClr val="000000"/>
                </a:solidFill>
                <a:latin typeface="Calibri" panose="020F0502020204030204" pitchFamily="34" charset="0"/>
              </a:rPr>
              <a:t>Ortamın ısısının artması </a:t>
            </a:r>
          </a:p>
          <a:p>
            <a:r>
              <a:rPr lang="tr-TR" dirty="0">
                <a:solidFill>
                  <a:srgbClr val="000000"/>
                </a:solidFill>
                <a:latin typeface="Arial" panose="020B0604020202020204" pitchFamily="34" charset="0"/>
              </a:rPr>
              <a:t>• </a:t>
            </a:r>
            <a:r>
              <a:rPr lang="tr-TR" dirty="0">
                <a:solidFill>
                  <a:srgbClr val="000000"/>
                </a:solidFill>
                <a:latin typeface="Calibri" panose="020F0502020204030204" pitchFamily="34" charset="0"/>
              </a:rPr>
              <a:t>Ortamın </a:t>
            </a:r>
            <a:r>
              <a:rPr lang="tr-TR" dirty="0" err="1">
                <a:solidFill>
                  <a:srgbClr val="000000"/>
                </a:solidFill>
                <a:latin typeface="Calibri" panose="020F0502020204030204" pitchFamily="34" charset="0"/>
              </a:rPr>
              <a:t>pH</a:t>
            </a:r>
            <a:r>
              <a:rPr lang="tr-TR" dirty="0">
                <a:solidFill>
                  <a:srgbClr val="000000"/>
                </a:solidFill>
                <a:latin typeface="Calibri" panose="020F0502020204030204" pitchFamily="34" charset="0"/>
              </a:rPr>
              <a:t> derecesinin </a:t>
            </a:r>
            <a:r>
              <a:rPr lang="tr-TR" dirty="0" err="1">
                <a:solidFill>
                  <a:srgbClr val="000000"/>
                </a:solidFill>
                <a:latin typeface="Calibri" panose="020F0502020204030204" pitchFamily="34" charset="0"/>
              </a:rPr>
              <a:t>nötralden</a:t>
            </a:r>
            <a:r>
              <a:rPr lang="tr-TR" dirty="0">
                <a:solidFill>
                  <a:srgbClr val="000000"/>
                </a:solidFill>
                <a:latin typeface="Calibri" panose="020F0502020204030204" pitchFamily="34" charset="0"/>
              </a:rPr>
              <a:t> uzaklaşması </a:t>
            </a:r>
          </a:p>
          <a:p>
            <a:r>
              <a:rPr lang="tr-TR" dirty="0">
                <a:solidFill>
                  <a:srgbClr val="000000"/>
                </a:solidFill>
                <a:latin typeface="Arial" panose="020B0604020202020204" pitchFamily="34" charset="0"/>
              </a:rPr>
              <a:t>• </a:t>
            </a:r>
            <a:r>
              <a:rPr lang="tr-TR" dirty="0">
                <a:solidFill>
                  <a:srgbClr val="000000"/>
                </a:solidFill>
                <a:latin typeface="Calibri" panose="020F0502020204030204" pitchFamily="34" charset="0"/>
              </a:rPr>
              <a:t>Ortamın </a:t>
            </a:r>
            <a:r>
              <a:rPr lang="tr-TR" dirty="0" err="1">
                <a:solidFill>
                  <a:srgbClr val="000000"/>
                </a:solidFill>
                <a:latin typeface="Calibri" panose="020F0502020204030204" pitchFamily="34" charset="0"/>
              </a:rPr>
              <a:t>ozmotik</a:t>
            </a:r>
            <a:r>
              <a:rPr lang="tr-TR" dirty="0">
                <a:solidFill>
                  <a:srgbClr val="000000"/>
                </a:solidFill>
                <a:latin typeface="Calibri" panose="020F0502020204030204" pitchFamily="34" charset="0"/>
              </a:rPr>
              <a:t> basıncının yüksek olması, dezenfeksiyon işlemine olumlu etki eden faktörlerdendir </a:t>
            </a:r>
          </a:p>
          <a:p>
            <a:r>
              <a:rPr lang="tr-TR" dirty="0">
                <a:solidFill>
                  <a:srgbClr val="000000"/>
                </a:solidFill>
                <a:latin typeface="Arial" panose="020B0604020202020204" pitchFamily="34" charset="0"/>
              </a:rPr>
              <a:t>• </a:t>
            </a:r>
            <a:r>
              <a:rPr lang="tr-TR" dirty="0">
                <a:solidFill>
                  <a:srgbClr val="000000"/>
                </a:solidFill>
                <a:latin typeface="Calibri" panose="020F0502020204030204" pitchFamily="34" charset="0"/>
              </a:rPr>
              <a:t>Dezenfekte edilecek ortamın veya objenin önceden temizlenmiş olması gerekir </a:t>
            </a:r>
          </a:p>
          <a:p>
            <a:r>
              <a:rPr lang="tr-TR" dirty="0">
                <a:solidFill>
                  <a:srgbClr val="000000"/>
                </a:solidFill>
                <a:latin typeface="Arial" panose="020B0604020202020204" pitchFamily="34" charset="0"/>
              </a:rPr>
              <a:t>• </a:t>
            </a:r>
            <a:r>
              <a:rPr lang="tr-TR" dirty="0">
                <a:solidFill>
                  <a:srgbClr val="000000"/>
                </a:solidFill>
                <a:latin typeface="Calibri" panose="020F0502020204030204" pitchFamily="34" charset="0"/>
              </a:rPr>
              <a:t>Obje üzerindeki organik madde artıkları, kan, mukus, serum, dışkı vb. artıklar dezenfektanların doğrudan mikroorganizmalarla temasını engellediğinden etkisini önlerler </a:t>
            </a:r>
            <a:r>
              <a:rPr lang="tr-TR" dirty="0">
                <a:solidFill>
                  <a:srgbClr val="000000"/>
                </a:solidFill>
                <a:latin typeface="Wingdings" panose="05000000000000000000" pitchFamily="2" charset="2"/>
              </a:rPr>
              <a:t> </a:t>
            </a:r>
          </a:p>
          <a:p>
            <a:r>
              <a:rPr lang="tr-TR" dirty="0">
                <a:solidFill>
                  <a:srgbClr val="000000"/>
                </a:solidFill>
                <a:latin typeface="Arial" panose="020B0604020202020204" pitchFamily="34" charset="0"/>
              </a:rPr>
              <a:t>• </a:t>
            </a:r>
            <a:r>
              <a:rPr lang="tr-TR" dirty="0">
                <a:solidFill>
                  <a:srgbClr val="000000"/>
                </a:solidFill>
                <a:latin typeface="Calibri" panose="020F0502020204030204" pitchFamily="34" charset="0"/>
              </a:rPr>
              <a:t>Ortamda yüzey gerilimini azaltıcı maddelerin bulunması dezenfektanların ıslatma ve yayılma yeteneğini ve etkinliklerini artırır </a:t>
            </a:r>
            <a:r>
              <a:rPr lang="tr-TR" dirty="0">
                <a:solidFill>
                  <a:srgbClr val="000000"/>
                </a:solidFill>
                <a:latin typeface="Wingdings" panose="05000000000000000000" pitchFamily="2" charset="2"/>
              </a:rPr>
              <a:t> </a:t>
            </a:r>
          </a:p>
          <a:p>
            <a:endParaRPr lang="tr-TR" dirty="0"/>
          </a:p>
        </p:txBody>
      </p:sp>
    </p:spTree>
    <p:extLst>
      <p:ext uri="{BB962C8B-B14F-4D97-AF65-F5344CB8AC3E}">
        <p14:creationId xmlns:p14="http://schemas.microsoft.com/office/powerpoint/2010/main" val="61359178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7BDAA6FD-EB78-422B-AC80-49DA4D358DBA}"/>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id="{D3BE2361-7CA7-45E2-A6F4-2B251076F4F9}"/>
              </a:ext>
            </a:extLst>
          </p:cNvPr>
          <p:cNvSpPr>
            <a:spLocks noGrp="1"/>
          </p:cNvSpPr>
          <p:nvPr>
            <p:ph idx="1"/>
          </p:nvPr>
        </p:nvSpPr>
        <p:spPr/>
        <p:txBody>
          <a:bodyPr/>
          <a:lstStyle/>
          <a:p>
            <a:endParaRPr lang="tr-TR" dirty="0"/>
          </a:p>
        </p:txBody>
      </p:sp>
      <p:pic>
        <p:nvPicPr>
          <p:cNvPr id="5" name="Resim 4">
            <a:extLst>
              <a:ext uri="{FF2B5EF4-FFF2-40B4-BE49-F238E27FC236}">
                <a16:creationId xmlns:a16="http://schemas.microsoft.com/office/drawing/2014/main" id="{F19CA01B-B4F7-46AF-B41F-3110746E80D9}"/>
              </a:ext>
            </a:extLst>
          </p:cNvPr>
          <p:cNvPicPr>
            <a:picLocks noChangeAspect="1"/>
          </p:cNvPicPr>
          <p:nvPr/>
        </p:nvPicPr>
        <p:blipFill>
          <a:blip r:embed="rId2"/>
          <a:stretch>
            <a:fillRect/>
          </a:stretch>
        </p:blipFill>
        <p:spPr>
          <a:xfrm>
            <a:off x="195809" y="1952809"/>
            <a:ext cx="8752381" cy="2952381"/>
          </a:xfrm>
          <a:prstGeom prst="rect">
            <a:avLst/>
          </a:prstGeom>
        </p:spPr>
      </p:pic>
    </p:spTree>
    <p:extLst>
      <p:ext uri="{BB962C8B-B14F-4D97-AF65-F5344CB8AC3E}">
        <p14:creationId xmlns:p14="http://schemas.microsoft.com/office/powerpoint/2010/main" val="282770269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BF4692E3-31B9-45F3-99C1-047F4CC906A0}"/>
              </a:ext>
            </a:extLst>
          </p:cNvPr>
          <p:cNvSpPr>
            <a:spLocks noGrp="1"/>
          </p:cNvSpPr>
          <p:nvPr>
            <p:ph type="title"/>
          </p:nvPr>
        </p:nvSpPr>
        <p:spPr/>
        <p:txBody>
          <a:bodyPr>
            <a:normAutofit fontScale="90000"/>
          </a:bodyPr>
          <a:lstStyle/>
          <a:p>
            <a:pPr marL="342900" lvl="0" indent="-342900">
              <a:spcBef>
                <a:spcPts val="1000"/>
              </a:spcBef>
            </a:pPr>
            <a:r>
              <a:rPr lang="tr-TR" sz="4800" b="1" dirty="0">
                <a:solidFill>
                  <a:srgbClr val="000000"/>
                </a:solidFill>
                <a:latin typeface="Calibri" panose="020F0502020204030204" pitchFamily="34" charset="0"/>
                <a:ea typeface="+mn-ea"/>
                <a:cs typeface="+mn-cs"/>
              </a:rPr>
              <a:t>ANTİSEPSİ </a:t>
            </a:r>
            <a:br>
              <a:rPr lang="tr-TR" sz="1800" dirty="0">
                <a:solidFill>
                  <a:srgbClr val="000000"/>
                </a:solidFill>
                <a:latin typeface="Calibri" panose="020F0502020204030204" pitchFamily="34" charset="0"/>
                <a:ea typeface="+mn-ea"/>
                <a:cs typeface="+mn-cs"/>
              </a:rPr>
            </a:br>
            <a:endParaRPr lang="tr-TR" dirty="0"/>
          </a:p>
        </p:txBody>
      </p:sp>
      <p:sp>
        <p:nvSpPr>
          <p:cNvPr id="3" name="İçerik Yer Tutucusu 2">
            <a:extLst>
              <a:ext uri="{FF2B5EF4-FFF2-40B4-BE49-F238E27FC236}">
                <a16:creationId xmlns:a16="http://schemas.microsoft.com/office/drawing/2014/main" id="{515AC380-6C90-455B-B0F4-EF928A711157}"/>
              </a:ext>
            </a:extLst>
          </p:cNvPr>
          <p:cNvSpPr>
            <a:spLocks noGrp="1"/>
          </p:cNvSpPr>
          <p:nvPr>
            <p:ph idx="1"/>
          </p:nvPr>
        </p:nvSpPr>
        <p:spPr>
          <a:xfrm>
            <a:off x="1945201" y="2183933"/>
            <a:ext cx="6591985" cy="3777622"/>
          </a:xfrm>
        </p:spPr>
        <p:txBody>
          <a:bodyPr/>
          <a:lstStyle/>
          <a:p>
            <a:r>
              <a:rPr lang="tr-TR" dirty="0">
                <a:solidFill>
                  <a:srgbClr val="000000"/>
                </a:solidFill>
                <a:latin typeface="Calibri" panose="020F0502020204030204" pitchFamily="34" charset="0"/>
              </a:rPr>
              <a:t>Antiseptik ajanlar deri yüzeyindeki mikroorganizma sayısını azaltmak için kullanılırlar. Bu bileşikler güvenlik ve etkinliklerine göre seçilirler. </a:t>
            </a:r>
          </a:p>
          <a:p>
            <a:r>
              <a:rPr lang="tr-TR" dirty="0">
                <a:solidFill>
                  <a:srgbClr val="000000"/>
                </a:solidFill>
                <a:latin typeface="Times New Roman" panose="02020603050405020304" pitchFamily="18" charset="0"/>
              </a:rPr>
              <a:t>• </a:t>
            </a:r>
            <a:r>
              <a:rPr lang="tr-TR" dirty="0">
                <a:solidFill>
                  <a:srgbClr val="000000"/>
                </a:solidFill>
                <a:latin typeface="Calibri" panose="020F0502020204030204" pitchFamily="34" charset="0"/>
              </a:rPr>
              <a:t>Alkol </a:t>
            </a:r>
          </a:p>
          <a:p>
            <a:r>
              <a:rPr lang="tr-TR" dirty="0">
                <a:solidFill>
                  <a:srgbClr val="000000"/>
                </a:solidFill>
                <a:latin typeface="Times New Roman" panose="02020603050405020304" pitchFamily="18" charset="0"/>
              </a:rPr>
              <a:t>• </a:t>
            </a:r>
            <a:r>
              <a:rPr lang="tr-TR" dirty="0" err="1">
                <a:solidFill>
                  <a:srgbClr val="000000"/>
                </a:solidFill>
                <a:latin typeface="Calibri" panose="020F0502020204030204" pitchFamily="34" charset="0"/>
              </a:rPr>
              <a:t>İyodoforlar</a:t>
            </a:r>
            <a:r>
              <a:rPr lang="tr-TR" dirty="0">
                <a:solidFill>
                  <a:srgbClr val="000000"/>
                </a:solidFill>
                <a:latin typeface="Calibri" panose="020F0502020204030204" pitchFamily="34" charset="0"/>
              </a:rPr>
              <a:t> </a:t>
            </a:r>
          </a:p>
          <a:p>
            <a:r>
              <a:rPr lang="tr-TR" dirty="0">
                <a:solidFill>
                  <a:srgbClr val="000000"/>
                </a:solidFill>
                <a:latin typeface="Times New Roman" panose="02020603050405020304" pitchFamily="18" charset="0"/>
              </a:rPr>
              <a:t>• </a:t>
            </a:r>
            <a:r>
              <a:rPr lang="tr-TR" dirty="0" err="1">
                <a:solidFill>
                  <a:srgbClr val="000000"/>
                </a:solidFill>
                <a:latin typeface="Calibri" panose="020F0502020204030204" pitchFamily="34" charset="0"/>
              </a:rPr>
              <a:t>Klorheksidin</a:t>
            </a:r>
            <a:r>
              <a:rPr lang="tr-TR" dirty="0">
                <a:solidFill>
                  <a:srgbClr val="000000"/>
                </a:solidFill>
                <a:latin typeface="Calibri" panose="020F0502020204030204" pitchFamily="34" charset="0"/>
              </a:rPr>
              <a:t> </a:t>
            </a:r>
          </a:p>
          <a:p>
            <a:r>
              <a:rPr lang="tr-TR" dirty="0">
                <a:solidFill>
                  <a:srgbClr val="000000"/>
                </a:solidFill>
                <a:latin typeface="Times New Roman" panose="02020603050405020304" pitchFamily="18" charset="0"/>
              </a:rPr>
              <a:t>• </a:t>
            </a:r>
            <a:r>
              <a:rPr lang="tr-TR" dirty="0" err="1">
                <a:solidFill>
                  <a:srgbClr val="000000"/>
                </a:solidFill>
                <a:latin typeface="Calibri" panose="020F0502020204030204" pitchFamily="34" charset="0"/>
              </a:rPr>
              <a:t>Paraklorometaksilenol</a:t>
            </a:r>
            <a:r>
              <a:rPr lang="tr-TR" dirty="0">
                <a:solidFill>
                  <a:srgbClr val="000000"/>
                </a:solidFill>
                <a:latin typeface="Calibri" panose="020F0502020204030204" pitchFamily="34" charset="0"/>
              </a:rPr>
              <a:t> (PCMX) </a:t>
            </a:r>
          </a:p>
          <a:p>
            <a:r>
              <a:rPr lang="tr-TR" dirty="0">
                <a:solidFill>
                  <a:srgbClr val="000000"/>
                </a:solidFill>
                <a:latin typeface="Times New Roman" panose="02020603050405020304" pitchFamily="18" charset="0"/>
              </a:rPr>
              <a:t>• </a:t>
            </a:r>
            <a:r>
              <a:rPr lang="tr-TR" dirty="0" err="1">
                <a:solidFill>
                  <a:srgbClr val="000000"/>
                </a:solidFill>
                <a:latin typeface="Calibri" panose="020F0502020204030204" pitchFamily="34" charset="0"/>
              </a:rPr>
              <a:t>Triklosan</a:t>
            </a:r>
            <a:r>
              <a:rPr lang="tr-TR" dirty="0">
                <a:solidFill>
                  <a:srgbClr val="000000"/>
                </a:solidFill>
                <a:latin typeface="Calibri" panose="020F0502020204030204" pitchFamily="34" charset="0"/>
              </a:rPr>
              <a:t> </a:t>
            </a:r>
          </a:p>
          <a:p>
            <a:endParaRPr lang="tr-TR" dirty="0"/>
          </a:p>
        </p:txBody>
      </p:sp>
    </p:spTree>
    <p:extLst>
      <p:ext uri="{BB962C8B-B14F-4D97-AF65-F5344CB8AC3E}">
        <p14:creationId xmlns:p14="http://schemas.microsoft.com/office/powerpoint/2010/main" val="331515693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7B56F123-CE85-43D2-A783-E355CFFFFEAB}"/>
              </a:ext>
            </a:extLst>
          </p:cNvPr>
          <p:cNvSpPr>
            <a:spLocks noGrp="1"/>
          </p:cNvSpPr>
          <p:nvPr>
            <p:ph idx="1"/>
          </p:nvPr>
        </p:nvSpPr>
        <p:spPr>
          <a:xfrm>
            <a:off x="1942415" y="528506"/>
            <a:ext cx="6591985" cy="6006518"/>
          </a:xfrm>
        </p:spPr>
        <p:txBody>
          <a:bodyPr>
            <a:normAutofit fontScale="92500" lnSpcReduction="10000"/>
          </a:bodyPr>
          <a:lstStyle/>
          <a:p>
            <a:pPr marL="0" indent="0">
              <a:buNone/>
            </a:pPr>
            <a:r>
              <a:rPr lang="tr-TR" b="1" dirty="0">
                <a:solidFill>
                  <a:srgbClr val="000000"/>
                </a:solidFill>
                <a:latin typeface="Calibri" panose="020F0502020204030204" pitchFamily="34" charset="0"/>
              </a:rPr>
              <a:t>Dezenfeksiyon uygulamaları </a:t>
            </a:r>
            <a:endParaRPr lang="tr-TR" dirty="0">
              <a:solidFill>
                <a:srgbClr val="000000"/>
              </a:solidFill>
              <a:latin typeface="Calibri" panose="020F0502020204030204" pitchFamily="34" charset="0"/>
            </a:endParaRPr>
          </a:p>
          <a:p>
            <a:r>
              <a:rPr lang="tr-TR" dirty="0">
                <a:solidFill>
                  <a:srgbClr val="000000"/>
                </a:solidFill>
                <a:latin typeface="Calibri" panose="020F0502020204030204" pitchFamily="34" charset="0"/>
              </a:rPr>
              <a:t>Hastanede bulunan alanlar temizlik ve dezenfeksiyon açısından 3 gruba ayrılabilir: </a:t>
            </a:r>
          </a:p>
          <a:p>
            <a:r>
              <a:rPr lang="tr-TR" dirty="0">
                <a:solidFill>
                  <a:srgbClr val="000000"/>
                </a:solidFill>
                <a:latin typeface="Times New Roman" panose="02020603050405020304" pitchFamily="18" charset="0"/>
              </a:rPr>
              <a:t>• </a:t>
            </a:r>
            <a:r>
              <a:rPr lang="tr-TR" dirty="0">
                <a:solidFill>
                  <a:srgbClr val="000000"/>
                </a:solidFill>
                <a:latin typeface="Calibri" panose="020F0502020204030204" pitchFamily="34" charset="0"/>
              </a:rPr>
              <a:t>Yüksek riskli alanlar </a:t>
            </a:r>
          </a:p>
          <a:p>
            <a:r>
              <a:rPr lang="tr-TR" dirty="0">
                <a:solidFill>
                  <a:srgbClr val="000000"/>
                </a:solidFill>
                <a:latin typeface="Times New Roman" panose="02020603050405020304" pitchFamily="18" charset="0"/>
              </a:rPr>
              <a:t>• </a:t>
            </a:r>
            <a:r>
              <a:rPr lang="tr-TR" dirty="0">
                <a:solidFill>
                  <a:srgbClr val="000000"/>
                </a:solidFill>
                <a:latin typeface="Calibri" panose="020F0502020204030204" pitchFamily="34" charset="0"/>
              </a:rPr>
              <a:t>Orta riskli alanlar </a:t>
            </a:r>
          </a:p>
          <a:p>
            <a:r>
              <a:rPr lang="tr-TR" dirty="0">
                <a:solidFill>
                  <a:srgbClr val="000000"/>
                </a:solidFill>
                <a:latin typeface="Times New Roman" panose="02020603050405020304" pitchFamily="18" charset="0"/>
              </a:rPr>
              <a:t>• </a:t>
            </a:r>
            <a:r>
              <a:rPr lang="tr-TR" dirty="0">
                <a:solidFill>
                  <a:srgbClr val="000000"/>
                </a:solidFill>
                <a:latin typeface="Calibri" panose="020F0502020204030204" pitchFamily="34" charset="0"/>
              </a:rPr>
              <a:t>Düşük riskli alanlar </a:t>
            </a:r>
          </a:p>
          <a:p>
            <a:pPr marL="0" indent="0">
              <a:buNone/>
            </a:pPr>
            <a:endParaRPr lang="tr-TR" b="1" dirty="0">
              <a:solidFill>
                <a:srgbClr val="000000"/>
              </a:solidFill>
              <a:latin typeface="Calibri" panose="020F0502020204030204" pitchFamily="34" charset="0"/>
            </a:endParaRPr>
          </a:p>
          <a:p>
            <a:pPr marL="0" indent="0">
              <a:buNone/>
            </a:pPr>
            <a:r>
              <a:rPr lang="tr-TR" b="1" dirty="0">
                <a:solidFill>
                  <a:srgbClr val="000000"/>
                </a:solidFill>
                <a:latin typeface="Calibri" panose="020F0502020204030204" pitchFamily="34" charset="0"/>
              </a:rPr>
              <a:t>Yüksek riskli alanlar: </a:t>
            </a:r>
            <a:endParaRPr lang="tr-TR" dirty="0">
              <a:solidFill>
                <a:srgbClr val="000000"/>
              </a:solidFill>
              <a:latin typeface="Calibri" panose="020F0502020204030204" pitchFamily="34" charset="0"/>
            </a:endParaRPr>
          </a:p>
          <a:p>
            <a:r>
              <a:rPr lang="tr-TR" dirty="0">
                <a:solidFill>
                  <a:srgbClr val="000000"/>
                </a:solidFill>
                <a:latin typeface="Calibri" panose="020F0502020204030204" pitchFamily="34" charset="0"/>
              </a:rPr>
              <a:t>Ameliyathane, acil servis, mikrobiyoloji laboratuvarı, yoğun bakım üniteleri, hemodiyaliz üniteleri, enfeksiyon kontrol komitesi tarafından belirlenen özel alanlar; </a:t>
            </a:r>
            <a:r>
              <a:rPr lang="tr-TR" dirty="0" err="1">
                <a:solidFill>
                  <a:srgbClr val="000000"/>
                </a:solidFill>
                <a:latin typeface="Calibri" panose="020F0502020204030204" pitchFamily="34" charset="0"/>
              </a:rPr>
              <a:t>allojenik</a:t>
            </a:r>
            <a:r>
              <a:rPr lang="tr-TR" dirty="0">
                <a:solidFill>
                  <a:srgbClr val="000000"/>
                </a:solidFill>
                <a:latin typeface="Calibri" panose="020F0502020204030204" pitchFamily="34" charset="0"/>
              </a:rPr>
              <a:t> /</a:t>
            </a:r>
            <a:r>
              <a:rPr lang="tr-TR" dirty="0" err="1">
                <a:solidFill>
                  <a:srgbClr val="000000"/>
                </a:solidFill>
                <a:latin typeface="Calibri" panose="020F0502020204030204" pitchFamily="34" charset="0"/>
              </a:rPr>
              <a:t>otolog</a:t>
            </a:r>
            <a:r>
              <a:rPr lang="tr-TR" dirty="0">
                <a:solidFill>
                  <a:srgbClr val="000000"/>
                </a:solidFill>
                <a:latin typeface="Calibri" panose="020F0502020204030204" pitchFamily="34" charset="0"/>
              </a:rPr>
              <a:t> kemik iliği nakli yapılan hastaların odaları, </a:t>
            </a:r>
            <a:r>
              <a:rPr lang="tr-TR" dirty="0" err="1">
                <a:solidFill>
                  <a:srgbClr val="000000"/>
                </a:solidFill>
                <a:latin typeface="Calibri" panose="020F0502020204030204" pitchFamily="34" charset="0"/>
              </a:rPr>
              <a:t>solid</a:t>
            </a:r>
            <a:r>
              <a:rPr lang="tr-TR" dirty="0">
                <a:solidFill>
                  <a:srgbClr val="000000"/>
                </a:solidFill>
                <a:latin typeface="Calibri" panose="020F0502020204030204" pitchFamily="34" charset="0"/>
              </a:rPr>
              <a:t> organ nakli yapılan hastaların odaları, </a:t>
            </a:r>
            <a:r>
              <a:rPr lang="tr-TR" dirty="0" err="1">
                <a:solidFill>
                  <a:srgbClr val="000000"/>
                </a:solidFill>
                <a:latin typeface="Calibri" panose="020F0502020204030204" pitchFamily="34" charset="0"/>
              </a:rPr>
              <a:t>nötropenik</a:t>
            </a:r>
            <a:r>
              <a:rPr lang="tr-TR" dirty="0">
                <a:solidFill>
                  <a:srgbClr val="000000"/>
                </a:solidFill>
                <a:latin typeface="Calibri" panose="020F0502020204030204" pitchFamily="34" charset="0"/>
              </a:rPr>
              <a:t> hasta odaları, izolasyon odaları, otopsi salonu, vb. </a:t>
            </a:r>
          </a:p>
          <a:p>
            <a:pPr marL="0" indent="0">
              <a:buNone/>
            </a:pPr>
            <a:r>
              <a:rPr lang="tr-TR" b="1" dirty="0">
                <a:solidFill>
                  <a:srgbClr val="000000"/>
                </a:solidFill>
                <a:latin typeface="Calibri" panose="020F0502020204030204" pitchFamily="34" charset="0"/>
              </a:rPr>
              <a:t>Orta riskli alanlar </a:t>
            </a:r>
            <a:endParaRPr lang="tr-TR" dirty="0">
              <a:solidFill>
                <a:srgbClr val="000000"/>
              </a:solidFill>
              <a:latin typeface="Calibri" panose="020F0502020204030204" pitchFamily="34" charset="0"/>
            </a:endParaRPr>
          </a:p>
          <a:p>
            <a:r>
              <a:rPr lang="tr-TR" dirty="0">
                <a:solidFill>
                  <a:srgbClr val="000000"/>
                </a:solidFill>
                <a:latin typeface="Calibri" panose="020F0502020204030204" pitchFamily="34" charset="0"/>
              </a:rPr>
              <a:t>Laboratuvarlar, hasta odaları (banyo ve tuvaletler dahil), mutfak </a:t>
            </a:r>
          </a:p>
          <a:p>
            <a:pPr marL="0" indent="0">
              <a:buNone/>
            </a:pPr>
            <a:r>
              <a:rPr lang="tr-TR" b="1" dirty="0">
                <a:solidFill>
                  <a:srgbClr val="000000"/>
                </a:solidFill>
                <a:latin typeface="Calibri" panose="020F0502020204030204" pitchFamily="34" charset="0"/>
              </a:rPr>
              <a:t>Düşük riskli alanlar </a:t>
            </a:r>
            <a:endParaRPr lang="tr-TR" dirty="0">
              <a:solidFill>
                <a:srgbClr val="000000"/>
              </a:solidFill>
              <a:latin typeface="Calibri" panose="020F0502020204030204" pitchFamily="34" charset="0"/>
            </a:endParaRPr>
          </a:p>
          <a:p>
            <a:r>
              <a:rPr lang="tr-TR" dirty="0">
                <a:solidFill>
                  <a:srgbClr val="000000"/>
                </a:solidFill>
                <a:latin typeface="Calibri" panose="020F0502020204030204" pitchFamily="34" charset="0"/>
              </a:rPr>
              <a:t>Hemşire, doktor odaları (banyo ve tuvaletler dahil), ofisler, kafeterya, koridorlar, depolar </a:t>
            </a:r>
            <a:endParaRPr lang="tr-TR" dirty="0"/>
          </a:p>
        </p:txBody>
      </p:sp>
    </p:spTree>
    <p:extLst>
      <p:ext uri="{BB962C8B-B14F-4D97-AF65-F5344CB8AC3E}">
        <p14:creationId xmlns:p14="http://schemas.microsoft.com/office/powerpoint/2010/main" val="340894167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39752672-37DC-45CC-AA2F-9DECF266CEF3}"/>
              </a:ext>
            </a:extLst>
          </p:cNvPr>
          <p:cNvSpPr>
            <a:spLocks noGrp="1"/>
          </p:cNvSpPr>
          <p:nvPr>
            <p:ph idx="1"/>
          </p:nvPr>
        </p:nvSpPr>
        <p:spPr>
          <a:xfrm>
            <a:off x="1942415" y="1149291"/>
            <a:ext cx="6591985" cy="5343787"/>
          </a:xfrm>
        </p:spPr>
        <p:txBody>
          <a:bodyPr>
            <a:normAutofit/>
          </a:bodyPr>
          <a:lstStyle/>
          <a:p>
            <a:pPr marL="0" indent="0">
              <a:buNone/>
            </a:pPr>
            <a:r>
              <a:rPr lang="tr-TR" b="1" dirty="0">
                <a:solidFill>
                  <a:srgbClr val="000000"/>
                </a:solidFill>
                <a:latin typeface="Calibri" panose="020F0502020204030204" pitchFamily="34" charset="0"/>
              </a:rPr>
              <a:t>Laboratuvarda rutin yer temizliği </a:t>
            </a:r>
            <a:endParaRPr lang="tr-TR" dirty="0">
              <a:solidFill>
                <a:srgbClr val="000000"/>
              </a:solidFill>
              <a:latin typeface="Calibri" panose="020F0502020204030204" pitchFamily="34" charset="0"/>
            </a:endParaRPr>
          </a:p>
          <a:p>
            <a:r>
              <a:rPr lang="tr-TR" dirty="0">
                <a:solidFill>
                  <a:srgbClr val="000000"/>
                </a:solidFill>
                <a:latin typeface="Arial" panose="020B0604020202020204" pitchFamily="34" charset="0"/>
              </a:rPr>
              <a:t>• </a:t>
            </a:r>
            <a:r>
              <a:rPr lang="tr-TR" dirty="0">
                <a:solidFill>
                  <a:srgbClr val="000000"/>
                </a:solidFill>
                <a:latin typeface="Calibri" panose="020F0502020204030204" pitchFamily="34" charset="0"/>
              </a:rPr>
              <a:t>Yer temizliği için 1/50-1/100 </a:t>
            </a:r>
            <a:r>
              <a:rPr lang="tr-TR" dirty="0" err="1">
                <a:solidFill>
                  <a:srgbClr val="000000"/>
                </a:solidFill>
                <a:latin typeface="Calibri" panose="020F0502020204030204" pitchFamily="34" charset="0"/>
              </a:rPr>
              <a:t>hipokloritli</a:t>
            </a:r>
            <a:r>
              <a:rPr lang="tr-TR" dirty="0">
                <a:solidFill>
                  <a:srgbClr val="000000"/>
                </a:solidFill>
                <a:latin typeface="Calibri" panose="020F0502020204030204" pitchFamily="34" charset="0"/>
              </a:rPr>
              <a:t> su kullanılır </a:t>
            </a:r>
          </a:p>
          <a:p>
            <a:r>
              <a:rPr lang="tr-TR" dirty="0">
                <a:solidFill>
                  <a:srgbClr val="000000"/>
                </a:solidFill>
                <a:latin typeface="Arial" panose="020B0604020202020204" pitchFamily="34" charset="0"/>
              </a:rPr>
              <a:t>• </a:t>
            </a:r>
            <a:r>
              <a:rPr lang="tr-TR" dirty="0">
                <a:solidFill>
                  <a:srgbClr val="000000"/>
                </a:solidFill>
                <a:latin typeface="Calibri" panose="020F0502020204030204" pitchFamily="34" charset="0"/>
              </a:rPr>
              <a:t>Solüsyon her gün taze olarak hazırlanır </a:t>
            </a:r>
          </a:p>
          <a:p>
            <a:r>
              <a:rPr lang="tr-TR" dirty="0">
                <a:solidFill>
                  <a:srgbClr val="000000"/>
                </a:solidFill>
                <a:latin typeface="Arial" panose="020B0604020202020204" pitchFamily="34" charset="0"/>
              </a:rPr>
              <a:t>• </a:t>
            </a:r>
            <a:r>
              <a:rPr lang="tr-TR" dirty="0">
                <a:solidFill>
                  <a:srgbClr val="000000"/>
                </a:solidFill>
                <a:latin typeface="Calibri" panose="020F0502020204030204" pitchFamily="34" charset="0"/>
              </a:rPr>
              <a:t>Rutin yer temizliği her gün yapılır </a:t>
            </a:r>
          </a:p>
          <a:p>
            <a:r>
              <a:rPr lang="tr-TR" dirty="0">
                <a:solidFill>
                  <a:srgbClr val="000000"/>
                </a:solidFill>
                <a:latin typeface="Arial" panose="020B0604020202020204" pitchFamily="34" charset="0"/>
              </a:rPr>
              <a:t>• </a:t>
            </a:r>
            <a:r>
              <a:rPr lang="tr-TR" dirty="0">
                <a:solidFill>
                  <a:srgbClr val="000000"/>
                </a:solidFill>
                <a:latin typeface="Calibri" panose="020F0502020204030204" pitchFamily="34" charset="0"/>
              </a:rPr>
              <a:t>Dezenfektan solüsyonu hazırlayacak personel eldiven ve maske giydikten sonra solüsyonu hazırlar </a:t>
            </a:r>
          </a:p>
          <a:p>
            <a:r>
              <a:rPr lang="tr-TR" dirty="0">
                <a:solidFill>
                  <a:srgbClr val="000000"/>
                </a:solidFill>
                <a:latin typeface="Arial" panose="020B0604020202020204" pitchFamily="34" charset="0"/>
              </a:rPr>
              <a:t>• </a:t>
            </a:r>
            <a:r>
              <a:rPr lang="tr-TR" dirty="0">
                <a:solidFill>
                  <a:srgbClr val="000000"/>
                </a:solidFill>
                <a:latin typeface="Calibri" panose="020F0502020204030204" pitchFamily="34" charset="0"/>
              </a:rPr>
              <a:t>25 litrelik solüsyon yaklaşık 50 m2 alan için kullanılır </a:t>
            </a:r>
          </a:p>
          <a:p>
            <a:r>
              <a:rPr lang="tr-TR" dirty="0">
                <a:solidFill>
                  <a:srgbClr val="000000"/>
                </a:solidFill>
                <a:latin typeface="Arial" panose="020B0604020202020204" pitchFamily="34" charset="0"/>
              </a:rPr>
              <a:t>• </a:t>
            </a:r>
            <a:r>
              <a:rPr lang="tr-TR" dirty="0">
                <a:solidFill>
                  <a:srgbClr val="000000"/>
                </a:solidFill>
                <a:latin typeface="Calibri" panose="020F0502020204030204" pitchFamily="34" charset="0"/>
              </a:rPr>
              <a:t>Her 50 m2’den sonra bu solüsyon değiştirilir </a:t>
            </a:r>
          </a:p>
          <a:p>
            <a:r>
              <a:rPr lang="tr-TR" dirty="0">
                <a:solidFill>
                  <a:srgbClr val="000000"/>
                </a:solidFill>
                <a:latin typeface="Arial" panose="020B0604020202020204" pitchFamily="34" charset="0"/>
              </a:rPr>
              <a:t>• </a:t>
            </a:r>
            <a:r>
              <a:rPr lang="tr-TR" dirty="0">
                <a:solidFill>
                  <a:srgbClr val="000000"/>
                </a:solidFill>
                <a:latin typeface="Calibri" panose="020F0502020204030204" pitchFamily="34" charset="0"/>
              </a:rPr>
              <a:t>Paspaslama sonrası durulama ve kurulama yapılmaz </a:t>
            </a:r>
          </a:p>
          <a:p>
            <a:r>
              <a:rPr lang="tr-TR" dirty="0">
                <a:solidFill>
                  <a:srgbClr val="000000"/>
                </a:solidFill>
                <a:latin typeface="Arial" panose="020B0604020202020204" pitchFamily="34" charset="0"/>
              </a:rPr>
              <a:t>• </a:t>
            </a:r>
            <a:r>
              <a:rPr lang="tr-TR" dirty="0">
                <a:solidFill>
                  <a:srgbClr val="000000"/>
                </a:solidFill>
                <a:latin typeface="Calibri" panose="020F0502020204030204" pitchFamily="34" charset="0"/>
              </a:rPr>
              <a:t>Zemin tamamen kuruyuncaya kadar “ıslak zemin” uyarıcı levhaları kullanılır </a:t>
            </a:r>
          </a:p>
          <a:p>
            <a:endParaRPr lang="tr-TR" dirty="0"/>
          </a:p>
        </p:txBody>
      </p:sp>
    </p:spTree>
    <p:extLst>
      <p:ext uri="{BB962C8B-B14F-4D97-AF65-F5344CB8AC3E}">
        <p14:creationId xmlns:p14="http://schemas.microsoft.com/office/powerpoint/2010/main" val="321101024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F6031969-51D2-43C2-9CD4-A8731DD3314B}"/>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id="{E0E326A3-6870-4145-9DFF-EA3D59B97E26}"/>
              </a:ext>
            </a:extLst>
          </p:cNvPr>
          <p:cNvSpPr>
            <a:spLocks noGrp="1"/>
          </p:cNvSpPr>
          <p:nvPr>
            <p:ph idx="1"/>
          </p:nvPr>
        </p:nvSpPr>
        <p:spPr/>
        <p:txBody>
          <a:bodyPr>
            <a:normAutofit/>
          </a:bodyPr>
          <a:lstStyle/>
          <a:p>
            <a:pPr marL="0" indent="0">
              <a:buNone/>
            </a:pPr>
            <a:r>
              <a:rPr lang="tr-TR" b="1" dirty="0">
                <a:solidFill>
                  <a:srgbClr val="000000"/>
                </a:solidFill>
                <a:latin typeface="Calibri" panose="020F0502020204030204" pitchFamily="34" charset="0"/>
              </a:rPr>
              <a:t>Dezenfektanların etkinliği </a:t>
            </a:r>
            <a:endParaRPr lang="tr-TR" dirty="0">
              <a:solidFill>
                <a:srgbClr val="000000"/>
              </a:solidFill>
              <a:latin typeface="Calibri" panose="020F0502020204030204" pitchFamily="34" charset="0"/>
            </a:endParaRPr>
          </a:p>
          <a:p>
            <a:r>
              <a:rPr lang="tr-TR" dirty="0">
                <a:solidFill>
                  <a:srgbClr val="000000"/>
                </a:solidFill>
                <a:latin typeface="Calibri" panose="020F0502020204030204" pitchFamily="34" charset="0"/>
              </a:rPr>
              <a:t>Etkinliği tam olarak bilinmeyen bir dezenfektanın etkinliğini değerlendirmek için çeşitli in </a:t>
            </a:r>
            <a:r>
              <a:rPr lang="tr-TR" dirty="0" err="1">
                <a:solidFill>
                  <a:srgbClr val="000000"/>
                </a:solidFill>
                <a:latin typeface="Calibri" panose="020F0502020204030204" pitchFamily="34" charset="0"/>
              </a:rPr>
              <a:t>vitro</a:t>
            </a:r>
            <a:r>
              <a:rPr lang="tr-TR" dirty="0">
                <a:solidFill>
                  <a:srgbClr val="000000"/>
                </a:solidFill>
                <a:latin typeface="Calibri" panose="020F0502020204030204" pitchFamily="34" charset="0"/>
              </a:rPr>
              <a:t> deneyler uygulanabilir. Örneğin, </a:t>
            </a:r>
            <a:r>
              <a:rPr lang="tr-TR" b="1" dirty="0" err="1">
                <a:solidFill>
                  <a:srgbClr val="000000"/>
                </a:solidFill>
                <a:latin typeface="Calibri" panose="020F0502020204030204" pitchFamily="34" charset="0"/>
              </a:rPr>
              <a:t>Riedel</a:t>
            </a:r>
            <a:r>
              <a:rPr lang="tr-TR" b="1" dirty="0">
                <a:solidFill>
                  <a:srgbClr val="000000"/>
                </a:solidFill>
                <a:latin typeface="Calibri" panose="020F0502020204030204" pitchFamily="34" charset="0"/>
              </a:rPr>
              <a:t> </a:t>
            </a:r>
            <a:r>
              <a:rPr lang="tr-TR" b="1" dirty="0" err="1">
                <a:solidFill>
                  <a:srgbClr val="000000"/>
                </a:solidFill>
                <a:latin typeface="Calibri" panose="020F0502020204030204" pitchFamily="34" charset="0"/>
              </a:rPr>
              <a:t>Walker</a:t>
            </a:r>
            <a:r>
              <a:rPr lang="tr-TR" b="1" dirty="0">
                <a:solidFill>
                  <a:srgbClr val="000000"/>
                </a:solidFill>
                <a:latin typeface="Calibri" panose="020F0502020204030204" pitchFamily="34" charset="0"/>
              </a:rPr>
              <a:t> deneyi</a:t>
            </a:r>
            <a:r>
              <a:rPr lang="tr-TR" dirty="0">
                <a:solidFill>
                  <a:srgbClr val="000000"/>
                </a:solidFill>
                <a:latin typeface="Calibri" panose="020F0502020204030204" pitchFamily="34" charset="0"/>
              </a:rPr>
              <a:t>nde </a:t>
            </a:r>
            <a:r>
              <a:rPr lang="tr-TR" dirty="0" err="1">
                <a:solidFill>
                  <a:srgbClr val="000000"/>
                </a:solidFill>
                <a:latin typeface="Calibri" panose="020F0502020204030204" pitchFamily="34" charset="0"/>
              </a:rPr>
              <a:t>etkinligi</a:t>
            </a:r>
            <a:r>
              <a:rPr lang="tr-TR" dirty="0">
                <a:solidFill>
                  <a:srgbClr val="000000"/>
                </a:solidFill>
                <a:latin typeface="Calibri" panose="020F0502020204030204" pitchFamily="34" charset="0"/>
              </a:rPr>
              <a:t> bilinmeyen bir dezenfektanın etkinliği </a:t>
            </a:r>
            <a:r>
              <a:rPr lang="tr-TR" dirty="0" err="1">
                <a:solidFill>
                  <a:srgbClr val="000000"/>
                </a:solidFill>
                <a:latin typeface="Calibri" panose="020F0502020204030204" pitchFamily="34" charset="0"/>
              </a:rPr>
              <a:t>fenolun</a:t>
            </a:r>
            <a:r>
              <a:rPr lang="tr-TR" dirty="0">
                <a:solidFill>
                  <a:srgbClr val="000000"/>
                </a:solidFill>
                <a:latin typeface="Calibri" panose="020F0502020204030204" pitchFamily="34" charset="0"/>
              </a:rPr>
              <a:t> etkinliği ile karşılaştırılır ve “fenol katsayısı” belirlenir. Prof. Dr. </a:t>
            </a:r>
            <a:r>
              <a:rPr lang="tr-TR" dirty="0" err="1">
                <a:solidFill>
                  <a:srgbClr val="000000"/>
                </a:solidFill>
                <a:latin typeface="Calibri" panose="020F0502020204030204" pitchFamily="34" charset="0"/>
              </a:rPr>
              <a:t>İştar</a:t>
            </a:r>
            <a:r>
              <a:rPr lang="tr-TR" dirty="0">
                <a:solidFill>
                  <a:srgbClr val="000000"/>
                </a:solidFill>
                <a:latin typeface="Calibri" panose="020F0502020204030204" pitchFamily="34" charset="0"/>
              </a:rPr>
              <a:t> Dolapçı </a:t>
            </a:r>
          </a:p>
          <a:p>
            <a:endParaRPr lang="tr-TR" dirty="0">
              <a:latin typeface="Calibri" panose="020F0502020204030204" pitchFamily="34" charset="0"/>
            </a:endParaRPr>
          </a:p>
          <a:p>
            <a:pPr marL="0" indent="0">
              <a:buNone/>
            </a:pPr>
            <a:r>
              <a:rPr lang="tr-TR" b="1" dirty="0">
                <a:latin typeface="Calibri" panose="020F0502020204030204" pitchFamily="34" charset="0"/>
              </a:rPr>
              <a:t>Antisepsi uygulama yöntemleri </a:t>
            </a:r>
            <a:endParaRPr lang="tr-TR" dirty="0">
              <a:latin typeface="Calibri" panose="020F0502020204030204" pitchFamily="34" charset="0"/>
            </a:endParaRPr>
          </a:p>
          <a:p>
            <a:r>
              <a:rPr lang="tr-TR" b="1" dirty="0">
                <a:latin typeface="Calibri" panose="020F0502020204030204" pitchFamily="34" charset="0"/>
              </a:rPr>
              <a:t>El antisepsisi </a:t>
            </a:r>
            <a:endParaRPr lang="tr-TR" dirty="0">
              <a:latin typeface="Calibri" panose="020F0502020204030204" pitchFamily="34" charset="0"/>
            </a:endParaRPr>
          </a:p>
          <a:p>
            <a:r>
              <a:rPr lang="tr-TR" dirty="0">
                <a:latin typeface="Calibri" panose="020F0502020204030204" pitchFamily="34" charset="0"/>
              </a:rPr>
              <a:t>(Günlük yaşam için; Sağlık personelinin için; Ameliyathane ekibi için) </a:t>
            </a:r>
            <a:endParaRPr lang="tr-TR" dirty="0"/>
          </a:p>
        </p:txBody>
      </p:sp>
    </p:spTree>
    <p:extLst>
      <p:ext uri="{BB962C8B-B14F-4D97-AF65-F5344CB8AC3E}">
        <p14:creationId xmlns:p14="http://schemas.microsoft.com/office/powerpoint/2010/main" val="326024626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7C8C0C17-27C6-4BFB-BD7B-E2AE69379F25}"/>
              </a:ext>
            </a:extLst>
          </p:cNvPr>
          <p:cNvSpPr>
            <a:spLocks noGrp="1"/>
          </p:cNvSpPr>
          <p:nvPr>
            <p:ph idx="1"/>
          </p:nvPr>
        </p:nvSpPr>
        <p:spPr>
          <a:xfrm>
            <a:off x="1942415" y="696285"/>
            <a:ext cx="6591985" cy="5763237"/>
          </a:xfrm>
        </p:spPr>
        <p:txBody>
          <a:bodyPr>
            <a:normAutofit fontScale="77500" lnSpcReduction="20000"/>
          </a:bodyPr>
          <a:lstStyle/>
          <a:p>
            <a:pPr marL="0" indent="0">
              <a:buNone/>
            </a:pPr>
            <a:r>
              <a:rPr lang="tr-TR" b="1" dirty="0">
                <a:solidFill>
                  <a:srgbClr val="000000"/>
                </a:solidFill>
                <a:latin typeface="Calibri" panose="020F0502020204030204" pitchFamily="34" charset="0"/>
              </a:rPr>
              <a:t>EL YIKAMA </a:t>
            </a:r>
            <a:endParaRPr lang="tr-TR" dirty="0">
              <a:solidFill>
                <a:srgbClr val="000000"/>
              </a:solidFill>
              <a:latin typeface="Calibri" panose="020F0502020204030204" pitchFamily="34" charset="0"/>
            </a:endParaRPr>
          </a:p>
          <a:p>
            <a:r>
              <a:rPr lang="tr-TR" dirty="0">
                <a:solidFill>
                  <a:srgbClr val="000000"/>
                </a:solidFill>
                <a:latin typeface="Calibri" panose="020F0502020204030204" pitchFamily="34" charset="0"/>
              </a:rPr>
              <a:t>AMAÇ </a:t>
            </a:r>
          </a:p>
          <a:p>
            <a:r>
              <a:rPr lang="tr-TR" dirty="0">
                <a:solidFill>
                  <a:srgbClr val="000000"/>
                </a:solidFill>
                <a:latin typeface="Calibri" panose="020F0502020204030204" pitchFamily="34" charset="0"/>
              </a:rPr>
              <a:t>Ellerdeki gözle görünür kiri uzaklaştırmanın yanı sıra geçici floranın tamamını uzaklaştırmak, kalıcı floranın da sayıca azalmasını sağlamaktır. </a:t>
            </a:r>
          </a:p>
          <a:p>
            <a:r>
              <a:rPr lang="tr-TR" dirty="0">
                <a:solidFill>
                  <a:srgbClr val="000000"/>
                </a:solidFill>
                <a:latin typeface="Calibri" panose="020F0502020204030204" pitchFamily="34" charset="0"/>
              </a:rPr>
              <a:t>HEDEF </a:t>
            </a:r>
          </a:p>
          <a:p>
            <a:r>
              <a:rPr lang="tr-TR" dirty="0">
                <a:solidFill>
                  <a:srgbClr val="000000"/>
                </a:solidFill>
                <a:latin typeface="Calibri" panose="020F0502020204030204" pitchFamily="34" charset="0"/>
              </a:rPr>
              <a:t>Eller aracılığıyla yayılan enfeksiyonların önlenmesidir. El yıkamanın etkinliği, süresi ve tekniğine bağlıdır. </a:t>
            </a:r>
          </a:p>
          <a:p>
            <a:pPr marL="0" indent="0">
              <a:buNone/>
            </a:pPr>
            <a:r>
              <a:rPr lang="tr-TR" b="1" dirty="0">
                <a:solidFill>
                  <a:srgbClr val="000000"/>
                </a:solidFill>
                <a:latin typeface="Calibri" panose="020F0502020204030204" pitchFamily="34" charset="0"/>
              </a:rPr>
              <a:t>El yıkama </a:t>
            </a:r>
            <a:endParaRPr lang="tr-TR" dirty="0">
              <a:solidFill>
                <a:srgbClr val="000000"/>
              </a:solidFill>
              <a:latin typeface="Calibri" panose="020F0502020204030204" pitchFamily="34" charset="0"/>
            </a:endParaRPr>
          </a:p>
          <a:p>
            <a:r>
              <a:rPr lang="tr-TR" dirty="0">
                <a:solidFill>
                  <a:srgbClr val="000000"/>
                </a:solidFill>
                <a:latin typeface="Calibri" panose="020F0502020204030204" pitchFamily="34" charset="0"/>
              </a:rPr>
              <a:t>Ellerin </a:t>
            </a:r>
            <a:r>
              <a:rPr lang="tr-TR" i="1" dirty="0">
                <a:solidFill>
                  <a:srgbClr val="000000"/>
                </a:solidFill>
                <a:latin typeface="Calibri" panose="020F0502020204030204" pitchFamily="34" charset="0"/>
              </a:rPr>
              <a:t>sabunla 15 saniye </a:t>
            </a:r>
            <a:r>
              <a:rPr lang="tr-TR" dirty="0">
                <a:solidFill>
                  <a:srgbClr val="000000"/>
                </a:solidFill>
                <a:latin typeface="Calibri" panose="020F0502020204030204" pitchFamily="34" charset="0"/>
              </a:rPr>
              <a:t>sabunlanması ile ellerin yüzeyinde bulunan çoğu mikroorganizmalar, </a:t>
            </a:r>
            <a:r>
              <a:rPr lang="tr-TR" dirty="0" err="1">
                <a:solidFill>
                  <a:srgbClr val="000000"/>
                </a:solidFill>
                <a:latin typeface="Calibri" panose="020F0502020204030204" pitchFamily="34" charset="0"/>
              </a:rPr>
              <a:t>lipid</a:t>
            </a:r>
            <a:r>
              <a:rPr lang="tr-TR" dirty="0">
                <a:solidFill>
                  <a:srgbClr val="000000"/>
                </a:solidFill>
                <a:latin typeface="Calibri" panose="020F0502020204030204" pitchFamily="34" charset="0"/>
              </a:rPr>
              <a:t> içeren kirlerle birlikte bulundukları yerden uzaklaştırılmış olur. Böylece </a:t>
            </a:r>
            <a:r>
              <a:rPr lang="tr-TR" i="1" dirty="0">
                <a:solidFill>
                  <a:srgbClr val="000000"/>
                </a:solidFill>
                <a:latin typeface="Calibri" panose="020F0502020204030204" pitchFamily="34" charset="0"/>
              </a:rPr>
              <a:t>günlük yaşam için </a:t>
            </a:r>
            <a:r>
              <a:rPr lang="tr-TR" dirty="0">
                <a:solidFill>
                  <a:srgbClr val="000000"/>
                </a:solidFill>
                <a:latin typeface="Calibri" panose="020F0502020204030204" pitchFamily="34" charset="0"/>
              </a:rPr>
              <a:t>yeterli düzeyde antisepsi sağlanmış olur. </a:t>
            </a:r>
          </a:p>
          <a:p>
            <a:pPr marL="0" indent="0">
              <a:buNone/>
            </a:pPr>
            <a:r>
              <a:rPr lang="tr-TR" b="1" dirty="0">
                <a:solidFill>
                  <a:srgbClr val="000000"/>
                </a:solidFill>
                <a:latin typeface="Calibri" panose="020F0502020204030204" pitchFamily="34" charset="0"/>
              </a:rPr>
              <a:t>Hijyenik el yıkama </a:t>
            </a:r>
            <a:endParaRPr lang="tr-TR" dirty="0">
              <a:solidFill>
                <a:srgbClr val="000000"/>
              </a:solidFill>
              <a:latin typeface="Calibri" panose="020F0502020204030204" pitchFamily="34" charset="0"/>
            </a:endParaRPr>
          </a:p>
          <a:p>
            <a:r>
              <a:rPr lang="tr-TR" dirty="0">
                <a:solidFill>
                  <a:srgbClr val="000000"/>
                </a:solidFill>
                <a:latin typeface="Calibri" panose="020F0502020204030204" pitchFamily="34" charset="0"/>
              </a:rPr>
              <a:t>Hastanelerde doğrudan hastalarla ilişkisi olan </a:t>
            </a:r>
            <a:r>
              <a:rPr lang="tr-TR" b="1" dirty="0">
                <a:solidFill>
                  <a:srgbClr val="000000"/>
                </a:solidFill>
                <a:latin typeface="Calibri" panose="020F0502020204030204" pitchFamily="34" charset="0"/>
              </a:rPr>
              <a:t>sağlık personelinin el hijyen</a:t>
            </a:r>
            <a:r>
              <a:rPr lang="tr-TR" dirty="0">
                <a:solidFill>
                  <a:srgbClr val="000000"/>
                </a:solidFill>
                <a:latin typeface="Calibri" panose="020F0502020204030204" pitchFamily="34" charset="0"/>
              </a:rPr>
              <a:t>inde </a:t>
            </a:r>
            <a:r>
              <a:rPr lang="tr-TR" dirty="0" err="1">
                <a:solidFill>
                  <a:srgbClr val="000000"/>
                </a:solidFill>
                <a:latin typeface="Calibri" panose="020F0502020204030204" pitchFamily="34" charset="0"/>
              </a:rPr>
              <a:t>antiseptikli</a:t>
            </a:r>
            <a:r>
              <a:rPr lang="tr-TR" dirty="0">
                <a:solidFill>
                  <a:srgbClr val="000000"/>
                </a:solidFill>
                <a:latin typeface="Calibri" panose="020F0502020204030204" pitchFamily="34" charset="0"/>
              </a:rPr>
              <a:t> sabunlar kullanılmalıdır. Bu amaçla; </a:t>
            </a:r>
          </a:p>
          <a:p>
            <a:r>
              <a:rPr lang="tr-TR" dirty="0">
                <a:solidFill>
                  <a:srgbClr val="000000"/>
                </a:solidFill>
                <a:latin typeface="Arial" panose="020B0604020202020204" pitchFamily="34" charset="0"/>
              </a:rPr>
              <a:t>• </a:t>
            </a:r>
            <a:r>
              <a:rPr lang="tr-TR" dirty="0">
                <a:solidFill>
                  <a:srgbClr val="000000"/>
                </a:solidFill>
                <a:latin typeface="Calibri" panose="020F0502020204030204" pitchFamily="34" charset="0"/>
              </a:rPr>
              <a:t>%3 </a:t>
            </a:r>
            <a:r>
              <a:rPr lang="tr-TR" dirty="0" err="1">
                <a:solidFill>
                  <a:srgbClr val="000000"/>
                </a:solidFill>
                <a:latin typeface="Calibri" panose="020F0502020204030204" pitchFamily="34" charset="0"/>
              </a:rPr>
              <a:t>hekzaklorofenli</a:t>
            </a:r>
            <a:r>
              <a:rPr lang="tr-TR" dirty="0">
                <a:solidFill>
                  <a:srgbClr val="000000"/>
                </a:solidFill>
                <a:latin typeface="Calibri" panose="020F0502020204030204" pitchFamily="34" charset="0"/>
              </a:rPr>
              <a:t> veya </a:t>
            </a:r>
          </a:p>
          <a:p>
            <a:r>
              <a:rPr lang="tr-TR" dirty="0">
                <a:solidFill>
                  <a:srgbClr val="000000"/>
                </a:solidFill>
                <a:latin typeface="Arial" panose="020B0604020202020204" pitchFamily="34" charset="0"/>
              </a:rPr>
              <a:t>• </a:t>
            </a:r>
            <a:r>
              <a:rPr lang="tr-TR" dirty="0">
                <a:solidFill>
                  <a:srgbClr val="000000"/>
                </a:solidFill>
                <a:latin typeface="Calibri" panose="020F0502020204030204" pitchFamily="34" charset="0"/>
              </a:rPr>
              <a:t>%3-5 </a:t>
            </a:r>
            <a:r>
              <a:rPr lang="tr-TR" dirty="0" err="1">
                <a:solidFill>
                  <a:srgbClr val="000000"/>
                </a:solidFill>
                <a:latin typeface="Calibri" panose="020F0502020204030204" pitchFamily="34" charset="0"/>
              </a:rPr>
              <a:t>klorheksidinli</a:t>
            </a:r>
            <a:r>
              <a:rPr lang="tr-TR" dirty="0">
                <a:solidFill>
                  <a:srgbClr val="000000"/>
                </a:solidFill>
                <a:latin typeface="Calibri" panose="020F0502020204030204" pitchFamily="34" charset="0"/>
              </a:rPr>
              <a:t> sıvı sabunlarla elleri yıkama daha etkindir. </a:t>
            </a:r>
          </a:p>
          <a:p>
            <a:pPr marL="0" indent="0">
              <a:buNone/>
            </a:pPr>
            <a:r>
              <a:rPr lang="tr-TR" b="1" dirty="0">
                <a:solidFill>
                  <a:srgbClr val="000000"/>
                </a:solidFill>
                <a:latin typeface="Calibri" panose="020F0502020204030204" pitchFamily="34" charset="0"/>
              </a:rPr>
              <a:t>Cerrahi el yıkama </a:t>
            </a:r>
            <a:endParaRPr lang="tr-TR" dirty="0">
              <a:solidFill>
                <a:srgbClr val="000000"/>
              </a:solidFill>
              <a:latin typeface="Calibri" panose="020F0502020204030204" pitchFamily="34" charset="0"/>
            </a:endParaRPr>
          </a:p>
          <a:p>
            <a:r>
              <a:rPr lang="tr-TR" dirty="0">
                <a:solidFill>
                  <a:srgbClr val="000000"/>
                </a:solidFill>
                <a:latin typeface="Calibri" panose="020F0502020204030204" pitchFamily="34" charset="0"/>
              </a:rPr>
              <a:t>Cerrahi işlemlerden önce, </a:t>
            </a:r>
            <a:r>
              <a:rPr lang="tr-TR" b="1" dirty="0">
                <a:solidFill>
                  <a:srgbClr val="000000"/>
                </a:solidFill>
                <a:latin typeface="Calibri" panose="020F0502020204030204" pitchFamily="34" charset="0"/>
              </a:rPr>
              <a:t>ameliyat ekibinin el hijyeni </a:t>
            </a:r>
            <a:r>
              <a:rPr lang="tr-TR" dirty="0">
                <a:solidFill>
                  <a:srgbClr val="000000"/>
                </a:solidFill>
                <a:latin typeface="Calibri" panose="020F0502020204030204" pitchFamily="34" charset="0"/>
              </a:rPr>
              <a:t>için özel çaba göstermesi gerekir. %3 </a:t>
            </a:r>
            <a:r>
              <a:rPr lang="tr-TR" dirty="0" err="1">
                <a:solidFill>
                  <a:srgbClr val="000000"/>
                </a:solidFill>
                <a:latin typeface="Calibri" panose="020F0502020204030204" pitchFamily="34" charset="0"/>
              </a:rPr>
              <a:t>hekzaklorofenli</a:t>
            </a:r>
            <a:r>
              <a:rPr lang="tr-TR" dirty="0">
                <a:solidFill>
                  <a:srgbClr val="000000"/>
                </a:solidFill>
                <a:latin typeface="Calibri" panose="020F0502020204030204" pitchFamily="34" charset="0"/>
              </a:rPr>
              <a:t> veya %3-5 </a:t>
            </a:r>
            <a:r>
              <a:rPr lang="tr-TR" dirty="0" err="1">
                <a:solidFill>
                  <a:srgbClr val="000000"/>
                </a:solidFill>
                <a:latin typeface="Calibri" panose="020F0502020204030204" pitchFamily="34" charset="0"/>
              </a:rPr>
              <a:t>klorheksidinli</a:t>
            </a:r>
            <a:r>
              <a:rPr lang="tr-TR" dirty="0">
                <a:solidFill>
                  <a:srgbClr val="000000"/>
                </a:solidFill>
                <a:latin typeface="Calibri" panose="020F0502020204030204" pitchFamily="34" charset="0"/>
              </a:rPr>
              <a:t> solüsyonlarla ellerin 7 dakika sabunlanıp fırçalanması ve sonra 3 dakika %70'lik etil alkolde ıslak bulundurmak ve havada kurutarak antisepsiyi bozmadan steril ameliyat eldivenlerini giymek gerekir. </a:t>
            </a:r>
            <a:endParaRPr lang="tr-TR" dirty="0"/>
          </a:p>
        </p:txBody>
      </p:sp>
    </p:spTree>
    <p:extLst>
      <p:ext uri="{BB962C8B-B14F-4D97-AF65-F5344CB8AC3E}">
        <p14:creationId xmlns:p14="http://schemas.microsoft.com/office/powerpoint/2010/main" val="111562282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6594D27A-B870-48A9-B851-C19E7FF31C99}"/>
              </a:ext>
            </a:extLst>
          </p:cNvPr>
          <p:cNvSpPr>
            <a:spLocks noGrp="1"/>
          </p:cNvSpPr>
          <p:nvPr>
            <p:ph idx="1"/>
          </p:nvPr>
        </p:nvSpPr>
        <p:spPr>
          <a:xfrm>
            <a:off x="1942415" y="1149292"/>
            <a:ext cx="6591985" cy="5301842"/>
          </a:xfrm>
        </p:spPr>
        <p:txBody>
          <a:bodyPr/>
          <a:lstStyle/>
          <a:p>
            <a:pPr marL="0" indent="0">
              <a:buNone/>
            </a:pPr>
            <a:r>
              <a:rPr lang="tr-TR" b="1" dirty="0">
                <a:solidFill>
                  <a:srgbClr val="000000"/>
                </a:solidFill>
                <a:latin typeface="Calibri" panose="020F0502020204030204" pitchFamily="34" charset="0"/>
              </a:rPr>
              <a:t>Cerrahi girişimlerde deri antisepsisi </a:t>
            </a:r>
            <a:endParaRPr lang="tr-TR" dirty="0">
              <a:solidFill>
                <a:srgbClr val="000000"/>
              </a:solidFill>
              <a:latin typeface="Calibri" panose="020F0502020204030204" pitchFamily="34" charset="0"/>
            </a:endParaRPr>
          </a:p>
          <a:p>
            <a:r>
              <a:rPr lang="tr-TR" dirty="0">
                <a:solidFill>
                  <a:srgbClr val="000000"/>
                </a:solidFill>
                <a:latin typeface="Calibri" panose="020F0502020204030204" pitchFamily="34" charset="0"/>
              </a:rPr>
              <a:t>Deri çok kirli ise önce sabunla yıkanmalıdır. Çok kirli deride kullanılacak antiseptiğin etkisi azalır. Antisepsi için iyot tentürü bolca gazlı bez ile deriye sürülür. Daha sonra </a:t>
            </a:r>
            <a:r>
              <a:rPr lang="tr-TR" dirty="0" err="1">
                <a:solidFill>
                  <a:srgbClr val="000000"/>
                </a:solidFill>
                <a:latin typeface="Calibri" panose="020F0502020204030204" pitchFamily="34" charset="0"/>
              </a:rPr>
              <a:t>irritasyonu</a:t>
            </a:r>
            <a:r>
              <a:rPr lang="tr-TR" dirty="0">
                <a:solidFill>
                  <a:srgbClr val="000000"/>
                </a:solidFill>
                <a:latin typeface="Calibri" panose="020F0502020204030204" pitchFamily="34" charset="0"/>
              </a:rPr>
              <a:t> azaltmak için </a:t>
            </a:r>
            <a:r>
              <a:rPr lang="tr-TR" dirty="0" err="1">
                <a:solidFill>
                  <a:srgbClr val="000000"/>
                </a:solidFill>
                <a:latin typeface="Calibri" panose="020F0502020204030204" pitchFamily="34" charset="0"/>
              </a:rPr>
              <a:t>iyotun</a:t>
            </a:r>
            <a:r>
              <a:rPr lang="tr-TR" dirty="0">
                <a:solidFill>
                  <a:srgbClr val="000000"/>
                </a:solidFill>
                <a:latin typeface="Calibri" panose="020F0502020204030204" pitchFamily="34" charset="0"/>
              </a:rPr>
              <a:t> fazlası alkol ile silinerek alınır. </a:t>
            </a:r>
          </a:p>
          <a:p>
            <a:pPr marL="0" indent="0">
              <a:buNone/>
            </a:pPr>
            <a:r>
              <a:rPr lang="tr-TR" b="1" dirty="0">
                <a:solidFill>
                  <a:srgbClr val="000000"/>
                </a:solidFill>
                <a:latin typeface="Calibri" panose="020F0502020204030204" pitchFamily="34" charset="0"/>
              </a:rPr>
              <a:t>Yara antisepsisi </a:t>
            </a:r>
            <a:endParaRPr lang="tr-TR" dirty="0">
              <a:solidFill>
                <a:srgbClr val="000000"/>
              </a:solidFill>
              <a:latin typeface="Calibri" panose="020F0502020204030204" pitchFamily="34" charset="0"/>
            </a:endParaRPr>
          </a:p>
          <a:p>
            <a:r>
              <a:rPr lang="tr-TR" dirty="0">
                <a:solidFill>
                  <a:srgbClr val="000000"/>
                </a:solidFill>
                <a:latin typeface="Calibri" panose="020F0502020204030204" pitchFamily="34" charset="0"/>
              </a:rPr>
              <a:t>Toz, toprak gibi yabancı maddelerle kirlenmiş yaralarda bu tür yabancı cisimler temizlenir. Sabunlu su, %1 </a:t>
            </a:r>
            <a:r>
              <a:rPr lang="tr-TR" dirty="0" err="1">
                <a:solidFill>
                  <a:srgbClr val="000000"/>
                </a:solidFill>
                <a:latin typeface="Calibri" panose="020F0502020204030204" pitchFamily="34" charset="0"/>
              </a:rPr>
              <a:t>benzalkonium</a:t>
            </a:r>
            <a:r>
              <a:rPr lang="tr-TR" dirty="0">
                <a:solidFill>
                  <a:srgbClr val="000000"/>
                </a:solidFill>
                <a:latin typeface="Calibri" panose="020F0502020204030204" pitchFamily="34" charset="0"/>
              </a:rPr>
              <a:t> klorür, %3 hidrojen peroksit ile yıkanır; hem mekanik olarak temizleme, hem de antiseptik etki yapılır. Ayrıca iyot tentürü veya alkol ile silinir. </a:t>
            </a:r>
            <a:endParaRPr lang="tr-TR" dirty="0"/>
          </a:p>
        </p:txBody>
      </p:sp>
    </p:spTree>
    <p:extLst>
      <p:ext uri="{BB962C8B-B14F-4D97-AF65-F5344CB8AC3E}">
        <p14:creationId xmlns:p14="http://schemas.microsoft.com/office/powerpoint/2010/main" val="179149124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79B4F002-1E38-4336-A273-8B7399FC00FF}"/>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id="{2CEFC0BC-BE72-4388-8876-23501D96B2BC}"/>
              </a:ext>
            </a:extLst>
          </p:cNvPr>
          <p:cNvSpPr>
            <a:spLocks noGrp="1"/>
          </p:cNvSpPr>
          <p:nvPr>
            <p:ph idx="1"/>
          </p:nvPr>
        </p:nvSpPr>
        <p:spPr/>
        <p:txBody>
          <a:bodyPr>
            <a:normAutofit/>
          </a:bodyPr>
          <a:lstStyle/>
          <a:p>
            <a:r>
              <a:rPr lang="tr-TR" sz="6000" dirty="0"/>
              <a:t>TEŞEKKÜRLER</a:t>
            </a:r>
          </a:p>
        </p:txBody>
      </p:sp>
    </p:spTree>
    <p:extLst>
      <p:ext uri="{BB962C8B-B14F-4D97-AF65-F5344CB8AC3E}">
        <p14:creationId xmlns:p14="http://schemas.microsoft.com/office/powerpoint/2010/main" val="3424496747"/>
      </p:ext>
    </p:extLst>
  </p:cSld>
  <p:clrMapOvr>
    <a:masterClrMapping/>
  </p:clrMapOvr>
</p:sld>
</file>

<file path=ppt/theme/theme1.xml><?xml version="1.0" encoding="utf-8"?>
<a:theme xmlns:a="http://schemas.openxmlformats.org/drawingml/2006/main" name="Duman">
  <a:themeElements>
    <a:clrScheme name="Duman">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Duman">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uman">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otalTime>9</TotalTime>
  <Words>4380</Words>
  <Application>Microsoft Office PowerPoint</Application>
  <PresentationFormat>Ekran Gösterisi (4:3)</PresentationFormat>
  <Paragraphs>318</Paragraphs>
  <Slides>49</Slides>
  <Notes>0</Notes>
  <HiddenSlides>0</HiddenSlides>
  <MMClips>0</MMClips>
  <ScaleCrop>false</ScaleCrop>
  <HeadingPairs>
    <vt:vector size="6" baseType="variant">
      <vt:variant>
        <vt:lpstr>Kullanılan Yazı Tipleri</vt:lpstr>
      </vt:variant>
      <vt:variant>
        <vt:i4>8</vt:i4>
      </vt:variant>
      <vt:variant>
        <vt:lpstr>Tema</vt:lpstr>
      </vt:variant>
      <vt:variant>
        <vt:i4>1</vt:i4>
      </vt:variant>
      <vt:variant>
        <vt:lpstr>Slayt Başlıkları</vt:lpstr>
      </vt:variant>
      <vt:variant>
        <vt:i4>49</vt:i4>
      </vt:variant>
    </vt:vector>
  </HeadingPairs>
  <TitlesOfParts>
    <vt:vector size="58" baseType="lpstr">
      <vt:lpstr>Arial</vt:lpstr>
      <vt:lpstr>Calibri</vt:lpstr>
      <vt:lpstr>Century Gothic</vt:lpstr>
      <vt:lpstr>Symbol</vt:lpstr>
      <vt:lpstr>Times New Roman</vt:lpstr>
      <vt:lpstr>Times New Roman,Bold</vt:lpstr>
      <vt:lpstr>Wingdings</vt:lpstr>
      <vt:lpstr>Wingdings 3</vt:lpstr>
      <vt:lpstr>Duman</vt:lpstr>
      <vt:lpstr>STERİLİZASYON ve DEZENFEKSİYON</vt:lpstr>
      <vt:lpstr>TANIMLAR ve KISALTMALAR</vt:lpstr>
      <vt:lpstr>PowerPoint Sunusu</vt:lpstr>
      <vt:lpstr>PowerPoint Sunusu</vt:lpstr>
      <vt:lpstr>PowerPoint Sunusu</vt:lpstr>
      <vt:lpstr>Merkezi Sterilizasyon Ünitesi  (MSÜ ALANLARI)</vt:lpstr>
      <vt:lpstr>MSÜ’de alanlar </vt:lpstr>
      <vt:lpstr>Yaşam Türleri</vt:lpstr>
      <vt:lpstr>PowerPoint Sunusu</vt:lpstr>
      <vt:lpstr>Dezenfeksiyon</vt:lpstr>
      <vt:lpstr>Sterilizasyon</vt:lpstr>
      <vt:lpstr>PowerPoint Sunusu</vt:lpstr>
      <vt:lpstr>Sterilizasyon Amaçları</vt:lpstr>
      <vt:lpstr>Steril Ortamın Özellikleri</vt:lpstr>
      <vt:lpstr>Sterilizasyonun Kullanım Alanları</vt:lpstr>
      <vt:lpstr>Sterilizasyon Çeşitleri</vt:lpstr>
      <vt:lpstr>PowerPoint Sunusu</vt:lpstr>
      <vt:lpstr>Isı (Sıcaklık) ile Yapılan Sterilizasyon</vt:lpstr>
      <vt:lpstr>Kuru Isı</vt:lpstr>
      <vt:lpstr>PowerPoint Sunusu</vt:lpstr>
      <vt:lpstr>PowerPoint Sunusu</vt:lpstr>
      <vt:lpstr>PowerPoint Sunusu</vt:lpstr>
      <vt:lpstr>Yaş Isı 1.Sıcak Su</vt:lpstr>
      <vt:lpstr>PowerPoint Sunusu</vt:lpstr>
      <vt:lpstr>B. Tindalizasyon</vt:lpstr>
      <vt:lpstr>Yaş Isı 2.Sıcak Su Buharı</vt:lpstr>
      <vt:lpstr>PowerPoint Sunusu</vt:lpstr>
      <vt:lpstr>PowerPoint Sunusu</vt:lpstr>
      <vt:lpstr>Işınlarla(Radyasyon) sterilizasyon</vt:lpstr>
      <vt:lpstr>PowerPoint Sunusu</vt:lpstr>
      <vt:lpstr>Kimyasallar ile Sterilizasyon  </vt:lpstr>
      <vt:lpstr>PowerPoint Sunusu</vt:lpstr>
      <vt:lpstr>PowerPoint Sunusu</vt:lpstr>
      <vt:lpstr>PowerPoint Sunusu</vt:lpstr>
      <vt:lpstr>Gaz Buharı ile Sterilizasyon</vt:lpstr>
      <vt:lpstr>DEZENFEKSİYON YÖNTEMLERİ ve Uygulamaları </vt:lpstr>
      <vt:lpstr>Fiziksel Dezenfeksiyon Yöntemleri  </vt:lpstr>
      <vt:lpstr>Kimyasal Dezenfeksiyon Yöntemleri  </vt:lpstr>
      <vt:lpstr>PowerPoint Sunusu</vt:lpstr>
      <vt:lpstr>Kimyasal Dezenfeksiyon Yöntemleri</vt:lpstr>
      <vt:lpstr>PowerPoint Sunusu</vt:lpstr>
      <vt:lpstr>PowerPoint Sunusu</vt:lpstr>
      <vt:lpstr>ANTİSEPSİ  </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STERİLİZASYON ve DEZENFEKSİYON</dc:title>
  <dc:creator>süleyman emre kocacan</dc:creator>
  <cp:lastModifiedBy>süleyman emre kocacan</cp:lastModifiedBy>
  <cp:revision>3</cp:revision>
  <dcterms:created xsi:type="dcterms:W3CDTF">2020-01-17T19:13:07Z</dcterms:created>
  <dcterms:modified xsi:type="dcterms:W3CDTF">2020-03-22T06:55:29Z</dcterms:modified>
</cp:coreProperties>
</file>