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00" r:id="rId3"/>
    <p:sldMasterId id="2147483713" r:id="rId4"/>
    <p:sldMasterId id="2147483726" r:id="rId5"/>
    <p:sldMasterId id="2147483765" r:id="rId6"/>
    <p:sldMasterId id="2147483777" r:id="rId7"/>
  </p:sldMasterIdLst>
  <p:notesMasterIdLst>
    <p:notesMasterId r:id="rId110"/>
  </p:notesMasterIdLst>
  <p:sldIdLst>
    <p:sldId id="256" r:id="rId8"/>
    <p:sldId id="329" r:id="rId9"/>
    <p:sldId id="341" r:id="rId10"/>
    <p:sldId id="330" r:id="rId11"/>
    <p:sldId id="331" r:id="rId12"/>
    <p:sldId id="332" r:id="rId13"/>
    <p:sldId id="333" r:id="rId14"/>
    <p:sldId id="335" r:id="rId15"/>
    <p:sldId id="338" r:id="rId16"/>
    <p:sldId id="339" r:id="rId17"/>
    <p:sldId id="340" r:id="rId18"/>
    <p:sldId id="342" r:id="rId19"/>
    <p:sldId id="337" r:id="rId20"/>
    <p:sldId id="260" r:id="rId21"/>
    <p:sldId id="259" r:id="rId22"/>
    <p:sldId id="261" r:id="rId23"/>
    <p:sldId id="262" r:id="rId24"/>
    <p:sldId id="289" r:id="rId25"/>
    <p:sldId id="263" r:id="rId26"/>
    <p:sldId id="265" r:id="rId27"/>
    <p:sldId id="280" r:id="rId28"/>
    <p:sldId id="266" r:id="rId29"/>
    <p:sldId id="268" r:id="rId30"/>
    <p:sldId id="269" r:id="rId31"/>
    <p:sldId id="295" r:id="rId32"/>
    <p:sldId id="270" r:id="rId33"/>
    <p:sldId id="355" r:id="rId34"/>
    <p:sldId id="290" r:id="rId35"/>
    <p:sldId id="271" r:id="rId36"/>
    <p:sldId id="315" r:id="rId37"/>
    <p:sldId id="316" r:id="rId38"/>
    <p:sldId id="317" r:id="rId39"/>
    <p:sldId id="296" r:id="rId40"/>
    <p:sldId id="282" r:id="rId41"/>
    <p:sldId id="276" r:id="rId42"/>
    <p:sldId id="298" r:id="rId43"/>
    <p:sldId id="293" r:id="rId44"/>
    <p:sldId id="283" r:id="rId45"/>
    <p:sldId id="284" r:id="rId46"/>
    <p:sldId id="285" r:id="rId47"/>
    <p:sldId id="273" r:id="rId48"/>
    <p:sldId id="278" r:id="rId49"/>
    <p:sldId id="318" r:id="rId50"/>
    <p:sldId id="320" r:id="rId51"/>
    <p:sldId id="354" r:id="rId52"/>
    <p:sldId id="336" r:id="rId53"/>
    <p:sldId id="304" r:id="rId54"/>
    <p:sldId id="305" r:id="rId55"/>
    <p:sldId id="306" r:id="rId56"/>
    <p:sldId id="308" r:id="rId57"/>
    <p:sldId id="309" r:id="rId58"/>
    <p:sldId id="311" r:id="rId59"/>
    <p:sldId id="312" r:id="rId60"/>
    <p:sldId id="313" r:id="rId61"/>
    <p:sldId id="344" r:id="rId62"/>
    <p:sldId id="345" r:id="rId63"/>
    <p:sldId id="353" r:id="rId64"/>
    <p:sldId id="347" r:id="rId65"/>
    <p:sldId id="314" r:id="rId66"/>
    <p:sldId id="348" r:id="rId67"/>
    <p:sldId id="349" r:id="rId68"/>
    <p:sldId id="350" r:id="rId69"/>
    <p:sldId id="351" r:id="rId70"/>
    <p:sldId id="352" r:id="rId71"/>
    <p:sldId id="328" r:id="rId72"/>
    <p:sldId id="362" r:id="rId73"/>
    <p:sldId id="364" r:id="rId74"/>
    <p:sldId id="377" r:id="rId75"/>
    <p:sldId id="366" r:id="rId76"/>
    <p:sldId id="368" r:id="rId77"/>
    <p:sldId id="359" r:id="rId78"/>
    <p:sldId id="360" r:id="rId79"/>
    <p:sldId id="369" r:id="rId80"/>
    <p:sldId id="370" r:id="rId81"/>
    <p:sldId id="373" r:id="rId82"/>
    <p:sldId id="374" r:id="rId83"/>
    <p:sldId id="375" r:id="rId84"/>
    <p:sldId id="383" r:id="rId85"/>
    <p:sldId id="379" r:id="rId86"/>
    <p:sldId id="380" r:id="rId87"/>
    <p:sldId id="381" r:id="rId88"/>
    <p:sldId id="382" r:id="rId89"/>
    <p:sldId id="384" r:id="rId90"/>
    <p:sldId id="386" r:id="rId91"/>
    <p:sldId id="385" r:id="rId92"/>
    <p:sldId id="387" r:id="rId93"/>
    <p:sldId id="390" r:id="rId94"/>
    <p:sldId id="392" r:id="rId95"/>
    <p:sldId id="393" r:id="rId96"/>
    <p:sldId id="394" r:id="rId97"/>
    <p:sldId id="395" r:id="rId98"/>
    <p:sldId id="388" r:id="rId99"/>
    <p:sldId id="399" r:id="rId100"/>
    <p:sldId id="401" r:id="rId101"/>
    <p:sldId id="402" r:id="rId102"/>
    <p:sldId id="403" r:id="rId103"/>
    <p:sldId id="404" r:id="rId104"/>
    <p:sldId id="405" r:id="rId105"/>
    <p:sldId id="406" r:id="rId106"/>
    <p:sldId id="408" r:id="rId107"/>
    <p:sldId id="409" r:id="rId108"/>
    <p:sldId id="410" r:id="rId10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2987"/>
    <a:srgbClr val="001848"/>
    <a:srgbClr val="002060"/>
    <a:srgbClr val="004274"/>
    <a:srgbClr val="00602B"/>
    <a:srgbClr val="00589A"/>
    <a:srgbClr val="004F8A"/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3802" autoAdjust="0"/>
  </p:normalViewPr>
  <p:slideViewPr>
    <p:cSldViewPr>
      <p:cViewPr varScale="1">
        <p:scale>
          <a:sx n="80" d="100"/>
          <a:sy n="80" d="100"/>
        </p:scale>
        <p:origin x="136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6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12" Type="http://schemas.openxmlformats.org/officeDocument/2006/relationships/viewProps" Target="viewProps.xml"/><Relationship Id="rId16" Type="http://schemas.openxmlformats.org/officeDocument/2006/relationships/slide" Target="slides/slide9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theme" Target="theme/theme1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14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1ADF3-F586-4626-8622-A38EA566A494}" type="datetimeFigureOut">
              <a:rPr lang="tr-TR" smtClean="0"/>
              <a:pPr/>
              <a:t>20.01.2020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93451-A08A-413B-92B1-2947908A901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23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3451-A08A-413B-92B1-2947908A901C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44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3451-A08A-413B-92B1-2947908A901C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3451-A08A-413B-92B1-2947908A901C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3451-A08A-413B-92B1-2947908A901C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312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3451-A08A-413B-92B1-2947908A901C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7978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7812C-6F5A-4859-AA63-7222A9C897BC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7716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6963C-64CD-4C4C-B2DD-B8A325D4D2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279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363E-104B-4246-85D5-34AAD95B23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55615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30B8-D2A4-406D-B1B4-BD69B56D6669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2933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444A-FEF1-4ADC-A199-B36598BCD6FF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97793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9F9-26DD-4795-A949-41D3878DCD2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018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E7FE-1218-41F1-993E-720AEE22C5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29713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06C75-B5C7-46FD-A1CC-92D126A94DE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64673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E9D99-B3A4-4325-A9CE-840E6CBB123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40587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20743-E3B8-49DA-A773-64D3A68CC91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36626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28B3E-0D3E-4C6F-A266-8D2E12D3323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940139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CB33-B498-47F4-8F83-E937E1CD4E1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147991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7812C-6F5A-4859-AA63-7222A9C897BC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63963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6963C-64CD-4C4C-B2DD-B8A325D4D2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94740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363E-104B-4246-85D5-34AAD95B23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07537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30B8-D2A4-406D-B1B4-BD69B56D6669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144450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444A-FEF1-4ADC-A199-B36598BCD6FF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40395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9F9-26DD-4795-A949-41D3878DCD2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8816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E7FE-1218-41F1-993E-720AEE22C5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079922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06C75-B5C7-46FD-A1CC-92D126A94DE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677181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E9D99-B3A4-4325-A9CE-840E6CBB123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60977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20743-E3B8-49DA-A773-64D3A68CC91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02746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28B3E-0D3E-4C6F-A266-8D2E12D3323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409371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CB33-B498-47F4-8F83-E937E1CD4E1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628474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7812C-6F5A-4859-AA63-7222A9C897BC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958665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6963C-64CD-4C4C-B2DD-B8A325D4D2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69782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363E-104B-4246-85D5-34AAD95B23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76137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30B8-D2A4-406D-B1B4-BD69B56D6669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517305"/>
      </p:ext>
    </p:extLst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444A-FEF1-4ADC-A199-B36598BCD6FF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96394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9F9-26DD-4795-A949-41D3878DCD2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3809"/>
      </p:ext>
    </p:extLst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E7FE-1218-41F1-993E-720AEE22C5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82721"/>
      </p:ext>
    </p:extLst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06C75-B5C7-46FD-A1CC-92D126A94DE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875082"/>
      </p:ext>
    </p:extLst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E9D99-B3A4-4325-A9CE-840E6CBB123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8913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20743-E3B8-49DA-A773-64D3A68CC91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19583"/>
      </p:ext>
    </p:extLst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28B3E-0D3E-4C6F-A266-8D2E12D3323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881700"/>
      </p:ext>
    </p:extLst>
  </p:cSld>
  <p:clrMapOvr>
    <a:masterClrMapping/>
  </p:clrMapOvr>
  <p:transition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CB33-B498-47F4-8F83-E937E1CD4E1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389767"/>
      </p:ext>
    </p:extLst>
  </p:cSld>
  <p:clrMapOvr>
    <a:masterClrMapping/>
  </p:clrMapOvr>
  <p:transition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7812C-6F5A-4859-AA63-7222A9C897BC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07568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6963C-64CD-4C4C-B2DD-B8A325D4D2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86495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363E-104B-4246-85D5-34AAD95B23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68584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30B8-D2A4-406D-B1B4-BD69B56D6669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452171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444A-FEF1-4ADC-A199-B36598BCD6FF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80046"/>
      </p:ext>
    </p:extLst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9F9-26DD-4795-A949-41D3878DCD2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51345"/>
      </p:ext>
    </p:extLst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E7FE-1218-41F1-993E-720AEE22C5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68907"/>
      </p:ext>
    </p:extLst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06C75-B5C7-46FD-A1CC-92D126A94DE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32169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E9D99-B3A4-4325-A9CE-840E6CBB123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305"/>
      </p:ext>
    </p:extLst>
  </p:cSld>
  <p:clrMapOvr>
    <a:masterClrMapping/>
  </p:clrMapOvr>
  <p:transition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20743-E3B8-49DA-A773-64D3A68CC91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10781"/>
      </p:ext>
    </p:extLst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28B3E-0D3E-4C6F-A266-8D2E12D3323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49494"/>
      </p:ext>
    </p:extLst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CB33-B498-47F4-8F83-E937E1CD4E1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928138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7812C-6F5A-4859-AA63-7222A9C897BC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44718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6963C-64CD-4C4C-B2DD-B8A325D4D2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76104"/>
      </p:ext>
    </p:extLst>
  </p:cSld>
  <p:clrMapOvr>
    <a:masterClrMapping/>
  </p:clrMapOvr>
  <p:transition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363E-104B-4246-85D5-34AAD95B23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744988"/>
      </p:ext>
    </p:extLst>
  </p:cSld>
  <p:clrMapOvr>
    <a:masterClrMapping/>
  </p:clrMapOvr>
  <p:transition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30B8-D2A4-406D-B1B4-BD69B56D6669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93799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444A-FEF1-4ADC-A199-B36598BCD6FF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85935"/>
      </p:ext>
    </p:extLst>
  </p:cSld>
  <p:clrMapOvr>
    <a:masterClrMapping/>
  </p:clrMapOvr>
  <p:transition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9F9-26DD-4795-A949-41D3878DCD2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81440"/>
      </p:ext>
    </p:extLst>
  </p:cSld>
  <p:clrMapOvr>
    <a:masterClrMapping/>
  </p:clrMapOvr>
  <p:transition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E7FE-1218-41F1-993E-720AEE22C5F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669922"/>
      </p:ext>
    </p:extLst>
  </p:cSld>
  <p:clrMapOvr>
    <a:masterClrMapping/>
  </p:clrMapOvr>
  <p:transition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06C75-B5C7-46FD-A1CC-92D126A94DE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9673"/>
      </p:ext>
    </p:extLst>
  </p:cSld>
  <p:clrMapOvr>
    <a:masterClrMapping/>
  </p:clrMapOvr>
  <p:transition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E9D99-B3A4-4325-A9CE-840E6CBB123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30146"/>
      </p:ext>
    </p:extLst>
  </p:cSld>
  <p:clrMapOvr>
    <a:masterClrMapping/>
  </p:clrMapOvr>
  <p:transition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20743-E3B8-49DA-A773-64D3A68CC91D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943667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28B3E-0D3E-4C6F-A266-8D2E12D3323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99402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CB33-B498-47F4-8F83-E937E1CD4E1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49516"/>
      </p:ext>
    </p:extLst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AEA4-2631-4ABA-B5A9-7B48BB30D9A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9771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B6CD-E264-4E3F-A14A-D3D37F6DEA74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2401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FD97-06A6-4CEC-B90D-0F51A03946C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03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EAD4-311B-44E5-B9B4-08A1985AE7B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277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3CD8-9ADF-43E6-80A5-9275FEB800B4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6062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7CD84-758F-4FF8-8D7A-092E942F4D7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4493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5F309-7F44-4B9C-AA8A-7759A2C52896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0710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C66D8-1AED-4E9F-A621-B4F9802C315F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894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3757E-F9B1-4ED2-A042-F66F055ECAB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397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E2F2-BA91-4763-B57C-28D58615292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236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39961-6563-4685-AF50-88EEC499ACC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774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71B4CB-7DF8-4A95-B2E2-619B691A3BF6}" type="datetime1">
              <a:rPr lang="tr-TR" smtClean="0"/>
              <a:pPr/>
              <a:t>20.01.2020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683ADC2-3815-4564-B843-6F689AA9522F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80590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Küçük Resim Yer Tutucusu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74549-EE08-4FDA-94AF-1F86264729B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665253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C2315-F36C-4E06-B7C0-2F3CA703EB34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00D40-9F45-41E2-BA48-15BC4CC37CA1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14446"/>
      </p:ext>
    </p:extLst>
  </p:cSld>
  <p:clrMapOvr>
    <a:masterClrMapping/>
  </p:clrMapOvr>
  <p:transition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B1D8F-1C2A-4393-AD48-AEF602E5A05C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7E302-E260-461D-B2D8-FB4144E1B137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52895"/>
      </p:ext>
    </p:extLst>
  </p:cSld>
  <p:clrMapOvr>
    <a:masterClrMapping/>
  </p:clrMapOvr>
  <p:transition>
    <p:wipe dir="r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39A23-9E1C-49D6-8609-957A29F7D0E3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9A114-A22B-473E-B706-C1860FB6CEE3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63371"/>
      </p:ext>
    </p:extLst>
  </p:cSld>
  <p:clrMapOvr>
    <a:masterClrMapping/>
  </p:clrMapOvr>
  <p:transition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1FBB6-C525-4222-BD70-9CED2DC180C4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7DF29-F2D4-4151-B98E-4505E1C09EDB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21009"/>
      </p:ext>
    </p:extLst>
  </p:cSld>
  <p:clrMapOvr>
    <a:masterClrMapping/>
  </p:clrMapOvr>
  <p:transition>
    <p:wipe dir="r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A013D-DF3A-4FBB-8159-0CD574656EAD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6ADBC-3CA1-4556-8094-84ECAD538485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97231"/>
      </p:ext>
    </p:extLst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EF971-56F8-4B69-AD93-ADB2BB4DD875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C8D54-926C-4A90-94ED-444E63E26360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709109"/>
      </p:ext>
    </p:extLst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30295-F37D-4AF8-AFA3-1C9A464F5D2C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5F1AD-FD6E-4EA3-ACDB-FBC6940F7DA2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12584"/>
      </p:ext>
    </p:extLst>
  </p:cSld>
  <p:clrMapOvr>
    <a:masterClrMapping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FE5FC-8F03-498B-84C2-C9A77F294F4E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F9D88-23C1-4170-A682-8E28396CC593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92761"/>
      </p:ext>
    </p:extLst>
  </p:cSld>
  <p:clrMapOvr>
    <a:masterClrMapping/>
  </p:clrMapOvr>
  <p:transition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5988A-2668-4435-8355-1FAEA62391C3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FCEC4-CFF8-4C6E-90A2-4B11B2B771F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018079"/>
      </p:ext>
    </p:extLst>
  </p:cSld>
  <p:clrMapOvr>
    <a:masterClrMapping/>
  </p:clrMapOvr>
  <p:transition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2408B-4AC6-42EF-9F6F-468B47F7E1B8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3D6C4-C505-41A8-961C-3167BE326F2E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35229"/>
      </p:ext>
    </p:extLst>
  </p:cSld>
  <p:clrMapOvr>
    <a:masterClrMapping/>
  </p:clrMapOvr>
  <p:transition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7BE05-C720-4CC9-8B50-96EFAA7B1375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F7865-FE02-4752-AFAD-3444CD3674E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713202"/>
      </p:ext>
    </p:extLst>
  </p:cSld>
  <p:clrMapOvr>
    <a:masterClrMapping/>
  </p:clrMapOvr>
  <p:transition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BE898-25BF-4AB9-B428-E7BEAED48655}" type="datetime1">
              <a:rPr lang="tr-TR" smtClean="0">
                <a:solidFill>
                  <a:srgbClr val="FFFF00"/>
                </a:solidFill>
              </a:rPr>
              <a:pPr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B23E9-B9BA-491C-86DD-BF86431029C4}" type="slidenum">
              <a:rPr lang="tr-TR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7138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55DF371-D39C-4CE8-8F2C-0F2BA41DB20B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57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55DF371-D39C-4CE8-8F2C-0F2BA41DB20B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979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55DF371-D39C-4CE8-8F2C-0F2BA41DB20B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80676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55DF371-D39C-4CE8-8F2C-0F2BA41DB20B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234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tr-TR">
                <a:solidFill>
                  <a:srgbClr val="FFFF00"/>
                </a:solidFill>
              </a:rPr>
              <a:t>96+25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55DF371-D39C-4CE8-8F2C-0F2BA41DB20B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912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61B8-6250-48D2-9F2E-5C5AF6CF0B8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25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90" r:id="rId12"/>
    <p:sldLayoutId id="214748380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AB3D2CB3-5D0A-4C29-9256-76301F078C8E}" type="datetime1">
              <a:rPr lang="tr-TR" smtClean="0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20.01.2020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tr-TR">
              <a:solidFill>
                <a:srgbClr val="FFFF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2EF7175F-1AF5-49B5-B703-A214EE728103}" type="slidenum">
              <a:rPr lang="tr-TR">
                <a:solidFill>
                  <a:srgbClr val="FFFF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2345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ransition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3168352"/>
          </a:xfr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tr-T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KARDİYOVASKULER SİSTEM </a:t>
            </a:r>
            <a:br>
              <a:rPr lang="tr-T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FİZYOLOJİSİ</a:t>
            </a:r>
          </a:p>
        </p:txBody>
      </p:sp>
      <p:pic>
        <p:nvPicPr>
          <p:cNvPr id="4" name="Resim 3" descr="çizim içeren bir resim&#10;&#10;Açıklama otomatik olarak oluşturuldu">
            <a:extLst>
              <a:ext uri="{FF2B5EF4-FFF2-40B4-BE49-F238E27FC236}">
                <a16:creationId xmlns:a16="http://schemas.microsoft.com/office/drawing/2014/main" id="{690502A3-F738-4685-91A5-0D6ACB41F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869481"/>
            <a:ext cx="1917948" cy="19265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59532" y="316860"/>
            <a:ext cx="271343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DAMARLAR</a:t>
            </a:r>
            <a:endParaRPr lang="tr-TR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59532" y="1468988"/>
            <a:ext cx="666074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Arterler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tr-TR" sz="2800" dirty="0"/>
              <a:t>Oksijence zengin kan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372530" y="2564904"/>
            <a:ext cx="8303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Venler</a:t>
            </a: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800" dirty="0"/>
              <a:t>Oksijence fakir(CO</a:t>
            </a:r>
            <a:r>
              <a:rPr lang="tr-TR" sz="2800" baseline="-25000" dirty="0"/>
              <a:t>2 </a:t>
            </a:r>
            <a:r>
              <a:rPr lang="tr-TR" sz="2800" dirty="0"/>
              <a:t>zengin) kan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359532" y="3625252"/>
            <a:ext cx="6660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Kapillerler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800" dirty="0"/>
              <a:t>Madde alışverişi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873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9532" y="2981156"/>
            <a:ext cx="3708412" cy="1095916"/>
          </a:xfrm>
        </p:spPr>
        <p:txBody>
          <a:bodyPr>
            <a:normAutofit fontScale="6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Aort ve büyük dalları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4000" dirty="0">
                <a:solidFill>
                  <a:srgbClr val="221E1F"/>
                </a:solidFill>
              </a:rPr>
              <a:t>Kanı kalpten boşaltan damarlardır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59532" y="2333084"/>
            <a:ext cx="370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Büyük (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Elastik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Arterler: 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78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2"/>
          <p:cNvSpPr>
            <a:spLocks noGrp="1"/>
          </p:cNvSpPr>
          <p:nvPr>
            <p:ph idx="1"/>
          </p:nvPr>
        </p:nvSpPr>
        <p:spPr>
          <a:xfrm>
            <a:off x="179512" y="2492896"/>
            <a:ext cx="7139136" cy="3312368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Düşük O</a:t>
            </a:r>
            <a:r>
              <a:rPr lang="tr-TR" sz="2800" b="1" baseline="-25000" dirty="0">
                <a:solidFill>
                  <a:srgbClr val="FF0000"/>
                </a:solidFill>
              </a:rPr>
              <a:t>2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>
                <a:solidFill>
                  <a:srgbClr val="0000FF"/>
                </a:solidFill>
              </a:rPr>
              <a:t>basıncına duyarlı</a:t>
            </a:r>
          </a:p>
          <a:p>
            <a:pPr algn="l"/>
            <a:endParaRPr lang="tr-TR" sz="2400" dirty="0">
              <a:solidFill>
                <a:srgbClr val="FF0000"/>
              </a:solidFill>
            </a:endParaRPr>
          </a:p>
          <a:p>
            <a:pPr algn="l"/>
            <a:endParaRPr lang="tr-TR" sz="2400" dirty="0">
              <a:solidFill>
                <a:srgbClr val="FF0000"/>
              </a:solidFill>
            </a:endParaRPr>
          </a:p>
          <a:p>
            <a:pPr lvl="0"/>
            <a:endParaRPr lang="tr-TR" sz="2400" dirty="0">
              <a:solidFill>
                <a:srgbClr val="221E1F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dirty="0" err="1">
                <a:solidFill>
                  <a:srgbClr val="221E1F"/>
                </a:solidFill>
              </a:rPr>
              <a:t>Karotis</a:t>
            </a:r>
            <a:r>
              <a:rPr lang="tr-TR" sz="2800" dirty="0">
                <a:solidFill>
                  <a:srgbClr val="221E1F"/>
                </a:solidFill>
              </a:rPr>
              <a:t> </a:t>
            </a:r>
            <a:r>
              <a:rPr lang="tr-TR" sz="2800" dirty="0" err="1">
                <a:solidFill>
                  <a:srgbClr val="221E1F"/>
                </a:solidFill>
              </a:rPr>
              <a:t>internadaki</a:t>
            </a:r>
            <a:r>
              <a:rPr lang="tr-TR" sz="2800" dirty="0">
                <a:solidFill>
                  <a:srgbClr val="221E1F"/>
                </a:solidFill>
              </a:rPr>
              <a:t> genişlemeler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Kan basıncına </a:t>
            </a:r>
            <a:r>
              <a:rPr lang="tr-TR" sz="2800" b="1" dirty="0">
                <a:solidFill>
                  <a:srgbClr val="0000FF"/>
                </a:solidFill>
              </a:rPr>
              <a:t>duyarlı </a:t>
            </a:r>
            <a:r>
              <a:rPr lang="tr-TR" sz="2800" b="1" dirty="0" err="1">
                <a:solidFill>
                  <a:srgbClr val="0000FF"/>
                </a:solidFill>
              </a:rPr>
              <a:t>baroreseptörler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23528" y="1897668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Karotid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Cisimler: </a:t>
            </a:r>
            <a:endParaRPr lang="tr-T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16158" y="3553852"/>
            <a:ext cx="3391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Karotid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Sinüsler:</a:t>
            </a:r>
            <a:endParaRPr lang="tr-T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68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9592" y="2132856"/>
            <a:ext cx="6419056" cy="2160240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/>
              <a:t>Kanı vücuda dağıtan damarlar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 err="1">
                <a:solidFill>
                  <a:srgbClr val="0000FF"/>
                </a:solidFill>
              </a:rPr>
              <a:t>İnternal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>
                <a:solidFill>
                  <a:srgbClr val="FF0000"/>
                </a:solidFill>
              </a:rPr>
              <a:t>elastik tabaka belirgin</a:t>
            </a:r>
            <a:endParaRPr lang="tr-TR" sz="2800" b="1" dirty="0">
              <a:solidFill>
                <a:srgbClr val="0000FF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Bol düz kas </a:t>
            </a:r>
            <a:r>
              <a:rPr lang="tr-TR" sz="2800" b="1" dirty="0">
                <a:solidFill>
                  <a:srgbClr val="0000FF"/>
                </a:solidFill>
              </a:rPr>
              <a:t>hücresi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dirty="0" err="1"/>
              <a:t>Müsküler</a:t>
            </a:r>
            <a:r>
              <a:rPr lang="tr-TR" sz="2800" dirty="0"/>
              <a:t> arter de denir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35596" y="1340768"/>
            <a:ext cx="5508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 Boy </a:t>
            </a:r>
            <a:r>
              <a:rPr lang="tr-TR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Müsküler</a:t>
            </a:r>
            <a:r>
              <a:rPr lang="tr-TR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Arterler: 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3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B3E63-9C21-4AD8-8EC8-A09E9479C210}" type="slidenum">
              <a:rPr lang="tr-TR">
                <a:solidFill>
                  <a:srgbClr val="FFFF00"/>
                </a:solidFill>
              </a:rPr>
              <a:pPr>
                <a:defRPr/>
              </a:pPr>
              <a:t>6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4350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7128" y="1268413"/>
            <a:ext cx="7057280" cy="4259262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tr-TR" sz="2800" dirty="0">
                <a:solidFill>
                  <a:schemeClr val="hlink"/>
                </a:solidFill>
                <a:latin typeface="Calibri" pitchFamily="34" charset="0"/>
              </a:rPr>
              <a:t>Aşağıdaki damarların hangisinde </a:t>
            </a: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bol düz kas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tr-TR" sz="2800" dirty="0">
                <a:solidFill>
                  <a:schemeClr val="hlink"/>
                </a:solidFill>
                <a:latin typeface="Calibri" pitchFamily="34" charset="0"/>
              </a:rPr>
              <a:t>ve </a:t>
            </a: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elastik destek </a:t>
            </a:r>
            <a:r>
              <a:rPr lang="tr-TR" sz="2800" dirty="0">
                <a:solidFill>
                  <a:schemeClr val="hlink"/>
                </a:solidFill>
                <a:latin typeface="Calibri" pitchFamily="34" charset="0"/>
              </a:rPr>
              <a:t>vardır?</a:t>
            </a:r>
            <a:endParaRPr lang="tr-TR" sz="2800" dirty="0">
              <a:solidFill>
                <a:srgbClr val="339933"/>
              </a:solidFill>
              <a:latin typeface="Calibri" pitchFamily="34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tr-TR" sz="2800" dirty="0">
                <a:latin typeface="Calibri" pitchFamily="34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  <a:defRPr/>
            </a:pP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A) Orta boy arter 				</a:t>
            </a:r>
          </a:p>
          <a:p>
            <a:pPr marL="533400" indent="-5334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	B) Büyük boy arter </a:t>
            </a:r>
          </a:p>
          <a:p>
            <a:pPr marL="533400" indent="-5334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	C) Küçük boy arter 				</a:t>
            </a:r>
          </a:p>
          <a:p>
            <a:pPr marL="533400" indent="-5334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	D) Küçük </a:t>
            </a:r>
            <a:r>
              <a:rPr lang="tr-TR" sz="2800" dirty="0" err="1">
                <a:solidFill>
                  <a:srgbClr val="0000FF"/>
                </a:solidFill>
                <a:latin typeface="Calibri" pitchFamily="34" charset="0"/>
              </a:rPr>
              <a:t>arterioller</a:t>
            </a: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 </a:t>
            </a:r>
          </a:p>
          <a:p>
            <a:pPr marL="533400" indent="-5334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FF"/>
                </a:solidFill>
                <a:latin typeface="Calibri" pitchFamily="34" charset="0"/>
              </a:rPr>
              <a:t>	E) Büyük boy </a:t>
            </a:r>
            <a:r>
              <a:rPr lang="tr-TR" sz="2800" dirty="0" err="1">
                <a:solidFill>
                  <a:srgbClr val="0000FF"/>
                </a:solidFill>
                <a:latin typeface="Calibri" pitchFamily="34" charset="0"/>
              </a:rPr>
              <a:t>venler</a:t>
            </a:r>
            <a:endParaRPr lang="tr-TR" sz="28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350979" name="Oval 3"/>
          <p:cNvSpPr>
            <a:spLocks noChangeArrowheads="1"/>
          </p:cNvSpPr>
          <p:nvPr/>
        </p:nvSpPr>
        <p:spPr bwMode="auto">
          <a:xfrm>
            <a:off x="1187128" y="2636838"/>
            <a:ext cx="4105275" cy="576262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810641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5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09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3212976"/>
            <a:ext cx="6696744" cy="2880320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dirty="0" err="1"/>
              <a:t>Kapiller</a:t>
            </a:r>
            <a:r>
              <a:rPr lang="tr-TR" sz="2800" dirty="0"/>
              <a:t> yatağa kan akımını düzenlerler.</a:t>
            </a:r>
          </a:p>
          <a:p>
            <a:pPr algn="l"/>
            <a:endParaRPr lang="tr-TR" sz="2800" dirty="0">
              <a:solidFill>
                <a:srgbClr val="0000FF"/>
              </a:solidFill>
            </a:endParaRPr>
          </a:p>
          <a:p>
            <a:pPr algn="l"/>
            <a:endParaRPr lang="tr-TR" sz="2800" dirty="0">
              <a:solidFill>
                <a:srgbClr val="0000FF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En uç </a:t>
            </a:r>
            <a:r>
              <a:rPr lang="tr-TR" sz="2800" b="1" dirty="0" err="1">
                <a:solidFill>
                  <a:srgbClr val="FF0000"/>
                </a:solidFill>
              </a:rPr>
              <a:t>arteryel</a:t>
            </a:r>
            <a:r>
              <a:rPr lang="tr-TR" sz="2800" b="1" dirty="0">
                <a:solidFill>
                  <a:srgbClr val="FF0000"/>
                </a:solidFill>
              </a:rPr>
              <a:t> damarlar</a:t>
            </a:r>
            <a:endParaRPr lang="tr-TR" sz="2800" b="1" dirty="0">
              <a:solidFill>
                <a:srgbClr val="0000FF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 err="1"/>
              <a:t>Prekapiller</a:t>
            </a:r>
            <a:r>
              <a:rPr lang="tr-TR" sz="2800" b="1" dirty="0"/>
              <a:t> </a:t>
            </a:r>
            <a:r>
              <a:rPr lang="tr-TR" sz="2800" b="1" dirty="0" err="1"/>
              <a:t>sfinkterler</a:t>
            </a:r>
            <a:r>
              <a:rPr lang="tr-TR" sz="2800" b="1" dirty="0"/>
              <a:t> içerirler. </a:t>
            </a:r>
          </a:p>
          <a:p>
            <a:pPr algn="l"/>
            <a:endParaRPr lang="tr-TR" sz="2800" dirty="0">
              <a:solidFill>
                <a:srgbClr val="0000FF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83568" y="4077072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Metarteriyoller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83568" y="249289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Arteriyoller: 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90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 txBox="1">
            <a:spLocks/>
          </p:cNvSpPr>
          <p:nvPr/>
        </p:nvSpPr>
        <p:spPr>
          <a:xfrm>
            <a:off x="611560" y="4816316"/>
            <a:ext cx="8208912" cy="1420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tr-TR" sz="2800" b="1" dirty="0" err="1"/>
              <a:t>Arteriyol</a:t>
            </a:r>
            <a:r>
              <a:rPr lang="tr-TR" sz="2800" b="1" dirty="0"/>
              <a:t> </a:t>
            </a:r>
            <a:r>
              <a:rPr lang="tr-TR" sz="2800" b="1" dirty="0">
                <a:sym typeface="Symbol"/>
              </a:rPr>
              <a:t> </a:t>
            </a:r>
            <a:r>
              <a:rPr lang="tr-TR" sz="2800" b="1" dirty="0" err="1">
                <a:sym typeface="Symbol"/>
              </a:rPr>
              <a:t>M</a:t>
            </a:r>
            <a:r>
              <a:rPr lang="tr-TR" sz="2800" b="1" dirty="0" err="1"/>
              <a:t>etarteriyol</a:t>
            </a:r>
            <a:r>
              <a:rPr lang="tr-TR" sz="2800" b="1" dirty="0"/>
              <a:t> </a:t>
            </a:r>
            <a:r>
              <a:rPr lang="tr-TR" sz="2800" b="1" dirty="0">
                <a:sym typeface="Symbol"/>
              </a:rPr>
              <a:t> </a:t>
            </a:r>
            <a:r>
              <a:rPr lang="tr-TR" sz="2800" b="1" dirty="0" err="1"/>
              <a:t>Kapiller</a:t>
            </a:r>
            <a:endParaRPr lang="tr-TR" sz="28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tr-TR" sz="2800" dirty="0"/>
              <a:t>Kan ve dokular arasında madde alış-verişi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800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683568" y="412304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Kapillerler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0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2276872"/>
            <a:ext cx="7704856" cy="2232248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 err="1">
                <a:solidFill>
                  <a:srgbClr val="0000FF"/>
                </a:solidFill>
              </a:rPr>
              <a:t>Allerjik</a:t>
            </a:r>
            <a:r>
              <a:rPr lang="tr-TR" sz="2800" b="1" dirty="0">
                <a:solidFill>
                  <a:srgbClr val="0000FF"/>
                </a:solidFill>
              </a:rPr>
              <a:t> olaylarda plazmanın doku aralığına sızar</a:t>
            </a:r>
            <a:r>
              <a:rPr lang="tr-TR" sz="2800" dirty="0">
                <a:solidFill>
                  <a:srgbClr val="221E1F"/>
                </a:solidFill>
              </a:rPr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dirty="0">
                <a:solidFill>
                  <a:srgbClr val="221E1F"/>
                </a:solidFill>
              </a:rPr>
              <a:t>İltihabi cevapta </a:t>
            </a:r>
            <a:r>
              <a:rPr lang="tr-TR" sz="2800" b="1" dirty="0">
                <a:solidFill>
                  <a:srgbClr val="0000FF"/>
                </a:solidFill>
              </a:rPr>
              <a:t>ödeme yol açar</a:t>
            </a:r>
            <a:r>
              <a:rPr lang="tr-TR" sz="2800" dirty="0">
                <a:solidFill>
                  <a:srgbClr val="0000FF"/>
                </a:solidFill>
              </a:rPr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dirty="0" err="1">
                <a:solidFill>
                  <a:srgbClr val="221E1F"/>
                </a:solidFill>
              </a:rPr>
              <a:t>Kapillere</a:t>
            </a:r>
            <a:r>
              <a:rPr lang="tr-TR" sz="2800" dirty="0">
                <a:solidFill>
                  <a:srgbClr val="221E1F"/>
                </a:solidFill>
              </a:rPr>
              <a:t> benzer ancak çapları büyüktür.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27584" y="162880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Postkapiller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Venüller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366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3356992"/>
            <a:ext cx="8208912" cy="2232248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dirty="0" err="1">
                <a:solidFill>
                  <a:srgbClr val="221E1F"/>
                </a:solidFill>
                <a:latin typeface="+mn-lt"/>
              </a:rPr>
              <a:t>Tunika</a:t>
            </a:r>
            <a:r>
              <a:rPr lang="tr-TR" sz="2800" dirty="0">
                <a:solidFill>
                  <a:srgbClr val="221E1F"/>
                </a:solidFill>
                <a:latin typeface="+mn-lt"/>
              </a:rPr>
              <a:t> </a:t>
            </a:r>
            <a:r>
              <a:rPr lang="tr-TR" sz="2800" dirty="0" err="1">
                <a:solidFill>
                  <a:srgbClr val="221E1F"/>
                </a:solidFill>
                <a:latin typeface="+mn-lt"/>
              </a:rPr>
              <a:t>intimaları</a:t>
            </a:r>
            <a:r>
              <a:rPr lang="tr-TR" sz="2800" dirty="0">
                <a:solidFill>
                  <a:srgbClr val="221E1F"/>
                </a:solidFill>
                <a:latin typeface="+mn-lt"/>
              </a:rPr>
              <a:t> </a:t>
            </a:r>
            <a:r>
              <a:rPr lang="tr-TR" sz="2800" b="1" dirty="0">
                <a:solidFill>
                  <a:srgbClr val="0000FF"/>
                </a:solidFill>
                <a:latin typeface="+mn-lt"/>
              </a:rPr>
              <a:t>kapakçıklar (valfler) </a:t>
            </a:r>
            <a:r>
              <a:rPr lang="tr-TR" sz="2800" dirty="0">
                <a:solidFill>
                  <a:srgbClr val="221E1F"/>
                </a:solidFill>
                <a:latin typeface="+mn-lt"/>
              </a:rPr>
              <a:t>içerir.</a:t>
            </a:r>
          </a:p>
          <a:p>
            <a:r>
              <a:rPr lang="tr-TR" sz="2000" dirty="0"/>
              <a:t>        ( kapaklar en fazla alt </a:t>
            </a:r>
            <a:r>
              <a:rPr lang="tr-TR" sz="2000" dirty="0" err="1"/>
              <a:t>ekstremite</a:t>
            </a:r>
            <a:r>
              <a:rPr lang="tr-TR" sz="2000" dirty="0"/>
              <a:t> </a:t>
            </a:r>
            <a:r>
              <a:rPr lang="tr-TR" sz="2000" dirty="0" err="1"/>
              <a:t>venlerinde</a:t>
            </a:r>
            <a:r>
              <a:rPr lang="tr-TR" sz="2000" dirty="0"/>
              <a:t> vardır)</a:t>
            </a:r>
            <a:endParaRPr lang="tr-TR" sz="2000" dirty="0">
              <a:solidFill>
                <a:srgbClr val="221E1F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dirty="0">
                <a:solidFill>
                  <a:srgbClr val="221E1F"/>
                </a:solidFill>
                <a:latin typeface="+mn-lt"/>
              </a:rPr>
              <a:t>Düz kas hücreleri içerir.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611560" y="2636912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Küçük ve Orta Çaplı </a:t>
            </a: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Venler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517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32384" y="4509120"/>
            <a:ext cx="6635080" cy="11521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Venlerin sayısı arterlere göre fazladır.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Canlıda koyu mor renktedir. Nabız yoktur.</a:t>
            </a:r>
            <a:endParaRPr lang="tr-TR" sz="2400" dirty="0">
              <a:solidFill>
                <a:srgbClr val="221E1F"/>
              </a:solidFill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971600" y="170080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Büyük </a:t>
            </a:r>
            <a:r>
              <a:rPr lang="tr-T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Venler</a:t>
            </a: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0678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3429000"/>
            <a:ext cx="7859216" cy="1512168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400" dirty="0">
                <a:solidFill>
                  <a:srgbClr val="221E1F"/>
                </a:solidFill>
                <a:latin typeface="+mn-lt"/>
              </a:rPr>
              <a:t>Lenf damarları </a:t>
            </a:r>
            <a:r>
              <a:rPr lang="tr-TR" sz="2400" b="1" dirty="0">
                <a:solidFill>
                  <a:srgbClr val="0000FF"/>
                </a:solidFill>
                <a:latin typeface="+mn-lt"/>
              </a:rPr>
              <a:t>kör uçludur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400" dirty="0" err="1">
                <a:solidFill>
                  <a:srgbClr val="221E1F"/>
                </a:solidFill>
                <a:latin typeface="+mn-lt"/>
              </a:rPr>
              <a:t>Venlere</a:t>
            </a:r>
            <a:r>
              <a:rPr lang="tr-TR" sz="2400" dirty="0">
                <a:solidFill>
                  <a:srgbClr val="221E1F"/>
                </a:solidFill>
                <a:latin typeface="+mn-lt"/>
              </a:rPr>
              <a:t> benzer, </a:t>
            </a:r>
            <a:r>
              <a:rPr lang="tr-TR" sz="2400" dirty="0" err="1">
                <a:solidFill>
                  <a:srgbClr val="221E1F"/>
                </a:solidFill>
                <a:latin typeface="+mn-lt"/>
              </a:rPr>
              <a:t>venden</a:t>
            </a:r>
            <a:r>
              <a:rPr lang="tr-TR" sz="2400" dirty="0">
                <a:solidFill>
                  <a:srgbClr val="221E1F"/>
                </a:solidFill>
                <a:latin typeface="+mn-lt"/>
              </a:rPr>
              <a:t> daha fazla iç </a:t>
            </a:r>
            <a:r>
              <a:rPr lang="tr-TR" sz="2400" b="1" dirty="0">
                <a:solidFill>
                  <a:srgbClr val="0000FF"/>
                </a:solidFill>
                <a:latin typeface="+mn-lt"/>
              </a:rPr>
              <a:t>kapakçık içerirler</a:t>
            </a:r>
            <a:r>
              <a:rPr lang="tr-TR" sz="2400" dirty="0">
                <a:solidFill>
                  <a:srgbClr val="221E1F"/>
                </a:solidFill>
                <a:latin typeface="+mn-lt"/>
              </a:rPr>
              <a:t>.</a:t>
            </a:r>
            <a:endParaRPr lang="tr-TR" sz="2400" dirty="0"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67544" y="2780928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Lenf damar sistemi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41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r-TR" sz="6000" b="1" dirty="0">
                <a:solidFill>
                  <a:srgbClr val="C00000"/>
                </a:solidFill>
              </a:rPr>
              <a:t>KALP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1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Duvarı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323527" y="1124744"/>
            <a:ext cx="5040561" cy="5472608"/>
          </a:xfrm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r-TR" sz="3000" dirty="0"/>
              <a:t>Üç tabakadan oluşur, </a:t>
            </a:r>
            <a:r>
              <a:rPr lang="tr-TR" sz="3000" b="1" dirty="0"/>
              <a:t>dıştan içe</a:t>
            </a:r>
            <a:r>
              <a:rPr lang="tr-TR" sz="3000" dirty="0"/>
              <a:t>:</a:t>
            </a:r>
          </a:p>
          <a:p>
            <a:endParaRPr lang="tr-T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Epi</a:t>
            </a:r>
            <a:r>
              <a:rPr lang="tr-TR" sz="3000" b="1" dirty="0">
                <a:solidFill>
                  <a:srgbClr val="C00000"/>
                </a:solidFill>
                <a:latin typeface="Gill Sans MT" pitchFamily="34" charset="0"/>
              </a:rPr>
              <a:t>k</a:t>
            </a:r>
            <a:r>
              <a:rPr lang="en-US" sz="3000" b="1" dirty="0" err="1">
                <a:solidFill>
                  <a:srgbClr val="C00000"/>
                </a:solidFill>
                <a:latin typeface="Gill Sans MT" pitchFamily="34" charset="0"/>
              </a:rPr>
              <a:t>ard</a:t>
            </a:r>
            <a:r>
              <a:rPr lang="tr-TR" sz="3000" b="1" dirty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: </a:t>
            </a:r>
            <a:r>
              <a:rPr lang="tr-TR" sz="3000" dirty="0"/>
              <a:t>Kalbin yüzeyini kaplayan </a:t>
            </a:r>
            <a:r>
              <a:rPr lang="en-US" sz="3000" dirty="0"/>
              <a:t> </a:t>
            </a:r>
            <a:r>
              <a:rPr lang="en-US" sz="3000" dirty="0" err="1"/>
              <a:t>ser</a:t>
            </a:r>
            <a:r>
              <a:rPr lang="tr-TR" sz="3000" dirty="0"/>
              <a:t>öz</a:t>
            </a:r>
            <a:r>
              <a:rPr lang="en-US" sz="3000" dirty="0"/>
              <a:t> </a:t>
            </a:r>
            <a:r>
              <a:rPr lang="en-US" sz="3000" dirty="0" err="1"/>
              <a:t>membra</a:t>
            </a:r>
            <a:r>
              <a:rPr lang="tr-TR" sz="3000" dirty="0"/>
              <a:t>n</a:t>
            </a:r>
          </a:p>
          <a:p>
            <a:pPr marL="0" indent="0">
              <a:buNone/>
            </a:pPr>
            <a:endParaRPr lang="tr-TR" sz="3000" b="1" dirty="0">
              <a:solidFill>
                <a:srgbClr val="C00000"/>
              </a:solidFill>
              <a:latin typeface="Gill Sans MT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M</a:t>
            </a:r>
            <a:r>
              <a:rPr lang="tr-TR" sz="3000" b="1" dirty="0" err="1">
                <a:solidFill>
                  <a:srgbClr val="C00000"/>
                </a:solidFill>
                <a:latin typeface="Gill Sans MT" pitchFamily="34" charset="0"/>
              </a:rPr>
              <a:t>iyok</a:t>
            </a:r>
            <a:r>
              <a:rPr lang="en-US" sz="3000" b="1" dirty="0" err="1">
                <a:solidFill>
                  <a:srgbClr val="C00000"/>
                </a:solidFill>
                <a:latin typeface="Gill Sans MT" pitchFamily="34" charset="0"/>
              </a:rPr>
              <a:t>ard</a:t>
            </a:r>
            <a:r>
              <a:rPr lang="tr-TR" sz="3000" b="1" dirty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: </a:t>
            </a:r>
            <a:r>
              <a:rPr lang="tr-TR" sz="3000" dirty="0"/>
              <a:t>Kalp kasılmasından sorumlu kaslardan oluşan orta tabaka</a:t>
            </a:r>
          </a:p>
          <a:p>
            <a:pPr marL="0" indent="0">
              <a:buNone/>
            </a:pPr>
            <a:endParaRPr lang="tr-TR" sz="3000" b="1" dirty="0">
              <a:solidFill>
                <a:srgbClr val="C00000"/>
              </a:solidFill>
              <a:latin typeface="Gill Sans MT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Endo</a:t>
            </a:r>
            <a:r>
              <a:rPr lang="tr-TR" sz="3000" b="1" dirty="0">
                <a:solidFill>
                  <a:srgbClr val="C00000"/>
                </a:solidFill>
                <a:latin typeface="Gill Sans MT" pitchFamily="34" charset="0"/>
              </a:rPr>
              <a:t>k</a:t>
            </a:r>
            <a:r>
              <a:rPr lang="en-US" sz="3000" b="1" dirty="0" err="1">
                <a:solidFill>
                  <a:srgbClr val="C00000"/>
                </a:solidFill>
                <a:latin typeface="Gill Sans MT" pitchFamily="34" charset="0"/>
              </a:rPr>
              <a:t>ard</a:t>
            </a:r>
            <a:r>
              <a:rPr lang="tr-TR" sz="3000" b="1" dirty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en-US" sz="3000" b="1" dirty="0">
                <a:solidFill>
                  <a:srgbClr val="C00000"/>
                </a:solidFill>
                <a:latin typeface="Gill Sans MT" pitchFamily="34" charset="0"/>
              </a:rPr>
              <a:t>:</a:t>
            </a:r>
            <a:r>
              <a:rPr lang="en-US" sz="3000" dirty="0">
                <a:latin typeface="Gill Sans MT" pitchFamily="34" charset="0"/>
              </a:rPr>
              <a:t> </a:t>
            </a:r>
            <a:r>
              <a:rPr lang="tr-TR" sz="3000" dirty="0"/>
              <a:t>Kalbin iç boşluğunu kaplayan en içteki tabakadır</a:t>
            </a:r>
            <a:endParaRPr lang="en-US" sz="3000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EF3CD-9AC8-4DA3-A6AB-6A2200F4DC20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086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620688"/>
            <a:ext cx="4824536" cy="5678091"/>
          </a:xfrm>
        </p:spPr>
        <p:txBody>
          <a:bodyPr>
            <a:normAutofit/>
          </a:bodyPr>
          <a:lstStyle/>
          <a:p>
            <a:endParaRPr lang="tr-TR" sz="2000" dirty="0">
              <a:latin typeface="Gill Sans MT" pitchFamily="34" charset="0"/>
            </a:endParaRPr>
          </a:p>
          <a:p>
            <a:pPr algn="ctr"/>
            <a:r>
              <a:rPr lang="tr-TR" sz="2000" dirty="0"/>
              <a:t>Kalp,  </a:t>
            </a:r>
            <a:r>
              <a:rPr lang="tr-TR" sz="2000" b="1" dirty="0">
                <a:solidFill>
                  <a:srgbClr val="0070C0"/>
                </a:solidFill>
              </a:rPr>
              <a:t>AKCİĞER DOLAŞIMI </a:t>
            </a:r>
            <a:r>
              <a:rPr lang="tr-TR" sz="2000" b="1" dirty="0"/>
              <a:t>+ </a:t>
            </a:r>
            <a:r>
              <a:rPr lang="tr-TR" sz="2000" b="1" dirty="0">
                <a:solidFill>
                  <a:srgbClr val="FF0000"/>
                </a:solidFill>
              </a:rPr>
              <a:t>SİSTEMİK DOLAŞIMI </a:t>
            </a:r>
            <a:r>
              <a:rPr lang="tr-TR" sz="2000" dirty="0"/>
              <a:t>yönetir.</a:t>
            </a:r>
          </a:p>
          <a:p>
            <a:endParaRPr lang="tr-TR" sz="2000" dirty="0"/>
          </a:p>
          <a:p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Sağ </a:t>
            </a:r>
            <a:r>
              <a:rPr lang="tr-TR" sz="2000" dirty="0" err="1"/>
              <a:t>atrium</a:t>
            </a:r>
            <a:r>
              <a:rPr lang="tr-TR" sz="2000" dirty="0"/>
              <a:t> sistemik dolaşımdan gelen kanı alır ve sağ </a:t>
            </a:r>
            <a:r>
              <a:rPr lang="tr-TR" sz="2000" dirty="0" err="1"/>
              <a:t>ventriküle</a:t>
            </a:r>
            <a:r>
              <a:rPr lang="tr-TR" sz="2000" dirty="0"/>
              <a:t> verir.</a:t>
            </a:r>
          </a:p>
          <a:p>
            <a:r>
              <a:rPr lang="tr-TR" sz="2000" dirty="0"/>
              <a:t>      Sağ ventrikül kanı akciğerlere pompalar.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Sol </a:t>
            </a:r>
            <a:r>
              <a:rPr lang="tr-TR" sz="2000" dirty="0" err="1"/>
              <a:t>atrium</a:t>
            </a:r>
            <a:r>
              <a:rPr lang="tr-TR" sz="2000" dirty="0"/>
              <a:t> akciğer dolaşımından aldığı kanı sol </a:t>
            </a:r>
            <a:r>
              <a:rPr lang="tr-TR" sz="2000" dirty="0" err="1"/>
              <a:t>ventriküle</a:t>
            </a:r>
            <a:r>
              <a:rPr lang="tr-TR" sz="2000" dirty="0"/>
              <a:t> boşaltır.</a:t>
            </a:r>
          </a:p>
          <a:p>
            <a:r>
              <a:rPr lang="tr-TR" sz="2000" dirty="0"/>
              <a:t>      Sol ventrikül kasılınca kan, aort yoluyla   </a:t>
            </a:r>
          </a:p>
          <a:p>
            <a:r>
              <a:rPr lang="tr-TR" sz="2000" dirty="0"/>
              <a:t>      dolaşıma geçer.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Kası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24744"/>
            <a:ext cx="8218488" cy="3168352"/>
          </a:xfrm>
        </p:spPr>
        <p:txBody>
          <a:bodyPr>
            <a:normAutofit/>
          </a:bodyPr>
          <a:lstStyle/>
          <a:p>
            <a:endParaRPr lang="tr-TR" sz="2400" dirty="0">
              <a:solidFill>
                <a:srgbClr val="C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Çizgili</a:t>
            </a:r>
            <a:r>
              <a:rPr lang="en-US" sz="2400" dirty="0"/>
              <a:t>dir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Her </a:t>
            </a:r>
            <a:r>
              <a:rPr lang="en-US" sz="2400" dirty="0" err="1"/>
              <a:t>hücre</a:t>
            </a:r>
            <a:r>
              <a:rPr lang="en-US" sz="2400" dirty="0"/>
              <a:t> </a:t>
            </a:r>
            <a:r>
              <a:rPr lang="en-US" sz="2400" dirty="0" err="1"/>
              <a:t>sadece</a:t>
            </a:r>
            <a:r>
              <a:rPr lang="en-US" sz="2400" dirty="0"/>
              <a:t> </a:t>
            </a:r>
            <a:r>
              <a:rPr lang="en-US" sz="2400" dirty="0" err="1"/>
              <a:t>tek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n</a:t>
            </a:r>
            <a:r>
              <a:rPr lang="tr-TR" sz="2400" dirty="0">
                <a:solidFill>
                  <a:srgbClr val="C00000"/>
                </a:solidFill>
              </a:rPr>
              <a:t>u</a:t>
            </a:r>
            <a:r>
              <a:rPr lang="en-US" sz="2400" dirty="0" err="1">
                <a:solidFill>
                  <a:srgbClr val="C00000"/>
                </a:solidFill>
              </a:rPr>
              <a:t>kle</a:t>
            </a:r>
            <a:r>
              <a:rPr lang="tr-TR" sz="2400" dirty="0">
                <a:solidFill>
                  <a:srgbClr val="C00000"/>
                </a:solidFill>
              </a:rPr>
              <a:t>u</a:t>
            </a:r>
            <a:r>
              <a:rPr lang="en-US" sz="2400" dirty="0">
                <a:solidFill>
                  <a:srgbClr val="C00000"/>
                </a:solidFill>
              </a:rPr>
              <a:t>s</a:t>
            </a:r>
            <a:r>
              <a:rPr lang="en-US" sz="2400" dirty="0">
                <a:solidFill>
                  <a:srgbClr val="00FFFF"/>
                </a:solidFill>
              </a:rPr>
              <a:t> </a:t>
            </a:r>
            <a:r>
              <a:rPr lang="en-US" sz="2400" dirty="0" err="1"/>
              <a:t>içerir</a:t>
            </a:r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Kendiliğinden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uyarılma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/>
              <a:t>özelliğine</a:t>
            </a:r>
            <a:r>
              <a:rPr lang="en-US" sz="2400" dirty="0"/>
              <a:t> </a:t>
            </a:r>
            <a:r>
              <a:rPr lang="en-US" sz="2400" dirty="0" err="1"/>
              <a:t>sahiptir</a:t>
            </a:r>
            <a:r>
              <a:rPr lang="tr-TR" sz="2400" dirty="0"/>
              <a:t> (</a:t>
            </a:r>
            <a:r>
              <a:rPr lang="tr-TR" sz="2400" b="1" dirty="0" err="1"/>
              <a:t>otoritmisite</a:t>
            </a:r>
            <a:r>
              <a:rPr lang="tr-TR" sz="2400" dirty="0"/>
              <a:t>)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dk1"/>
                </a:solidFill>
              </a:rPr>
              <a:t>Aksiyon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potansiyeli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/>
              <a:t>uzun</a:t>
            </a:r>
            <a:r>
              <a:rPr lang="en-US" sz="2400" dirty="0"/>
              <a:t> </a:t>
            </a:r>
            <a:r>
              <a:rPr lang="en-US" sz="2400" dirty="0" err="1"/>
              <a:t>sürelidir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zamanda</a:t>
            </a:r>
            <a:r>
              <a:rPr lang="en-US" sz="2400" dirty="0"/>
              <a:t> </a:t>
            </a:r>
            <a:r>
              <a:rPr lang="en-US" sz="2400" dirty="0" err="1"/>
              <a:t>uzun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C00000"/>
                </a:solidFill>
              </a:rPr>
              <a:t>refraktör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periyoda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/>
              <a:t>sahiptir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C00000"/>
                </a:solidFill>
              </a:rPr>
              <a:t>Kontraksiyonu</a:t>
            </a:r>
            <a:r>
              <a:rPr lang="en-US" sz="2400" dirty="0">
                <a:solidFill>
                  <a:srgbClr val="C00000"/>
                </a:solidFill>
              </a:rPr>
              <a:t> Ca</a:t>
            </a:r>
            <a:r>
              <a:rPr lang="en-US" sz="2400" baseline="30000" dirty="0">
                <a:solidFill>
                  <a:srgbClr val="C00000"/>
                </a:solidFill>
              </a:rPr>
              <a:t>2+</a:t>
            </a:r>
            <a:r>
              <a:rPr lang="en-US" sz="2400" dirty="0"/>
              <a:t> </a:t>
            </a:r>
            <a:r>
              <a:rPr lang="en-US" sz="2400" dirty="0" err="1"/>
              <a:t>regüle</a:t>
            </a:r>
            <a:r>
              <a:rPr lang="en-US" sz="2400" dirty="0"/>
              <a:t> </a:t>
            </a:r>
            <a:r>
              <a:rPr lang="en-US" sz="2400" dirty="0" err="1"/>
              <a:t>eder</a:t>
            </a:r>
            <a:endParaRPr lang="en-US" sz="2400" dirty="0"/>
          </a:p>
          <a:p>
            <a:endParaRPr lang="en-US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EF3CD-9AC8-4DA3-A6AB-6A2200F4DC20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793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Kası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EF3CD-9AC8-4DA3-A6AB-6A2200F4DC20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251520" y="1124744"/>
            <a:ext cx="4176464" cy="55446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C00000"/>
                </a:solidFill>
              </a:rPr>
              <a:t>T </a:t>
            </a:r>
            <a:r>
              <a:rPr lang="tr-TR" sz="2000" b="1" dirty="0" err="1">
                <a:solidFill>
                  <a:srgbClr val="C00000"/>
                </a:solidFill>
              </a:rPr>
              <a:t>tübülü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İskelet kasından farklı olarak  </a:t>
            </a:r>
            <a:r>
              <a:rPr lang="tr-TR" sz="2000" b="1" dirty="0" err="1">
                <a:solidFill>
                  <a:srgbClr val="C00000"/>
                </a:solidFill>
              </a:rPr>
              <a:t>diad</a:t>
            </a:r>
            <a:r>
              <a:rPr lang="tr-TR" sz="2000" dirty="0"/>
              <a:t> yapısı mevcut</a:t>
            </a:r>
          </a:p>
          <a:p>
            <a:pPr>
              <a:lnSpc>
                <a:spcPct val="150000"/>
              </a:lnSpc>
            </a:pPr>
            <a:endParaRPr lang="tr-TR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Kalp kası SR’ sinde </a:t>
            </a:r>
            <a:r>
              <a:rPr lang="tr-TR" sz="2000" b="1" dirty="0" err="1">
                <a:solidFill>
                  <a:srgbClr val="C00000"/>
                </a:solidFill>
              </a:rPr>
              <a:t>fosfolamban</a:t>
            </a:r>
            <a:r>
              <a:rPr lang="tr-TR" sz="20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bulunur (İskelet kasında </a:t>
            </a:r>
            <a:r>
              <a:rPr lang="tr-TR" sz="2000" dirty="0" err="1"/>
              <a:t>ryanodin</a:t>
            </a:r>
            <a:r>
              <a:rPr lang="tr-TR" sz="2000" dirty="0"/>
              <a:t>)</a:t>
            </a:r>
            <a:endParaRPr lang="tr-TR" sz="2000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SERCA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err="1"/>
              <a:t>Ca</a:t>
            </a:r>
            <a:r>
              <a:rPr lang="tr-TR" sz="2000" dirty="0"/>
              <a:t> kaynağı  </a:t>
            </a:r>
            <a:r>
              <a:rPr lang="tr-TR" sz="2000" b="1" dirty="0">
                <a:solidFill>
                  <a:srgbClr val="C00000"/>
                </a:solidFill>
              </a:rPr>
              <a:t>SR</a:t>
            </a:r>
            <a:r>
              <a:rPr lang="tr-TR" sz="2000" dirty="0"/>
              <a:t> ve </a:t>
            </a:r>
            <a:r>
              <a:rPr lang="tr-TR" sz="2000" b="1" dirty="0" err="1">
                <a:solidFill>
                  <a:srgbClr val="C00000"/>
                </a:solidFill>
              </a:rPr>
              <a:t>ekstraselüler</a:t>
            </a:r>
            <a:r>
              <a:rPr lang="tr-TR" sz="2000" b="1" dirty="0">
                <a:solidFill>
                  <a:srgbClr val="C00000"/>
                </a:solidFill>
              </a:rPr>
              <a:t> sıvı</a:t>
            </a:r>
          </a:p>
          <a:p>
            <a:pPr>
              <a:lnSpc>
                <a:spcPct val="150000"/>
              </a:lnSpc>
            </a:pPr>
            <a:endParaRPr lang="tr-TR" sz="2000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 err="1">
                <a:solidFill>
                  <a:schemeClr val="tx1"/>
                </a:solidFill>
              </a:rPr>
              <a:t>Miyokardda</a:t>
            </a:r>
            <a:r>
              <a:rPr lang="tr-TR" sz="2000" dirty="0">
                <a:solidFill>
                  <a:schemeClr val="tx1"/>
                </a:solidFill>
              </a:rPr>
              <a:t>  enerji kaynağı </a:t>
            </a:r>
            <a:r>
              <a:rPr lang="tr-TR" sz="2000" b="1" dirty="0">
                <a:solidFill>
                  <a:srgbClr val="C00000"/>
                </a:solidFill>
              </a:rPr>
              <a:t>serbest yağ asitleri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65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0499" name="Rectangle 3"/>
          <p:cNvSpPr>
            <a:spLocks noGrp="1" noChangeArrowheads="1"/>
          </p:cNvSpPr>
          <p:nvPr>
            <p:ph idx="1"/>
          </p:nvPr>
        </p:nvSpPr>
        <p:spPr>
          <a:xfrm>
            <a:off x="2122984" y="692150"/>
            <a:ext cx="5257328" cy="4752975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  <a:defRPr/>
            </a:pPr>
            <a:r>
              <a:rPr lang="tr-TR" sz="40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Ca</a:t>
            </a:r>
            <a:r>
              <a:rPr lang="tr-TR" sz="4000" b="1" kern="1200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+2</a:t>
            </a:r>
            <a:r>
              <a:rPr lang="tr-TR" sz="40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Kaynağı</a:t>
            </a:r>
          </a:p>
          <a:p>
            <a:pPr eaLnBrk="1" hangingPunct="1">
              <a:buFontTx/>
              <a:buNone/>
              <a:defRPr/>
            </a:pPr>
            <a:endParaRPr lang="tr-TR" sz="2800" u="sng" dirty="0">
              <a:solidFill>
                <a:schemeClr val="tx2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tr-TR" dirty="0">
                <a:solidFill>
                  <a:srgbClr val="000099"/>
                </a:solidFill>
              </a:rPr>
              <a:t>İskelet kasında		</a:t>
            </a:r>
            <a:r>
              <a:rPr lang="tr-TR" sz="3200" b="1" dirty="0">
                <a:solidFill>
                  <a:srgbClr val="FF0000"/>
                </a:solidFill>
              </a:rPr>
              <a:t>SR</a:t>
            </a:r>
          </a:p>
          <a:p>
            <a:pPr eaLnBrk="1" hangingPunct="1">
              <a:buFontTx/>
              <a:buNone/>
              <a:defRPr/>
            </a:pPr>
            <a:endParaRPr lang="tr-TR" sz="2400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tr-TR" dirty="0">
                <a:solidFill>
                  <a:srgbClr val="000099"/>
                </a:solidFill>
              </a:rPr>
              <a:t>Düz kasta			</a:t>
            </a:r>
            <a:r>
              <a:rPr lang="tr-TR" sz="3200" b="1" dirty="0">
                <a:solidFill>
                  <a:srgbClr val="FF0000"/>
                </a:solidFill>
              </a:rPr>
              <a:t>ESS</a:t>
            </a:r>
          </a:p>
          <a:p>
            <a:pPr eaLnBrk="1" hangingPunct="1">
              <a:buFontTx/>
              <a:buNone/>
              <a:defRPr/>
            </a:pPr>
            <a:endParaRPr lang="tr-TR" sz="2400" dirty="0"/>
          </a:p>
          <a:p>
            <a:pPr eaLnBrk="1" hangingPunct="1">
              <a:buFontTx/>
              <a:buNone/>
              <a:defRPr/>
            </a:pPr>
            <a:r>
              <a:rPr lang="tr-TR" dirty="0" err="1">
                <a:solidFill>
                  <a:srgbClr val="000099"/>
                </a:solidFill>
              </a:rPr>
              <a:t>Miyokardda</a:t>
            </a:r>
            <a:r>
              <a:rPr lang="tr-TR" dirty="0"/>
              <a:t> 		</a:t>
            </a:r>
            <a:r>
              <a:rPr lang="tr-TR" sz="3200" b="1" dirty="0">
                <a:solidFill>
                  <a:srgbClr val="FF0000"/>
                </a:solidFill>
              </a:rPr>
              <a:t>SR </a:t>
            </a:r>
            <a:r>
              <a:rPr lang="tr-TR" sz="3200" b="1" dirty="0">
                <a:solidFill>
                  <a:srgbClr val="006600"/>
                </a:solidFill>
              </a:rPr>
              <a:t>+</a:t>
            </a:r>
            <a:r>
              <a:rPr lang="tr-TR" sz="3200" b="1" dirty="0">
                <a:solidFill>
                  <a:srgbClr val="FF0000"/>
                </a:solidFill>
              </a:rPr>
              <a:t> ESS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B6ABF7-9FB1-4204-A4E2-62C798A46B8E}" type="slidenum">
              <a:rPr lang="tr-TR">
                <a:solidFill>
                  <a:srgbClr val="FFFF00"/>
                </a:solidFill>
              </a:rPr>
              <a:pPr>
                <a:defRPr/>
              </a:pPr>
              <a:t>18</a:t>
            </a:fld>
            <a:endParaRPr lang="tr-TR">
              <a:solidFill>
                <a:srgbClr val="FFFF00"/>
              </a:solidFill>
            </a:endParaRPr>
          </a:p>
        </p:txBody>
      </p:sp>
      <p:sp>
        <p:nvSpPr>
          <p:cNvPr id="3690503" name="AutoShape 7"/>
          <p:cNvSpPr>
            <a:spLocks noChangeArrowheads="1"/>
          </p:cNvSpPr>
          <p:nvPr/>
        </p:nvSpPr>
        <p:spPr bwMode="auto">
          <a:xfrm>
            <a:off x="4716015" y="1989088"/>
            <a:ext cx="792162" cy="431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66"/>
          </a:solidFill>
          <a:ln w="2857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90504" name="AutoShape 8"/>
          <p:cNvSpPr>
            <a:spLocks noChangeArrowheads="1"/>
          </p:cNvSpPr>
          <p:nvPr/>
        </p:nvSpPr>
        <p:spPr bwMode="auto">
          <a:xfrm>
            <a:off x="4716089" y="3057148"/>
            <a:ext cx="792162" cy="431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66"/>
          </a:solidFill>
          <a:ln w="2857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90505" name="AutoShape 9"/>
          <p:cNvSpPr>
            <a:spLocks noChangeArrowheads="1"/>
          </p:cNvSpPr>
          <p:nvPr/>
        </p:nvSpPr>
        <p:spPr bwMode="auto">
          <a:xfrm>
            <a:off x="4716089" y="4148956"/>
            <a:ext cx="792162" cy="431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66"/>
          </a:solidFill>
          <a:ln w="2857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833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620688"/>
            <a:ext cx="4320480" cy="568863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7850" indent="-577850">
              <a:buClr>
                <a:schemeClr val="accent1"/>
              </a:buClr>
              <a:buFont typeface="Wingdings" pitchFamily="2" charset="2"/>
              <a:buNone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kası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>
                <a:effectLst/>
              </a:rPr>
              <a:t>Kas </a:t>
            </a:r>
            <a:r>
              <a:rPr lang="en-US" sz="2400" dirty="0" err="1">
                <a:effectLst/>
              </a:rPr>
              <a:t>lifleri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birbirine</a:t>
            </a:r>
            <a:r>
              <a:rPr lang="en-US" sz="2400" dirty="0">
                <a:effectLst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</a:rPr>
              <a:t>interkala</a:t>
            </a:r>
            <a:r>
              <a:rPr lang="tr-TR" sz="2400" b="1" dirty="0">
                <a:solidFill>
                  <a:srgbClr val="C00000"/>
                </a:solidFill>
                <a:effectLst/>
              </a:rPr>
              <a:t>r </a:t>
            </a:r>
            <a:r>
              <a:rPr lang="en-US" sz="2400" b="1" dirty="0" err="1">
                <a:solidFill>
                  <a:srgbClr val="C00000"/>
                </a:solidFill>
                <a:effectLst/>
              </a:rPr>
              <a:t>disklerle</a:t>
            </a:r>
            <a:r>
              <a:rPr lang="en-US" sz="2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2400" dirty="0" err="1">
                <a:effectLst/>
              </a:rPr>
              <a:t>bağlanır</a:t>
            </a:r>
            <a:r>
              <a:rPr lang="en-US" sz="2400" dirty="0">
                <a:effectLst/>
              </a:rPr>
              <a:t>. </a:t>
            </a:r>
            <a:endParaRPr lang="tr-TR" sz="2400" dirty="0">
              <a:effectLst/>
            </a:endParaRPr>
          </a:p>
          <a:p>
            <a:pPr marL="0" indent="0">
              <a:buNone/>
            </a:pPr>
            <a:endParaRPr lang="tr-TR" sz="2400" dirty="0">
              <a:effectLst/>
            </a:endParaRPr>
          </a:p>
          <a:p>
            <a:r>
              <a:rPr lang="en-US" sz="2400" dirty="0">
                <a:effectLst/>
              </a:rPr>
              <a:t>Bu </a:t>
            </a:r>
            <a:r>
              <a:rPr lang="en-US" sz="2400" dirty="0" err="1">
                <a:effectLst/>
              </a:rPr>
              <a:t>disklerin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içerikleri</a:t>
            </a:r>
            <a:r>
              <a:rPr lang="en-US" sz="2400" dirty="0">
                <a:effectLst/>
              </a:rPr>
              <a:t>: </a:t>
            </a:r>
          </a:p>
          <a:p>
            <a:pPr marL="952500" lvl="1" indent="-495300">
              <a:buClr>
                <a:schemeClr val="accent1"/>
              </a:buClr>
            </a:pPr>
            <a:r>
              <a:rPr lang="en-US" sz="2400" b="1" dirty="0" err="1">
                <a:solidFill>
                  <a:srgbClr val="C00000"/>
                </a:solidFill>
              </a:rPr>
              <a:t>Desmosomla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effectLst/>
              </a:rPr>
              <a:t>ile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iki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katlı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membran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birbirine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bağlanır</a:t>
            </a:r>
            <a:r>
              <a:rPr lang="tr-TR" sz="2400" dirty="0"/>
              <a:t>.</a:t>
            </a:r>
            <a:endParaRPr lang="en-US" sz="2400" dirty="0">
              <a:effectLst/>
            </a:endParaRPr>
          </a:p>
          <a:p>
            <a:pPr marL="952500" lvl="1" indent="-495300">
              <a:buClr>
                <a:schemeClr val="accent1"/>
              </a:buClr>
            </a:pPr>
            <a:r>
              <a:rPr lang="en-US" sz="2400" dirty="0" err="1">
                <a:effectLst/>
              </a:rPr>
              <a:t>Kalpte</a:t>
            </a:r>
            <a:r>
              <a:rPr lang="en-US" sz="2400" dirty="0">
                <a:effectLst/>
              </a:rPr>
              <a:t> </a:t>
            </a:r>
            <a:r>
              <a:rPr lang="tr-TR" sz="2400" b="1" dirty="0">
                <a:solidFill>
                  <a:srgbClr val="C00000"/>
                </a:solidFill>
              </a:rPr>
              <a:t>aksiyon potansiyelinin </a:t>
            </a:r>
            <a:r>
              <a:rPr lang="en-US" sz="2400" b="1" dirty="0" err="1">
                <a:solidFill>
                  <a:srgbClr val="C00000"/>
                </a:solidFill>
                <a:effectLst/>
              </a:rPr>
              <a:t>hücreden</a:t>
            </a:r>
            <a:r>
              <a:rPr lang="en-US" sz="2400" b="1" dirty="0">
                <a:solidFill>
                  <a:srgbClr val="C0000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</a:rPr>
              <a:t>hücreye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aktarımı</a:t>
            </a:r>
            <a:r>
              <a:rPr lang="tr-TR" sz="2400" b="1" dirty="0" err="1">
                <a:solidFill>
                  <a:srgbClr val="C00000"/>
                </a:solidFill>
              </a:rPr>
              <a:t>nı</a:t>
            </a:r>
            <a:r>
              <a:rPr lang="tr-TR" sz="2400" b="1" dirty="0">
                <a:solidFill>
                  <a:srgbClr val="C00000"/>
                </a:solidFill>
              </a:rPr>
              <a:t> sağlayan </a:t>
            </a:r>
            <a:r>
              <a:rPr lang="en-US" sz="2400" b="1" dirty="0">
                <a:effectLst/>
              </a:rPr>
              <a:t>gap-</a:t>
            </a:r>
            <a:r>
              <a:rPr lang="en-US" sz="2400" b="1" dirty="0" err="1">
                <a:effectLst/>
              </a:rPr>
              <a:t>junctionları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içerir</a:t>
            </a:r>
            <a:r>
              <a:rPr lang="en-US" sz="2400" b="1" dirty="0">
                <a:effectLst/>
              </a:rPr>
              <a:t>.</a:t>
            </a:r>
          </a:p>
          <a:p>
            <a:pPr marL="577850" indent="-577850"/>
            <a:endParaRPr lang="en-US" sz="2400" dirty="0">
              <a:effectLst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3ADC2-3815-4564-B843-6F689AA9522F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E351562-0C3E-48FC-94B9-5E9546C61B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8214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199" y="1268760"/>
            <a:ext cx="8075241" cy="230425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Kasılabilen hücreler; </a:t>
            </a:r>
            <a:r>
              <a:rPr lang="tr-TR" sz="2400" dirty="0" err="1"/>
              <a:t>atrium</a:t>
            </a:r>
            <a:r>
              <a:rPr lang="tr-TR" sz="2400" dirty="0"/>
              <a:t> ve </a:t>
            </a:r>
            <a:r>
              <a:rPr lang="tr-TR" sz="2400" dirty="0" err="1"/>
              <a:t>ventrikülleri</a:t>
            </a:r>
            <a:r>
              <a:rPr lang="tr-TR" sz="2400" dirty="0"/>
              <a:t> yapan hücreler</a:t>
            </a:r>
          </a:p>
          <a:p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Kalp kası </a:t>
            </a:r>
            <a:r>
              <a:rPr lang="tr-TR" sz="2000" b="1" dirty="0"/>
              <a:t>(</a:t>
            </a:r>
            <a:r>
              <a:rPr lang="tr-TR" sz="2000" b="1" dirty="0" err="1"/>
              <a:t>miyokard</a:t>
            </a:r>
            <a:r>
              <a:rPr lang="tr-TR" sz="2000" b="1" dirty="0"/>
              <a:t>) </a:t>
            </a:r>
            <a:r>
              <a:rPr lang="tr-TR" sz="2400" b="1" dirty="0"/>
              <a:t>hücrelerinde istirahat potansiyeli  </a:t>
            </a:r>
            <a:r>
              <a:rPr lang="tr-TR" sz="2400" dirty="0"/>
              <a:t>: </a:t>
            </a:r>
            <a:r>
              <a:rPr lang="tr-TR" sz="2400" b="1" dirty="0">
                <a:solidFill>
                  <a:srgbClr val="C00000"/>
                </a:solidFill>
              </a:rPr>
              <a:t>-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C00000"/>
                </a:solidFill>
              </a:rPr>
              <a:t>90 mV  </a:t>
            </a:r>
            <a:r>
              <a:rPr lang="tr-TR" sz="2400" dirty="0"/>
              <a:t>(250-300 </a:t>
            </a:r>
            <a:r>
              <a:rPr lang="tr-TR" sz="2400" dirty="0" err="1"/>
              <a:t>ms</a:t>
            </a:r>
            <a:r>
              <a:rPr lang="tr-TR" sz="2400" dirty="0"/>
              <a:t>)</a:t>
            </a:r>
          </a:p>
          <a:p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İskelet kası aksiyon potansiyeli süresinden 30 kat fazla</a:t>
            </a:r>
          </a:p>
          <a:p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1979712" y="606359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AKSİYON POTANSİYELLERİ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910208"/>
            <a:ext cx="8291264" cy="5399112"/>
          </a:xfrm>
        </p:spPr>
        <p:txBody>
          <a:bodyPr>
            <a:normAutofit/>
          </a:bodyPr>
          <a:lstStyle/>
          <a:p>
            <a:r>
              <a:rPr lang="tr-TR" sz="2400" b="1" dirty="0" err="1">
                <a:solidFill>
                  <a:srgbClr val="C00000"/>
                </a:solidFill>
              </a:rPr>
              <a:t>Myokard</a:t>
            </a:r>
            <a:r>
              <a:rPr lang="tr-TR" sz="2400" b="1" dirty="0">
                <a:solidFill>
                  <a:srgbClr val="C00000"/>
                </a:solidFill>
              </a:rPr>
              <a:t> hücresi aksiyon potansiyeli </a:t>
            </a:r>
            <a:r>
              <a:rPr lang="tr-TR" sz="2400" dirty="0"/>
              <a:t>(AP) safhaları;</a:t>
            </a:r>
          </a:p>
          <a:p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C00000"/>
                </a:solidFill>
              </a:rPr>
              <a:t>1-</a:t>
            </a:r>
            <a:r>
              <a:rPr lang="tr-TR" sz="2400" b="1" u="sng" dirty="0"/>
              <a:t>Hızlı depolarizasyon</a:t>
            </a:r>
            <a:r>
              <a:rPr lang="tr-TR" sz="2400" b="1" dirty="0"/>
              <a:t>:  </a:t>
            </a:r>
            <a:r>
              <a:rPr lang="tr-TR" sz="2400" dirty="0"/>
              <a:t>voltaj kapılı </a:t>
            </a:r>
            <a:r>
              <a:rPr lang="tr-TR" sz="2400" b="1" dirty="0" err="1">
                <a:solidFill>
                  <a:srgbClr val="FF0000"/>
                </a:solidFill>
              </a:rPr>
              <a:t>Na</a:t>
            </a:r>
            <a:r>
              <a:rPr lang="tr-TR" sz="2400" b="1" strike="sngStrike" baseline="30000" dirty="0">
                <a:solidFill>
                  <a:srgbClr val="FF0000"/>
                </a:solidFill>
              </a:rPr>
              <a:t>+</a:t>
            </a:r>
            <a:r>
              <a:rPr lang="tr-TR" sz="2400" b="1" dirty="0"/>
              <a:t> </a:t>
            </a:r>
            <a:r>
              <a:rPr lang="tr-TR" sz="2400" dirty="0"/>
              <a:t>kanalları açılır.</a:t>
            </a:r>
          </a:p>
          <a:p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C00000"/>
                </a:solidFill>
              </a:rPr>
              <a:t>2-</a:t>
            </a:r>
            <a:r>
              <a:rPr lang="tr-TR" sz="2400" b="1" u="sng" dirty="0"/>
              <a:t>Plato</a:t>
            </a:r>
            <a:r>
              <a:rPr lang="tr-TR" sz="2400" b="1" dirty="0"/>
              <a:t>:  </a:t>
            </a:r>
            <a:r>
              <a:rPr lang="tr-TR" sz="2400" dirty="0" err="1"/>
              <a:t>Na</a:t>
            </a:r>
            <a:r>
              <a:rPr lang="tr-TR" sz="2400" baseline="30000" dirty="0"/>
              <a:t>+</a:t>
            </a:r>
            <a:r>
              <a:rPr lang="tr-TR" sz="2400" dirty="0"/>
              <a:t> kanalları kapanırken </a:t>
            </a:r>
            <a:r>
              <a:rPr lang="tr-TR" sz="2400" b="1" dirty="0"/>
              <a:t>yavaş</a:t>
            </a:r>
            <a:r>
              <a:rPr lang="tr-TR" sz="2400" dirty="0"/>
              <a:t> voltaj kapılı </a:t>
            </a:r>
            <a:r>
              <a:rPr lang="tr-TR" sz="2400" b="1" dirty="0">
                <a:solidFill>
                  <a:srgbClr val="FF0000"/>
                </a:solidFill>
              </a:rPr>
              <a:t>Ca</a:t>
            </a:r>
            <a:r>
              <a:rPr lang="tr-TR" sz="2400" b="1" baseline="30000" dirty="0">
                <a:solidFill>
                  <a:srgbClr val="FF0000"/>
                </a:solidFill>
              </a:rPr>
              <a:t>+2</a:t>
            </a:r>
            <a:r>
              <a:rPr lang="tr-TR" sz="2400" dirty="0"/>
              <a:t> kanalları açılır. Böylece </a:t>
            </a:r>
            <a:r>
              <a:rPr lang="tr-TR" sz="2400" dirty="0" err="1"/>
              <a:t>membran</a:t>
            </a:r>
            <a:r>
              <a:rPr lang="tr-TR" sz="2400" dirty="0"/>
              <a:t> pot. bir süre sıfır düzeyinde kalır.  AP eğrisinin bu bölümüne </a:t>
            </a:r>
            <a:r>
              <a:rPr lang="tr-TR" sz="2400" b="1" dirty="0">
                <a:solidFill>
                  <a:srgbClr val="7030A0"/>
                </a:solidFill>
              </a:rPr>
              <a:t>plato</a:t>
            </a:r>
            <a:r>
              <a:rPr lang="tr-TR" sz="2400" dirty="0"/>
              <a:t> denir.  </a:t>
            </a:r>
          </a:p>
          <a:p>
            <a:r>
              <a:rPr lang="tr-TR" sz="2000" dirty="0"/>
              <a:t>     </a:t>
            </a:r>
            <a:r>
              <a:rPr lang="tr-TR" sz="1800" dirty="0">
                <a:solidFill>
                  <a:srgbClr val="C00000"/>
                </a:solidFill>
              </a:rPr>
              <a:t>(kalp kası AP ile iskelet kası AP arasındaki en önemli fark)</a:t>
            </a:r>
          </a:p>
          <a:p>
            <a:endParaRPr lang="tr-TR" sz="2400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C00000"/>
                </a:solidFill>
              </a:rPr>
              <a:t>3-</a:t>
            </a:r>
            <a:r>
              <a:rPr lang="tr-TR" sz="2400" b="1" u="sng" dirty="0"/>
              <a:t>Repolarizasyon</a:t>
            </a:r>
            <a:r>
              <a:rPr lang="tr-TR" sz="2400" b="1" dirty="0"/>
              <a:t>: </a:t>
            </a:r>
            <a:r>
              <a:rPr lang="tr-TR" sz="2400" dirty="0"/>
              <a:t>plato devam ederken yavaş Ca</a:t>
            </a:r>
            <a:r>
              <a:rPr lang="tr-TR" sz="2400" baseline="30000" dirty="0"/>
              <a:t>+2</a:t>
            </a:r>
            <a:r>
              <a:rPr lang="tr-TR" sz="2400" dirty="0"/>
              <a:t> kanalları kapanmaya ve yavaş </a:t>
            </a:r>
            <a:r>
              <a:rPr lang="tr-TR" sz="2400" b="1" dirty="0">
                <a:solidFill>
                  <a:srgbClr val="FF0000"/>
                </a:solidFill>
              </a:rPr>
              <a:t>K</a:t>
            </a:r>
            <a:r>
              <a:rPr lang="tr-TR" sz="2400" b="1" baseline="30000" dirty="0">
                <a:solidFill>
                  <a:srgbClr val="FF0000"/>
                </a:solidFill>
              </a:rPr>
              <a:t>+</a:t>
            </a:r>
            <a:r>
              <a:rPr lang="tr-TR" sz="2400" b="1" dirty="0"/>
              <a:t> </a:t>
            </a:r>
            <a:r>
              <a:rPr lang="tr-TR" sz="2400" dirty="0"/>
              <a:t>kanalları açılmaya başlar. </a:t>
            </a:r>
            <a:r>
              <a:rPr lang="tr-TR" sz="2400" dirty="0" err="1"/>
              <a:t>Membran</a:t>
            </a:r>
            <a:r>
              <a:rPr lang="tr-TR" sz="2400" dirty="0"/>
              <a:t> potansiyeli istirahat seviyesine ulaşır.</a:t>
            </a:r>
          </a:p>
          <a:p>
            <a:endParaRPr lang="tr-TR" sz="20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Vurdumduymazlık (</a:t>
            </a: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refrakter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Dönemi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7"/>
            <a:ext cx="7643192" cy="2952328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400" dirty="0"/>
              <a:t>AP’ </a:t>
            </a:r>
            <a:r>
              <a:rPr lang="tr-TR" sz="2400" dirty="0" err="1"/>
              <a:t>lerinin</a:t>
            </a:r>
            <a:r>
              <a:rPr lang="tr-TR" sz="2400" dirty="0"/>
              <a:t> başlangıcından itibaren </a:t>
            </a:r>
            <a:r>
              <a:rPr lang="tr-TR" sz="2400" dirty="0" err="1"/>
              <a:t>membranın</a:t>
            </a:r>
            <a:r>
              <a:rPr lang="tr-TR" sz="2400" dirty="0"/>
              <a:t> normalde ikinci uyarana cevap vermediği süreye </a:t>
            </a:r>
            <a:r>
              <a:rPr lang="tr-TR" sz="2400" dirty="0" err="1">
                <a:solidFill>
                  <a:srgbClr val="FF0000"/>
                </a:solidFill>
              </a:rPr>
              <a:t>refrakter</a:t>
            </a:r>
            <a:r>
              <a:rPr lang="tr-TR" sz="2400" dirty="0">
                <a:solidFill>
                  <a:srgbClr val="FF0000"/>
                </a:solidFill>
              </a:rPr>
              <a:t> dönem </a:t>
            </a:r>
            <a:r>
              <a:rPr lang="tr-TR" sz="2400" dirty="0"/>
              <a:t>denir.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/>
              <a:t>Kalp kası, AP sırasında yeniden uyarılmaz. </a:t>
            </a:r>
            <a:r>
              <a:rPr lang="tr-TR" sz="2400" b="1" dirty="0">
                <a:solidFill>
                  <a:srgbClr val="C00000"/>
                </a:solidFill>
              </a:rPr>
              <a:t>TETANUS görülmez!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Kalbin ileti sistemi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447800"/>
            <a:ext cx="8147248" cy="486152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Kalp kası sinirsel ve </a:t>
            </a:r>
            <a:r>
              <a:rPr lang="tr-TR" sz="2800" dirty="0" err="1"/>
              <a:t>hormonal</a:t>
            </a:r>
            <a:r>
              <a:rPr lang="tr-TR" sz="2800" dirty="0"/>
              <a:t> uyaran olmadan da kasılmasına devam eder. (</a:t>
            </a:r>
            <a:r>
              <a:rPr lang="tr-TR" sz="2800" b="1" dirty="0" err="1"/>
              <a:t>otoritmisite</a:t>
            </a:r>
            <a:r>
              <a:rPr lang="tr-TR" sz="28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Kalp kasında uyarıların başlatıldığı ve iletildiği özel bir ileti sistemi vardır.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Bu ileti sisteminin elemanları şunlardır:</a:t>
            </a:r>
          </a:p>
          <a:p>
            <a:pPr marL="0" indent="0">
              <a:buNone/>
            </a:pPr>
            <a:endParaRPr lang="tr-TR" sz="2000" dirty="0"/>
          </a:p>
          <a:p>
            <a:pPr marL="1131570" lvl="2" indent="-457200">
              <a:buAutoNum type="arabicParenR"/>
            </a:pPr>
            <a:r>
              <a:rPr lang="tr-TR" sz="2700" b="1" dirty="0" err="1"/>
              <a:t>Sinoatrial</a:t>
            </a:r>
            <a:r>
              <a:rPr lang="tr-TR" sz="2700" b="1" dirty="0"/>
              <a:t> düğüm (SA)</a:t>
            </a:r>
          </a:p>
          <a:p>
            <a:pPr marL="1131570" lvl="2" indent="-457200">
              <a:buAutoNum type="arabicParenR"/>
            </a:pPr>
            <a:r>
              <a:rPr lang="tr-TR" sz="2700" b="1" dirty="0"/>
              <a:t>Atrioventriküler düğüm (AV)</a:t>
            </a:r>
          </a:p>
          <a:p>
            <a:pPr marL="1131570" lvl="2" indent="-457200">
              <a:buAutoNum type="arabicParenR"/>
            </a:pPr>
            <a:r>
              <a:rPr lang="tr-TR" sz="2700" b="1" dirty="0"/>
              <a:t>His demeti                   </a:t>
            </a:r>
          </a:p>
          <a:p>
            <a:pPr marL="1131570" lvl="2" indent="-457200">
              <a:buAutoNum type="arabicParenR"/>
            </a:pPr>
            <a:r>
              <a:rPr lang="tr-TR" sz="2700" b="1" dirty="0" err="1"/>
              <a:t>Purkinje</a:t>
            </a:r>
            <a:r>
              <a:rPr lang="tr-TR" sz="2700" b="1" dirty="0"/>
              <a:t> sistemi</a:t>
            </a:r>
          </a:p>
          <a:p>
            <a:pPr marL="457200" indent="-457200">
              <a:buNone/>
            </a:pPr>
            <a:r>
              <a:rPr lang="tr-TR" sz="3100" dirty="0"/>
              <a:t> </a:t>
            </a:r>
          </a:p>
          <a:p>
            <a:pPr marL="457200" indent="-457200">
              <a:buNone/>
            </a:pPr>
            <a:endParaRPr lang="tr-TR" sz="2000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7646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SA düğüm: </a:t>
            </a:r>
          </a:p>
          <a:p>
            <a:pPr>
              <a:buNone/>
            </a:pP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3000" b="1" dirty="0" err="1"/>
              <a:t>dk’da</a:t>
            </a:r>
            <a:r>
              <a:rPr lang="tr-TR" sz="3000" b="1" dirty="0"/>
              <a:t> 80-100 uyarı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3000" dirty="0"/>
              <a:t>Sağ </a:t>
            </a:r>
            <a:r>
              <a:rPr lang="tr-TR" sz="3000" dirty="0" err="1"/>
              <a:t>atriumun</a:t>
            </a:r>
            <a:r>
              <a:rPr lang="tr-TR" sz="3000" dirty="0"/>
              <a:t> arka duvarına gömülüdür.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3000" b="1" dirty="0">
                <a:solidFill>
                  <a:srgbClr val="C00000"/>
                </a:solidFill>
              </a:rPr>
              <a:t>Kalbin uyarılarının çıktığı bölümdür.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3000" dirty="0" err="1"/>
              <a:t>Depolarizasyonun</a:t>
            </a:r>
            <a:r>
              <a:rPr lang="tr-TR" sz="3000" dirty="0"/>
              <a:t> en hızlı olduğu SA düğüm, kalbin atım hızını belirlediği için </a:t>
            </a:r>
            <a:r>
              <a:rPr lang="tr-TR" sz="3000" b="1" dirty="0">
                <a:solidFill>
                  <a:srgbClr val="C00000"/>
                </a:solidFill>
              </a:rPr>
              <a:t>kardiyak </a:t>
            </a:r>
            <a:r>
              <a:rPr lang="tr-TR" sz="3000" b="1" dirty="0" err="1">
                <a:solidFill>
                  <a:srgbClr val="C00000"/>
                </a:solidFill>
              </a:rPr>
              <a:t>pacemaker</a:t>
            </a:r>
            <a:r>
              <a:rPr lang="tr-TR" sz="3000" b="1" dirty="0"/>
              <a:t> </a:t>
            </a:r>
            <a:r>
              <a:rPr lang="tr-TR" sz="3000" dirty="0"/>
              <a:t>adını alır.</a:t>
            </a:r>
            <a:endParaRPr lang="tr-TR" sz="3000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3000" dirty="0"/>
              <a:t>SA düğümden çıkan bir AP, önce </a:t>
            </a:r>
            <a:r>
              <a:rPr lang="tr-TR" sz="3000" dirty="0" err="1"/>
              <a:t>atrium</a:t>
            </a:r>
            <a:r>
              <a:rPr lang="tr-TR" sz="3000" dirty="0"/>
              <a:t> kasını uyarır, sonra </a:t>
            </a:r>
            <a:r>
              <a:rPr lang="tr-TR" sz="3000" dirty="0" err="1"/>
              <a:t>atrioventriküler</a:t>
            </a:r>
            <a:r>
              <a:rPr lang="tr-TR" sz="3000" dirty="0"/>
              <a:t> düğüme gelir.</a:t>
            </a:r>
          </a:p>
          <a:p>
            <a:pPr>
              <a:buNone/>
            </a:pPr>
            <a:endParaRPr lang="tr-TR" sz="1800" dirty="0">
              <a:latin typeface="Gill Sans MT" pitchFamily="34" charset="0"/>
            </a:endParaRPr>
          </a:p>
          <a:p>
            <a:pPr>
              <a:buNone/>
            </a:pPr>
            <a:r>
              <a:rPr lang="tr-TR" sz="1800" b="1" dirty="0">
                <a:latin typeface="Gill Sans MT" pitchFamily="34" charset="0"/>
              </a:rPr>
              <a:t>    </a:t>
            </a:r>
            <a:r>
              <a:rPr lang="tr-TR" sz="2400" b="1" dirty="0">
                <a:latin typeface="Gill Sans MT" pitchFamily="34" charset="0"/>
              </a:rPr>
              <a:t> </a:t>
            </a:r>
            <a:endParaRPr lang="tr-TR" sz="1800" dirty="0">
              <a:latin typeface="Gill Sans MT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tr-TR" sz="1800" dirty="0">
              <a:latin typeface="Gill Sans MT" pitchFamily="34" charset="0"/>
            </a:endParaRPr>
          </a:p>
          <a:p>
            <a:pPr>
              <a:lnSpc>
                <a:spcPct val="80000"/>
              </a:lnSpc>
            </a:pPr>
            <a:r>
              <a:rPr lang="tr-TR" sz="1800" b="1" dirty="0">
                <a:latin typeface="Gill Sans MT" pitchFamily="34" charset="0"/>
              </a:rPr>
              <a:t>    </a:t>
            </a:r>
            <a:r>
              <a:rPr lang="tr-TR" sz="2400" b="1" dirty="0">
                <a:latin typeface="Gill Sans MT" pitchFamily="34" charset="0"/>
              </a:rPr>
              <a:t> </a:t>
            </a:r>
            <a:r>
              <a:rPr lang="tr-TR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AV düğüm:</a:t>
            </a:r>
          </a:p>
          <a:p>
            <a:pPr>
              <a:lnSpc>
                <a:spcPct val="80000"/>
              </a:lnSpc>
            </a:pPr>
            <a:endParaRPr lang="tr-TR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dk’da</a:t>
            </a:r>
            <a:r>
              <a:rPr lang="tr-TR" sz="2800" b="1" dirty="0"/>
              <a:t>  40-60 uyarı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Sağ </a:t>
            </a:r>
            <a:r>
              <a:rPr lang="tr-TR" sz="2800" dirty="0" err="1"/>
              <a:t>atriumun</a:t>
            </a:r>
            <a:r>
              <a:rPr lang="tr-TR" sz="2800" dirty="0"/>
              <a:t> tabanında bulunur.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SA düğüm ile AV düğüm </a:t>
            </a:r>
            <a:r>
              <a:rPr lang="tr-TR" sz="2800" dirty="0" err="1"/>
              <a:t>gap</a:t>
            </a:r>
            <a:r>
              <a:rPr lang="tr-TR" sz="2800" dirty="0"/>
              <a:t> </a:t>
            </a:r>
            <a:r>
              <a:rPr lang="tr-TR" sz="2800" dirty="0" err="1"/>
              <a:t>junctionlarla</a:t>
            </a:r>
            <a:r>
              <a:rPr lang="tr-TR" sz="2800" dirty="0"/>
              <a:t> bağlanmıştır.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b="1" dirty="0">
                <a:solidFill>
                  <a:srgbClr val="C00000"/>
                </a:solidFill>
              </a:rPr>
              <a:t>Kalpte ileti hızının en yavaş olduğu yerdir.  </a:t>
            </a:r>
            <a:r>
              <a:rPr lang="tr-TR" sz="2600" b="1" dirty="0">
                <a:solidFill>
                  <a:srgbClr val="002060"/>
                </a:solidFill>
              </a:rPr>
              <a:t>(</a:t>
            </a:r>
            <a:r>
              <a:rPr lang="tr-TR" sz="2600" b="1" dirty="0" err="1">
                <a:solidFill>
                  <a:srgbClr val="002060"/>
                </a:solidFill>
              </a:rPr>
              <a:t>gap</a:t>
            </a:r>
            <a:r>
              <a:rPr lang="tr-TR" sz="2600" b="1" dirty="0">
                <a:solidFill>
                  <a:srgbClr val="002060"/>
                </a:solidFill>
              </a:rPr>
              <a:t> </a:t>
            </a:r>
            <a:r>
              <a:rPr lang="tr-TR" sz="2600" b="1" dirty="0" err="1">
                <a:solidFill>
                  <a:srgbClr val="002060"/>
                </a:solidFill>
              </a:rPr>
              <a:t>junction</a:t>
            </a:r>
            <a:r>
              <a:rPr lang="tr-TR" sz="2600" b="1" dirty="0">
                <a:solidFill>
                  <a:srgbClr val="002060"/>
                </a:solidFill>
              </a:rPr>
              <a:t> az)</a:t>
            </a:r>
          </a:p>
          <a:p>
            <a:endParaRPr lang="tr-TR" sz="1800" dirty="0">
              <a:latin typeface="Gill Sans MT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b="1" dirty="0">
                <a:latin typeface="Gill Sans MT" pitchFamily="34" charset="0"/>
              </a:rPr>
              <a:t>  </a:t>
            </a:r>
            <a:r>
              <a:rPr lang="tr-TR" sz="2400" dirty="0"/>
              <a:t>AV düğümde iletinin </a:t>
            </a:r>
            <a:r>
              <a:rPr lang="tr-TR" sz="2400" b="1" dirty="0"/>
              <a:t>geciktirilmesi</a:t>
            </a:r>
            <a:r>
              <a:rPr lang="tr-TR" sz="2400" dirty="0"/>
              <a:t> </a:t>
            </a:r>
            <a:r>
              <a:rPr lang="tr-TR" sz="2400" dirty="0" err="1"/>
              <a:t>atriumların</a:t>
            </a:r>
            <a:r>
              <a:rPr lang="tr-TR" sz="2400" dirty="0"/>
              <a:t> </a:t>
            </a:r>
            <a:r>
              <a:rPr lang="tr-TR" sz="2400" dirty="0" err="1"/>
              <a:t>ventriküllerden</a:t>
            </a:r>
            <a:r>
              <a:rPr lang="tr-TR" sz="2400" dirty="0"/>
              <a:t> önce kasılmasını sağlar. Kalbin normal pompa görevini yapmasını da bu özellik sağlar. Aksi takdirde aynı anda kasılsalardı, kan </a:t>
            </a:r>
            <a:r>
              <a:rPr lang="tr-TR" sz="2400" dirty="0" err="1"/>
              <a:t>atriumdan</a:t>
            </a:r>
            <a:r>
              <a:rPr lang="tr-TR" sz="2400" dirty="0"/>
              <a:t> </a:t>
            </a:r>
            <a:r>
              <a:rPr lang="tr-TR" sz="2400" dirty="0" err="1"/>
              <a:t>ventriküle</a:t>
            </a:r>
            <a:r>
              <a:rPr lang="tr-TR" sz="2400" dirty="0"/>
              <a:t> geçemezdi.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7492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2237503"/>
            <a:ext cx="8229600" cy="3711777"/>
          </a:xfrm>
          <a:noFill/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demeti:</a:t>
            </a:r>
          </a:p>
          <a:p>
            <a:pPr>
              <a:lnSpc>
                <a:spcPct val="80000"/>
              </a:lnSpc>
            </a:pPr>
            <a:endParaRPr lang="tr-TR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/>
              <a:t>Ventriküller ile </a:t>
            </a:r>
            <a:r>
              <a:rPr lang="tr-TR" sz="2600" dirty="0" err="1"/>
              <a:t>atrium</a:t>
            </a:r>
            <a:r>
              <a:rPr lang="tr-TR" sz="2600" dirty="0"/>
              <a:t> arasındaki tek iletim dokusudur.</a:t>
            </a:r>
          </a:p>
          <a:p>
            <a:endParaRPr lang="tr-TR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/>
              <a:t>Sağ ve sol olmak üzere 2 dala ayrılır. Daha sonra </a:t>
            </a:r>
            <a:r>
              <a:rPr lang="tr-TR" sz="2600" dirty="0" err="1"/>
              <a:t>purkinje</a:t>
            </a:r>
            <a:r>
              <a:rPr lang="tr-TR" sz="2600" dirty="0"/>
              <a:t> sistemi ile devam eder.</a:t>
            </a:r>
          </a:p>
          <a:p>
            <a:pPr>
              <a:buNone/>
            </a:pPr>
            <a:r>
              <a:rPr lang="tr-TR" sz="2400" dirty="0"/>
              <a:t>  </a:t>
            </a:r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tr-TR" sz="18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  <a:noFill/>
        </p:spPr>
        <p:txBody>
          <a:bodyPr>
            <a:normAutofit/>
          </a:bodyPr>
          <a:lstStyle/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Purkinje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lifleri:</a:t>
            </a:r>
          </a:p>
          <a:p>
            <a:pPr>
              <a:lnSpc>
                <a:spcPct val="80000"/>
              </a:lnSpc>
            </a:pPr>
            <a:endParaRPr lang="tr-TR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Dakikada 15-40 uyarı çıkaran hücrelerdir.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Kalpte ileti hızının en fazla olduğu yer </a:t>
            </a:r>
            <a:r>
              <a:rPr lang="tr-TR" sz="2400" b="1" dirty="0" err="1"/>
              <a:t>Purkinje</a:t>
            </a:r>
            <a:r>
              <a:rPr lang="tr-TR" sz="2400" b="1" dirty="0"/>
              <a:t> lifleridir.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Kalpteki en büyük hücre </a:t>
            </a:r>
            <a:r>
              <a:rPr lang="tr-TR" sz="2400" b="1" dirty="0" err="1"/>
              <a:t>Purkinje</a:t>
            </a:r>
            <a:r>
              <a:rPr lang="tr-TR" sz="2400" b="1" dirty="0"/>
              <a:t> hücresidir.</a:t>
            </a:r>
          </a:p>
          <a:p>
            <a:endParaRPr lang="tr-TR" sz="2400" b="1" dirty="0"/>
          </a:p>
          <a:p>
            <a:endParaRPr lang="tr-TR" sz="18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/>
              <a:t>Eğer SA düğüm veya düğümler arası yollar zedelenirse, AV düğüm yönetimi ele alır, ancak kalp normalden daha yavaş çalışır.</a:t>
            </a:r>
          </a:p>
          <a:p>
            <a:pPr>
              <a:buNone/>
            </a:pPr>
            <a:endParaRPr lang="tr-TR" sz="18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7497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052736"/>
            <a:ext cx="6912768" cy="511256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r-T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Kalpte ileti sistemin hızları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endParaRPr lang="tr-TR" dirty="0"/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/>
              <a:t>SA </a:t>
            </a:r>
            <a:r>
              <a:rPr lang="tr-TR" sz="2800" dirty="0" err="1"/>
              <a:t>nod</a:t>
            </a:r>
            <a:r>
              <a:rPr lang="tr-TR" sz="2800" dirty="0"/>
              <a:t>		: 0,05 m/</a:t>
            </a:r>
            <a:r>
              <a:rPr lang="tr-TR" sz="2800" dirty="0" err="1"/>
              <a:t>sn</a:t>
            </a:r>
            <a:endParaRPr lang="tr-TR" sz="2800" dirty="0"/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 err="1"/>
              <a:t>Atrium</a:t>
            </a:r>
            <a:r>
              <a:rPr lang="tr-TR" sz="2800" dirty="0"/>
              <a:t> kası	: 1 m/</a:t>
            </a:r>
            <a:r>
              <a:rPr lang="tr-TR" sz="2800" dirty="0" err="1"/>
              <a:t>sn</a:t>
            </a:r>
            <a:endParaRPr lang="tr-TR" sz="2800" dirty="0"/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rgbClr val="006600"/>
                </a:solidFill>
              </a:rPr>
              <a:t>AV </a:t>
            </a:r>
            <a:r>
              <a:rPr lang="tr-TR" sz="2800" dirty="0" err="1">
                <a:solidFill>
                  <a:srgbClr val="006600"/>
                </a:solidFill>
              </a:rPr>
              <a:t>nod</a:t>
            </a:r>
            <a:r>
              <a:rPr lang="tr-TR" sz="2800" dirty="0">
                <a:solidFill>
                  <a:srgbClr val="006600"/>
                </a:solidFill>
              </a:rPr>
              <a:t>		: 0,04 m/</a:t>
            </a:r>
            <a:r>
              <a:rPr lang="tr-TR" sz="2800" dirty="0" err="1">
                <a:solidFill>
                  <a:srgbClr val="006600"/>
                </a:solidFill>
              </a:rPr>
              <a:t>sn</a:t>
            </a:r>
            <a:r>
              <a:rPr lang="tr-TR" sz="2800" dirty="0">
                <a:solidFill>
                  <a:srgbClr val="006600"/>
                </a:solidFill>
              </a:rPr>
              <a:t>	 </a:t>
            </a:r>
            <a:r>
              <a:rPr lang="tr-TR" sz="2800" b="1" dirty="0">
                <a:solidFill>
                  <a:srgbClr val="C00000"/>
                </a:solidFill>
              </a:rPr>
              <a:t>(En yavaş)</a:t>
            </a:r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/>
              <a:t>His demeti 	: 1 m/</a:t>
            </a:r>
            <a:r>
              <a:rPr lang="tr-TR" sz="2800" dirty="0" err="1"/>
              <a:t>sn</a:t>
            </a:r>
            <a:endParaRPr lang="tr-TR" sz="2800" dirty="0"/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 err="1">
                <a:solidFill>
                  <a:srgbClr val="FF0000"/>
                </a:solidFill>
              </a:rPr>
              <a:t>Purkinje</a:t>
            </a:r>
            <a:r>
              <a:rPr lang="tr-TR" sz="2800" dirty="0">
                <a:solidFill>
                  <a:srgbClr val="FF0000"/>
                </a:solidFill>
              </a:rPr>
              <a:t> lifleri 	: 4 m/</a:t>
            </a:r>
            <a:r>
              <a:rPr lang="tr-TR" sz="2800" dirty="0" err="1">
                <a:solidFill>
                  <a:srgbClr val="FF0000"/>
                </a:solidFill>
              </a:rPr>
              <a:t>sn</a:t>
            </a:r>
            <a:r>
              <a:rPr lang="tr-TR" sz="2800" dirty="0">
                <a:solidFill>
                  <a:srgbClr val="FF0000"/>
                </a:solidFill>
              </a:rPr>
              <a:t>	 </a:t>
            </a:r>
            <a:r>
              <a:rPr lang="tr-TR" sz="2800" b="1" dirty="0">
                <a:solidFill>
                  <a:srgbClr val="00B050"/>
                </a:solidFill>
              </a:rPr>
              <a:t>(En hızlı)</a:t>
            </a:r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/>
              <a:t>Ventrikül kası  	: 1 m/</a:t>
            </a:r>
            <a:r>
              <a:rPr lang="tr-TR" sz="2800" dirty="0" err="1"/>
              <a:t>sn</a:t>
            </a:r>
            <a:endParaRPr lang="tr-TR" sz="280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3886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ELEKTROKARDİYOGRAM (EKG)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2304256"/>
          </a:xfrm>
        </p:spPr>
        <p:txBody>
          <a:bodyPr>
            <a:normAutofit fontScale="92500" lnSpcReduction="20000"/>
          </a:bodyPr>
          <a:lstStyle/>
          <a:p>
            <a:r>
              <a:rPr lang="tr-TR" sz="2200" dirty="0"/>
              <a:t>Kalpte meydana gelen elektriksel olayları, elektrot ve uygun elektrolit araçlar yardımıyla vücut yüzeyinden yazdırmak mümkündür. Alınan </a:t>
            </a:r>
            <a:r>
              <a:rPr lang="tr-TR" sz="2200" dirty="0" err="1"/>
              <a:t>kayıda</a:t>
            </a:r>
            <a:r>
              <a:rPr lang="tr-TR" sz="2200" dirty="0"/>
              <a:t> EKG denir.</a:t>
            </a:r>
          </a:p>
          <a:p>
            <a:endParaRPr lang="tr-TR" sz="2200" dirty="0"/>
          </a:p>
          <a:p>
            <a:r>
              <a:rPr lang="tr-TR" sz="2200" dirty="0"/>
              <a:t>EKG de görülen dalgalar:</a:t>
            </a:r>
          </a:p>
          <a:p>
            <a:r>
              <a:rPr lang="tr-TR" sz="2400" dirty="0"/>
              <a:t>- </a:t>
            </a:r>
            <a:r>
              <a:rPr lang="tr-TR" sz="2400" b="1" dirty="0"/>
              <a:t>P Dalgası </a:t>
            </a:r>
            <a:r>
              <a:rPr lang="tr-TR" sz="2400" dirty="0"/>
              <a:t>                    </a:t>
            </a:r>
            <a:r>
              <a:rPr lang="tr-TR" sz="2400" dirty="0" err="1"/>
              <a:t>atriumların</a:t>
            </a:r>
            <a:r>
              <a:rPr lang="tr-TR" sz="2400" dirty="0"/>
              <a:t> </a:t>
            </a:r>
            <a:r>
              <a:rPr lang="tr-TR" sz="2400" dirty="0" err="1"/>
              <a:t>depolarizasyonu</a:t>
            </a:r>
            <a:endParaRPr lang="tr-TR" sz="2400" dirty="0"/>
          </a:p>
          <a:p>
            <a:r>
              <a:rPr lang="tr-TR" sz="2400" dirty="0"/>
              <a:t>- </a:t>
            </a:r>
            <a:r>
              <a:rPr lang="tr-TR" sz="2400" b="1" dirty="0">
                <a:solidFill>
                  <a:srgbClr val="0070C0"/>
                </a:solidFill>
              </a:rPr>
              <a:t>QRS Dalgası</a:t>
            </a:r>
            <a:r>
              <a:rPr lang="tr-TR" sz="2400" dirty="0"/>
              <a:t>                </a:t>
            </a:r>
            <a:r>
              <a:rPr lang="tr-TR" sz="2400" dirty="0" err="1"/>
              <a:t>ventriküllerin</a:t>
            </a:r>
            <a:r>
              <a:rPr lang="tr-TR" sz="2400" dirty="0"/>
              <a:t> </a:t>
            </a:r>
            <a:r>
              <a:rPr lang="tr-TR" sz="2400" dirty="0" err="1"/>
              <a:t>depolarizasyonu</a:t>
            </a:r>
            <a:endParaRPr lang="tr-TR" sz="2400" dirty="0"/>
          </a:p>
          <a:p>
            <a:r>
              <a:rPr lang="tr-TR" sz="2400" dirty="0"/>
              <a:t>- </a:t>
            </a:r>
            <a:r>
              <a:rPr lang="tr-TR" sz="2400" b="1" dirty="0">
                <a:solidFill>
                  <a:srgbClr val="00B050"/>
                </a:solidFill>
              </a:rPr>
              <a:t>T Dalgası</a:t>
            </a:r>
            <a:r>
              <a:rPr lang="tr-TR" sz="2400" dirty="0"/>
              <a:t>                     </a:t>
            </a:r>
            <a:r>
              <a:rPr lang="tr-TR" sz="2400" dirty="0" err="1"/>
              <a:t>ventriküllerin</a:t>
            </a:r>
            <a:r>
              <a:rPr lang="tr-TR" sz="2400" dirty="0"/>
              <a:t> </a:t>
            </a:r>
            <a:r>
              <a:rPr lang="tr-TR" sz="2400" dirty="0" err="1"/>
              <a:t>repolarizasyonu</a:t>
            </a:r>
            <a:r>
              <a:rPr lang="tr-TR" sz="2400" dirty="0"/>
              <a:t> </a:t>
            </a:r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4" name="3 Sağ Ok"/>
          <p:cNvSpPr/>
          <p:nvPr/>
        </p:nvSpPr>
        <p:spPr>
          <a:xfrm>
            <a:off x="2159732" y="2280320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Sağ Ok"/>
          <p:cNvSpPr/>
          <p:nvPr/>
        </p:nvSpPr>
        <p:spPr>
          <a:xfrm>
            <a:off x="2159732" y="2996952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>
            <a:off x="2123728" y="2636912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694A2-499D-44C8-9BE9-BDBFD8B04486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30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244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31913" y="1196975"/>
            <a:ext cx="6192837" cy="46815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Kalbin </a:t>
            </a:r>
            <a:r>
              <a:rPr lang="tr-TR" sz="2400" dirty="0" err="1"/>
              <a:t>pacemakeri</a:t>
            </a:r>
            <a:r>
              <a:rPr lang="tr-TR" sz="2400" dirty="0"/>
              <a:t> ne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>
                <a:solidFill>
                  <a:schemeClr val="tx2"/>
                </a:solidFill>
              </a:rPr>
              <a:t>SA düğüm </a:t>
            </a:r>
            <a:r>
              <a:rPr lang="tr-TR" sz="2400" dirty="0">
                <a:solidFill>
                  <a:srgbClr val="009900"/>
                </a:solidFill>
              </a:rPr>
              <a:t>(60-80)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SA çalışmazsa ne çalışır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>
                <a:solidFill>
                  <a:schemeClr val="tx2"/>
                </a:solidFill>
              </a:rPr>
              <a:t>AV </a:t>
            </a:r>
            <a:r>
              <a:rPr lang="tr-TR" sz="2400" dirty="0">
                <a:solidFill>
                  <a:srgbClr val="009900"/>
                </a:solidFill>
              </a:rPr>
              <a:t>(40-60)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AV de çalışmazsa ne çalışır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 err="1">
                <a:solidFill>
                  <a:schemeClr val="tx2"/>
                </a:solidFill>
              </a:rPr>
              <a:t>Purkinje</a:t>
            </a:r>
            <a:r>
              <a:rPr lang="tr-TR" sz="2400" dirty="0">
                <a:solidFill>
                  <a:schemeClr val="tx2"/>
                </a:solidFill>
              </a:rPr>
              <a:t> </a:t>
            </a:r>
            <a:r>
              <a:rPr lang="tr-TR" sz="2400" dirty="0">
                <a:solidFill>
                  <a:srgbClr val="009900"/>
                </a:solidFill>
              </a:rPr>
              <a:t>(15-40)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sz="2400" dirty="0">
              <a:solidFill>
                <a:srgbClr val="0099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Kalp kasında </a:t>
            </a:r>
            <a:r>
              <a:rPr lang="tr-TR" sz="2400" dirty="0" err="1"/>
              <a:t>ryanodin</a:t>
            </a:r>
            <a:r>
              <a:rPr lang="tr-TR" sz="2400" dirty="0"/>
              <a:t> yerine ne var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 err="1">
                <a:solidFill>
                  <a:schemeClr val="tx2"/>
                </a:solidFill>
              </a:rPr>
              <a:t>Fosfolamban</a:t>
            </a:r>
            <a:endParaRPr lang="tr-TR" sz="2400" dirty="0">
              <a:solidFill>
                <a:schemeClr val="tx2"/>
              </a:solidFill>
            </a:endParaRPr>
          </a:p>
        </p:txBody>
      </p:sp>
      <p:sp>
        <p:nvSpPr>
          <p:cNvPr id="4244483" name="Rectangle 3"/>
          <p:cNvSpPr>
            <a:spLocks noGrp="1" noChangeArrowheads="1"/>
          </p:cNvSpPr>
          <p:nvPr>
            <p:ph type="title"/>
          </p:nvPr>
        </p:nvSpPr>
        <p:spPr>
          <a:xfrm>
            <a:off x="1331913" y="333375"/>
            <a:ext cx="2015951" cy="503238"/>
          </a:xfrm>
          <a:solidFill>
            <a:schemeClr val="tx1"/>
          </a:solidFill>
        </p:spPr>
        <p:txBody>
          <a:bodyPr/>
          <a:lstStyle/>
          <a:p>
            <a:pPr algn="l" eaLnBrk="1" hangingPunct="1">
              <a:defRPr/>
            </a:pPr>
            <a:r>
              <a:rPr lang="tr-TR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Tekrar </a:t>
            </a:r>
          </a:p>
        </p:txBody>
      </p:sp>
    </p:spTree>
    <p:extLst>
      <p:ext uri="{BB962C8B-B14F-4D97-AF65-F5344CB8AC3E}">
        <p14:creationId xmlns:p14="http://schemas.microsoft.com/office/powerpoint/2010/main" val="405241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4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4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4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4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44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B1047-EFBA-40AC-80A8-46B139A24883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31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245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03350" y="765175"/>
            <a:ext cx="5757863" cy="468788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İskelet kasında Ca kaynağı ne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SR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endParaRPr lang="tr-TR" sz="240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Düz kasta Ca kaynağı ne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ESS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endParaRPr lang="tr-TR" sz="240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Kalp kasında Ca kaynağı ne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SR + ESS</a:t>
            </a:r>
          </a:p>
        </p:txBody>
      </p:sp>
    </p:spTree>
    <p:extLst>
      <p:ext uri="{BB962C8B-B14F-4D97-AF65-F5344CB8AC3E}">
        <p14:creationId xmlns:p14="http://schemas.microsoft.com/office/powerpoint/2010/main" val="12475518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5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5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5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5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5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5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0B93D-86FA-4B39-9FDC-1080E4D54A96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32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246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908050"/>
            <a:ext cx="8064500" cy="44640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İleti hızı en yavaş neresi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>
                <a:solidFill>
                  <a:schemeClr val="tx2"/>
                </a:solidFill>
              </a:rPr>
              <a:t>AV düğüm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İleti hızı en hızlı neresi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 err="1">
                <a:solidFill>
                  <a:schemeClr val="tx2"/>
                </a:solidFill>
              </a:rPr>
              <a:t>Purkinje</a:t>
            </a:r>
            <a:r>
              <a:rPr lang="tr-TR" sz="2400" dirty="0">
                <a:solidFill>
                  <a:schemeClr val="tx2"/>
                </a:solidFill>
              </a:rPr>
              <a:t> lifleri</a:t>
            </a:r>
          </a:p>
        </p:txBody>
      </p:sp>
    </p:spTree>
    <p:extLst>
      <p:ext uri="{BB962C8B-B14F-4D97-AF65-F5344CB8AC3E}">
        <p14:creationId xmlns:p14="http://schemas.microsoft.com/office/powerpoint/2010/main" val="398378360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6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6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209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268413"/>
            <a:ext cx="8496944" cy="532893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/>
              <a:t>Kalpte 4 adet kapakçık bulunur: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8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 </a:t>
            </a:r>
            <a:r>
              <a:rPr lang="tr-TR" sz="2400" b="1" dirty="0">
                <a:solidFill>
                  <a:srgbClr val="007033"/>
                </a:solidFill>
              </a:rPr>
              <a:t>At</a:t>
            </a:r>
            <a:r>
              <a:rPr lang="tr-TR" sz="2400" b="1" dirty="0">
                <a:solidFill>
                  <a:srgbClr val="00B050"/>
                </a:solidFill>
              </a:rPr>
              <a:t>riy</a:t>
            </a:r>
            <a:r>
              <a:rPr lang="tr-TR" sz="2400" b="1" dirty="0">
                <a:solidFill>
                  <a:srgbClr val="007033"/>
                </a:solidFill>
              </a:rPr>
              <a:t>o-ventriküler kapaklar: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-</a:t>
            </a:r>
            <a:r>
              <a:rPr lang="tr-TR" sz="2400" b="1" dirty="0" err="1">
                <a:solidFill>
                  <a:srgbClr val="00B050"/>
                </a:solidFill>
              </a:rPr>
              <a:t>Triküspid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dirty="0"/>
              <a:t>kapak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rgbClr val="002060"/>
                </a:solidFill>
              </a:rPr>
              <a:t>-</a:t>
            </a:r>
            <a:r>
              <a:rPr lang="tr-TR" sz="2400" b="1" dirty="0">
                <a:solidFill>
                  <a:srgbClr val="00B050"/>
                </a:solidFill>
              </a:rPr>
              <a:t>Mitral</a:t>
            </a:r>
            <a:r>
              <a:rPr lang="tr-TR" sz="2400" dirty="0">
                <a:solidFill>
                  <a:srgbClr val="002060"/>
                </a:solidFill>
              </a:rPr>
              <a:t> </a:t>
            </a:r>
            <a:r>
              <a:rPr lang="tr-TR" sz="2400" dirty="0"/>
              <a:t>kapak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800" dirty="0">
              <a:solidFill>
                <a:srgbClr val="000099"/>
              </a:solidFill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 </a:t>
            </a:r>
            <a:r>
              <a:rPr lang="tr-TR" sz="2400" b="1" dirty="0">
                <a:solidFill>
                  <a:srgbClr val="00589A"/>
                </a:solidFill>
              </a:rPr>
              <a:t>Semilunar kapaklar: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rgbClr val="002060"/>
                </a:solidFill>
              </a:rPr>
              <a:t>- </a:t>
            </a:r>
            <a:r>
              <a:rPr lang="tr-TR" sz="2400" b="1" dirty="0" err="1">
                <a:solidFill>
                  <a:srgbClr val="00589A"/>
                </a:solidFill>
              </a:rPr>
              <a:t>Pulmoner</a:t>
            </a:r>
            <a:r>
              <a:rPr lang="tr-TR" sz="2400" dirty="0"/>
              <a:t> kapak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- </a:t>
            </a:r>
            <a:r>
              <a:rPr lang="tr-TR" sz="2400" b="1" dirty="0">
                <a:solidFill>
                  <a:srgbClr val="00589A"/>
                </a:solidFill>
              </a:rPr>
              <a:t>Aort </a:t>
            </a:r>
            <a:r>
              <a:rPr lang="tr-TR" sz="2400" dirty="0"/>
              <a:t>kapağı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tr-TR" sz="2400" dirty="0"/>
              <a:t>Bu kapakçıkların hepsi de basınçla açılır ve basınçla kapanırlar.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tr-TR" sz="2400" dirty="0"/>
              <a:t>Kapaklar tek yönlü valf şeklinde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Kan damarı içermezler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0A1A6-0FCA-42BC-92EF-2C6B316D4B3F}" type="slidenum">
              <a:rPr lang="tr-TR">
                <a:solidFill>
                  <a:schemeClr val="tx1"/>
                </a:solidFill>
              </a:rPr>
              <a:pPr>
                <a:defRPr/>
              </a:pPr>
              <a:t>33</a:t>
            </a:fld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612100" name="Rectangle 4"/>
          <p:cNvSpPr>
            <a:spLocks noChangeArrowheads="1"/>
          </p:cNvSpPr>
          <p:nvPr/>
        </p:nvSpPr>
        <p:spPr bwMode="auto">
          <a:xfrm>
            <a:off x="1619250" y="549275"/>
            <a:ext cx="4536926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552450" indent="-55245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KALP KAPAKÇIKLARI</a:t>
            </a:r>
          </a:p>
        </p:txBody>
      </p:sp>
    </p:spTree>
    <p:extLst>
      <p:ext uri="{BB962C8B-B14F-4D97-AF65-F5344CB8AC3E}">
        <p14:creationId xmlns:p14="http://schemas.microsoft.com/office/powerpoint/2010/main" val="1434560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116632"/>
            <a:ext cx="8640960" cy="1800200"/>
          </a:xfrm>
          <a:noFill/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Atrioventriküler kapaklar</a:t>
            </a:r>
          </a:p>
          <a:p>
            <a:pPr>
              <a:buNone/>
            </a:pPr>
            <a:endParaRPr 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  <a:p>
            <a:pPr>
              <a:buClrTx/>
            </a:pPr>
            <a:r>
              <a:rPr lang="tr-TR" sz="2400" dirty="0"/>
              <a:t>- Sağ </a:t>
            </a:r>
            <a:r>
              <a:rPr lang="tr-TR" sz="2400" dirty="0" err="1"/>
              <a:t>atriumla</a:t>
            </a:r>
            <a:r>
              <a:rPr lang="tr-TR" sz="2400" dirty="0"/>
              <a:t>, sağ ventrikül arasında </a:t>
            </a:r>
            <a:r>
              <a:rPr lang="tr-TR" sz="2000" b="1" i="1" dirty="0" err="1">
                <a:solidFill>
                  <a:srgbClr val="7030A0"/>
                </a:solidFill>
                <a:latin typeface="Gill Sans MT" pitchFamily="34" charset="0"/>
              </a:rPr>
              <a:t>Triküspid</a:t>
            </a:r>
            <a:r>
              <a:rPr lang="tr-TR" sz="2000" b="1" i="1" dirty="0">
                <a:solidFill>
                  <a:srgbClr val="7030A0"/>
                </a:solidFill>
                <a:latin typeface="Gill Sans MT" pitchFamily="34" charset="0"/>
              </a:rPr>
              <a:t> Kapak</a:t>
            </a:r>
          </a:p>
          <a:p>
            <a:pPr>
              <a:buClrTx/>
            </a:pPr>
            <a:r>
              <a:rPr lang="tr-TR" sz="2400" dirty="0"/>
              <a:t>- Sol </a:t>
            </a:r>
            <a:r>
              <a:rPr lang="tr-TR" sz="2400" dirty="0" err="1"/>
              <a:t>atriumla</a:t>
            </a:r>
            <a:r>
              <a:rPr lang="tr-TR" sz="2400" dirty="0"/>
              <a:t>, sol ventrikül arasında </a:t>
            </a:r>
            <a:r>
              <a:rPr lang="tr-TR" sz="2000" b="1" i="1" dirty="0">
                <a:solidFill>
                  <a:srgbClr val="7030A0"/>
                </a:solidFill>
                <a:latin typeface="Gill Sans MT" pitchFamily="34" charset="0"/>
              </a:rPr>
              <a:t>Mitral Kapak</a:t>
            </a:r>
          </a:p>
          <a:p>
            <a:pPr>
              <a:buClrTx/>
              <a:buNone/>
            </a:pPr>
            <a:endParaRPr lang="tr-TR" sz="2000" b="1" i="1" dirty="0">
              <a:solidFill>
                <a:srgbClr val="7030A0"/>
              </a:solidFill>
              <a:latin typeface="Gill Sans MT" pitchFamily="34" charset="0"/>
            </a:endParaRPr>
          </a:p>
          <a:p>
            <a:pPr>
              <a:buClrTx/>
            </a:pPr>
            <a:endParaRPr lang="tr-TR" sz="2000" i="1" dirty="0">
              <a:latin typeface="Gill Sans MT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34</a:t>
            </a:fld>
            <a:endParaRPr lang="tr-TR"/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107504" y="1844824"/>
            <a:ext cx="8640960" cy="19442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2000" b="1" i="1" dirty="0">
              <a:solidFill>
                <a:srgbClr val="7030A0"/>
              </a:solidFill>
              <a:latin typeface="Gill Sans M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 Semilunar kapaklar</a:t>
            </a:r>
          </a:p>
          <a:p>
            <a:r>
              <a:rPr lang="tr-TR" sz="2000" dirty="0">
                <a:latin typeface="Gill Sans MT" pitchFamily="34" charset="0"/>
              </a:rPr>
              <a:t>- </a:t>
            </a:r>
            <a:r>
              <a:rPr lang="tr-TR" sz="2400" dirty="0"/>
              <a:t>Sağ </a:t>
            </a:r>
            <a:r>
              <a:rPr lang="tr-TR" sz="2400" dirty="0" err="1"/>
              <a:t>ventikül</a:t>
            </a:r>
            <a:r>
              <a:rPr lang="tr-TR" sz="2400" dirty="0"/>
              <a:t> ile </a:t>
            </a:r>
            <a:r>
              <a:rPr lang="tr-TR" sz="2400" dirty="0" err="1"/>
              <a:t>pulmoner</a:t>
            </a:r>
            <a:r>
              <a:rPr lang="tr-TR" sz="2400" dirty="0"/>
              <a:t> arter arasında </a:t>
            </a:r>
            <a:r>
              <a:rPr lang="tr-TR" sz="2000" b="1" i="1" dirty="0" err="1">
                <a:latin typeface="Gill Sans MT" pitchFamily="34" charset="0"/>
              </a:rPr>
              <a:t>Pulmoner</a:t>
            </a:r>
            <a:r>
              <a:rPr lang="tr-TR" sz="2000" b="1" i="1" dirty="0">
                <a:latin typeface="Gill Sans MT" pitchFamily="34" charset="0"/>
              </a:rPr>
              <a:t> Kapak</a:t>
            </a:r>
          </a:p>
          <a:p>
            <a:r>
              <a:rPr lang="tr-TR" sz="2000" dirty="0">
                <a:latin typeface="Gill Sans MT" pitchFamily="34" charset="0"/>
              </a:rPr>
              <a:t>- </a:t>
            </a:r>
            <a:r>
              <a:rPr lang="tr-TR" sz="2400" dirty="0"/>
              <a:t>Sol ventrikül ile aort arasında </a:t>
            </a:r>
            <a:r>
              <a:rPr lang="tr-TR" sz="2000" b="1" i="1" dirty="0">
                <a:latin typeface="Gill Sans MT" pitchFamily="34" charset="0"/>
              </a:rPr>
              <a:t>Aort Kapağı</a:t>
            </a:r>
          </a:p>
          <a:p>
            <a:endParaRPr lang="tr-TR" sz="2000" b="1" i="1" dirty="0">
              <a:solidFill>
                <a:srgbClr val="7030A0"/>
              </a:solidFill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69776"/>
            <a:ext cx="8003232" cy="1143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Döngüsü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557338"/>
            <a:ext cx="7776864" cy="4535958"/>
          </a:xfrm>
          <a:noFill/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Kalp </a:t>
            </a:r>
            <a:r>
              <a:rPr lang="en-US" sz="2400" dirty="0" err="1"/>
              <a:t>sağ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solda</a:t>
            </a:r>
            <a:r>
              <a:rPr lang="en-US" sz="2400" dirty="0"/>
              <a:t> </a:t>
            </a:r>
            <a:r>
              <a:rPr lang="en-US" sz="2400" dirty="0" err="1"/>
              <a:t>bulunan</a:t>
            </a:r>
            <a:r>
              <a:rPr lang="en-US" sz="2400" dirty="0"/>
              <a:t> </a:t>
            </a:r>
            <a:r>
              <a:rPr lang="en-US" sz="2400" dirty="0" err="1"/>
              <a:t>iki</a:t>
            </a:r>
            <a:r>
              <a:rPr lang="en-US" sz="2400" dirty="0"/>
              <a:t> </a:t>
            </a:r>
            <a:r>
              <a:rPr lang="en-US" sz="2400" dirty="0" err="1"/>
              <a:t>adet</a:t>
            </a:r>
            <a:r>
              <a:rPr lang="en-US" sz="2400" dirty="0"/>
              <a:t> </a:t>
            </a:r>
            <a:r>
              <a:rPr lang="en-US" sz="2400" dirty="0" err="1"/>
              <a:t>pompadan</a:t>
            </a:r>
            <a:r>
              <a:rPr lang="en-US" sz="2400" dirty="0"/>
              <a:t> </a:t>
            </a:r>
            <a:r>
              <a:rPr lang="en-US" sz="2400" dirty="0" err="1"/>
              <a:t>oluşur</a:t>
            </a:r>
            <a:r>
              <a:rPr lang="en-US" sz="2400" dirty="0"/>
              <a:t>. </a:t>
            </a: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Kalp </a:t>
            </a:r>
            <a:r>
              <a:rPr lang="en-US" sz="2400" dirty="0" err="1"/>
              <a:t>pompası</a:t>
            </a:r>
            <a:r>
              <a:rPr lang="en-US" sz="2400" dirty="0"/>
              <a:t> </a:t>
            </a:r>
            <a:r>
              <a:rPr lang="en-US" sz="2400" dirty="0" err="1"/>
              <a:t>çalışırken</a:t>
            </a:r>
            <a:r>
              <a:rPr lang="en-US" sz="2400" dirty="0"/>
              <a:t> </a:t>
            </a:r>
            <a:r>
              <a:rPr lang="en-US" sz="2400" dirty="0" err="1"/>
              <a:t>başlıca</a:t>
            </a:r>
            <a:r>
              <a:rPr lang="en-US" sz="2400" dirty="0"/>
              <a:t> </a:t>
            </a:r>
            <a:r>
              <a:rPr lang="en-US" sz="2400" dirty="0" err="1"/>
              <a:t>iki</a:t>
            </a:r>
            <a:r>
              <a:rPr lang="en-US" sz="2400" dirty="0"/>
              <a:t> </a:t>
            </a:r>
            <a:r>
              <a:rPr lang="en-US" sz="2400" dirty="0" err="1"/>
              <a:t>evre</a:t>
            </a:r>
            <a:r>
              <a:rPr lang="en-US" sz="2400" dirty="0"/>
              <a:t> </a:t>
            </a:r>
            <a:r>
              <a:rPr lang="en-US" sz="2400" dirty="0" err="1"/>
              <a:t>meydana</a:t>
            </a:r>
            <a:r>
              <a:rPr lang="en-US" sz="2400" dirty="0"/>
              <a:t> </a:t>
            </a:r>
            <a:r>
              <a:rPr lang="en-US" sz="2400" dirty="0" err="1"/>
              <a:t>gelir</a:t>
            </a:r>
            <a:r>
              <a:rPr lang="en-US" sz="2400" dirty="0"/>
              <a:t>:</a:t>
            </a:r>
          </a:p>
          <a:p>
            <a:pPr marL="457200" lvl="1" indent="0">
              <a:buClr>
                <a:srgbClr val="FD2D50"/>
              </a:buClr>
              <a:buNone/>
            </a:pPr>
            <a:r>
              <a:rPr lang="tr-TR" sz="2400" dirty="0"/>
              <a:t>-</a:t>
            </a:r>
            <a:r>
              <a:rPr lang="en-US" sz="2400" dirty="0"/>
              <a:t>   </a:t>
            </a:r>
            <a:r>
              <a:rPr lang="en-US" sz="3200" b="1" dirty="0" err="1">
                <a:solidFill>
                  <a:srgbClr val="C00000"/>
                </a:solidFill>
              </a:rPr>
              <a:t>Sistol</a:t>
            </a:r>
            <a:r>
              <a:rPr lang="en-US" sz="2400" dirty="0">
                <a:cs typeface="Times New Roman" pitchFamily="18" charset="0"/>
              </a:rPr>
              <a:t>→ Kalp </a:t>
            </a:r>
            <a:r>
              <a:rPr lang="en-US" sz="2400" dirty="0" err="1">
                <a:cs typeface="Times New Roman" pitchFamily="18" charset="0"/>
              </a:rPr>
              <a:t>kasının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kasılması</a:t>
            </a:r>
            <a:r>
              <a:rPr lang="en-US" sz="2400" dirty="0">
                <a:cs typeface="Times New Roman" pitchFamily="18" charset="0"/>
              </a:rPr>
              <a:t> </a:t>
            </a:r>
          </a:p>
          <a:p>
            <a:pPr marL="457200" lvl="1" indent="0">
              <a:buClr>
                <a:srgbClr val="FD2D50"/>
              </a:buClr>
              <a:buNone/>
            </a:pPr>
            <a:r>
              <a:rPr lang="tr-TR" sz="2400" dirty="0">
                <a:cs typeface="Times New Roman" pitchFamily="18" charset="0"/>
              </a:rPr>
              <a:t>-</a:t>
            </a:r>
            <a:r>
              <a:rPr lang="en-US" sz="2400" dirty="0">
                <a:cs typeface="Times New Roman" pitchFamily="18" charset="0"/>
              </a:rPr>
              <a:t>   </a:t>
            </a:r>
            <a:r>
              <a:rPr lang="en-US" sz="3200" b="1" dirty="0" err="1">
                <a:solidFill>
                  <a:srgbClr val="C00000"/>
                </a:solidFill>
                <a:cs typeface="Times New Roman" pitchFamily="18" charset="0"/>
              </a:rPr>
              <a:t>Diyastol</a:t>
            </a:r>
            <a:r>
              <a:rPr lang="en-US" sz="2400" dirty="0" err="1">
                <a:cs typeface="Times New Roman" pitchFamily="18" charset="0"/>
              </a:rPr>
              <a:t>→Kalp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kasının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gevşemesi</a:t>
            </a:r>
            <a:endParaRPr lang="tr-TR" sz="2400" dirty="0">
              <a:cs typeface="Times New Roman" pitchFamily="18" charset="0"/>
            </a:endParaRPr>
          </a:p>
          <a:p>
            <a:pPr marL="662940" lvl="1" indent="-342900">
              <a:buClr>
                <a:srgbClr val="FD2D50"/>
              </a:buClr>
              <a:buFont typeface="Arial" panose="020B0604020202020204" pitchFamily="34" charset="0"/>
              <a:buChar char="•"/>
            </a:pPr>
            <a:endParaRPr lang="en-US" sz="2400" dirty="0"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Dolaşım </a:t>
            </a:r>
            <a:r>
              <a:rPr lang="en-US" sz="2400" dirty="0" err="1"/>
              <a:t>sisteminde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akışı</a:t>
            </a:r>
            <a:r>
              <a:rPr lang="en-US" sz="2400" dirty="0"/>
              <a:t> </a:t>
            </a:r>
            <a:r>
              <a:rPr lang="en-US" sz="2400" dirty="0" err="1"/>
              <a:t>daima</a:t>
            </a:r>
            <a:r>
              <a:rPr lang="en-US" sz="2400" dirty="0"/>
              <a:t> </a:t>
            </a:r>
            <a:r>
              <a:rPr lang="en-US" sz="2400" dirty="0" err="1"/>
              <a:t>yüksek</a:t>
            </a:r>
            <a:r>
              <a:rPr lang="en-US" sz="2400" dirty="0"/>
              <a:t> </a:t>
            </a:r>
            <a:r>
              <a:rPr lang="en-US" sz="2400" dirty="0" err="1"/>
              <a:t>basınçlı</a:t>
            </a:r>
            <a:r>
              <a:rPr lang="en-US" sz="2400" dirty="0"/>
              <a:t> </a:t>
            </a:r>
            <a:r>
              <a:rPr lang="en-US" sz="2400" dirty="0" err="1"/>
              <a:t>alandan</a:t>
            </a:r>
            <a:r>
              <a:rPr lang="en-US" sz="2400" dirty="0"/>
              <a:t> </a:t>
            </a:r>
            <a:r>
              <a:rPr lang="en-US" sz="2400" dirty="0" err="1"/>
              <a:t>düşük</a:t>
            </a:r>
            <a:r>
              <a:rPr lang="en-US" sz="2400" dirty="0"/>
              <a:t> </a:t>
            </a:r>
            <a:r>
              <a:rPr lang="en-US" sz="2400" dirty="0" err="1"/>
              <a:t>basınçlı</a:t>
            </a:r>
            <a:r>
              <a:rPr lang="en-US" sz="2400" dirty="0"/>
              <a:t> </a:t>
            </a:r>
            <a:r>
              <a:rPr lang="en-US" sz="2400" dirty="0" err="1"/>
              <a:t>alana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gerçekleşir</a:t>
            </a:r>
            <a:endParaRPr lang="en-US" sz="2400" dirty="0"/>
          </a:p>
          <a:p>
            <a:pPr marL="457200" lvl="1" indent="0">
              <a:buClr>
                <a:srgbClr val="FF0000"/>
              </a:buClr>
              <a:buNone/>
            </a:pPr>
            <a:r>
              <a:rPr lang="tr-TR" sz="2400"/>
              <a:t>- </a:t>
            </a:r>
            <a:r>
              <a:rPr lang="en-US" sz="2400"/>
              <a:t>Kalp </a:t>
            </a:r>
            <a:r>
              <a:rPr lang="en-US" sz="2400" dirty="0" err="1"/>
              <a:t>kontraksiyonu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basıncı</a:t>
            </a:r>
            <a:r>
              <a:rPr lang="en-US" sz="2400" dirty="0"/>
              <a:t> </a:t>
            </a:r>
            <a:r>
              <a:rPr lang="en-US" sz="2400" dirty="0" err="1"/>
              <a:t>oluşturur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35</a:t>
            </a:fld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4690" name="Rectangle 2"/>
          <p:cNvSpPr>
            <a:spLocks noGrp="1" noChangeArrowheads="1"/>
          </p:cNvSpPr>
          <p:nvPr>
            <p:ph idx="1"/>
          </p:nvPr>
        </p:nvSpPr>
        <p:spPr>
          <a:xfrm>
            <a:off x="900112" y="908050"/>
            <a:ext cx="7776343" cy="4897214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800" dirty="0"/>
              <a:t>Kalp </a:t>
            </a:r>
            <a:r>
              <a:rPr lang="tr-TR" sz="2800" b="1" dirty="0">
                <a:solidFill>
                  <a:srgbClr val="0000FF"/>
                </a:solidFill>
              </a:rPr>
              <a:t>0.37 </a:t>
            </a:r>
            <a:r>
              <a:rPr lang="tr-TR" sz="2800" b="1" dirty="0" err="1">
                <a:solidFill>
                  <a:srgbClr val="0000FF"/>
                </a:solidFill>
              </a:rPr>
              <a:t>sn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>
                <a:solidFill>
                  <a:srgbClr val="C00000"/>
                </a:solidFill>
              </a:rPr>
              <a:t>sistol,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0.53 </a:t>
            </a:r>
            <a:r>
              <a:rPr lang="tr-TR" sz="2800" b="1" dirty="0" err="1">
                <a:solidFill>
                  <a:srgbClr val="0000FF"/>
                </a:solidFill>
              </a:rPr>
              <a:t>sn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>
                <a:solidFill>
                  <a:srgbClr val="002060"/>
                </a:solidFill>
              </a:rPr>
              <a:t>diyastol </a:t>
            </a:r>
            <a:r>
              <a:rPr lang="tr-TR" sz="2800" dirty="0"/>
              <a:t>yapar. </a:t>
            </a:r>
          </a:p>
          <a:p>
            <a:pPr eaLnBrk="1" hangingPunct="1">
              <a:buFontTx/>
              <a:buNone/>
              <a:defRPr/>
            </a:pPr>
            <a:endParaRPr lang="tr-TR" sz="2800" dirty="0"/>
          </a:p>
          <a:p>
            <a:pPr>
              <a:buNone/>
              <a:defRPr/>
            </a:pPr>
            <a:r>
              <a:rPr lang="tr-TR" sz="2800" dirty="0"/>
              <a:t>Kalp hızı artarsa  </a:t>
            </a:r>
            <a:r>
              <a:rPr lang="tr-TR" sz="2800" dirty="0">
                <a:solidFill>
                  <a:srgbClr val="C00000"/>
                </a:solidFill>
              </a:rPr>
              <a:t>ventrikül dolum zamanı (diyastol) </a:t>
            </a:r>
            <a:r>
              <a:rPr lang="tr-TR" sz="2800" dirty="0"/>
              <a:t>daha fazla kısalır.</a:t>
            </a:r>
          </a:p>
          <a:p>
            <a:pPr eaLnBrk="1" hangingPunct="1">
              <a:buFontTx/>
              <a:buNone/>
              <a:defRPr/>
            </a:pPr>
            <a:endParaRPr lang="tr-TR" sz="2800" dirty="0"/>
          </a:p>
          <a:p>
            <a:pPr marL="552450" indent="-552450">
              <a:lnSpc>
                <a:spcPct val="90000"/>
              </a:lnSpc>
              <a:defRPr/>
            </a:pPr>
            <a:r>
              <a:rPr lang="tr-TR" sz="2800" dirty="0"/>
              <a:t>Kalp hızı: </a:t>
            </a:r>
            <a:r>
              <a:rPr lang="tr-TR" sz="2800" b="1" dirty="0"/>
              <a:t>220-Yaş</a:t>
            </a:r>
            <a:r>
              <a:rPr lang="tr-TR" sz="2800" dirty="0"/>
              <a:t>’ı geçmemeli</a:t>
            </a:r>
          </a:p>
          <a:p>
            <a:pPr marL="552450" indent="-552450">
              <a:lnSpc>
                <a:spcPct val="90000"/>
              </a:lnSpc>
              <a:defRPr/>
            </a:pPr>
            <a:r>
              <a:rPr lang="tr-TR" sz="2800" dirty="0"/>
              <a:t>Örnek : 220-60 yaş = 160 atımı geçmemeli</a:t>
            </a: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DACF2-5D3D-4FC6-911E-185D2633D795}" type="slidenum">
              <a:rPr lang="tr-TR"/>
              <a:pPr>
                <a:defRPr/>
              </a:pPr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602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2690" name="Rectangle 2"/>
          <p:cNvSpPr>
            <a:spLocks noGrp="1" noChangeArrowheads="1"/>
          </p:cNvSpPr>
          <p:nvPr>
            <p:ph idx="1"/>
          </p:nvPr>
        </p:nvSpPr>
        <p:spPr>
          <a:xfrm>
            <a:off x="1187624" y="2133377"/>
            <a:ext cx="6048672" cy="2879799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10000"/>
              </a:lnSpc>
              <a:buNone/>
              <a:defRPr/>
            </a:pPr>
            <a:r>
              <a:rPr lang="tr-TR" sz="2800" dirty="0">
                <a:solidFill>
                  <a:srgbClr val="C00000"/>
                </a:solidFill>
              </a:rPr>
              <a:t>1</a:t>
            </a:r>
            <a:r>
              <a:rPr lang="tr-TR" sz="2800" dirty="0">
                <a:solidFill>
                  <a:srgbClr val="002060"/>
                </a:solidFill>
              </a:rPr>
              <a:t>.  </a:t>
            </a:r>
            <a:r>
              <a:rPr lang="tr-TR" sz="2800" dirty="0" err="1"/>
              <a:t>Ventriküler</a:t>
            </a:r>
            <a:r>
              <a:rPr lang="tr-TR" sz="2800" dirty="0"/>
              <a:t> Doluş Dönemi</a:t>
            </a:r>
          </a:p>
          <a:p>
            <a:pPr marL="609600" indent="-609600">
              <a:lnSpc>
                <a:spcPct val="110000"/>
              </a:lnSpc>
              <a:buNone/>
              <a:defRPr/>
            </a:pPr>
            <a:r>
              <a:rPr lang="tr-TR" sz="2800" dirty="0">
                <a:solidFill>
                  <a:srgbClr val="C00000"/>
                </a:solidFill>
              </a:rPr>
              <a:t>2</a:t>
            </a:r>
            <a:r>
              <a:rPr lang="tr-TR" sz="2800" dirty="0">
                <a:solidFill>
                  <a:srgbClr val="002060"/>
                </a:solidFill>
              </a:rPr>
              <a:t>. </a:t>
            </a:r>
            <a:r>
              <a:rPr lang="tr-TR" sz="2800" dirty="0" err="1"/>
              <a:t>İzovolumetrik</a:t>
            </a:r>
            <a:r>
              <a:rPr lang="tr-TR" sz="2800" dirty="0"/>
              <a:t> </a:t>
            </a:r>
            <a:r>
              <a:rPr lang="tr-TR" sz="2800" dirty="0" err="1"/>
              <a:t>Kontraksiyon</a:t>
            </a:r>
            <a:endParaRPr lang="tr-TR" sz="2800" dirty="0"/>
          </a:p>
          <a:p>
            <a:pPr marL="609600" indent="-6096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C00000"/>
                </a:solidFill>
              </a:rPr>
              <a:t>3.  </a:t>
            </a:r>
            <a:r>
              <a:rPr lang="tr-TR" sz="2800" dirty="0" err="1"/>
              <a:t>Ventriküler</a:t>
            </a:r>
            <a:r>
              <a:rPr lang="tr-TR" sz="2800" dirty="0"/>
              <a:t> </a:t>
            </a:r>
            <a:r>
              <a:rPr lang="tr-TR" sz="2800" dirty="0" err="1"/>
              <a:t>ejeksiyon</a:t>
            </a:r>
            <a:r>
              <a:rPr lang="tr-TR" sz="2800" dirty="0"/>
              <a:t> (fırlatma)</a:t>
            </a:r>
          </a:p>
          <a:p>
            <a:pPr marL="609600" indent="-6096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C00000"/>
                </a:solidFill>
              </a:rPr>
              <a:t>4. </a:t>
            </a:r>
            <a:r>
              <a:rPr lang="tr-TR" sz="2800" dirty="0" err="1"/>
              <a:t>İzovolumetrik</a:t>
            </a:r>
            <a:r>
              <a:rPr lang="tr-TR" sz="2800" dirty="0"/>
              <a:t> gevşeme  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B9C3E-AF7B-4185-858A-D05AD3DB3F09}" type="slidenum">
              <a:rPr lang="tr-TR"/>
              <a:pPr>
                <a:defRPr/>
              </a:pPr>
              <a:t>37</a:t>
            </a:fld>
            <a:endParaRPr lang="tr-TR"/>
          </a:p>
        </p:txBody>
      </p:sp>
      <p:sp>
        <p:nvSpPr>
          <p:cNvPr id="4082691" name="Rectangle 3"/>
          <p:cNvSpPr>
            <a:spLocks noChangeArrowheads="1"/>
          </p:cNvSpPr>
          <p:nvPr/>
        </p:nvSpPr>
        <p:spPr bwMode="auto">
          <a:xfrm>
            <a:off x="1331640" y="1192501"/>
            <a:ext cx="3671887" cy="536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>
              <a:lnSpc>
                <a:spcPct val="110000"/>
              </a:lnSpc>
              <a:defRPr/>
            </a:pP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KALP DÖNGÜSÜ</a:t>
            </a:r>
          </a:p>
        </p:txBody>
      </p:sp>
    </p:spTree>
    <p:extLst>
      <p:ext uri="{BB962C8B-B14F-4D97-AF65-F5344CB8AC3E}">
        <p14:creationId xmlns:p14="http://schemas.microsoft.com/office/powerpoint/2010/main" val="1470454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066130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Kalp döngüsünün evreleri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5400600"/>
          </a:xfrm>
        </p:spPr>
        <p:txBody>
          <a:bodyPr>
            <a:noAutofit/>
          </a:bodyPr>
          <a:lstStyle/>
          <a:p>
            <a:r>
              <a:rPr lang="tr-TR" sz="2800" b="1" dirty="0"/>
              <a:t>Evre 1: Doluş (diyastol) dönemi:</a:t>
            </a:r>
            <a:endParaRPr lang="tr-TR" sz="2000" dirty="0"/>
          </a:p>
          <a:p>
            <a:pPr marL="457200" indent="-457200">
              <a:buAutoNum type="alphaLcParenR"/>
            </a:pPr>
            <a:r>
              <a:rPr lang="tr-TR" sz="2400" dirty="0" err="1"/>
              <a:t>Atriumlarda</a:t>
            </a:r>
            <a:r>
              <a:rPr lang="tr-TR" sz="2400" dirty="0"/>
              <a:t> biriken kanın ağırlığından dolayı </a:t>
            </a:r>
            <a:r>
              <a:rPr lang="tr-TR" sz="2400" b="1" dirty="0"/>
              <a:t>AV kapaklar açılır </a:t>
            </a:r>
            <a:r>
              <a:rPr lang="tr-TR" sz="2400" dirty="0"/>
              <a:t>ve birikmiş kan </a:t>
            </a:r>
            <a:r>
              <a:rPr lang="tr-TR" sz="2400" dirty="0" err="1"/>
              <a:t>ventriküllere</a:t>
            </a:r>
            <a:r>
              <a:rPr lang="tr-TR" sz="2400" dirty="0"/>
              <a:t> akar (ilk 1/3 lük dönem)</a:t>
            </a:r>
          </a:p>
          <a:p>
            <a:endParaRPr lang="tr-TR" sz="2400" dirty="0"/>
          </a:p>
          <a:p>
            <a:pPr marL="457200" indent="-457200">
              <a:buAutoNum type="alphaLcParenR" startAt="2"/>
            </a:pPr>
            <a:r>
              <a:rPr lang="tr-TR" sz="2400" dirty="0"/>
              <a:t>Vena cava </a:t>
            </a:r>
            <a:r>
              <a:rPr lang="tr-TR" sz="2400" dirty="0" err="1"/>
              <a:t>inferior</a:t>
            </a:r>
            <a:r>
              <a:rPr lang="tr-TR" sz="2400" dirty="0"/>
              <a:t> ve </a:t>
            </a:r>
            <a:r>
              <a:rPr lang="tr-TR" sz="2400" dirty="0" err="1"/>
              <a:t>superiordan</a:t>
            </a:r>
            <a:r>
              <a:rPr lang="tr-TR" sz="2400" dirty="0"/>
              <a:t> gelen kan doğrudan </a:t>
            </a:r>
            <a:r>
              <a:rPr lang="tr-TR" sz="2400" dirty="0" err="1"/>
              <a:t>ventriküllere</a:t>
            </a:r>
            <a:r>
              <a:rPr lang="tr-TR" sz="2400" dirty="0"/>
              <a:t> akar.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S3</a:t>
            </a:r>
            <a:r>
              <a:rPr lang="tr-TR" sz="2400" dirty="0"/>
              <a:t> sesi oluşur (ikinci 1/3 lük dönem)</a:t>
            </a:r>
          </a:p>
          <a:p>
            <a:endParaRPr lang="tr-TR" sz="2400" dirty="0"/>
          </a:p>
          <a:p>
            <a:pPr marL="457200" indent="-457200">
              <a:buAutoNum type="alphaLcParenR" startAt="3"/>
            </a:pPr>
            <a:r>
              <a:rPr lang="tr-TR" sz="2400" dirty="0" err="1"/>
              <a:t>Atriumlar</a:t>
            </a:r>
            <a:r>
              <a:rPr lang="tr-TR" sz="2400" dirty="0"/>
              <a:t> kasılır ve kalan kan </a:t>
            </a:r>
            <a:r>
              <a:rPr lang="tr-TR" sz="2400" dirty="0" err="1"/>
              <a:t>ventriküllere</a:t>
            </a:r>
            <a:r>
              <a:rPr lang="tr-TR" sz="2400" dirty="0"/>
              <a:t> pompalanır.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S4</a:t>
            </a:r>
            <a:r>
              <a:rPr lang="tr-TR" sz="2400" dirty="0"/>
              <a:t> oluşur. </a:t>
            </a:r>
            <a:r>
              <a:rPr lang="tr-TR" sz="2400" dirty="0" err="1"/>
              <a:t>Ventriküllere</a:t>
            </a:r>
            <a:r>
              <a:rPr lang="tr-TR" sz="2400" dirty="0"/>
              <a:t> toplam 70 ml kadar kan gelmiştir. Gelen bu kana </a:t>
            </a:r>
            <a:r>
              <a:rPr lang="tr-TR" sz="2400" dirty="0" err="1">
                <a:solidFill>
                  <a:srgbClr val="FF0000"/>
                </a:solidFill>
              </a:rPr>
              <a:t>venöz</a:t>
            </a:r>
            <a:r>
              <a:rPr lang="tr-TR" sz="2400" dirty="0">
                <a:solidFill>
                  <a:srgbClr val="FF0000"/>
                </a:solidFill>
              </a:rPr>
              <a:t> dönüş </a:t>
            </a:r>
            <a:r>
              <a:rPr lang="tr-TR" sz="2400" dirty="0"/>
              <a:t>denir.</a:t>
            </a:r>
          </a:p>
          <a:p>
            <a:endParaRPr lang="tr-TR" sz="2400" dirty="0"/>
          </a:p>
          <a:p>
            <a:r>
              <a:rPr lang="tr-TR" sz="2400" dirty="0"/>
              <a:t>Ventriküller de şimdi 50+70= 120 ml kan doldu. Bu hacme </a:t>
            </a:r>
            <a:r>
              <a:rPr lang="tr-TR" sz="2400" b="1" dirty="0">
                <a:solidFill>
                  <a:srgbClr val="C00000"/>
                </a:solidFill>
              </a:rPr>
              <a:t>diyastol sonu hacim </a:t>
            </a:r>
            <a:r>
              <a:rPr lang="tr-TR" sz="2400" dirty="0"/>
              <a:t>denir.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040560"/>
          </a:xfrm>
        </p:spPr>
        <p:txBody>
          <a:bodyPr>
            <a:normAutofit fontScale="70000" lnSpcReduction="20000"/>
          </a:bodyPr>
          <a:lstStyle/>
          <a:p>
            <a:r>
              <a:rPr lang="tr-TR" sz="4000" b="1" dirty="0"/>
              <a:t>Evre 2: Eş hacimli (</a:t>
            </a:r>
            <a:r>
              <a:rPr lang="tr-TR" sz="4000" b="1" dirty="0" err="1"/>
              <a:t>izovolemik</a:t>
            </a:r>
            <a:r>
              <a:rPr lang="tr-TR" sz="4000" b="1" dirty="0"/>
              <a:t>) kasılma dönemi</a:t>
            </a:r>
          </a:p>
          <a:p>
            <a:endParaRPr lang="tr-TR" sz="2800" b="1" i="1" dirty="0">
              <a:solidFill>
                <a:srgbClr val="00B050"/>
              </a:solidFill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3400" dirty="0"/>
              <a:t>Kapakların </a:t>
            </a:r>
            <a:r>
              <a:rPr lang="tr-TR" sz="3400" dirty="0" err="1"/>
              <a:t>dördüde</a:t>
            </a:r>
            <a:r>
              <a:rPr lang="tr-TR" sz="3400" dirty="0"/>
              <a:t> </a:t>
            </a:r>
            <a:r>
              <a:rPr lang="tr-TR" sz="3400" dirty="0">
                <a:solidFill>
                  <a:srgbClr val="C00000"/>
                </a:solidFill>
              </a:rPr>
              <a:t>kapalı</a:t>
            </a:r>
            <a:r>
              <a:rPr lang="tr-TR" sz="3400" dirty="0"/>
              <a:t>dır.</a:t>
            </a:r>
          </a:p>
          <a:p>
            <a:pPr>
              <a:buClr>
                <a:schemeClr val="tx1"/>
              </a:buClr>
            </a:pPr>
            <a:endParaRPr lang="tr-TR" sz="3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3400" dirty="0" err="1"/>
              <a:t>Ventriküllerde</a:t>
            </a:r>
            <a:r>
              <a:rPr lang="tr-TR" sz="3400" dirty="0"/>
              <a:t> yaklaşık </a:t>
            </a:r>
            <a:r>
              <a:rPr lang="tr-TR" sz="3400" dirty="0">
                <a:solidFill>
                  <a:srgbClr val="C00000"/>
                </a:solidFill>
              </a:rPr>
              <a:t>120’ şer ml kan </a:t>
            </a:r>
            <a:r>
              <a:rPr lang="tr-TR" sz="3400" dirty="0"/>
              <a:t>vardır (diyastol sonu hacim), ancak içlerindeki basınç düşüktür.</a:t>
            </a:r>
          </a:p>
          <a:p>
            <a:pPr>
              <a:buClr>
                <a:schemeClr val="tx1"/>
              </a:buClr>
            </a:pPr>
            <a:endParaRPr lang="tr-TR" sz="3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3400" dirty="0"/>
              <a:t>Ventrikül basıncı, aort ve </a:t>
            </a:r>
            <a:r>
              <a:rPr lang="tr-TR" sz="3400" dirty="0" err="1"/>
              <a:t>pulmoner</a:t>
            </a:r>
            <a:r>
              <a:rPr lang="tr-TR" sz="3400" dirty="0"/>
              <a:t> kapakları iterek açmaya yetmez.</a:t>
            </a:r>
          </a:p>
          <a:p>
            <a:pPr>
              <a:buClr>
                <a:schemeClr val="tx1"/>
              </a:buClr>
            </a:pPr>
            <a:endParaRPr lang="tr-TR" sz="3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3400" dirty="0"/>
              <a:t>Ventriküller kasılır, ventrikül basıncı aniden yükselir. AV kapakların kapanmasına neden olur.</a:t>
            </a:r>
          </a:p>
          <a:p>
            <a:pPr>
              <a:buClr>
                <a:schemeClr val="tx1"/>
              </a:buClr>
            </a:pPr>
            <a:endParaRPr lang="tr-TR" sz="3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3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r-TR" sz="3400" dirty="0"/>
              <a:t> oluşur</a:t>
            </a:r>
          </a:p>
          <a:p>
            <a:pPr>
              <a:buClr>
                <a:schemeClr val="tx1"/>
              </a:buClr>
              <a:buNone/>
            </a:pPr>
            <a:endParaRPr lang="tr-TR" sz="2000" dirty="0"/>
          </a:p>
          <a:p>
            <a:pPr>
              <a:buClr>
                <a:schemeClr val="tx1"/>
              </a:buClr>
              <a:buNone/>
            </a:pPr>
            <a:endParaRPr lang="tr-TR" sz="2000" dirty="0"/>
          </a:p>
          <a:p>
            <a:pPr>
              <a:buNone/>
            </a:pPr>
            <a:endParaRPr lang="tr-TR" sz="20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39</a:t>
            </a:fld>
            <a:endParaRPr lang="tr-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910208"/>
            <a:ext cx="8363272" cy="5111080"/>
          </a:xfrm>
        </p:spPr>
        <p:txBody>
          <a:bodyPr>
            <a:normAutofit/>
          </a:bodyPr>
          <a:lstStyle/>
          <a:p>
            <a:r>
              <a:rPr lang="tr-TR" sz="2800" b="1" dirty="0"/>
              <a:t>Evre 3: Fırlatma (</a:t>
            </a:r>
            <a:r>
              <a:rPr lang="tr-TR" sz="2800" b="1" dirty="0" err="1"/>
              <a:t>ejeksiyon</a:t>
            </a:r>
            <a:r>
              <a:rPr lang="tr-TR" sz="2800" b="1" dirty="0"/>
              <a:t>) dönemi:</a:t>
            </a:r>
          </a:p>
          <a:p>
            <a:pPr>
              <a:buNone/>
            </a:pPr>
            <a:endParaRPr lang="tr-TR" sz="2000" b="1" i="1" dirty="0">
              <a:solidFill>
                <a:srgbClr val="00B050"/>
              </a:solidFill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Kanın aort ve </a:t>
            </a:r>
            <a:r>
              <a:rPr lang="tr-TR" sz="2400" dirty="0" err="1"/>
              <a:t>pulmoner</a:t>
            </a:r>
            <a:r>
              <a:rPr lang="tr-TR" sz="2400" dirty="0"/>
              <a:t> artere gönderildiği evredir.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Ventrikül basınçları </a:t>
            </a:r>
            <a:r>
              <a:rPr lang="tr-TR" sz="2400" dirty="0" err="1"/>
              <a:t>semilunar</a:t>
            </a:r>
            <a:r>
              <a:rPr lang="tr-TR" sz="2400" dirty="0"/>
              <a:t> kapakları iterek açar.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Fırlatma sonunda 70 ml kan aorta pompalanmış olur. Bu kana, </a:t>
            </a:r>
            <a:r>
              <a:rPr lang="tr-TR" sz="2400" b="1" dirty="0">
                <a:solidFill>
                  <a:srgbClr val="FF0000"/>
                </a:solidFill>
              </a:rPr>
              <a:t>atım hacmi </a:t>
            </a:r>
            <a:r>
              <a:rPr lang="tr-TR" sz="2400" dirty="0"/>
              <a:t>adı verilir.</a:t>
            </a: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Ventriküller içinde 50 ml kan kalmıştır. Bu </a:t>
            </a:r>
            <a:r>
              <a:rPr lang="tr-TR" sz="2400" dirty="0">
                <a:solidFill>
                  <a:srgbClr val="FF0000"/>
                </a:solidFill>
              </a:rPr>
              <a:t>sistol sonu hacim</a:t>
            </a:r>
            <a:r>
              <a:rPr lang="tr-TR" sz="2400" dirty="0"/>
              <a:t>dir.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40</a:t>
            </a:fld>
            <a:endParaRPr lang="tr-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Kalp Sesleri</a:t>
            </a:r>
          </a:p>
          <a:p>
            <a:pPr>
              <a:buNone/>
            </a:pP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Kalp seslerinin vücut yüzeyinden dinlenmesine </a:t>
            </a:r>
            <a:r>
              <a:rPr lang="tr-TR" sz="2400" dirty="0" err="1"/>
              <a:t>oskültasyon</a:t>
            </a:r>
            <a:r>
              <a:rPr lang="tr-TR" sz="2400" dirty="0"/>
              <a:t> denir.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Stetoskop</a:t>
            </a:r>
          </a:p>
          <a:p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</a:t>
            </a:r>
            <a:r>
              <a:rPr lang="tr-TR" sz="2400" baseline="-25000" dirty="0"/>
              <a:t>1</a:t>
            </a:r>
            <a:r>
              <a:rPr lang="tr-TR" sz="2400" dirty="0"/>
              <a:t> ve  S</a:t>
            </a:r>
            <a:r>
              <a:rPr lang="tr-TR" sz="2400" baseline="-25000" dirty="0"/>
              <a:t>2</a:t>
            </a:r>
            <a:r>
              <a:rPr lang="tr-TR" sz="2400" dirty="0"/>
              <a:t> ses kalp kapaklarının çalışmasıyla ilgilidir.</a:t>
            </a:r>
          </a:p>
          <a:p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r-TR" sz="2400" dirty="0"/>
              <a:t>,  </a:t>
            </a:r>
            <a:r>
              <a:rPr lang="tr-TR" sz="2400" b="1" dirty="0"/>
              <a:t>AV kapaklar kapandığı zaman </a:t>
            </a:r>
            <a:r>
              <a:rPr lang="tr-TR" sz="2400" dirty="0"/>
              <a:t>oluşur ve ventrikül kasılmasının başlangıcına rastlar.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tr-TR" sz="2400" dirty="0"/>
              <a:t>,  </a:t>
            </a:r>
            <a:r>
              <a:rPr lang="tr-TR" sz="2400" b="1" dirty="0" err="1"/>
              <a:t>semilunar</a:t>
            </a:r>
            <a:r>
              <a:rPr lang="tr-TR" sz="2400" b="1" dirty="0"/>
              <a:t> kapaklar kapanırken</a:t>
            </a:r>
            <a:r>
              <a:rPr lang="tr-TR" sz="2400" dirty="0"/>
              <a:t>, yani ventrikül </a:t>
            </a:r>
            <a:r>
              <a:rPr lang="tr-TR" sz="2400" dirty="0" err="1"/>
              <a:t>dolumunun</a:t>
            </a:r>
            <a:r>
              <a:rPr lang="tr-TR" sz="2400" dirty="0"/>
              <a:t> başlangıcında duyulur.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388843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/>
              <a:t>Sağlıklı erişkinde pek duyulmayan S</a:t>
            </a:r>
            <a:r>
              <a:rPr lang="tr-TR" sz="2400" baseline="-25000" dirty="0"/>
              <a:t>3</a:t>
            </a:r>
            <a:r>
              <a:rPr lang="tr-TR" sz="2400" dirty="0"/>
              <a:t> ve S</a:t>
            </a:r>
            <a:r>
              <a:rPr lang="tr-TR" sz="2400" baseline="-25000" dirty="0"/>
              <a:t>4</a:t>
            </a:r>
            <a:r>
              <a:rPr lang="tr-TR" sz="2400" dirty="0"/>
              <a:t> kalp sesleri kapak faaliyetiyle ilgili olmayan seslerdir.</a:t>
            </a:r>
          </a:p>
          <a:p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tr-TR" sz="2400" dirty="0"/>
              <a:t>,  </a:t>
            </a:r>
            <a:r>
              <a:rPr lang="tr-TR" sz="2400" dirty="0" err="1"/>
              <a:t>diyastolün</a:t>
            </a:r>
            <a:r>
              <a:rPr lang="tr-TR" sz="2400" dirty="0"/>
              <a:t> ilk yarısında </a:t>
            </a:r>
            <a:r>
              <a:rPr lang="tr-TR" sz="2400" dirty="0" err="1"/>
              <a:t>atriumlardan</a:t>
            </a:r>
            <a:r>
              <a:rPr lang="tr-TR" sz="2400" dirty="0"/>
              <a:t> </a:t>
            </a:r>
            <a:r>
              <a:rPr lang="tr-TR" sz="2400" dirty="0" err="1"/>
              <a:t>ventriküllere</a:t>
            </a:r>
            <a:r>
              <a:rPr lang="tr-TR" sz="2400" dirty="0"/>
              <a:t> akan kanın oluşturduğu bir sestir.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28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tr-TR" sz="2400" dirty="0"/>
              <a:t>,  </a:t>
            </a:r>
            <a:r>
              <a:rPr lang="tr-TR" sz="2400" dirty="0" err="1"/>
              <a:t>atriumların</a:t>
            </a:r>
            <a:r>
              <a:rPr lang="tr-TR" sz="2400" dirty="0"/>
              <a:t> kasılması sırasında oluşur.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/>
              <a:t>Kapak yetmezliklerinde ya da kapak darlıklarında kalpten </a:t>
            </a:r>
            <a:r>
              <a:rPr lang="tr-TR" sz="2400" b="1" dirty="0">
                <a:solidFill>
                  <a:srgbClr val="FF0000"/>
                </a:solidFill>
              </a:rPr>
              <a:t>üfürüm</a:t>
            </a:r>
            <a:r>
              <a:rPr lang="tr-TR" sz="2400" b="1" dirty="0"/>
              <a:t> </a:t>
            </a:r>
            <a:r>
              <a:rPr lang="tr-TR" sz="2400" dirty="0"/>
              <a:t>denen anormal sesler duyulur.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EABA8-038B-4709-AF60-9145FD8FAE9A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43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249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836613"/>
            <a:ext cx="7273925" cy="43211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AV kapakların kapanması hangi kalp sesi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S1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AV kapaklar hangileri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>
                <a:solidFill>
                  <a:schemeClr val="tx2"/>
                </a:solidFill>
              </a:rPr>
              <a:t>Mitral - </a:t>
            </a:r>
            <a:r>
              <a:rPr lang="tr-TR" sz="2400" dirty="0" err="1">
                <a:solidFill>
                  <a:schemeClr val="tx2"/>
                </a:solidFill>
              </a:rPr>
              <a:t>Triküspid</a:t>
            </a: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Semilunar kapakların kapanması hangi kalp sesi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S2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Semilunar kapaklar hangileri</a:t>
            </a: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Aort - </a:t>
            </a:r>
            <a:r>
              <a:rPr lang="tr-TR" sz="2400" dirty="0" err="1">
                <a:solidFill>
                  <a:schemeClr val="tx2"/>
                </a:solidFill>
              </a:rPr>
              <a:t>Pulmoner</a:t>
            </a:r>
            <a:endParaRPr lang="tr-T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1204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9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9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9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49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A929E-1EF9-41D2-9C7E-E32219AD940E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44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250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2988" y="1340545"/>
            <a:ext cx="7127875" cy="331259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 err="1"/>
              <a:t>Atriyumların</a:t>
            </a:r>
            <a:r>
              <a:rPr lang="tr-TR" sz="2400" dirty="0"/>
              <a:t> </a:t>
            </a:r>
            <a:r>
              <a:rPr lang="tr-TR" sz="2400" dirty="0" err="1"/>
              <a:t>depolünü</a:t>
            </a:r>
            <a:r>
              <a:rPr lang="tr-TR" sz="2400" dirty="0"/>
              <a:t> gösteren EKG dalgası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P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 err="1"/>
              <a:t>Ventriküllerin</a:t>
            </a:r>
            <a:r>
              <a:rPr lang="tr-TR" sz="2400" dirty="0"/>
              <a:t> </a:t>
            </a:r>
            <a:r>
              <a:rPr lang="tr-TR" sz="2400" dirty="0" err="1"/>
              <a:t>depolünü</a:t>
            </a:r>
            <a:r>
              <a:rPr lang="tr-TR" sz="2400" dirty="0"/>
              <a:t> gösteren EKG dalgası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QRS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 err="1"/>
              <a:t>Ventriküllerin</a:t>
            </a:r>
            <a:r>
              <a:rPr lang="tr-TR" sz="2400" dirty="0"/>
              <a:t> </a:t>
            </a:r>
            <a:r>
              <a:rPr lang="tr-TR" sz="2400" dirty="0" err="1"/>
              <a:t>repolünü</a:t>
            </a:r>
            <a:r>
              <a:rPr lang="tr-TR" sz="2400" dirty="0"/>
              <a:t> gösteren EKG dalgası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T</a:t>
            </a:r>
          </a:p>
        </p:txBody>
      </p:sp>
    </p:spTree>
    <p:extLst>
      <p:ext uri="{BB962C8B-B14F-4D97-AF65-F5344CB8AC3E}">
        <p14:creationId xmlns:p14="http://schemas.microsoft.com/office/powerpoint/2010/main" val="254822710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50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50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50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br>
              <a:rPr lang="tr-TR" altLang="tr-TR" sz="4000"/>
            </a:br>
            <a:endParaRPr lang="tr-TR" altLang="tr-TR" sz="4000"/>
          </a:p>
        </p:txBody>
      </p:sp>
      <p:sp>
        <p:nvSpPr>
          <p:cNvPr id="5427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844823"/>
            <a:ext cx="8229600" cy="4281339"/>
          </a:xfrm>
          <a:noFill/>
          <a:ln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tr-TR" altLang="tr-TR" sz="3600" b="1" i="1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800" dirty="0"/>
              <a:t>Otonomik aktivite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800" dirty="0"/>
              <a:t>Hormonlar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800" dirty="0"/>
              <a:t>İlaçlar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800" dirty="0"/>
              <a:t>İyon konsantrasyonları (Ca</a:t>
            </a:r>
            <a:r>
              <a:rPr lang="tr-TR" altLang="tr-TR" sz="2800" baseline="30000" dirty="0"/>
              <a:t>+2</a:t>
            </a:r>
            <a:r>
              <a:rPr lang="tr-TR" altLang="tr-TR" sz="2800" dirty="0"/>
              <a:t>,K</a:t>
            </a:r>
            <a:r>
              <a:rPr lang="tr-TR" altLang="tr-TR" sz="2800" baseline="30000" dirty="0"/>
              <a:t>+</a:t>
            </a:r>
            <a:r>
              <a:rPr lang="tr-TR" altLang="tr-TR" sz="2800" dirty="0"/>
              <a:t>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800" dirty="0"/>
              <a:t>Vücut sıcaklığı</a:t>
            </a:r>
          </a:p>
          <a:p>
            <a:pPr>
              <a:lnSpc>
                <a:spcPct val="90000"/>
              </a:lnSpc>
            </a:pPr>
            <a:endParaRPr lang="tr-TR" altLang="tr-TR" sz="2800" dirty="0"/>
          </a:p>
          <a:p>
            <a:pPr>
              <a:lnSpc>
                <a:spcPct val="90000"/>
              </a:lnSpc>
            </a:pPr>
            <a:r>
              <a:rPr lang="tr-TR" altLang="tr-TR" sz="2800" dirty="0"/>
              <a:t>Atım frekansı normalde </a:t>
            </a:r>
            <a:r>
              <a:rPr lang="tr-TR" altLang="tr-TR" sz="2800" b="1" dirty="0">
                <a:solidFill>
                  <a:srgbClr val="0070C0"/>
                </a:solidFill>
              </a:rPr>
              <a:t>60-100atım/dakika</a:t>
            </a:r>
            <a:r>
              <a:rPr lang="tr-TR" altLang="tr-TR" sz="2800" dirty="0"/>
              <a:t>dır.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800" dirty="0"/>
              <a:t>	- 60’ın altı </a:t>
            </a:r>
            <a:r>
              <a:rPr lang="tr-TR" altLang="tr-TR" sz="2800" b="1" dirty="0" err="1"/>
              <a:t>bradikardi</a:t>
            </a:r>
            <a:r>
              <a:rPr lang="tr-TR" altLang="tr-TR" sz="2800" b="1" dirty="0"/>
              <a:t>,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800" dirty="0"/>
              <a:t>	- 100’ün üstü </a:t>
            </a:r>
            <a:r>
              <a:rPr lang="tr-TR" altLang="tr-TR" sz="2800" b="1" dirty="0">
                <a:solidFill>
                  <a:srgbClr val="FF0000"/>
                </a:solidFill>
              </a:rPr>
              <a:t>taşikardi</a:t>
            </a:r>
            <a:endParaRPr lang="tr-TR" altLang="tr-TR" sz="2800" b="1" i="1" dirty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467544" y="548680"/>
            <a:ext cx="8219256" cy="11430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Atım Sayısını Etkileyen Sebepler</a:t>
            </a:r>
          </a:p>
        </p:txBody>
      </p:sp>
    </p:spTree>
    <p:extLst>
      <p:ext uri="{BB962C8B-B14F-4D97-AF65-F5344CB8AC3E}">
        <p14:creationId xmlns:p14="http://schemas.microsoft.com/office/powerpoint/2010/main" val="6036296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126079"/>
              </p:ext>
            </p:extLst>
          </p:nvPr>
        </p:nvGraphicFramePr>
        <p:xfrm>
          <a:off x="395536" y="1268760"/>
          <a:ext cx="8460432" cy="3816424"/>
        </p:xfrm>
        <a:graphic>
          <a:graphicData uri="http://schemas.openxmlformats.org/drawingml/2006/table">
            <a:tbl>
              <a:tblPr/>
              <a:tblGrid>
                <a:gridCol w="846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36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KALPTEKİ OTONOM ETKİLER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2735">
                <a:tc>
                  <a:txBody>
                    <a:bodyPr/>
                    <a:lstStyle/>
                    <a:p>
                      <a:pPr marL="139700" indent="-139700" algn="just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tr-TR" sz="2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Kronotropik</a:t>
                      </a:r>
                      <a:r>
                        <a:rPr lang="tr-TR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 etki: </a:t>
                      </a:r>
                    </a:p>
                    <a:p>
                      <a:pPr marL="342900" indent="-342900" algn="just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itchFamily="34" charset="0"/>
                        <a:buChar char="•"/>
                      </a:pPr>
                      <a:r>
                        <a:rPr lang="tr-TR" sz="28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Kalp hızı </a:t>
                      </a:r>
                      <a:r>
                        <a:rPr lang="tr-TR" sz="28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üzerine olan etki. </a:t>
                      </a:r>
                    </a:p>
                    <a:p>
                      <a:pPr marL="0" indent="0" algn="just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itchFamily="34" charset="0"/>
                        <a:buNone/>
                      </a:pPr>
                      <a:r>
                        <a:rPr lang="tr-TR" sz="2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Dromotropik</a:t>
                      </a:r>
                      <a:r>
                        <a:rPr lang="tr-TR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 etki: </a:t>
                      </a:r>
                      <a:endParaRPr lang="tr-TR" sz="2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342900" indent="-342900" algn="just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itchFamily="34" charset="0"/>
                        <a:buChar char="•"/>
                      </a:pPr>
                      <a:r>
                        <a:rPr lang="tr-TR" sz="28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İletim hızına </a:t>
                      </a:r>
                      <a:r>
                        <a:rPr lang="tr-TR" sz="28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olan etki. </a:t>
                      </a:r>
                    </a:p>
                    <a:p>
                      <a:pPr marL="0" indent="0" algn="just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itchFamily="34" charset="0"/>
                        <a:buNone/>
                      </a:pPr>
                      <a:r>
                        <a:rPr lang="tr-TR" sz="2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İnotropik</a:t>
                      </a:r>
                      <a:r>
                        <a:rPr lang="tr-TR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 etki:</a:t>
                      </a:r>
                      <a:r>
                        <a:rPr lang="tr-TR" sz="28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Comic Sans MS"/>
                        </a:rPr>
                        <a:t> </a:t>
                      </a:r>
                      <a:endParaRPr lang="tr-TR" sz="2800" b="0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342900" indent="-342900" algn="just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itchFamily="34" charset="0"/>
                        <a:buChar char="•"/>
                      </a:pPr>
                      <a:r>
                        <a:rPr lang="tr-TR" sz="28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Kalbin kasılma kuvveti </a:t>
                      </a:r>
                      <a:r>
                        <a:rPr lang="tr-TR" sz="280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/>
                          <a:cs typeface="Comic Sans MS"/>
                        </a:rPr>
                        <a:t>üzerine olan etki.</a:t>
                      </a:r>
                      <a:endParaRPr lang="tr-TR" sz="2800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5725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D0F80-F229-496C-BD6B-F2D18F436BA9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47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154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46405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(+) </a:t>
            </a:r>
            <a:r>
              <a:rPr lang="tr-TR" sz="2800" dirty="0" err="1">
                <a:solidFill>
                  <a:srgbClr val="FF0000"/>
                </a:solidFill>
              </a:rPr>
              <a:t>kronotropik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buFontTx/>
              <a:buNone/>
              <a:defRPr/>
            </a:pPr>
            <a:r>
              <a:rPr lang="tr-TR" sz="2800" dirty="0">
                <a:solidFill>
                  <a:schemeClr val="bg2"/>
                </a:solidFill>
              </a:rPr>
              <a:t>SA düğüm </a:t>
            </a:r>
            <a:r>
              <a:rPr lang="tr-TR" sz="2800" dirty="0" err="1">
                <a:solidFill>
                  <a:schemeClr val="bg2"/>
                </a:solidFill>
              </a:rPr>
              <a:t>depol</a:t>
            </a:r>
            <a:r>
              <a:rPr lang="tr-TR" sz="2800" dirty="0">
                <a:solidFill>
                  <a:schemeClr val="bg2"/>
                </a:solidFill>
              </a:rPr>
              <a:t> hızı artırılır</a:t>
            </a:r>
          </a:p>
          <a:p>
            <a:pPr algn="ctr" eaLnBrk="1" hangingPunct="1">
              <a:buFontTx/>
              <a:buNone/>
              <a:defRPr/>
            </a:pPr>
            <a:endParaRPr lang="tr-TR" sz="2800" dirty="0">
              <a:solidFill>
                <a:srgbClr val="000099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(+) </a:t>
            </a:r>
            <a:r>
              <a:rPr lang="tr-TR" sz="2800" dirty="0" err="1">
                <a:solidFill>
                  <a:srgbClr val="FF0000"/>
                </a:solidFill>
              </a:rPr>
              <a:t>dromotropik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buFontTx/>
              <a:buNone/>
              <a:defRPr/>
            </a:pPr>
            <a:r>
              <a:rPr lang="tr-TR" sz="2800" dirty="0">
                <a:solidFill>
                  <a:schemeClr val="bg2"/>
                </a:solidFill>
              </a:rPr>
              <a:t>AV düğümde ileti hızı artırılır</a:t>
            </a:r>
          </a:p>
          <a:p>
            <a:pPr algn="ctr" eaLnBrk="1" hangingPunct="1">
              <a:buFontTx/>
              <a:buNone/>
              <a:defRPr/>
            </a:pPr>
            <a:endParaRPr lang="tr-TR" sz="2800" dirty="0">
              <a:solidFill>
                <a:srgbClr val="CC0000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(+) </a:t>
            </a:r>
            <a:r>
              <a:rPr lang="tr-TR" sz="2800" dirty="0" err="1">
                <a:solidFill>
                  <a:srgbClr val="FF0000"/>
                </a:solidFill>
              </a:rPr>
              <a:t>inotropik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buFontTx/>
              <a:buNone/>
              <a:defRPr/>
            </a:pPr>
            <a:r>
              <a:rPr lang="tr-TR" sz="2800" dirty="0" err="1">
                <a:solidFill>
                  <a:schemeClr val="bg2"/>
                </a:solidFill>
              </a:rPr>
              <a:t>Atrium</a:t>
            </a:r>
            <a:r>
              <a:rPr lang="tr-TR" sz="2800" dirty="0">
                <a:solidFill>
                  <a:schemeClr val="bg2"/>
                </a:solidFill>
              </a:rPr>
              <a:t> ve </a:t>
            </a:r>
            <a:r>
              <a:rPr lang="tr-TR" sz="2800" dirty="0" err="1">
                <a:solidFill>
                  <a:schemeClr val="bg2"/>
                </a:solidFill>
              </a:rPr>
              <a:t>ventriküle</a:t>
            </a:r>
            <a:r>
              <a:rPr lang="tr-TR" sz="2800" dirty="0">
                <a:solidFill>
                  <a:schemeClr val="bg2"/>
                </a:solidFill>
              </a:rPr>
              <a:t> Ca</a:t>
            </a:r>
            <a:r>
              <a:rPr lang="tr-TR" sz="2800" baseline="30000" dirty="0">
                <a:solidFill>
                  <a:schemeClr val="bg2"/>
                </a:solidFill>
              </a:rPr>
              <a:t>+2 </a:t>
            </a:r>
            <a:r>
              <a:rPr lang="tr-TR" sz="2800" dirty="0">
                <a:solidFill>
                  <a:schemeClr val="bg2"/>
                </a:solidFill>
              </a:rPr>
              <a:t>girişini artırır</a:t>
            </a:r>
          </a:p>
        </p:txBody>
      </p:sp>
      <p:sp>
        <p:nvSpPr>
          <p:cNvPr id="4154378" name="Text Box 10"/>
          <p:cNvSpPr txBox="1">
            <a:spLocks noChangeArrowheads="1"/>
          </p:cNvSpPr>
          <p:nvPr/>
        </p:nvSpPr>
        <p:spPr bwMode="auto">
          <a:xfrm>
            <a:off x="2124298" y="836613"/>
            <a:ext cx="4679950" cy="40005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Sempatik uyarı</a:t>
            </a:r>
          </a:p>
        </p:txBody>
      </p:sp>
      <p:sp>
        <p:nvSpPr>
          <p:cNvPr id="4154384" name="Line 16"/>
          <p:cNvSpPr>
            <a:spLocks noChangeShapeType="1"/>
          </p:cNvSpPr>
          <p:nvPr/>
        </p:nvSpPr>
        <p:spPr bwMode="auto">
          <a:xfrm>
            <a:off x="1403350" y="2852738"/>
            <a:ext cx="6481763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54386" name="Text Box 18"/>
          <p:cNvSpPr txBox="1">
            <a:spLocks noChangeArrowheads="1"/>
          </p:cNvSpPr>
          <p:nvPr/>
        </p:nvSpPr>
        <p:spPr bwMode="auto">
          <a:xfrm>
            <a:off x="1908175" y="333375"/>
            <a:ext cx="5256213" cy="350838"/>
          </a:xfrm>
          <a:prstGeom prst="rect">
            <a:avLst/>
          </a:prstGeom>
          <a:solidFill>
            <a:srgbClr val="66FF66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KALPTE OTONOM ETKİLER</a:t>
            </a:r>
          </a:p>
        </p:txBody>
      </p:sp>
      <p:sp>
        <p:nvSpPr>
          <p:cNvPr id="4154387" name="Line 19"/>
          <p:cNvSpPr>
            <a:spLocks noChangeShapeType="1"/>
          </p:cNvSpPr>
          <p:nvPr/>
        </p:nvSpPr>
        <p:spPr bwMode="auto">
          <a:xfrm>
            <a:off x="1331913" y="4365625"/>
            <a:ext cx="6481762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5158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5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437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3E8CD-25DF-47EF-81FA-C9AA6C2AE1F7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48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15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7162" cy="45370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(-) </a:t>
            </a:r>
            <a:r>
              <a:rPr lang="tr-TR" sz="2800" dirty="0" err="1">
                <a:solidFill>
                  <a:srgbClr val="FF0000"/>
                </a:solidFill>
              </a:rPr>
              <a:t>kronotropik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chemeClr val="bg2"/>
                </a:solidFill>
              </a:rPr>
              <a:t>SA düğüm </a:t>
            </a:r>
            <a:r>
              <a:rPr lang="tr-TR" sz="2800" dirty="0" err="1">
                <a:solidFill>
                  <a:schemeClr val="bg2"/>
                </a:solidFill>
              </a:rPr>
              <a:t>depol</a:t>
            </a:r>
            <a:r>
              <a:rPr lang="tr-TR" sz="2800" dirty="0">
                <a:solidFill>
                  <a:schemeClr val="bg2"/>
                </a:solidFill>
              </a:rPr>
              <a:t> hızı azaltılır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tr-TR" sz="2800" dirty="0">
              <a:solidFill>
                <a:srgbClr val="0066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(-) </a:t>
            </a:r>
            <a:r>
              <a:rPr lang="tr-TR" sz="2800" dirty="0" err="1">
                <a:solidFill>
                  <a:srgbClr val="FF0000"/>
                </a:solidFill>
              </a:rPr>
              <a:t>dromotropik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chemeClr val="bg2"/>
                </a:solidFill>
              </a:rPr>
              <a:t>AV düğümde ileti hızı azaltılır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tr-TR" sz="2800" dirty="0">
              <a:solidFill>
                <a:srgbClr val="0066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rgbClr val="FF0000"/>
                </a:solidFill>
              </a:rPr>
              <a:t>(-) </a:t>
            </a:r>
            <a:r>
              <a:rPr lang="tr-TR" sz="2800" dirty="0" err="1">
                <a:solidFill>
                  <a:srgbClr val="FF0000"/>
                </a:solidFill>
              </a:rPr>
              <a:t>İnotropik</a:t>
            </a:r>
            <a:r>
              <a:rPr lang="tr-TR" sz="2800" dirty="0">
                <a:solidFill>
                  <a:srgbClr val="FF0000"/>
                </a:solidFill>
              </a:rPr>
              <a:t> etki:</a:t>
            </a:r>
            <a:r>
              <a:rPr lang="tr-TR" sz="2800" dirty="0"/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 err="1">
                <a:solidFill>
                  <a:schemeClr val="bg2"/>
                </a:solidFill>
              </a:rPr>
              <a:t>Atrium</a:t>
            </a:r>
            <a:r>
              <a:rPr lang="tr-TR" sz="2800" dirty="0">
                <a:solidFill>
                  <a:schemeClr val="bg2"/>
                </a:solidFill>
              </a:rPr>
              <a:t> içine Ca</a:t>
            </a:r>
            <a:r>
              <a:rPr lang="tr-TR" sz="2800" baseline="30000" dirty="0">
                <a:solidFill>
                  <a:schemeClr val="bg2"/>
                </a:solidFill>
              </a:rPr>
              <a:t>+2 </a:t>
            </a:r>
            <a:r>
              <a:rPr lang="tr-TR" sz="2800" dirty="0">
                <a:solidFill>
                  <a:schemeClr val="bg2"/>
                </a:solidFill>
              </a:rPr>
              <a:t>girişi azaltılır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u="sng" dirty="0">
                <a:solidFill>
                  <a:srgbClr val="008000"/>
                </a:solidFill>
              </a:rPr>
              <a:t>(Sadece </a:t>
            </a:r>
            <a:r>
              <a:rPr lang="tr-TR" sz="2800" u="sng" dirty="0" err="1">
                <a:solidFill>
                  <a:srgbClr val="008000"/>
                </a:solidFill>
              </a:rPr>
              <a:t>atriumda</a:t>
            </a:r>
            <a:r>
              <a:rPr lang="tr-TR" sz="2800" u="sng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4153356" name="Text Box 12"/>
          <p:cNvSpPr txBox="1">
            <a:spLocks noChangeArrowheads="1"/>
          </p:cNvSpPr>
          <p:nvPr/>
        </p:nvSpPr>
        <p:spPr bwMode="auto">
          <a:xfrm>
            <a:off x="2268538" y="404813"/>
            <a:ext cx="4679950" cy="40005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algn="ctr" fontAlgn="base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tr-TR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Parasempatik uyarı</a:t>
            </a:r>
          </a:p>
        </p:txBody>
      </p:sp>
      <p:sp>
        <p:nvSpPr>
          <p:cNvPr id="4153357" name="Line 13"/>
          <p:cNvSpPr>
            <a:spLocks noChangeShapeType="1"/>
          </p:cNvSpPr>
          <p:nvPr/>
        </p:nvSpPr>
        <p:spPr bwMode="auto">
          <a:xfrm>
            <a:off x="611188" y="3860800"/>
            <a:ext cx="80645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53358" name="Line 14"/>
          <p:cNvSpPr>
            <a:spLocks noChangeShapeType="1"/>
          </p:cNvSpPr>
          <p:nvPr/>
        </p:nvSpPr>
        <p:spPr bwMode="auto">
          <a:xfrm>
            <a:off x="611188" y="2492375"/>
            <a:ext cx="80645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250496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5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335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tr-TR" altLang="tr-TR" sz="4000" b="1" dirty="0">
                <a:solidFill>
                  <a:srgbClr val="BC0837"/>
                </a:solidFill>
              </a:rPr>
              <a:t>Otonomik Aktivite ve Hormonlar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052736"/>
            <a:ext cx="4038600" cy="5688632"/>
          </a:xfrm>
        </p:spPr>
        <p:txBody>
          <a:bodyPr>
            <a:noAutofit/>
          </a:bodyPr>
          <a:lstStyle/>
          <a:p>
            <a:r>
              <a:rPr lang="tr-TR" altLang="tr-TR" sz="2400" dirty="0"/>
              <a:t>Sempatik uyarıların pozitif </a:t>
            </a:r>
            <a:r>
              <a:rPr lang="tr-TR" altLang="tr-TR" sz="2400" dirty="0" err="1"/>
              <a:t>inotropik</a:t>
            </a:r>
            <a:r>
              <a:rPr lang="tr-TR" altLang="tr-TR" sz="2400" dirty="0"/>
              <a:t> etkisi vardır.</a:t>
            </a:r>
          </a:p>
          <a:p>
            <a:r>
              <a:rPr lang="tr-TR" altLang="tr-TR" sz="2400" dirty="0" err="1"/>
              <a:t>Vagus</a:t>
            </a:r>
            <a:r>
              <a:rPr lang="tr-TR" altLang="tr-TR" sz="2400" dirty="0"/>
              <a:t> yoluyla Parasempatik sistemin uyarılması negatif </a:t>
            </a:r>
            <a:r>
              <a:rPr lang="tr-TR" altLang="tr-TR" sz="2400" dirty="0" err="1"/>
              <a:t>inotrop</a:t>
            </a:r>
            <a:r>
              <a:rPr lang="tr-TR" altLang="tr-TR" sz="2400" dirty="0"/>
              <a:t> etki yaratır.</a:t>
            </a:r>
          </a:p>
          <a:p>
            <a:pPr marL="0" indent="0">
              <a:buNone/>
            </a:pPr>
            <a:endParaRPr lang="tr-TR" altLang="tr-TR" sz="2400" dirty="0"/>
          </a:p>
          <a:p>
            <a:r>
              <a:rPr lang="tr-TR" altLang="tr-TR" sz="2400" dirty="0"/>
              <a:t>Epinefrin, </a:t>
            </a:r>
            <a:r>
              <a:rPr lang="tr-TR" altLang="tr-TR" sz="2400" dirty="0" err="1"/>
              <a:t>norepinefrin</a:t>
            </a:r>
            <a:r>
              <a:rPr lang="tr-TR" altLang="tr-TR" sz="2400" dirty="0"/>
              <a:t> ve </a:t>
            </a:r>
            <a:r>
              <a:rPr lang="tr-TR" altLang="tr-TR" sz="2400" dirty="0" err="1"/>
              <a:t>glukagon</a:t>
            </a:r>
            <a:r>
              <a:rPr lang="tr-TR" altLang="tr-TR" sz="2400" dirty="0"/>
              <a:t> pozitif </a:t>
            </a:r>
            <a:r>
              <a:rPr lang="tr-TR" altLang="tr-TR" sz="2400" dirty="0" err="1"/>
              <a:t>inotropik</a:t>
            </a:r>
            <a:r>
              <a:rPr lang="tr-TR" altLang="tr-TR" sz="2400" dirty="0"/>
              <a:t> etkili hormonlardır.</a:t>
            </a:r>
          </a:p>
          <a:p>
            <a:r>
              <a:rPr lang="tr-TR" altLang="tr-TR" sz="2400" dirty="0" err="1"/>
              <a:t>Tiroid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hormonlarıda</a:t>
            </a:r>
            <a:r>
              <a:rPr lang="tr-TR" altLang="tr-TR" sz="2400" dirty="0"/>
              <a:t> pozitif </a:t>
            </a:r>
            <a:r>
              <a:rPr lang="tr-TR" altLang="tr-TR" sz="2400" dirty="0" err="1"/>
              <a:t>inotrop</a:t>
            </a:r>
            <a:r>
              <a:rPr lang="tr-TR" altLang="tr-TR" sz="2400" dirty="0"/>
              <a:t> etkilidir.</a:t>
            </a:r>
          </a:p>
          <a:p>
            <a:pPr marL="0" indent="0">
              <a:buNone/>
            </a:pPr>
            <a:endParaRPr lang="tr-TR" altLang="tr-TR" sz="2400" dirty="0"/>
          </a:p>
          <a:p>
            <a:r>
              <a:rPr lang="tr-TR" altLang="tr-TR" sz="2400" dirty="0" err="1"/>
              <a:t>Asetilkolin</a:t>
            </a:r>
            <a:r>
              <a:rPr lang="tr-TR" altLang="tr-TR" sz="2400" dirty="0"/>
              <a:t>  negatif </a:t>
            </a:r>
            <a:r>
              <a:rPr lang="tr-TR" altLang="tr-TR" sz="2400" dirty="0" err="1"/>
              <a:t>inotrop</a:t>
            </a:r>
            <a:r>
              <a:rPr lang="tr-TR" altLang="tr-TR" sz="2400" dirty="0"/>
              <a:t> etkilidir.</a:t>
            </a:r>
          </a:p>
          <a:p>
            <a:endParaRPr lang="tr-TR" altLang="tr-TR" sz="2400" dirty="0"/>
          </a:p>
        </p:txBody>
      </p:sp>
    </p:spTree>
    <p:extLst>
      <p:ext uri="{BB962C8B-B14F-4D97-AF65-F5344CB8AC3E}">
        <p14:creationId xmlns:p14="http://schemas.microsoft.com/office/powerpoint/2010/main" val="3884089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4000" b="1" dirty="0">
                <a:solidFill>
                  <a:srgbClr val="BC0837"/>
                </a:solidFill>
              </a:rPr>
              <a:t>İyon Konsantrasyonlarındaki Değişme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47800"/>
            <a:ext cx="7978080" cy="500553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400" dirty="0"/>
              <a:t>Kalp kası en çok dış ortamdaki Ca</a:t>
            </a:r>
            <a:r>
              <a:rPr lang="tr-TR" altLang="tr-TR" sz="2400" baseline="30000" dirty="0"/>
              <a:t>+2</a:t>
            </a:r>
            <a:r>
              <a:rPr lang="tr-TR" altLang="tr-TR" sz="2400" dirty="0"/>
              <a:t>  iyonu değişimlerinden etkilenir.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400" dirty="0" err="1"/>
              <a:t>Hiperkalsemi</a:t>
            </a:r>
            <a:r>
              <a:rPr lang="tr-TR" altLang="tr-TR" sz="2400" dirty="0"/>
              <a:t> </a:t>
            </a:r>
            <a:r>
              <a:rPr lang="tr-TR" altLang="tr-TR" sz="2400" dirty="0" err="1"/>
              <a:t>uyarılabilirliği</a:t>
            </a:r>
            <a:r>
              <a:rPr lang="tr-TR" altLang="tr-TR" sz="2400" dirty="0"/>
              <a:t> artırır.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400" dirty="0" err="1"/>
              <a:t>Hipokalsemi</a:t>
            </a:r>
            <a:r>
              <a:rPr lang="tr-TR" altLang="tr-TR" sz="2400" dirty="0"/>
              <a:t> ise kasılmayı azaltıcı etki gösterir.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400" dirty="0" err="1"/>
              <a:t>Ekstraselüler</a:t>
            </a:r>
            <a:r>
              <a:rPr lang="tr-TR" altLang="tr-TR" sz="2400" dirty="0"/>
              <a:t> potasyum iyonunun artması kasılmayı azaltır.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400" dirty="0"/>
              <a:t>Şiddetli </a:t>
            </a:r>
            <a:r>
              <a:rPr lang="tr-TR" altLang="tr-TR" sz="2400" dirty="0" err="1"/>
              <a:t>hipo</a:t>
            </a:r>
            <a:r>
              <a:rPr lang="tr-TR" altLang="tr-TR" sz="2400" dirty="0"/>
              <a:t> yada </a:t>
            </a:r>
            <a:r>
              <a:rPr lang="tr-TR" altLang="tr-TR" sz="2400" dirty="0" err="1"/>
              <a:t>hiperkalemi</a:t>
            </a:r>
            <a:r>
              <a:rPr lang="tr-TR" altLang="tr-TR" sz="2400" dirty="0"/>
              <a:t> hemen düzeltilmelidir.</a:t>
            </a:r>
          </a:p>
        </p:txBody>
      </p:sp>
    </p:spTree>
    <p:extLst>
      <p:ext uri="{BB962C8B-B14F-4D97-AF65-F5344CB8AC3E}">
        <p14:creationId xmlns:p14="http://schemas.microsoft.com/office/powerpoint/2010/main" val="4887640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BC0837"/>
                </a:solidFill>
              </a:rPr>
              <a:t>İlaçların </a:t>
            </a:r>
            <a:r>
              <a:rPr lang="tr-TR" altLang="tr-TR" b="1" dirty="0" err="1">
                <a:solidFill>
                  <a:srgbClr val="BC0837"/>
                </a:solidFill>
              </a:rPr>
              <a:t>Kontraktiliteye</a:t>
            </a:r>
            <a:r>
              <a:rPr lang="tr-TR" altLang="tr-TR" b="1" dirty="0">
                <a:solidFill>
                  <a:srgbClr val="BC0837"/>
                </a:solidFill>
              </a:rPr>
              <a:t> Etkisi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400" dirty="0"/>
              <a:t>İzoproterenol, Dopamin ve </a:t>
            </a:r>
            <a:r>
              <a:rPr lang="tr-TR" altLang="tr-TR" sz="2400" dirty="0" err="1"/>
              <a:t>Dobutamin</a:t>
            </a:r>
            <a:r>
              <a:rPr lang="tr-TR" altLang="tr-TR" sz="2400" dirty="0"/>
              <a:t> kalp kası hücrelerinin beta</a:t>
            </a:r>
            <a:r>
              <a:rPr lang="tr-TR" altLang="tr-TR" sz="2400" baseline="-25000" dirty="0"/>
              <a:t>1</a:t>
            </a:r>
            <a:r>
              <a:rPr lang="tr-TR" altLang="tr-TR" sz="2400" dirty="0"/>
              <a:t> reseptörlerini uyararak pozitif </a:t>
            </a:r>
            <a:r>
              <a:rPr lang="tr-TR" altLang="tr-TR" sz="2400" dirty="0" err="1"/>
              <a:t>inotrop</a:t>
            </a:r>
            <a:r>
              <a:rPr lang="tr-TR" altLang="tr-TR" sz="2400" dirty="0"/>
              <a:t> etki gösterir.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400" dirty="0" err="1"/>
              <a:t>Digital</a:t>
            </a:r>
            <a:r>
              <a:rPr lang="tr-TR" altLang="tr-TR" sz="2400" dirty="0"/>
              <a:t> ilaçlar (</a:t>
            </a:r>
            <a:r>
              <a:rPr lang="tr-TR" altLang="tr-TR" sz="2400" dirty="0" err="1"/>
              <a:t>digoksin</a:t>
            </a:r>
            <a:r>
              <a:rPr lang="tr-TR" altLang="tr-TR" sz="2400" dirty="0"/>
              <a:t>) değişik bir mekanizma ile hücre içi kalsiyum miktarını artırır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altLang="tr-TR" sz="2400" dirty="0"/>
              <a:t>Hipertansiyon tedavisinde kullanılan birçok ilaç negatif </a:t>
            </a:r>
            <a:r>
              <a:rPr lang="tr-TR" altLang="tr-TR" sz="2400" dirty="0" err="1"/>
              <a:t>inotrop</a:t>
            </a:r>
            <a:r>
              <a:rPr lang="tr-TR" altLang="tr-TR" sz="2400" dirty="0"/>
              <a:t> etki </a:t>
            </a:r>
            <a:r>
              <a:rPr lang="tr-TR" altLang="tr-TR" sz="2400" dirty="0" err="1"/>
              <a:t>gösterir.Bu</a:t>
            </a:r>
            <a:r>
              <a:rPr lang="tr-TR" altLang="tr-TR" sz="2400" dirty="0"/>
              <a:t> ilaçlar beta yada alfa reseptörlerini bloke ederek etki gösterir.</a:t>
            </a:r>
          </a:p>
        </p:txBody>
      </p:sp>
    </p:spTree>
    <p:extLst>
      <p:ext uri="{BB962C8B-B14F-4D97-AF65-F5344CB8AC3E}">
        <p14:creationId xmlns:p14="http://schemas.microsoft.com/office/powerpoint/2010/main" val="23899893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F12EC1-40F3-42D2-B525-A9B9C1739818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52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53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908050"/>
            <a:ext cx="7772400" cy="4824413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chemeClr val="tx2"/>
                </a:solidFill>
              </a:rPr>
              <a:t>Aşağıdakilerden hangisinin pozitif </a:t>
            </a:r>
            <a:r>
              <a:rPr lang="tr-TR" sz="2800" dirty="0" err="1">
                <a:solidFill>
                  <a:schemeClr val="tx2"/>
                </a:solidFill>
              </a:rPr>
              <a:t>inotropik</a:t>
            </a:r>
            <a:r>
              <a:rPr lang="tr-TR" sz="2800" dirty="0">
                <a:solidFill>
                  <a:schemeClr val="tx2"/>
                </a:solidFill>
              </a:rPr>
              <a:t>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chemeClr val="tx2"/>
                </a:solidFill>
              </a:rPr>
              <a:t>etkisi </a:t>
            </a:r>
            <a:r>
              <a:rPr lang="tr-TR" sz="2800" u="sng" dirty="0">
                <a:solidFill>
                  <a:schemeClr val="tx2"/>
                </a:solidFill>
              </a:rPr>
              <a:t>yoktur</a:t>
            </a:r>
            <a:r>
              <a:rPr lang="tr-TR" sz="2800" dirty="0">
                <a:solidFill>
                  <a:schemeClr val="tx2"/>
                </a:solidFill>
              </a:rPr>
              <a:t>?</a:t>
            </a:r>
            <a:endParaRPr lang="tr-TR" sz="2800" dirty="0">
              <a:solidFill>
                <a:srgbClr val="009900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/>
              <a:t>	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A) </a:t>
            </a:r>
            <a:r>
              <a:rPr lang="tr-TR" sz="2800" dirty="0" err="1">
                <a:solidFill>
                  <a:srgbClr val="000099"/>
                </a:solidFill>
              </a:rPr>
              <a:t>Noradrenalin</a:t>
            </a:r>
            <a:r>
              <a:rPr lang="tr-TR" sz="2800" dirty="0">
                <a:solidFill>
                  <a:srgbClr val="000099"/>
                </a:solidFill>
              </a:rPr>
              <a:t>      			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B) </a:t>
            </a:r>
            <a:r>
              <a:rPr lang="tr-TR" sz="2800" dirty="0" err="1">
                <a:solidFill>
                  <a:srgbClr val="000099"/>
                </a:solidFill>
              </a:rPr>
              <a:t>Asetil</a:t>
            </a:r>
            <a:r>
              <a:rPr lang="tr-TR" sz="2800" dirty="0">
                <a:solidFill>
                  <a:srgbClr val="000099"/>
                </a:solidFill>
              </a:rPr>
              <a:t> kolin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C) </a:t>
            </a:r>
            <a:r>
              <a:rPr lang="tr-TR" sz="2800" dirty="0" err="1">
                <a:solidFill>
                  <a:srgbClr val="000099"/>
                </a:solidFill>
              </a:rPr>
              <a:t>Digoksin</a:t>
            </a:r>
            <a:r>
              <a:rPr lang="tr-TR" sz="2800" dirty="0">
                <a:solidFill>
                  <a:srgbClr val="000099"/>
                </a:solidFill>
              </a:rPr>
              <a:t>       				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D) </a:t>
            </a:r>
            <a:r>
              <a:rPr lang="tr-TR" sz="2800" dirty="0" err="1">
                <a:solidFill>
                  <a:srgbClr val="000099"/>
                </a:solidFill>
              </a:rPr>
              <a:t>İsoproterenol</a:t>
            </a:r>
            <a:endParaRPr lang="tr-TR" sz="2800" dirty="0">
              <a:solidFill>
                <a:srgbClr val="000099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E) Dopamin</a:t>
            </a:r>
          </a:p>
        </p:txBody>
      </p:sp>
      <p:sp>
        <p:nvSpPr>
          <p:cNvPr id="4539395" name="Oval 3"/>
          <p:cNvSpPr>
            <a:spLocks noChangeArrowheads="1"/>
          </p:cNvSpPr>
          <p:nvPr/>
        </p:nvSpPr>
        <p:spPr bwMode="auto">
          <a:xfrm>
            <a:off x="900113" y="2997200"/>
            <a:ext cx="3816350" cy="504825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712463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3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939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7B667-2C79-46E1-AE4C-3F11FBE54B35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53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53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8497887" cy="4968875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tr-TR" sz="3200" dirty="0"/>
              <a:t>	</a:t>
            </a:r>
            <a:r>
              <a:rPr lang="tr-TR" sz="2800" dirty="0">
                <a:solidFill>
                  <a:schemeClr val="tx2"/>
                </a:solidFill>
              </a:rPr>
              <a:t>Kalpte parasempatik </a:t>
            </a:r>
            <a:r>
              <a:rPr lang="tr-TR" sz="2800" dirty="0" err="1">
                <a:solidFill>
                  <a:schemeClr val="tx2"/>
                </a:solidFill>
              </a:rPr>
              <a:t>stimülasyon</a:t>
            </a:r>
            <a:r>
              <a:rPr lang="tr-TR" sz="2800" dirty="0">
                <a:solidFill>
                  <a:schemeClr val="tx2"/>
                </a:solidFill>
              </a:rPr>
              <a:t> aşağıdakilerden hangisine neden olur?</a:t>
            </a:r>
            <a:r>
              <a:rPr lang="tr-TR" sz="2800" dirty="0"/>
              <a:t> </a:t>
            </a:r>
            <a:endParaRPr lang="tr-TR" sz="2800" dirty="0">
              <a:solidFill>
                <a:srgbClr val="009900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endParaRPr lang="tr-TR" sz="2800" dirty="0">
              <a:solidFill>
                <a:srgbClr val="009900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endParaRPr lang="tr-TR" sz="2800" dirty="0">
              <a:solidFill>
                <a:srgbClr val="009900"/>
              </a:solidFill>
            </a:endParaRP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A) Atrioventriküler uyarılabilmede artma</a:t>
            </a: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B) </a:t>
            </a:r>
            <a:r>
              <a:rPr lang="tr-TR" sz="2800" dirty="0" err="1">
                <a:solidFill>
                  <a:srgbClr val="000099"/>
                </a:solidFill>
              </a:rPr>
              <a:t>Ventikül</a:t>
            </a:r>
            <a:r>
              <a:rPr lang="tr-TR" sz="2800" dirty="0">
                <a:solidFill>
                  <a:srgbClr val="000099"/>
                </a:solidFill>
              </a:rPr>
              <a:t> kasılma gücünde artma</a:t>
            </a: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C) </a:t>
            </a:r>
            <a:r>
              <a:rPr lang="tr-TR" sz="2800" dirty="0" err="1">
                <a:solidFill>
                  <a:srgbClr val="000099"/>
                </a:solidFill>
              </a:rPr>
              <a:t>Atrial</a:t>
            </a:r>
            <a:r>
              <a:rPr lang="tr-TR" sz="2800" dirty="0">
                <a:solidFill>
                  <a:srgbClr val="000099"/>
                </a:solidFill>
              </a:rPr>
              <a:t> </a:t>
            </a:r>
            <a:r>
              <a:rPr lang="tr-TR" sz="2800" dirty="0" err="1">
                <a:solidFill>
                  <a:srgbClr val="000099"/>
                </a:solidFill>
              </a:rPr>
              <a:t>refrakter</a:t>
            </a:r>
            <a:r>
              <a:rPr lang="tr-TR" sz="2800" dirty="0">
                <a:solidFill>
                  <a:srgbClr val="000099"/>
                </a:solidFill>
              </a:rPr>
              <a:t> periyotta kısalma</a:t>
            </a: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D) </a:t>
            </a:r>
            <a:r>
              <a:rPr lang="tr-TR" sz="2800" dirty="0" err="1">
                <a:solidFill>
                  <a:srgbClr val="000099"/>
                </a:solidFill>
              </a:rPr>
              <a:t>Atrium</a:t>
            </a:r>
            <a:r>
              <a:rPr lang="tr-TR" sz="2800" dirty="0">
                <a:solidFill>
                  <a:srgbClr val="000099"/>
                </a:solidFill>
              </a:rPr>
              <a:t> kasılma gücünde artma</a:t>
            </a:r>
          </a:p>
          <a:p>
            <a:pPr marL="609600" indent="-609600" eaLnBrk="1" hangingPunct="1">
              <a:lnSpc>
                <a:spcPct val="12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E) Kalp atım sayısında azalma</a:t>
            </a:r>
          </a:p>
        </p:txBody>
      </p:sp>
      <p:sp>
        <p:nvSpPr>
          <p:cNvPr id="4538371" name="Oval 3"/>
          <p:cNvSpPr>
            <a:spLocks noChangeArrowheads="1"/>
          </p:cNvSpPr>
          <p:nvPr/>
        </p:nvSpPr>
        <p:spPr bwMode="auto">
          <a:xfrm>
            <a:off x="468313" y="5084763"/>
            <a:ext cx="6696075" cy="576262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023987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3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837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3DB0C3-06E9-4834-B630-0AA2A31815B9}" type="slidenum">
              <a:rPr lang="tr-TR" b="0">
                <a:solidFill>
                  <a:schemeClr val="bg2"/>
                </a:solidFill>
                <a:effectLst/>
              </a:rPr>
              <a:pPr>
                <a:defRPr/>
              </a:pPr>
              <a:t>54</a:t>
            </a:fld>
            <a:endParaRPr lang="tr-TR" b="0" dirty="0">
              <a:solidFill>
                <a:schemeClr val="bg2"/>
              </a:solidFill>
              <a:effectLst/>
            </a:endParaRPr>
          </a:p>
        </p:txBody>
      </p:sp>
      <p:sp>
        <p:nvSpPr>
          <p:cNvPr id="454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836613"/>
            <a:ext cx="8280400" cy="4968875"/>
          </a:xfrm>
        </p:spPr>
        <p:txBody>
          <a:bodyPr/>
          <a:lstStyle/>
          <a:p>
            <a:pPr marL="533400" indent="-533400" eaLnBrk="1" hangingPunct="1">
              <a:buFontTx/>
              <a:buNone/>
              <a:defRPr/>
            </a:pPr>
            <a:r>
              <a:rPr lang="tr-TR" sz="2800" dirty="0">
                <a:solidFill>
                  <a:schemeClr val="tx2"/>
                </a:solidFill>
              </a:rPr>
              <a:t>Kalpte, </a:t>
            </a:r>
            <a:r>
              <a:rPr lang="tr-TR" sz="2800" dirty="0" err="1">
                <a:solidFill>
                  <a:schemeClr val="tx2"/>
                </a:solidFill>
              </a:rPr>
              <a:t>sinus</a:t>
            </a:r>
            <a:r>
              <a:rPr lang="tr-TR" sz="2800" dirty="0">
                <a:solidFill>
                  <a:schemeClr val="tx2"/>
                </a:solidFill>
              </a:rPr>
              <a:t> düğümünün uyarılma eşiğini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tr-TR" sz="2800" dirty="0">
                <a:solidFill>
                  <a:schemeClr val="tx2"/>
                </a:solidFill>
              </a:rPr>
              <a:t>artıran ve </a:t>
            </a:r>
            <a:r>
              <a:rPr lang="tr-TR" sz="2800" u="sng" dirty="0">
                <a:solidFill>
                  <a:schemeClr val="tx2"/>
                </a:solidFill>
              </a:rPr>
              <a:t>kalp ritmini düşüren</a:t>
            </a:r>
            <a:r>
              <a:rPr lang="tr-TR" sz="2800" dirty="0">
                <a:solidFill>
                  <a:schemeClr val="tx2"/>
                </a:solidFill>
              </a:rPr>
              <a:t> aşağıdakilerden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tr-TR" sz="2800" dirty="0">
                <a:solidFill>
                  <a:schemeClr val="tx2"/>
                </a:solidFill>
              </a:rPr>
              <a:t>hangisidir?</a:t>
            </a:r>
            <a:endParaRPr lang="tr-TR" sz="2800" dirty="0"/>
          </a:p>
          <a:p>
            <a:pPr marL="533400" indent="-533400" eaLnBrk="1" hangingPunct="1">
              <a:buFontTx/>
              <a:buNone/>
              <a:defRPr/>
            </a:pPr>
            <a:endParaRPr lang="tr-TR" sz="2800" dirty="0">
              <a:solidFill>
                <a:srgbClr val="009900"/>
              </a:solidFill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A) Sempatik </a:t>
            </a:r>
            <a:r>
              <a:rPr lang="tr-TR" sz="2800" dirty="0" err="1">
                <a:solidFill>
                  <a:srgbClr val="000099"/>
                </a:solidFill>
              </a:rPr>
              <a:t>stimülasyon</a:t>
            </a:r>
            <a:r>
              <a:rPr lang="tr-TR" sz="2800" dirty="0">
                <a:solidFill>
                  <a:srgbClr val="000099"/>
                </a:solidFill>
              </a:rPr>
              <a:t> </a:t>
            </a:r>
          </a:p>
          <a:p>
            <a:pPr marL="533400" indent="-5334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B) Adrenalin </a:t>
            </a:r>
          </a:p>
          <a:p>
            <a:pPr marL="533400" indent="-5334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C) Vücut sıcaklığının artması </a:t>
            </a:r>
          </a:p>
          <a:p>
            <a:pPr marL="533400" indent="-5334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D) </a:t>
            </a:r>
            <a:r>
              <a:rPr lang="tr-TR" sz="2800" dirty="0" err="1">
                <a:solidFill>
                  <a:srgbClr val="000099"/>
                </a:solidFill>
              </a:rPr>
              <a:t>Vagal</a:t>
            </a:r>
            <a:r>
              <a:rPr lang="tr-TR" sz="2800" dirty="0">
                <a:solidFill>
                  <a:srgbClr val="000099"/>
                </a:solidFill>
              </a:rPr>
              <a:t> </a:t>
            </a:r>
            <a:r>
              <a:rPr lang="tr-TR" sz="2800" dirty="0" err="1">
                <a:solidFill>
                  <a:srgbClr val="000099"/>
                </a:solidFill>
              </a:rPr>
              <a:t>stimülasyon</a:t>
            </a:r>
            <a:r>
              <a:rPr lang="tr-TR" sz="2800" dirty="0">
                <a:solidFill>
                  <a:srgbClr val="000099"/>
                </a:solidFill>
              </a:rPr>
              <a:t> </a:t>
            </a:r>
          </a:p>
          <a:p>
            <a:pPr marL="533400" indent="-533400" eaLnBrk="1" hangingPunct="1">
              <a:lnSpc>
                <a:spcPct val="110000"/>
              </a:lnSpc>
              <a:buFontTx/>
              <a:buNone/>
              <a:defRPr/>
            </a:pPr>
            <a:r>
              <a:rPr lang="tr-TR" sz="2800" dirty="0">
                <a:solidFill>
                  <a:srgbClr val="000099"/>
                </a:solidFill>
              </a:rPr>
              <a:t>	E) S-A düğümü </a:t>
            </a:r>
            <a:r>
              <a:rPr lang="tr-TR" sz="2800" dirty="0" err="1">
                <a:solidFill>
                  <a:srgbClr val="000099"/>
                </a:solidFill>
              </a:rPr>
              <a:t>Na</a:t>
            </a:r>
            <a:r>
              <a:rPr lang="tr-TR" sz="2800" dirty="0">
                <a:solidFill>
                  <a:srgbClr val="000099"/>
                </a:solidFill>
              </a:rPr>
              <a:t> geçirgenliğinin artması</a:t>
            </a:r>
            <a:r>
              <a:rPr lang="tr-TR" sz="2800" dirty="0"/>
              <a:t> </a:t>
            </a:r>
          </a:p>
        </p:txBody>
      </p:sp>
      <p:sp>
        <p:nvSpPr>
          <p:cNvPr id="4541443" name="Oval 3"/>
          <p:cNvSpPr>
            <a:spLocks noChangeArrowheads="1"/>
          </p:cNvSpPr>
          <p:nvPr/>
        </p:nvSpPr>
        <p:spPr bwMode="auto">
          <a:xfrm>
            <a:off x="755650" y="4411663"/>
            <a:ext cx="5040313" cy="503237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452490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4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144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Çalışmasının Dinamiği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67544" y="1447800"/>
            <a:ext cx="8219256" cy="514955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Kalp atımı süresince meydana gelen hareket ve kuvvetlere </a:t>
            </a:r>
            <a:r>
              <a:rPr lang="tr-TR" sz="2000" b="1" dirty="0"/>
              <a:t>kardiyak dinamik</a:t>
            </a:r>
            <a:r>
              <a:rPr lang="tr-TR" sz="2000" dirty="0"/>
              <a:t> denir.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Bir atımda </a:t>
            </a:r>
            <a:r>
              <a:rPr lang="tr-TR" sz="2000" dirty="0" err="1"/>
              <a:t>ventriküllerin</a:t>
            </a:r>
            <a:r>
              <a:rPr lang="tr-TR" sz="2000" dirty="0"/>
              <a:t> her biri </a:t>
            </a:r>
            <a:r>
              <a:rPr lang="tr-TR" sz="2000" u="sng" dirty="0"/>
              <a:t>eşit hacimde </a:t>
            </a:r>
            <a:r>
              <a:rPr lang="tr-TR" sz="2000" dirty="0"/>
              <a:t>kanı fırlatır.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Diyastol sonu hacim </a:t>
            </a:r>
            <a:r>
              <a:rPr lang="tr-TR" sz="2000" b="1" dirty="0"/>
              <a:t>(</a:t>
            </a:r>
            <a:r>
              <a:rPr lang="tr-TR" sz="2000" b="1" dirty="0" err="1"/>
              <a:t>End-diyastolik</a:t>
            </a:r>
            <a:r>
              <a:rPr lang="tr-TR" sz="2000" b="1" dirty="0"/>
              <a:t> </a:t>
            </a:r>
            <a:r>
              <a:rPr lang="tr-TR" sz="2000" b="1" dirty="0" err="1"/>
              <a:t>volume</a:t>
            </a:r>
            <a:r>
              <a:rPr lang="tr-TR" sz="2000" b="1" dirty="0"/>
              <a:t>)</a:t>
            </a:r>
            <a:r>
              <a:rPr lang="tr-TR" sz="2000" dirty="0"/>
              <a:t>: </a:t>
            </a:r>
            <a:r>
              <a:rPr lang="tr-TR" sz="2400" dirty="0">
                <a:solidFill>
                  <a:srgbClr val="004F8A"/>
                </a:solidFill>
              </a:rPr>
              <a:t>120 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Sistol sonu hacim (</a:t>
            </a:r>
            <a:r>
              <a:rPr lang="tr-TR" sz="2400" b="1" dirty="0" err="1"/>
              <a:t>End-sistolik</a:t>
            </a:r>
            <a:r>
              <a:rPr lang="tr-TR" sz="2400" b="1" dirty="0"/>
              <a:t> </a:t>
            </a:r>
            <a:r>
              <a:rPr lang="tr-TR" sz="2400" b="1" dirty="0" err="1"/>
              <a:t>volume</a:t>
            </a:r>
            <a:r>
              <a:rPr lang="tr-TR" sz="2400" b="1" dirty="0"/>
              <a:t>): </a:t>
            </a:r>
            <a:r>
              <a:rPr lang="tr-TR" sz="2400" dirty="0">
                <a:solidFill>
                  <a:srgbClr val="004F8A"/>
                </a:solidFill>
              </a:rPr>
              <a:t>50 ml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Vurum (atım) hacmi</a:t>
            </a:r>
            <a:r>
              <a:rPr lang="tr-TR" sz="2400" dirty="0"/>
              <a:t>:  </a:t>
            </a:r>
            <a:r>
              <a:rPr lang="tr-TR" sz="2400" dirty="0">
                <a:solidFill>
                  <a:srgbClr val="004F8A"/>
                </a:solidFill>
              </a:rPr>
              <a:t>70 ml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04F8A"/>
                </a:solidFill>
              </a:rPr>
              <a:t>	</a:t>
            </a:r>
            <a:r>
              <a:rPr lang="tr-TR" sz="1800" dirty="0"/>
              <a:t>Sol </a:t>
            </a:r>
            <a:r>
              <a:rPr lang="tr-TR" sz="1800" dirty="0" err="1"/>
              <a:t>ventrikülden</a:t>
            </a:r>
            <a:r>
              <a:rPr lang="tr-TR" sz="1800" dirty="0"/>
              <a:t> bir atımda pompalanan kan miktarı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Fırlatma (</a:t>
            </a:r>
            <a:r>
              <a:rPr lang="tr-TR" sz="2400" b="1" dirty="0" err="1"/>
              <a:t>Ejeksiyon</a:t>
            </a:r>
            <a:r>
              <a:rPr lang="tr-TR" sz="2400" b="1" dirty="0"/>
              <a:t>) Fraksiyonu (EF):</a:t>
            </a:r>
          </a:p>
          <a:p>
            <a:pPr>
              <a:buNone/>
              <a:defRPr/>
            </a:pPr>
            <a:r>
              <a:rPr lang="tr-TR" sz="2400" b="1" dirty="0">
                <a:solidFill>
                  <a:schemeClr val="tx2"/>
                </a:solidFill>
              </a:rPr>
              <a:t>	EF 	=</a:t>
            </a:r>
            <a:r>
              <a:rPr lang="tr-TR" sz="2400" b="1" dirty="0">
                <a:solidFill>
                  <a:srgbClr val="000099"/>
                </a:solidFill>
              </a:rPr>
              <a:t>  Atım hacmi / </a:t>
            </a:r>
            <a:r>
              <a:rPr lang="tr-TR" sz="2400" b="1" dirty="0" err="1">
                <a:solidFill>
                  <a:srgbClr val="000099"/>
                </a:solidFill>
              </a:rPr>
              <a:t>Diyas</a:t>
            </a:r>
            <a:r>
              <a:rPr lang="tr-TR" sz="2400" b="1" dirty="0">
                <a:solidFill>
                  <a:srgbClr val="000099"/>
                </a:solidFill>
              </a:rPr>
              <a:t> Sonu </a:t>
            </a:r>
            <a:r>
              <a:rPr lang="tr-TR" sz="2400" b="1" dirty="0" err="1">
                <a:solidFill>
                  <a:srgbClr val="000099"/>
                </a:solidFill>
              </a:rPr>
              <a:t>Hacm</a:t>
            </a:r>
            <a:endParaRPr lang="tr-TR" sz="2400" b="1" dirty="0">
              <a:solidFill>
                <a:srgbClr val="000099"/>
              </a:solidFill>
            </a:endParaRPr>
          </a:p>
          <a:p>
            <a:pPr>
              <a:buNone/>
              <a:defRPr/>
            </a:pPr>
            <a:r>
              <a:rPr lang="tr-TR" sz="2400" b="1" dirty="0">
                <a:solidFill>
                  <a:srgbClr val="C00000"/>
                </a:solidFill>
              </a:rPr>
              <a:t> 	% 60</a:t>
            </a:r>
            <a:r>
              <a:rPr lang="tr-TR" sz="2000" b="1" dirty="0">
                <a:solidFill>
                  <a:schemeClr val="tx2"/>
                </a:solidFill>
              </a:rPr>
              <a:t>	=</a:t>
            </a:r>
            <a:r>
              <a:rPr lang="tr-TR" sz="2000" b="1" dirty="0">
                <a:solidFill>
                  <a:srgbClr val="000099"/>
                </a:solidFill>
              </a:rPr>
              <a:t>	       70  </a:t>
            </a:r>
            <a:r>
              <a:rPr lang="tr-TR" sz="2000" b="1" dirty="0">
                <a:solidFill>
                  <a:schemeClr val="tx2"/>
                </a:solidFill>
              </a:rPr>
              <a:t>/</a:t>
            </a:r>
            <a:r>
              <a:rPr lang="tr-TR" sz="2000" b="1" dirty="0">
                <a:solidFill>
                  <a:srgbClr val="000099"/>
                </a:solidFill>
              </a:rPr>
              <a:t>   120</a:t>
            </a:r>
          </a:p>
          <a:p>
            <a:pPr marL="0" indent="0">
              <a:buNone/>
            </a:pPr>
            <a:endParaRPr lang="tr-TR" sz="2000" b="1" dirty="0"/>
          </a:p>
          <a:p>
            <a:endParaRPr lang="tr-TR" sz="200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069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1939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484313"/>
            <a:ext cx="8459787" cy="4176712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rgbClr val="000099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tr-TR" sz="2400" b="1" dirty="0"/>
              <a:t>Kardiyak debi (</a:t>
            </a:r>
            <a:r>
              <a:rPr lang="tr-TR" sz="2400" b="1" dirty="0" err="1"/>
              <a:t>output</a:t>
            </a:r>
            <a:r>
              <a:rPr lang="tr-TR" sz="2400" b="1" dirty="0"/>
              <a:t>): </a:t>
            </a:r>
            <a:r>
              <a:rPr lang="tr-TR" sz="2400" dirty="0">
                <a:solidFill>
                  <a:srgbClr val="0000CC"/>
                </a:solidFill>
              </a:rPr>
              <a:t>70 ml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tx2"/>
                </a:solidFill>
              </a:rPr>
              <a:t>X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0000CC"/>
                </a:solidFill>
              </a:rPr>
              <a:t>70 atım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tx2"/>
                </a:solidFill>
              </a:rPr>
              <a:t>=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5000 ml/</a:t>
            </a:r>
            <a:r>
              <a:rPr lang="tr-TR" sz="2400" dirty="0" err="1">
                <a:solidFill>
                  <a:srgbClr val="FF0000"/>
                </a:solidFill>
              </a:rPr>
              <a:t>dak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tr-TR" sz="2400" dirty="0"/>
              <a:t>Bir dakikada aorta pompalanan kan miktarı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rgbClr val="000099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tr-TR" sz="2400" b="1" dirty="0"/>
              <a:t>Kardiyak indeks: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dirty="0"/>
              <a:t>Bir dakikada vücut yüzeyinin 1 m</a:t>
            </a:r>
            <a:r>
              <a:rPr lang="tr-TR" sz="2400" baseline="30000" dirty="0"/>
              <a:t>2</a:t>
            </a:r>
            <a:r>
              <a:rPr lang="tr-TR" sz="2400" dirty="0"/>
              <a:t>’sine düşen kalp çıkışıdır</a:t>
            </a:r>
          </a:p>
          <a:p>
            <a:pPr eaLnBrk="1" hangingPunct="1">
              <a:lnSpc>
                <a:spcPct val="80000"/>
              </a:lnSpc>
              <a:defRPr/>
            </a:pPr>
            <a:endParaRPr lang="tr-TR" sz="2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</a:t>
            </a:r>
            <a:r>
              <a:rPr lang="tr-TR" sz="2400" dirty="0">
                <a:solidFill>
                  <a:srgbClr val="000099"/>
                </a:solidFill>
              </a:rPr>
              <a:t>Kardiyak debi</a:t>
            </a:r>
            <a:r>
              <a:rPr lang="tr-TR" sz="2400" dirty="0">
                <a:solidFill>
                  <a:schemeClr val="tx2"/>
                </a:solidFill>
              </a:rPr>
              <a:t>/</a:t>
            </a:r>
            <a:r>
              <a:rPr lang="tr-TR" sz="2400" dirty="0">
                <a:solidFill>
                  <a:srgbClr val="000099"/>
                </a:solidFill>
              </a:rPr>
              <a:t>Vücut yüzey alanı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rgbClr val="000099"/>
                </a:solidFill>
              </a:rPr>
              <a:t>	5000 ml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tx2"/>
                </a:solidFill>
              </a:rPr>
              <a:t>/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000099"/>
                </a:solidFill>
              </a:rPr>
              <a:t>1.73 m</a:t>
            </a:r>
            <a:r>
              <a:rPr lang="tr-TR" sz="2400" baseline="30000" dirty="0">
                <a:solidFill>
                  <a:srgbClr val="000099"/>
                </a:solidFill>
              </a:rPr>
              <a:t>2</a:t>
            </a:r>
            <a:r>
              <a:rPr lang="tr-TR" sz="2400" dirty="0"/>
              <a:t> = (</a:t>
            </a:r>
            <a:r>
              <a:rPr lang="tr-TR" sz="2400" dirty="0">
                <a:solidFill>
                  <a:srgbClr val="FF0000"/>
                </a:solidFill>
              </a:rPr>
              <a:t>3000-3500 ml/m</a:t>
            </a:r>
            <a:r>
              <a:rPr lang="tr-TR" sz="2400" baseline="30000" dirty="0">
                <a:solidFill>
                  <a:srgbClr val="FF0000"/>
                </a:solidFill>
              </a:rPr>
              <a:t>2</a:t>
            </a:r>
            <a:r>
              <a:rPr lang="tr-TR" sz="2400" dirty="0">
                <a:solidFill>
                  <a:srgbClr val="FF0000"/>
                </a:solidFill>
              </a:rPr>
              <a:t>/</a:t>
            </a:r>
            <a:r>
              <a:rPr lang="tr-TR" sz="2400" dirty="0" err="1">
                <a:solidFill>
                  <a:srgbClr val="FF0000"/>
                </a:solidFill>
              </a:rPr>
              <a:t>dk</a:t>
            </a:r>
            <a:r>
              <a:rPr lang="tr-TR" sz="2400" dirty="0"/>
              <a:t>)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368C54-9E67-4142-839E-210A5F669402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5189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Vurum Hacmini Düzenleyen Faktörler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153890"/>
            <a:ext cx="8219256" cy="2787278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altLang="tr-TR" sz="2800" b="1" i="1" dirty="0">
              <a:solidFill>
                <a:srgbClr val="BC0837"/>
              </a:solidFill>
            </a:endParaRP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b="1" i="1" dirty="0">
                <a:solidFill>
                  <a:srgbClr val="BC0837"/>
                </a:solidFill>
              </a:rPr>
              <a:t>Diyastol sonu hacim</a:t>
            </a:r>
            <a:r>
              <a:rPr lang="tr-TR" altLang="tr-TR" b="1" dirty="0">
                <a:solidFill>
                  <a:srgbClr val="BC0837"/>
                </a:solidFill>
              </a:rPr>
              <a:t> </a:t>
            </a:r>
            <a:r>
              <a:rPr lang="tr-TR" altLang="tr-TR" dirty="0">
                <a:solidFill>
                  <a:srgbClr val="BC0837"/>
                </a:solidFill>
              </a:rPr>
              <a:t>: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altLang="tr-TR" sz="2800" dirty="0">
              <a:solidFill>
                <a:srgbClr val="BC0837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- </a:t>
            </a:r>
            <a:r>
              <a:rPr lang="tr-TR" altLang="tr-TR" sz="2400" b="1" dirty="0" err="1"/>
              <a:t>Diyastolun</a:t>
            </a:r>
            <a:r>
              <a:rPr lang="tr-TR" altLang="tr-TR" sz="2400" b="1" dirty="0"/>
              <a:t> süresi </a:t>
            </a:r>
            <a:r>
              <a:rPr lang="tr-TR" altLang="tr-TR" sz="2400" dirty="0"/>
              <a:t>ve  </a:t>
            </a:r>
            <a:r>
              <a:rPr lang="tr-TR" altLang="tr-TR" sz="2400" b="1" dirty="0" err="1"/>
              <a:t>venöz</a:t>
            </a:r>
            <a:r>
              <a:rPr lang="tr-TR" altLang="tr-TR" sz="2400" b="1" dirty="0"/>
              <a:t> dönüş </a:t>
            </a:r>
            <a:r>
              <a:rPr lang="tr-TR" altLang="tr-TR" sz="2400" dirty="0"/>
              <a:t>diyastol sonu hacmini etkiler.</a:t>
            </a:r>
          </a:p>
          <a:p>
            <a:pPr>
              <a:lnSpc>
                <a:spcPct val="90000"/>
              </a:lnSpc>
            </a:pPr>
            <a:r>
              <a:rPr lang="tr-TR" altLang="tr-TR" sz="2400" dirty="0"/>
              <a:t> </a:t>
            </a:r>
          </a:p>
          <a:p>
            <a:pPr>
              <a:lnSpc>
                <a:spcPct val="90000"/>
              </a:lnSpc>
            </a:pPr>
            <a:r>
              <a:rPr lang="tr-TR" altLang="tr-TR" sz="2400" dirty="0"/>
              <a:t>- Atım frekansı arttıkça diyastol süresi kısalır.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tr-TR" sz="2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682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692696"/>
            <a:ext cx="8219256" cy="5544616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tr-TR" altLang="tr-TR" sz="2800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b="1" i="1" dirty="0">
                <a:solidFill>
                  <a:srgbClr val="BC0837"/>
                </a:solidFill>
              </a:rPr>
              <a:t>Sistol sonu hacim</a:t>
            </a:r>
            <a:r>
              <a:rPr lang="tr-TR" altLang="tr-TR" b="1" dirty="0">
                <a:solidFill>
                  <a:srgbClr val="BC0837"/>
                </a:solidFill>
              </a:rPr>
              <a:t>:</a:t>
            </a:r>
            <a:r>
              <a:rPr lang="tr-TR" altLang="tr-TR" b="1" dirty="0"/>
              <a:t> </a:t>
            </a:r>
            <a:r>
              <a:rPr lang="tr-TR" altLang="tr-TR" sz="2400" dirty="0"/>
              <a:t>Üç faktörle yakından ilişkilidir   </a:t>
            </a:r>
          </a:p>
          <a:p>
            <a:pPr>
              <a:lnSpc>
                <a:spcPct val="90000"/>
              </a:lnSpc>
            </a:pPr>
            <a:endParaRPr lang="tr-TR" altLang="tr-TR" sz="2400" dirty="0"/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1- </a:t>
            </a:r>
            <a:r>
              <a:rPr lang="tr-TR" altLang="tr-TR" sz="2400" b="1" dirty="0" err="1"/>
              <a:t>Önyük</a:t>
            </a:r>
            <a:r>
              <a:rPr lang="tr-TR" altLang="tr-TR" sz="2400" b="1" dirty="0"/>
              <a:t> (</a:t>
            </a:r>
            <a:r>
              <a:rPr lang="tr-TR" altLang="tr-TR" sz="2400" b="1" dirty="0" err="1"/>
              <a:t>preload</a:t>
            </a:r>
            <a:r>
              <a:rPr lang="tr-TR" altLang="tr-TR" sz="2400" b="1" dirty="0"/>
              <a:t>): </a:t>
            </a:r>
          </a:p>
          <a:p>
            <a:pPr>
              <a:lnSpc>
                <a:spcPct val="90000"/>
              </a:lnSpc>
            </a:pPr>
            <a:r>
              <a:rPr lang="tr-TR" altLang="tr-TR" sz="2400" dirty="0"/>
              <a:t>	- ventrikül diyastolünde  miyokardın gerilme derecesi</a:t>
            </a:r>
          </a:p>
          <a:p>
            <a:pPr>
              <a:lnSpc>
                <a:spcPct val="90000"/>
              </a:lnSpc>
            </a:pPr>
            <a:r>
              <a:rPr lang="tr-TR" altLang="tr-TR" sz="2400" dirty="0"/>
              <a:t> 	- diyastol sonu hacmiyle doğru orantılıdır</a:t>
            </a:r>
            <a:r>
              <a:rPr lang="tr-TR" altLang="tr-TR" sz="2400" dirty="0">
                <a:solidFill>
                  <a:schemeClr val="hlink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tr-TR" altLang="tr-TR" sz="2400" dirty="0"/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2- Artyük (</a:t>
            </a:r>
            <a:r>
              <a:rPr lang="tr-TR" altLang="tr-TR" sz="2400" b="1" dirty="0" err="1"/>
              <a:t>afterload</a:t>
            </a:r>
            <a:r>
              <a:rPr lang="tr-TR" altLang="tr-TR" sz="2400" b="1" dirty="0"/>
              <a:t>):</a:t>
            </a:r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	- </a:t>
            </a:r>
            <a:r>
              <a:rPr lang="tr-TR" altLang="tr-TR" sz="2400" dirty="0"/>
              <a:t>kanı fırlatabilmek için gereken basınç miktarı</a:t>
            </a:r>
          </a:p>
          <a:p>
            <a:pPr>
              <a:lnSpc>
                <a:spcPct val="90000"/>
              </a:lnSpc>
            </a:pPr>
            <a:endParaRPr lang="tr-TR" altLang="tr-TR" sz="2400" dirty="0"/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3- </a:t>
            </a:r>
            <a:r>
              <a:rPr lang="tr-TR" altLang="tr-TR" sz="2400" b="1" dirty="0" err="1"/>
              <a:t>Ventrikülün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kasılabilirliği</a:t>
            </a:r>
            <a:r>
              <a:rPr lang="tr-TR" altLang="tr-TR" sz="2400" b="1" dirty="0"/>
              <a:t>:</a:t>
            </a:r>
          </a:p>
          <a:p>
            <a:pPr>
              <a:lnSpc>
                <a:spcPct val="90000"/>
              </a:lnSpc>
            </a:pPr>
            <a:r>
              <a:rPr lang="tr-TR" altLang="tr-TR" sz="2400" b="1" dirty="0"/>
              <a:t>	</a:t>
            </a:r>
            <a:r>
              <a:rPr lang="tr-TR" altLang="tr-TR" sz="2400" dirty="0"/>
              <a:t>- kasılma kuvveti </a:t>
            </a:r>
          </a:p>
          <a:p>
            <a:pPr marL="342900" indent="-342900">
              <a:lnSpc>
                <a:spcPct val="90000"/>
              </a:lnSpc>
              <a:buFontTx/>
              <a:buChar char="-"/>
            </a:pPr>
            <a:endParaRPr lang="tr-TR" alt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9353083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620688"/>
            <a:ext cx="8229600" cy="5472608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b="1" i="1" dirty="0">
                <a:solidFill>
                  <a:srgbClr val="BC0837"/>
                </a:solidFill>
              </a:rPr>
              <a:t>Artyük:</a:t>
            </a:r>
            <a:r>
              <a:rPr lang="tr-TR" altLang="tr-TR" b="1" i="1" dirty="0"/>
              <a:t> </a:t>
            </a:r>
          </a:p>
          <a:p>
            <a:pPr>
              <a:lnSpc>
                <a:spcPct val="90000"/>
              </a:lnSpc>
            </a:pPr>
            <a:endParaRPr lang="tr-TR" altLang="tr-TR" sz="3600" b="1" i="1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400" b="1" dirty="0">
                <a:solidFill>
                  <a:srgbClr val="002060"/>
                </a:solidFill>
              </a:rPr>
              <a:t>Kalbin yenmesi gereken direnç miktarıdır</a:t>
            </a:r>
            <a:r>
              <a:rPr lang="tr-TR" altLang="tr-TR" sz="2400" b="1" dirty="0"/>
              <a:t>. </a:t>
            </a:r>
          </a:p>
          <a:p>
            <a:pPr>
              <a:lnSpc>
                <a:spcPct val="90000"/>
              </a:lnSpc>
            </a:pPr>
            <a:endParaRPr lang="tr-TR" altLang="tr-TR" sz="2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400" b="1" dirty="0"/>
              <a:t>Artyük arttıkça </a:t>
            </a:r>
            <a:r>
              <a:rPr lang="tr-TR" altLang="tr-TR" sz="2400" dirty="0"/>
              <a:t>, izovolumetrik kasılma süresi artar; ventrikül fırlatma süresi kısalır ve sistol sonu hacim artar.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altLang="tr-TR" sz="24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400" dirty="0"/>
              <a:t>Kanın arter sistemine geçişini ve akışını zorlaştıran nedenler </a:t>
            </a:r>
            <a:r>
              <a:rPr lang="tr-TR" altLang="tr-TR" sz="2400" dirty="0" err="1"/>
              <a:t>artyükün</a:t>
            </a:r>
            <a:r>
              <a:rPr lang="tr-TR" altLang="tr-TR" sz="2400" dirty="0"/>
              <a:t> artmasına neden olur.</a:t>
            </a:r>
          </a:p>
          <a:p>
            <a:pPr>
              <a:lnSpc>
                <a:spcPct val="90000"/>
              </a:lnSpc>
            </a:pPr>
            <a:r>
              <a:rPr lang="tr-TR" altLang="tr-TR" sz="2400" dirty="0"/>
              <a:t>                   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altLang="tr-TR" sz="2400" dirty="0"/>
              <a:t>En önemli sebep periferik arterlerin direncinin artmasıdır.</a:t>
            </a:r>
          </a:p>
          <a:p>
            <a:pPr>
              <a:lnSpc>
                <a:spcPct val="90000"/>
              </a:lnSpc>
            </a:pPr>
            <a:endParaRPr lang="tr-TR" altLang="tr-TR" sz="2400" b="1" i="1" dirty="0">
              <a:solidFill>
                <a:schemeClr val="hlink"/>
              </a:solidFill>
              <a:latin typeface="Comic Sans MS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tr-TR" b="1" i="1" dirty="0">
              <a:solidFill>
                <a:srgbClr val="BC0837"/>
              </a:solidFill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59632" y="5589240"/>
            <a:ext cx="6768752" cy="249043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552450" marR="0" lvl="0" indent="-552450" defTabSz="91440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ART</a:t>
            </a:r>
            <a:r>
              <a:rPr kumimoji="0" lang="tr-TR" sz="20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 YÜK (</a:t>
            </a:r>
            <a:r>
              <a:rPr kumimoji="0" lang="tr-TR" sz="2000" b="1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afterload</a:t>
            </a:r>
            <a:r>
              <a:rPr kumimoji="0" lang="tr-TR" sz="20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)</a:t>
            </a: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 = </a:t>
            </a: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Ortalama </a:t>
            </a:r>
            <a:r>
              <a:rPr kumimoji="0" lang="tr-T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arteryel</a:t>
            </a:r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</a:rPr>
              <a:t> basınç</a:t>
            </a:r>
          </a:p>
        </p:txBody>
      </p:sp>
    </p:spTree>
    <p:extLst>
      <p:ext uri="{BB962C8B-B14F-4D97-AF65-F5344CB8AC3E}">
        <p14:creationId xmlns:p14="http://schemas.microsoft.com/office/powerpoint/2010/main" val="290244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062" y="1953233"/>
            <a:ext cx="8672418" cy="22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i="1" dirty="0">
                <a:solidFill>
                  <a:srgbClr val="BC0837"/>
                </a:solidFill>
              </a:rPr>
              <a:t>Frank-</a:t>
            </a:r>
            <a:r>
              <a:rPr lang="tr-TR" sz="2800" i="1" dirty="0" err="1">
                <a:solidFill>
                  <a:srgbClr val="BC0837"/>
                </a:solidFill>
              </a:rPr>
              <a:t>Starling</a:t>
            </a:r>
            <a:r>
              <a:rPr lang="tr-TR" sz="2800" i="1" dirty="0">
                <a:solidFill>
                  <a:srgbClr val="BC0837"/>
                </a:solidFill>
              </a:rPr>
              <a:t> Yasası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800" kern="0" dirty="0">
                <a:solidFill>
                  <a:srgbClr val="FF0000"/>
                </a:solidFill>
                <a:latin typeface="Comic Sans MS"/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kern="0" dirty="0">
                <a:solidFill>
                  <a:srgbClr val="000099"/>
                </a:solidFill>
              </a:rPr>
              <a:t>	- </a:t>
            </a:r>
            <a:r>
              <a:rPr lang="tr-TR" sz="2400" dirty="0">
                <a:solidFill>
                  <a:schemeClr val="tx1"/>
                </a:solidFill>
                <a:effectLst/>
              </a:rPr>
              <a:t>Kalbe gelen kan (</a:t>
            </a:r>
            <a:r>
              <a:rPr lang="tr-TR" sz="2400" dirty="0" err="1">
                <a:solidFill>
                  <a:schemeClr val="tx1"/>
                </a:solidFill>
                <a:effectLst/>
              </a:rPr>
              <a:t>venöz</a:t>
            </a:r>
            <a:r>
              <a:rPr lang="tr-TR" sz="2400" dirty="0">
                <a:solidFill>
                  <a:schemeClr val="tx1"/>
                </a:solidFill>
                <a:effectLst/>
              </a:rPr>
              <a:t> dönüş) artarsa</a:t>
            </a:r>
            <a:r>
              <a:rPr lang="tr-TR" sz="2400" b="0" kern="0" dirty="0">
                <a:solidFill>
                  <a:srgbClr val="000099"/>
                </a:solidFill>
                <a:effectLst/>
              </a:rPr>
              <a:t>              </a:t>
            </a:r>
            <a:r>
              <a:rPr lang="tr-TR" sz="2400" kern="0" dirty="0">
                <a:solidFill>
                  <a:srgbClr val="FF0000"/>
                </a:solidFill>
              </a:rPr>
              <a:t>Atım hacmi artar</a:t>
            </a:r>
            <a:endParaRPr lang="tr-TR" sz="2400" kern="0" dirty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kern="0" dirty="0">
                <a:solidFill>
                  <a:srgbClr val="FF0000"/>
                </a:solidFill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kern="0" dirty="0">
                <a:solidFill>
                  <a:srgbClr val="FF0000"/>
                </a:solidFill>
              </a:rPr>
              <a:t>	- </a:t>
            </a:r>
            <a:r>
              <a:rPr lang="tr-TR" sz="2400" dirty="0" err="1">
                <a:solidFill>
                  <a:schemeClr val="tx1"/>
                </a:solidFill>
                <a:effectLst/>
              </a:rPr>
              <a:t>Önyük</a:t>
            </a:r>
            <a:r>
              <a:rPr lang="tr-TR" sz="2400" dirty="0">
                <a:solidFill>
                  <a:schemeClr val="tx1"/>
                </a:solidFill>
                <a:effectLst/>
              </a:rPr>
              <a:t> fazla </a:t>
            </a:r>
            <a:r>
              <a:rPr lang="tr-TR" sz="2400" kern="0" dirty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tr-TR" sz="2400" kern="0" dirty="0">
                <a:solidFill>
                  <a:srgbClr val="FF0000"/>
                </a:solidFill>
                <a:sym typeface="Symbol" pitchFamily="18" charset="2"/>
              </a:rPr>
              <a:t>  </a:t>
            </a:r>
            <a:r>
              <a:rPr lang="tr-TR" sz="2400" kern="0" dirty="0">
                <a:solidFill>
                  <a:srgbClr val="FF0000"/>
                </a:solidFill>
              </a:rPr>
              <a:t>Atım hacmi fazla</a:t>
            </a:r>
            <a:r>
              <a:rPr lang="tr-TR" sz="2400" kern="0" dirty="0">
                <a:solidFill>
                  <a:srgbClr val="000099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800" kern="0" dirty="0">
              <a:solidFill>
                <a:srgbClr val="000099"/>
              </a:solidFill>
              <a:latin typeface="Comic Sans MS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651475" y="2889572"/>
            <a:ext cx="720725" cy="1793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66FF66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ker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418263" y="3576880"/>
            <a:ext cx="641569" cy="20238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ker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6808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0B93D-86FA-4B39-9FDC-1080E4D54A96}" type="slidenum">
              <a:rPr lang="tr-TR" b="0">
                <a:solidFill>
                  <a:srgbClr val="000000"/>
                </a:solidFill>
                <a:effectLst/>
              </a:rPr>
              <a:pPr>
                <a:defRPr/>
              </a:pPr>
              <a:t>61</a:t>
            </a:fld>
            <a:endParaRPr lang="tr-TR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4246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908050"/>
            <a:ext cx="8064500" cy="44640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Kalbin kasılma gücünü belirleyen en önemli faktör ne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 err="1">
                <a:solidFill>
                  <a:schemeClr val="tx2"/>
                </a:solidFill>
              </a:rPr>
              <a:t>Venöz</a:t>
            </a:r>
            <a:r>
              <a:rPr lang="tr-TR" sz="2400" dirty="0">
                <a:solidFill>
                  <a:schemeClr val="tx2"/>
                </a:solidFill>
              </a:rPr>
              <a:t> dönüş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Yasanın adı ne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>
                <a:solidFill>
                  <a:schemeClr val="tx2"/>
                </a:solidFill>
              </a:rPr>
              <a:t>		Frank-</a:t>
            </a:r>
            <a:r>
              <a:rPr lang="tr-TR" sz="2400" dirty="0" err="1">
                <a:solidFill>
                  <a:schemeClr val="tx2"/>
                </a:solidFill>
              </a:rPr>
              <a:t>Starling</a:t>
            </a: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İleti hızı en yavaş neresi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>
                <a:solidFill>
                  <a:schemeClr val="tx2"/>
                </a:solidFill>
              </a:rPr>
              <a:t>AV düğüm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İleti hızı en hızlı neresi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 dirty="0"/>
              <a:t>		</a:t>
            </a:r>
            <a:r>
              <a:rPr lang="tr-TR" sz="2400" dirty="0" err="1">
                <a:solidFill>
                  <a:schemeClr val="tx2"/>
                </a:solidFill>
              </a:rPr>
              <a:t>Purkinje</a:t>
            </a:r>
            <a:r>
              <a:rPr lang="tr-TR" sz="2400" dirty="0">
                <a:solidFill>
                  <a:schemeClr val="tx2"/>
                </a:solidFill>
              </a:rPr>
              <a:t> lifleri</a:t>
            </a:r>
          </a:p>
        </p:txBody>
      </p:sp>
    </p:spTree>
    <p:extLst>
      <p:ext uri="{BB962C8B-B14F-4D97-AF65-F5344CB8AC3E}">
        <p14:creationId xmlns:p14="http://schemas.microsoft.com/office/powerpoint/2010/main" val="33882568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6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6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6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5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465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4EB6C-ACB7-41E9-8513-A4B5AB509003}" type="slidenum">
              <a:rPr lang="tr-TR" b="0">
                <a:solidFill>
                  <a:srgbClr val="000000"/>
                </a:solidFill>
                <a:effectLst/>
              </a:rPr>
              <a:pPr>
                <a:defRPr/>
              </a:pPr>
              <a:t>62</a:t>
            </a:fld>
            <a:endParaRPr lang="tr-TR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4247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088" y="549275"/>
            <a:ext cx="78486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(+) Kronotrop, Dromotrop, İnotrop etkili sistem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Sempatik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Şıklarda yoksa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Adrenerjik uyarı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(-) Kronotrop, Dromotrop, İnotrop etkili sistem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>
                <a:solidFill>
                  <a:schemeClr val="tx2"/>
                </a:solidFill>
              </a:rPr>
              <a:t>		Parasempatik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Şıklarda yoksa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/>
              <a:t>		</a:t>
            </a:r>
            <a:r>
              <a:rPr lang="tr-TR" sz="2400">
                <a:solidFill>
                  <a:schemeClr val="tx2"/>
                </a:solidFill>
              </a:rPr>
              <a:t>Vagal uyarı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sz="240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>
                <a:solidFill>
                  <a:srgbClr val="000099"/>
                </a:solidFill>
              </a:rPr>
              <a:t>O da yoksa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sz="2400">
                <a:solidFill>
                  <a:schemeClr val="tx2"/>
                </a:solidFill>
              </a:rPr>
              <a:t>		Asetilkolin salınımı</a:t>
            </a:r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320814681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7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7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7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47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7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7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7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47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75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2475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C855E-0281-401B-A7BA-4836F6637CCF}" type="slidenum">
              <a:rPr lang="tr-TR" b="0">
                <a:solidFill>
                  <a:srgbClr val="000000"/>
                </a:solidFill>
                <a:effectLst/>
              </a:rPr>
              <a:pPr>
                <a:defRPr/>
              </a:pPr>
              <a:t>63</a:t>
            </a:fld>
            <a:endParaRPr lang="tr-TR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4310020" name="Rectangle 4"/>
          <p:cNvSpPr>
            <a:spLocks noChangeArrowheads="1"/>
          </p:cNvSpPr>
          <p:nvPr/>
        </p:nvSpPr>
        <p:spPr bwMode="auto">
          <a:xfrm>
            <a:off x="971550" y="908050"/>
            <a:ext cx="7702550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Stroke volüm (atım hacmi) kaç ml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70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Atım hacmi 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Atım sayısı=? neyi ifade eder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Kalp debisini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Debi 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Vücut yüzey alanı neyi ifade eder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Kardiyak indeksi</a:t>
            </a:r>
          </a:p>
        </p:txBody>
      </p:sp>
    </p:spTree>
    <p:extLst>
      <p:ext uri="{BB962C8B-B14F-4D97-AF65-F5344CB8AC3E}">
        <p14:creationId xmlns:p14="http://schemas.microsoft.com/office/powerpoint/2010/main" val="51939684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10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10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10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27346A-AA70-4F53-A509-F3868CC452B1}" type="slidenum">
              <a:rPr lang="tr-TR" b="0">
                <a:solidFill>
                  <a:srgbClr val="000000"/>
                </a:solidFill>
                <a:effectLst/>
              </a:rPr>
              <a:pPr>
                <a:defRPr/>
              </a:pPr>
              <a:t>64</a:t>
            </a:fld>
            <a:endParaRPr lang="tr-TR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4311044" name="Rectangle 4"/>
          <p:cNvSpPr>
            <a:spLocks noChangeArrowheads="1"/>
          </p:cNvSpPr>
          <p:nvPr/>
        </p:nvSpPr>
        <p:spPr bwMode="auto">
          <a:xfrm>
            <a:off x="971550" y="1124446"/>
            <a:ext cx="7777163" cy="324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Preload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(Önyük) neye eşittir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Venöz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dönüşe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Afterload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tr-TR" sz="24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Ardyük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neye eşittir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Ortalama 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arteryel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basınca</a:t>
            </a:r>
          </a:p>
          <a:p>
            <a:pPr marL="342900" indent="-342900" fontAlgn="base">
              <a:lnSpc>
                <a:spcPct val="5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Atım hacmi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Diyastol sonu hacim</a:t>
            </a:r>
            <a:r>
              <a:rPr lang="tr-TR" sz="24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(70/120)</a:t>
            </a: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nedir </a:t>
            </a:r>
          </a:p>
          <a:p>
            <a:pPr marL="342900" indent="-3429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Ejeksiyon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fraksiyonu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68724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11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11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110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363272" cy="4248472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sz="3500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Koroner arter hastalığı: </a:t>
            </a:r>
          </a:p>
          <a:p>
            <a:pPr marL="0" indent="0" algn="just">
              <a:buNone/>
            </a:pP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Kalp kası hücreleri O</a:t>
            </a:r>
            <a:r>
              <a:rPr lang="tr-TR" sz="2400" b="0" baseline="-2500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ve besine ihtiyaç duyar. Koroner dolaşım yetersiz olursa kalbin performansı azalır.</a:t>
            </a:r>
          </a:p>
          <a:p>
            <a:pPr marL="0" indent="0" algn="just">
              <a:buNone/>
            </a:pP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Koroner dolaşımın azalmasına </a:t>
            </a:r>
            <a:r>
              <a:rPr lang="tr-TR" sz="2400" b="0" i="1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koroner </a:t>
            </a:r>
            <a:r>
              <a:rPr lang="tr-TR" sz="2400" b="0" i="1" dirty="0" err="1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iskemi</a:t>
            </a:r>
            <a:r>
              <a:rPr lang="tr-TR" sz="2400" b="0" i="1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denir. </a:t>
            </a:r>
          </a:p>
          <a:p>
            <a:pPr marL="0" indent="0" algn="just">
              <a:buNone/>
            </a:pP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Koroner arter çeperlerinde plak denen yağların birikmesiyle tıkanmalar meydana gelir.</a:t>
            </a:r>
          </a:p>
          <a:p>
            <a:pPr marL="0" indent="0" algn="just">
              <a:buNone/>
            </a:pPr>
            <a:r>
              <a:rPr lang="tr-TR" sz="2400" b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İlk belirti:   </a:t>
            </a:r>
            <a:r>
              <a:rPr lang="tr-TR" sz="2400" b="0" dirty="0" err="1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Anjina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0" dirty="0" err="1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pektoris</a:t>
            </a:r>
            <a:endParaRPr lang="tr-TR" sz="2400" b="0" dirty="0">
              <a:solidFill>
                <a:schemeClr val="bg2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endParaRPr lang="tr-TR"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3500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Miyokard </a:t>
            </a:r>
            <a:r>
              <a:rPr lang="tr-TR" sz="3500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infarktüsü</a:t>
            </a:r>
            <a:r>
              <a:rPr lang="tr-TR" sz="3500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: </a:t>
            </a:r>
          </a:p>
          <a:p>
            <a:pPr marL="0" indent="0" algn="just">
              <a:buNone/>
            </a:pP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Koroner akım engellendiğinde O</a:t>
            </a:r>
            <a:r>
              <a:rPr lang="tr-TR" sz="2400" b="0" baseline="-2500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alamayan kalp kası hücreleri ölür. Buna </a:t>
            </a:r>
            <a:r>
              <a:rPr lang="tr-TR" sz="2400" b="0" dirty="0" err="1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miyokard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0" dirty="0" err="1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infarktüsü</a:t>
            </a:r>
            <a:r>
              <a:rPr lang="tr-TR" sz="2400" b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veya kalp krizi denir</a:t>
            </a:r>
            <a:r>
              <a:rPr lang="tr-T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sz="2000" dirty="0">
              <a:solidFill>
                <a:schemeClr val="bg2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1415935"/>
      </p:ext>
    </p:extLst>
  </p:cSld>
  <p:clrMapOvr>
    <a:masterClrMapping/>
  </p:clrMapOvr>
  <p:transition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622970" y="1972704"/>
            <a:ext cx="7909470" cy="3361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tr-TR" sz="2400" dirty="0"/>
              <a:t>Periferdeki organlara yeterli kan gidebilmesi için kalp çalışmasının sürekli olarak düzenlenmesi gerekir.</a:t>
            </a:r>
          </a:p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tr-TR" sz="2400" b="1" dirty="0">
              <a:ea typeface="Times New Roman"/>
              <a:cs typeface="VAG Rounded BT"/>
            </a:endParaRPr>
          </a:p>
          <a:p>
            <a:pPr marL="342900" indent="-3429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ea typeface="Times New Roman"/>
                <a:cs typeface="VAG Rounded BT"/>
              </a:rPr>
              <a:t>Damardaki kan akımını 2 faktör belirler:</a:t>
            </a:r>
          </a:p>
          <a:p>
            <a:pPr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tr-TR" sz="2400" b="1" dirty="0">
                <a:solidFill>
                  <a:srgbClr val="FF0000"/>
                </a:solidFill>
                <a:ea typeface="Times New Roman"/>
                <a:cs typeface="VAG Rounded BT"/>
              </a:rPr>
              <a:t>	(1) </a:t>
            </a:r>
            <a:r>
              <a:rPr lang="tr-TR" sz="2400" b="1" dirty="0">
                <a:solidFill>
                  <a:srgbClr val="0000FF"/>
                </a:solidFill>
                <a:ea typeface="Times New Roman"/>
                <a:cs typeface="VAG Rounded BT"/>
              </a:rPr>
              <a:t>Damarın iki ucu arasındaki </a:t>
            </a:r>
            <a:r>
              <a:rPr lang="tr-TR" sz="2400" b="1" dirty="0">
                <a:solidFill>
                  <a:srgbClr val="FF0000"/>
                </a:solidFill>
                <a:ea typeface="Times New Roman"/>
                <a:cs typeface="Novarese Oblik"/>
              </a:rPr>
              <a:t>basınç farkı</a:t>
            </a:r>
            <a:r>
              <a:rPr lang="tr-TR" sz="2400" b="1" dirty="0">
                <a:solidFill>
                  <a:srgbClr val="D92230"/>
                </a:solidFill>
                <a:ea typeface="Times New Roman"/>
                <a:cs typeface="Novarese Oblik"/>
              </a:rPr>
              <a:t> </a:t>
            </a:r>
          </a:p>
          <a:p>
            <a:pPr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tr-TR" sz="2400" b="1" dirty="0">
                <a:solidFill>
                  <a:srgbClr val="FF0000"/>
                </a:solidFill>
                <a:ea typeface="Times New Roman"/>
                <a:cs typeface="VAG Rounded BT"/>
              </a:rPr>
              <a:t>	(2) </a:t>
            </a:r>
            <a:r>
              <a:rPr lang="tr-TR" sz="2400" b="1" dirty="0">
                <a:solidFill>
                  <a:srgbClr val="0000FF"/>
                </a:solidFill>
                <a:ea typeface="Times New Roman"/>
                <a:cs typeface="VAG Rounded BT"/>
              </a:rPr>
              <a:t>Damar boyunca kan akımına karşı </a:t>
            </a:r>
            <a:r>
              <a:rPr lang="tr-TR" sz="2400" b="1" dirty="0">
                <a:solidFill>
                  <a:srgbClr val="FF0000"/>
                </a:solidFill>
                <a:ea typeface="Times New Roman"/>
                <a:cs typeface="Novarese Oblik"/>
              </a:rPr>
              <a:t>direnç</a:t>
            </a:r>
          </a:p>
          <a:p>
            <a:pPr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67544" y="601524"/>
            <a:ext cx="5688632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KARDİYOVASKÜLER FİZYOLOJİ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755576" y="5486575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Akımı (F)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3183066" y="5178879"/>
            <a:ext cx="875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3327082" y="5858108"/>
            <a:ext cx="756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00FF"/>
                </a:solidFill>
                <a:sym typeface="Symbol"/>
              </a:rPr>
              <a:t>R</a:t>
            </a:r>
            <a:endParaRPr lang="tr-TR" sz="2800" b="1" dirty="0">
              <a:solidFill>
                <a:srgbClr val="0000FF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2859030" y="549806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</a:p>
        </p:txBody>
      </p:sp>
      <p:cxnSp>
        <p:nvCxnSpPr>
          <p:cNvPr id="14" name="Düz Bağlayıcı 13"/>
          <p:cNvCxnSpPr/>
          <p:nvPr/>
        </p:nvCxnSpPr>
        <p:spPr>
          <a:xfrm flipV="1">
            <a:off x="3183066" y="5787048"/>
            <a:ext cx="226825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3795134" y="520965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(Basınç Farkı)</a:t>
            </a:r>
          </a:p>
        </p:txBody>
      </p:sp>
      <p:sp>
        <p:nvSpPr>
          <p:cNvPr id="18" name="Metin kutusu 17"/>
          <p:cNvSpPr txBox="1"/>
          <p:nvPr/>
        </p:nvSpPr>
        <p:spPr>
          <a:xfrm>
            <a:off x="3795134" y="591966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(Direnç)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260448"/>
            <a:ext cx="2880320" cy="119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9688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83568" y="836712"/>
            <a:ext cx="7848872" cy="548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BC0837"/>
                </a:solidFill>
              </a:rPr>
              <a:t>DİRENÇ:</a:t>
            </a:r>
          </a:p>
          <a:p>
            <a:endParaRPr lang="tr-TR" sz="3200" b="1" i="1" dirty="0">
              <a:solidFill>
                <a:srgbClr val="BC0837"/>
              </a:solidFill>
            </a:endParaRPr>
          </a:p>
          <a:p>
            <a:pPr marL="342900" indent="-342900">
              <a:buFontTx/>
              <a:buChar char="-"/>
            </a:pPr>
            <a:r>
              <a:rPr lang="tr-TR" sz="2400" dirty="0"/>
              <a:t>Dolaşım sistemindeki direnç kanın akışına karşı koyar ve periferik direnç arttıkça doku kan akımı azalır.</a:t>
            </a:r>
          </a:p>
          <a:p>
            <a:pPr marL="342900" indent="-342900">
              <a:buFontTx/>
              <a:buChar char="-"/>
            </a:pPr>
            <a:endParaRPr lang="tr-TR" sz="2400" dirty="0"/>
          </a:p>
          <a:p>
            <a:pPr marL="342900" indent="-342900">
              <a:buFontTx/>
              <a:buChar char="-"/>
            </a:pPr>
            <a:r>
              <a:rPr lang="tr-TR" sz="2400" b="1" dirty="0"/>
              <a:t>Periferik direncin üç önemli kaynağı:</a:t>
            </a:r>
          </a:p>
          <a:p>
            <a:pPr marL="1257300" lvl="2" indent="-342900">
              <a:buClr>
                <a:srgbClr val="C00000"/>
              </a:buClr>
              <a:buSzPct val="50000"/>
              <a:buFont typeface="Wingdings" panose="05000000000000000000" pitchFamily="2" charset="2"/>
              <a:buChar char="Ø"/>
            </a:pPr>
            <a:r>
              <a:rPr lang="tr-TR" sz="2400" i="1" dirty="0"/>
              <a:t>Vasküler direnç:</a:t>
            </a:r>
          </a:p>
          <a:p>
            <a:pPr lvl="2">
              <a:buClr>
                <a:srgbClr val="C00000"/>
              </a:buClr>
              <a:buSzPct val="50000"/>
            </a:pPr>
            <a:r>
              <a:rPr lang="tr-TR" sz="2400" dirty="0"/>
              <a:t>	- </a:t>
            </a:r>
            <a:r>
              <a:rPr lang="tr-TR" sz="2400" dirty="0">
                <a:solidFill>
                  <a:srgbClr val="004274"/>
                </a:solidFill>
              </a:rPr>
              <a:t>damar uzunluğu </a:t>
            </a:r>
            <a:r>
              <a:rPr lang="tr-TR" sz="2400" dirty="0"/>
              <a:t>arttıkça direnç artar (KB    )</a:t>
            </a:r>
          </a:p>
          <a:p>
            <a:pPr lvl="2">
              <a:buClr>
                <a:srgbClr val="C00000"/>
              </a:buClr>
              <a:buSzPct val="50000"/>
            </a:pPr>
            <a:r>
              <a:rPr lang="tr-TR" sz="2400" dirty="0"/>
              <a:t>	- </a:t>
            </a:r>
            <a:r>
              <a:rPr lang="tr-TR" sz="2400" dirty="0">
                <a:solidFill>
                  <a:srgbClr val="002060"/>
                </a:solidFill>
              </a:rPr>
              <a:t>damar yarıçapı </a:t>
            </a:r>
            <a:r>
              <a:rPr lang="tr-TR" sz="2400" dirty="0"/>
              <a:t>ile direnç ters orantılıdır 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</a:t>
            </a:r>
            <a:r>
              <a:rPr lang="tr-TR" sz="28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>
              <a:buClr>
                <a:srgbClr val="C00000"/>
              </a:buClr>
              <a:buSzPct val="50000"/>
            </a:pPr>
            <a:endParaRPr lang="tr-TR" sz="2800" b="1" baseline="30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57300" lvl="2" indent="-342900">
              <a:buClr>
                <a:srgbClr val="C00000"/>
              </a:buClr>
              <a:buSzPct val="50000"/>
              <a:buFont typeface="Wingdings" panose="05000000000000000000" pitchFamily="2" charset="2"/>
              <a:buChar char="Ø"/>
            </a:pPr>
            <a:r>
              <a:rPr lang="tr-TR" sz="2400" i="1" dirty="0"/>
              <a:t>Vizkozite : </a:t>
            </a:r>
            <a:r>
              <a:rPr lang="tr-TR" sz="2400" dirty="0"/>
              <a:t>artarsa direnç artar (KB   )</a:t>
            </a:r>
          </a:p>
          <a:p>
            <a:pPr lvl="2">
              <a:buClr>
                <a:srgbClr val="C00000"/>
              </a:buClr>
              <a:buSzPct val="50000"/>
            </a:pPr>
            <a:r>
              <a:rPr lang="tr-TR" sz="2400" dirty="0"/>
              <a:t>	</a:t>
            </a:r>
          </a:p>
          <a:p>
            <a:pPr marL="1257300" lvl="2" indent="-342900">
              <a:buClr>
                <a:srgbClr val="C00000"/>
              </a:buClr>
              <a:buSzPct val="50000"/>
              <a:buFont typeface="Wingdings" panose="05000000000000000000" pitchFamily="2" charset="2"/>
              <a:buChar char="Ø"/>
            </a:pPr>
            <a:r>
              <a:rPr lang="tr-TR" sz="2400" i="1" dirty="0"/>
              <a:t>Damarların esneklik yeteneği: </a:t>
            </a:r>
            <a:r>
              <a:rPr lang="tr-TR" sz="2400" dirty="0"/>
              <a:t>esneklik yeteneği azalırsa( KB    ) </a:t>
            </a:r>
          </a:p>
        </p:txBody>
      </p:sp>
      <p:sp>
        <p:nvSpPr>
          <p:cNvPr id="6" name="Sağ Ok 5"/>
          <p:cNvSpPr/>
          <p:nvPr/>
        </p:nvSpPr>
        <p:spPr>
          <a:xfrm rot="16200000">
            <a:off x="7758353" y="3807041"/>
            <a:ext cx="252029" cy="144016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2060"/>
              </a:solidFill>
            </a:endParaRPr>
          </a:p>
        </p:txBody>
      </p:sp>
      <p:sp>
        <p:nvSpPr>
          <p:cNvPr id="7" name="Sağ Ok 6"/>
          <p:cNvSpPr/>
          <p:nvPr/>
        </p:nvSpPr>
        <p:spPr>
          <a:xfrm rot="16200000">
            <a:off x="3437873" y="5967281"/>
            <a:ext cx="252029" cy="144016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2060"/>
              </a:solidFill>
            </a:endParaRPr>
          </a:p>
        </p:txBody>
      </p:sp>
      <p:sp>
        <p:nvSpPr>
          <p:cNvPr id="8" name="Sağ Ok 7"/>
          <p:cNvSpPr/>
          <p:nvPr/>
        </p:nvSpPr>
        <p:spPr>
          <a:xfrm rot="16200000">
            <a:off x="6174177" y="4851158"/>
            <a:ext cx="252029" cy="144016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1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1124744"/>
            <a:ext cx="8229600" cy="4525963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Kanın akış hızı ile ilgili aşağıdaki ifadelerden hangisi </a:t>
            </a:r>
            <a:r>
              <a:rPr lang="tr-T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yanlıştır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tr-TR" sz="2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400" b="1" dirty="0">
              <a:solidFill>
                <a:srgbClr val="0000FF"/>
              </a:solidFill>
            </a:endParaRPr>
          </a:p>
          <a:p>
            <a:r>
              <a:rPr lang="tr-TR" sz="2400" b="1" dirty="0">
                <a:solidFill>
                  <a:srgbClr val="0000FF"/>
                </a:solidFill>
              </a:rPr>
              <a:t>A) Damarın iki ucu arasındaki basınç farkı ile doğru orantılıdır.</a:t>
            </a:r>
          </a:p>
          <a:p>
            <a:r>
              <a:rPr lang="tr-TR" sz="2400" b="1" dirty="0">
                <a:solidFill>
                  <a:srgbClr val="0000FF"/>
                </a:solidFill>
              </a:rPr>
              <a:t>B) Damarın yarıçapının dördüncü kuvveti ile doğru orantılıdır.</a:t>
            </a:r>
          </a:p>
          <a:p>
            <a:r>
              <a:rPr lang="tr-TR" sz="2400" b="1" dirty="0">
                <a:solidFill>
                  <a:srgbClr val="0000FF"/>
                </a:solidFill>
              </a:rPr>
              <a:t>C) Damarın uzunluğu ile doğru orantılıdır.</a:t>
            </a:r>
          </a:p>
          <a:p>
            <a:r>
              <a:rPr lang="tr-TR" sz="2400" b="1" dirty="0">
                <a:solidFill>
                  <a:srgbClr val="0000FF"/>
                </a:solidFill>
              </a:rPr>
              <a:t>D) Kanın viskozitesi ile ters orantılıdır.</a:t>
            </a:r>
          </a:p>
          <a:p>
            <a:r>
              <a:rPr lang="tr-TR" sz="2400" b="1" dirty="0">
                <a:solidFill>
                  <a:srgbClr val="0000FF"/>
                </a:solidFill>
              </a:rPr>
              <a:t>E) </a:t>
            </a:r>
            <a:r>
              <a:rPr lang="tr-TR" sz="2400" b="1" dirty="0" err="1">
                <a:solidFill>
                  <a:srgbClr val="0000FF"/>
                </a:solidFill>
              </a:rPr>
              <a:t>Hematokrit</a:t>
            </a:r>
            <a:r>
              <a:rPr lang="tr-TR" sz="2400" b="1" dirty="0">
                <a:solidFill>
                  <a:srgbClr val="0000FF"/>
                </a:solidFill>
              </a:rPr>
              <a:t> artışı ile ters orantılıdır.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68</a:t>
            </a:fld>
            <a:endParaRPr lang="tr-TR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557336" y="3356992"/>
            <a:ext cx="6030887" cy="5048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130805" y="4797152"/>
            <a:ext cx="3888432" cy="1405513"/>
          </a:xfrm>
          <a:prstGeom prst="rect">
            <a:avLst/>
          </a:prstGeom>
          <a:solidFill>
            <a:srgbClr val="DFF1CB"/>
          </a:solidFill>
        </p:spPr>
        <p:txBody>
          <a:bodyPr wrap="square" rtlCol="0">
            <a:spAutoFit/>
          </a:bodyPr>
          <a:lstStyle/>
          <a:p>
            <a:pPr lvl="0" algn="just">
              <a:spcBef>
                <a:spcPts val="400"/>
              </a:spcBef>
              <a:spcAft>
                <a:spcPts val="400"/>
              </a:spcAft>
            </a:pPr>
            <a:r>
              <a:rPr lang="tr-TR" sz="2400" b="1" dirty="0">
                <a:solidFill>
                  <a:srgbClr val="FF0000"/>
                </a:solidFill>
                <a:ea typeface="Calibri"/>
                <a:cs typeface="Times New Roman"/>
              </a:rPr>
              <a:t>Kan Akımı, </a:t>
            </a:r>
            <a:r>
              <a:rPr lang="tr-TR" sz="2400" b="1" dirty="0">
                <a:solidFill>
                  <a:srgbClr val="0000FF"/>
                </a:solidFill>
                <a:ea typeface="Times New Roman"/>
                <a:cs typeface="VAG Rounded BT"/>
              </a:rPr>
              <a:t> </a:t>
            </a:r>
          </a:p>
          <a:p>
            <a:pPr lvl="0" algn="just">
              <a:spcBef>
                <a:spcPts val="400"/>
              </a:spcBef>
              <a:spcAft>
                <a:spcPts val="400"/>
              </a:spcAft>
            </a:pPr>
            <a:r>
              <a:rPr lang="tr-TR" sz="2400" b="1" dirty="0">
                <a:solidFill>
                  <a:srgbClr val="0000FF"/>
                </a:solidFill>
                <a:ea typeface="Times New Roman"/>
                <a:cs typeface="VAG Rounded BT"/>
              </a:rPr>
              <a:t>- Basınç farkı ile doğru, </a:t>
            </a:r>
          </a:p>
          <a:p>
            <a:pPr lvl="0" algn="just">
              <a:spcBef>
                <a:spcPts val="400"/>
              </a:spcBef>
              <a:spcAft>
                <a:spcPts val="400"/>
              </a:spcAft>
            </a:pPr>
            <a:r>
              <a:rPr lang="tr-TR" sz="2400" b="1" dirty="0">
                <a:solidFill>
                  <a:srgbClr val="0000FF"/>
                </a:solidFill>
                <a:ea typeface="Times New Roman"/>
                <a:cs typeface="VAG Rounded BT"/>
              </a:rPr>
              <a:t>- Direnç ile ters orantılıdır.</a:t>
            </a:r>
            <a:endParaRPr lang="tr-TR" sz="24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954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83568" y="1085830"/>
            <a:ext cx="78488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BC0837"/>
                </a:solidFill>
              </a:rPr>
              <a:t>BASINÇ:</a:t>
            </a:r>
          </a:p>
          <a:p>
            <a:endParaRPr lang="tr-TR" sz="3200" b="1" dirty="0">
              <a:solidFill>
                <a:srgbClr val="BC0837"/>
              </a:solidFill>
            </a:endParaRPr>
          </a:p>
          <a:p>
            <a:pPr marL="457200" indent="-457200">
              <a:buSzPct val="50000"/>
              <a:buFont typeface="Wingdings" panose="05000000000000000000" pitchFamily="2" charset="2"/>
              <a:buChar char="Ø"/>
            </a:pPr>
            <a:r>
              <a:rPr lang="tr-TR" sz="2400" dirty="0"/>
              <a:t>Aort çıkışı ile sağ </a:t>
            </a:r>
            <a:r>
              <a:rPr lang="tr-TR" sz="2400" dirty="0" err="1"/>
              <a:t>atrium</a:t>
            </a:r>
            <a:r>
              <a:rPr lang="tr-TR" sz="2400" dirty="0"/>
              <a:t> girişi arasındaki basınç farkına </a:t>
            </a:r>
            <a:r>
              <a:rPr lang="tr-TR" sz="2400" b="1" dirty="0">
                <a:solidFill>
                  <a:srgbClr val="00602B"/>
                </a:solidFill>
              </a:rPr>
              <a:t>dolaşım (</a:t>
            </a:r>
            <a:r>
              <a:rPr lang="tr-TR" sz="2400" b="1" dirty="0" err="1">
                <a:solidFill>
                  <a:srgbClr val="00602B"/>
                </a:solidFill>
              </a:rPr>
              <a:t>perfüzyon</a:t>
            </a:r>
            <a:r>
              <a:rPr lang="tr-TR" sz="2400" b="1" dirty="0">
                <a:solidFill>
                  <a:srgbClr val="00602B"/>
                </a:solidFill>
              </a:rPr>
              <a:t>) basıncı </a:t>
            </a:r>
            <a:r>
              <a:rPr lang="tr-TR" sz="2400" dirty="0"/>
              <a:t>denir.  Ort. 100 </a:t>
            </a:r>
            <a:r>
              <a:rPr lang="tr-TR" sz="2400" dirty="0" err="1"/>
              <a:t>mmHg</a:t>
            </a:r>
            <a:r>
              <a:rPr lang="tr-TR" sz="2400" dirty="0"/>
              <a:t> ‘</a:t>
            </a:r>
            <a:r>
              <a:rPr lang="tr-TR" sz="2400" dirty="0" err="1"/>
              <a:t>dir</a:t>
            </a:r>
            <a:r>
              <a:rPr lang="tr-TR" sz="2400" dirty="0"/>
              <a:t>.</a:t>
            </a:r>
          </a:p>
          <a:p>
            <a:pPr>
              <a:buSzPct val="50000"/>
            </a:pPr>
            <a:r>
              <a:rPr lang="tr-TR" sz="2400" dirty="0"/>
              <a:t> </a:t>
            </a:r>
          </a:p>
          <a:p>
            <a:pPr marL="342900" indent="-342900">
              <a:buSzPct val="50000"/>
              <a:buFont typeface="Wingdings" panose="05000000000000000000" pitchFamily="2" charset="2"/>
              <a:buChar char="Ø"/>
            </a:pPr>
            <a:r>
              <a:rPr lang="tr-TR" sz="2400" b="1" i="1" dirty="0"/>
              <a:t>Kan (arter) basıncı </a:t>
            </a:r>
            <a:r>
              <a:rPr lang="tr-TR" sz="2400" b="1" dirty="0"/>
              <a:t>: </a:t>
            </a:r>
          </a:p>
          <a:p>
            <a:pPr>
              <a:buSzPct val="50000"/>
            </a:pPr>
            <a:endParaRPr lang="tr-TR" sz="2400" b="1" dirty="0"/>
          </a:p>
          <a:p>
            <a:pPr>
              <a:buSzPct val="50000"/>
            </a:pPr>
            <a:r>
              <a:rPr lang="tr-TR" sz="2400" dirty="0"/>
              <a:t>	-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Sistolik basınç: </a:t>
            </a:r>
            <a:r>
              <a:rPr lang="tr-TR" sz="2400" dirty="0"/>
              <a:t>Sistolde ölçülen en yüksek basınç</a:t>
            </a:r>
          </a:p>
          <a:p>
            <a:pPr>
              <a:buSzPct val="50000"/>
            </a:pPr>
            <a:r>
              <a:rPr lang="tr-TR" sz="2000" dirty="0"/>
              <a:t>	</a:t>
            </a:r>
            <a:r>
              <a:rPr lang="tr-TR" sz="2400" dirty="0"/>
              <a:t>-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Diyastolik basınç</a:t>
            </a:r>
            <a:r>
              <a:rPr lang="tr-TR" sz="2400" dirty="0"/>
              <a:t>: Diyastolde ölçülen en düşük basınç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3200" b="1" dirty="0">
              <a:solidFill>
                <a:srgbClr val="BC0837"/>
              </a:solidFill>
            </a:endParaRPr>
          </a:p>
          <a:p>
            <a:endParaRPr lang="tr-TR" sz="3200" b="1" i="1" dirty="0">
              <a:solidFill>
                <a:srgbClr val="BC08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293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1600" y="3212976"/>
            <a:ext cx="6840760" cy="1224136"/>
          </a:xfrm>
        </p:spPr>
        <p:txBody>
          <a:bodyPr>
            <a:noAutofit/>
          </a:bodyPr>
          <a:lstStyle/>
          <a:p>
            <a:pPr algn="l"/>
            <a:r>
              <a:rPr lang="tr-TR" sz="2400" dirty="0"/>
              <a:t>- </a:t>
            </a:r>
            <a:r>
              <a:rPr lang="tr-TR" sz="2400" dirty="0" err="1"/>
              <a:t>Arteryel</a:t>
            </a:r>
            <a:r>
              <a:rPr lang="tr-TR" sz="2400" dirty="0"/>
              <a:t> basınçların ortalamasıdır. </a:t>
            </a:r>
          </a:p>
          <a:p>
            <a:pPr algn="l"/>
            <a:r>
              <a:rPr lang="tr-TR" sz="2400" b="1" dirty="0"/>
              <a:t>- OAB = Diyastolik basınç </a:t>
            </a:r>
            <a:r>
              <a:rPr lang="tr-TR" sz="2400" dirty="0"/>
              <a:t>+ (</a:t>
            </a:r>
            <a:r>
              <a:rPr lang="tr-TR" sz="2400" b="1" dirty="0"/>
              <a:t>Sistolik </a:t>
            </a:r>
            <a:r>
              <a:rPr lang="tr-TR" sz="2400" dirty="0"/>
              <a:t>- </a:t>
            </a:r>
            <a:r>
              <a:rPr lang="tr-TR" sz="2400" b="1" dirty="0"/>
              <a:t>Diyastolik</a:t>
            </a:r>
            <a:r>
              <a:rPr lang="tr-TR" sz="2400" dirty="0"/>
              <a:t>) / </a:t>
            </a:r>
            <a:r>
              <a:rPr lang="tr-TR" sz="2400" b="1" dirty="0"/>
              <a:t>3</a:t>
            </a:r>
            <a:endParaRPr lang="tr-TR" sz="24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611560" y="2420888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BC0837"/>
                </a:solidFill>
              </a:rPr>
              <a:t>Ortalama </a:t>
            </a:r>
            <a:r>
              <a:rPr lang="tr-TR" sz="2800" b="1" dirty="0" err="1">
                <a:solidFill>
                  <a:srgbClr val="BC0837"/>
                </a:solidFill>
              </a:rPr>
              <a:t>Arteryel</a:t>
            </a:r>
            <a:r>
              <a:rPr lang="tr-TR" sz="2800" b="1" dirty="0">
                <a:solidFill>
                  <a:srgbClr val="BC0837"/>
                </a:solidFill>
              </a:rPr>
              <a:t> Basınç (OAB):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043608" y="4904631"/>
            <a:ext cx="468153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marR="0" lvl="0" indent="-552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Ort</a:t>
            </a: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Arter Bas = </a:t>
            </a: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80 </a:t>
            </a: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+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51350" y="4617294"/>
            <a:ext cx="18732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marR="0" lvl="0" indent="-552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(120 – 80)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779913" y="5264994"/>
            <a:ext cx="155637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552450" marR="0" lvl="0" indent="-55245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3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3851350" y="5089297"/>
            <a:ext cx="1368722" cy="3282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926509" y="5912694"/>
            <a:ext cx="1581596" cy="369332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552450" marR="0" lvl="0" indent="-552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</a:rPr>
              <a:t> 80 +    ( 13 )</a:t>
            </a:r>
          </a:p>
        </p:txBody>
      </p:sp>
      <p:sp>
        <p:nvSpPr>
          <p:cNvPr id="10" name="AutoShape 15"/>
          <p:cNvSpPr>
            <a:spLocks/>
          </p:cNvSpPr>
          <p:nvPr/>
        </p:nvSpPr>
        <p:spPr bwMode="auto">
          <a:xfrm>
            <a:off x="3781500" y="4472831"/>
            <a:ext cx="71437" cy="1079500"/>
          </a:xfrm>
          <a:prstGeom prst="leftBracket">
            <a:avLst>
              <a:gd name="adj" fmla="val 12592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1" name="AutoShape 16"/>
          <p:cNvSpPr>
            <a:spLocks/>
          </p:cNvSpPr>
          <p:nvPr/>
        </p:nvSpPr>
        <p:spPr bwMode="auto">
          <a:xfrm>
            <a:off x="5299770" y="4437112"/>
            <a:ext cx="73025" cy="1150937"/>
          </a:xfrm>
          <a:prstGeom prst="rightBracket">
            <a:avLst>
              <a:gd name="adj" fmla="val 131341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2909655" y="5912694"/>
            <a:ext cx="720725" cy="369332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marR="0" lvl="0" indent="-552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</a:rPr>
              <a:t> 93 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3710608" y="5912694"/>
            <a:ext cx="153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552450" marR="0" lvl="0" indent="-552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=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70</a:t>
            </a:fld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628852" y="1321604"/>
            <a:ext cx="7759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BC0837"/>
                </a:solidFill>
              </a:rPr>
              <a:t>Nabız Basıncı:  </a:t>
            </a:r>
            <a:r>
              <a:rPr lang="tr-TR" sz="2800" b="1" dirty="0"/>
              <a:t>Sistolik B. </a:t>
            </a:r>
            <a:r>
              <a:rPr lang="tr-TR" sz="2800" dirty="0"/>
              <a:t>– </a:t>
            </a:r>
            <a:r>
              <a:rPr lang="tr-TR" sz="2800" b="1" dirty="0"/>
              <a:t>Diyastolik B.</a:t>
            </a:r>
            <a:endParaRPr lang="tr-TR" sz="2800" b="1" dirty="0">
              <a:solidFill>
                <a:srgbClr val="BC08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22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5242" y="3645024"/>
            <a:ext cx="8229600" cy="2376264"/>
          </a:xfrm>
        </p:spPr>
        <p:txBody>
          <a:bodyPr>
            <a:normAutofit/>
          </a:bodyPr>
          <a:lstStyle/>
          <a:p>
            <a:pPr algn="l"/>
            <a:r>
              <a:rPr lang="tr-TR" sz="2400" b="1" dirty="0">
                <a:latin typeface="+mn-lt"/>
              </a:rPr>
              <a:t>Kalbin pompalaması </a:t>
            </a:r>
            <a:r>
              <a:rPr lang="tr-TR" sz="2400" b="1" dirty="0" err="1">
                <a:latin typeface="+mn-lt"/>
              </a:rPr>
              <a:t>pulsatil</a:t>
            </a:r>
            <a:r>
              <a:rPr lang="tr-TR" sz="2400" b="1" dirty="0" err="1"/>
              <a:t>dir</a:t>
            </a:r>
            <a:r>
              <a:rPr lang="tr-TR" sz="2400" b="1" dirty="0"/>
              <a:t>.</a:t>
            </a:r>
            <a:endParaRPr lang="tr-TR" sz="2400" dirty="0"/>
          </a:p>
          <a:p>
            <a:pPr algn="l"/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Arteryel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basınç, </a:t>
            </a:r>
            <a:endParaRPr lang="tr-T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400" dirty="0"/>
              <a:t>Sistolik </a:t>
            </a:r>
            <a:r>
              <a:rPr lang="tr-TR" sz="2400" b="1" dirty="0">
                <a:solidFill>
                  <a:srgbClr val="0000FF"/>
                </a:solidFill>
              </a:rPr>
              <a:t>120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r>
              <a:rPr lang="tr-TR" sz="2400" dirty="0"/>
              <a:t>/ Diyastolik </a:t>
            </a:r>
            <a:r>
              <a:rPr lang="tr-TR" sz="2400" b="1" dirty="0">
                <a:solidFill>
                  <a:srgbClr val="0000FF"/>
                </a:solidFill>
              </a:rPr>
              <a:t>80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400" dirty="0"/>
              <a:t>Sağ </a:t>
            </a:r>
            <a:r>
              <a:rPr lang="tr-TR" sz="2400" dirty="0" err="1"/>
              <a:t>atriyuma</a:t>
            </a:r>
            <a:r>
              <a:rPr lang="tr-TR" sz="2400" dirty="0"/>
              <a:t> boşalan </a:t>
            </a:r>
            <a:r>
              <a:rPr lang="tr-TR" sz="2400" b="1" dirty="0">
                <a:solidFill>
                  <a:srgbClr val="0000FF"/>
                </a:solidFill>
              </a:rPr>
              <a:t>vena </a:t>
            </a:r>
            <a:r>
              <a:rPr lang="tr-TR" sz="2400" b="1" dirty="0" err="1">
                <a:solidFill>
                  <a:srgbClr val="0000FF"/>
                </a:solidFill>
              </a:rPr>
              <a:t>cavaların</a:t>
            </a:r>
            <a:r>
              <a:rPr lang="tr-TR" sz="2400" b="1" dirty="0">
                <a:solidFill>
                  <a:srgbClr val="0000FF"/>
                </a:solidFill>
              </a:rPr>
              <a:t> sonunda 0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endParaRPr lang="tr-TR" sz="2400" b="1" dirty="0">
              <a:solidFill>
                <a:srgbClr val="0000FF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400" dirty="0" err="1"/>
              <a:t>Aortadaki</a:t>
            </a:r>
            <a:r>
              <a:rPr lang="tr-TR" sz="2400" dirty="0"/>
              <a:t> </a:t>
            </a:r>
            <a:r>
              <a:rPr lang="tr-TR" sz="2400" b="1" dirty="0">
                <a:solidFill>
                  <a:srgbClr val="0000FF"/>
                </a:solidFill>
              </a:rPr>
              <a:t>ortalama basınç 95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r>
              <a:rPr lang="tr-TR" sz="2400" dirty="0"/>
              <a:t>kadardır. </a:t>
            </a:r>
          </a:p>
        </p:txBody>
      </p:sp>
    </p:spTree>
    <p:extLst>
      <p:ext uri="{BB962C8B-B14F-4D97-AF65-F5344CB8AC3E}">
        <p14:creationId xmlns:p14="http://schemas.microsoft.com/office/powerpoint/2010/main" val="25345207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61917" y="3212976"/>
            <a:ext cx="8193222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2800" b="1" dirty="0"/>
              <a:t>Sistemik </a:t>
            </a:r>
            <a:r>
              <a:rPr lang="tr-TR" sz="2800" b="1" dirty="0" err="1"/>
              <a:t>kapillerlerde</a:t>
            </a:r>
            <a:r>
              <a:rPr lang="tr-TR" sz="2800" b="1" dirty="0"/>
              <a:t> basınç: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2400" dirty="0" err="1">
                <a:solidFill>
                  <a:srgbClr val="221E1F"/>
                </a:solidFill>
              </a:rPr>
              <a:t>Arteriyoler</a:t>
            </a:r>
            <a:r>
              <a:rPr lang="tr-TR" sz="2400" dirty="0">
                <a:solidFill>
                  <a:srgbClr val="221E1F"/>
                </a:solidFill>
              </a:rPr>
              <a:t> uçta </a:t>
            </a:r>
            <a:r>
              <a:rPr lang="tr-TR" sz="2400" b="1" dirty="0">
                <a:solidFill>
                  <a:srgbClr val="0000FF"/>
                </a:solidFill>
              </a:rPr>
              <a:t>35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r>
              <a:rPr lang="tr-TR" sz="2400" dirty="0">
                <a:solidFill>
                  <a:srgbClr val="221E1F"/>
                </a:solidFill>
              </a:rPr>
              <a:t>,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2400" dirty="0" err="1">
                <a:solidFill>
                  <a:srgbClr val="221E1F"/>
                </a:solidFill>
              </a:rPr>
              <a:t>Venöz</a:t>
            </a:r>
            <a:r>
              <a:rPr lang="tr-TR" sz="2400" dirty="0">
                <a:solidFill>
                  <a:srgbClr val="221E1F"/>
                </a:solidFill>
              </a:rPr>
              <a:t> uçta </a:t>
            </a:r>
            <a:r>
              <a:rPr lang="tr-TR" sz="2400" b="1" dirty="0">
                <a:solidFill>
                  <a:srgbClr val="0000FF"/>
                </a:solidFill>
              </a:rPr>
              <a:t>10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endParaRPr lang="tr-TR" sz="2400" dirty="0">
              <a:solidFill>
                <a:srgbClr val="221E1F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2400" dirty="0">
                <a:solidFill>
                  <a:srgbClr val="221E1F"/>
                </a:solidFill>
              </a:rPr>
              <a:t>Ortalama fonksiyonel basınç </a:t>
            </a:r>
            <a:r>
              <a:rPr lang="tr-TR" sz="2400" b="1" dirty="0">
                <a:solidFill>
                  <a:srgbClr val="0000FF"/>
                </a:solidFill>
              </a:rPr>
              <a:t>17 </a:t>
            </a:r>
            <a:r>
              <a:rPr lang="tr-TR" sz="2400" b="1" dirty="0" err="1">
                <a:solidFill>
                  <a:srgbClr val="0000FF"/>
                </a:solidFill>
              </a:rPr>
              <a:t>mmHg</a:t>
            </a:r>
            <a:endParaRPr lang="tr-TR" sz="2400" dirty="0">
              <a:solidFill>
                <a:srgbClr val="221E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8587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Damar Sistemindeki Basınç Değişimleri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700808"/>
            <a:ext cx="8229600" cy="4065587"/>
          </a:xfrm>
        </p:spPr>
        <p:txBody>
          <a:bodyPr>
            <a:norm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>
                <a:solidFill>
                  <a:srgbClr val="221E1F"/>
                </a:solidFill>
              </a:rPr>
              <a:t>Aortadan perifere gidildikçe basınç azalır.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tr-TR" altLang="tr-TR" sz="2400" dirty="0">
              <a:solidFill>
                <a:srgbClr val="221E1F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>
                <a:solidFill>
                  <a:srgbClr val="221E1F"/>
                </a:solidFill>
              </a:rPr>
              <a:t>Dallanmalar devam ettikçe basınç azalır.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tr-TR" altLang="tr-TR" sz="2400" dirty="0">
              <a:solidFill>
                <a:srgbClr val="221E1F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>
                <a:solidFill>
                  <a:srgbClr val="221E1F"/>
                </a:solidFill>
              </a:rPr>
              <a:t>Damarların kesit yüzeyi arttığından </a:t>
            </a:r>
            <a:r>
              <a:rPr lang="tr-TR" altLang="tr-TR" sz="2400" b="1" dirty="0" err="1">
                <a:solidFill>
                  <a:srgbClr val="221E1F"/>
                </a:solidFill>
              </a:rPr>
              <a:t>arteriyol</a:t>
            </a:r>
            <a:r>
              <a:rPr lang="tr-TR" altLang="tr-TR" sz="2400" dirty="0">
                <a:solidFill>
                  <a:srgbClr val="221E1F"/>
                </a:solidFill>
              </a:rPr>
              <a:t> düzeyinde en büyük periferik rezistans değerine ulaşılır.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tr-TR" altLang="tr-TR" sz="2400" dirty="0">
              <a:solidFill>
                <a:srgbClr val="221E1F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 err="1">
                <a:solidFill>
                  <a:srgbClr val="221E1F"/>
                </a:solidFill>
              </a:rPr>
              <a:t>Venöz</a:t>
            </a:r>
            <a:r>
              <a:rPr lang="tr-TR" altLang="tr-TR" sz="2400" dirty="0">
                <a:solidFill>
                  <a:srgbClr val="221E1F"/>
                </a:solidFill>
              </a:rPr>
              <a:t> sisteme geçilince basınç daha da düşer.</a:t>
            </a:r>
          </a:p>
        </p:txBody>
      </p:sp>
    </p:spTree>
    <p:extLst>
      <p:ext uri="{BB962C8B-B14F-4D97-AF65-F5344CB8AC3E}">
        <p14:creationId xmlns:p14="http://schemas.microsoft.com/office/powerpoint/2010/main" val="10460091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Kılcallarda Madde Değişimi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altLang="tr-TR" sz="2400" dirty="0"/>
              <a:t>Madde değişimini sağlayan olaylar: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b="1" i="1" dirty="0"/>
              <a:t>Difüzyon</a:t>
            </a:r>
            <a:r>
              <a:rPr lang="tr-TR" altLang="tr-TR" sz="2400" dirty="0"/>
              <a:t>: İyon ve moleküllerin </a:t>
            </a:r>
            <a:r>
              <a:rPr lang="tr-TR" altLang="tr-TR" sz="2400" dirty="0">
                <a:solidFill>
                  <a:srgbClr val="002060"/>
                </a:solidFill>
              </a:rPr>
              <a:t>konsantrasyon </a:t>
            </a:r>
            <a:r>
              <a:rPr lang="tr-TR" altLang="tr-TR" sz="2400" dirty="0" err="1">
                <a:solidFill>
                  <a:srgbClr val="002060"/>
                </a:solidFill>
              </a:rPr>
              <a:t>gradyandına</a:t>
            </a:r>
            <a:r>
              <a:rPr lang="tr-TR" altLang="tr-TR" sz="2400" dirty="0">
                <a:solidFill>
                  <a:srgbClr val="002060"/>
                </a:solidFill>
              </a:rPr>
              <a:t> </a:t>
            </a:r>
            <a:r>
              <a:rPr lang="tr-TR" altLang="tr-TR" sz="2400" dirty="0"/>
              <a:t>göre hareket etmeleridir.</a:t>
            </a:r>
          </a:p>
          <a:p>
            <a:pPr eaLnBrk="1" hangingPunct="1">
              <a:defRPr/>
            </a:pPr>
            <a:endParaRPr lang="tr-TR" altLang="tr-TR" sz="24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b="1" i="1" dirty="0"/>
              <a:t>Filtrasyon</a:t>
            </a:r>
            <a:r>
              <a:rPr lang="tr-TR" altLang="tr-TR" sz="2400" dirty="0"/>
              <a:t>: </a:t>
            </a:r>
            <a:r>
              <a:rPr lang="tr-TR" altLang="tr-TR" sz="2400" dirty="0">
                <a:solidFill>
                  <a:srgbClr val="002060"/>
                </a:solidFill>
              </a:rPr>
              <a:t>Hidrostatik basınç </a:t>
            </a:r>
            <a:r>
              <a:rPr lang="tr-TR" altLang="tr-TR" sz="2400" dirty="0"/>
              <a:t>nedeniyle oluşur. Filtrasyon kılcal damarların </a:t>
            </a:r>
            <a:r>
              <a:rPr lang="tr-TR" altLang="tr-TR" sz="2400" dirty="0" err="1"/>
              <a:t>arteriyel</a:t>
            </a:r>
            <a:r>
              <a:rPr lang="tr-TR" altLang="tr-TR" sz="2400" dirty="0"/>
              <a:t> kısmında olur çünkü burada hidrostatik basınç daha yüksektir.</a:t>
            </a:r>
          </a:p>
          <a:p>
            <a:pPr eaLnBrk="1" hangingPunct="1">
              <a:defRPr/>
            </a:pPr>
            <a:r>
              <a:rPr lang="tr-TR" altLang="tr-TR" sz="2400" dirty="0"/>
              <a:t>        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b="1" i="1" dirty="0"/>
              <a:t>Geri emilim</a:t>
            </a:r>
            <a:r>
              <a:rPr lang="tr-TR" altLang="tr-TR" sz="2400" dirty="0"/>
              <a:t>: Geri emilimi </a:t>
            </a:r>
            <a:r>
              <a:rPr lang="tr-TR" altLang="tr-TR" sz="2400" dirty="0">
                <a:solidFill>
                  <a:srgbClr val="002060"/>
                </a:solidFill>
              </a:rPr>
              <a:t>ozmoz</a:t>
            </a:r>
            <a:r>
              <a:rPr lang="tr-TR" altLang="tr-TR" sz="2400" dirty="0"/>
              <a:t> sağlar. Ozmotik basıncı sağlayan başlıca molekül </a:t>
            </a:r>
            <a:r>
              <a:rPr lang="tr-TR" altLang="tr-TR" sz="2400" dirty="0" err="1"/>
              <a:t>filtrasyona</a:t>
            </a:r>
            <a:r>
              <a:rPr lang="tr-TR" altLang="tr-TR" sz="2400" dirty="0"/>
              <a:t> uğramayan plazma proteinleridir.</a:t>
            </a:r>
          </a:p>
        </p:txBody>
      </p:sp>
    </p:spTree>
    <p:extLst>
      <p:ext uri="{BB962C8B-B14F-4D97-AF65-F5344CB8AC3E}">
        <p14:creationId xmlns:p14="http://schemas.microsoft.com/office/powerpoint/2010/main" val="5779868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Filtrasyon Basıncı (NFB)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557338"/>
            <a:ext cx="8856538" cy="5040312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2400" dirty="0">
                <a:latin typeface="Comic Sans MS" pitchFamily="66" charset="0"/>
              </a:rPr>
              <a:t>NFB=(KHB-DHB) - (KKOB-DKOB)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altLang="tr-TR" sz="2400" dirty="0">
              <a:latin typeface="Comic Sans MS" pitchFamily="66" charset="0"/>
            </a:endParaRPr>
          </a:p>
          <a:p>
            <a:pPr marL="1085850" lvl="1" indent="-342900">
              <a:lnSpc>
                <a:spcPct val="90000"/>
              </a:lnSpc>
              <a:buSzPct val="50000"/>
              <a:buFont typeface="Wingdings" panose="05000000000000000000" pitchFamily="2" charset="2"/>
              <a:buChar char="Ø"/>
              <a:defRPr/>
            </a:pPr>
            <a:r>
              <a:rPr lang="tr-TR" altLang="tr-TR" sz="2000" dirty="0">
                <a:latin typeface="Comic Sans MS" pitchFamily="66" charset="0"/>
              </a:rPr>
              <a:t>KHB=Kanın hidrostatik basıncı</a:t>
            </a:r>
          </a:p>
          <a:p>
            <a:pPr marL="1085850" lvl="1" indent="-342900">
              <a:lnSpc>
                <a:spcPct val="90000"/>
              </a:lnSpc>
              <a:buSzPct val="50000"/>
              <a:buFont typeface="Wingdings" panose="05000000000000000000" pitchFamily="2" charset="2"/>
              <a:buChar char="Ø"/>
              <a:defRPr/>
            </a:pPr>
            <a:r>
              <a:rPr lang="tr-TR" altLang="tr-TR" sz="2000" dirty="0">
                <a:latin typeface="Comic Sans MS" pitchFamily="66" charset="0"/>
              </a:rPr>
              <a:t>DHB=Dokular arası sıvının hidrostatik basıncı</a:t>
            </a:r>
          </a:p>
          <a:p>
            <a:pPr marL="1085850" lvl="1" indent="-342900">
              <a:lnSpc>
                <a:spcPct val="90000"/>
              </a:lnSpc>
              <a:buSzPct val="50000"/>
              <a:buFont typeface="Wingdings" panose="05000000000000000000" pitchFamily="2" charset="2"/>
              <a:buChar char="Ø"/>
              <a:defRPr/>
            </a:pPr>
            <a:r>
              <a:rPr lang="tr-TR" altLang="tr-TR" sz="2000" dirty="0">
                <a:latin typeface="Comic Sans MS" pitchFamily="66" charset="0"/>
              </a:rPr>
              <a:t>KKOB=Kanın kolloid ozmotik basıncı</a:t>
            </a:r>
          </a:p>
          <a:p>
            <a:pPr marL="1085850" lvl="1" indent="-342900">
              <a:lnSpc>
                <a:spcPct val="90000"/>
              </a:lnSpc>
              <a:buSzPct val="50000"/>
              <a:buFont typeface="Wingdings" panose="05000000000000000000" pitchFamily="2" charset="2"/>
              <a:buChar char="Ø"/>
              <a:defRPr/>
            </a:pPr>
            <a:r>
              <a:rPr lang="tr-TR" altLang="tr-TR" sz="2000" dirty="0">
                <a:latin typeface="Comic Sans MS" pitchFamily="66" charset="0"/>
              </a:rPr>
              <a:t>DKOB=Dokular arası sıvının kolloid ozmotik basıncı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altLang="tr-TR" sz="2400" dirty="0">
              <a:latin typeface="Comic Sans MS" pitchFamily="66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2400" dirty="0">
                <a:latin typeface="Comic Sans MS" pitchFamily="66" charset="0"/>
              </a:rPr>
              <a:t>DHB ve DKOB birbirine zıt yönde ve eşit miktarlarda olduğundan 0 olarak </a:t>
            </a:r>
            <a:r>
              <a:rPr lang="tr-TR" altLang="tr-TR" sz="2400" dirty="0" err="1">
                <a:latin typeface="Comic Sans MS" pitchFamily="66" charset="0"/>
              </a:rPr>
              <a:t>kabu</a:t>
            </a:r>
            <a:r>
              <a:rPr lang="tr-TR" altLang="tr-TR" sz="2400" dirty="0">
                <a:latin typeface="Comic Sans MS" pitchFamily="66" charset="0"/>
              </a:rPr>
              <a:t> edilirse;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altLang="tr-TR" sz="2400" b="1" i="1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altLang="tr-TR" sz="2800" b="1" i="1" dirty="0">
                <a:solidFill>
                  <a:srgbClr val="FF0000"/>
                </a:solidFill>
              </a:rPr>
              <a:t>NFB</a:t>
            </a:r>
            <a:r>
              <a:rPr lang="tr-TR" altLang="tr-TR" sz="2800" b="1" i="1" dirty="0"/>
              <a:t>=</a:t>
            </a:r>
            <a:r>
              <a:rPr lang="tr-TR" altLang="tr-TR" sz="2800" b="1" i="1" dirty="0">
                <a:solidFill>
                  <a:srgbClr val="FF0000"/>
                </a:solidFill>
              </a:rPr>
              <a:t>Kan hidrostatik basıncı </a:t>
            </a:r>
            <a:r>
              <a:rPr lang="tr-TR" altLang="tr-TR" b="1" dirty="0"/>
              <a:t>-</a:t>
            </a:r>
            <a:r>
              <a:rPr lang="tr-TR" altLang="tr-TR" sz="2800" b="1" i="1" dirty="0">
                <a:solidFill>
                  <a:srgbClr val="FF0000"/>
                </a:solidFill>
              </a:rPr>
              <a:t> Kan kolloid ozmotik basıncı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altLang="tr-TR" sz="1800" dirty="0"/>
              <a:t>     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altLang="tr-TR" sz="1800" dirty="0"/>
          </a:p>
        </p:txBody>
      </p:sp>
    </p:spTree>
    <p:extLst>
      <p:ext uri="{BB962C8B-B14F-4D97-AF65-F5344CB8AC3E}">
        <p14:creationId xmlns:p14="http://schemas.microsoft.com/office/powerpoint/2010/main" val="39611725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ÖDEM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/>
              <a:t>Dokular arasında anormal sıvı birikimidir.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 err="1"/>
              <a:t>Kolloid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ozmotik</a:t>
            </a:r>
            <a:r>
              <a:rPr lang="tr-TR" altLang="tr-TR" sz="2400" dirty="0"/>
              <a:t> basınç ve hidrostatik basınç arasındaki dengeyi bozan durumlarda ödem oluşur.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400" dirty="0"/>
              <a:t>Lenf akımının obstrüksiyonu bu parametrelerden bağımsız bir ödem faktörüdür.</a:t>
            </a:r>
          </a:p>
          <a:p>
            <a:pPr eaLnBrk="1" hangingPunct="1">
              <a:defRPr/>
            </a:pPr>
            <a:endParaRPr lang="tr-TR" altLang="tr-TR" sz="24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altLang="tr-TR" sz="2400" b="1" i="1" dirty="0">
                <a:solidFill>
                  <a:srgbClr val="004274"/>
                </a:solidFill>
                <a:latin typeface="Comic Sans MS" pitchFamily="66" charset="0"/>
              </a:rPr>
              <a:t>Diğer nedenler</a:t>
            </a:r>
          </a:p>
          <a:p>
            <a:pPr eaLnBrk="1" hangingPunct="1">
              <a:defRPr/>
            </a:pPr>
            <a:r>
              <a:rPr lang="tr-TR" altLang="tr-TR" sz="2400" dirty="0">
                <a:latin typeface="Comic Sans MS" pitchFamily="66" charset="0"/>
              </a:rPr>
              <a:t>	- </a:t>
            </a:r>
            <a:r>
              <a:rPr lang="tr-TR" altLang="tr-TR" sz="2400" dirty="0" err="1">
                <a:latin typeface="Comic Sans MS" pitchFamily="66" charset="0"/>
              </a:rPr>
              <a:t>Proten</a:t>
            </a:r>
            <a:r>
              <a:rPr lang="tr-TR" altLang="tr-TR" sz="2400" dirty="0">
                <a:latin typeface="Comic Sans MS" pitchFamily="66" charset="0"/>
              </a:rPr>
              <a:t> eksikliği</a:t>
            </a:r>
          </a:p>
          <a:p>
            <a:pPr eaLnBrk="1" hangingPunct="1">
              <a:defRPr/>
            </a:pPr>
            <a:r>
              <a:rPr lang="tr-TR" altLang="tr-TR" sz="2400" dirty="0">
                <a:latin typeface="Comic Sans MS" pitchFamily="66" charset="0"/>
              </a:rPr>
              <a:t>	- Böbrek hastalıkları</a:t>
            </a:r>
          </a:p>
          <a:p>
            <a:pPr eaLnBrk="1" hangingPunct="1">
              <a:defRPr/>
            </a:pPr>
            <a:r>
              <a:rPr lang="tr-TR" altLang="tr-TR" sz="2400" dirty="0">
                <a:latin typeface="Comic Sans MS" pitchFamily="66" charset="0"/>
              </a:rPr>
              <a:t>	- </a:t>
            </a:r>
            <a:r>
              <a:rPr lang="tr-TR" altLang="tr-TR" sz="2400" dirty="0" err="1">
                <a:latin typeface="Comic Sans MS" pitchFamily="66" charset="0"/>
              </a:rPr>
              <a:t>Filariazis</a:t>
            </a:r>
            <a:r>
              <a:rPr lang="tr-TR" altLang="tr-TR" sz="2400" dirty="0"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6540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altLang="tr-TR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</a:t>
            </a: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Basıncı ve </a:t>
            </a:r>
            <a:r>
              <a:rPr lang="tr-TR" altLang="tr-TR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Venöz</a:t>
            </a: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Dönüş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700808"/>
            <a:ext cx="4038600" cy="4525962"/>
          </a:xfrm>
        </p:spPr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  <a:defRPr/>
            </a:pPr>
            <a:r>
              <a:rPr lang="tr-TR" altLang="tr-TR" sz="2400" b="1" dirty="0"/>
              <a:t>Kanın kalbe gelmesini</a:t>
            </a:r>
          </a:p>
          <a:p>
            <a:pPr marL="533400" indent="-533400" algn="ctr" eaLnBrk="1" hangingPunct="1">
              <a:buFont typeface="Wingdings" pitchFamily="2" charset="2"/>
              <a:buNone/>
              <a:defRPr/>
            </a:pPr>
            <a:r>
              <a:rPr lang="tr-TR" altLang="tr-TR" sz="2400" b="1" dirty="0"/>
              <a:t>etkileyen üç faktör vardır:</a:t>
            </a:r>
          </a:p>
          <a:p>
            <a:pPr marL="533400" indent="-533400" algn="ctr" eaLnBrk="1" hangingPunct="1">
              <a:buFont typeface="Wingdings" pitchFamily="2" charset="2"/>
              <a:buNone/>
              <a:defRPr/>
            </a:pPr>
            <a:endParaRPr lang="tr-TR" altLang="tr-TR" sz="2400" b="1" i="1" dirty="0">
              <a:solidFill>
                <a:srgbClr val="FF0000"/>
              </a:solidFill>
            </a:endParaRPr>
          </a:p>
          <a:p>
            <a:pPr marL="533400" indent="-533400" eaLnBrk="1" hangingPunct="1">
              <a:buClr>
                <a:srgbClr val="FF0000"/>
              </a:buClr>
              <a:buSzTx/>
              <a:buFontTx/>
              <a:buAutoNum type="arabicPeriod"/>
              <a:defRPr/>
            </a:pPr>
            <a:r>
              <a:rPr lang="tr-TR" altLang="tr-TR" sz="2400" dirty="0"/>
              <a:t>Kasların </a:t>
            </a:r>
            <a:r>
              <a:rPr lang="tr-TR" altLang="tr-TR" sz="2400" dirty="0" err="1"/>
              <a:t>periferdeki</a:t>
            </a:r>
            <a:r>
              <a:rPr lang="tr-TR" altLang="tr-TR" sz="2400" dirty="0"/>
              <a:t> damarları sıkıştırması</a:t>
            </a:r>
          </a:p>
          <a:p>
            <a:pPr marL="533400" indent="-533400" eaLnBrk="1" hangingPunct="1">
              <a:buClr>
                <a:srgbClr val="FF0000"/>
              </a:buClr>
              <a:buSzTx/>
              <a:buFontTx/>
              <a:buAutoNum type="arabicPeriod"/>
              <a:defRPr/>
            </a:pPr>
            <a:r>
              <a:rPr lang="tr-TR" altLang="tr-TR" sz="2400" dirty="0"/>
              <a:t>Solunum pompası</a:t>
            </a:r>
          </a:p>
          <a:p>
            <a:pPr marL="533400" indent="-533400" eaLnBrk="1" hangingPunct="1">
              <a:buClr>
                <a:srgbClr val="FF0000"/>
              </a:buClr>
              <a:buSzTx/>
              <a:buFontTx/>
              <a:buAutoNum type="arabicPeriod"/>
              <a:defRPr/>
            </a:pPr>
            <a:r>
              <a:rPr lang="tr-TR" altLang="tr-TR" sz="2400" dirty="0" err="1"/>
              <a:t>Ven</a:t>
            </a:r>
            <a:r>
              <a:rPr lang="tr-TR" altLang="tr-TR" sz="2400" dirty="0"/>
              <a:t> kapakçıkları</a:t>
            </a:r>
          </a:p>
          <a:p>
            <a:pPr marL="533400" indent="-533400" eaLnBrk="1" hangingPunct="1">
              <a:buClr>
                <a:srgbClr val="FF0000"/>
              </a:buClr>
              <a:buSzTx/>
              <a:buFontTx/>
              <a:buAutoNum type="arabicPeriod"/>
              <a:defRPr/>
            </a:pPr>
            <a:endParaRPr lang="tr-TR" altLang="tr-TR" sz="2400" dirty="0">
              <a:latin typeface="Comic Sans MS" pitchFamily="66" charset="0"/>
            </a:endParaRPr>
          </a:p>
        </p:txBody>
      </p:sp>
      <p:sp>
        <p:nvSpPr>
          <p:cNvPr id="3" name="Çevrimiçi Resim Yer Tutucusu 2">
            <a:extLst>
              <a:ext uri="{FF2B5EF4-FFF2-40B4-BE49-F238E27FC236}">
                <a16:creationId xmlns:a16="http://schemas.microsoft.com/office/drawing/2014/main" id="{25125B53-078B-4CA5-B251-32B196117A33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</p:spTree>
    <p:extLst>
      <p:ext uri="{BB962C8B-B14F-4D97-AF65-F5344CB8AC3E}">
        <p14:creationId xmlns:p14="http://schemas.microsoft.com/office/powerpoint/2010/main" val="15560181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15616" y="548680"/>
            <a:ext cx="6984776" cy="114300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defRPr/>
            </a:pPr>
            <a:r>
              <a:rPr lang="tr-TR" altLang="tr-TR" sz="3600" b="1" dirty="0">
                <a:solidFill>
                  <a:srgbClr val="C00000"/>
                </a:solidFill>
              </a:rPr>
              <a:t>Kardiyovasküler Fonksiyonların Düzenlenmesi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2276474"/>
            <a:ext cx="6984776" cy="3240757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buClr>
                <a:srgbClr val="FF0000"/>
              </a:buClr>
              <a:buSzTx/>
              <a:defRPr/>
            </a:pPr>
            <a:r>
              <a:rPr lang="tr-TR" altLang="tr-TR" sz="2800" b="1" dirty="0"/>
              <a:t>	- Lokal faktörler </a:t>
            </a:r>
          </a:p>
          <a:p>
            <a:pPr eaLnBrk="1" hangingPunct="1">
              <a:buClr>
                <a:srgbClr val="FF0000"/>
              </a:buClr>
              <a:buSzTx/>
              <a:defRPr/>
            </a:pPr>
            <a:endParaRPr lang="tr-TR" altLang="tr-TR" sz="2800" b="1" dirty="0"/>
          </a:p>
          <a:p>
            <a:pPr eaLnBrk="1" hangingPunct="1">
              <a:buClr>
                <a:srgbClr val="FF0000"/>
              </a:buClr>
              <a:buSzTx/>
              <a:defRPr/>
            </a:pPr>
            <a:r>
              <a:rPr lang="tr-TR" altLang="tr-TR" sz="2800" b="1" dirty="0"/>
              <a:t>	- Santral Mekanizmalar</a:t>
            </a:r>
          </a:p>
          <a:p>
            <a:pPr eaLnBrk="1" hangingPunct="1">
              <a:buClr>
                <a:srgbClr val="FF0000"/>
              </a:buClr>
              <a:buSzTx/>
              <a:defRPr/>
            </a:pPr>
            <a:endParaRPr lang="tr-TR" altLang="tr-TR" sz="2800" b="1" dirty="0"/>
          </a:p>
          <a:p>
            <a:pPr eaLnBrk="1" hangingPunct="1">
              <a:buClr>
                <a:srgbClr val="FF0000"/>
              </a:buClr>
              <a:buSzTx/>
              <a:defRPr/>
            </a:pPr>
            <a:r>
              <a:rPr lang="tr-TR" altLang="tr-TR" sz="2800" b="1" dirty="0"/>
              <a:t>	- Endokrin faktörler</a:t>
            </a:r>
          </a:p>
        </p:txBody>
      </p:sp>
    </p:spTree>
    <p:extLst>
      <p:ext uri="{BB962C8B-B14F-4D97-AF65-F5344CB8AC3E}">
        <p14:creationId xmlns:p14="http://schemas.microsoft.com/office/powerpoint/2010/main" val="18304054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7430" y="2021013"/>
            <a:ext cx="6384889" cy="504056"/>
          </a:xfrm>
        </p:spPr>
        <p:txBody>
          <a:bodyPr>
            <a:noAutofit/>
          </a:bodyPr>
          <a:lstStyle/>
          <a:p>
            <a:pPr algn="l"/>
            <a:r>
              <a:rPr lang="tr-TR" sz="2600" b="1" dirty="0">
                <a:solidFill>
                  <a:srgbClr val="221E1F"/>
                </a:solidFill>
              </a:rPr>
              <a:t>Dokunun </a:t>
            </a:r>
            <a:r>
              <a:rPr lang="tr-TR" sz="2600" b="1" dirty="0" err="1">
                <a:solidFill>
                  <a:srgbClr val="0000FF"/>
                </a:solidFill>
              </a:rPr>
              <a:t>metabolik</a:t>
            </a:r>
            <a:r>
              <a:rPr lang="tr-TR" sz="2600" b="1" dirty="0">
                <a:solidFill>
                  <a:srgbClr val="0000FF"/>
                </a:solidFill>
              </a:rPr>
              <a:t> ihtiyacına göre </a:t>
            </a:r>
            <a:r>
              <a:rPr lang="tr-TR" sz="2600" b="1" dirty="0">
                <a:solidFill>
                  <a:srgbClr val="221E1F"/>
                </a:solidFill>
              </a:rPr>
              <a:t>belirlenir.</a:t>
            </a:r>
          </a:p>
          <a:p>
            <a:pPr algn="l"/>
            <a:endParaRPr lang="tr-TR" sz="2600" b="1" dirty="0">
              <a:solidFill>
                <a:srgbClr val="D9223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259632" y="764704"/>
            <a:ext cx="6264696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sv-S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LOKAL KAN AKIMININ KONTROLÜ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(OTOREGÜLASYON)</a:t>
            </a:r>
            <a:endParaRPr lang="sv-SE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1118941" y="2996952"/>
            <a:ext cx="6264696" cy="111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600" b="1" dirty="0">
                <a:solidFill>
                  <a:srgbClr val="0000FF"/>
                </a:solidFill>
              </a:rPr>
              <a:t>1. </a:t>
            </a:r>
            <a:r>
              <a:rPr lang="tr-TR" sz="2600" b="1" dirty="0" err="1">
                <a:solidFill>
                  <a:srgbClr val="0000FF"/>
                </a:solidFill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</a:rPr>
              <a:t> Teori </a:t>
            </a:r>
          </a:p>
          <a:p>
            <a:r>
              <a:rPr lang="tr-TR" sz="2600" b="1" dirty="0">
                <a:solidFill>
                  <a:srgbClr val="0000FF"/>
                </a:solidFill>
              </a:rPr>
              <a:t>2. Oksijen ihtiyaç Teorisi</a:t>
            </a:r>
            <a:endParaRPr lang="tr-TR" sz="2600" dirty="0">
              <a:solidFill>
                <a:srgbClr val="0000FF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79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7576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0141" y="1340768"/>
            <a:ext cx="6244107" cy="208823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tr-TR" sz="2600" b="1" dirty="0">
                <a:solidFill>
                  <a:srgbClr val="221E1F"/>
                </a:solidFill>
              </a:rPr>
              <a:t>Metabolizma hızı çoksa; </a:t>
            </a:r>
          </a:p>
          <a:p>
            <a:pPr lvl="0">
              <a:spcBef>
                <a:spcPts val="0"/>
              </a:spcBef>
            </a:pPr>
            <a:r>
              <a:rPr lang="tr-TR" sz="2600" b="1" dirty="0">
                <a:solidFill>
                  <a:srgbClr val="0000FF"/>
                </a:solidFill>
              </a:rPr>
              <a:t>O</a:t>
            </a:r>
            <a:r>
              <a:rPr lang="tr-TR" sz="2600" b="1" baseline="-25000" dirty="0">
                <a:solidFill>
                  <a:srgbClr val="0000FF"/>
                </a:solidFill>
              </a:rPr>
              <a:t>2</a:t>
            </a:r>
            <a:r>
              <a:rPr lang="tr-TR" sz="2600" b="1" dirty="0">
                <a:solidFill>
                  <a:srgbClr val="0000FF"/>
                </a:solidFill>
              </a:rPr>
              <a:t> azalır</a:t>
            </a:r>
            <a:r>
              <a:rPr lang="tr-TR" sz="2600" b="1" dirty="0">
                <a:solidFill>
                  <a:srgbClr val="221E1F"/>
                </a:solidFill>
              </a:rPr>
              <a:t>, </a:t>
            </a:r>
            <a:r>
              <a:rPr lang="tr-TR" sz="2600" b="1" dirty="0" err="1">
                <a:solidFill>
                  <a:srgbClr val="0000FF"/>
                </a:solidFill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</a:rPr>
              <a:t> madde artar</a:t>
            </a:r>
            <a:r>
              <a:rPr lang="tr-TR" sz="2600" b="1" dirty="0">
                <a:solidFill>
                  <a:srgbClr val="221E1F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endParaRPr lang="tr-TR" sz="2600" b="1" dirty="0">
              <a:solidFill>
                <a:srgbClr val="221E1F"/>
              </a:solidFill>
            </a:endParaRPr>
          </a:p>
          <a:p>
            <a:pPr lvl="0">
              <a:spcBef>
                <a:spcPts val="0"/>
              </a:spcBef>
            </a:pPr>
            <a:endParaRPr lang="tr-TR" sz="2600" b="1" dirty="0">
              <a:solidFill>
                <a:srgbClr val="221E1F"/>
              </a:solidFill>
            </a:endParaRPr>
          </a:p>
          <a:p>
            <a:pPr lvl="0">
              <a:spcBef>
                <a:spcPts val="0"/>
              </a:spcBef>
            </a:pPr>
            <a:r>
              <a:rPr lang="tr-TR" sz="2600" b="1" dirty="0" err="1">
                <a:solidFill>
                  <a:srgbClr val="FF0000"/>
                </a:solidFill>
              </a:rPr>
              <a:t>Prekapiller</a:t>
            </a:r>
            <a:r>
              <a:rPr lang="tr-TR" sz="2600" b="1" dirty="0">
                <a:solidFill>
                  <a:srgbClr val="FF0000"/>
                </a:solidFill>
              </a:rPr>
              <a:t> </a:t>
            </a:r>
            <a:r>
              <a:rPr lang="tr-TR" sz="2600" b="1" dirty="0" err="1">
                <a:solidFill>
                  <a:srgbClr val="FF0000"/>
                </a:solidFill>
              </a:rPr>
              <a:t>sfinkter</a:t>
            </a:r>
            <a:r>
              <a:rPr lang="tr-TR" sz="2600" b="1" dirty="0">
                <a:solidFill>
                  <a:srgbClr val="FF0000"/>
                </a:solidFill>
              </a:rPr>
              <a:t>, </a:t>
            </a:r>
            <a:r>
              <a:rPr lang="tr-TR" sz="2600" b="1" dirty="0" err="1">
                <a:solidFill>
                  <a:srgbClr val="FF0000"/>
                </a:solidFill>
              </a:rPr>
              <a:t>Metarteriyol</a:t>
            </a:r>
            <a:r>
              <a:rPr lang="tr-TR" sz="2600" b="1" dirty="0">
                <a:solidFill>
                  <a:srgbClr val="FF0000"/>
                </a:solidFill>
              </a:rPr>
              <a:t>, </a:t>
            </a:r>
            <a:r>
              <a:rPr lang="tr-TR" sz="2600" b="1" dirty="0" err="1">
                <a:solidFill>
                  <a:srgbClr val="FF0000"/>
                </a:solidFill>
              </a:rPr>
              <a:t>Arteriyol</a:t>
            </a:r>
            <a:r>
              <a:rPr lang="tr-TR" sz="2600" b="1" dirty="0">
                <a:solidFill>
                  <a:srgbClr val="FF0000"/>
                </a:solidFill>
              </a:rPr>
              <a:t>      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755576" y="3717032"/>
            <a:ext cx="4896544" cy="1440160"/>
          </a:xfrm>
          <a:prstGeom prst="rect">
            <a:avLst/>
          </a:prstGeom>
          <a:solidFill>
            <a:srgbClr val="DFF1CB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Vazodilatatör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maddeler: 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400" b="1" dirty="0">
                <a:solidFill>
                  <a:srgbClr val="0000FF"/>
                </a:solidFill>
              </a:rPr>
              <a:t>   - </a:t>
            </a:r>
            <a:r>
              <a:rPr lang="tr-TR" sz="2400" b="1" dirty="0" err="1">
                <a:solidFill>
                  <a:srgbClr val="0000FF"/>
                </a:solidFill>
              </a:rPr>
              <a:t>Adenozin</a:t>
            </a:r>
            <a:r>
              <a:rPr lang="tr-TR" sz="2400" b="1" dirty="0">
                <a:solidFill>
                  <a:srgbClr val="0000FF"/>
                </a:solidFill>
              </a:rPr>
              <a:t> 	 - CO</a:t>
            </a:r>
            <a:r>
              <a:rPr lang="tr-TR" sz="2400" b="1" baseline="-25000" dirty="0">
                <a:solidFill>
                  <a:srgbClr val="0000FF"/>
                </a:solidFill>
              </a:rPr>
              <a:t>2</a:t>
            </a:r>
            <a:r>
              <a:rPr lang="tr-TR" sz="2400" b="1" dirty="0">
                <a:solidFill>
                  <a:srgbClr val="0000FF"/>
                </a:solidFill>
              </a:rPr>
              <a:t>	     - </a:t>
            </a:r>
            <a:r>
              <a:rPr lang="tr-TR" sz="2400" b="1" dirty="0" err="1">
                <a:solidFill>
                  <a:srgbClr val="0000FF"/>
                </a:solidFill>
              </a:rPr>
              <a:t>Laktat</a:t>
            </a:r>
            <a:r>
              <a:rPr lang="tr-TR" sz="2400" dirty="0">
                <a:solidFill>
                  <a:srgbClr val="0000FF"/>
                </a:solidFill>
              </a:rPr>
              <a:t> </a:t>
            </a:r>
          </a:p>
          <a:p>
            <a:r>
              <a:rPr lang="tr-TR" sz="2400" b="1" dirty="0">
                <a:solidFill>
                  <a:srgbClr val="0000FF"/>
                </a:solidFill>
              </a:rPr>
              <a:t>   - </a:t>
            </a:r>
            <a:r>
              <a:rPr lang="tr-TR" sz="2400" b="1" dirty="0" err="1">
                <a:solidFill>
                  <a:srgbClr val="0000FF"/>
                </a:solidFill>
              </a:rPr>
              <a:t>Histamin</a:t>
            </a:r>
            <a:r>
              <a:rPr lang="tr-TR" sz="2400" b="1" dirty="0">
                <a:solidFill>
                  <a:srgbClr val="0000FF"/>
                </a:solidFill>
              </a:rPr>
              <a:t> 	 - K</a:t>
            </a:r>
            <a:r>
              <a:rPr lang="tr-TR" sz="2400" b="1" baseline="30000" dirty="0">
                <a:solidFill>
                  <a:srgbClr val="0000FF"/>
                </a:solidFill>
              </a:rPr>
              <a:t>+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r>
              <a:rPr lang="tr-TR" sz="2400" dirty="0">
                <a:solidFill>
                  <a:srgbClr val="0000FF"/>
                </a:solidFill>
              </a:rPr>
              <a:t> 	     - </a:t>
            </a:r>
            <a:r>
              <a:rPr lang="tr-TR" sz="2400" b="1" dirty="0">
                <a:solidFill>
                  <a:srgbClr val="0000FF"/>
                </a:solidFill>
              </a:rPr>
              <a:t>H</a:t>
            </a:r>
            <a:r>
              <a:rPr lang="tr-TR" sz="2400" b="1" baseline="30000" dirty="0">
                <a:solidFill>
                  <a:srgbClr val="0000FF"/>
                </a:solidFill>
              </a:rPr>
              <a:t>+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endParaRPr lang="tr-TR" sz="2400" dirty="0">
              <a:solidFill>
                <a:srgbClr val="0000FF"/>
              </a:solidFill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755575" y="5445224"/>
            <a:ext cx="4896545" cy="57606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600" b="1" dirty="0">
                <a:solidFill>
                  <a:srgbClr val="0000FF"/>
                </a:solidFill>
              </a:rPr>
              <a:t>En önemli </a:t>
            </a:r>
            <a:r>
              <a:rPr lang="tr-TR" sz="2600" b="1" dirty="0" err="1">
                <a:solidFill>
                  <a:srgbClr val="0000FF"/>
                </a:solidFill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</a:rPr>
              <a:t>: </a:t>
            </a:r>
            <a:r>
              <a:rPr lang="tr-TR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Adenozin</a:t>
            </a:r>
            <a:endParaRPr lang="tr-TR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611560" y="764704"/>
            <a:ext cx="350017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Vazodilatatör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Teori</a:t>
            </a:r>
          </a:p>
        </p:txBody>
      </p:sp>
      <p:sp>
        <p:nvSpPr>
          <p:cNvPr id="2" name="Aşağı Ok 1"/>
          <p:cNvSpPr/>
          <p:nvPr/>
        </p:nvSpPr>
        <p:spPr>
          <a:xfrm>
            <a:off x="2123728" y="2276872"/>
            <a:ext cx="432048" cy="648072"/>
          </a:xfrm>
          <a:prstGeom prst="downArrow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06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4402832" cy="1080120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600" dirty="0">
                <a:solidFill>
                  <a:srgbClr val="221E1F"/>
                </a:solidFill>
              </a:rPr>
              <a:t>O</a:t>
            </a:r>
            <a:r>
              <a:rPr lang="tr-TR" sz="2600" baseline="-25000" dirty="0">
                <a:solidFill>
                  <a:srgbClr val="221E1F"/>
                </a:solidFill>
              </a:rPr>
              <a:t>2</a:t>
            </a:r>
            <a:r>
              <a:rPr lang="tr-TR" sz="2600" dirty="0">
                <a:solidFill>
                  <a:srgbClr val="221E1F"/>
                </a:solidFill>
              </a:rPr>
              <a:t> azaldığında </a:t>
            </a:r>
          </a:p>
          <a:p>
            <a:pPr algn="l"/>
            <a:r>
              <a:rPr lang="tr-TR" sz="2600" b="1" dirty="0">
                <a:solidFill>
                  <a:srgbClr val="221E1F"/>
                </a:solidFill>
              </a:rPr>
              <a:t>     </a:t>
            </a:r>
            <a:r>
              <a:rPr lang="tr-TR" sz="2600" b="1" dirty="0" err="1">
                <a:solidFill>
                  <a:srgbClr val="0000FF"/>
                </a:solidFill>
              </a:rPr>
              <a:t>prekapiller</a:t>
            </a:r>
            <a:r>
              <a:rPr lang="tr-TR" sz="2600" b="1" dirty="0">
                <a:solidFill>
                  <a:srgbClr val="0000FF"/>
                </a:solidFill>
              </a:rPr>
              <a:t> </a:t>
            </a:r>
            <a:r>
              <a:rPr lang="tr-TR" sz="2600" b="1" dirty="0" err="1">
                <a:solidFill>
                  <a:srgbClr val="0000FF"/>
                </a:solidFill>
              </a:rPr>
              <a:t>sfinkterler</a:t>
            </a:r>
            <a:r>
              <a:rPr lang="tr-TR" sz="2600" b="1" dirty="0">
                <a:solidFill>
                  <a:srgbClr val="0000FF"/>
                </a:solidFill>
              </a:rPr>
              <a:t> açılır</a:t>
            </a:r>
            <a:endParaRPr lang="tr-TR" sz="2600" dirty="0">
              <a:solidFill>
                <a:srgbClr val="221E1F"/>
              </a:solidFill>
            </a:endParaRP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484018" y="2742423"/>
            <a:ext cx="6176213" cy="3985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İskelet Kaslarında Kan Akımının Kontrolü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57200" y="3284984"/>
            <a:ext cx="7859216" cy="158417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tr-TR" sz="2600" b="1" dirty="0">
                <a:solidFill>
                  <a:srgbClr val="221E1F"/>
                </a:solidFill>
              </a:rPr>
              <a:t>Kas aktivitesinde O</a:t>
            </a:r>
            <a:r>
              <a:rPr lang="tr-TR" sz="2600" b="1" baseline="-25000" dirty="0">
                <a:solidFill>
                  <a:srgbClr val="221E1F"/>
                </a:solidFill>
              </a:rPr>
              <a:t>2</a:t>
            </a:r>
            <a:r>
              <a:rPr lang="tr-TR" sz="2600" b="1" dirty="0">
                <a:solidFill>
                  <a:srgbClr val="221E1F"/>
                </a:solidFill>
              </a:rPr>
              <a:t> kullanılır ve azalır.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600" b="1" dirty="0">
                <a:solidFill>
                  <a:srgbClr val="FF0000"/>
                </a:solidFill>
              </a:rPr>
              <a:t>O</a:t>
            </a:r>
            <a:r>
              <a:rPr lang="tr-TR" sz="2600" b="1" baseline="-25000" dirty="0">
                <a:solidFill>
                  <a:srgbClr val="FF0000"/>
                </a:solidFill>
              </a:rPr>
              <a:t>2</a:t>
            </a:r>
            <a:r>
              <a:rPr lang="tr-TR" sz="2600" b="1" dirty="0">
                <a:solidFill>
                  <a:srgbClr val="FF0000"/>
                </a:solidFill>
              </a:rPr>
              <a:t> azalması, </a:t>
            </a:r>
            <a:r>
              <a:rPr lang="tr-TR" sz="2600" b="1" dirty="0" err="1">
                <a:solidFill>
                  <a:srgbClr val="0000FF"/>
                </a:solidFill>
              </a:rPr>
              <a:t>arteriyollerde</a:t>
            </a:r>
            <a:r>
              <a:rPr lang="tr-TR" sz="2600" b="1" dirty="0">
                <a:solidFill>
                  <a:srgbClr val="0000FF"/>
                </a:solidFill>
              </a:rPr>
              <a:t> </a:t>
            </a:r>
            <a:r>
              <a:rPr lang="tr-TR" sz="2600" b="1" dirty="0" err="1">
                <a:solidFill>
                  <a:srgbClr val="0000FF"/>
                </a:solidFill>
              </a:rPr>
              <a:t>dilatasyona</a:t>
            </a:r>
            <a:r>
              <a:rPr lang="tr-TR" sz="2600" b="1" dirty="0">
                <a:solidFill>
                  <a:srgbClr val="0000FF"/>
                </a:solidFill>
              </a:rPr>
              <a:t> </a:t>
            </a:r>
            <a:r>
              <a:rPr lang="tr-TR" sz="2600" b="1" dirty="0">
                <a:solidFill>
                  <a:srgbClr val="221E1F"/>
                </a:solidFill>
              </a:rPr>
              <a:t>neden olur.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600" b="1" dirty="0">
                <a:solidFill>
                  <a:srgbClr val="FF0000"/>
                </a:solidFill>
              </a:rPr>
              <a:t>O</a:t>
            </a:r>
            <a:r>
              <a:rPr lang="tr-TR" sz="2600" b="1" baseline="-25000" dirty="0">
                <a:solidFill>
                  <a:srgbClr val="FF0000"/>
                </a:solidFill>
              </a:rPr>
              <a:t>2 </a:t>
            </a:r>
            <a:r>
              <a:rPr lang="tr-TR" sz="2600" b="1" dirty="0">
                <a:solidFill>
                  <a:srgbClr val="FF0000"/>
                </a:solidFill>
              </a:rPr>
              <a:t>azlığı, </a:t>
            </a:r>
            <a:r>
              <a:rPr lang="tr-TR" sz="2600" b="1" dirty="0" err="1">
                <a:solidFill>
                  <a:srgbClr val="0000FF"/>
                </a:solidFill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</a:rPr>
              <a:t> madde salgılatır. 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484019" y="313492"/>
            <a:ext cx="39027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Oksijen ihtiyaç Teorisi</a:t>
            </a:r>
            <a:endParaRPr lang="tr-T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5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40" y="247650"/>
            <a:ext cx="6781800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7424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800" dirty="0"/>
              <a:t> Medulla </a:t>
            </a:r>
            <a:r>
              <a:rPr lang="tr-TR" sz="2800" dirty="0" err="1"/>
              <a:t>oblangata’da</a:t>
            </a:r>
            <a:r>
              <a:rPr lang="tr-TR" sz="2800" dirty="0"/>
              <a:t> bulunan, </a:t>
            </a:r>
          </a:p>
          <a:p>
            <a:endParaRPr lang="tr-TR" sz="2800" dirty="0"/>
          </a:p>
          <a:p>
            <a:r>
              <a:rPr lang="tr-TR" sz="2800" dirty="0"/>
              <a:t>	</a:t>
            </a:r>
            <a:r>
              <a:rPr lang="tr-TR" sz="2800" dirty="0">
                <a:solidFill>
                  <a:srgbClr val="002060"/>
                </a:solidFill>
              </a:rPr>
              <a:t>- </a:t>
            </a:r>
            <a:r>
              <a:rPr lang="tr-TR" sz="2800" b="1" dirty="0">
                <a:solidFill>
                  <a:srgbClr val="001848"/>
                </a:solidFill>
              </a:rPr>
              <a:t>Kardiyak merkezler: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			</a:t>
            </a:r>
            <a:r>
              <a:rPr lang="tr-TR" sz="2800" b="1" dirty="0"/>
              <a:t>sempatik lifler</a:t>
            </a:r>
            <a:r>
              <a:rPr lang="tr-TR" sz="2800" b="1" dirty="0">
                <a:solidFill>
                  <a:srgbClr val="FF0000"/>
                </a:solidFill>
              </a:rPr>
              <a:t>, kalp çıkışını artırır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			</a:t>
            </a:r>
            <a:r>
              <a:rPr lang="tr-TR" sz="2800" b="1" dirty="0"/>
              <a:t>parasempatik lifler azaltır.</a:t>
            </a:r>
          </a:p>
          <a:p>
            <a:r>
              <a:rPr lang="tr-TR" sz="2800" b="1" dirty="0"/>
              <a:t>		</a:t>
            </a:r>
          </a:p>
          <a:p>
            <a:r>
              <a:rPr lang="tr-TR" sz="2800" b="1" dirty="0"/>
              <a:t>	- </a:t>
            </a:r>
            <a:r>
              <a:rPr lang="tr-TR" sz="2800" b="1" dirty="0" err="1"/>
              <a:t>Vazomotor</a:t>
            </a:r>
            <a:r>
              <a:rPr lang="tr-TR" sz="2800" b="1" dirty="0"/>
              <a:t> merkezler:</a:t>
            </a:r>
          </a:p>
          <a:p>
            <a:r>
              <a:rPr lang="tr-TR" sz="2800" b="1" dirty="0"/>
              <a:t>			</a:t>
            </a:r>
            <a:r>
              <a:rPr lang="tr-TR" sz="2800" b="1" dirty="0" err="1">
                <a:solidFill>
                  <a:srgbClr val="5F2987"/>
                </a:solidFill>
              </a:rPr>
              <a:t>vazokonstriktör</a:t>
            </a:r>
            <a:r>
              <a:rPr lang="tr-TR" sz="2800" b="1" dirty="0">
                <a:solidFill>
                  <a:srgbClr val="5F2987"/>
                </a:solidFill>
              </a:rPr>
              <a:t> alan </a:t>
            </a:r>
          </a:p>
          <a:p>
            <a:r>
              <a:rPr lang="tr-TR" sz="2800" b="1" dirty="0"/>
              <a:t>			</a:t>
            </a:r>
            <a:r>
              <a:rPr lang="tr-TR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vazodilatatör</a:t>
            </a:r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alan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altLang="tr-TR" sz="4000" b="1" dirty="0">
                <a:solidFill>
                  <a:srgbClr val="C00000"/>
                </a:solidFill>
              </a:rPr>
              <a:t>Kan Basıncı ve Kan Akımının Nöronal Kontrolü</a:t>
            </a:r>
          </a:p>
        </p:txBody>
      </p:sp>
    </p:spTree>
    <p:extLst>
      <p:ext uri="{BB962C8B-B14F-4D97-AF65-F5344CB8AC3E}">
        <p14:creationId xmlns:p14="http://schemas.microsoft.com/office/powerpoint/2010/main" val="25849313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65312" y="836712"/>
            <a:ext cx="7067128" cy="2016224"/>
          </a:xfrm>
        </p:spPr>
        <p:txBody>
          <a:bodyPr>
            <a:normAutofit lnSpcReduction="10000"/>
          </a:bodyPr>
          <a:lstStyle/>
          <a:p>
            <a:pPr algn="l"/>
            <a:r>
              <a:rPr lang="tr-T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Vazokonstriktör</a:t>
            </a:r>
            <a:r>
              <a:rPr lang="tr-T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alan: </a:t>
            </a:r>
            <a:endParaRPr lang="tr-T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Sempatik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/>
              <a:t>sinir sistemini uyarır (</a:t>
            </a:r>
            <a:r>
              <a:rPr lang="tr-TR" sz="2800" b="1" dirty="0" err="1"/>
              <a:t>adrenerjik</a:t>
            </a:r>
            <a:r>
              <a:rPr lang="tr-TR" sz="2800" b="1" dirty="0"/>
              <a:t>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 err="1"/>
              <a:t>Noradrenalin</a:t>
            </a:r>
            <a:endParaRPr lang="tr-TR" sz="2800" b="1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/>
              <a:t>Damar çapı azalır</a:t>
            </a:r>
            <a:endParaRPr lang="tr-TR" sz="28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465312" y="3573016"/>
            <a:ext cx="70671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Vazodilatatör</a:t>
            </a:r>
            <a:r>
              <a:rPr lang="tr-T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alan: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800" b="1" dirty="0"/>
              <a:t>İskelet kasları ve beyin kan damarlarını </a:t>
            </a:r>
            <a:r>
              <a:rPr lang="tr-TR" sz="2800" b="1" dirty="0" err="1"/>
              <a:t>innerve</a:t>
            </a:r>
            <a:r>
              <a:rPr lang="tr-TR" sz="2800" b="1" dirty="0"/>
              <a:t> eder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800" b="1" dirty="0"/>
              <a:t>Nitrik oksit (NO)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800" b="1" dirty="0"/>
              <a:t>Damar çapı artar.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800" b="1" dirty="0">
              <a:solidFill>
                <a:srgbClr val="0000FF"/>
              </a:solidFill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953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36912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</a:rPr>
              <a:t>Vazomotor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tonus</a:t>
            </a:r>
            <a:r>
              <a:rPr lang="tr-TR" b="1" dirty="0">
                <a:solidFill>
                  <a:srgbClr val="C00000"/>
                </a:solidFill>
              </a:rPr>
              <a:t>:</a:t>
            </a:r>
          </a:p>
          <a:p>
            <a:endParaRPr lang="tr-TR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800" b="1" dirty="0"/>
              <a:t>Sempatik merkezler </a:t>
            </a:r>
            <a:r>
              <a:rPr lang="tr-TR" altLang="tr-TR" sz="2800" dirty="0"/>
              <a:t>sürekli bir uyarı hali ile damar sisteminin </a:t>
            </a:r>
            <a:r>
              <a:rPr lang="tr-TR" altLang="tr-TR" sz="2800" dirty="0" err="1"/>
              <a:t>tonusunu</a:t>
            </a:r>
            <a:r>
              <a:rPr lang="tr-TR" altLang="tr-TR" sz="2800" dirty="0"/>
              <a:t> oluştururlar.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800" dirty="0"/>
              <a:t>Arteriyoller biraz kasılı durumda bulunurlar.</a:t>
            </a:r>
          </a:p>
          <a:p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8809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Kan Basıncının Refleks Yoldan Düzenlenmesi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60240"/>
            <a:ext cx="8229600" cy="319695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b="1" dirty="0"/>
              <a:t>Baroreseptör refleks: </a:t>
            </a:r>
          </a:p>
          <a:p>
            <a:r>
              <a:rPr lang="tr-TR" dirty="0"/>
              <a:t>		kan basıncındaki değişmeler</a:t>
            </a:r>
          </a:p>
          <a:p>
            <a:endParaRPr lang="tr-T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b="1" dirty="0"/>
              <a:t>Kemoreseptör refleks:</a:t>
            </a:r>
          </a:p>
          <a:p>
            <a:pPr lvl="3" indent="0">
              <a:buNone/>
            </a:pPr>
            <a:r>
              <a:rPr lang="tr-TR" b="1" dirty="0"/>
              <a:t>	</a:t>
            </a:r>
            <a:r>
              <a:rPr lang="tr-TR" sz="3200" dirty="0"/>
              <a:t>pH ve kan gazlarındaki değişmeler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9777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4610" name="Text Box 18"/>
          <p:cNvSpPr txBox="1">
            <a:spLocks noChangeArrowheads="1"/>
          </p:cNvSpPr>
          <p:nvPr/>
        </p:nvSpPr>
        <p:spPr bwMode="auto">
          <a:xfrm>
            <a:off x="179883" y="1221832"/>
            <a:ext cx="2736850" cy="4653582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NTS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IX. Sinir </a:t>
            </a:r>
            <a:r>
              <a:rPr lang="tr-TR" sz="2800" b="1" dirty="0">
                <a:solidFill>
                  <a:srgbClr val="006600"/>
                </a:solidFill>
                <a:latin typeface="Calibri" pitchFamily="34" charset="0"/>
              </a:rPr>
              <a:t> 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KAROTİS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sp>
        <p:nvSpPr>
          <p:cNvPr id="4334611" name="Text Box 19"/>
          <p:cNvSpPr txBox="1">
            <a:spLocks noChangeArrowheads="1"/>
          </p:cNvSpPr>
          <p:nvPr/>
        </p:nvSpPr>
        <p:spPr bwMode="auto">
          <a:xfrm>
            <a:off x="2988171" y="1221832"/>
            <a:ext cx="2447925" cy="4653582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NTS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006600"/>
                </a:solidFill>
                <a:latin typeface="Calibri" pitchFamily="34" charset="0"/>
              </a:rPr>
              <a:t>		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X. sinir</a:t>
            </a:r>
            <a:r>
              <a:rPr lang="tr-TR" sz="2800" b="1" dirty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tr-TR" sz="2800" b="1" dirty="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0099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b="1" dirty="0">
              <a:solidFill>
                <a:srgbClr val="006600"/>
              </a:solidFill>
              <a:latin typeface="Calibri" pitchFamily="34" charset="0"/>
            </a:endParaRP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>
                <a:solidFill>
                  <a:srgbClr val="FF0000"/>
                </a:solidFill>
                <a:latin typeface="Calibri" pitchFamily="34" charset="0"/>
              </a:rPr>
              <a:t>AORTA</a:t>
            </a:r>
          </a:p>
          <a:p>
            <a:pPr marL="552450" indent="-55245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34617" name="AutoShape 25"/>
          <p:cNvSpPr>
            <a:spLocks noChangeArrowheads="1"/>
          </p:cNvSpPr>
          <p:nvPr/>
        </p:nvSpPr>
        <p:spPr bwMode="auto">
          <a:xfrm rot="16200000">
            <a:off x="3636838" y="2421211"/>
            <a:ext cx="1079500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334618" name="AutoShape 26"/>
          <p:cNvSpPr>
            <a:spLocks noChangeArrowheads="1"/>
          </p:cNvSpPr>
          <p:nvPr/>
        </p:nvSpPr>
        <p:spPr bwMode="auto">
          <a:xfrm rot="16200000">
            <a:off x="971278" y="2493838"/>
            <a:ext cx="1079500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334619" name="AutoShape 27"/>
          <p:cNvSpPr>
            <a:spLocks noChangeArrowheads="1"/>
          </p:cNvSpPr>
          <p:nvPr/>
        </p:nvSpPr>
        <p:spPr bwMode="auto">
          <a:xfrm rot="16200000">
            <a:off x="3614613" y="4222030"/>
            <a:ext cx="1079500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334620" name="AutoShape 28"/>
          <p:cNvSpPr>
            <a:spLocks noChangeArrowheads="1"/>
          </p:cNvSpPr>
          <p:nvPr/>
        </p:nvSpPr>
        <p:spPr bwMode="auto">
          <a:xfrm rot="16200000">
            <a:off x="977628" y="4222030"/>
            <a:ext cx="1079500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tr-TR" sz="28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334621" name="Text Box 29"/>
          <p:cNvSpPr txBox="1">
            <a:spLocks noChangeArrowheads="1"/>
          </p:cNvSpPr>
          <p:nvPr/>
        </p:nvSpPr>
        <p:spPr bwMode="auto">
          <a:xfrm>
            <a:off x="490806" y="492556"/>
            <a:ext cx="4248150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552450" indent="-55245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3200" b="1" dirty="0" err="1">
                <a:latin typeface="Calibri" pitchFamily="34" charset="0"/>
              </a:rPr>
              <a:t>Baroreseptör</a:t>
            </a:r>
            <a:r>
              <a:rPr lang="tr-TR" sz="3200" b="1" dirty="0">
                <a:latin typeface="Calibri" pitchFamily="34" charset="0"/>
              </a:rPr>
              <a:t> refleks </a:t>
            </a:r>
            <a:endParaRPr lang="tr-TR" sz="3200" dirty="0">
              <a:latin typeface="Calibri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17E302-E260-461D-B2D8-FB4144E1B137}" type="slidenum">
              <a:rPr lang="tr-TR" smtClean="0">
                <a:solidFill>
                  <a:srgbClr val="FFFF00"/>
                </a:solidFill>
              </a:rPr>
              <a:pPr>
                <a:defRPr/>
              </a:pPr>
              <a:t>87</a:t>
            </a:fld>
            <a:endParaRPr lang="tr-T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8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3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33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3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33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3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3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4610" grpId="0" animBg="1"/>
      <p:bldP spid="433461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188640"/>
            <a:ext cx="5904656" cy="6192688"/>
          </a:xfrm>
        </p:spPr>
        <p:txBody>
          <a:bodyPr>
            <a:noAutofit/>
          </a:bodyPr>
          <a:lstStyle/>
          <a:p>
            <a:pPr algn="ctr"/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Basıncı Artarsa</a:t>
            </a:r>
          </a:p>
          <a:p>
            <a:pPr algn="ctr"/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Baroreseptör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deşarjı artar</a:t>
            </a:r>
          </a:p>
          <a:p>
            <a:pPr algn="ctr"/>
            <a:r>
              <a:rPr lang="tr-T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Sempatik deşarj </a:t>
            </a:r>
            <a:r>
              <a:rPr lang="tr-T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inhibe</a:t>
            </a: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edilir </a:t>
            </a:r>
          </a:p>
          <a:p>
            <a:pPr algn="ctr"/>
            <a:r>
              <a:rPr lang="tr-T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Vagal</a:t>
            </a: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uyarı artırılır </a:t>
            </a:r>
          </a:p>
          <a:p>
            <a:pPr algn="ctr"/>
            <a:endParaRPr lang="tr-TR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hızı yavaşlar (</a:t>
            </a:r>
            <a:r>
              <a:rPr lang="tr-TR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Bradikardi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 debisinde azalır 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Damarlar genişler (V</a:t>
            </a:r>
            <a:r>
              <a:rPr lang="es-E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azodilatasyon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endParaRPr lang="tr-TR" sz="2000" b="1" dirty="0">
              <a:solidFill>
                <a:srgbClr val="221E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Böylece kan basıncı düşürülür</a:t>
            </a: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3533645" y="764704"/>
            <a:ext cx="348519" cy="476250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FFFF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Metin kutusu 1"/>
          <p:cNvSpPr txBox="1"/>
          <p:nvPr/>
        </p:nvSpPr>
        <p:spPr>
          <a:xfrm rot="19524719">
            <a:off x="5633280" y="2023978"/>
            <a:ext cx="35233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/>
            <a:r>
              <a:rPr lang="tr-TR" sz="2800" b="1" dirty="0">
                <a:solidFill>
                  <a:srgbClr val="0000FF"/>
                </a:solidFill>
              </a:rPr>
              <a:t>Basınç tampon sistemi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88</a:t>
            </a:fld>
            <a:endParaRPr lang="tr-TR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3528263" y="1800622"/>
            <a:ext cx="348519" cy="476250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FFFF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3527909" y="3140968"/>
            <a:ext cx="348519" cy="476250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FFFF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3533644" y="5112990"/>
            <a:ext cx="348519" cy="476250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FFFF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6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124744"/>
            <a:ext cx="7570520" cy="4525963"/>
          </a:xfrm>
        </p:spPr>
        <p:txBody>
          <a:bodyPr>
            <a:normAutofit/>
          </a:bodyPr>
          <a:lstStyle/>
          <a:p>
            <a:pPr lvl="0"/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basıncındaki </a:t>
            </a:r>
            <a:r>
              <a:rPr lang="tr-T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artışa bağlı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baroreseptörlerin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uyarılması durumunda oluşan refleks yanıtta aşağıdakilerden hangisi </a:t>
            </a:r>
            <a:r>
              <a:rPr lang="tr-TR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görülmez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endParaRPr lang="tr-TR" sz="28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>
                <a:solidFill>
                  <a:srgbClr val="0000FF"/>
                </a:solidFill>
              </a:rPr>
              <a:t>A) </a:t>
            </a:r>
            <a:r>
              <a:rPr lang="tr-TR" sz="2800" b="1" dirty="0" err="1">
                <a:solidFill>
                  <a:srgbClr val="0000FF"/>
                </a:solidFill>
              </a:rPr>
              <a:t>Arteriyollerde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 err="1">
                <a:solidFill>
                  <a:srgbClr val="0000FF"/>
                </a:solidFill>
              </a:rPr>
              <a:t>vazodilatasyon</a:t>
            </a:r>
            <a:endParaRPr lang="tr-TR" sz="2800" b="1" dirty="0">
              <a:solidFill>
                <a:srgbClr val="0000FF"/>
              </a:solidFill>
            </a:endParaRPr>
          </a:p>
          <a:p>
            <a:r>
              <a:rPr lang="tr-TR" sz="2800" b="1" dirty="0">
                <a:solidFill>
                  <a:srgbClr val="0000FF"/>
                </a:solidFill>
              </a:rPr>
              <a:t>B) </a:t>
            </a:r>
            <a:r>
              <a:rPr lang="tr-TR" sz="2800" b="1" dirty="0" err="1">
                <a:solidFill>
                  <a:srgbClr val="0000FF"/>
                </a:solidFill>
              </a:rPr>
              <a:t>Venlerde</a:t>
            </a:r>
            <a:r>
              <a:rPr lang="tr-TR" sz="2800" b="1" dirty="0">
                <a:solidFill>
                  <a:srgbClr val="0000FF"/>
                </a:solidFill>
              </a:rPr>
              <a:t> </a:t>
            </a:r>
            <a:r>
              <a:rPr lang="tr-TR" sz="2800" b="1" dirty="0" err="1">
                <a:solidFill>
                  <a:srgbClr val="0000FF"/>
                </a:solidFill>
              </a:rPr>
              <a:t>vazodilatasyon</a:t>
            </a:r>
            <a:endParaRPr lang="tr-TR" sz="2800" b="1" dirty="0">
              <a:solidFill>
                <a:srgbClr val="0000FF"/>
              </a:solidFill>
            </a:endParaRPr>
          </a:p>
          <a:p>
            <a:r>
              <a:rPr lang="tr-TR" sz="2800" b="1" dirty="0">
                <a:solidFill>
                  <a:srgbClr val="0000FF"/>
                </a:solidFill>
              </a:rPr>
              <a:t>C) </a:t>
            </a:r>
            <a:r>
              <a:rPr lang="tr-TR" sz="2800" b="1" dirty="0" err="1">
                <a:solidFill>
                  <a:srgbClr val="0000FF"/>
                </a:solidFill>
              </a:rPr>
              <a:t>Vazokonstriktör</a:t>
            </a:r>
            <a:r>
              <a:rPr lang="tr-TR" sz="2800" b="1" dirty="0">
                <a:solidFill>
                  <a:srgbClr val="0000FF"/>
                </a:solidFill>
              </a:rPr>
              <a:t> merkezin </a:t>
            </a:r>
            <a:r>
              <a:rPr lang="tr-TR" sz="2800" b="1" dirty="0" err="1">
                <a:solidFill>
                  <a:srgbClr val="0000FF"/>
                </a:solidFill>
              </a:rPr>
              <a:t>inhibisyonu</a:t>
            </a:r>
            <a:endParaRPr lang="tr-TR" sz="2800" b="1" dirty="0">
              <a:solidFill>
                <a:srgbClr val="0000FF"/>
              </a:solidFill>
            </a:endParaRPr>
          </a:p>
          <a:p>
            <a:r>
              <a:rPr lang="tr-TR" sz="2800" b="1" dirty="0">
                <a:solidFill>
                  <a:srgbClr val="0000FF"/>
                </a:solidFill>
              </a:rPr>
              <a:t>D) Kalp debisinde artış</a:t>
            </a:r>
          </a:p>
          <a:p>
            <a:r>
              <a:rPr lang="tr-TR" sz="2800" b="1" dirty="0">
                <a:solidFill>
                  <a:srgbClr val="0000FF"/>
                </a:solidFill>
              </a:rPr>
              <a:t>E) Kalbin kasılma gücünde azalma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89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95535" y="4581128"/>
            <a:ext cx="4680521" cy="503237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9734" y="908720"/>
            <a:ext cx="7355160" cy="1224136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Aort </a:t>
            </a:r>
            <a:r>
              <a:rPr lang="tr-TR" sz="2800" dirty="0">
                <a:solidFill>
                  <a:srgbClr val="0000FF"/>
                </a:solidFill>
              </a:rPr>
              <a:t>ve </a:t>
            </a:r>
            <a:r>
              <a:rPr lang="tr-TR" sz="2800" b="1" dirty="0" err="1">
                <a:solidFill>
                  <a:srgbClr val="0000FF"/>
                </a:solidFill>
              </a:rPr>
              <a:t>karotis</a:t>
            </a:r>
            <a:r>
              <a:rPr lang="tr-TR" sz="2800" b="1" dirty="0">
                <a:solidFill>
                  <a:srgbClr val="0000FF"/>
                </a:solidFill>
              </a:rPr>
              <a:t> cisimciğinde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O</a:t>
            </a:r>
            <a:r>
              <a:rPr lang="tr-TR" sz="2800" b="1" baseline="-25000" dirty="0">
                <a:solidFill>
                  <a:srgbClr val="0000FF"/>
                </a:solidFill>
              </a:rPr>
              <a:t>2</a:t>
            </a:r>
            <a:r>
              <a:rPr lang="tr-TR" sz="2800" b="1" dirty="0">
                <a:solidFill>
                  <a:srgbClr val="0000FF"/>
                </a:solidFill>
              </a:rPr>
              <a:t> yokluğuna</a:t>
            </a:r>
            <a:r>
              <a:rPr lang="tr-TR" sz="2800" dirty="0">
                <a:solidFill>
                  <a:srgbClr val="0000FF"/>
                </a:solidFill>
              </a:rPr>
              <a:t> </a:t>
            </a:r>
            <a:r>
              <a:rPr lang="tr-TR" sz="2800" dirty="0">
                <a:solidFill>
                  <a:srgbClr val="221E1F"/>
                </a:solidFill>
              </a:rPr>
              <a:t>duyarlıdırlar. </a:t>
            </a:r>
          </a:p>
          <a:p>
            <a:endParaRPr lang="tr-TR" sz="2800" dirty="0">
              <a:solidFill>
                <a:srgbClr val="221E1F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899592" y="215062"/>
            <a:ext cx="7128792" cy="52322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Kemoreseptörlerle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Arteryel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Basıncın Kontrolü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43765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9734" y="908720"/>
            <a:ext cx="7355160" cy="5112568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Aort </a:t>
            </a:r>
            <a:r>
              <a:rPr lang="tr-TR" sz="2800" dirty="0">
                <a:solidFill>
                  <a:srgbClr val="0000FF"/>
                </a:solidFill>
              </a:rPr>
              <a:t>ve </a:t>
            </a:r>
            <a:r>
              <a:rPr lang="tr-TR" sz="2800" b="1" dirty="0" err="1">
                <a:solidFill>
                  <a:srgbClr val="0000FF"/>
                </a:solidFill>
              </a:rPr>
              <a:t>karotis</a:t>
            </a:r>
            <a:r>
              <a:rPr lang="tr-TR" sz="2800" b="1" dirty="0">
                <a:solidFill>
                  <a:srgbClr val="0000FF"/>
                </a:solidFill>
              </a:rPr>
              <a:t> cisimciğinde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O</a:t>
            </a:r>
            <a:r>
              <a:rPr lang="tr-TR" sz="2800" b="1" baseline="-25000" dirty="0">
                <a:solidFill>
                  <a:srgbClr val="0000FF"/>
                </a:solidFill>
              </a:rPr>
              <a:t>2</a:t>
            </a:r>
            <a:r>
              <a:rPr lang="tr-TR" sz="2800" b="1" dirty="0">
                <a:solidFill>
                  <a:srgbClr val="0000FF"/>
                </a:solidFill>
              </a:rPr>
              <a:t> yokluğuna</a:t>
            </a:r>
            <a:r>
              <a:rPr lang="tr-TR" sz="2800" dirty="0">
                <a:solidFill>
                  <a:srgbClr val="0000FF"/>
                </a:solidFill>
              </a:rPr>
              <a:t> </a:t>
            </a:r>
            <a:r>
              <a:rPr lang="tr-TR" sz="2800" dirty="0">
                <a:solidFill>
                  <a:srgbClr val="221E1F"/>
                </a:solidFill>
              </a:rPr>
              <a:t>duyarlıdırlar. </a:t>
            </a:r>
          </a:p>
          <a:p>
            <a:endParaRPr lang="tr-TR" sz="2800" dirty="0">
              <a:solidFill>
                <a:srgbClr val="221E1F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tr-TR" sz="2800" b="1" dirty="0" err="1">
                <a:solidFill>
                  <a:srgbClr val="FF0000"/>
                </a:solidFill>
              </a:rPr>
              <a:t>Arteryel</a:t>
            </a:r>
            <a:r>
              <a:rPr lang="tr-TR" sz="2800" b="1" dirty="0">
                <a:solidFill>
                  <a:srgbClr val="FF0000"/>
                </a:solidFill>
              </a:rPr>
              <a:t> basınç düştüğü zaman, </a:t>
            </a:r>
            <a:endParaRPr lang="tr-TR" sz="2800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800" dirty="0" err="1">
                <a:solidFill>
                  <a:srgbClr val="221E1F"/>
                </a:solidFill>
              </a:rPr>
              <a:t>Kemoreseptörlere</a:t>
            </a:r>
            <a:r>
              <a:rPr lang="tr-TR" sz="2800" dirty="0">
                <a:solidFill>
                  <a:srgbClr val="221E1F"/>
                </a:solidFill>
              </a:rPr>
              <a:t> kan akımı azalır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O</a:t>
            </a:r>
            <a:r>
              <a:rPr lang="tr-TR" sz="2800" b="1" baseline="-25000" dirty="0">
                <a:solidFill>
                  <a:srgbClr val="0000FF"/>
                </a:solidFill>
              </a:rPr>
              <a:t>2 </a:t>
            </a:r>
            <a:r>
              <a:rPr lang="tr-TR" sz="2800" b="1" dirty="0">
                <a:solidFill>
                  <a:srgbClr val="0000FF"/>
                </a:solidFill>
              </a:rPr>
              <a:t>azalırken</a:t>
            </a:r>
            <a:r>
              <a:rPr lang="tr-TR" sz="2800" dirty="0">
                <a:solidFill>
                  <a:srgbClr val="221E1F"/>
                </a:solidFill>
              </a:rPr>
              <a:t>, </a:t>
            </a:r>
            <a:r>
              <a:rPr lang="tr-TR" sz="2800" b="1" dirty="0">
                <a:solidFill>
                  <a:srgbClr val="0000FF"/>
                </a:solidFill>
              </a:rPr>
              <a:t>H</a:t>
            </a:r>
            <a:r>
              <a:rPr lang="tr-TR" sz="2800" b="1" baseline="30000" dirty="0">
                <a:solidFill>
                  <a:srgbClr val="0000FF"/>
                </a:solidFill>
              </a:rPr>
              <a:t>+</a:t>
            </a:r>
            <a:r>
              <a:rPr lang="tr-TR" sz="2800" b="1" dirty="0">
                <a:solidFill>
                  <a:srgbClr val="0000FF"/>
                </a:solidFill>
              </a:rPr>
              <a:t> ve CO</a:t>
            </a:r>
            <a:r>
              <a:rPr lang="tr-TR" sz="2800" b="1" baseline="-25000" dirty="0">
                <a:solidFill>
                  <a:srgbClr val="0000FF"/>
                </a:solidFill>
              </a:rPr>
              <a:t>2</a:t>
            </a:r>
            <a:r>
              <a:rPr lang="tr-TR" sz="2800" b="1" dirty="0">
                <a:solidFill>
                  <a:srgbClr val="0000FF"/>
                </a:solidFill>
              </a:rPr>
              <a:t> artar.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 err="1">
                <a:solidFill>
                  <a:srgbClr val="0000FF"/>
                </a:solidFill>
              </a:rPr>
              <a:t>Kemoreseptörler</a:t>
            </a:r>
            <a:r>
              <a:rPr lang="tr-TR" sz="2800" b="1" dirty="0">
                <a:solidFill>
                  <a:srgbClr val="0000FF"/>
                </a:solidFill>
              </a:rPr>
              <a:t> uyarılır.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dirty="0">
                <a:solidFill>
                  <a:srgbClr val="221E1F"/>
                </a:solidFill>
              </a:rPr>
              <a:t>Uyarılar </a:t>
            </a:r>
            <a:r>
              <a:rPr lang="tr-TR" sz="2800" b="1" dirty="0" err="1">
                <a:solidFill>
                  <a:srgbClr val="0000FF"/>
                </a:solidFill>
              </a:rPr>
              <a:t>vazomotor</a:t>
            </a:r>
            <a:r>
              <a:rPr lang="tr-TR" sz="2800" b="1" dirty="0">
                <a:solidFill>
                  <a:srgbClr val="0000FF"/>
                </a:solidFill>
              </a:rPr>
              <a:t> merkeze iletilir</a:t>
            </a:r>
            <a:r>
              <a:rPr lang="tr-TR" sz="2800" dirty="0">
                <a:solidFill>
                  <a:srgbClr val="221E1F"/>
                </a:solidFill>
              </a:rPr>
              <a:t>.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Arter basıncı artırılır.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tr-TR" sz="2800" b="1" dirty="0">
                <a:solidFill>
                  <a:srgbClr val="0000FF"/>
                </a:solidFill>
              </a:rPr>
              <a:t>80 </a:t>
            </a:r>
            <a:r>
              <a:rPr lang="tr-TR" sz="2800" b="1" dirty="0" err="1">
                <a:solidFill>
                  <a:srgbClr val="0000FF"/>
                </a:solidFill>
              </a:rPr>
              <a:t>mmHg’nın</a:t>
            </a:r>
            <a:r>
              <a:rPr lang="tr-TR" sz="2800" b="1" dirty="0">
                <a:solidFill>
                  <a:srgbClr val="0000FF"/>
                </a:solidFill>
              </a:rPr>
              <a:t> altında etkilidir</a:t>
            </a:r>
            <a:r>
              <a:rPr lang="tr-TR" sz="2800" dirty="0">
                <a:solidFill>
                  <a:srgbClr val="221E1F"/>
                </a:solidFill>
              </a:rPr>
              <a:t>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99592" y="215062"/>
            <a:ext cx="7128792" cy="52322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Kemoreseptörlerle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Arteryel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Basıncın Kontrolü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52698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</a:rPr>
              <a:t>Kan Basıncının Düzenlenmesinde Hormonların Rolü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Antidiüretik Hormon (ADH): </a:t>
            </a:r>
          </a:p>
          <a:p>
            <a:pPr lvl="1" indent="0">
              <a:buNone/>
            </a:pPr>
            <a:r>
              <a:rPr lang="tr-TR" sz="2400" b="1" dirty="0"/>
              <a:t>		- </a:t>
            </a:r>
            <a:r>
              <a:rPr lang="tr-TR" sz="2400" dirty="0"/>
              <a:t>böbreklerden su tutulumu</a:t>
            </a:r>
          </a:p>
          <a:p>
            <a:pPr lvl="1" indent="0">
              <a:buNone/>
            </a:pPr>
            <a:endParaRPr lang="tr-TR" sz="2400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tr-TR" b="1" dirty="0"/>
              <a:t>Eritropoietin:</a:t>
            </a:r>
          </a:p>
          <a:p>
            <a:pPr marL="400050" lvl="2" indent="0">
              <a:buNone/>
            </a:pPr>
            <a:r>
              <a:rPr lang="tr-TR" b="1" dirty="0"/>
              <a:t>		- </a:t>
            </a:r>
            <a:r>
              <a:rPr lang="tr-TR" dirty="0"/>
              <a:t>O</a:t>
            </a:r>
            <a:r>
              <a:rPr lang="tr-TR" baseline="-25000" dirty="0"/>
              <a:t>2</a:t>
            </a:r>
            <a:r>
              <a:rPr lang="tr-TR" dirty="0"/>
              <a:t> azaldığında eritropoietin salgısı artar, eritrosit 		   üretimi hızlanır</a:t>
            </a:r>
          </a:p>
          <a:p>
            <a:pPr marL="400050" lvl="2" indent="0">
              <a:buNone/>
            </a:pPr>
            <a:endParaRPr lang="tr-TR" baseline="-25000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tr-TR" b="1" dirty="0" err="1"/>
              <a:t>Atrial</a:t>
            </a:r>
            <a:r>
              <a:rPr lang="tr-TR" b="1" dirty="0"/>
              <a:t> </a:t>
            </a:r>
            <a:r>
              <a:rPr lang="tr-TR" b="1" dirty="0" err="1"/>
              <a:t>Natriüretik</a:t>
            </a:r>
            <a:r>
              <a:rPr lang="tr-TR" b="1" dirty="0"/>
              <a:t> </a:t>
            </a:r>
            <a:r>
              <a:rPr lang="tr-TR" b="1" dirty="0" err="1"/>
              <a:t>Peptid</a:t>
            </a:r>
            <a:r>
              <a:rPr lang="tr-TR" b="1" dirty="0"/>
              <a:t> (ANP):</a:t>
            </a:r>
          </a:p>
          <a:p>
            <a:pPr marL="0" lvl="1" indent="0">
              <a:buNone/>
            </a:pPr>
            <a:r>
              <a:rPr lang="tr-TR" b="1" dirty="0"/>
              <a:t>		</a:t>
            </a:r>
            <a:r>
              <a:rPr lang="tr-TR" sz="2400" dirty="0"/>
              <a:t>- sağ </a:t>
            </a:r>
            <a:r>
              <a:rPr lang="tr-TR" sz="2400" dirty="0" err="1"/>
              <a:t>atriumun</a:t>
            </a:r>
            <a:r>
              <a:rPr lang="tr-TR" sz="2400" dirty="0"/>
              <a:t> çeperlerinden salgılanarak 			   böbreklerden su atılmasını artırır; </a:t>
            </a:r>
          </a:p>
          <a:p>
            <a:pPr marL="0" lvl="1" indent="0">
              <a:buNone/>
            </a:pPr>
            <a:r>
              <a:rPr lang="tr-TR" sz="2400" dirty="0"/>
              <a:t>		   susuzluk hissini azaltır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92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884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99592" y="476672"/>
            <a:ext cx="7344816" cy="52322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sz="2800" b="1" dirty="0"/>
              <a:t>RENİN-ANJİYOTENSİN-ALDOSTERON SİSTEMİ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62839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03648" y="620688"/>
            <a:ext cx="6768752" cy="4824536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Anjiyotensin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II</a:t>
            </a: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1. </a:t>
            </a:r>
            <a:r>
              <a:rPr lang="tr-TR" sz="2800" b="1" dirty="0">
                <a:solidFill>
                  <a:srgbClr val="0000FF"/>
                </a:solidFill>
              </a:rPr>
              <a:t>Susama merkezini uyarır</a:t>
            </a: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2. </a:t>
            </a:r>
            <a:r>
              <a:rPr lang="tr-TR" sz="2800" b="1" dirty="0" err="1">
                <a:solidFill>
                  <a:srgbClr val="0000FF"/>
                </a:solidFill>
              </a:rPr>
              <a:t>Arteriyolleri</a:t>
            </a:r>
            <a:r>
              <a:rPr lang="tr-TR" sz="2800" b="1" dirty="0">
                <a:solidFill>
                  <a:srgbClr val="0000FF"/>
                </a:solidFill>
              </a:rPr>
              <a:t> daraltır</a:t>
            </a: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3. </a:t>
            </a:r>
            <a:r>
              <a:rPr lang="tr-TR" sz="2800" b="1" dirty="0" err="1">
                <a:solidFill>
                  <a:srgbClr val="0000FF"/>
                </a:solidFill>
              </a:rPr>
              <a:t>Aldosteron</a:t>
            </a:r>
            <a:r>
              <a:rPr lang="tr-TR" sz="2800" b="1" dirty="0">
                <a:solidFill>
                  <a:srgbClr val="0000FF"/>
                </a:solidFill>
              </a:rPr>
              <a:t> salgılatır </a:t>
            </a:r>
            <a:endParaRPr lang="tr-TR" sz="2800" dirty="0">
              <a:solidFill>
                <a:srgbClr val="0000FF"/>
              </a:solidFill>
            </a:endParaRP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4. </a:t>
            </a:r>
            <a:r>
              <a:rPr lang="tr-TR" sz="2800" b="1" dirty="0">
                <a:solidFill>
                  <a:srgbClr val="0000FF"/>
                </a:solidFill>
              </a:rPr>
              <a:t>Sodyum geri emilimini artırır </a:t>
            </a:r>
            <a:endParaRPr lang="tr-TR" sz="2800" dirty="0">
              <a:solidFill>
                <a:srgbClr val="0000FF"/>
              </a:solidFill>
            </a:endParaRP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5. </a:t>
            </a:r>
            <a:r>
              <a:rPr lang="tr-TR" sz="2800" b="1" dirty="0" err="1">
                <a:solidFill>
                  <a:srgbClr val="0000FF"/>
                </a:solidFill>
              </a:rPr>
              <a:t>Noradrenalin</a:t>
            </a:r>
            <a:r>
              <a:rPr lang="tr-TR" sz="2800" b="1" dirty="0">
                <a:solidFill>
                  <a:srgbClr val="0000FF"/>
                </a:solidFill>
              </a:rPr>
              <a:t> salınımını kolaylaştırır </a:t>
            </a:r>
            <a:endParaRPr lang="tr-TR" sz="2800" dirty="0">
              <a:solidFill>
                <a:srgbClr val="0000FF"/>
              </a:solidFill>
            </a:endParaRPr>
          </a:p>
          <a:p>
            <a:pPr lvl="0"/>
            <a:r>
              <a:rPr lang="tr-TR" sz="2800" b="1" dirty="0">
                <a:solidFill>
                  <a:srgbClr val="D92231"/>
                </a:solidFill>
              </a:rPr>
              <a:t>6. </a:t>
            </a:r>
            <a:r>
              <a:rPr lang="tr-TR" sz="2800" b="1" dirty="0">
                <a:solidFill>
                  <a:srgbClr val="0000FF"/>
                </a:solidFill>
              </a:rPr>
              <a:t>ADH ve ACTH salınımını artırır</a:t>
            </a:r>
            <a:r>
              <a:rPr lang="tr-TR" sz="28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203848" y="4293096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FF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547664" y="5013176"/>
            <a:ext cx="547260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BÖYLECE KAN BASINCI YÜKSELTİLİR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561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5976664"/>
          </a:xfrm>
        </p:spPr>
        <p:txBody>
          <a:bodyPr>
            <a:normAutofit/>
          </a:bodyPr>
          <a:lstStyle/>
          <a:p>
            <a:pPr marL="228600"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maddeler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Adenozin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	-CO</a:t>
            </a:r>
            <a:r>
              <a:rPr lang="tr-TR" sz="2600" b="1" baseline="-25000" dirty="0">
                <a:solidFill>
                  <a:srgbClr val="FF0000"/>
                </a:solidFill>
                <a:ea typeface="Calibri"/>
                <a:cs typeface="Tahoma"/>
              </a:rPr>
              <a:t>2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	-Laktik asit</a:t>
            </a:r>
            <a:endParaRPr lang="tr-TR" sz="2600" dirty="0">
              <a:ea typeface="Calibri"/>
              <a:cs typeface="Times New Roman"/>
            </a:endParaRPr>
          </a:p>
          <a:p>
            <a:pPr marL="685800"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Histamin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 	-K</a:t>
            </a:r>
            <a:r>
              <a:rPr lang="tr-TR" sz="2600" b="1" baseline="30000" dirty="0">
                <a:solidFill>
                  <a:srgbClr val="FF0000"/>
                </a:solidFill>
                <a:ea typeface="Calibri"/>
                <a:cs typeface="Tahoma"/>
              </a:rPr>
              <a:t>+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	-H</a:t>
            </a:r>
            <a:r>
              <a:rPr lang="tr-TR" sz="2600" b="1" baseline="30000" dirty="0">
                <a:solidFill>
                  <a:srgbClr val="FF0000"/>
                </a:solidFill>
                <a:ea typeface="Calibri"/>
                <a:cs typeface="Tahoma"/>
              </a:rPr>
              <a:t>+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Lokal kan akımının düzenlenmesinde en önemli </a:t>
            </a: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madde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Adenozin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Egzersiz yapan kişide iskelet kaslarına çok kan gitmesinin en önemli nedeni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Lokal doku faktörleri,</a:t>
            </a:r>
            <a:endParaRPr lang="tr-TR" sz="2600" dirty="0">
              <a:ea typeface="Calibri"/>
              <a:cs typeface="Times New Roman"/>
            </a:endParaRPr>
          </a:p>
          <a:p>
            <a:pPr marL="685800"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		O</a:t>
            </a:r>
            <a:r>
              <a:rPr lang="tr-TR" sz="2600" b="1" baseline="-25000" dirty="0">
                <a:solidFill>
                  <a:srgbClr val="FF0000"/>
                </a:solidFill>
                <a:ea typeface="Calibri"/>
                <a:cs typeface="Tahoma"/>
              </a:rPr>
              <a:t>2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’de azalma,</a:t>
            </a:r>
            <a:endParaRPr lang="tr-TR" sz="2600" dirty="0">
              <a:ea typeface="Calibri"/>
              <a:cs typeface="Times New Roman"/>
            </a:endParaRPr>
          </a:p>
          <a:p>
            <a:pPr marL="685800">
              <a:spcAft>
                <a:spcPts val="100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	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Adenozin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, CO</a:t>
            </a:r>
            <a:r>
              <a:rPr lang="tr-TR" sz="2600" b="1" baseline="-25000" dirty="0">
                <a:solidFill>
                  <a:srgbClr val="FF0000"/>
                </a:solidFill>
                <a:ea typeface="Calibri"/>
                <a:cs typeface="Tahoma"/>
              </a:rPr>
              <a:t>2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, Laktik asit artışı</a:t>
            </a:r>
            <a:endParaRPr lang="tr-TR" sz="2600" dirty="0">
              <a:ea typeface="Calibri"/>
              <a:cs typeface="Times New Roman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913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91680" y="1124744"/>
            <a:ext cx="5040560" cy="3672408"/>
          </a:xfrm>
        </p:spPr>
        <p:txBody>
          <a:bodyPr>
            <a:noAutofit/>
          </a:bodyPr>
          <a:lstStyle/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En güçlü </a:t>
            </a: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vazokonstriktör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madde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1143000" indent="-4572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Ürotensin</a:t>
            </a:r>
            <a:endParaRPr lang="tr-TR" sz="2600" dirty="0">
              <a:ea typeface="Calibri"/>
              <a:cs typeface="Times New Roman"/>
            </a:endParaRPr>
          </a:p>
          <a:p>
            <a:pPr marL="1143000" indent="-4572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Endotelin</a:t>
            </a:r>
            <a:endParaRPr lang="tr-TR" sz="2600" b="1" dirty="0">
              <a:solidFill>
                <a:srgbClr val="FF0000"/>
              </a:solidFill>
              <a:ea typeface="Calibri"/>
              <a:cs typeface="Tahoma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En güçlü </a:t>
            </a: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vazodilatatör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madde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1143000" indent="-4572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CGRP</a:t>
            </a:r>
            <a:endParaRPr lang="tr-TR" sz="2600" dirty="0">
              <a:ea typeface="Calibri"/>
              <a:cs typeface="Times New Roman"/>
            </a:endParaRPr>
          </a:p>
          <a:p>
            <a:pPr marL="11430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NO</a:t>
            </a:r>
            <a:endParaRPr lang="tr-TR" sz="2600" dirty="0">
              <a:ea typeface="Calibri"/>
              <a:cs typeface="Times New Roman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09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31640" y="620688"/>
            <a:ext cx="6624736" cy="5328592"/>
          </a:xfrm>
        </p:spPr>
        <p:txBody>
          <a:bodyPr>
            <a:noAutofit/>
          </a:bodyPr>
          <a:lstStyle/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Arteryel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kan basıncı formülü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Debi </a:t>
            </a:r>
            <a:r>
              <a:rPr lang="tr-TR" sz="2600" b="1" dirty="0">
                <a:ea typeface="Calibri"/>
                <a:cs typeface="Tahoma"/>
              </a:rPr>
              <a:t>x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Total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periferik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direnç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Damar çapı daralırsa kan basıncı ne olur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Artar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Viskozite artarsa kan basıncı ne olur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Artar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Total damar uzunluğu artarsa kan basıncı 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Artar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Damarların esnekliği azalırsa kan basıncı 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Artar</a:t>
            </a:r>
            <a:endParaRPr lang="tr-TR" sz="2600" dirty="0">
              <a:ea typeface="Calibri"/>
              <a:cs typeface="Times New Roman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49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1600" y="1196752"/>
            <a:ext cx="7272808" cy="3312368"/>
          </a:xfrm>
        </p:spPr>
        <p:txBody>
          <a:bodyPr>
            <a:noAutofit/>
          </a:bodyPr>
          <a:lstStyle/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Kan basıncı artınca neresi algılar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Aort ve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karotis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baroreseptörleri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Bilgiyi </a:t>
            </a:r>
            <a:r>
              <a:rPr lang="tr-TR" sz="2600" b="1" dirty="0" err="1">
                <a:solidFill>
                  <a:srgbClr val="0000FF"/>
                </a:solidFill>
                <a:ea typeface="Calibri"/>
                <a:cs typeface="Tahoma"/>
              </a:rPr>
              <a:t>kardiyopulmoner</a:t>
            </a: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 merkeze taşıyan sinirler 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9 ve 10</a:t>
            </a: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Bilgi nereye ulaştırılır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Nukleus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traktus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solitaryus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(NTS)</a:t>
            </a:r>
            <a:endParaRPr lang="tr-TR" sz="2600" dirty="0">
              <a:ea typeface="Calibri"/>
              <a:cs typeface="Times New Roman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82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836712"/>
            <a:ext cx="7704856" cy="4392488"/>
          </a:xfrm>
        </p:spPr>
        <p:txBody>
          <a:bodyPr>
            <a:noAutofit/>
          </a:bodyPr>
          <a:lstStyle/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Artmış kan basıncını düşürmek için ne yapılır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Sempatik deşarj 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inhibe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edilir</a:t>
            </a:r>
            <a:endParaRPr lang="tr-TR" sz="2600" dirty="0"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Vagal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uyarı artırılır</a:t>
            </a: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endParaRPr lang="tr-TR" sz="2600" dirty="0">
              <a:ea typeface="Calibri"/>
              <a:cs typeface="Times New Roman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810260" algn="l"/>
                <a:tab pos="900430" algn="l"/>
              </a:tabLst>
            </a:pPr>
            <a:r>
              <a:rPr lang="tr-TR" sz="2600" b="1" dirty="0">
                <a:solidFill>
                  <a:srgbClr val="0000FF"/>
                </a:solidFill>
                <a:ea typeface="Calibri"/>
                <a:cs typeface="Tahoma"/>
              </a:rPr>
              <a:t>Sonuçta ne olur</a:t>
            </a:r>
            <a:endParaRPr lang="tr-TR" sz="2600" dirty="0">
              <a:solidFill>
                <a:srgbClr val="0000FF"/>
              </a:solidFill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</a:t>
            </a:r>
            <a:r>
              <a:rPr lang="tr-TR" sz="2600" b="1" dirty="0" err="1">
                <a:solidFill>
                  <a:srgbClr val="FF0000"/>
                </a:solidFill>
                <a:ea typeface="Calibri"/>
                <a:cs typeface="Tahoma"/>
              </a:rPr>
              <a:t>Bradikardi</a:t>
            </a: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 </a:t>
            </a: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Debide azalma</a:t>
            </a:r>
            <a:endParaRPr lang="tr-TR" sz="2600" dirty="0">
              <a:ea typeface="Calibri"/>
              <a:cs typeface="Times New Roman"/>
            </a:endParaRP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Damarlarda genişleme</a:t>
            </a:r>
          </a:p>
          <a:p>
            <a:pPr marL="685800">
              <a:lnSpc>
                <a:spcPct val="115000"/>
              </a:lnSpc>
              <a:spcAft>
                <a:spcPts val="0"/>
              </a:spcAft>
              <a:tabLst>
                <a:tab pos="270510" algn="l"/>
                <a:tab pos="630555" algn="l"/>
                <a:tab pos="900430" algn="l"/>
              </a:tabLst>
            </a:pPr>
            <a:r>
              <a:rPr lang="tr-TR" sz="2600" b="1" dirty="0">
                <a:solidFill>
                  <a:srgbClr val="FF0000"/>
                </a:solidFill>
                <a:ea typeface="Calibri"/>
                <a:cs typeface="Tahoma"/>
              </a:rPr>
              <a:t>	Böylece kan basıncı düşürülür</a:t>
            </a:r>
            <a:endParaRPr lang="tr-TR" sz="2600" dirty="0">
              <a:ea typeface="Calibri"/>
              <a:cs typeface="Times New Roman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361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altLang="tr-TR" sz="4000" b="1" dirty="0">
                <a:solidFill>
                  <a:srgbClr val="FF0000"/>
                </a:solidFill>
              </a:rPr>
              <a:t>DOLAŞIM ŞOKU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tr-TR" altLang="tr-TR" b="1" i="1" dirty="0"/>
              <a:t>Sebepleri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tr-TR" altLang="tr-TR" sz="2400" dirty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altLang="tr-TR" sz="2400" dirty="0"/>
              <a:t>Kanama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altLang="tr-TR" sz="2400" dirty="0"/>
              <a:t>Kalpte hasar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altLang="tr-TR" sz="2400" dirty="0"/>
              <a:t>Kalp </a:t>
            </a:r>
            <a:r>
              <a:rPr lang="tr-TR" altLang="tr-TR" sz="2400" dirty="0" err="1"/>
              <a:t>tamponadı</a:t>
            </a:r>
            <a:endParaRPr lang="tr-TR" altLang="tr-TR" sz="2400" dirty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altLang="tr-TR" sz="2400" dirty="0" err="1"/>
              <a:t>Periferde</a:t>
            </a:r>
            <a:r>
              <a:rPr lang="tr-TR" altLang="tr-TR" sz="2400" dirty="0"/>
              <a:t> aşırı </a:t>
            </a:r>
            <a:r>
              <a:rPr lang="tr-TR" altLang="tr-TR" sz="2400" dirty="0" err="1"/>
              <a:t>vazodilatasyon</a:t>
            </a:r>
            <a:endParaRPr lang="tr-TR" altLang="tr-TR" sz="2400" dirty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altLang="tr-TR" b="1" i="1" dirty="0"/>
              <a:t>Bulguları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 dirty="0" err="1"/>
              <a:t>Sistolik</a:t>
            </a:r>
            <a:r>
              <a:rPr lang="tr-TR" altLang="tr-TR" sz="2400" dirty="0"/>
              <a:t> basınç düşer.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 dirty="0"/>
              <a:t>Deri soğuk ve nemlidir.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 dirty="0" err="1"/>
              <a:t>Periferik</a:t>
            </a:r>
            <a:r>
              <a:rPr lang="tr-TR" altLang="tr-TR" sz="2400" dirty="0"/>
              <a:t> </a:t>
            </a:r>
            <a:r>
              <a:rPr lang="tr-TR" altLang="tr-TR" sz="2400" dirty="0" err="1"/>
              <a:t>vazokonstrüksiyon</a:t>
            </a:r>
            <a:endParaRPr lang="tr-TR" altLang="tr-TR" sz="2400" dirty="0"/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 dirty="0"/>
              <a:t>Zayıf nabız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 dirty="0"/>
              <a:t>İdrar çıkışı azalır.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tr-TR" altLang="tr-TR" sz="2400"/>
              <a:t>pH </a:t>
            </a:r>
            <a:r>
              <a:rPr lang="tr-TR" altLang="tr-TR" sz="2400" dirty="0"/>
              <a:t>düşer, </a:t>
            </a:r>
            <a:r>
              <a:rPr lang="tr-TR" altLang="tr-TR" sz="2400" dirty="0" err="1"/>
              <a:t>asidoz</a:t>
            </a:r>
            <a:endParaRPr lang="tr-TR" altLang="tr-TR" sz="2400" dirty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tr-TR" altLang="tr-TR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921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6632"/>
            <a:ext cx="8229600" cy="1008112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altLang="tr-TR" sz="4000" b="1" dirty="0">
                <a:solidFill>
                  <a:srgbClr val="FF0000"/>
                </a:solidFill>
              </a:rPr>
              <a:t>Yaşlılık ve Kalp Damar Sistemi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256361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 err="1"/>
              <a:t>Hematokrit</a:t>
            </a:r>
            <a:r>
              <a:rPr lang="tr-TR" altLang="tr-TR" sz="2400" dirty="0"/>
              <a:t> azalır.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 err="1"/>
              <a:t>Trombüsler</a:t>
            </a:r>
            <a:r>
              <a:rPr lang="tr-TR" altLang="tr-TR" sz="2400" dirty="0"/>
              <a:t> oluşabilir.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Kapak sistemleri bozulabilir.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Maksimum kalp çıkışı azalır.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Otonomi noktaları ve ileti sistemi zayıflar.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 err="1"/>
              <a:t>Fibröz</a:t>
            </a:r>
            <a:r>
              <a:rPr lang="tr-TR" altLang="tr-TR" sz="2400" dirty="0"/>
              <a:t> doku elastikiyeti bozulur.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 err="1"/>
              <a:t>Ateroskleroz</a:t>
            </a:r>
            <a:r>
              <a:rPr lang="tr-TR" altLang="tr-TR" sz="2400" dirty="0"/>
              <a:t> artar.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Koroner dolaşım bozulur.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Zedelene kalp dokusu hücrelerinin yerini nedbe dokusu alır.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/>
              <a:t>Arter duvarı zayıflar anevrizma oluşur.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tr-TR" altLang="tr-TR" sz="2400" dirty="0" err="1"/>
              <a:t>Aterosklerotik</a:t>
            </a:r>
            <a:r>
              <a:rPr lang="tr-TR" altLang="tr-TR" sz="2400" dirty="0"/>
              <a:t> plaklarda </a:t>
            </a:r>
            <a:r>
              <a:rPr lang="tr-TR" altLang="tr-TR" sz="2400" dirty="0" err="1"/>
              <a:t>trombüs</a:t>
            </a:r>
            <a:r>
              <a:rPr lang="tr-TR" altLang="tr-TR" sz="2400" dirty="0"/>
              <a:t> oluşumu kolaylaşır.</a:t>
            </a:r>
          </a:p>
        </p:txBody>
      </p:sp>
    </p:spTree>
    <p:extLst>
      <p:ext uri="{BB962C8B-B14F-4D97-AF65-F5344CB8AC3E}">
        <p14:creationId xmlns:p14="http://schemas.microsoft.com/office/powerpoint/2010/main" val="1845624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4" descr="f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3" name="Text Box 5"/>
          <p:cNvSpPr txBox="1">
            <a:spLocks noChangeArrowheads="1"/>
          </p:cNvSpPr>
          <p:nvPr/>
        </p:nvSpPr>
        <p:spPr bwMode="auto">
          <a:xfrm>
            <a:off x="685800" y="3276600"/>
            <a:ext cx="419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200">
                <a:solidFill>
                  <a:srgbClr val="FFFFFF"/>
                </a:solidFill>
                <a:latin typeface="Comic Sans MS" pitchFamily="66" charset="0"/>
              </a:rPr>
              <a:t>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78972780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Varsayılan Tasarım">
  <a:themeElements>
    <a:clrScheme name="">
      <a:dk1>
        <a:srgbClr val="000000"/>
      </a:dk1>
      <a:lt1>
        <a:srgbClr val="FFFF00"/>
      </a:lt1>
      <a:dk2>
        <a:srgbClr val="0000FF"/>
      </a:dk2>
      <a:lt2>
        <a:srgbClr val="FF00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Varsayılan Tasarım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2"/>
            </a:gs>
            <a:gs pos="50000">
              <a:schemeClr val="bg1"/>
            </a:gs>
            <a:gs pos="100000">
              <a:schemeClr val="accent2"/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552450" marR="0" indent="-5524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</TotalTime>
  <Words>3988</Words>
  <Application>Microsoft Office PowerPoint</Application>
  <PresentationFormat>Ekran Gösterisi (4:3)</PresentationFormat>
  <Paragraphs>897</Paragraphs>
  <Slides>102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7</vt:i4>
      </vt:variant>
      <vt:variant>
        <vt:lpstr>Slayt Başlıkları</vt:lpstr>
      </vt:variant>
      <vt:variant>
        <vt:i4>102</vt:i4>
      </vt:variant>
    </vt:vector>
  </HeadingPairs>
  <TitlesOfParts>
    <vt:vector size="116" baseType="lpstr">
      <vt:lpstr>Arial</vt:lpstr>
      <vt:lpstr>Calibri</vt:lpstr>
      <vt:lpstr>Comic Sans MS</vt:lpstr>
      <vt:lpstr>Gill Sans MT</vt:lpstr>
      <vt:lpstr>Tahoma</vt:lpstr>
      <vt:lpstr>Times New Roman</vt:lpstr>
      <vt:lpstr>Wingdings</vt:lpstr>
      <vt:lpstr>Varsayılan Tasarım</vt:lpstr>
      <vt:lpstr>1_Varsayılan Tasarım</vt:lpstr>
      <vt:lpstr>2_Varsayılan Tasarım</vt:lpstr>
      <vt:lpstr>3_Varsayılan Tasarım</vt:lpstr>
      <vt:lpstr>4_Varsayılan Tasarım</vt:lpstr>
      <vt:lpstr>Ofis Teması</vt:lpstr>
      <vt:lpstr>7_Varsayılan Tasarım</vt:lpstr>
      <vt:lpstr>KARDİYOVASKULER SİSTEM  FİZYOLOJİSİ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KALP</vt:lpstr>
      <vt:lpstr>Kalp Duvarı</vt:lpstr>
      <vt:lpstr>PowerPoint Sunusu</vt:lpstr>
      <vt:lpstr>Kalp Kası</vt:lpstr>
      <vt:lpstr>Kalp Kası </vt:lpstr>
      <vt:lpstr>PowerPoint Sunusu</vt:lpstr>
      <vt:lpstr>PowerPoint Sunusu</vt:lpstr>
      <vt:lpstr>PowerPoint Sunusu</vt:lpstr>
      <vt:lpstr>PowerPoint Sunusu</vt:lpstr>
      <vt:lpstr>Vurdumduymazlık (refrakter) Dönemi</vt:lpstr>
      <vt:lpstr>Kalbin ileti sistemi</vt:lpstr>
      <vt:lpstr>PowerPoint Sunusu</vt:lpstr>
      <vt:lpstr>PowerPoint Sunusu</vt:lpstr>
      <vt:lpstr>PowerPoint Sunusu</vt:lpstr>
      <vt:lpstr>PowerPoint Sunusu</vt:lpstr>
      <vt:lpstr>PowerPoint Sunusu</vt:lpstr>
      <vt:lpstr>ELEKTROKARDİYOGRAM (EKG)</vt:lpstr>
      <vt:lpstr>Tekrar </vt:lpstr>
      <vt:lpstr>PowerPoint Sunusu</vt:lpstr>
      <vt:lpstr>PowerPoint Sunusu</vt:lpstr>
      <vt:lpstr>PowerPoint Sunusu</vt:lpstr>
      <vt:lpstr>PowerPoint Sunusu</vt:lpstr>
      <vt:lpstr>Kalp Döngüsü</vt:lpstr>
      <vt:lpstr>PowerPoint Sunusu</vt:lpstr>
      <vt:lpstr>PowerPoint Sunusu</vt:lpstr>
      <vt:lpstr>Kalp döngüsünün evreleri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   </vt:lpstr>
      <vt:lpstr>PowerPoint Sunusu</vt:lpstr>
      <vt:lpstr>PowerPoint Sunusu</vt:lpstr>
      <vt:lpstr>PowerPoint Sunusu</vt:lpstr>
      <vt:lpstr>Otonomik Aktivite ve Hormonlar</vt:lpstr>
      <vt:lpstr>İyon Konsantrasyonlarındaki Değişme</vt:lpstr>
      <vt:lpstr>İlaçların Kontraktiliteye Etkisi</vt:lpstr>
      <vt:lpstr>PowerPoint Sunusu</vt:lpstr>
      <vt:lpstr>PowerPoint Sunusu</vt:lpstr>
      <vt:lpstr>PowerPoint Sunusu</vt:lpstr>
      <vt:lpstr>Kalp Çalışmasının Dinamiği</vt:lpstr>
      <vt:lpstr>PowerPoint Sunusu</vt:lpstr>
      <vt:lpstr>Vurum Hacmini Düzenleyen Faktörler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Damar Sistemindeki Basınç Değişimleri</vt:lpstr>
      <vt:lpstr>Kılcallarda Madde Değişimi</vt:lpstr>
      <vt:lpstr>Net Filtrasyon Basıncı (NFB)</vt:lpstr>
      <vt:lpstr>ÖDEM</vt:lpstr>
      <vt:lpstr>Ven Basıncı ve Venöz Dönüş</vt:lpstr>
      <vt:lpstr>Kardiyovasküler Fonksiyonların Düzenlenmesi</vt:lpstr>
      <vt:lpstr>PowerPoint Sunusu</vt:lpstr>
      <vt:lpstr>PowerPoint Sunusu</vt:lpstr>
      <vt:lpstr>PowerPoint Sunusu</vt:lpstr>
      <vt:lpstr>PowerPoint Sunusu</vt:lpstr>
      <vt:lpstr>Kan Basıncı ve Kan Akımının Nöronal Kontrolü</vt:lpstr>
      <vt:lpstr>PowerPoint Sunusu</vt:lpstr>
      <vt:lpstr>PowerPoint Sunusu</vt:lpstr>
      <vt:lpstr>Kan Basıncının Refleks Yoldan Düzenlenmesi</vt:lpstr>
      <vt:lpstr>PowerPoint Sunusu</vt:lpstr>
      <vt:lpstr>PowerPoint Sunusu</vt:lpstr>
      <vt:lpstr>PowerPoint Sunusu</vt:lpstr>
      <vt:lpstr>PowerPoint Sunusu</vt:lpstr>
      <vt:lpstr>PowerPoint Sunusu</vt:lpstr>
      <vt:lpstr>Kan Basıncının Düzenlenmesinde Hormonların Rolü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DOLAŞIM ŞOKU</vt:lpstr>
      <vt:lpstr>Yaşlılık ve Kalp Damar Sistemi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DOLAŞIM FİZYOLOJİSİ</dc:title>
  <cp:lastModifiedBy>süleyman emre kocacan</cp:lastModifiedBy>
  <cp:revision>449</cp:revision>
  <dcterms:created xsi:type="dcterms:W3CDTF">2015-01-29T08:34:55Z</dcterms:created>
  <dcterms:modified xsi:type="dcterms:W3CDTF">2020-01-20T19:18:23Z</dcterms:modified>
</cp:coreProperties>
</file>