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8" r:id="rId3"/>
    <p:sldId id="259" r:id="rId4"/>
    <p:sldId id="262" r:id="rId5"/>
    <p:sldId id="303" r:id="rId6"/>
    <p:sldId id="312" r:id="rId7"/>
    <p:sldId id="305" r:id="rId8"/>
    <p:sldId id="300" r:id="rId9"/>
    <p:sldId id="301" r:id="rId10"/>
    <p:sldId id="304" r:id="rId11"/>
    <p:sldId id="302" r:id="rId12"/>
    <p:sldId id="290" r:id="rId13"/>
    <p:sldId id="269" r:id="rId14"/>
    <p:sldId id="307" r:id="rId15"/>
    <p:sldId id="293" r:id="rId16"/>
    <p:sldId id="291" r:id="rId17"/>
    <p:sldId id="292" r:id="rId18"/>
    <p:sldId id="294" r:id="rId19"/>
    <p:sldId id="308" r:id="rId20"/>
    <p:sldId id="309" r:id="rId21"/>
    <p:sldId id="310" r:id="rId22"/>
    <p:sldId id="296" r:id="rId23"/>
    <p:sldId id="313" r:id="rId24"/>
    <p:sldId id="311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7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2F097-28C3-4172-A7D4-38146E1A11DD}" type="datetimeFigureOut">
              <a:rPr lang="tr-TR" smtClean="0"/>
              <a:t>22.03.2020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18473-E60B-4594-9992-4E923588B3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959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E18473-E60B-4594-9992-4E923588B3CF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98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7E81A-416D-4F7C-8C18-AEA3E1A49577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22.03.2020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7851648" cy="1828800"/>
          </a:xfrm>
        </p:spPr>
        <p:txBody>
          <a:bodyPr>
            <a:normAutofit/>
          </a:bodyPr>
          <a:lstStyle/>
          <a:p>
            <a:r>
              <a:rPr lang="tr-TR" sz="7200" dirty="0"/>
              <a:t>Ağrı Fizyolojisi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Süleyman Emre KOCACAN</a:t>
            </a:r>
          </a:p>
        </p:txBody>
      </p:sp>
      <p:pic>
        <p:nvPicPr>
          <p:cNvPr id="4" name="Resim 3" descr="çizim içeren bir resim&#10;&#10;Açıklama otomatik olarak oluşturuldu">
            <a:extLst>
              <a:ext uri="{FF2B5EF4-FFF2-40B4-BE49-F238E27FC236}">
                <a16:creationId xmlns:a16="http://schemas.microsoft.com/office/drawing/2014/main" id="{7C8BDD82-F4AC-4B33-8E8D-D2DB6C77C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725"/>
            <a:ext cx="2697163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836712"/>
            <a:ext cx="8229600" cy="993775"/>
          </a:xfrm>
        </p:spPr>
        <p:txBody>
          <a:bodyPr/>
          <a:lstStyle/>
          <a:p>
            <a:pPr eaLnBrk="1" hangingPunct="1"/>
            <a:r>
              <a:rPr lang="tr-TR" altLang="en-US" sz="4000" b="1" dirty="0">
                <a:solidFill>
                  <a:schemeClr val="accent1"/>
                </a:solidFill>
              </a:rPr>
              <a:t>TANIM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060847"/>
            <a:ext cx="8713788" cy="4065315"/>
          </a:xfrm>
        </p:spPr>
        <p:txBody>
          <a:bodyPr>
            <a:normAutofit fontScale="92500"/>
          </a:bodyPr>
          <a:lstStyle/>
          <a:p>
            <a:r>
              <a:rPr lang="tr-TR" altLang="en-US" sz="3200" b="1" dirty="0">
                <a:solidFill>
                  <a:schemeClr val="accent1"/>
                </a:solidFill>
              </a:rPr>
              <a:t>Ağrı</a:t>
            </a:r>
            <a:r>
              <a:rPr lang="tr-TR" altLang="en-US" sz="2800" b="1" dirty="0">
                <a:solidFill>
                  <a:schemeClr val="accent1"/>
                </a:solidFill>
              </a:rPr>
              <a:t>: </a:t>
            </a:r>
            <a:r>
              <a:rPr lang="tr-TR" altLang="en-US" sz="2800" dirty="0">
                <a:solidFill>
                  <a:schemeClr val="accent1"/>
                </a:solidFill>
              </a:rPr>
              <a:t>Gerçek veya potansiyel doku hasarına eşlik eden nahoş fakat koruyucu bir duyu ve </a:t>
            </a:r>
            <a:r>
              <a:rPr lang="tr-TR" altLang="en-US" sz="2800" dirty="0" err="1">
                <a:solidFill>
                  <a:schemeClr val="accent1"/>
                </a:solidFill>
              </a:rPr>
              <a:t>emosyonel</a:t>
            </a:r>
            <a:r>
              <a:rPr lang="tr-TR" altLang="en-US" sz="2800" dirty="0">
                <a:solidFill>
                  <a:schemeClr val="accent1"/>
                </a:solidFill>
              </a:rPr>
              <a:t> deneyimdir.</a:t>
            </a:r>
          </a:p>
          <a:p>
            <a:r>
              <a:rPr lang="tr-TR" altLang="en-US" sz="2800" b="1" dirty="0">
                <a:solidFill>
                  <a:schemeClr val="accent1"/>
                </a:solidFill>
              </a:rPr>
              <a:t>Analjezi:</a:t>
            </a:r>
            <a:r>
              <a:rPr lang="tr-TR" altLang="en-US" sz="2800" dirty="0">
                <a:solidFill>
                  <a:schemeClr val="accent1"/>
                </a:solidFill>
              </a:rPr>
              <a:t> </a:t>
            </a:r>
            <a:r>
              <a:rPr lang="tr-TR" altLang="en-US" sz="2400" dirty="0">
                <a:solidFill>
                  <a:schemeClr val="accent1"/>
                </a:solidFill>
              </a:rPr>
              <a:t>Normalde ağrılı olan uyarana karşı ağrı hissetmeme</a:t>
            </a:r>
          </a:p>
          <a:p>
            <a:pPr eaLnBrk="1" hangingPunct="1"/>
            <a:r>
              <a:rPr lang="tr-TR" altLang="en-US" sz="2800" b="1" dirty="0">
                <a:solidFill>
                  <a:schemeClr val="accent1"/>
                </a:solidFill>
              </a:rPr>
              <a:t>Anestezi:</a:t>
            </a:r>
            <a:r>
              <a:rPr lang="tr-TR" altLang="en-US" sz="2800" dirty="0">
                <a:solidFill>
                  <a:schemeClr val="accent1"/>
                </a:solidFill>
              </a:rPr>
              <a:t> </a:t>
            </a:r>
            <a:r>
              <a:rPr lang="tr-TR" altLang="en-US" sz="2400" dirty="0">
                <a:solidFill>
                  <a:schemeClr val="accent1"/>
                </a:solidFill>
              </a:rPr>
              <a:t>Bütün duyu çeşitlerini hissetmeme</a:t>
            </a:r>
          </a:p>
          <a:p>
            <a:pPr eaLnBrk="1" hangingPunct="1"/>
            <a:r>
              <a:rPr lang="tr-TR" altLang="en-US" sz="2800" b="1" dirty="0" err="1">
                <a:solidFill>
                  <a:schemeClr val="accent1"/>
                </a:solidFill>
              </a:rPr>
              <a:t>Hiperaljezi</a:t>
            </a:r>
            <a:r>
              <a:rPr lang="tr-TR" altLang="en-US" sz="2800" b="1" dirty="0">
                <a:solidFill>
                  <a:schemeClr val="accent1"/>
                </a:solidFill>
              </a:rPr>
              <a:t>:</a:t>
            </a:r>
            <a:r>
              <a:rPr lang="tr-TR" altLang="en-US" sz="2800" dirty="0">
                <a:solidFill>
                  <a:schemeClr val="accent1"/>
                </a:solidFill>
              </a:rPr>
              <a:t> </a:t>
            </a:r>
            <a:r>
              <a:rPr lang="tr-TR" altLang="en-US" sz="2200" dirty="0">
                <a:solidFill>
                  <a:schemeClr val="accent1"/>
                </a:solidFill>
              </a:rPr>
              <a:t>Ağrı eşiğinin düşmesiyle birlikte ağrılı uyaranlara karşı ağrı duyusunun artması</a:t>
            </a:r>
            <a:endParaRPr lang="tr-TR" altLang="en-US" sz="2400" dirty="0">
              <a:solidFill>
                <a:schemeClr val="accent1"/>
              </a:solidFill>
            </a:endParaRPr>
          </a:p>
          <a:p>
            <a:pPr eaLnBrk="1" hangingPunct="1"/>
            <a:r>
              <a:rPr lang="tr-TR" altLang="en-US" sz="2800" b="1" dirty="0" err="1">
                <a:solidFill>
                  <a:schemeClr val="accent1"/>
                </a:solidFill>
              </a:rPr>
              <a:t>Allodinia</a:t>
            </a:r>
            <a:r>
              <a:rPr lang="tr-TR" altLang="en-US" sz="2800" b="1" dirty="0">
                <a:solidFill>
                  <a:schemeClr val="accent1"/>
                </a:solidFill>
              </a:rPr>
              <a:t>:</a:t>
            </a:r>
            <a:r>
              <a:rPr lang="tr-TR" altLang="en-US" sz="2800" dirty="0">
                <a:solidFill>
                  <a:schemeClr val="accent1"/>
                </a:solidFill>
              </a:rPr>
              <a:t> </a:t>
            </a:r>
            <a:r>
              <a:rPr lang="tr-TR" altLang="en-US" sz="2400" dirty="0">
                <a:solidFill>
                  <a:schemeClr val="accent1"/>
                </a:solidFill>
              </a:rPr>
              <a:t>Normalde ağrı oluşturmayan uyaranın ağrı oluşturması</a:t>
            </a:r>
          </a:p>
          <a:p>
            <a:pPr eaLnBrk="1" hangingPunct="1">
              <a:buFontTx/>
              <a:buNone/>
            </a:pPr>
            <a:r>
              <a:rPr lang="tr-TR" altLang="en-US" sz="2800" dirty="0">
                <a:solidFill>
                  <a:schemeClr val="accent1"/>
                </a:solidFill>
              </a:rPr>
              <a:t>	</a:t>
            </a:r>
            <a:endParaRPr lang="tr-TR" altLang="en-US" sz="2400" b="1" dirty="0">
              <a:solidFill>
                <a:schemeClr val="accent1"/>
              </a:solidFill>
              <a:cs typeface="Times New Roman" pitchFamily="18" charset="0"/>
            </a:endParaRPr>
          </a:p>
          <a:p>
            <a:pPr lvl="2" eaLnBrk="1" hangingPunct="1">
              <a:buFontTx/>
              <a:buNone/>
            </a:pPr>
            <a:r>
              <a:rPr lang="tr-TR" altLang="en-US" sz="1800" dirty="0">
                <a:solidFill>
                  <a:schemeClr val="accent1"/>
                </a:solidFill>
              </a:rPr>
              <a:t>	</a:t>
            </a:r>
            <a:endParaRPr lang="tr-TR" altLang="en-US" sz="1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500042"/>
            <a:ext cx="8115328" cy="561228"/>
          </a:xfrm>
        </p:spPr>
        <p:txBody>
          <a:bodyPr>
            <a:normAutofit fontScale="90000"/>
          </a:bodyPr>
          <a:lstStyle/>
          <a:p>
            <a:pPr eaLnBrk="1" hangingPunct="1"/>
            <a:endParaRPr lang="tr-TR" altLang="en-US" sz="4000" b="1" dirty="0">
              <a:solidFill>
                <a:schemeClr val="accent1"/>
              </a:solidFill>
            </a:endParaRPr>
          </a:p>
        </p:txBody>
      </p:sp>
      <p:pic>
        <p:nvPicPr>
          <p:cNvPr id="13315" name="Picture 4" descr="ağrı sınıflandırılması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2" y="36073"/>
            <a:ext cx="9128107" cy="6821951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29600" cy="857232"/>
          </a:xfrm>
        </p:spPr>
        <p:txBody>
          <a:bodyPr>
            <a:noAutofit/>
          </a:bodyPr>
          <a:lstStyle/>
          <a:p>
            <a:br>
              <a:rPr lang="en-US" altLang="en-US" sz="4000" b="1" dirty="0">
                <a:solidFill>
                  <a:schemeClr val="accent1"/>
                </a:solidFill>
                <a:cs typeface="Times New Roman" pitchFamily="18" charset="0"/>
              </a:rPr>
            </a:b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tr-TR" altLang="en-US" sz="2800" b="1" dirty="0">
                <a:solidFill>
                  <a:schemeClr val="accent1"/>
                </a:solidFill>
                <a:cs typeface="Times New Roman" pitchFamily="18" charset="0"/>
              </a:rPr>
              <a:t>       Fizyolojik ağrı (</a:t>
            </a:r>
            <a:r>
              <a:rPr lang="tr-TR" altLang="en-US" sz="2800" b="1" dirty="0" err="1">
                <a:solidFill>
                  <a:schemeClr val="accent1"/>
                </a:solidFill>
                <a:cs typeface="Times New Roman" pitchFamily="18" charset="0"/>
              </a:rPr>
              <a:t>Nosiseptif</a:t>
            </a:r>
            <a:r>
              <a:rPr lang="tr-TR" altLang="en-US" sz="2800" b="1" dirty="0">
                <a:solidFill>
                  <a:schemeClr val="accent1"/>
                </a:solidFill>
                <a:cs typeface="Times New Roman" pitchFamily="18" charset="0"/>
              </a:rPr>
              <a:t> ağrı):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</a:pPr>
            <a:endParaRPr lang="en-US" altLang="en-US" sz="2800" b="1" dirty="0">
              <a:solidFill>
                <a:schemeClr val="accent1"/>
              </a:solidFill>
              <a:cs typeface="Times New Roman" pitchFamily="18" charset="0"/>
            </a:endParaRPr>
          </a:p>
          <a:p>
            <a:pPr lvl="2">
              <a:lnSpc>
                <a:spcPct val="80000"/>
              </a:lnSpc>
              <a:spcBef>
                <a:spcPts val="0"/>
              </a:spcBef>
              <a:buFontTx/>
              <a:buChar char="-"/>
            </a:pPr>
            <a:r>
              <a:rPr lang="tr-TR" altLang="en-US" sz="2800" dirty="0" err="1">
                <a:solidFill>
                  <a:schemeClr val="accent1"/>
                </a:solidFill>
                <a:cs typeface="Times New Roman" pitchFamily="18" charset="0"/>
              </a:rPr>
              <a:t>Nosiseptif</a:t>
            </a:r>
            <a:r>
              <a:rPr lang="tr-TR" altLang="en-US" sz="2800" dirty="0">
                <a:solidFill>
                  <a:schemeClr val="accent1"/>
                </a:solidFill>
                <a:cs typeface="Times New Roman" pitchFamily="18" charset="0"/>
              </a:rPr>
              <a:t> ağrı, mekanik, termal veya kimyasal uyarılar sonucu </a:t>
            </a:r>
            <a:r>
              <a:rPr lang="tr-TR" altLang="en-US" sz="2800" dirty="0" err="1">
                <a:solidFill>
                  <a:schemeClr val="accent1"/>
                </a:solidFill>
                <a:cs typeface="Times New Roman" pitchFamily="18" charset="0"/>
              </a:rPr>
              <a:t>nosiseptörlerin</a:t>
            </a:r>
            <a:r>
              <a:rPr lang="tr-TR" altLang="en-US" sz="2800" dirty="0">
                <a:solidFill>
                  <a:schemeClr val="accent1"/>
                </a:solidFill>
                <a:cs typeface="Times New Roman" pitchFamily="18" charset="0"/>
              </a:rPr>
              <a:t> aktivasyonu ile olan ağrıdır. Geçici-kısa sürelidir. </a:t>
            </a:r>
          </a:p>
          <a:p>
            <a:pPr lvl="2">
              <a:lnSpc>
                <a:spcPct val="80000"/>
              </a:lnSpc>
              <a:spcBef>
                <a:spcPts val="0"/>
              </a:spcBef>
              <a:buFontTx/>
              <a:buChar char="-"/>
            </a:pPr>
            <a:endParaRPr lang="tr-TR" altLang="en-US" sz="2800" dirty="0">
              <a:solidFill>
                <a:schemeClr val="accent1"/>
              </a:solidFill>
              <a:cs typeface="Times New Roman" pitchFamily="18" charset="0"/>
            </a:endParaRPr>
          </a:p>
          <a:p>
            <a:pPr lvl="2">
              <a:lnSpc>
                <a:spcPct val="80000"/>
              </a:lnSpc>
              <a:spcBef>
                <a:spcPts val="0"/>
              </a:spcBef>
              <a:buFontTx/>
              <a:buChar char="-"/>
            </a:pPr>
            <a:r>
              <a:rPr lang="tr-TR" altLang="en-US" sz="2800" dirty="0">
                <a:solidFill>
                  <a:schemeClr val="accent1"/>
                </a:solidFill>
                <a:cs typeface="Times New Roman" pitchFamily="18" charset="0"/>
              </a:rPr>
              <a:t>Doku hasarı , </a:t>
            </a:r>
            <a:r>
              <a:rPr lang="tr-TR" altLang="en-US" sz="2800" dirty="0" err="1">
                <a:solidFill>
                  <a:schemeClr val="accent1"/>
                </a:solidFill>
                <a:cs typeface="Times New Roman" pitchFamily="18" charset="0"/>
              </a:rPr>
              <a:t>inflamasyon</a:t>
            </a:r>
            <a:r>
              <a:rPr lang="tr-TR" altLang="en-US" sz="2800" dirty="0">
                <a:solidFill>
                  <a:schemeClr val="accent1"/>
                </a:solidFill>
                <a:cs typeface="Times New Roman" pitchFamily="18" charset="0"/>
              </a:rPr>
              <a:t> yok</a:t>
            </a:r>
          </a:p>
          <a:p>
            <a:pPr marL="667512" lvl="2" indent="0">
              <a:lnSpc>
                <a:spcPct val="80000"/>
              </a:lnSpc>
              <a:spcBef>
                <a:spcPts val="0"/>
              </a:spcBef>
              <a:buNone/>
            </a:pPr>
            <a:endParaRPr lang="tr-TR" altLang="en-US" sz="2800" b="1" dirty="0">
              <a:solidFill>
                <a:schemeClr val="accent1"/>
              </a:solidFill>
              <a:cs typeface="Times New Roman" pitchFamily="18" charset="0"/>
            </a:endParaRPr>
          </a:p>
          <a:p>
            <a:pPr marL="667512" lvl="2" indent="0">
              <a:lnSpc>
                <a:spcPct val="80000"/>
              </a:lnSpc>
              <a:spcBef>
                <a:spcPts val="0"/>
              </a:spcBef>
              <a:buNone/>
            </a:pPr>
            <a:endParaRPr lang="tr-TR" altLang="en-US" sz="2800" b="1" dirty="0">
              <a:solidFill>
                <a:schemeClr val="accent1"/>
              </a:solidFill>
              <a:cs typeface="Times New Roman" pitchFamily="18" charset="0"/>
            </a:endParaRPr>
          </a:p>
          <a:p>
            <a:pPr marL="667512" lvl="2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tr-TR" altLang="en-US" sz="2800" b="1" dirty="0" err="1">
                <a:solidFill>
                  <a:srgbClr val="0F6FC6"/>
                </a:solidFill>
              </a:rPr>
              <a:t>Nöropatik</a:t>
            </a:r>
            <a:r>
              <a:rPr lang="tr-TR" altLang="en-US" sz="2800" b="1" dirty="0">
                <a:solidFill>
                  <a:srgbClr val="0F6FC6"/>
                </a:solidFill>
              </a:rPr>
              <a:t> ağrı: </a:t>
            </a:r>
            <a:r>
              <a:rPr lang="tr-TR" altLang="en-US" sz="2800" dirty="0">
                <a:solidFill>
                  <a:srgbClr val="0F6FC6"/>
                </a:solidFill>
              </a:rPr>
              <a:t>Nöron hasarı</a:t>
            </a:r>
          </a:p>
          <a:p>
            <a:pPr lvl="1">
              <a:spcBef>
                <a:spcPts val="0"/>
              </a:spcBef>
              <a:buClr>
                <a:srgbClr val="0F6FC6"/>
              </a:buClr>
              <a:buNone/>
            </a:pPr>
            <a:r>
              <a:rPr lang="tr-TR" altLang="en-US" sz="2800" b="1" dirty="0">
                <a:solidFill>
                  <a:srgbClr val="0F6FC6"/>
                </a:solidFill>
              </a:rPr>
              <a:t>		- </a:t>
            </a:r>
            <a:r>
              <a:rPr lang="tr-TR" altLang="en-US" sz="2800" dirty="0">
                <a:solidFill>
                  <a:srgbClr val="0F6FC6"/>
                </a:solidFill>
              </a:rPr>
              <a:t>Sinir hasarını takiben uzun süre devam eder</a:t>
            </a:r>
            <a:endParaRPr lang="tr-TR" altLang="en-US" sz="2800" b="1" dirty="0">
              <a:solidFill>
                <a:srgbClr val="0F6FC6"/>
              </a:solidFill>
            </a:endParaRPr>
          </a:p>
          <a:p>
            <a:pPr lvl="1">
              <a:spcBef>
                <a:spcPts val="0"/>
              </a:spcBef>
              <a:buClr>
                <a:srgbClr val="0F6FC6"/>
              </a:buClr>
              <a:buNone/>
            </a:pPr>
            <a:r>
              <a:rPr lang="tr-TR" altLang="en-US" sz="2800" b="1" dirty="0">
                <a:solidFill>
                  <a:srgbClr val="0F6FC6"/>
                </a:solidFill>
              </a:rPr>
              <a:t>		</a:t>
            </a:r>
            <a:r>
              <a:rPr lang="tr-TR" altLang="en-US" sz="2800" dirty="0">
                <a:solidFill>
                  <a:srgbClr val="0F6FC6"/>
                </a:solidFill>
              </a:rPr>
              <a:t>- </a:t>
            </a:r>
            <a:r>
              <a:rPr lang="tr-TR" altLang="en-US" sz="2800" dirty="0" err="1">
                <a:solidFill>
                  <a:srgbClr val="0F6FC6"/>
                </a:solidFill>
              </a:rPr>
              <a:t>Hiperaljezi</a:t>
            </a:r>
            <a:r>
              <a:rPr lang="tr-TR" altLang="en-US" sz="2800" dirty="0">
                <a:solidFill>
                  <a:srgbClr val="0F6FC6"/>
                </a:solidFill>
              </a:rPr>
              <a:t> veya </a:t>
            </a:r>
            <a:r>
              <a:rPr lang="tr-TR" altLang="en-US" sz="2800" dirty="0" err="1">
                <a:solidFill>
                  <a:srgbClr val="0F6FC6"/>
                </a:solidFill>
              </a:rPr>
              <a:t>allodinia</a:t>
            </a:r>
            <a:r>
              <a:rPr lang="tr-TR" altLang="en-US" sz="2800" dirty="0">
                <a:solidFill>
                  <a:srgbClr val="0F6FC6"/>
                </a:solidFill>
              </a:rPr>
              <a:t> görülür.</a:t>
            </a:r>
          </a:p>
          <a:p>
            <a:pPr lvl="1">
              <a:spcBef>
                <a:spcPts val="0"/>
              </a:spcBef>
              <a:buClr>
                <a:srgbClr val="0F6FC6"/>
              </a:buClr>
              <a:buNone/>
            </a:pPr>
            <a:r>
              <a:rPr lang="tr-TR" altLang="en-US" sz="2800" dirty="0">
                <a:solidFill>
                  <a:srgbClr val="0F6FC6"/>
                </a:solidFill>
              </a:rPr>
              <a:t>		- Koruyucu özelliği yok. </a:t>
            </a:r>
            <a:r>
              <a:rPr lang="tr-TR" altLang="en-US" sz="2800" b="1" dirty="0">
                <a:solidFill>
                  <a:srgbClr val="0F6FC6"/>
                </a:solidFill>
              </a:rPr>
              <a:t>Santral ağrı</a:t>
            </a:r>
            <a:endParaRPr lang="tr-TR" altLang="en-US" sz="2800" b="1" dirty="0">
              <a:solidFill>
                <a:srgbClr val="0F6FC6"/>
              </a:solidFill>
              <a:cs typeface="Times New Roman" pitchFamily="18" charset="0"/>
            </a:endParaRPr>
          </a:p>
          <a:p>
            <a:pPr lvl="1">
              <a:spcBef>
                <a:spcPts val="0"/>
              </a:spcBef>
              <a:buClr>
                <a:srgbClr val="0F6FC6"/>
              </a:buClr>
              <a:buNone/>
            </a:pPr>
            <a:endParaRPr lang="tr-TR" altLang="en-US" sz="2800" b="1" dirty="0">
              <a:solidFill>
                <a:srgbClr val="0F6FC6"/>
              </a:solidFill>
              <a:cs typeface="Times New Roman" pitchFamily="18" charset="0"/>
            </a:endParaRPr>
          </a:p>
          <a:p>
            <a:pPr lvl="1">
              <a:spcBef>
                <a:spcPts val="0"/>
              </a:spcBef>
              <a:buClr>
                <a:srgbClr val="0F6FC6"/>
              </a:buClr>
              <a:buNone/>
            </a:pPr>
            <a:r>
              <a:rPr lang="tr-TR" altLang="en-US" sz="2800" b="1" dirty="0">
                <a:solidFill>
                  <a:srgbClr val="0F6FC6"/>
                </a:solidFill>
                <a:cs typeface="Times New Roman" pitchFamily="18" charset="0"/>
              </a:rPr>
              <a:t>   </a:t>
            </a:r>
            <a:endParaRPr lang="tr-TR" sz="2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59632" y="980728"/>
            <a:ext cx="7509520" cy="1143000"/>
          </a:xfrm>
        </p:spPr>
        <p:txBody>
          <a:bodyPr/>
          <a:lstStyle/>
          <a:p>
            <a:r>
              <a:rPr lang="tr-TR" b="1" dirty="0" err="1">
                <a:solidFill>
                  <a:schemeClr val="tx1"/>
                </a:solidFill>
              </a:rPr>
              <a:t>Nosiseptörler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5576" y="2420888"/>
            <a:ext cx="7931224" cy="34716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>
              <a:solidFill>
                <a:schemeClr val="accent2"/>
              </a:solidFill>
            </a:endParaRPr>
          </a:p>
          <a:p>
            <a:r>
              <a:rPr lang="tr-TR" dirty="0" err="1">
                <a:solidFill>
                  <a:schemeClr val="accent2"/>
                </a:solidFill>
              </a:rPr>
              <a:t>Primer</a:t>
            </a:r>
            <a:r>
              <a:rPr lang="tr-TR" dirty="0">
                <a:solidFill>
                  <a:schemeClr val="accent2"/>
                </a:solidFill>
              </a:rPr>
              <a:t> </a:t>
            </a:r>
            <a:r>
              <a:rPr lang="tr-TR" dirty="0" err="1">
                <a:solidFill>
                  <a:schemeClr val="accent2"/>
                </a:solidFill>
              </a:rPr>
              <a:t>aferentlerin</a:t>
            </a:r>
            <a:r>
              <a:rPr lang="tr-TR" dirty="0">
                <a:solidFill>
                  <a:schemeClr val="accent2"/>
                </a:solidFill>
              </a:rPr>
              <a:t> serbest uçlarıdır.</a:t>
            </a:r>
          </a:p>
          <a:p>
            <a:endParaRPr lang="tr-TR" dirty="0">
              <a:solidFill>
                <a:schemeClr val="accent2"/>
              </a:solidFill>
            </a:endParaRPr>
          </a:p>
          <a:p>
            <a:r>
              <a:rPr lang="tr-TR" dirty="0">
                <a:solidFill>
                  <a:schemeClr val="accent2"/>
                </a:solidFill>
              </a:rPr>
              <a:t>Normalde uyarılma eşikleri oldukça yüksektir.</a:t>
            </a:r>
          </a:p>
          <a:p>
            <a:endParaRPr lang="tr-TR" dirty="0">
              <a:solidFill>
                <a:schemeClr val="accent2"/>
              </a:solidFill>
            </a:endParaRPr>
          </a:p>
          <a:p>
            <a:r>
              <a:rPr lang="tr-TR" dirty="0">
                <a:solidFill>
                  <a:schemeClr val="accent2"/>
                </a:solidFill>
              </a:rPr>
              <a:t>Tekrarlayan uyaranlar verildiğinde eşik düşer </a:t>
            </a:r>
          </a:p>
          <a:p>
            <a:endParaRPr lang="tr-TR" dirty="0">
              <a:solidFill>
                <a:schemeClr val="accent2"/>
              </a:solidFill>
            </a:endParaRPr>
          </a:p>
          <a:p>
            <a:endParaRPr lang="tr-TR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tr-TR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70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75656" y="704088"/>
            <a:ext cx="7211144" cy="708688"/>
          </a:xfrm>
        </p:spPr>
        <p:txBody>
          <a:bodyPr>
            <a:normAutofit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tr-TR" sz="3600" b="1" dirty="0" err="1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>Nosiseptörler</a:t>
            </a:r>
            <a:r>
              <a:rPr lang="tr-TR" sz="3600" b="1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dirty="0"/>
              <a:t>Mekanik: </a:t>
            </a:r>
            <a:r>
              <a:rPr lang="tr-TR" dirty="0"/>
              <a:t>Güçlü basınç uyaranına yanıt verirler. Akut, keskin, batıcı bir ağrı bilgisi iletirler. Sinyal, omuriliğe hızlı, </a:t>
            </a:r>
            <a:r>
              <a:rPr lang="tr-TR" dirty="0" err="1"/>
              <a:t>myelinli</a:t>
            </a:r>
            <a:r>
              <a:rPr lang="tr-TR" dirty="0"/>
              <a:t> A</a:t>
            </a:r>
            <a:r>
              <a:rPr lang="el-GR" dirty="0"/>
              <a:t>δ</a:t>
            </a:r>
            <a:r>
              <a:rPr lang="tr-TR" dirty="0"/>
              <a:t>(Delta)</a:t>
            </a:r>
            <a:r>
              <a:rPr lang="el-GR" dirty="0"/>
              <a:t> </a:t>
            </a:r>
            <a:r>
              <a:rPr lang="tr-TR" dirty="0"/>
              <a:t>lifleri ile taşınır(6-30 m/</a:t>
            </a:r>
            <a:r>
              <a:rPr lang="tr-TR" dirty="0" err="1"/>
              <a:t>sn</a:t>
            </a:r>
            <a:r>
              <a:rPr lang="tr-TR" dirty="0"/>
              <a:t>). </a:t>
            </a:r>
          </a:p>
          <a:p>
            <a:endParaRPr lang="tr-TR" dirty="0"/>
          </a:p>
          <a:p>
            <a:r>
              <a:rPr lang="tr-TR" b="1" dirty="0"/>
              <a:t>Termal: </a:t>
            </a:r>
            <a:r>
              <a:rPr lang="tr-TR" dirty="0"/>
              <a:t>Deri sıcaklığının çok artması (&gt;45°C) veya çok düşmesi (&lt;5°C) ile etkin hale geçerler. Akut, keskin, batıcı bir ağrı bilgisi iletirler. Sinyal, omuriliğe hızlı, </a:t>
            </a:r>
            <a:r>
              <a:rPr lang="tr-TR" dirty="0" err="1"/>
              <a:t>myelinli</a:t>
            </a:r>
            <a:r>
              <a:rPr lang="tr-TR" dirty="0"/>
              <a:t> A</a:t>
            </a:r>
            <a:r>
              <a:rPr lang="el-GR" dirty="0"/>
              <a:t>δ</a:t>
            </a:r>
            <a:r>
              <a:rPr lang="tr-TR" dirty="0"/>
              <a:t>(Delta) lifleri ile taşınır(6-30 m/</a:t>
            </a:r>
            <a:r>
              <a:rPr lang="tr-TR" dirty="0" err="1"/>
              <a:t>sn</a:t>
            </a:r>
            <a:r>
              <a:rPr lang="tr-TR" dirty="0"/>
              <a:t>). </a:t>
            </a:r>
          </a:p>
          <a:p>
            <a:endParaRPr lang="tr-TR" dirty="0"/>
          </a:p>
          <a:p>
            <a:r>
              <a:rPr lang="tr-TR" b="1" dirty="0"/>
              <a:t>Kimyasal: </a:t>
            </a:r>
            <a:r>
              <a:rPr lang="tr-TR" dirty="0" err="1"/>
              <a:t>Bradikinin</a:t>
            </a:r>
            <a:r>
              <a:rPr lang="tr-TR" dirty="0"/>
              <a:t>, </a:t>
            </a:r>
            <a:r>
              <a:rPr lang="tr-TR" dirty="0" err="1"/>
              <a:t>histamin</a:t>
            </a:r>
            <a:r>
              <a:rPr lang="tr-TR" dirty="0"/>
              <a:t>, asitler ve tahriş edici dış etkenlere yanıt verirler. Özellikle, doku zedelenmelerinden sonra ortaya çıkan yavaş, </a:t>
            </a:r>
            <a:r>
              <a:rPr lang="tr-TR" dirty="0" err="1"/>
              <a:t>ızdırap</a:t>
            </a:r>
            <a:r>
              <a:rPr lang="tr-TR" dirty="0"/>
              <a:t> verici ağrı. Sinyal, omuriliğe yavaş, </a:t>
            </a:r>
            <a:r>
              <a:rPr lang="tr-TR" dirty="0" err="1"/>
              <a:t>myelinsiz</a:t>
            </a:r>
            <a:r>
              <a:rPr lang="tr-TR" dirty="0"/>
              <a:t> C tipi liflerle taşınır(0,5-2 m/</a:t>
            </a:r>
            <a:r>
              <a:rPr lang="tr-TR" dirty="0" err="1"/>
              <a:t>sn</a:t>
            </a:r>
            <a:r>
              <a:rPr lang="tr-TR" dirty="0"/>
              <a:t>). </a:t>
            </a:r>
          </a:p>
          <a:p>
            <a:endParaRPr lang="tr-TR" dirty="0"/>
          </a:p>
          <a:p>
            <a:r>
              <a:rPr lang="tr-TR" b="1" dirty="0" err="1"/>
              <a:t>Polimodal</a:t>
            </a:r>
            <a:r>
              <a:rPr lang="tr-TR" b="1" dirty="0"/>
              <a:t>: </a:t>
            </a:r>
            <a:r>
              <a:rPr lang="tr-TR" dirty="0"/>
              <a:t>Mekanik, termal ve kimyasal uyaranların birleşimlerine yanıt verirler. Sinyal, omuriliğe yavaş, </a:t>
            </a:r>
            <a:r>
              <a:rPr lang="tr-TR" dirty="0" err="1"/>
              <a:t>myelinsiz</a:t>
            </a:r>
            <a:r>
              <a:rPr lang="tr-TR" dirty="0"/>
              <a:t> C tipi liflerle taşınır(0,5-2 m/</a:t>
            </a:r>
            <a:r>
              <a:rPr lang="tr-TR" dirty="0" err="1"/>
              <a:t>sn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7775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964612" cy="49291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     </a:t>
            </a:r>
          </a:p>
          <a:p>
            <a:pPr marL="0" indent="0">
              <a:buNone/>
            </a:pPr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      Ağrı duyusu iki farklı </a:t>
            </a:r>
            <a:r>
              <a:rPr lang="tr-TR" altLang="en-US" dirty="0" err="1">
                <a:solidFill>
                  <a:schemeClr val="accent2"/>
                </a:solidFill>
                <a:cs typeface="Times New Roman" pitchFamily="18" charset="0"/>
              </a:rPr>
              <a:t>aferent</a:t>
            </a:r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 lif tarafından taşınır:</a:t>
            </a:r>
            <a:endParaRPr lang="en-US" altLang="en-US" dirty="0">
              <a:solidFill>
                <a:schemeClr val="accent2"/>
              </a:solidFill>
              <a:cs typeface="Times New Roman" pitchFamily="18" charset="0"/>
            </a:endParaRPr>
          </a:p>
          <a:p>
            <a:pPr>
              <a:buNone/>
            </a:pPr>
            <a:r>
              <a:rPr lang="tr-TR" dirty="0">
                <a:solidFill>
                  <a:schemeClr val="accent2"/>
                </a:solidFill>
              </a:rPr>
              <a:t>          A Delta </a:t>
            </a:r>
          </a:p>
          <a:p>
            <a:pPr>
              <a:buNone/>
            </a:pPr>
            <a:r>
              <a:rPr lang="tr-TR" dirty="0">
                <a:solidFill>
                  <a:schemeClr val="accent2"/>
                </a:solidFill>
              </a:rPr>
              <a:t>          C </a:t>
            </a:r>
          </a:p>
          <a:p>
            <a:pPr>
              <a:buNone/>
            </a:pPr>
            <a:endParaRPr lang="tr-TR" altLang="en-US" b="1" dirty="0"/>
          </a:p>
          <a:p>
            <a:pPr marL="393192" lvl="1" indent="0">
              <a:buNone/>
            </a:pPr>
            <a:r>
              <a:rPr lang="tr-TR" altLang="en-US" b="1" dirty="0"/>
              <a:t>C lifleri</a:t>
            </a:r>
            <a:endParaRPr lang="tr-TR" altLang="en-US" dirty="0">
              <a:solidFill>
                <a:schemeClr val="accent2"/>
              </a:solidFill>
              <a:cs typeface="Times New Roman" pitchFamily="18" charset="0"/>
            </a:endParaRPr>
          </a:p>
          <a:p>
            <a:pPr lvl="1" eaLnBrk="1" hangingPunct="1"/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A-delta liflerinin cevabını takviye eder.</a:t>
            </a:r>
          </a:p>
          <a:p>
            <a:pPr lvl="1" eaLnBrk="1" hangingPunct="1"/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Kimyasal, termal ve mekanik uyaranlarla uyarılır</a:t>
            </a:r>
          </a:p>
          <a:p>
            <a:pPr lvl="1" eaLnBrk="1" hangingPunct="1"/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Anesteziden ilk etkilenen liflerdir.</a:t>
            </a:r>
          </a:p>
          <a:p>
            <a:pPr lvl="1" eaLnBrk="1" hangingPunct="1"/>
            <a:endParaRPr lang="tr-TR" altLang="en-US" dirty="0">
              <a:solidFill>
                <a:schemeClr val="accent2"/>
              </a:solidFill>
              <a:cs typeface="Times New Roman" pitchFamily="18" charset="0"/>
            </a:endParaRPr>
          </a:p>
          <a:p>
            <a:pPr lvl="1">
              <a:lnSpc>
                <a:spcPct val="90000"/>
              </a:lnSpc>
              <a:buNone/>
            </a:pPr>
            <a:r>
              <a:rPr lang="en-US" altLang="en-US" b="1" dirty="0">
                <a:cs typeface="Times New Roman" pitchFamily="18" charset="0"/>
              </a:rPr>
              <a:t>A-delta </a:t>
            </a:r>
            <a:r>
              <a:rPr lang="tr-TR" altLang="en-US" b="1" dirty="0">
                <a:cs typeface="Times New Roman" pitchFamily="18" charset="0"/>
              </a:rPr>
              <a:t>lifleri</a:t>
            </a:r>
            <a:endParaRPr lang="en-US" altLang="en-US" dirty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Ani, hızlı-batıcı ağrıyı</a:t>
            </a:r>
          </a:p>
          <a:p>
            <a:pPr lvl="1">
              <a:lnSpc>
                <a:spcPct val="90000"/>
              </a:lnSpc>
            </a:pPr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Şiddetli mekanik ve termal uyaranlara cevap oluşturur.</a:t>
            </a:r>
          </a:p>
          <a:p>
            <a:pPr lvl="1" eaLnBrk="1" hangingPunct="1"/>
            <a:endParaRPr lang="tr-TR" altLang="en-US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143000"/>
          </a:xfrm>
        </p:spPr>
        <p:txBody>
          <a:bodyPr/>
          <a:lstStyle/>
          <a:p>
            <a:r>
              <a:rPr lang="tr-TR" altLang="en-US" sz="3200" b="1" dirty="0">
                <a:solidFill>
                  <a:schemeClr val="tx1"/>
                </a:solidFill>
              </a:rPr>
              <a:t>İleti</a:t>
            </a:r>
            <a:r>
              <a:rPr lang="tr-TR" altLang="en-US" b="1" dirty="0">
                <a:solidFill>
                  <a:schemeClr val="accent2"/>
                </a:solidFill>
              </a:rPr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979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1412776"/>
            <a:ext cx="8229600" cy="850900"/>
          </a:xfrm>
        </p:spPr>
        <p:txBody>
          <a:bodyPr/>
          <a:lstStyle/>
          <a:p>
            <a:pPr eaLnBrk="1" hangingPunct="1"/>
            <a:r>
              <a:rPr lang="tr-TR" altLang="en-US" sz="4000" b="1" dirty="0">
                <a:solidFill>
                  <a:schemeClr val="tx1"/>
                </a:solidFill>
              </a:rPr>
              <a:t>Ağrı Oluşturan Aracı Maddeler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67544" y="2708920"/>
            <a:ext cx="8507413" cy="345566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en-US" sz="2400" dirty="0" err="1">
                <a:solidFill>
                  <a:schemeClr val="accent1"/>
                </a:solidFill>
              </a:rPr>
              <a:t>Histamin</a:t>
            </a:r>
            <a:r>
              <a:rPr lang="tr-TR" altLang="en-US" sz="2400" dirty="0">
                <a:solidFill>
                  <a:schemeClr val="accent1"/>
                </a:solidFill>
              </a:rPr>
              <a:t>, </a:t>
            </a:r>
            <a:r>
              <a:rPr lang="tr-TR" altLang="en-US" sz="2400" dirty="0" err="1">
                <a:solidFill>
                  <a:schemeClr val="accent1"/>
                </a:solidFill>
              </a:rPr>
              <a:t>Bradikinin</a:t>
            </a:r>
            <a:r>
              <a:rPr lang="tr-TR" altLang="en-US" sz="2400" dirty="0">
                <a:solidFill>
                  <a:schemeClr val="accent1"/>
                </a:solidFill>
              </a:rPr>
              <a:t>, </a:t>
            </a:r>
            <a:r>
              <a:rPr lang="tr-TR" altLang="en-US" sz="2400" dirty="0" err="1">
                <a:solidFill>
                  <a:schemeClr val="accent1"/>
                </a:solidFill>
              </a:rPr>
              <a:t>Serotonin</a:t>
            </a:r>
            <a:endParaRPr lang="tr-TR" altLang="en-US" sz="2400" dirty="0">
              <a:solidFill>
                <a:schemeClr val="accent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 err="1">
                <a:solidFill>
                  <a:schemeClr val="accent1"/>
                </a:solidFill>
              </a:rPr>
              <a:t>Asetilkolin</a:t>
            </a:r>
            <a:endParaRPr lang="tr-TR" altLang="en-US" sz="2400" dirty="0">
              <a:solidFill>
                <a:schemeClr val="accent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>
                <a:solidFill>
                  <a:schemeClr val="accent1"/>
                </a:solidFill>
              </a:rPr>
              <a:t>ATP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>
                <a:solidFill>
                  <a:schemeClr val="accent1"/>
                </a:solidFill>
              </a:rPr>
              <a:t>Potasyum, hidrojen iyonları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>
                <a:solidFill>
                  <a:schemeClr val="accent1"/>
                </a:solidFill>
              </a:rPr>
              <a:t>P Maddesi, </a:t>
            </a:r>
            <a:r>
              <a:rPr lang="tr-TR" altLang="en-US" sz="2400" dirty="0" err="1">
                <a:solidFill>
                  <a:schemeClr val="accent1"/>
                </a:solidFill>
              </a:rPr>
              <a:t>Kalsitonin</a:t>
            </a:r>
            <a:r>
              <a:rPr lang="tr-TR" altLang="en-US" sz="2400" dirty="0">
                <a:solidFill>
                  <a:schemeClr val="accent1"/>
                </a:solidFill>
              </a:rPr>
              <a:t> geniyle ilgili </a:t>
            </a:r>
            <a:r>
              <a:rPr lang="tr-TR" altLang="en-US" sz="2400" dirty="0" err="1">
                <a:solidFill>
                  <a:schemeClr val="accent1"/>
                </a:solidFill>
              </a:rPr>
              <a:t>peptit</a:t>
            </a:r>
            <a:r>
              <a:rPr lang="tr-TR" altLang="en-US" sz="2400" dirty="0">
                <a:solidFill>
                  <a:schemeClr val="accent1"/>
                </a:solidFill>
              </a:rPr>
              <a:t>(CRGP), VİP, CCK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 err="1">
                <a:solidFill>
                  <a:schemeClr val="accent1"/>
                </a:solidFill>
              </a:rPr>
              <a:t>Glutamat</a:t>
            </a:r>
            <a:r>
              <a:rPr lang="tr-TR" altLang="en-US" sz="2400" dirty="0">
                <a:solidFill>
                  <a:schemeClr val="accent1"/>
                </a:solidFill>
              </a:rPr>
              <a:t>, </a:t>
            </a:r>
            <a:r>
              <a:rPr lang="tr-TR" altLang="en-US" sz="2400" dirty="0" err="1">
                <a:solidFill>
                  <a:schemeClr val="accent1"/>
                </a:solidFill>
              </a:rPr>
              <a:t>aspartat</a:t>
            </a:r>
            <a:endParaRPr lang="tr-TR" altLang="en-US" sz="2400" dirty="0">
              <a:solidFill>
                <a:schemeClr val="accent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 err="1">
                <a:solidFill>
                  <a:schemeClr val="accent1"/>
                </a:solidFill>
              </a:rPr>
              <a:t>Prostaglandinler</a:t>
            </a:r>
            <a:r>
              <a:rPr lang="tr-TR" altLang="en-US" sz="2400" dirty="0">
                <a:solidFill>
                  <a:schemeClr val="accent1"/>
                </a:solidFill>
              </a:rPr>
              <a:t>  ve </a:t>
            </a:r>
            <a:r>
              <a:rPr lang="tr-TR" altLang="en-US" sz="2400" dirty="0" err="1">
                <a:solidFill>
                  <a:schemeClr val="accent1"/>
                </a:solidFill>
              </a:rPr>
              <a:t>lökotrienler</a:t>
            </a:r>
            <a:r>
              <a:rPr lang="tr-TR" altLang="en-US" sz="2400" dirty="0">
                <a:solidFill>
                  <a:schemeClr val="accent1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400" dirty="0" err="1">
                <a:solidFill>
                  <a:schemeClr val="accent1"/>
                </a:solidFill>
              </a:rPr>
              <a:t>İnterlökinler</a:t>
            </a:r>
            <a:endParaRPr lang="tr-TR" alt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27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03037" y="980728"/>
            <a:ext cx="8713788" cy="1081088"/>
          </a:xfrm>
        </p:spPr>
        <p:txBody>
          <a:bodyPr/>
          <a:lstStyle/>
          <a:p>
            <a:pPr eaLnBrk="1" hangingPunct="1"/>
            <a:r>
              <a:rPr lang="tr-TR" altLang="en-US" sz="4000" b="1" dirty="0">
                <a:solidFill>
                  <a:schemeClr val="tx1"/>
                </a:solidFill>
              </a:rPr>
              <a:t>Ağrıyı azaltan  maddeler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348880"/>
            <a:ext cx="8229600" cy="4389120"/>
          </a:xfrm>
        </p:spPr>
        <p:txBody>
          <a:bodyPr/>
          <a:lstStyle/>
          <a:p>
            <a:pPr eaLnBrk="1" hangingPunct="1"/>
            <a:r>
              <a:rPr lang="tr-TR" altLang="en-US" dirty="0" err="1">
                <a:solidFill>
                  <a:schemeClr val="accent1"/>
                </a:solidFill>
              </a:rPr>
              <a:t>Endojen</a:t>
            </a:r>
            <a:r>
              <a:rPr lang="tr-TR" altLang="en-US" dirty="0">
                <a:solidFill>
                  <a:schemeClr val="accent1"/>
                </a:solidFill>
              </a:rPr>
              <a:t> </a:t>
            </a:r>
            <a:r>
              <a:rPr lang="tr-TR" altLang="en-US" dirty="0" err="1">
                <a:solidFill>
                  <a:schemeClr val="accent1"/>
                </a:solidFill>
              </a:rPr>
              <a:t>opioitler</a:t>
            </a:r>
            <a:r>
              <a:rPr lang="tr-TR" altLang="en-US" dirty="0">
                <a:solidFill>
                  <a:schemeClr val="accent1"/>
                </a:solidFill>
              </a:rPr>
              <a:t> (</a:t>
            </a:r>
            <a:r>
              <a:rPr lang="tr-TR" altLang="en-US" dirty="0" err="1">
                <a:solidFill>
                  <a:schemeClr val="accent1"/>
                </a:solidFill>
              </a:rPr>
              <a:t>enkefalinler</a:t>
            </a:r>
            <a:r>
              <a:rPr lang="tr-TR" altLang="en-US" dirty="0">
                <a:solidFill>
                  <a:schemeClr val="accent1"/>
                </a:solidFill>
              </a:rPr>
              <a:t>, </a:t>
            </a:r>
            <a:r>
              <a:rPr lang="tr-TR" altLang="en-US" dirty="0" err="1">
                <a:solidFill>
                  <a:schemeClr val="accent1"/>
                </a:solidFill>
              </a:rPr>
              <a:t>dimorfinler</a:t>
            </a:r>
            <a:r>
              <a:rPr lang="tr-TR" altLang="en-US" dirty="0">
                <a:solidFill>
                  <a:schemeClr val="accent1"/>
                </a:solidFill>
              </a:rPr>
              <a:t>, beta </a:t>
            </a:r>
            <a:r>
              <a:rPr lang="tr-TR" altLang="en-US" dirty="0" err="1">
                <a:solidFill>
                  <a:schemeClr val="accent1"/>
                </a:solidFill>
              </a:rPr>
              <a:t>endorfinler</a:t>
            </a:r>
            <a:r>
              <a:rPr lang="tr-TR" altLang="en-US" dirty="0">
                <a:solidFill>
                  <a:schemeClr val="accent1"/>
                </a:solidFill>
              </a:rPr>
              <a:t>)</a:t>
            </a:r>
          </a:p>
          <a:p>
            <a:pPr eaLnBrk="1" hangingPunct="1"/>
            <a:r>
              <a:rPr lang="tr-TR" altLang="en-US" dirty="0" err="1">
                <a:solidFill>
                  <a:schemeClr val="accent1"/>
                </a:solidFill>
              </a:rPr>
              <a:t>Somatostatin</a:t>
            </a:r>
            <a:endParaRPr lang="tr-TR" altLang="en-US" dirty="0">
              <a:solidFill>
                <a:schemeClr val="accent1"/>
              </a:solidFill>
            </a:endParaRPr>
          </a:p>
          <a:p>
            <a:pPr eaLnBrk="1" hangingPunct="1"/>
            <a:r>
              <a:rPr lang="tr-TR" altLang="en-US" dirty="0" err="1">
                <a:solidFill>
                  <a:schemeClr val="accent1"/>
                </a:solidFill>
              </a:rPr>
              <a:t>Norepinefrin</a:t>
            </a:r>
            <a:r>
              <a:rPr lang="tr-TR" altLang="en-US" dirty="0">
                <a:solidFill>
                  <a:schemeClr val="accent1"/>
                </a:solidFill>
              </a:rPr>
              <a:t> (Alfa 2 </a:t>
            </a:r>
            <a:r>
              <a:rPr lang="tr-TR" altLang="en-US" dirty="0" err="1">
                <a:solidFill>
                  <a:schemeClr val="accent1"/>
                </a:solidFill>
              </a:rPr>
              <a:t>adrenerjik</a:t>
            </a:r>
            <a:r>
              <a:rPr lang="tr-TR" altLang="en-US" dirty="0">
                <a:solidFill>
                  <a:schemeClr val="accent1"/>
                </a:solidFill>
              </a:rPr>
              <a:t> Reseptör)</a:t>
            </a:r>
          </a:p>
          <a:p>
            <a:pPr eaLnBrk="1" hangingPunct="1"/>
            <a:r>
              <a:rPr lang="tr-TR" altLang="en-US" dirty="0">
                <a:solidFill>
                  <a:schemeClr val="accent1"/>
                </a:solidFill>
              </a:rPr>
              <a:t>GABA</a:t>
            </a:r>
          </a:p>
          <a:p>
            <a:pPr eaLnBrk="1" hangingPunct="1"/>
            <a:r>
              <a:rPr lang="tr-TR" altLang="en-US" dirty="0" err="1">
                <a:solidFill>
                  <a:schemeClr val="accent1"/>
                </a:solidFill>
              </a:rPr>
              <a:t>Nörotensin</a:t>
            </a:r>
            <a:endParaRPr lang="tr-TR" altLang="en-US" dirty="0">
              <a:solidFill>
                <a:schemeClr val="accent1"/>
              </a:solidFill>
            </a:endParaRPr>
          </a:p>
          <a:p>
            <a:pPr eaLnBrk="1" hangingPunct="1"/>
            <a:r>
              <a:rPr lang="tr-TR" altLang="en-US" dirty="0" err="1">
                <a:solidFill>
                  <a:schemeClr val="accent1"/>
                </a:solidFill>
              </a:rPr>
              <a:t>Endokanabinoitler</a:t>
            </a:r>
            <a:r>
              <a:rPr lang="tr-TR" altLang="en-US" dirty="0">
                <a:solidFill>
                  <a:schemeClr val="accent1"/>
                </a:solidFill>
              </a:rPr>
              <a:t> (CB1).</a:t>
            </a:r>
          </a:p>
        </p:txBody>
      </p:sp>
    </p:spTree>
    <p:extLst>
      <p:ext uri="{BB962C8B-B14F-4D97-AF65-F5344CB8AC3E}">
        <p14:creationId xmlns:p14="http://schemas.microsoft.com/office/powerpoint/2010/main" val="2722862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20688"/>
            <a:ext cx="7941568" cy="1143000"/>
          </a:xfrm>
        </p:spPr>
        <p:txBody>
          <a:bodyPr/>
          <a:lstStyle/>
          <a:p>
            <a:pPr eaLnBrk="1" hangingPunct="1"/>
            <a:r>
              <a:rPr lang="tr-TR" altLang="en-US" b="1" dirty="0" err="1">
                <a:solidFill>
                  <a:schemeClr val="tx1"/>
                </a:solidFill>
              </a:rPr>
              <a:t>Periferal</a:t>
            </a:r>
            <a:r>
              <a:rPr lang="tr-TR" altLang="en-US" b="1" dirty="0">
                <a:solidFill>
                  <a:schemeClr val="tx1"/>
                </a:solidFill>
              </a:rPr>
              <a:t> </a:t>
            </a:r>
            <a:r>
              <a:rPr lang="en-US" altLang="en-US" b="1" dirty="0" err="1">
                <a:solidFill>
                  <a:schemeClr val="tx1"/>
                </a:solidFill>
              </a:rPr>
              <a:t>Sensitiza</a:t>
            </a:r>
            <a:r>
              <a:rPr lang="tr-TR" altLang="en-US" b="1" dirty="0" err="1">
                <a:solidFill>
                  <a:schemeClr val="tx1"/>
                </a:solidFill>
              </a:rPr>
              <a:t>syon</a:t>
            </a:r>
            <a:endParaRPr lang="tr-TR" altLang="en-US" b="1" dirty="0">
              <a:solidFill>
                <a:schemeClr val="tx1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1988839"/>
            <a:ext cx="7992889" cy="4137323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Nosiseptörler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inflamasyona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 sebep olan aşağıdaki kimyasallara maruz kaldığında görülür:</a:t>
            </a:r>
          </a:p>
          <a:p>
            <a:pPr eaLnBrk="1" hangingPunct="1"/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P maddesi,hidrojen iyonları, </a:t>
            </a:r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histamin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, </a:t>
            </a:r>
            <a:r>
              <a:rPr lang="en-US" altLang="en-US" sz="2800" dirty="0">
                <a:solidFill>
                  <a:schemeClr val="accent2"/>
                </a:solidFill>
                <a:cs typeface="Times New Roman" pitchFamily="18" charset="0"/>
              </a:rPr>
              <a:t>brad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i</a:t>
            </a:r>
            <a:r>
              <a:rPr lang="en-US" altLang="en-US" sz="2800" dirty="0" err="1">
                <a:solidFill>
                  <a:schemeClr val="accent2"/>
                </a:solidFill>
                <a:cs typeface="Times New Roman" pitchFamily="18" charset="0"/>
              </a:rPr>
              <a:t>kinin</a:t>
            </a:r>
            <a:r>
              <a:rPr lang="en-US" altLang="en-US" sz="2800" dirty="0">
                <a:solidFill>
                  <a:schemeClr val="accent2"/>
                </a:solidFill>
                <a:cs typeface="Times New Roman" pitchFamily="18" charset="0"/>
              </a:rPr>
              <a:t>, </a:t>
            </a:r>
            <a:r>
              <a:rPr lang="en-US" altLang="en-US" sz="2800" dirty="0" err="1">
                <a:solidFill>
                  <a:schemeClr val="accent2"/>
                </a:solidFill>
                <a:cs typeface="Times New Roman" pitchFamily="18" charset="0"/>
              </a:rPr>
              <a:t>potas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yum</a:t>
            </a:r>
            <a:r>
              <a:rPr lang="en-US" altLang="en-US" sz="2800" dirty="0">
                <a:solidFill>
                  <a:schemeClr val="accent2"/>
                </a:solidFill>
                <a:cs typeface="Times New Roman" pitchFamily="18" charset="0"/>
              </a:rPr>
              <a:t>,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sitokinler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, </a:t>
            </a:r>
            <a:r>
              <a:rPr lang="en-US" altLang="en-US" sz="2800" dirty="0">
                <a:solidFill>
                  <a:schemeClr val="accent2"/>
                </a:solidFill>
                <a:cs typeface="Times New Roman" pitchFamily="18" charset="0"/>
              </a:rPr>
              <a:t>serotonin, </a:t>
            </a:r>
            <a:r>
              <a:rPr lang="en-US" altLang="en-US" sz="2800" dirty="0" err="1">
                <a:solidFill>
                  <a:schemeClr val="accent2"/>
                </a:solidFill>
                <a:cs typeface="Times New Roman" pitchFamily="18" charset="0"/>
              </a:rPr>
              <a:t>nitri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k</a:t>
            </a:r>
            <a:r>
              <a:rPr lang="en-US" altLang="en-US" sz="2800" dirty="0">
                <a:solidFill>
                  <a:schemeClr val="accent2"/>
                </a:solidFill>
                <a:cs typeface="Times New Roman" pitchFamily="18" charset="0"/>
              </a:rPr>
              <a:t> o</a:t>
            </a:r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ks</a:t>
            </a:r>
            <a:r>
              <a:rPr lang="en-US" altLang="en-US" sz="2800" dirty="0" err="1">
                <a:solidFill>
                  <a:schemeClr val="accent2"/>
                </a:solidFill>
                <a:cs typeface="Times New Roman" pitchFamily="18" charset="0"/>
              </a:rPr>
              <a:t>i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t</a:t>
            </a:r>
            <a:endParaRPr lang="en-US" altLang="en-US" sz="2800" dirty="0">
              <a:solidFill>
                <a:schemeClr val="accent2"/>
              </a:solidFill>
              <a:cs typeface="Times New Roman" pitchFamily="18" charset="0"/>
            </a:endParaRPr>
          </a:p>
          <a:p>
            <a:pPr eaLnBrk="1" hangingPunct="1"/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Bütün bu aracılar birlikte etki ederek hem A-delta hem de C liflerinde deşarj eşiğini düşürüp ağrıya (</a:t>
            </a:r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periferde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sensitizasyona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) neden olurlar.</a:t>
            </a:r>
            <a:r>
              <a:rPr lang="en-US" altLang="en-US" sz="280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endParaRPr lang="tr-TR" altLang="en-US" sz="2800" dirty="0">
              <a:solidFill>
                <a:schemeClr val="accent2"/>
              </a:solidFill>
              <a:cs typeface="Times New Roman" pitchFamily="18" charset="0"/>
            </a:endParaRPr>
          </a:p>
          <a:p>
            <a:pPr eaLnBrk="1" hangingPunct="1"/>
            <a:r>
              <a:rPr lang="tr-TR" altLang="en-US" sz="2800" b="1" dirty="0">
                <a:solidFill>
                  <a:schemeClr val="accent2"/>
                </a:solidFill>
                <a:cs typeface="Times New Roman" pitchFamily="18" charset="0"/>
              </a:rPr>
              <a:t>Örnek: Güneş yanığı sonrası </a:t>
            </a:r>
            <a:r>
              <a:rPr lang="tr-TR" altLang="en-US" sz="2800" b="1" dirty="0" err="1">
                <a:solidFill>
                  <a:schemeClr val="accent2"/>
                </a:solidFill>
                <a:cs typeface="Times New Roman" pitchFamily="18" charset="0"/>
              </a:rPr>
              <a:t>allodinia</a:t>
            </a:r>
            <a:r>
              <a:rPr lang="tr-TR" altLang="en-US" sz="2800" b="1" dirty="0">
                <a:solidFill>
                  <a:schemeClr val="accent2"/>
                </a:solidFill>
                <a:cs typeface="Times New Roman" pitchFamily="18" charset="0"/>
              </a:rPr>
              <a:t> görülmesi</a:t>
            </a:r>
            <a:endParaRPr lang="en-US" altLang="en-US" sz="2800" b="1" dirty="0">
              <a:solidFill>
                <a:schemeClr val="accent2"/>
              </a:solidFill>
              <a:cs typeface="Times New Roman" pitchFamily="18" charset="0"/>
            </a:endParaRPr>
          </a:p>
          <a:p>
            <a:pPr eaLnBrk="1" hangingPunct="1"/>
            <a:endParaRPr lang="tr-T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380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en-US" b="1" dirty="0">
                <a:solidFill>
                  <a:schemeClr val="tx1"/>
                </a:solidFill>
              </a:rPr>
              <a:t>Santral 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en-US" altLang="en-US" b="1" dirty="0" err="1">
                <a:solidFill>
                  <a:schemeClr val="tx1"/>
                </a:solidFill>
              </a:rPr>
              <a:t>Sensitiza</a:t>
            </a:r>
            <a:r>
              <a:rPr lang="tr-TR" altLang="en-US" b="1" dirty="0" err="1">
                <a:solidFill>
                  <a:schemeClr val="tx1"/>
                </a:solidFill>
              </a:rPr>
              <a:t>syon</a:t>
            </a:r>
            <a:endParaRPr lang="tr-TR" altLang="en-US" b="1" dirty="0">
              <a:solidFill>
                <a:schemeClr val="tx1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2132857"/>
            <a:ext cx="8064895" cy="3993306"/>
          </a:xfrm>
        </p:spPr>
        <p:txBody>
          <a:bodyPr>
            <a:normAutofit/>
          </a:bodyPr>
          <a:lstStyle/>
          <a:p>
            <a:r>
              <a:rPr lang="tr-TR" altLang="en-US" sz="2400" dirty="0">
                <a:solidFill>
                  <a:schemeClr val="accent2"/>
                </a:solidFill>
                <a:cs typeface="Times New Roman" pitchFamily="18" charset="0"/>
              </a:rPr>
              <a:t>Arka boynuzdaki nöronların uyarılabilirliğinin artması. Sonuçta normal uyaranlar bile ağrı oluşturur (</a:t>
            </a:r>
            <a:r>
              <a:rPr lang="tr-TR" altLang="en-US" sz="2400" dirty="0" err="1">
                <a:solidFill>
                  <a:schemeClr val="accent2"/>
                </a:solidFill>
                <a:cs typeface="Times New Roman" pitchFamily="18" charset="0"/>
              </a:rPr>
              <a:t>Allodinia</a:t>
            </a:r>
            <a:r>
              <a:rPr lang="tr-TR" altLang="en-US" sz="2400" dirty="0">
                <a:solidFill>
                  <a:schemeClr val="accent2"/>
                </a:solidFill>
                <a:cs typeface="Times New Roman" pitchFamily="18" charset="0"/>
              </a:rPr>
              <a:t>).</a:t>
            </a:r>
          </a:p>
          <a:p>
            <a:pPr eaLnBrk="1" hangingPunct="1"/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Periferal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sensitizasyonun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 sonucudur</a:t>
            </a:r>
            <a:r>
              <a:rPr lang="tr-TR" altLang="en-US" sz="2800" b="1" dirty="0">
                <a:solidFill>
                  <a:schemeClr val="accent2"/>
                </a:solidFill>
                <a:cs typeface="Times New Roman" pitchFamily="18" charset="0"/>
              </a:rPr>
              <a:t>. </a:t>
            </a:r>
            <a:endParaRPr lang="tr-TR" altLang="en-US" sz="2800" dirty="0">
              <a:solidFill>
                <a:schemeClr val="accent2"/>
              </a:solidFill>
              <a:cs typeface="Times New Roman" pitchFamily="18" charset="0"/>
            </a:endParaRPr>
          </a:p>
          <a:p>
            <a:pPr eaLnBrk="1" hangingPunct="1"/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Arka boynuz nöronlarının </a:t>
            </a:r>
            <a:r>
              <a:rPr lang="tr-TR" altLang="en-US" sz="2800" dirty="0" err="1">
                <a:solidFill>
                  <a:schemeClr val="accent2"/>
                </a:solidFill>
                <a:cs typeface="Times New Roman" pitchFamily="18" charset="0"/>
              </a:rPr>
              <a:t>reseptif</a:t>
            </a:r>
            <a:r>
              <a:rPr lang="tr-TR" altLang="en-US" sz="2800" dirty="0">
                <a:solidFill>
                  <a:schemeClr val="accent2"/>
                </a:solidFill>
                <a:cs typeface="Times New Roman" pitchFamily="18" charset="0"/>
              </a:rPr>
              <a:t> alanları genişler</a:t>
            </a:r>
          </a:p>
          <a:p>
            <a:pPr lvl="1" eaLnBrk="1" hangingPunct="1"/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Arka boynuzda </a:t>
            </a:r>
            <a:r>
              <a:rPr lang="tr-TR" altLang="en-US" dirty="0" err="1">
                <a:solidFill>
                  <a:schemeClr val="accent2"/>
                </a:solidFill>
                <a:cs typeface="Times New Roman" pitchFamily="18" charset="0"/>
              </a:rPr>
              <a:t>sinapsların</a:t>
            </a:r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 etkinliği artar</a:t>
            </a:r>
          </a:p>
          <a:p>
            <a:pPr lvl="1" eaLnBrk="1" hangingPunct="1"/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Yeni </a:t>
            </a:r>
            <a:r>
              <a:rPr lang="tr-TR" altLang="en-US" dirty="0" err="1">
                <a:solidFill>
                  <a:schemeClr val="accent2"/>
                </a:solidFill>
                <a:cs typeface="Times New Roman" pitchFamily="18" charset="0"/>
              </a:rPr>
              <a:t>sinapslar</a:t>
            </a:r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 oluşabilir.</a:t>
            </a:r>
            <a:endParaRPr lang="en-US" altLang="en-US" dirty="0">
              <a:solidFill>
                <a:schemeClr val="accent2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tr-T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77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11"/>
          <p:cNvSpPr txBox="1">
            <a:spLocks noChangeArrowheads="1"/>
          </p:cNvSpPr>
          <p:nvPr/>
        </p:nvSpPr>
        <p:spPr bwMode="auto">
          <a:xfrm>
            <a:off x="1115616" y="1412875"/>
            <a:ext cx="763284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en-US" b="1" dirty="0">
                <a:solidFill>
                  <a:schemeClr val="accent2"/>
                </a:solidFill>
              </a:rPr>
              <a:t>Doku hasarı </a:t>
            </a:r>
            <a:r>
              <a:rPr lang="tr-TR" altLang="en-US" b="1" dirty="0" err="1">
                <a:solidFill>
                  <a:schemeClr val="accent2"/>
                </a:solidFill>
              </a:rPr>
              <a:t>Prostaglandin</a:t>
            </a:r>
            <a:r>
              <a:rPr lang="tr-TR" altLang="en-US" b="1" dirty="0">
                <a:solidFill>
                  <a:schemeClr val="accent2"/>
                </a:solidFill>
              </a:rPr>
              <a:t> ve </a:t>
            </a:r>
            <a:r>
              <a:rPr lang="tr-TR" altLang="en-US" b="1" dirty="0" err="1">
                <a:solidFill>
                  <a:schemeClr val="accent2"/>
                </a:solidFill>
              </a:rPr>
              <a:t>bradikinin</a:t>
            </a:r>
            <a:r>
              <a:rPr lang="tr-TR" altLang="en-US" b="1" dirty="0">
                <a:solidFill>
                  <a:schemeClr val="accent2"/>
                </a:solidFill>
              </a:rPr>
              <a:t> salgılatır. </a:t>
            </a:r>
          </a:p>
          <a:p>
            <a:pPr>
              <a:spcBef>
                <a:spcPct val="50000"/>
              </a:spcBef>
            </a:pPr>
            <a:r>
              <a:rPr lang="tr-TR" altLang="en-US" b="1" dirty="0">
                <a:solidFill>
                  <a:schemeClr val="accent2"/>
                </a:solidFill>
              </a:rPr>
              <a:t>Bunlar </a:t>
            </a:r>
            <a:r>
              <a:rPr lang="tr-TR" altLang="en-US" b="1" dirty="0" err="1">
                <a:solidFill>
                  <a:schemeClr val="accent2"/>
                </a:solidFill>
              </a:rPr>
              <a:t>Nosiseptörü</a:t>
            </a:r>
            <a:r>
              <a:rPr lang="tr-TR" altLang="en-US" b="1" dirty="0">
                <a:solidFill>
                  <a:schemeClr val="accent2"/>
                </a:solidFill>
              </a:rPr>
              <a:t> aktifler.  </a:t>
            </a:r>
          </a:p>
          <a:p>
            <a:pPr>
              <a:spcBef>
                <a:spcPct val="50000"/>
              </a:spcBef>
            </a:pPr>
            <a:r>
              <a:rPr lang="tr-TR" altLang="en-US" b="1" dirty="0" err="1">
                <a:solidFill>
                  <a:schemeClr val="accent2"/>
                </a:solidFill>
              </a:rPr>
              <a:t>Nosiseptörden</a:t>
            </a:r>
            <a:r>
              <a:rPr lang="tr-TR" altLang="en-US" b="1" dirty="0">
                <a:solidFill>
                  <a:schemeClr val="accent2"/>
                </a:solidFill>
              </a:rPr>
              <a:t> PM ve </a:t>
            </a:r>
            <a:r>
              <a:rPr lang="tr-TR" altLang="en-US" b="1" dirty="0" err="1">
                <a:solidFill>
                  <a:schemeClr val="accent2"/>
                </a:solidFill>
              </a:rPr>
              <a:t>kalsitonin</a:t>
            </a:r>
            <a:r>
              <a:rPr lang="tr-TR" altLang="en-US" b="1" dirty="0">
                <a:solidFill>
                  <a:schemeClr val="accent2"/>
                </a:solidFill>
              </a:rPr>
              <a:t> geniyle ilgili </a:t>
            </a:r>
            <a:r>
              <a:rPr lang="tr-TR" altLang="en-US" b="1" dirty="0" err="1">
                <a:solidFill>
                  <a:schemeClr val="accent2"/>
                </a:solidFill>
              </a:rPr>
              <a:t>peptit</a:t>
            </a:r>
            <a:r>
              <a:rPr lang="tr-TR" altLang="en-US" b="1" dirty="0">
                <a:solidFill>
                  <a:schemeClr val="accent2"/>
                </a:solidFill>
              </a:rPr>
              <a:t> (CGRP) salınır.</a:t>
            </a:r>
          </a:p>
          <a:p>
            <a:pPr>
              <a:spcBef>
                <a:spcPct val="50000"/>
              </a:spcBef>
            </a:pPr>
            <a:r>
              <a:rPr lang="tr-TR" altLang="en-US" b="1" dirty="0">
                <a:solidFill>
                  <a:schemeClr val="accent2"/>
                </a:solidFill>
              </a:rPr>
              <a:t>PM </a:t>
            </a:r>
            <a:r>
              <a:rPr lang="tr-TR" altLang="en-US" b="1" dirty="0" err="1">
                <a:solidFill>
                  <a:schemeClr val="accent2"/>
                </a:solidFill>
              </a:rPr>
              <a:t>mast</a:t>
            </a:r>
            <a:r>
              <a:rPr lang="tr-TR" altLang="en-US" b="1" dirty="0">
                <a:solidFill>
                  <a:schemeClr val="accent2"/>
                </a:solidFill>
              </a:rPr>
              <a:t> hücresinden </a:t>
            </a:r>
            <a:r>
              <a:rPr lang="tr-TR" altLang="en-US" b="1" dirty="0" err="1">
                <a:solidFill>
                  <a:schemeClr val="accent2"/>
                </a:solidFill>
              </a:rPr>
              <a:t>histamin</a:t>
            </a:r>
            <a:r>
              <a:rPr lang="tr-TR" altLang="en-US" b="1" dirty="0">
                <a:solidFill>
                  <a:schemeClr val="accent2"/>
                </a:solidFill>
              </a:rPr>
              <a:t> salgılatır. </a:t>
            </a:r>
          </a:p>
          <a:p>
            <a:pPr>
              <a:spcBef>
                <a:spcPct val="50000"/>
              </a:spcBef>
            </a:pPr>
            <a:r>
              <a:rPr lang="tr-TR" altLang="en-US" b="1" dirty="0" err="1">
                <a:solidFill>
                  <a:schemeClr val="accent2"/>
                </a:solidFill>
              </a:rPr>
              <a:t>Histamin</a:t>
            </a:r>
            <a:r>
              <a:rPr lang="tr-TR" altLang="en-US" b="1" dirty="0">
                <a:solidFill>
                  <a:schemeClr val="accent2"/>
                </a:solidFill>
              </a:rPr>
              <a:t> </a:t>
            </a:r>
            <a:r>
              <a:rPr lang="tr-TR" altLang="en-US" b="1" dirty="0" err="1">
                <a:solidFill>
                  <a:schemeClr val="accent2"/>
                </a:solidFill>
              </a:rPr>
              <a:t>nosiseptörleri</a:t>
            </a:r>
            <a:r>
              <a:rPr lang="tr-TR" altLang="en-US" b="1" dirty="0">
                <a:solidFill>
                  <a:schemeClr val="accent2"/>
                </a:solidFill>
              </a:rPr>
              <a:t> uyarır 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title"/>
          </p:nvPr>
        </p:nvSpPr>
        <p:spPr>
          <a:xfrm>
            <a:off x="395536" y="1196752"/>
            <a:ext cx="8229600" cy="642942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tr-TR" altLang="en-US" sz="4000" b="1" dirty="0">
                <a:solidFill>
                  <a:schemeClr val="accent1"/>
                </a:solidFill>
              </a:rPr>
            </a:br>
            <a:br>
              <a:rPr lang="tr-TR" altLang="en-US" sz="4000" b="1" dirty="0">
                <a:solidFill>
                  <a:schemeClr val="accent1"/>
                </a:solidFill>
              </a:rPr>
            </a:br>
            <a:br>
              <a:rPr lang="tr-TR" altLang="en-US" sz="4000" b="1" dirty="0">
                <a:solidFill>
                  <a:schemeClr val="accent1"/>
                </a:solidFill>
              </a:rPr>
            </a:br>
            <a:br>
              <a:rPr lang="tr-TR" altLang="en-US" sz="4000" b="1" dirty="0">
                <a:solidFill>
                  <a:schemeClr val="accent1"/>
                </a:solidFill>
              </a:rPr>
            </a:br>
            <a:r>
              <a:rPr lang="tr-TR" altLang="en-US" sz="4000" b="1" dirty="0">
                <a:solidFill>
                  <a:schemeClr val="accent1"/>
                </a:solidFill>
              </a:rPr>
              <a:t> YANSIYAN AĞRI</a:t>
            </a:r>
            <a:endParaRPr lang="tr-TR" altLang="en-US" sz="4000" dirty="0">
              <a:solidFill>
                <a:schemeClr val="accent1"/>
              </a:solidFill>
            </a:endParaRPr>
          </a:p>
        </p:txBody>
      </p:sp>
      <p:sp>
        <p:nvSpPr>
          <p:cNvPr id="45060" name="Rectangle 7"/>
          <p:cNvSpPr>
            <a:spLocks noChangeArrowheads="1"/>
          </p:cNvSpPr>
          <p:nvPr/>
        </p:nvSpPr>
        <p:spPr bwMode="auto">
          <a:xfrm>
            <a:off x="449262" y="2136475"/>
            <a:ext cx="331311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tr-TR" altLang="en-US" b="1" dirty="0">
              <a:solidFill>
                <a:schemeClr val="accent1"/>
              </a:solidFill>
            </a:endParaRPr>
          </a:p>
          <a:p>
            <a:r>
              <a:rPr lang="tr-TR" altLang="en-US" b="1" dirty="0">
                <a:solidFill>
                  <a:schemeClr val="accent1"/>
                </a:solidFill>
              </a:rPr>
              <a:t>Arka Boynuz V. Tabaka nöron</a:t>
            </a:r>
            <a:r>
              <a:rPr lang="en-US" altLang="en-US" b="1" dirty="0">
                <a:solidFill>
                  <a:schemeClr val="accent1"/>
                </a:solidFill>
              </a:rPr>
              <a:t>l</a:t>
            </a:r>
            <a:r>
              <a:rPr lang="tr-TR" altLang="en-US" b="1" dirty="0">
                <a:solidFill>
                  <a:schemeClr val="accent1"/>
                </a:solidFill>
              </a:rPr>
              <a:t>arı  hem deri hem de </a:t>
            </a:r>
            <a:r>
              <a:rPr lang="tr-TR" altLang="en-US" b="1" dirty="0" err="1">
                <a:solidFill>
                  <a:schemeClr val="accent1"/>
                </a:solidFill>
              </a:rPr>
              <a:t>viseradan</a:t>
            </a:r>
            <a:r>
              <a:rPr lang="tr-TR" altLang="en-US" b="1" dirty="0">
                <a:solidFill>
                  <a:schemeClr val="accent1"/>
                </a:solidFill>
              </a:rPr>
              <a:t> giriş alır. Deri girişi dominant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4656153"/>
            <a:ext cx="42116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</a:pPr>
            <a:r>
              <a:rPr lang="tr-TR" altLang="en-US" b="1" dirty="0" err="1">
                <a:solidFill>
                  <a:schemeClr val="accent1"/>
                </a:solidFill>
              </a:rPr>
              <a:t>Nosiseptif</a:t>
            </a:r>
            <a:r>
              <a:rPr lang="tr-TR" altLang="en-US" b="1" dirty="0">
                <a:solidFill>
                  <a:schemeClr val="accent1"/>
                </a:solidFill>
              </a:rPr>
              <a:t> </a:t>
            </a:r>
            <a:r>
              <a:rPr lang="tr-TR" altLang="en-US" b="1" dirty="0" err="1">
                <a:solidFill>
                  <a:schemeClr val="accent1"/>
                </a:solidFill>
              </a:rPr>
              <a:t>primer</a:t>
            </a:r>
            <a:r>
              <a:rPr lang="tr-TR" altLang="en-US" b="1" dirty="0">
                <a:solidFill>
                  <a:schemeClr val="accent1"/>
                </a:solidFill>
              </a:rPr>
              <a:t> </a:t>
            </a:r>
            <a:r>
              <a:rPr lang="tr-TR" altLang="en-US" b="1" dirty="0" err="1">
                <a:solidFill>
                  <a:schemeClr val="accent1"/>
                </a:solidFill>
              </a:rPr>
              <a:t>aferentin</a:t>
            </a:r>
            <a:r>
              <a:rPr lang="tr-TR" altLang="en-US" b="1" dirty="0">
                <a:solidFill>
                  <a:schemeClr val="accent1"/>
                </a:solidFill>
              </a:rPr>
              <a:t> bir dalı deriyi, diğer dalı iç organı </a:t>
            </a:r>
            <a:r>
              <a:rPr lang="tr-TR" altLang="en-US" b="1" dirty="0" err="1">
                <a:solidFill>
                  <a:schemeClr val="accent1"/>
                </a:solidFill>
              </a:rPr>
              <a:t>innerve</a:t>
            </a:r>
            <a:r>
              <a:rPr lang="tr-TR" altLang="en-US" b="1" dirty="0">
                <a:solidFill>
                  <a:schemeClr val="accent1"/>
                </a:solidFill>
              </a:rPr>
              <a:t> edebilir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8F7A22-61F1-4215-92A2-5863F01E7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tr-TR" altLang="tr-TR" b="1" dirty="0">
                <a:solidFill>
                  <a:schemeClr val="tx1"/>
                </a:solidFill>
              </a:rPr>
              <a:t>Yansıyan Ağrı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tr-TR" altLang="tr-TR" sz="2800" b="1" u="sng" dirty="0">
                <a:solidFill>
                  <a:srgbClr val="0070C0"/>
                </a:solidFill>
              </a:rPr>
              <a:t>ORGAN  </a:t>
            </a:r>
            <a:r>
              <a:rPr lang="tr-TR" altLang="tr-TR" sz="2800" u="sng" dirty="0">
                <a:solidFill>
                  <a:srgbClr val="0070C0"/>
                </a:solidFill>
              </a:rPr>
              <a:t>                      :</a:t>
            </a:r>
            <a:r>
              <a:rPr lang="tr-TR" altLang="tr-TR" sz="2800" b="1" u="sng" dirty="0">
                <a:solidFill>
                  <a:srgbClr val="0070C0"/>
                </a:solidFill>
              </a:rPr>
              <a:t>YANSIMA ALANI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Beyin zarları                 : Baş ve boynun arkası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Kalp                               : Sol kol, göğüs, boyun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</a:t>
            </a:r>
            <a:r>
              <a:rPr lang="tr-TR" altLang="tr-TR" sz="2800" dirty="0" err="1">
                <a:solidFill>
                  <a:srgbClr val="00B0F0"/>
                </a:solidFill>
              </a:rPr>
              <a:t>Trakea</a:t>
            </a:r>
            <a:r>
              <a:rPr lang="tr-TR" altLang="tr-TR" sz="2800" dirty="0">
                <a:solidFill>
                  <a:srgbClr val="00B0F0"/>
                </a:solidFill>
              </a:rPr>
              <a:t>                           : </a:t>
            </a:r>
            <a:r>
              <a:rPr lang="tr-TR" altLang="tr-TR" sz="2800" dirty="0" err="1">
                <a:solidFill>
                  <a:srgbClr val="00B0F0"/>
                </a:solidFill>
              </a:rPr>
              <a:t>Sternumun</a:t>
            </a:r>
            <a:r>
              <a:rPr lang="tr-TR" altLang="tr-TR" sz="2800" dirty="0">
                <a:solidFill>
                  <a:srgbClr val="00B0F0"/>
                </a:solidFill>
              </a:rPr>
              <a:t> altı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Diyafram                       : Omuz başı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</a:t>
            </a:r>
            <a:r>
              <a:rPr lang="tr-TR" altLang="tr-TR" sz="2800" dirty="0" err="1">
                <a:solidFill>
                  <a:srgbClr val="00B0F0"/>
                </a:solidFill>
              </a:rPr>
              <a:t>Özofagus</a:t>
            </a:r>
            <a:r>
              <a:rPr lang="tr-TR" altLang="tr-TR" sz="2800" dirty="0">
                <a:solidFill>
                  <a:srgbClr val="00B0F0"/>
                </a:solidFill>
              </a:rPr>
              <a:t>                       : </a:t>
            </a:r>
            <a:r>
              <a:rPr lang="tr-TR" altLang="tr-TR" sz="2800" dirty="0" err="1">
                <a:solidFill>
                  <a:srgbClr val="00B0F0"/>
                </a:solidFill>
              </a:rPr>
              <a:t>Sternumun</a:t>
            </a:r>
            <a:r>
              <a:rPr lang="tr-TR" altLang="tr-TR" sz="2800" dirty="0">
                <a:solidFill>
                  <a:srgbClr val="00B0F0"/>
                </a:solidFill>
              </a:rPr>
              <a:t> altı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Mide-</a:t>
            </a:r>
            <a:r>
              <a:rPr lang="tr-TR" altLang="tr-TR" sz="2800" dirty="0" err="1">
                <a:solidFill>
                  <a:srgbClr val="00B0F0"/>
                </a:solidFill>
              </a:rPr>
              <a:t>duodenum</a:t>
            </a:r>
            <a:r>
              <a:rPr lang="tr-TR" altLang="tr-TR" sz="2800" dirty="0">
                <a:solidFill>
                  <a:srgbClr val="00B0F0"/>
                </a:solidFill>
              </a:rPr>
              <a:t>          : Üst karın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İnce barsak, Pankreas  : Göbek çevresi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Kalın barsak, mesane   : Alt abdomen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tr-TR" sz="2800" dirty="0">
                <a:solidFill>
                  <a:srgbClr val="00B0F0"/>
                </a:solidFill>
              </a:rPr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endParaRPr lang="tr-TR" altLang="tr-T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741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332656"/>
            <a:ext cx="7437512" cy="868362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en-US" sz="4000" b="1" dirty="0">
                <a:solidFill>
                  <a:schemeClr val="tx1"/>
                </a:solidFill>
              </a:rPr>
              <a:t>Kapı Kontrol Teorisi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556792"/>
            <a:ext cx="7920880" cy="4572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tr-TR" altLang="en-US" sz="2800" dirty="0">
                <a:solidFill>
                  <a:schemeClr val="accent2"/>
                </a:solidFill>
              </a:rPr>
              <a:t>A-beta lifleri arka boynuzdaki inhibitör bir ara nöronu uyarıp ikinci nöronlarda </a:t>
            </a:r>
            <a:r>
              <a:rPr lang="tr-TR" altLang="en-US" sz="2800" dirty="0" err="1">
                <a:solidFill>
                  <a:schemeClr val="accent2"/>
                </a:solidFill>
              </a:rPr>
              <a:t>inhibisyona</a:t>
            </a:r>
            <a:r>
              <a:rPr lang="tr-TR" altLang="en-US" sz="2800" dirty="0">
                <a:solidFill>
                  <a:schemeClr val="accent2"/>
                </a:solidFill>
              </a:rPr>
              <a:t> yol açarak C liflerinin etkisini azaltırlar</a:t>
            </a:r>
            <a:r>
              <a:rPr lang="tr-TR" altLang="en-US" dirty="0">
                <a:solidFill>
                  <a:schemeClr val="accent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solidFill>
                  <a:schemeClr val="accent2"/>
                </a:solidFill>
              </a:rPr>
              <a:t> </a:t>
            </a:r>
            <a:endParaRPr lang="tr-TR" altLang="en-US" sz="2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en-US" sz="4000" b="1" dirty="0">
                <a:solidFill>
                  <a:schemeClr val="tx1"/>
                </a:solidFill>
              </a:rPr>
              <a:t>İnici Sistemin Düzenleyici Etkisi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916832"/>
            <a:ext cx="5616575" cy="4249018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en-US" sz="2400" b="1" dirty="0">
                <a:solidFill>
                  <a:schemeClr val="accent2"/>
                </a:solidFill>
              </a:rPr>
              <a:t>İnici inhibitör sistemler: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endParaRPr lang="tr-TR" altLang="en-US" sz="2400" dirty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r>
              <a:rPr lang="tr-TR" altLang="en-US" sz="2400" dirty="0">
                <a:solidFill>
                  <a:schemeClr val="accent2"/>
                </a:solidFill>
              </a:rPr>
              <a:t>	S</a:t>
            </a:r>
            <a:r>
              <a:rPr lang="en-US" altLang="en-US" sz="2400" dirty="0" err="1">
                <a:solidFill>
                  <a:schemeClr val="accent2"/>
                </a:solidFill>
              </a:rPr>
              <a:t>erotonin</a:t>
            </a:r>
            <a:r>
              <a:rPr lang="tr-TR" altLang="en-US" sz="2400" dirty="0">
                <a:solidFill>
                  <a:schemeClr val="accent2"/>
                </a:solidFill>
              </a:rPr>
              <a:t>, </a:t>
            </a:r>
            <a:r>
              <a:rPr lang="en-US" altLang="en-US" sz="2400" dirty="0">
                <a:solidFill>
                  <a:schemeClr val="accent2"/>
                </a:solidFill>
              </a:rPr>
              <a:t>NE</a:t>
            </a:r>
            <a:r>
              <a:rPr lang="tr-TR" altLang="en-US" sz="2400" dirty="0">
                <a:solidFill>
                  <a:schemeClr val="accent2"/>
                </a:solidFill>
              </a:rPr>
              <a:t> (en önemliler)</a:t>
            </a:r>
            <a:r>
              <a:rPr lang="en-US" altLang="en-US" sz="2400" dirty="0">
                <a:solidFill>
                  <a:schemeClr val="accent2"/>
                </a:solidFill>
              </a:rPr>
              <a:t>,</a:t>
            </a:r>
            <a:r>
              <a:rPr lang="tr-TR" altLang="en-US" sz="2400" dirty="0">
                <a:solidFill>
                  <a:schemeClr val="accent2"/>
                </a:solidFill>
              </a:rPr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GABA, </a:t>
            </a:r>
            <a:r>
              <a:rPr lang="en-US" altLang="en-US" sz="2400" dirty="0" err="1">
                <a:solidFill>
                  <a:schemeClr val="accent2"/>
                </a:solidFill>
              </a:rPr>
              <a:t>gl</a:t>
            </a:r>
            <a:r>
              <a:rPr lang="tr-TR" altLang="en-US" sz="2400" dirty="0">
                <a:solidFill>
                  <a:schemeClr val="accent2"/>
                </a:solidFill>
              </a:rPr>
              <a:t>isin</a:t>
            </a:r>
            <a:r>
              <a:rPr lang="en-US" altLang="en-US" sz="2400" dirty="0">
                <a:solidFill>
                  <a:schemeClr val="accent2"/>
                </a:solidFill>
              </a:rPr>
              <a:t>, </a:t>
            </a:r>
            <a:r>
              <a:rPr lang="en-US" altLang="en-US" sz="2400" dirty="0" err="1">
                <a:solidFill>
                  <a:schemeClr val="accent2"/>
                </a:solidFill>
              </a:rPr>
              <a:t>dopamin</a:t>
            </a:r>
            <a:r>
              <a:rPr lang="en-US" altLang="en-US" sz="2400" dirty="0">
                <a:solidFill>
                  <a:schemeClr val="accent2"/>
                </a:solidFill>
              </a:rPr>
              <a:t>, </a:t>
            </a:r>
            <a:r>
              <a:rPr lang="tr-TR" altLang="en-US" sz="2400" dirty="0">
                <a:solidFill>
                  <a:schemeClr val="accent2"/>
                </a:solidFill>
              </a:rPr>
              <a:t>ve </a:t>
            </a:r>
            <a:r>
              <a:rPr lang="en-US" altLang="en-US" sz="2400" dirty="0" err="1">
                <a:solidFill>
                  <a:schemeClr val="accent2"/>
                </a:solidFill>
              </a:rPr>
              <a:t>endo</a:t>
            </a:r>
            <a:r>
              <a:rPr lang="tr-TR" altLang="en-US" sz="2400" dirty="0" err="1">
                <a:solidFill>
                  <a:schemeClr val="accent2"/>
                </a:solidFill>
              </a:rPr>
              <a:t>jen</a:t>
            </a:r>
            <a:r>
              <a:rPr lang="tr-TR" altLang="en-US" sz="2400" dirty="0">
                <a:solidFill>
                  <a:schemeClr val="accent2"/>
                </a:solidFill>
              </a:rPr>
              <a:t> </a:t>
            </a:r>
            <a:r>
              <a:rPr lang="en-US" altLang="en-US" sz="2400" dirty="0" err="1">
                <a:solidFill>
                  <a:schemeClr val="accent2"/>
                </a:solidFill>
              </a:rPr>
              <a:t>opioid</a:t>
            </a:r>
            <a:r>
              <a:rPr lang="tr-TR" altLang="en-US" sz="2400" dirty="0" err="1">
                <a:solidFill>
                  <a:schemeClr val="accent2"/>
                </a:solidFill>
              </a:rPr>
              <a:t>ler</a:t>
            </a:r>
            <a:r>
              <a:rPr lang="tr-TR" altLang="en-US" sz="2400" dirty="0">
                <a:solidFill>
                  <a:schemeClr val="accent2"/>
                </a:solidFill>
              </a:rPr>
              <a:t>.</a:t>
            </a:r>
          </a:p>
          <a:p>
            <a:pPr eaLnBrk="1" hangingPunct="1">
              <a:buFontTx/>
              <a:buNone/>
            </a:pPr>
            <a:r>
              <a:rPr lang="tr-TR" altLang="en-US" sz="2400" dirty="0">
                <a:solidFill>
                  <a:schemeClr val="accent2"/>
                </a:solidFill>
              </a:rPr>
              <a:t>	</a:t>
            </a:r>
            <a:r>
              <a:rPr lang="tr-TR" altLang="en-US" sz="2400" dirty="0" err="1">
                <a:solidFill>
                  <a:schemeClr val="accent2"/>
                </a:solidFill>
              </a:rPr>
              <a:t>Antidepresanlar</a:t>
            </a:r>
            <a:r>
              <a:rPr lang="tr-TR" altLang="en-US" sz="2400" dirty="0">
                <a:solidFill>
                  <a:schemeClr val="accent2"/>
                </a:solidFill>
              </a:rPr>
              <a:t> NE ve </a:t>
            </a:r>
            <a:r>
              <a:rPr lang="tr-TR" altLang="en-US" sz="2400" dirty="0" err="1">
                <a:solidFill>
                  <a:schemeClr val="accent2"/>
                </a:solidFill>
              </a:rPr>
              <a:t>serotonin</a:t>
            </a:r>
            <a:r>
              <a:rPr lang="tr-TR" altLang="en-US" sz="2400" dirty="0">
                <a:solidFill>
                  <a:schemeClr val="accent2"/>
                </a:solidFill>
              </a:rPr>
              <a:t> geri alınımını </a:t>
            </a:r>
            <a:r>
              <a:rPr lang="tr-TR" altLang="en-US" sz="2400" dirty="0" err="1">
                <a:solidFill>
                  <a:schemeClr val="accent2"/>
                </a:solidFill>
              </a:rPr>
              <a:t>inhibe</a:t>
            </a:r>
            <a:r>
              <a:rPr lang="tr-TR" altLang="en-US" sz="2400" dirty="0">
                <a:solidFill>
                  <a:schemeClr val="accent2"/>
                </a:solidFill>
              </a:rPr>
              <a:t> ederek analjezik etki</a:t>
            </a:r>
          </a:p>
          <a:p>
            <a:pPr eaLnBrk="1" hangingPunct="1">
              <a:buFontTx/>
              <a:buNone/>
            </a:pPr>
            <a:r>
              <a:rPr lang="tr-TR" altLang="en-US" sz="2800" dirty="0">
                <a:solidFill>
                  <a:schemeClr val="accent2"/>
                </a:solidFill>
              </a:rPr>
              <a:t>   </a:t>
            </a:r>
          </a:p>
          <a:p>
            <a:pPr eaLnBrk="1" hangingPunct="1">
              <a:buFontTx/>
              <a:buNone/>
            </a:pPr>
            <a:endParaRPr lang="en-US" altLang="en-US" sz="2800" dirty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tr-TR" altLang="en-US" sz="2800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F7B764-AD52-4F59-A926-C64E06508B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836712"/>
            <a:ext cx="8229600" cy="706437"/>
          </a:xfrm>
        </p:spPr>
        <p:txBody>
          <a:bodyPr/>
          <a:lstStyle/>
          <a:p>
            <a:pPr eaLnBrk="1" hangingPunct="1"/>
            <a:r>
              <a:rPr lang="tr-TR" altLang="en-US" sz="4000" b="1" dirty="0">
                <a:solidFill>
                  <a:schemeClr val="tx1"/>
                </a:solidFill>
              </a:rPr>
              <a:t>İnici sistemleri etkileyen faktörler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en-US" sz="2800" b="1" u="sng" dirty="0">
                <a:solidFill>
                  <a:schemeClr val="accent2"/>
                </a:solidFill>
              </a:rPr>
              <a:t>İnici </a:t>
            </a:r>
            <a:r>
              <a:rPr lang="tr-TR" altLang="en-US" sz="2800" b="1" u="sng" dirty="0" err="1">
                <a:solidFill>
                  <a:schemeClr val="accent2"/>
                </a:solidFill>
              </a:rPr>
              <a:t>inhibisyonu</a:t>
            </a:r>
            <a:r>
              <a:rPr lang="tr-TR" altLang="en-US" sz="2800" b="1" u="sng" dirty="0">
                <a:solidFill>
                  <a:schemeClr val="accent2"/>
                </a:solidFill>
              </a:rPr>
              <a:t> azaltanlar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2800" b="1" dirty="0">
                <a:solidFill>
                  <a:schemeClr val="accent2"/>
                </a:solidFill>
              </a:rPr>
              <a:t>	</a:t>
            </a:r>
            <a:r>
              <a:rPr lang="tr-TR" altLang="en-US" sz="2800" dirty="0" err="1">
                <a:solidFill>
                  <a:schemeClr val="accent2"/>
                </a:solidFill>
              </a:rPr>
              <a:t>Anksiete</a:t>
            </a:r>
            <a:endParaRPr lang="tr-TR" altLang="en-US" sz="28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2800" dirty="0">
                <a:solidFill>
                  <a:schemeClr val="accent2"/>
                </a:solidFill>
              </a:rPr>
              <a:t>	Psikolojik stres yapıcılar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2800" dirty="0">
                <a:solidFill>
                  <a:schemeClr val="accent2"/>
                </a:solidFill>
              </a:rPr>
              <a:t>	Depresyon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en-US" sz="28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tr-TR" altLang="en-US" sz="2800" b="1" u="sng" dirty="0">
                <a:solidFill>
                  <a:schemeClr val="accent2"/>
                </a:solidFill>
              </a:rPr>
              <a:t>İnici </a:t>
            </a:r>
            <a:r>
              <a:rPr lang="tr-TR" altLang="en-US" sz="2800" b="1" u="sng" dirty="0" err="1">
                <a:solidFill>
                  <a:schemeClr val="accent2"/>
                </a:solidFill>
              </a:rPr>
              <a:t>inhibisyonu</a:t>
            </a:r>
            <a:r>
              <a:rPr lang="tr-TR" altLang="en-US" sz="2800" b="1" u="sng" dirty="0">
                <a:solidFill>
                  <a:schemeClr val="accent2"/>
                </a:solidFill>
              </a:rPr>
              <a:t> artıranlar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r-TR" altLang="en-US" sz="2800" dirty="0">
                <a:solidFill>
                  <a:schemeClr val="accent2"/>
                </a:solidFill>
              </a:rPr>
              <a:t>   Uyaranlar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2800" b="1" dirty="0">
                <a:solidFill>
                  <a:schemeClr val="accent2"/>
                </a:solidFill>
              </a:rPr>
              <a:t>	</a:t>
            </a:r>
            <a:r>
              <a:rPr lang="tr-TR" altLang="en-US" sz="2800" dirty="0">
                <a:solidFill>
                  <a:schemeClr val="accent2"/>
                </a:solidFill>
              </a:rPr>
              <a:t>Psikolojik destek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2800" dirty="0">
                <a:solidFill>
                  <a:schemeClr val="accent2"/>
                </a:solidFill>
              </a:rPr>
              <a:t>	müzikle tedavi, v.s.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2800" dirty="0">
                <a:solidFill>
                  <a:schemeClr val="accent2"/>
                </a:solidFill>
              </a:rPr>
              <a:t>	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en-US" sz="4000" b="1" dirty="0">
                <a:solidFill>
                  <a:schemeClr val="tx1"/>
                </a:solidFill>
                <a:cs typeface="Times New Roman" pitchFamily="18" charset="0"/>
              </a:rPr>
              <a:t>Analjezik Maddeler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348880"/>
            <a:ext cx="8229600" cy="4389120"/>
          </a:xfrm>
        </p:spPr>
        <p:txBody>
          <a:bodyPr/>
          <a:lstStyle/>
          <a:p>
            <a:pPr eaLnBrk="1" hangingPunct="1"/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en-US" altLang="en-US" dirty="0" err="1">
                <a:solidFill>
                  <a:schemeClr val="accent2"/>
                </a:solidFill>
                <a:cs typeface="Times New Roman" pitchFamily="18" charset="0"/>
              </a:rPr>
              <a:t>Opioid</a:t>
            </a:r>
            <a:r>
              <a:rPr lang="tr-TR" altLang="en-US" dirty="0" err="1">
                <a:solidFill>
                  <a:schemeClr val="accent2"/>
                </a:solidFill>
                <a:cs typeface="Times New Roman" pitchFamily="18" charset="0"/>
              </a:rPr>
              <a:t>ler</a:t>
            </a:r>
            <a:endParaRPr lang="en-US" altLang="en-US" dirty="0">
              <a:solidFill>
                <a:schemeClr val="accent2"/>
              </a:solidFill>
              <a:cs typeface="Times New Roman" pitchFamily="18" charset="0"/>
            </a:endParaRP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 Lo</a:t>
            </a:r>
            <a:r>
              <a:rPr lang="tr-TR" altLang="en-US" dirty="0">
                <a:solidFill>
                  <a:schemeClr val="accent2"/>
                </a:solidFill>
              </a:rPr>
              <a:t>k</a:t>
            </a:r>
            <a:r>
              <a:rPr lang="en-US" altLang="en-US" dirty="0">
                <a:solidFill>
                  <a:schemeClr val="accent2"/>
                </a:solidFill>
              </a:rPr>
              <a:t>al </a:t>
            </a:r>
            <a:r>
              <a:rPr lang="en-US" altLang="en-US" dirty="0" err="1">
                <a:solidFill>
                  <a:schemeClr val="accent2"/>
                </a:solidFill>
              </a:rPr>
              <a:t>Anesteti</a:t>
            </a:r>
            <a:r>
              <a:rPr lang="tr-TR" altLang="en-US" dirty="0" err="1">
                <a:solidFill>
                  <a:schemeClr val="accent2"/>
                </a:solidFill>
              </a:rPr>
              <a:t>kler</a:t>
            </a:r>
            <a:endParaRPr lang="en-US" altLang="en-US" dirty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 Non Steroid Anti </a:t>
            </a:r>
            <a:r>
              <a:rPr lang="tr-TR" altLang="en-US" dirty="0" err="1">
                <a:solidFill>
                  <a:schemeClr val="accent2"/>
                </a:solidFill>
              </a:rPr>
              <a:t>İ</a:t>
            </a:r>
            <a:r>
              <a:rPr lang="en-US" altLang="en-US" dirty="0" err="1">
                <a:solidFill>
                  <a:schemeClr val="accent2"/>
                </a:solidFill>
              </a:rPr>
              <a:t>nflamat</a:t>
            </a:r>
            <a:r>
              <a:rPr lang="tr-TR" altLang="en-US" dirty="0" err="1">
                <a:solidFill>
                  <a:schemeClr val="accent2"/>
                </a:solidFill>
              </a:rPr>
              <a:t>uar</a:t>
            </a:r>
            <a:r>
              <a:rPr lang="en-US" altLang="en-US" dirty="0">
                <a:solidFill>
                  <a:schemeClr val="accent2"/>
                </a:solidFill>
              </a:rPr>
              <a:t> </a:t>
            </a:r>
            <a:r>
              <a:rPr lang="tr-TR" altLang="en-US" dirty="0">
                <a:solidFill>
                  <a:schemeClr val="accent2"/>
                </a:solidFill>
              </a:rPr>
              <a:t>maddeler</a:t>
            </a:r>
            <a:endParaRPr lang="en-US" altLang="en-US" dirty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 </a:t>
            </a:r>
            <a:r>
              <a:rPr lang="en-US" altLang="en-US" dirty="0">
                <a:solidFill>
                  <a:schemeClr val="accent2"/>
                </a:solidFill>
                <a:cs typeface="Times New Roman" pitchFamily="18" charset="0"/>
              </a:rPr>
              <a:t>Al</a:t>
            </a:r>
            <a:r>
              <a:rPr lang="tr-TR" altLang="en-US" dirty="0">
                <a:solidFill>
                  <a:schemeClr val="accent2"/>
                </a:solidFill>
                <a:cs typeface="Times New Roman" pitchFamily="18" charset="0"/>
              </a:rPr>
              <a:t>fa </a:t>
            </a:r>
            <a:r>
              <a:rPr lang="en-US" altLang="en-US" dirty="0">
                <a:solidFill>
                  <a:schemeClr val="accent2"/>
                </a:solidFill>
                <a:cs typeface="Times New Roman" pitchFamily="18" charset="0"/>
              </a:rPr>
              <a:t>2 </a:t>
            </a:r>
            <a:r>
              <a:rPr lang="en-US" altLang="en-US" dirty="0" err="1">
                <a:solidFill>
                  <a:schemeClr val="accent2"/>
                </a:solidFill>
                <a:cs typeface="Times New Roman" pitchFamily="18" charset="0"/>
              </a:rPr>
              <a:t>adrener</a:t>
            </a:r>
            <a:r>
              <a:rPr lang="tr-TR" altLang="en-US" dirty="0" err="1">
                <a:solidFill>
                  <a:schemeClr val="accent2"/>
                </a:solidFill>
                <a:cs typeface="Times New Roman" pitchFamily="18" charset="0"/>
              </a:rPr>
              <a:t>jik</a:t>
            </a:r>
            <a:r>
              <a:rPr lang="en-US" altLang="en-US" dirty="0">
                <a:solidFill>
                  <a:schemeClr val="accent2"/>
                </a:solidFill>
                <a:cs typeface="Times New Roman" pitchFamily="18" charset="0"/>
              </a:rPr>
              <a:t> agonist</a:t>
            </a:r>
            <a:r>
              <a:rPr lang="tr-TR" altLang="en-US" dirty="0" err="1">
                <a:solidFill>
                  <a:schemeClr val="accent2"/>
                </a:solidFill>
                <a:cs typeface="Times New Roman" pitchFamily="18" charset="0"/>
              </a:rPr>
              <a:t>ler</a:t>
            </a:r>
            <a:endParaRPr lang="en-US" altLang="en-US" dirty="0">
              <a:solidFill>
                <a:schemeClr val="accent2"/>
              </a:solidFill>
              <a:cs typeface="Times New Roman" pitchFamily="18" charset="0"/>
            </a:endParaRP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  <a:cs typeface="Times New Roman" pitchFamily="18" charset="0"/>
              </a:rPr>
              <a:t> NMDA Antagonist</a:t>
            </a:r>
            <a:r>
              <a:rPr lang="tr-TR" altLang="en-US" dirty="0" err="1">
                <a:solidFill>
                  <a:schemeClr val="accent2"/>
                </a:solidFill>
                <a:cs typeface="Times New Roman" pitchFamily="18" charset="0"/>
              </a:rPr>
              <a:t>leri</a:t>
            </a:r>
            <a:endParaRPr lang="tr-TR" altLang="en-US" dirty="0">
              <a:solidFill>
                <a:schemeClr val="accent2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solidFill>
                  <a:schemeClr val="tx1"/>
                </a:solidFill>
              </a:rPr>
              <a:t>Opioid Re</a:t>
            </a:r>
            <a:r>
              <a:rPr lang="tr-TR" altLang="tr-TR" b="1" dirty="0" err="1">
                <a:solidFill>
                  <a:schemeClr val="tx1"/>
                </a:solidFill>
              </a:rPr>
              <a:t>septörleri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>
                <a:solidFill>
                  <a:schemeClr val="accent1"/>
                </a:solidFill>
              </a:rPr>
              <a:t>Reseptör  Sınıfları</a:t>
            </a:r>
            <a:r>
              <a:rPr lang="en-US" altLang="tr-TR" dirty="0">
                <a:solidFill>
                  <a:schemeClr val="accent1"/>
                </a:solidFill>
              </a:rPr>
              <a:t>:</a:t>
            </a:r>
          </a:p>
          <a:p>
            <a:pPr lvl="2"/>
            <a:r>
              <a:rPr lang="en-US" altLang="tr-TR" sz="2800" b="1" dirty="0">
                <a:solidFill>
                  <a:schemeClr val="accent1"/>
                </a:solidFill>
                <a:cs typeface="Times New Roman" pitchFamily="18" charset="0"/>
              </a:rPr>
              <a:t>μ, κ, δ</a:t>
            </a:r>
            <a:endParaRPr lang="tr-TR" altLang="tr-TR" sz="2800" b="1" dirty="0">
              <a:solidFill>
                <a:schemeClr val="accent1"/>
              </a:solidFill>
              <a:cs typeface="Times New Roman" pitchFamily="18" charset="0"/>
            </a:endParaRPr>
          </a:p>
          <a:p>
            <a:pPr lvl="3"/>
            <a:r>
              <a:rPr lang="tr-TR" altLang="tr-TR" dirty="0">
                <a:solidFill>
                  <a:schemeClr val="accent1"/>
                </a:solidFill>
                <a:cs typeface="Times New Roman" pitchFamily="18" charset="0"/>
              </a:rPr>
              <a:t>Omurilikte A-delta ve C uçlarında daha çok </a:t>
            </a:r>
            <a:r>
              <a:rPr lang="en-US" altLang="tr-TR" dirty="0">
                <a:solidFill>
                  <a:schemeClr val="accent1"/>
                </a:solidFill>
                <a:cs typeface="Times New Roman" pitchFamily="18" charset="0"/>
              </a:rPr>
              <a:t>μ</a:t>
            </a:r>
            <a:r>
              <a:rPr lang="tr-TR" altLang="tr-TR" dirty="0">
                <a:solidFill>
                  <a:schemeClr val="accent1"/>
                </a:solidFill>
                <a:cs typeface="Times New Roman" pitchFamily="18" charset="0"/>
              </a:rPr>
              <a:t> ve </a:t>
            </a:r>
            <a:r>
              <a:rPr lang="en-US" altLang="tr-TR" dirty="0">
                <a:solidFill>
                  <a:schemeClr val="accent1"/>
                </a:solidFill>
                <a:cs typeface="Times New Roman" pitchFamily="18" charset="0"/>
              </a:rPr>
              <a:t>δ</a:t>
            </a:r>
            <a:r>
              <a:rPr lang="tr-TR" altLang="tr-TR" dirty="0">
                <a:solidFill>
                  <a:schemeClr val="accent1"/>
                </a:solidFill>
                <a:cs typeface="Times New Roman" pitchFamily="18" charset="0"/>
              </a:rPr>
              <a:t> reseptörleri var. </a:t>
            </a:r>
            <a:r>
              <a:rPr lang="tr-TR" altLang="tr-TR" dirty="0" err="1">
                <a:solidFill>
                  <a:schemeClr val="accent1"/>
                </a:solidFill>
                <a:cs typeface="Times New Roman" pitchFamily="18" charset="0"/>
              </a:rPr>
              <a:t>Transmitter</a:t>
            </a:r>
            <a:r>
              <a:rPr lang="tr-TR" altLang="tr-TR" dirty="0">
                <a:solidFill>
                  <a:schemeClr val="accent1"/>
                </a:solidFill>
                <a:cs typeface="Times New Roman" pitchFamily="18" charset="0"/>
              </a:rPr>
              <a:t> salgısını azaltırlar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89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b="1" dirty="0">
                <a:solidFill>
                  <a:schemeClr val="tx1"/>
                </a:solidFill>
              </a:rPr>
              <a:t>Mu </a:t>
            </a:r>
            <a:r>
              <a:rPr lang="en-US" altLang="tr-TR" b="1" dirty="0">
                <a:solidFill>
                  <a:schemeClr val="tx1"/>
                </a:solidFill>
              </a:rPr>
              <a:t>Re</a:t>
            </a:r>
            <a:r>
              <a:rPr lang="tr-TR" altLang="tr-TR" b="1" dirty="0" err="1">
                <a:solidFill>
                  <a:schemeClr val="tx1"/>
                </a:solidFill>
              </a:rPr>
              <a:t>septörü</a:t>
            </a:r>
            <a:endParaRPr lang="tr-TR" altLang="tr-TR" b="1" dirty="0">
              <a:solidFill>
                <a:schemeClr val="tx1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824"/>
            <a:ext cx="8002588" cy="4032101"/>
          </a:xfrm>
        </p:spPr>
        <p:txBody>
          <a:bodyPr/>
          <a:lstStyle/>
          <a:p>
            <a:pPr marL="0" indent="0" eaLnBrk="1" hangingPunct="1">
              <a:buClr>
                <a:srgbClr val="FFFF00"/>
              </a:buClr>
              <a:buNone/>
            </a:pPr>
            <a:r>
              <a:rPr lang="tr-TR" altLang="tr-TR" dirty="0">
                <a:solidFill>
                  <a:srgbClr val="0070C0"/>
                </a:solidFill>
              </a:rPr>
              <a:t>    </a:t>
            </a:r>
            <a:r>
              <a:rPr lang="en-US" altLang="tr-TR" dirty="0">
                <a:solidFill>
                  <a:srgbClr val="0070C0"/>
                </a:solidFill>
              </a:rPr>
              <a:t>Mu</a:t>
            </a:r>
            <a:r>
              <a:rPr lang="tr-TR" altLang="tr-TR" dirty="0">
                <a:solidFill>
                  <a:srgbClr val="0070C0"/>
                </a:solidFill>
              </a:rPr>
              <a:t> (morfin ve </a:t>
            </a:r>
            <a:r>
              <a:rPr lang="tr-TR" altLang="tr-TR" dirty="0" err="1">
                <a:solidFill>
                  <a:srgbClr val="0070C0"/>
                </a:solidFill>
              </a:rPr>
              <a:t>enkefaline</a:t>
            </a:r>
            <a:r>
              <a:rPr lang="tr-TR" altLang="tr-TR" dirty="0">
                <a:solidFill>
                  <a:srgbClr val="0070C0"/>
                </a:solidFill>
              </a:rPr>
              <a:t> daha duyarlı)</a:t>
            </a:r>
          </a:p>
          <a:p>
            <a:pPr marL="0" indent="0" eaLnBrk="1" hangingPunct="1">
              <a:buClr>
                <a:srgbClr val="FFFF00"/>
              </a:buClr>
              <a:buNone/>
            </a:pPr>
            <a:endParaRPr lang="tr-TR" altLang="tr-TR" dirty="0">
              <a:solidFill>
                <a:srgbClr val="0070C0"/>
              </a:solidFill>
            </a:endParaRPr>
          </a:p>
          <a:p>
            <a:pPr lvl="1" eaLnBrk="1" hangingPunct="1"/>
            <a:r>
              <a:rPr lang="en-US" altLang="tr-TR" dirty="0" err="1">
                <a:solidFill>
                  <a:schemeClr val="accent1"/>
                </a:solidFill>
              </a:rPr>
              <a:t>Supraspinal</a:t>
            </a:r>
            <a:r>
              <a:rPr lang="en-US" altLang="tr-TR" dirty="0">
                <a:solidFill>
                  <a:schemeClr val="accent1"/>
                </a:solidFill>
              </a:rPr>
              <a:t>, spinal</a:t>
            </a:r>
            <a:r>
              <a:rPr lang="tr-TR" altLang="tr-TR" dirty="0">
                <a:solidFill>
                  <a:schemeClr val="accent1"/>
                </a:solidFill>
              </a:rPr>
              <a:t> ve</a:t>
            </a:r>
            <a:r>
              <a:rPr lang="en-US" altLang="tr-TR" dirty="0">
                <a:solidFill>
                  <a:schemeClr val="accent1"/>
                </a:solidFill>
              </a:rPr>
              <a:t> </a:t>
            </a:r>
            <a:r>
              <a:rPr lang="en-US" altLang="tr-TR" dirty="0" err="1">
                <a:solidFill>
                  <a:schemeClr val="accent1"/>
                </a:solidFill>
              </a:rPr>
              <a:t>peri</a:t>
            </a:r>
            <a:r>
              <a:rPr lang="tr-TR" altLang="tr-TR" dirty="0" err="1">
                <a:solidFill>
                  <a:schemeClr val="accent1"/>
                </a:solidFill>
              </a:rPr>
              <a:t>feral</a:t>
            </a:r>
            <a:r>
              <a:rPr lang="en-US" altLang="tr-TR" dirty="0">
                <a:solidFill>
                  <a:schemeClr val="accent1"/>
                </a:solidFill>
              </a:rPr>
              <a:t> anal</a:t>
            </a:r>
            <a:r>
              <a:rPr lang="tr-TR" altLang="tr-TR" dirty="0" err="1">
                <a:solidFill>
                  <a:schemeClr val="accent1"/>
                </a:solidFill>
              </a:rPr>
              <a:t>jezi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/>
            <a:r>
              <a:rPr lang="tr-TR" altLang="tr-TR" dirty="0">
                <a:solidFill>
                  <a:schemeClr val="accent1"/>
                </a:solidFill>
              </a:rPr>
              <a:t>Solunum</a:t>
            </a:r>
            <a:r>
              <a:rPr lang="en-US" altLang="tr-TR" dirty="0">
                <a:solidFill>
                  <a:schemeClr val="accent1"/>
                </a:solidFill>
              </a:rPr>
              <a:t> </a:t>
            </a:r>
            <a:r>
              <a:rPr lang="en-US" altLang="tr-TR" dirty="0" err="1">
                <a:solidFill>
                  <a:schemeClr val="accent1"/>
                </a:solidFill>
              </a:rPr>
              <a:t>depres</a:t>
            </a:r>
            <a:r>
              <a:rPr lang="tr-TR" altLang="tr-TR" dirty="0" err="1">
                <a:solidFill>
                  <a:schemeClr val="accent1"/>
                </a:solidFill>
              </a:rPr>
              <a:t>yonu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/>
            <a:r>
              <a:rPr lang="tr-TR" altLang="tr-TR" dirty="0" err="1">
                <a:solidFill>
                  <a:schemeClr val="accent1"/>
                </a:solidFill>
              </a:rPr>
              <a:t>Öfori</a:t>
            </a:r>
            <a:r>
              <a:rPr lang="tr-TR" altLang="tr-TR" dirty="0">
                <a:solidFill>
                  <a:schemeClr val="accent1"/>
                </a:solidFill>
              </a:rPr>
              <a:t>/</a:t>
            </a:r>
            <a:r>
              <a:rPr lang="en-US" altLang="tr-TR" dirty="0" err="1">
                <a:solidFill>
                  <a:schemeClr val="accent1"/>
                </a:solidFill>
              </a:rPr>
              <a:t>Seda</a:t>
            </a:r>
            <a:r>
              <a:rPr lang="tr-TR" altLang="tr-TR" dirty="0" err="1">
                <a:solidFill>
                  <a:schemeClr val="accent1"/>
                </a:solidFill>
              </a:rPr>
              <a:t>syon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/>
            <a:r>
              <a:rPr lang="tr-TR" altLang="tr-TR" dirty="0">
                <a:solidFill>
                  <a:schemeClr val="accent1"/>
                </a:solidFill>
              </a:rPr>
              <a:t>Bağımlılık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/>
            <a:r>
              <a:rPr lang="en-US" altLang="tr-TR" dirty="0">
                <a:solidFill>
                  <a:schemeClr val="accent1"/>
                </a:solidFill>
              </a:rPr>
              <a:t>Brad</a:t>
            </a:r>
            <a:r>
              <a:rPr lang="tr-TR" altLang="tr-TR" dirty="0" err="1">
                <a:solidFill>
                  <a:schemeClr val="accent1"/>
                </a:solidFill>
              </a:rPr>
              <a:t>ikardi</a:t>
            </a:r>
            <a:r>
              <a:rPr lang="tr-TR" altLang="tr-TR" dirty="0">
                <a:solidFill>
                  <a:schemeClr val="accent1"/>
                </a:solidFill>
              </a:rPr>
              <a:t> (kalp vurum sayısının azalması)</a:t>
            </a:r>
          </a:p>
          <a:p>
            <a:pPr lvl="1" eaLnBrk="1" hangingPunct="1"/>
            <a:r>
              <a:rPr lang="tr-TR" altLang="tr-TR" dirty="0">
                <a:solidFill>
                  <a:schemeClr val="accent1"/>
                </a:solidFill>
              </a:rPr>
              <a:t>Antagonisti: </a:t>
            </a:r>
            <a:r>
              <a:rPr lang="en-US" altLang="tr-TR" dirty="0">
                <a:solidFill>
                  <a:schemeClr val="accent1"/>
                </a:solidFill>
              </a:rPr>
              <a:t>Nalo</a:t>
            </a:r>
            <a:r>
              <a:rPr lang="tr-TR" altLang="tr-TR" dirty="0" err="1">
                <a:solidFill>
                  <a:schemeClr val="accent1"/>
                </a:solidFill>
              </a:rPr>
              <a:t>ks</a:t>
            </a:r>
            <a:r>
              <a:rPr lang="en-US" altLang="tr-TR" dirty="0">
                <a:solidFill>
                  <a:schemeClr val="accent1"/>
                </a:solidFill>
              </a:rPr>
              <a:t>on</a:t>
            </a:r>
            <a:endParaRPr lang="tr-TR" altLang="tr-TR" dirty="0">
              <a:solidFill>
                <a:schemeClr val="accent1"/>
              </a:solidFill>
            </a:endParaRPr>
          </a:p>
          <a:p>
            <a:pPr lvl="1" eaLnBrk="1" hangingPunct="1">
              <a:buFontTx/>
              <a:buNone/>
            </a:pPr>
            <a:endParaRPr lang="en-US" altLang="tr-TR" sz="3200" dirty="0">
              <a:solidFill>
                <a:srgbClr val="FFFF00"/>
              </a:solidFill>
            </a:endParaRPr>
          </a:p>
          <a:p>
            <a:pPr eaLnBrk="1" hangingPunct="1"/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1764372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 err="1">
                <a:solidFill>
                  <a:schemeClr val="tx1"/>
                </a:solidFill>
              </a:rPr>
              <a:t>Kappa</a:t>
            </a:r>
            <a:r>
              <a:rPr lang="tr-TR" altLang="tr-TR" b="1" dirty="0">
                <a:solidFill>
                  <a:schemeClr val="tx1"/>
                </a:solidFill>
              </a:rPr>
              <a:t> ve </a:t>
            </a:r>
            <a:r>
              <a:rPr lang="tr-TR" altLang="tr-TR" b="1" dirty="0" err="1">
                <a:solidFill>
                  <a:schemeClr val="tx1"/>
                </a:solidFill>
              </a:rPr>
              <a:t>Sigma</a:t>
            </a:r>
            <a:r>
              <a:rPr lang="tr-TR" altLang="tr-T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tr-TR" u="sng" dirty="0">
                <a:solidFill>
                  <a:schemeClr val="accent1"/>
                </a:solidFill>
              </a:rPr>
              <a:t>Kappa</a:t>
            </a:r>
            <a:r>
              <a:rPr lang="tr-TR" altLang="tr-TR" dirty="0">
                <a:solidFill>
                  <a:schemeClr val="accent1"/>
                </a:solidFill>
              </a:rPr>
              <a:t> (</a:t>
            </a:r>
            <a:r>
              <a:rPr lang="tr-TR" altLang="tr-TR" dirty="0" err="1">
                <a:solidFill>
                  <a:schemeClr val="accent1"/>
                </a:solidFill>
              </a:rPr>
              <a:t>dinorfine</a:t>
            </a:r>
            <a:r>
              <a:rPr lang="tr-TR" altLang="tr-TR" dirty="0">
                <a:solidFill>
                  <a:schemeClr val="accent1"/>
                </a:solidFill>
              </a:rPr>
              <a:t> daha duyarlı)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tr-TR" dirty="0">
                <a:solidFill>
                  <a:schemeClr val="accent1"/>
                </a:solidFill>
              </a:rPr>
              <a:t>Spinal anal</a:t>
            </a:r>
            <a:r>
              <a:rPr lang="tr-TR" altLang="tr-TR" dirty="0">
                <a:solidFill>
                  <a:schemeClr val="accent1"/>
                </a:solidFill>
              </a:rPr>
              <a:t>j</a:t>
            </a:r>
            <a:r>
              <a:rPr lang="en-US" altLang="tr-TR" dirty="0">
                <a:solidFill>
                  <a:schemeClr val="accent1"/>
                </a:solidFill>
              </a:rPr>
              <a:t>e</a:t>
            </a:r>
            <a:r>
              <a:rPr lang="tr-TR" altLang="tr-TR" dirty="0">
                <a:solidFill>
                  <a:schemeClr val="accent1"/>
                </a:solidFill>
              </a:rPr>
              <a:t>z</a:t>
            </a:r>
            <a:r>
              <a:rPr lang="en-US" altLang="tr-TR" dirty="0" err="1">
                <a:solidFill>
                  <a:schemeClr val="accent1"/>
                </a:solidFill>
              </a:rPr>
              <a:t>i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tr-TR" dirty="0" err="1">
                <a:solidFill>
                  <a:schemeClr val="accent1"/>
                </a:solidFill>
              </a:rPr>
              <a:t>Seda</a:t>
            </a:r>
            <a:r>
              <a:rPr lang="tr-TR" altLang="tr-TR" dirty="0" err="1">
                <a:solidFill>
                  <a:schemeClr val="accent1"/>
                </a:solidFill>
              </a:rPr>
              <a:t>syon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>
                <a:solidFill>
                  <a:schemeClr val="accent1"/>
                </a:solidFill>
              </a:rPr>
              <a:t>Solunum depresyonu</a:t>
            </a:r>
          </a:p>
          <a:p>
            <a:pPr marL="393192" lvl="1" indent="0" eaLnBrk="1" hangingPunct="1">
              <a:lnSpc>
                <a:spcPct val="90000"/>
              </a:lnSpc>
              <a:buNone/>
            </a:pPr>
            <a:endParaRPr lang="en-US" altLang="tr-TR" dirty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tr-TR" u="sng" dirty="0">
                <a:solidFill>
                  <a:schemeClr val="accent1"/>
                </a:solidFill>
              </a:rPr>
              <a:t>Sigma</a:t>
            </a:r>
            <a:r>
              <a:rPr lang="en-US" altLang="tr-TR" dirty="0">
                <a:solidFill>
                  <a:schemeClr val="accent1"/>
                </a:solidFill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tr-TR" dirty="0">
                <a:solidFill>
                  <a:schemeClr val="accent1"/>
                </a:solidFill>
              </a:rPr>
              <a:t>D</a:t>
            </a:r>
            <a:r>
              <a:rPr lang="tr-TR" altLang="tr-TR" dirty="0" err="1">
                <a:solidFill>
                  <a:schemeClr val="accent1"/>
                </a:solidFill>
              </a:rPr>
              <a:t>isfori</a:t>
            </a:r>
            <a:r>
              <a:rPr lang="tr-TR" altLang="tr-TR" dirty="0">
                <a:solidFill>
                  <a:schemeClr val="accent1"/>
                </a:solidFill>
              </a:rPr>
              <a:t> </a:t>
            </a:r>
            <a:r>
              <a:rPr lang="en-US" altLang="tr-TR" dirty="0">
                <a:solidFill>
                  <a:schemeClr val="accent1"/>
                </a:solidFill>
              </a:rPr>
              <a:t>/</a:t>
            </a:r>
            <a:r>
              <a:rPr lang="tr-TR" altLang="tr-TR" dirty="0">
                <a:solidFill>
                  <a:schemeClr val="accent1"/>
                </a:solidFill>
              </a:rPr>
              <a:t> </a:t>
            </a:r>
            <a:r>
              <a:rPr lang="en-US" altLang="tr-TR" dirty="0" err="1">
                <a:solidFill>
                  <a:schemeClr val="accent1"/>
                </a:solidFill>
              </a:rPr>
              <a:t>hal</a:t>
            </a:r>
            <a:r>
              <a:rPr lang="tr-TR" altLang="tr-TR" dirty="0" err="1">
                <a:solidFill>
                  <a:schemeClr val="accent1"/>
                </a:solidFill>
              </a:rPr>
              <a:t>üsinasyon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tr-TR" dirty="0">
                <a:solidFill>
                  <a:schemeClr val="accent1"/>
                </a:solidFill>
              </a:rPr>
              <a:t>H</a:t>
            </a:r>
            <a:r>
              <a:rPr lang="tr-TR" altLang="tr-TR" dirty="0" err="1">
                <a:solidFill>
                  <a:schemeClr val="accent1"/>
                </a:solidFill>
              </a:rPr>
              <a:t>ipertoni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>
                <a:solidFill>
                  <a:schemeClr val="accent1"/>
                </a:solidFill>
              </a:rPr>
              <a:t>Solunumun uyarılması</a:t>
            </a:r>
            <a:endParaRPr lang="en-US" altLang="tr-TR" dirty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tr-TR" altLang="tr-TR" dirty="0">
                <a:solidFill>
                  <a:schemeClr val="accent1"/>
                </a:solidFill>
              </a:rPr>
              <a:t>Taşikardi</a:t>
            </a:r>
          </a:p>
        </p:txBody>
      </p:sp>
    </p:spTree>
    <p:extLst>
      <p:ext uri="{BB962C8B-B14F-4D97-AF65-F5344CB8AC3E}">
        <p14:creationId xmlns:p14="http://schemas.microsoft.com/office/powerpoint/2010/main" val="2587873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en-US" sz="4000" b="1" dirty="0" err="1">
                <a:solidFill>
                  <a:schemeClr val="tx1"/>
                </a:solidFill>
              </a:rPr>
              <a:t>Opioidlerin</a:t>
            </a:r>
            <a:r>
              <a:rPr lang="tr-TR" altLang="en-US" sz="4000" b="1" dirty="0">
                <a:solidFill>
                  <a:schemeClr val="tx1"/>
                </a:solidFill>
              </a:rPr>
              <a:t> Etki Mekanizmaları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3" y="1772817"/>
            <a:ext cx="8136905" cy="4353346"/>
          </a:xfrm>
        </p:spPr>
        <p:txBody>
          <a:bodyPr/>
          <a:lstStyle/>
          <a:p>
            <a:pPr eaLnBrk="1" hangingPunct="1"/>
            <a:r>
              <a:rPr lang="tr-TR" altLang="en-US" dirty="0" err="1">
                <a:solidFill>
                  <a:schemeClr val="accent2"/>
                </a:solidFill>
              </a:rPr>
              <a:t>Opioidler</a:t>
            </a:r>
            <a:r>
              <a:rPr lang="tr-TR" altLang="en-US" dirty="0">
                <a:solidFill>
                  <a:schemeClr val="accent2"/>
                </a:solidFill>
              </a:rPr>
              <a:t> </a:t>
            </a:r>
            <a:r>
              <a:rPr lang="tr-TR" altLang="en-US" dirty="0" err="1">
                <a:solidFill>
                  <a:schemeClr val="accent2"/>
                </a:solidFill>
              </a:rPr>
              <a:t>primer</a:t>
            </a:r>
            <a:r>
              <a:rPr lang="tr-TR" altLang="en-US" dirty="0">
                <a:solidFill>
                  <a:schemeClr val="accent2"/>
                </a:solidFill>
              </a:rPr>
              <a:t> duyu ve arka boynuz nöronlarında; </a:t>
            </a:r>
          </a:p>
          <a:p>
            <a:pPr eaLnBrk="1" hangingPunct="1"/>
            <a:endParaRPr lang="tr-TR" altLang="en-US" dirty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r>
              <a:rPr lang="tr-TR" altLang="en-US" dirty="0">
                <a:solidFill>
                  <a:schemeClr val="accent2"/>
                </a:solidFill>
              </a:rPr>
              <a:t>	  </a:t>
            </a:r>
            <a:r>
              <a:rPr lang="en-US" altLang="en-US" dirty="0">
                <a:solidFill>
                  <a:schemeClr val="accent2"/>
                </a:solidFill>
              </a:rPr>
              <a:t>1</a:t>
            </a:r>
            <a:r>
              <a:rPr lang="tr-TR" altLang="en-US" dirty="0">
                <a:solidFill>
                  <a:schemeClr val="accent2"/>
                </a:solidFill>
              </a:rPr>
              <a:t>- Kalsiyum girişini azaltarak, </a:t>
            </a:r>
          </a:p>
          <a:p>
            <a:pPr lvl="1" eaLnBrk="1" hangingPunct="1">
              <a:buFontTx/>
              <a:buNone/>
            </a:pPr>
            <a:r>
              <a:rPr lang="tr-TR" altLang="en-US" dirty="0">
                <a:solidFill>
                  <a:schemeClr val="accent2"/>
                </a:solidFill>
              </a:rPr>
              <a:t>2- Arka boynuz projeksiyon nöronlarında potasyum iletkenliğini artırarak </a:t>
            </a:r>
            <a:r>
              <a:rPr lang="tr-TR" altLang="en-US" dirty="0" err="1">
                <a:solidFill>
                  <a:schemeClr val="accent2"/>
                </a:solidFill>
              </a:rPr>
              <a:t>hiperpolarizasyona</a:t>
            </a:r>
            <a:r>
              <a:rPr lang="tr-TR" altLang="en-US" dirty="0">
                <a:solidFill>
                  <a:schemeClr val="accent2"/>
                </a:solidFill>
              </a:rPr>
              <a:t> ve analjeziye sebep olurlar.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59632" y="2276872"/>
            <a:ext cx="4402832" cy="794352"/>
          </a:xfrm>
        </p:spPr>
        <p:txBody>
          <a:bodyPr>
            <a:normAutofit fontScale="90000"/>
          </a:bodyPr>
          <a:lstStyle/>
          <a:p>
            <a:r>
              <a:rPr lang="tr-TR" sz="5300" dirty="0"/>
              <a:t>AĞRI</a:t>
            </a:r>
            <a:r>
              <a:rPr lang="tr-TR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98033" y="764704"/>
            <a:ext cx="5915000" cy="5976664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Ağrının var bin bir  şekli,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Biri diğerine ekli.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İnsanoğlu hep dert yüklü,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İşimiz çekmektir bugün.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 * * *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Bazen başta bazen dişte,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Bazen dışta bazen içte,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Bir muamma var bu işte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Gayemiz çözmektir bugün.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  * * *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Ağrıdan çekilir aman,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Biri var hepsinden yaman.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Bu konu engin bir umman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İşimiz yüzmektir bugün.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   * * *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Yansa da hastanın bağrı,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Allah' </a:t>
            </a:r>
            <a:r>
              <a:rPr lang="tr-TR" sz="1200" b="1" dirty="0" err="1"/>
              <a:t>ın</a:t>
            </a:r>
            <a:r>
              <a:rPr lang="tr-TR" sz="1200" b="1" dirty="0"/>
              <a:t> nimeti ağrı,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Çünkü o hekime çağrı </a:t>
            </a:r>
            <a:endParaRPr lang="tr-TR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200" b="1" dirty="0"/>
              <a:t>İş ilaç bulmaktır o gün. </a:t>
            </a:r>
            <a:endParaRPr lang="tr-TR" sz="12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107504" y="3789040"/>
            <a:ext cx="3816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dirty="0"/>
          </a:p>
          <a:p>
            <a:pPr algn="ctr"/>
            <a:r>
              <a:rPr lang="tr-TR" dirty="0"/>
              <a:t>24  Aralık  1985 </a:t>
            </a:r>
          </a:p>
          <a:p>
            <a:pPr algn="ctr"/>
            <a:r>
              <a:rPr lang="tr-TR" dirty="0"/>
              <a:t>Prof. Dr. Cafer MARANGOZ </a:t>
            </a:r>
          </a:p>
          <a:p>
            <a:pPr algn="ctr"/>
            <a:r>
              <a:rPr lang="tr-TR" dirty="0" err="1"/>
              <a:t>Ondokuz</a:t>
            </a:r>
            <a:r>
              <a:rPr lang="tr-TR" dirty="0"/>
              <a:t> Mayıs Üniversitesi, Tıp Fakültesi </a:t>
            </a:r>
            <a:br>
              <a:rPr lang="tr-TR" dirty="0"/>
            </a:br>
            <a:r>
              <a:rPr lang="tr-TR" dirty="0"/>
              <a:t>Fizyoloji Anabilim Dalı Öğretim Üyesi</a:t>
            </a:r>
            <a:br>
              <a:rPr lang="tr-TR" dirty="0"/>
            </a:br>
            <a:r>
              <a:rPr lang="tr-TR" dirty="0"/>
              <a:t>SAMSUN</a:t>
            </a:r>
          </a:p>
        </p:txBody>
      </p:sp>
    </p:spTree>
    <p:extLst>
      <p:ext uri="{BB962C8B-B14F-4D97-AF65-F5344CB8AC3E}">
        <p14:creationId xmlns:p14="http://schemas.microsoft.com/office/powerpoint/2010/main" val="84574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67744" y="2420888"/>
            <a:ext cx="6419056" cy="3903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800" dirty="0"/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18083181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625</TotalTime>
  <Words>1033</Words>
  <Application>Microsoft Office PowerPoint</Application>
  <PresentationFormat>Ekran Gösterisi (4:3)</PresentationFormat>
  <Paragraphs>181</Paragraphs>
  <Slides>24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8" baseType="lpstr">
      <vt:lpstr>Calibri</vt:lpstr>
      <vt:lpstr>Constantia</vt:lpstr>
      <vt:lpstr>Wingdings 2</vt:lpstr>
      <vt:lpstr>Akış</vt:lpstr>
      <vt:lpstr>Ağrı Fizyolojisi</vt:lpstr>
      <vt:lpstr>TANIM</vt:lpstr>
      <vt:lpstr>PowerPoint Sunusu</vt:lpstr>
      <vt:lpstr> </vt:lpstr>
      <vt:lpstr>Nosiseptörler</vt:lpstr>
      <vt:lpstr>Nosiseptörler </vt:lpstr>
      <vt:lpstr>İleti </vt:lpstr>
      <vt:lpstr>Ağrı Oluşturan Aracı Maddeler</vt:lpstr>
      <vt:lpstr>Ağrıyı azaltan  maddeler</vt:lpstr>
      <vt:lpstr>Periferal Sensitizasyon</vt:lpstr>
      <vt:lpstr>Santral  Sensitizasyon</vt:lpstr>
      <vt:lpstr>PowerPoint Sunusu</vt:lpstr>
      <vt:lpstr>     YANSIYAN AĞRI</vt:lpstr>
      <vt:lpstr>Yansıyan Ağrı</vt:lpstr>
      <vt:lpstr>Kapı Kontrol Teorisi</vt:lpstr>
      <vt:lpstr>İnici Sistemin Düzenleyici Etkisi</vt:lpstr>
      <vt:lpstr>İnici sistemleri etkileyen faktörler</vt:lpstr>
      <vt:lpstr>Analjezik Maddeler</vt:lpstr>
      <vt:lpstr>Opioid Reseptörleri</vt:lpstr>
      <vt:lpstr>Mu Reseptörü</vt:lpstr>
      <vt:lpstr>Kappa ve Sigma </vt:lpstr>
      <vt:lpstr>Opioidlerin Etki Mekanizmaları</vt:lpstr>
      <vt:lpstr>AĞRI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Ağrı Fizyolojisi</dc:title>
  <dc:creator>burhan</dc:creator>
  <cp:lastModifiedBy>süleyman emre kocacan</cp:lastModifiedBy>
  <cp:revision>53</cp:revision>
  <dcterms:created xsi:type="dcterms:W3CDTF">2014-10-21T19:16:21Z</dcterms:created>
  <dcterms:modified xsi:type="dcterms:W3CDTF">2020-03-22T07:36:29Z</dcterms:modified>
</cp:coreProperties>
</file>