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7" r:id="rId1"/>
  </p:sldMasterIdLst>
  <p:notesMasterIdLst>
    <p:notesMasterId r:id="rId83"/>
  </p:notesMasterIdLst>
  <p:handoutMasterIdLst>
    <p:handoutMasterId r:id="rId84"/>
  </p:handoutMasterIdLst>
  <p:sldIdLst>
    <p:sldId id="306" r:id="rId2"/>
    <p:sldId id="403" r:id="rId3"/>
    <p:sldId id="262" r:id="rId4"/>
    <p:sldId id="407" r:id="rId5"/>
    <p:sldId id="316" r:id="rId6"/>
    <p:sldId id="323" r:id="rId7"/>
    <p:sldId id="324" r:id="rId8"/>
    <p:sldId id="327" r:id="rId9"/>
    <p:sldId id="328" r:id="rId10"/>
    <p:sldId id="330" r:id="rId11"/>
    <p:sldId id="406" r:id="rId12"/>
    <p:sldId id="331" r:id="rId13"/>
    <p:sldId id="332" r:id="rId14"/>
    <p:sldId id="333" r:id="rId15"/>
    <p:sldId id="335" r:id="rId16"/>
    <p:sldId id="336" r:id="rId17"/>
    <p:sldId id="344" r:id="rId18"/>
    <p:sldId id="338" r:id="rId19"/>
    <p:sldId id="345" r:id="rId20"/>
    <p:sldId id="339" r:id="rId21"/>
    <p:sldId id="340" r:id="rId22"/>
    <p:sldId id="341" r:id="rId23"/>
    <p:sldId id="311" r:id="rId24"/>
    <p:sldId id="312" r:id="rId25"/>
    <p:sldId id="307" r:id="rId26"/>
    <p:sldId id="257" r:id="rId27"/>
    <p:sldId id="362" r:id="rId28"/>
    <p:sldId id="259" r:id="rId29"/>
    <p:sldId id="260" r:id="rId30"/>
    <p:sldId id="361" r:id="rId31"/>
    <p:sldId id="363" r:id="rId32"/>
    <p:sldId id="364" r:id="rId33"/>
    <p:sldId id="277" r:id="rId34"/>
    <p:sldId id="279" r:id="rId35"/>
    <p:sldId id="280" r:id="rId36"/>
    <p:sldId id="281" r:id="rId37"/>
    <p:sldId id="346" r:id="rId38"/>
    <p:sldId id="347" r:id="rId39"/>
    <p:sldId id="287" r:id="rId40"/>
    <p:sldId id="288" r:id="rId41"/>
    <p:sldId id="380" r:id="rId42"/>
    <p:sldId id="381" r:id="rId43"/>
    <p:sldId id="382" r:id="rId44"/>
    <p:sldId id="348" r:id="rId45"/>
    <p:sldId id="351" r:id="rId46"/>
    <p:sldId id="349" r:id="rId47"/>
    <p:sldId id="387" r:id="rId48"/>
    <p:sldId id="388" r:id="rId49"/>
    <p:sldId id="389" r:id="rId50"/>
    <p:sldId id="390" r:id="rId51"/>
    <p:sldId id="391" r:id="rId52"/>
    <p:sldId id="392" r:id="rId53"/>
    <p:sldId id="383" r:id="rId54"/>
    <p:sldId id="384" r:id="rId55"/>
    <p:sldId id="353" r:id="rId56"/>
    <p:sldId id="355" r:id="rId57"/>
    <p:sldId id="385" r:id="rId58"/>
    <p:sldId id="386" r:id="rId59"/>
    <p:sldId id="358" r:id="rId60"/>
    <p:sldId id="357" r:id="rId61"/>
    <p:sldId id="394" r:id="rId62"/>
    <p:sldId id="395" r:id="rId63"/>
    <p:sldId id="359" r:id="rId64"/>
    <p:sldId id="360" r:id="rId65"/>
    <p:sldId id="396" r:id="rId66"/>
    <p:sldId id="397" r:id="rId67"/>
    <p:sldId id="400" r:id="rId68"/>
    <p:sldId id="365" r:id="rId69"/>
    <p:sldId id="366" r:id="rId70"/>
    <p:sldId id="379" r:id="rId71"/>
    <p:sldId id="367" r:id="rId72"/>
    <p:sldId id="369" r:id="rId73"/>
    <p:sldId id="402" r:id="rId74"/>
    <p:sldId id="371" r:id="rId75"/>
    <p:sldId id="309" r:id="rId76"/>
    <p:sldId id="401" r:id="rId77"/>
    <p:sldId id="376" r:id="rId78"/>
    <p:sldId id="378" r:id="rId79"/>
    <p:sldId id="301" r:id="rId80"/>
    <p:sldId id="303" r:id="rId81"/>
    <p:sldId id="304" r:id="rId82"/>
  </p:sldIdLst>
  <p:sldSz cx="9144000" cy="6858000" type="screen4x3"/>
  <p:notesSz cx="6858000" cy="9144000"/>
  <p:defaultTextStyle>
    <a:defPPr>
      <a:defRPr lang="tr-TR"/>
    </a:defPPr>
    <a:lvl1pPr algn="l" rtl="0" fontAlgn="base">
      <a:spcBef>
        <a:spcPct val="0"/>
      </a:spcBef>
      <a:spcAft>
        <a:spcPct val="0"/>
      </a:spcAft>
      <a:defRPr sz="2400" kern="1200">
        <a:solidFill>
          <a:schemeClr val="tx1"/>
        </a:solidFill>
        <a:latin typeface="Arial" charset="0"/>
        <a:ea typeface="+mn-ea"/>
        <a:cs typeface="+mn-cs"/>
      </a:defRPr>
    </a:lvl1pPr>
    <a:lvl2pPr marL="457200" algn="l" rtl="0" fontAlgn="base">
      <a:spcBef>
        <a:spcPct val="0"/>
      </a:spcBef>
      <a:spcAft>
        <a:spcPct val="0"/>
      </a:spcAft>
      <a:defRPr sz="2400" kern="1200">
        <a:solidFill>
          <a:schemeClr val="tx1"/>
        </a:solidFill>
        <a:latin typeface="Arial" charset="0"/>
        <a:ea typeface="+mn-ea"/>
        <a:cs typeface="+mn-cs"/>
      </a:defRPr>
    </a:lvl2pPr>
    <a:lvl3pPr marL="914400" algn="l" rtl="0" fontAlgn="base">
      <a:spcBef>
        <a:spcPct val="0"/>
      </a:spcBef>
      <a:spcAft>
        <a:spcPct val="0"/>
      </a:spcAft>
      <a:defRPr sz="2400" kern="1200">
        <a:solidFill>
          <a:schemeClr val="tx1"/>
        </a:solidFill>
        <a:latin typeface="Arial" charset="0"/>
        <a:ea typeface="+mn-ea"/>
        <a:cs typeface="+mn-cs"/>
      </a:defRPr>
    </a:lvl3pPr>
    <a:lvl4pPr marL="1371600" algn="l" rtl="0" fontAlgn="base">
      <a:spcBef>
        <a:spcPct val="0"/>
      </a:spcBef>
      <a:spcAft>
        <a:spcPct val="0"/>
      </a:spcAft>
      <a:defRPr sz="2400" kern="1200">
        <a:solidFill>
          <a:schemeClr val="tx1"/>
        </a:solidFill>
        <a:latin typeface="Arial" charset="0"/>
        <a:ea typeface="+mn-ea"/>
        <a:cs typeface="+mn-cs"/>
      </a:defRPr>
    </a:lvl4pPr>
    <a:lvl5pPr marL="1828800" algn="l"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CCCC00"/>
    <a:srgbClr val="FF3399"/>
    <a:srgbClr val="0000FF"/>
    <a:srgbClr val="FF66FF"/>
    <a:srgbClr val="6699FF"/>
    <a:srgbClr val="0033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778"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handoutMaster" Target="handoutMasters/handoutMaster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notesMaster" Target="notesMasters/notesMaster1.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75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endParaRPr lang="tr-TR"/>
          </a:p>
        </p:txBody>
      </p:sp>
      <p:sp>
        <p:nvSpPr>
          <p:cNvPr id="7475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endParaRPr lang="tr-TR"/>
          </a:p>
        </p:txBody>
      </p:sp>
      <p:sp>
        <p:nvSpPr>
          <p:cNvPr id="7475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endParaRPr lang="tr-TR"/>
          </a:p>
        </p:txBody>
      </p:sp>
      <p:sp>
        <p:nvSpPr>
          <p:cNvPr id="7475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defRPr>
            </a:lvl1pPr>
          </a:lstStyle>
          <a:p>
            <a:fld id="{99522D26-A759-41D5-8DB3-E7C305BBB275}" type="slidenum">
              <a:rPr lang="tr-TR"/>
              <a:pPr/>
              <a:t>‹#›</a:t>
            </a:fld>
            <a:endParaRPr lang="tr-TR"/>
          </a:p>
        </p:txBody>
      </p:sp>
    </p:spTree>
    <p:extLst>
      <p:ext uri="{BB962C8B-B14F-4D97-AF65-F5344CB8AC3E}">
        <p14:creationId xmlns:p14="http://schemas.microsoft.com/office/powerpoint/2010/main" val="7716644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77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endParaRPr lang="tr-TR"/>
          </a:p>
        </p:txBody>
      </p:sp>
      <p:sp>
        <p:nvSpPr>
          <p:cNvPr id="75779"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endParaRPr lang="tr-TR"/>
          </a:p>
        </p:txBody>
      </p:sp>
      <p:sp>
        <p:nvSpPr>
          <p:cNvPr id="7578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7578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578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endParaRPr lang="tr-TR"/>
          </a:p>
        </p:txBody>
      </p:sp>
      <p:sp>
        <p:nvSpPr>
          <p:cNvPr id="7578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defRPr>
            </a:lvl1pPr>
          </a:lstStyle>
          <a:p>
            <a:fld id="{0CF3E3EF-36B8-429E-89DA-DB4D4CEBDA43}" type="slidenum">
              <a:rPr lang="tr-TR"/>
              <a:pPr/>
              <a:t>‹#›</a:t>
            </a:fld>
            <a:endParaRPr lang="tr-TR"/>
          </a:p>
        </p:txBody>
      </p:sp>
    </p:spTree>
    <p:extLst>
      <p:ext uri="{BB962C8B-B14F-4D97-AF65-F5344CB8AC3E}">
        <p14:creationId xmlns:p14="http://schemas.microsoft.com/office/powerpoint/2010/main" val="299392673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8BE1325-F385-466D-8E4D-8A3C0D1EB626}" type="slidenum">
              <a:rPr lang="tr-TR"/>
              <a:pPr/>
              <a:t>1</a:t>
            </a:fld>
            <a:endParaRPr lang="tr-TR" dirty="0"/>
          </a:p>
        </p:txBody>
      </p:sp>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p:txBody>
          <a:bodyPr/>
          <a:lstStyle/>
          <a:p>
            <a:endParaRPr lang="tr-T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0CF3E3EF-36B8-429E-89DA-DB4D4CEBDA43}" type="slidenum">
              <a:rPr lang="tr-TR" smtClean="0"/>
              <a:pPr/>
              <a:t>27</a:t>
            </a:fld>
            <a:endParaRPr lang="tr-TR"/>
          </a:p>
        </p:txBody>
      </p:sp>
    </p:spTree>
    <p:extLst>
      <p:ext uri="{BB962C8B-B14F-4D97-AF65-F5344CB8AC3E}">
        <p14:creationId xmlns:p14="http://schemas.microsoft.com/office/powerpoint/2010/main" val="24742633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0CF3E3EF-36B8-429E-89DA-DB4D4CEBDA43}" type="slidenum">
              <a:rPr lang="tr-TR" smtClean="0"/>
              <a:pPr/>
              <a:t>29</a:t>
            </a:fld>
            <a:endParaRPr lang="tr-TR"/>
          </a:p>
        </p:txBody>
      </p:sp>
    </p:spTree>
    <p:extLst>
      <p:ext uri="{BB962C8B-B14F-4D97-AF65-F5344CB8AC3E}">
        <p14:creationId xmlns:p14="http://schemas.microsoft.com/office/powerpoint/2010/main" val="24742633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0CF3E3EF-36B8-429E-89DA-DB4D4CEBDA43}" type="slidenum">
              <a:rPr lang="tr-TR" smtClean="0"/>
              <a:pPr/>
              <a:t>30</a:t>
            </a:fld>
            <a:endParaRPr lang="tr-TR"/>
          </a:p>
        </p:txBody>
      </p:sp>
    </p:spTree>
    <p:extLst>
      <p:ext uri="{BB962C8B-B14F-4D97-AF65-F5344CB8AC3E}">
        <p14:creationId xmlns:p14="http://schemas.microsoft.com/office/powerpoint/2010/main" val="24742633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0CF3E3EF-36B8-429E-89DA-DB4D4CEBDA43}" type="slidenum">
              <a:rPr lang="tr-TR" smtClean="0"/>
              <a:pPr/>
              <a:t>31</a:t>
            </a:fld>
            <a:endParaRPr lang="tr-TR"/>
          </a:p>
        </p:txBody>
      </p:sp>
    </p:spTree>
    <p:extLst>
      <p:ext uri="{BB962C8B-B14F-4D97-AF65-F5344CB8AC3E}">
        <p14:creationId xmlns:p14="http://schemas.microsoft.com/office/powerpoint/2010/main" val="24742633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A8E1657-4744-4E75-AA03-D81C605A80EA}" type="slidenum">
              <a:rPr lang="tr-TR" smtClean="0"/>
              <a:t>54</a:t>
            </a:fld>
            <a:endParaRPr lang="tr-TR"/>
          </a:p>
        </p:txBody>
      </p:sp>
    </p:spTree>
    <p:extLst>
      <p:ext uri="{BB962C8B-B14F-4D97-AF65-F5344CB8AC3E}">
        <p14:creationId xmlns:p14="http://schemas.microsoft.com/office/powerpoint/2010/main" val="82490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77826" name="Group 2"/>
          <p:cNvGrpSpPr>
            <a:grpSpLocks/>
          </p:cNvGrpSpPr>
          <p:nvPr/>
        </p:nvGrpSpPr>
        <p:grpSpPr bwMode="auto">
          <a:xfrm>
            <a:off x="-31750" y="0"/>
            <a:ext cx="9178925" cy="6924675"/>
            <a:chOff x="-20" y="0"/>
            <a:chExt cx="5782" cy="4362"/>
          </a:xfrm>
        </p:grpSpPr>
        <p:sp>
          <p:nvSpPr>
            <p:cNvPr id="77827" name="Rectangle 3" descr="Stonbk"/>
            <p:cNvSpPr>
              <a:spLocks noChangeArrowheads="1"/>
            </p:cNvSpPr>
            <p:nvPr userDrawn="1"/>
          </p:nvSpPr>
          <p:spPr bwMode="white">
            <a:xfrm>
              <a:off x="-15" y="5"/>
              <a:ext cx="5775" cy="4311"/>
            </a:xfrm>
            <a:prstGeom prst="rect">
              <a:avLst/>
            </a:prstGeom>
            <a:blipFill dpi="0" rotWithShape="0">
              <a:blip r:embed="rId2"/>
              <a:srcRect/>
              <a:tile tx="0" ty="0" sx="100000" sy="100000" flip="none" algn="tl"/>
            </a:blipFill>
            <a:ln w="9525">
              <a:noFill/>
              <a:miter lim="800000"/>
              <a:headEnd/>
              <a:tailEnd/>
            </a:ln>
            <a:effectLst/>
          </p:spPr>
          <p:txBody>
            <a:bodyPr wrap="none" anchor="ctr"/>
            <a:lstStyle/>
            <a:p>
              <a:endParaRPr lang="tr-TR"/>
            </a:p>
          </p:txBody>
        </p:sp>
        <p:sp>
          <p:nvSpPr>
            <p:cNvPr id="77828" name="Rectangle 4"/>
            <p:cNvSpPr>
              <a:spLocks noChangeArrowheads="1"/>
            </p:cNvSpPr>
            <p:nvPr userDrawn="1"/>
          </p:nvSpPr>
          <p:spPr bwMode="ltGray">
            <a:xfrm>
              <a:off x="0" y="0"/>
              <a:ext cx="743" cy="4334"/>
            </a:xfrm>
            <a:prstGeom prst="rect">
              <a:avLst/>
            </a:prstGeom>
            <a:gradFill rotWithShape="0">
              <a:gsLst>
                <a:gs pos="0">
                  <a:schemeClr val="folHlink"/>
                </a:gs>
                <a:gs pos="50000">
                  <a:schemeClr val="folHlink">
                    <a:gamma/>
                    <a:shade val="46275"/>
                    <a:invGamma/>
                  </a:schemeClr>
                </a:gs>
                <a:gs pos="100000">
                  <a:schemeClr val="folHlink"/>
                </a:gs>
              </a:gsLst>
              <a:lin ang="5400000" scaled="1"/>
            </a:gradFill>
            <a:ln w="9525">
              <a:noFill/>
              <a:miter lim="800000"/>
              <a:headEnd/>
              <a:tailEnd/>
            </a:ln>
            <a:effectLst/>
          </p:spPr>
          <p:txBody>
            <a:bodyPr wrap="none" anchor="ctr"/>
            <a:lstStyle/>
            <a:p>
              <a:endParaRPr lang="tr-TR"/>
            </a:p>
          </p:txBody>
        </p:sp>
        <p:sp>
          <p:nvSpPr>
            <p:cNvPr id="77829" name="Rectangle 5"/>
            <p:cNvSpPr>
              <a:spLocks noChangeArrowheads="1"/>
            </p:cNvSpPr>
            <p:nvPr userDrawn="1"/>
          </p:nvSpPr>
          <p:spPr bwMode="hidden">
            <a:xfrm>
              <a:off x="695" y="0"/>
              <a:ext cx="50" cy="4362"/>
            </a:xfrm>
            <a:prstGeom prst="rect">
              <a:avLst/>
            </a:prstGeom>
            <a:solidFill>
              <a:srgbClr val="000000"/>
            </a:solidFill>
            <a:ln w="9525">
              <a:noFill/>
              <a:miter lim="800000"/>
              <a:headEnd/>
              <a:tailEnd/>
            </a:ln>
            <a:effectLst/>
          </p:spPr>
          <p:txBody>
            <a:bodyPr wrap="none" anchor="ctr"/>
            <a:lstStyle/>
            <a:p>
              <a:endParaRPr lang="tr-TR"/>
            </a:p>
          </p:txBody>
        </p:sp>
        <p:pic>
          <p:nvPicPr>
            <p:cNvPr id="77830" name="Picture 6" descr="Astonbnr"/>
            <p:cNvPicPr>
              <a:picLocks noChangeAspect="1" noChangeArrowheads="1"/>
            </p:cNvPicPr>
            <p:nvPr userDrawn="1"/>
          </p:nvPicPr>
          <p:blipFill>
            <a:blip r:embed="rId3"/>
            <a:srcRect t="15163"/>
            <a:stretch>
              <a:fillRect/>
            </a:stretch>
          </p:blipFill>
          <p:spPr bwMode="gray">
            <a:xfrm>
              <a:off x="0" y="1705"/>
              <a:ext cx="5760" cy="498"/>
            </a:xfrm>
            <a:prstGeom prst="rect">
              <a:avLst/>
            </a:prstGeom>
            <a:noFill/>
          </p:spPr>
        </p:pic>
        <p:sp>
          <p:nvSpPr>
            <p:cNvPr id="77831" name="Rectangle 7"/>
            <p:cNvSpPr>
              <a:spLocks noChangeArrowheads="1"/>
            </p:cNvSpPr>
            <p:nvPr userDrawn="1"/>
          </p:nvSpPr>
          <p:spPr bwMode="hidden">
            <a:xfrm rot="5400000">
              <a:off x="3204" y="-396"/>
              <a:ext cx="47" cy="5065"/>
            </a:xfrm>
            <a:prstGeom prst="rect">
              <a:avLst/>
            </a:prstGeom>
            <a:solidFill>
              <a:srgbClr val="000000"/>
            </a:solidFill>
            <a:ln w="9525">
              <a:noFill/>
              <a:miter lim="800000"/>
              <a:headEnd/>
              <a:tailEnd/>
            </a:ln>
            <a:effectLst/>
          </p:spPr>
          <p:txBody>
            <a:bodyPr wrap="none" anchor="ctr"/>
            <a:lstStyle/>
            <a:p>
              <a:endParaRPr lang="tr-TR"/>
            </a:p>
          </p:txBody>
        </p:sp>
        <p:sp>
          <p:nvSpPr>
            <p:cNvPr id="77832" name="Rectangle 8"/>
            <p:cNvSpPr>
              <a:spLocks noChangeArrowheads="1"/>
            </p:cNvSpPr>
            <p:nvPr userDrawn="1"/>
          </p:nvSpPr>
          <p:spPr bwMode="hidden">
            <a:xfrm rot="5400000">
              <a:off x="3204" y="-852"/>
              <a:ext cx="47" cy="5068"/>
            </a:xfrm>
            <a:prstGeom prst="rect">
              <a:avLst/>
            </a:prstGeom>
            <a:solidFill>
              <a:srgbClr val="000000"/>
            </a:solidFill>
            <a:ln w="9525">
              <a:noFill/>
              <a:miter lim="800000"/>
              <a:headEnd/>
              <a:tailEnd/>
            </a:ln>
            <a:effectLst/>
          </p:spPr>
          <p:txBody>
            <a:bodyPr wrap="none" anchor="ctr"/>
            <a:lstStyle/>
            <a:p>
              <a:endParaRPr lang="tr-TR"/>
            </a:p>
          </p:txBody>
        </p:sp>
        <p:sp>
          <p:nvSpPr>
            <p:cNvPr id="77833" name="Rectangle 9"/>
            <p:cNvSpPr>
              <a:spLocks noChangeArrowheads="1"/>
            </p:cNvSpPr>
            <p:nvPr userDrawn="1"/>
          </p:nvSpPr>
          <p:spPr bwMode="hidden">
            <a:xfrm>
              <a:off x="-20" y="0"/>
              <a:ext cx="47" cy="4342"/>
            </a:xfrm>
            <a:prstGeom prst="rect">
              <a:avLst/>
            </a:prstGeom>
            <a:solidFill>
              <a:srgbClr val="000000"/>
            </a:solidFill>
            <a:ln w="9525">
              <a:noFill/>
              <a:miter lim="800000"/>
              <a:headEnd/>
              <a:tailEnd/>
            </a:ln>
            <a:effectLst/>
          </p:spPr>
          <p:txBody>
            <a:bodyPr wrap="none" anchor="ctr"/>
            <a:lstStyle/>
            <a:p>
              <a:endParaRPr lang="tr-TR"/>
            </a:p>
          </p:txBody>
        </p:sp>
        <p:sp>
          <p:nvSpPr>
            <p:cNvPr id="77834" name="Line 10"/>
            <p:cNvSpPr>
              <a:spLocks noChangeShapeType="1"/>
            </p:cNvSpPr>
            <p:nvPr userDrawn="1"/>
          </p:nvSpPr>
          <p:spPr bwMode="auto">
            <a:xfrm>
              <a:off x="414" y="2118"/>
              <a:ext cx="281" cy="0"/>
            </a:xfrm>
            <a:prstGeom prst="line">
              <a:avLst/>
            </a:prstGeom>
            <a:noFill/>
            <a:ln w="15875">
              <a:solidFill>
                <a:schemeClr val="tx1"/>
              </a:solidFill>
              <a:round/>
              <a:headEnd/>
              <a:tailEnd/>
            </a:ln>
            <a:effectLst/>
          </p:spPr>
          <p:txBody>
            <a:bodyPr wrap="none" anchor="ctr"/>
            <a:lstStyle/>
            <a:p>
              <a:endParaRPr lang="tr-TR"/>
            </a:p>
          </p:txBody>
        </p:sp>
        <p:sp>
          <p:nvSpPr>
            <p:cNvPr id="77835" name="Line 11"/>
            <p:cNvSpPr>
              <a:spLocks noChangeShapeType="1"/>
            </p:cNvSpPr>
            <p:nvPr userDrawn="1"/>
          </p:nvSpPr>
          <p:spPr bwMode="auto">
            <a:xfrm flipV="1">
              <a:off x="27" y="2116"/>
              <a:ext cx="230" cy="1"/>
            </a:xfrm>
            <a:prstGeom prst="line">
              <a:avLst/>
            </a:prstGeom>
            <a:noFill/>
            <a:ln w="15875">
              <a:solidFill>
                <a:schemeClr val="tx1"/>
              </a:solidFill>
              <a:round/>
              <a:headEnd/>
              <a:tailEnd/>
            </a:ln>
            <a:effectLst/>
          </p:spPr>
          <p:txBody>
            <a:bodyPr wrap="none" anchor="ctr"/>
            <a:lstStyle/>
            <a:p>
              <a:endParaRPr lang="tr-TR"/>
            </a:p>
          </p:txBody>
        </p:sp>
        <p:sp>
          <p:nvSpPr>
            <p:cNvPr id="77836" name="Freeform 12"/>
            <p:cNvSpPr>
              <a:spLocks/>
            </p:cNvSpPr>
            <p:nvPr userDrawn="1"/>
          </p:nvSpPr>
          <p:spPr bwMode="auto">
            <a:xfrm>
              <a:off x="255" y="2115"/>
              <a:ext cx="65" cy="86"/>
            </a:xfrm>
            <a:custGeom>
              <a:avLst/>
              <a:gdLst/>
              <a:ahLst/>
              <a:cxnLst>
                <a:cxn ang="0">
                  <a:pos x="0" y="0"/>
                </a:cxn>
                <a:cxn ang="0">
                  <a:pos x="15" y="12"/>
                </a:cxn>
                <a:cxn ang="0">
                  <a:pos x="27" y="23"/>
                </a:cxn>
                <a:cxn ang="0">
                  <a:pos x="36" y="35"/>
                </a:cxn>
                <a:cxn ang="0">
                  <a:pos x="47" y="45"/>
                </a:cxn>
                <a:cxn ang="0">
                  <a:pos x="56" y="66"/>
                </a:cxn>
                <a:cxn ang="0">
                  <a:pos x="63" y="80"/>
                </a:cxn>
                <a:cxn ang="0">
                  <a:pos x="65" y="86"/>
                </a:cxn>
              </a:cxnLst>
              <a:rect l="0" t="0" r="r" b="b"/>
              <a:pathLst>
                <a:path w="65" h="86">
                  <a:moveTo>
                    <a:pt x="0" y="0"/>
                  </a:moveTo>
                  <a:cubicBezTo>
                    <a:pt x="9" y="4"/>
                    <a:pt x="6" y="10"/>
                    <a:pt x="15" y="12"/>
                  </a:cubicBezTo>
                  <a:cubicBezTo>
                    <a:pt x="18" y="20"/>
                    <a:pt x="19" y="20"/>
                    <a:pt x="27" y="23"/>
                  </a:cubicBezTo>
                  <a:cubicBezTo>
                    <a:pt x="29" y="29"/>
                    <a:pt x="30" y="32"/>
                    <a:pt x="36" y="35"/>
                  </a:cubicBezTo>
                  <a:cubicBezTo>
                    <a:pt x="40" y="40"/>
                    <a:pt x="43" y="40"/>
                    <a:pt x="47" y="45"/>
                  </a:cubicBezTo>
                  <a:cubicBezTo>
                    <a:pt x="49" y="71"/>
                    <a:pt x="49" y="52"/>
                    <a:pt x="56" y="66"/>
                  </a:cubicBezTo>
                  <a:cubicBezTo>
                    <a:pt x="57" y="74"/>
                    <a:pt x="56" y="77"/>
                    <a:pt x="63" y="80"/>
                  </a:cubicBezTo>
                  <a:cubicBezTo>
                    <a:pt x="65" y="85"/>
                    <a:pt x="65" y="83"/>
                    <a:pt x="65" y="86"/>
                  </a:cubicBezTo>
                </a:path>
              </a:pathLst>
            </a:custGeom>
            <a:noFill/>
            <a:ln w="9525">
              <a:solidFill>
                <a:schemeClr val="tx1"/>
              </a:solidFill>
              <a:round/>
              <a:headEnd/>
              <a:tailEnd/>
            </a:ln>
            <a:effectLst/>
          </p:spPr>
          <p:txBody>
            <a:bodyPr wrap="none" anchor="ctr"/>
            <a:lstStyle/>
            <a:p>
              <a:endParaRPr lang="tr-TR"/>
            </a:p>
          </p:txBody>
        </p:sp>
        <p:sp>
          <p:nvSpPr>
            <p:cNvPr id="77837" name="Freeform 13"/>
            <p:cNvSpPr>
              <a:spLocks/>
            </p:cNvSpPr>
            <p:nvPr userDrawn="1"/>
          </p:nvSpPr>
          <p:spPr bwMode="auto">
            <a:xfrm>
              <a:off x="344" y="2118"/>
              <a:ext cx="71" cy="84"/>
            </a:xfrm>
            <a:custGeom>
              <a:avLst/>
              <a:gdLst/>
              <a:ahLst/>
              <a:cxnLst>
                <a:cxn ang="0">
                  <a:pos x="69" y="0"/>
                </a:cxn>
                <a:cxn ang="0">
                  <a:pos x="61" y="27"/>
                </a:cxn>
                <a:cxn ang="0">
                  <a:pos x="52" y="57"/>
                </a:cxn>
                <a:cxn ang="0">
                  <a:pos x="46" y="72"/>
                </a:cxn>
                <a:cxn ang="0">
                  <a:pos x="33" y="63"/>
                </a:cxn>
                <a:cxn ang="0">
                  <a:pos x="25" y="51"/>
                </a:cxn>
                <a:cxn ang="0">
                  <a:pos x="10" y="39"/>
                </a:cxn>
                <a:cxn ang="0">
                  <a:pos x="4" y="77"/>
                </a:cxn>
                <a:cxn ang="0">
                  <a:pos x="1" y="84"/>
                </a:cxn>
              </a:cxnLst>
              <a:rect l="0" t="0" r="r" b="b"/>
              <a:pathLst>
                <a:path w="71" h="84">
                  <a:moveTo>
                    <a:pt x="69" y="0"/>
                  </a:moveTo>
                  <a:cubicBezTo>
                    <a:pt x="65" y="10"/>
                    <a:pt x="71" y="21"/>
                    <a:pt x="61" y="27"/>
                  </a:cubicBezTo>
                  <a:cubicBezTo>
                    <a:pt x="59" y="37"/>
                    <a:pt x="62" y="55"/>
                    <a:pt x="52" y="57"/>
                  </a:cubicBezTo>
                  <a:cubicBezTo>
                    <a:pt x="49" y="62"/>
                    <a:pt x="49" y="67"/>
                    <a:pt x="46" y="72"/>
                  </a:cubicBezTo>
                  <a:cubicBezTo>
                    <a:pt x="38" y="71"/>
                    <a:pt x="39" y="67"/>
                    <a:pt x="33" y="63"/>
                  </a:cubicBezTo>
                  <a:cubicBezTo>
                    <a:pt x="30" y="58"/>
                    <a:pt x="27" y="56"/>
                    <a:pt x="25" y="51"/>
                  </a:cubicBezTo>
                  <a:cubicBezTo>
                    <a:pt x="23" y="38"/>
                    <a:pt x="25" y="38"/>
                    <a:pt x="10" y="39"/>
                  </a:cubicBezTo>
                  <a:cubicBezTo>
                    <a:pt x="8" y="51"/>
                    <a:pt x="18" y="72"/>
                    <a:pt x="4" y="77"/>
                  </a:cubicBezTo>
                  <a:cubicBezTo>
                    <a:pt x="0" y="82"/>
                    <a:pt x="1" y="79"/>
                    <a:pt x="1" y="84"/>
                  </a:cubicBezTo>
                </a:path>
              </a:pathLst>
            </a:custGeom>
            <a:noFill/>
            <a:ln w="9525">
              <a:solidFill>
                <a:schemeClr val="tx1"/>
              </a:solidFill>
              <a:round/>
              <a:headEnd/>
              <a:tailEnd/>
            </a:ln>
            <a:effectLst/>
          </p:spPr>
          <p:txBody>
            <a:bodyPr wrap="none" anchor="ctr"/>
            <a:lstStyle/>
            <a:p>
              <a:endParaRPr lang="tr-TR"/>
            </a:p>
          </p:txBody>
        </p:sp>
      </p:grpSp>
      <p:sp>
        <p:nvSpPr>
          <p:cNvPr id="77838" name="Rectangle 14"/>
          <p:cNvSpPr>
            <a:spLocks noGrp="1" noChangeArrowheads="1"/>
          </p:cNvSpPr>
          <p:nvPr>
            <p:ph type="ctrTitle"/>
          </p:nvPr>
        </p:nvSpPr>
        <p:spPr>
          <a:xfrm>
            <a:off x="1244600" y="1247775"/>
            <a:ext cx="7772400" cy="1143000"/>
          </a:xfrm>
        </p:spPr>
        <p:txBody>
          <a:bodyPr anchor="b"/>
          <a:lstStyle>
            <a:lvl1pPr algn="ctr">
              <a:defRPr/>
            </a:lvl1pPr>
          </a:lstStyle>
          <a:p>
            <a:r>
              <a:rPr lang="tr-TR"/>
              <a:t>Asıl başlık stili için tıklatın</a:t>
            </a:r>
          </a:p>
        </p:txBody>
      </p:sp>
      <p:sp>
        <p:nvSpPr>
          <p:cNvPr id="77839" name="Rectangle 15"/>
          <p:cNvSpPr>
            <a:spLocks noGrp="1" noChangeArrowheads="1"/>
          </p:cNvSpPr>
          <p:nvPr>
            <p:ph type="subTitle" idx="1"/>
          </p:nvPr>
        </p:nvSpPr>
        <p:spPr>
          <a:xfrm>
            <a:off x="1930400" y="3886200"/>
            <a:ext cx="6400800" cy="1752600"/>
          </a:xfrm>
        </p:spPr>
        <p:txBody>
          <a:bodyPr/>
          <a:lstStyle>
            <a:lvl1pPr marL="0" indent="0" algn="ctr">
              <a:buFont typeface="Wingdings" pitchFamily="2" charset="2"/>
              <a:buNone/>
              <a:defRPr/>
            </a:lvl1pPr>
          </a:lstStyle>
          <a:p>
            <a:r>
              <a:rPr lang="tr-TR"/>
              <a:t>Asıl alt başlık stilini düzenlemek için tıklatın</a:t>
            </a:r>
          </a:p>
        </p:txBody>
      </p:sp>
      <p:sp>
        <p:nvSpPr>
          <p:cNvPr id="77840" name="Rectangle 16"/>
          <p:cNvSpPr>
            <a:spLocks noGrp="1" noChangeArrowheads="1"/>
          </p:cNvSpPr>
          <p:nvPr>
            <p:ph type="dt" sz="half" idx="2"/>
          </p:nvPr>
        </p:nvSpPr>
        <p:spPr>
          <a:xfrm>
            <a:off x="1262063" y="6248400"/>
            <a:ext cx="1905000" cy="457200"/>
          </a:xfrm>
        </p:spPr>
        <p:txBody>
          <a:bodyPr/>
          <a:lstStyle>
            <a:lvl1pPr>
              <a:defRPr/>
            </a:lvl1pPr>
          </a:lstStyle>
          <a:p>
            <a:endParaRPr lang="tr-TR"/>
          </a:p>
        </p:txBody>
      </p:sp>
      <p:sp>
        <p:nvSpPr>
          <p:cNvPr id="77841" name="Rectangle 17"/>
          <p:cNvSpPr>
            <a:spLocks noGrp="1" noChangeArrowheads="1"/>
          </p:cNvSpPr>
          <p:nvPr>
            <p:ph type="ftr" sz="quarter" idx="3"/>
          </p:nvPr>
        </p:nvSpPr>
        <p:spPr>
          <a:xfrm>
            <a:off x="3700463" y="6248400"/>
            <a:ext cx="2895600" cy="457200"/>
          </a:xfrm>
        </p:spPr>
        <p:txBody>
          <a:bodyPr/>
          <a:lstStyle>
            <a:lvl1pPr>
              <a:defRPr/>
            </a:lvl1pPr>
          </a:lstStyle>
          <a:p>
            <a:endParaRPr lang="tr-TR"/>
          </a:p>
        </p:txBody>
      </p:sp>
      <p:sp>
        <p:nvSpPr>
          <p:cNvPr id="77842" name="Rectangle 18"/>
          <p:cNvSpPr>
            <a:spLocks noGrp="1" noChangeArrowheads="1"/>
          </p:cNvSpPr>
          <p:nvPr>
            <p:ph type="sldNum" sz="quarter" idx="4"/>
          </p:nvPr>
        </p:nvSpPr>
        <p:spPr>
          <a:xfrm>
            <a:off x="7129463" y="6248400"/>
            <a:ext cx="1905000" cy="457200"/>
          </a:xfrm>
        </p:spPr>
        <p:txBody>
          <a:bodyPr/>
          <a:lstStyle>
            <a:lvl1pPr>
              <a:defRPr/>
            </a:lvl1pPr>
          </a:lstStyle>
          <a:p>
            <a:fld id="{F285D33B-5966-45BA-AFD8-03D7D6F08FEA}" type="slidenum">
              <a:rPr lang="tr-TR"/>
              <a:pPr/>
              <a:t>‹#›</a:t>
            </a:fld>
            <a:endParaRPr lang="tr-T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lvl1pPr>
              <a:defRPr/>
            </a:lvl1pPr>
          </a:lstStyle>
          <a:p>
            <a:endParaRPr lang="tr-TR"/>
          </a:p>
        </p:txBody>
      </p:sp>
      <p:sp>
        <p:nvSpPr>
          <p:cNvPr id="5" name="4 Altbilgi Yer Tutucusu"/>
          <p:cNvSpPr>
            <a:spLocks noGrp="1"/>
          </p:cNvSpPr>
          <p:nvPr>
            <p:ph type="ftr" sz="quarter" idx="11"/>
          </p:nvPr>
        </p:nvSpPr>
        <p:spPr/>
        <p:txBody>
          <a:bodyPr/>
          <a:lstStyle>
            <a:lvl1pPr>
              <a:defRPr/>
            </a:lvl1pPr>
          </a:lstStyle>
          <a:p>
            <a:endParaRPr lang="tr-TR"/>
          </a:p>
        </p:txBody>
      </p:sp>
      <p:sp>
        <p:nvSpPr>
          <p:cNvPr id="6" name="5 Slayt Numarası Yer Tutucusu"/>
          <p:cNvSpPr>
            <a:spLocks noGrp="1"/>
          </p:cNvSpPr>
          <p:nvPr>
            <p:ph type="sldNum" sz="quarter" idx="12"/>
          </p:nvPr>
        </p:nvSpPr>
        <p:spPr/>
        <p:txBody>
          <a:bodyPr/>
          <a:lstStyle>
            <a:lvl1pPr>
              <a:defRPr/>
            </a:lvl1pPr>
          </a:lstStyle>
          <a:p>
            <a:fld id="{F0274E93-7ECD-462C-83AF-C376FDF0565A}" type="slidenum">
              <a:rPr lang="tr-TR"/>
              <a:pPr/>
              <a:t>‹#›</a:t>
            </a:fld>
            <a:endParaRPr lang="tr-T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a:t>Asıl metin stillerini düzenlemek için tıklatın</a:t>
            </a:r>
          </a:p>
        </p:txBody>
      </p:sp>
      <p:sp>
        <p:nvSpPr>
          <p:cNvPr id="4" name="3 Veri Yer Tutucusu"/>
          <p:cNvSpPr>
            <a:spLocks noGrp="1"/>
          </p:cNvSpPr>
          <p:nvPr>
            <p:ph type="dt" sz="half" idx="10"/>
          </p:nvPr>
        </p:nvSpPr>
        <p:spPr/>
        <p:txBody>
          <a:bodyPr/>
          <a:lstStyle>
            <a:lvl1pPr>
              <a:defRPr/>
            </a:lvl1pPr>
          </a:lstStyle>
          <a:p>
            <a:endParaRPr lang="tr-TR"/>
          </a:p>
        </p:txBody>
      </p:sp>
      <p:sp>
        <p:nvSpPr>
          <p:cNvPr id="5" name="4 Altbilgi Yer Tutucusu"/>
          <p:cNvSpPr>
            <a:spLocks noGrp="1"/>
          </p:cNvSpPr>
          <p:nvPr>
            <p:ph type="ftr" sz="quarter" idx="11"/>
          </p:nvPr>
        </p:nvSpPr>
        <p:spPr/>
        <p:txBody>
          <a:bodyPr/>
          <a:lstStyle>
            <a:lvl1pPr>
              <a:defRPr/>
            </a:lvl1pPr>
          </a:lstStyle>
          <a:p>
            <a:endParaRPr lang="tr-TR"/>
          </a:p>
        </p:txBody>
      </p:sp>
      <p:sp>
        <p:nvSpPr>
          <p:cNvPr id="6" name="5 Slayt Numarası Yer Tutucusu"/>
          <p:cNvSpPr>
            <a:spLocks noGrp="1"/>
          </p:cNvSpPr>
          <p:nvPr>
            <p:ph type="sldNum" sz="quarter" idx="12"/>
          </p:nvPr>
        </p:nvSpPr>
        <p:spPr/>
        <p:txBody>
          <a:bodyPr/>
          <a:lstStyle>
            <a:lvl1pPr>
              <a:defRPr/>
            </a:lvl1pPr>
          </a:lstStyle>
          <a:p>
            <a:fld id="{29FC693A-2656-4523-8AC1-1D1E7C1F18B3}" type="slidenum">
              <a:rPr lang="tr-TR"/>
              <a:pPr/>
              <a:t>‹#›</a:t>
            </a:fld>
            <a:endParaRPr lang="tr-T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sz="half" idx="1"/>
          </p:nvPr>
        </p:nvSpPr>
        <p:spPr>
          <a:xfrm>
            <a:off x="12573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52197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Veri Yer Tutucusu"/>
          <p:cNvSpPr>
            <a:spLocks noGrp="1"/>
          </p:cNvSpPr>
          <p:nvPr>
            <p:ph type="dt" sz="half" idx="10"/>
          </p:nvPr>
        </p:nvSpPr>
        <p:spPr/>
        <p:txBody>
          <a:bodyPr/>
          <a:lstStyle>
            <a:lvl1pPr>
              <a:defRPr/>
            </a:lvl1pPr>
          </a:lstStyle>
          <a:p>
            <a:endParaRPr lang="tr-TR"/>
          </a:p>
        </p:txBody>
      </p:sp>
      <p:sp>
        <p:nvSpPr>
          <p:cNvPr id="6" name="5 Altbilgi Yer Tutucusu"/>
          <p:cNvSpPr>
            <a:spLocks noGrp="1"/>
          </p:cNvSpPr>
          <p:nvPr>
            <p:ph type="ftr" sz="quarter" idx="11"/>
          </p:nvPr>
        </p:nvSpPr>
        <p:spPr/>
        <p:txBody>
          <a:bodyPr/>
          <a:lstStyle>
            <a:lvl1pPr>
              <a:defRPr/>
            </a:lvl1pPr>
          </a:lstStyle>
          <a:p>
            <a:endParaRPr lang="tr-TR"/>
          </a:p>
        </p:txBody>
      </p:sp>
      <p:sp>
        <p:nvSpPr>
          <p:cNvPr id="7" name="6 Slayt Numarası Yer Tutucusu"/>
          <p:cNvSpPr>
            <a:spLocks noGrp="1"/>
          </p:cNvSpPr>
          <p:nvPr>
            <p:ph type="sldNum" sz="quarter" idx="12"/>
          </p:nvPr>
        </p:nvSpPr>
        <p:spPr/>
        <p:txBody>
          <a:bodyPr/>
          <a:lstStyle>
            <a:lvl1pPr>
              <a:defRPr/>
            </a:lvl1pPr>
          </a:lstStyle>
          <a:p>
            <a:fld id="{BF0A2332-0B7A-46E4-90DB-279158EA8C95}" type="slidenum">
              <a:rPr lang="tr-TR"/>
              <a:pPr/>
              <a:t>‹#›</a:t>
            </a:fld>
            <a:endParaRPr lang="tr-T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6 Veri Yer Tutucusu"/>
          <p:cNvSpPr>
            <a:spLocks noGrp="1"/>
          </p:cNvSpPr>
          <p:nvPr>
            <p:ph type="dt" sz="half" idx="10"/>
          </p:nvPr>
        </p:nvSpPr>
        <p:spPr/>
        <p:txBody>
          <a:bodyPr/>
          <a:lstStyle>
            <a:lvl1pPr>
              <a:defRPr/>
            </a:lvl1pPr>
          </a:lstStyle>
          <a:p>
            <a:endParaRPr lang="tr-TR"/>
          </a:p>
        </p:txBody>
      </p:sp>
      <p:sp>
        <p:nvSpPr>
          <p:cNvPr id="8" name="7 Altbilgi Yer Tutucusu"/>
          <p:cNvSpPr>
            <a:spLocks noGrp="1"/>
          </p:cNvSpPr>
          <p:nvPr>
            <p:ph type="ftr" sz="quarter" idx="11"/>
          </p:nvPr>
        </p:nvSpPr>
        <p:spPr/>
        <p:txBody>
          <a:bodyPr/>
          <a:lstStyle>
            <a:lvl1pPr>
              <a:defRPr/>
            </a:lvl1pPr>
          </a:lstStyle>
          <a:p>
            <a:endParaRPr lang="tr-TR"/>
          </a:p>
        </p:txBody>
      </p:sp>
      <p:sp>
        <p:nvSpPr>
          <p:cNvPr id="9" name="8 Slayt Numarası Yer Tutucusu"/>
          <p:cNvSpPr>
            <a:spLocks noGrp="1"/>
          </p:cNvSpPr>
          <p:nvPr>
            <p:ph type="sldNum" sz="quarter" idx="12"/>
          </p:nvPr>
        </p:nvSpPr>
        <p:spPr/>
        <p:txBody>
          <a:bodyPr/>
          <a:lstStyle>
            <a:lvl1pPr>
              <a:defRPr/>
            </a:lvl1pPr>
          </a:lstStyle>
          <a:p>
            <a:fld id="{30A2C633-40E5-4D89-9D57-A92CAA5B2CC6}" type="slidenum">
              <a:rPr lang="tr-TR"/>
              <a:pPr/>
              <a:t>‹#›</a:t>
            </a:fld>
            <a:endParaRPr lang="tr-T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Veri Yer Tutucusu"/>
          <p:cNvSpPr>
            <a:spLocks noGrp="1"/>
          </p:cNvSpPr>
          <p:nvPr>
            <p:ph type="dt" sz="half" idx="10"/>
          </p:nvPr>
        </p:nvSpPr>
        <p:spPr/>
        <p:txBody>
          <a:bodyPr/>
          <a:lstStyle>
            <a:lvl1pPr>
              <a:defRPr/>
            </a:lvl1pPr>
          </a:lstStyle>
          <a:p>
            <a:endParaRPr lang="tr-TR"/>
          </a:p>
        </p:txBody>
      </p:sp>
      <p:sp>
        <p:nvSpPr>
          <p:cNvPr id="4" name="3 Altbilgi Yer Tutucusu"/>
          <p:cNvSpPr>
            <a:spLocks noGrp="1"/>
          </p:cNvSpPr>
          <p:nvPr>
            <p:ph type="ftr" sz="quarter" idx="11"/>
          </p:nvPr>
        </p:nvSpPr>
        <p:spPr/>
        <p:txBody>
          <a:bodyPr/>
          <a:lstStyle>
            <a:lvl1pPr>
              <a:defRPr/>
            </a:lvl1pPr>
          </a:lstStyle>
          <a:p>
            <a:endParaRPr lang="tr-TR"/>
          </a:p>
        </p:txBody>
      </p:sp>
      <p:sp>
        <p:nvSpPr>
          <p:cNvPr id="5" name="4 Slayt Numarası Yer Tutucusu"/>
          <p:cNvSpPr>
            <a:spLocks noGrp="1"/>
          </p:cNvSpPr>
          <p:nvPr>
            <p:ph type="sldNum" sz="quarter" idx="12"/>
          </p:nvPr>
        </p:nvSpPr>
        <p:spPr/>
        <p:txBody>
          <a:bodyPr/>
          <a:lstStyle>
            <a:lvl1pPr>
              <a:defRPr/>
            </a:lvl1pPr>
          </a:lstStyle>
          <a:p>
            <a:fld id="{81769C3A-2DB0-4F46-B410-12ACD84ACFC9}" type="slidenum">
              <a:rPr lang="tr-TR"/>
              <a:pPr/>
              <a:t>‹#›</a:t>
            </a:fld>
            <a:endParaRPr lang="tr-T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lvl1pPr>
              <a:defRPr/>
            </a:lvl1pPr>
          </a:lstStyle>
          <a:p>
            <a:endParaRPr lang="tr-TR"/>
          </a:p>
        </p:txBody>
      </p:sp>
      <p:sp>
        <p:nvSpPr>
          <p:cNvPr id="3" name="2 Altbilgi Yer Tutucusu"/>
          <p:cNvSpPr>
            <a:spLocks noGrp="1"/>
          </p:cNvSpPr>
          <p:nvPr>
            <p:ph type="ftr" sz="quarter" idx="11"/>
          </p:nvPr>
        </p:nvSpPr>
        <p:spPr/>
        <p:txBody>
          <a:bodyPr/>
          <a:lstStyle>
            <a:lvl1pPr>
              <a:defRPr/>
            </a:lvl1pPr>
          </a:lstStyle>
          <a:p>
            <a:endParaRPr lang="tr-TR"/>
          </a:p>
        </p:txBody>
      </p:sp>
      <p:sp>
        <p:nvSpPr>
          <p:cNvPr id="4" name="3 Slayt Numarası Yer Tutucusu"/>
          <p:cNvSpPr>
            <a:spLocks noGrp="1"/>
          </p:cNvSpPr>
          <p:nvPr>
            <p:ph type="sldNum" sz="quarter" idx="12"/>
          </p:nvPr>
        </p:nvSpPr>
        <p:spPr/>
        <p:txBody>
          <a:bodyPr/>
          <a:lstStyle>
            <a:lvl1pPr>
              <a:defRPr/>
            </a:lvl1pPr>
          </a:lstStyle>
          <a:p>
            <a:fld id="{FFA9400B-0330-4BAE-BBD5-AAA3A3DA336E}" type="slidenum">
              <a:rPr lang="tr-TR"/>
              <a:pPr/>
              <a:t>‹#›</a:t>
            </a:fld>
            <a:endParaRPr lang="tr-T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lvl1pPr>
              <a:defRPr/>
            </a:lvl1pPr>
          </a:lstStyle>
          <a:p>
            <a:endParaRPr lang="tr-TR"/>
          </a:p>
        </p:txBody>
      </p:sp>
      <p:sp>
        <p:nvSpPr>
          <p:cNvPr id="6" name="5 Altbilgi Yer Tutucusu"/>
          <p:cNvSpPr>
            <a:spLocks noGrp="1"/>
          </p:cNvSpPr>
          <p:nvPr>
            <p:ph type="ftr" sz="quarter" idx="11"/>
          </p:nvPr>
        </p:nvSpPr>
        <p:spPr/>
        <p:txBody>
          <a:bodyPr/>
          <a:lstStyle>
            <a:lvl1pPr>
              <a:defRPr/>
            </a:lvl1pPr>
          </a:lstStyle>
          <a:p>
            <a:endParaRPr lang="tr-TR"/>
          </a:p>
        </p:txBody>
      </p:sp>
      <p:sp>
        <p:nvSpPr>
          <p:cNvPr id="7" name="6 Slayt Numarası Yer Tutucusu"/>
          <p:cNvSpPr>
            <a:spLocks noGrp="1"/>
          </p:cNvSpPr>
          <p:nvPr>
            <p:ph type="sldNum" sz="quarter" idx="12"/>
          </p:nvPr>
        </p:nvSpPr>
        <p:spPr/>
        <p:txBody>
          <a:bodyPr/>
          <a:lstStyle>
            <a:lvl1pPr>
              <a:defRPr/>
            </a:lvl1pPr>
          </a:lstStyle>
          <a:p>
            <a:fld id="{F8323727-E56E-461C-B7E9-04B9891B1514}" type="slidenum">
              <a:rPr lang="tr-TR"/>
              <a:pPr/>
              <a:t>‹#›</a:t>
            </a:fld>
            <a:endParaRPr lang="tr-T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simgeyi tıklatın</a:t>
            </a: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lvl1pPr>
              <a:defRPr/>
            </a:lvl1pPr>
          </a:lstStyle>
          <a:p>
            <a:endParaRPr lang="tr-TR"/>
          </a:p>
        </p:txBody>
      </p:sp>
      <p:sp>
        <p:nvSpPr>
          <p:cNvPr id="6" name="5 Altbilgi Yer Tutucusu"/>
          <p:cNvSpPr>
            <a:spLocks noGrp="1"/>
          </p:cNvSpPr>
          <p:nvPr>
            <p:ph type="ftr" sz="quarter" idx="11"/>
          </p:nvPr>
        </p:nvSpPr>
        <p:spPr/>
        <p:txBody>
          <a:bodyPr/>
          <a:lstStyle>
            <a:lvl1pPr>
              <a:defRPr/>
            </a:lvl1pPr>
          </a:lstStyle>
          <a:p>
            <a:endParaRPr lang="tr-TR"/>
          </a:p>
        </p:txBody>
      </p:sp>
      <p:sp>
        <p:nvSpPr>
          <p:cNvPr id="7" name="6 Slayt Numarası Yer Tutucusu"/>
          <p:cNvSpPr>
            <a:spLocks noGrp="1"/>
          </p:cNvSpPr>
          <p:nvPr>
            <p:ph type="sldNum" sz="quarter" idx="12"/>
          </p:nvPr>
        </p:nvSpPr>
        <p:spPr/>
        <p:txBody>
          <a:bodyPr/>
          <a:lstStyle>
            <a:lvl1pPr>
              <a:defRPr/>
            </a:lvl1pPr>
          </a:lstStyle>
          <a:p>
            <a:fld id="{04C7804C-E856-4B37-AE84-92E401873CA3}" type="slidenum">
              <a:rPr lang="tr-TR"/>
              <a:pPr/>
              <a:t>‹#›</a:t>
            </a:fld>
            <a:endParaRPr lang="tr-T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lvl1pPr>
              <a:defRPr/>
            </a:lvl1pPr>
          </a:lstStyle>
          <a:p>
            <a:endParaRPr lang="tr-TR"/>
          </a:p>
        </p:txBody>
      </p:sp>
      <p:sp>
        <p:nvSpPr>
          <p:cNvPr id="5" name="4 Altbilgi Yer Tutucusu"/>
          <p:cNvSpPr>
            <a:spLocks noGrp="1"/>
          </p:cNvSpPr>
          <p:nvPr>
            <p:ph type="ftr" sz="quarter" idx="11"/>
          </p:nvPr>
        </p:nvSpPr>
        <p:spPr/>
        <p:txBody>
          <a:bodyPr/>
          <a:lstStyle>
            <a:lvl1pPr>
              <a:defRPr/>
            </a:lvl1pPr>
          </a:lstStyle>
          <a:p>
            <a:endParaRPr lang="tr-TR"/>
          </a:p>
        </p:txBody>
      </p:sp>
      <p:sp>
        <p:nvSpPr>
          <p:cNvPr id="6" name="5 Slayt Numarası Yer Tutucusu"/>
          <p:cNvSpPr>
            <a:spLocks noGrp="1"/>
          </p:cNvSpPr>
          <p:nvPr>
            <p:ph type="sldNum" sz="quarter" idx="12"/>
          </p:nvPr>
        </p:nvSpPr>
        <p:spPr/>
        <p:txBody>
          <a:bodyPr/>
          <a:lstStyle>
            <a:lvl1pPr>
              <a:defRPr/>
            </a:lvl1pPr>
          </a:lstStyle>
          <a:p>
            <a:fld id="{5B03B8B4-CB36-4E0D-9044-93368EFEE83F}" type="slidenum">
              <a:rPr lang="tr-TR"/>
              <a:pPr/>
              <a:t>‹#›</a:t>
            </a:fld>
            <a:endParaRPr lang="tr-T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7086600" y="609600"/>
            <a:ext cx="1943100" cy="5486400"/>
          </a:xfrm>
        </p:spPr>
        <p:txBody>
          <a:bodyPr vert="eaVert"/>
          <a:lstStyle/>
          <a:p>
            <a:r>
              <a:rPr lang="tr-TR"/>
              <a:t>Asıl başlık stili için tıklatın</a:t>
            </a:r>
          </a:p>
        </p:txBody>
      </p:sp>
      <p:sp>
        <p:nvSpPr>
          <p:cNvPr id="3" name="2 Dikey Metin Yer Tutucusu"/>
          <p:cNvSpPr>
            <a:spLocks noGrp="1"/>
          </p:cNvSpPr>
          <p:nvPr>
            <p:ph type="body" orient="vert" idx="1"/>
          </p:nvPr>
        </p:nvSpPr>
        <p:spPr>
          <a:xfrm>
            <a:off x="1257300" y="609600"/>
            <a:ext cx="5676900" cy="5486400"/>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lvl1pPr>
              <a:defRPr/>
            </a:lvl1pPr>
          </a:lstStyle>
          <a:p>
            <a:endParaRPr lang="tr-TR"/>
          </a:p>
        </p:txBody>
      </p:sp>
      <p:sp>
        <p:nvSpPr>
          <p:cNvPr id="5" name="4 Altbilgi Yer Tutucusu"/>
          <p:cNvSpPr>
            <a:spLocks noGrp="1"/>
          </p:cNvSpPr>
          <p:nvPr>
            <p:ph type="ftr" sz="quarter" idx="11"/>
          </p:nvPr>
        </p:nvSpPr>
        <p:spPr/>
        <p:txBody>
          <a:bodyPr/>
          <a:lstStyle>
            <a:lvl1pPr>
              <a:defRPr/>
            </a:lvl1pPr>
          </a:lstStyle>
          <a:p>
            <a:endParaRPr lang="tr-TR"/>
          </a:p>
        </p:txBody>
      </p:sp>
      <p:sp>
        <p:nvSpPr>
          <p:cNvPr id="6" name="5 Slayt Numarası Yer Tutucusu"/>
          <p:cNvSpPr>
            <a:spLocks noGrp="1"/>
          </p:cNvSpPr>
          <p:nvPr>
            <p:ph type="sldNum" sz="quarter" idx="12"/>
          </p:nvPr>
        </p:nvSpPr>
        <p:spPr/>
        <p:txBody>
          <a:bodyPr/>
          <a:lstStyle>
            <a:lvl1pPr>
              <a:defRPr/>
            </a:lvl1pPr>
          </a:lstStyle>
          <a:p>
            <a:fld id="{E2007B43-790C-410B-9046-3D2BF39236EA}" type="slidenum">
              <a:rPr lang="tr-TR"/>
              <a:pPr/>
              <a:t>‹#›</a:t>
            </a:fld>
            <a:endParaRPr lang="tr-T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Başlık, Metin ve 2 İçerik">
    <p:spTree>
      <p:nvGrpSpPr>
        <p:cNvPr id="1" name=""/>
        <p:cNvGrpSpPr/>
        <p:nvPr/>
      </p:nvGrpSpPr>
      <p:grpSpPr>
        <a:xfrm>
          <a:off x="0" y="0"/>
          <a:ext cx="0" cy="0"/>
          <a:chOff x="0" y="0"/>
          <a:chExt cx="0" cy="0"/>
        </a:xfrm>
      </p:grpSpPr>
      <p:sp>
        <p:nvSpPr>
          <p:cNvPr id="2" name="1 Başlık"/>
          <p:cNvSpPr>
            <a:spLocks noGrp="1"/>
          </p:cNvSpPr>
          <p:nvPr>
            <p:ph type="title"/>
          </p:nvPr>
        </p:nvSpPr>
        <p:spPr>
          <a:xfrm>
            <a:off x="1257300" y="609600"/>
            <a:ext cx="7772400" cy="1143000"/>
          </a:xfrm>
        </p:spPr>
        <p:txBody>
          <a:bodyPr/>
          <a:lstStyle/>
          <a:p>
            <a:r>
              <a:rPr lang="tr-TR"/>
              <a:t>Asıl başlık stili için tıklatın</a:t>
            </a:r>
          </a:p>
        </p:txBody>
      </p:sp>
      <p:sp>
        <p:nvSpPr>
          <p:cNvPr id="3" name="2 Metin Yer Tutucusu"/>
          <p:cNvSpPr>
            <a:spLocks noGrp="1"/>
          </p:cNvSpPr>
          <p:nvPr>
            <p:ph type="body" sz="half" idx="1"/>
          </p:nvPr>
        </p:nvSpPr>
        <p:spPr>
          <a:xfrm>
            <a:off x="1257300" y="1981200"/>
            <a:ext cx="3810000" cy="41148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quarter" idx="2"/>
          </p:nvPr>
        </p:nvSpPr>
        <p:spPr>
          <a:xfrm>
            <a:off x="5219700" y="1981200"/>
            <a:ext cx="3810000" cy="19812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İçerik Yer Tutucusu"/>
          <p:cNvSpPr>
            <a:spLocks noGrp="1"/>
          </p:cNvSpPr>
          <p:nvPr>
            <p:ph sz="quarter" idx="3"/>
          </p:nvPr>
        </p:nvSpPr>
        <p:spPr>
          <a:xfrm>
            <a:off x="5219700" y="4114800"/>
            <a:ext cx="3810000" cy="19812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5 Veri Yer Tutucusu"/>
          <p:cNvSpPr>
            <a:spLocks noGrp="1"/>
          </p:cNvSpPr>
          <p:nvPr>
            <p:ph type="dt" sz="half" idx="10"/>
          </p:nvPr>
        </p:nvSpPr>
        <p:spPr>
          <a:xfrm>
            <a:off x="1257300" y="6248400"/>
            <a:ext cx="1905000" cy="457200"/>
          </a:xfrm>
        </p:spPr>
        <p:txBody>
          <a:bodyPr/>
          <a:lstStyle>
            <a:lvl1pPr>
              <a:defRPr/>
            </a:lvl1pPr>
          </a:lstStyle>
          <a:p>
            <a:endParaRPr lang="tr-TR"/>
          </a:p>
        </p:txBody>
      </p:sp>
      <p:sp>
        <p:nvSpPr>
          <p:cNvPr id="7" name="6 Altbilgi Yer Tutucusu"/>
          <p:cNvSpPr>
            <a:spLocks noGrp="1"/>
          </p:cNvSpPr>
          <p:nvPr>
            <p:ph type="ftr" sz="quarter" idx="11"/>
          </p:nvPr>
        </p:nvSpPr>
        <p:spPr>
          <a:xfrm>
            <a:off x="3695700" y="6248400"/>
            <a:ext cx="2895600" cy="457200"/>
          </a:xfrm>
        </p:spPr>
        <p:txBody>
          <a:bodyPr/>
          <a:lstStyle>
            <a:lvl1pPr>
              <a:defRPr/>
            </a:lvl1pPr>
          </a:lstStyle>
          <a:p>
            <a:endParaRPr lang="tr-TR"/>
          </a:p>
        </p:txBody>
      </p:sp>
      <p:sp>
        <p:nvSpPr>
          <p:cNvPr id="8" name="7 Slayt Numarası Yer Tutucusu"/>
          <p:cNvSpPr>
            <a:spLocks noGrp="1"/>
          </p:cNvSpPr>
          <p:nvPr>
            <p:ph type="sldNum" sz="quarter" idx="12"/>
          </p:nvPr>
        </p:nvSpPr>
        <p:spPr>
          <a:xfrm>
            <a:off x="7124700" y="6248400"/>
            <a:ext cx="1905000" cy="457200"/>
          </a:xfrm>
        </p:spPr>
        <p:txBody>
          <a:bodyPr/>
          <a:lstStyle>
            <a:lvl1pPr>
              <a:defRPr/>
            </a:lvl1pPr>
          </a:lstStyle>
          <a:p>
            <a:fld id="{4812885B-B9B9-4999-A98F-FB3F96D3FE7A}" type="slidenum">
              <a:rPr lang="tr-TR"/>
              <a:pPr/>
              <a:t>‹#›</a:t>
            </a:fld>
            <a:endParaRPr lang="tr-T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Başlık, Metin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1257300" y="609600"/>
            <a:ext cx="7772400" cy="1143000"/>
          </a:xfrm>
        </p:spPr>
        <p:txBody>
          <a:bodyPr/>
          <a:lstStyle/>
          <a:p>
            <a:r>
              <a:rPr lang="tr-TR"/>
              <a:t>Asıl başlık stili için tıklatın</a:t>
            </a:r>
          </a:p>
        </p:txBody>
      </p:sp>
      <p:sp>
        <p:nvSpPr>
          <p:cNvPr id="3" name="2 Metin Yer Tutucusu"/>
          <p:cNvSpPr>
            <a:spLocks noGrp="1"/>
          </p:cNvSpPr>
          <p:nvPr>
            <p:ph type="body" sz="half" idx="1"/>
          </p:nvPr>
        </p:nvSpPr>
        <p:spPr>
          <a:xfrm>
            <a:off x="1257300" y="1981200"/>
            <a:ext cx="3810000" cy="41148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5219700" y="1981200"/>
            <a:ext cx="3810000" cy="41148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Veri Yer Tutucusu"/>
          <p:cNvSpPr>
            <a:spLocks noGrp="1"/>
          </p:cNvSpPr>
          <p:nvPr>
            <p:ph type="dt" sz="half" idx="10"/>
          </p:nvPr>
        </p:nvSpPr>
        <p:spPr>
          <a:xfrm>
            <a:off x="1257300" y="6248400"/>
            <a:ext cx="1905000" cy="457200"/>
          </a:xfrm>
        </p:spPr>
        <p:txBody>
          <a:bodyPr/>
          <a:lstStyle>
            <a:lvl1pPr>
              <a:defRPr/>
            </a:lvl1pPr>
          </a:lstStyle>
          <a:p>
            <a:endParaRPr lang="tr-TR"/>
          </a:p>
        </p:txBody>
      </p:sp>
      <p:sp>
        <p:nvSpPr>
          <p:cNvPr id="6" name="5 Altbilgi Yer Tutucusu"/>
          <p:cNvSpPr>
            <a:spLocks noGrp="1"/>
          </p:cNvSpPr>
          <p:nvPr>
            <p:ph type="ftr" sz="quarter" idx="11"/>
          </p:nvPr>
        </p:nvSpPr>
        <p:spPr>
          <a:xfrm>
            <a:off x="3695700" y="6248400"/>
            <a:ext cx="2895600" cy="457200"/>
          </a:xfrm>
        </p:spPr>
        <p:txBody>
          <a:bodyPr/>
          <a:lstStyle>
            <a:lvl1pPr>
              <a:defRPr/>
            </a:lvl1pPr>
          </a:lstStyle>
          <a:p>
            <a:endParaRPr lang="tr-TR"/>
          </a:p>
        </p:txBody>
      </p:sp>
      <p:sp>
        <p:nvSpPr>
          <p:cNvPr id="7" name="6 Slayt Numarası Yer Tutucusu"/>
          <p:cNvSpPr>
            <a:spLocks noGrp="1"/>
          </p:cNvSpPr>
          <p:nvPr>
            <p:ph type="sldNum" sz="quarter" idx="12"/>
          </p:nvPr>
        </p:nvSpPr>
        <p:spPr>
          <a:xfrm>
            <a:off x="7124700" y="6248400"/>
            <a:ext cx="1905000" cy="457200"/>
          </a:xfrm>
        </p:spPr>
        <p:txBody>
          <a:bodyPr/>
          <a:lstStyle>
            <a:lvl1pPr>
              <a:defRPr/>
            </a:lvl1pPr>
          </a:lstStyle>
          <a:p>
            <a:fld id="{B6194924-2BB8-4DBE-9F86-CED46D63F271}" type="slidenum">
              <a:rPr lang="tr-TR"/>
              <a:pPr/>
              <a:t>‹#›</a:t>
            </a:fld>
            <a:endParaRPr lang="tr-T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6802" name="Group 1026"/>
          <p:cNvGrpSpPr>
            <a:grpSpLocks/>
          </p:cNvGrpSpPr>
          <p:nvPr/>
        </p:nvGrpSpPr>
        <p:grpSpPr bwMode="auto">
          <a:xfrm>
            <a:off x="0" y="0"/>
            <a:ext cx="9144000" cy="6869113"/>
            <a:chOff x="0" y="0"/>
            <a:chExt cx="5760" cy="4327"/>
          </a:xfrm>
        </p:grpSpPr>
        <p:sp>
          <p:nvSpPr>
            <p:cNvPr id="76803" name="Rectangle 1027"/>
            <p:cNvSpPr>
              <a:spLocks noChangeArrowheads="1"/>
            </p:cNvSpPr>
            <p:nvPr userDrawn="1"/>
          </p:nvSpPr>
          <p:spPr bwMode="ltGray">
            <a:xfrm>
              <a:off x="0" y="405"/>
              <a:ext cx="743" cy="3922"/>
            </a:xfrm>
            <a:prstGeom prst="rect">
              <a:avLst/>
            </a:prstGeom>
            <a:gradFill rotWithShape="0">
              <a:gsLst>
                <a:gs pos="0">
                  <a:schemeClr val="folHlink">
                    <a:gamma/>
                    <a:shade val="46275"/>
                    <a:invGamma/>
                  </a:schemeClr>
                </a:gs>
                <a:gs pos="50000">
                  <a:schemeClr val="folHlink"/>
                </a:gs>
                <a:gs pos="100000">
                  <a:schemeClr val="folHlink">
                    <a:gamma/>
                    <a:shade val="46275"/>
                    <a:invGamma/>
                  </a:schemeClr>
                </a:gs>
              </a:gsLst>
              <a:lin ang="5400000" scaled="1"/>
            </a:gradFill>
            <a:ln w="9525">
              <a:noFill/>
              <a:miter lim="800000"/>
              <a:headEnd/>
              <a:tailEnd/>
            </a:ln>
            <a:effectLst/>
          </p:spPr>
          <p:txBody>
            <a:bodyPr wrap="none" anchor="ctr"/>
            <a:lstStyle/>
            <a:p>
              <a:endParaRPr lang="tr-TR"/>
            </a:p>
          </p:txBody>
        </p:sp>
        <p:pic>
          <p:nvPicPr>
            <p:cNvPr id="76804" name="Picture 1028" descr="Astonbnr"/>
            <p:cNvPicPr>
              <a:picLocks noChangeAspect="1" noChangeArrowheads="1"/>
            </p:cNvPicPr>
            <p:nvPr userDrawn="1"/>
          </p:nvPicPr>
          <p:blipFill>
            <a:blip r:embed="rId15"/>
            <a:srcRect t="15163"/>
            <a:stretch>
              <a:fillRect/>
            </a:stretch>
          </p:blipFill>
          <p:spPr bwMode="gray">
            <a:xfrm>
              <a:off x="0" y="0"/>
              <a:ext cx="5760" cy="498"/>
            </a:xfrm>
            <a:prstGeom prst="rect">
              <a:avLst/>
            </a:prstGeom>
            <a:noFill/>
          </p:spPr>
        </p:pic>
        <p:sp>
          <p:nvSpPr>
            <p:cNvPr id="76805" name="Rectangle 1029"/>
            <p:cNvSpPr>
              <a:spLocks noChangeArrowheads="1"/>
            </p:cNvSpPr>
            <p:nvPr userDrawn="1"/>
          </p:nvSpPr>
          <p:spPr bwMode="white">
            <a:xfrm>
              <a:off x="704" y="181"/>
              <a:ext cx="5056" cy="384"/>
            </a:xfrm>
            <a:prstGeom prst="rect">
              <a:avLst/>
            </a:prstGeom>
            <a:solidFill>
              <a:srgbClr val="000000"/>
            </a:solidFill>
            <a:ln w="9525">
              <a:noFill/>
              <a:miter lim="800000"/>
              <a:headEnd/>
              <a:tailEnd/>
            </a:ln>
            <a:effectLst/>
          </p:spPr>
          <p:txBody>
            <a:bodyPr wrap="none" anchor="ctr"/>
            <a:lstStyle/>
            <a:p>
              <a:endParaRPr lang="tr-TR"/>
            </a:p>
          </p:txBody>
        </p:sp>
        <p:sp>
          <p:nvSpPr>
            <p:cNvPr id="76806" name="Rectangle 1030" descr="Stonbk"/>
            <p:cNvSpPr>
              <a:spLocks noChangeArrowheads="1"/>
            </p:cNvSpPr>
            <p:nvPr userDrawn="1"/>
          </p:nvSpPr>
          <p:spPr bwMode="white">
            <a:xfrm>
              <a:off x="747" y="224"/>
              <a:ext cx="5013" cy="4092"/>
            </a:xfrm>
            <a:prstGeom prst="rect">
              <a:avLst/>
            </a:prstGeom>
            <a:blipFill dpi="0" rotWithShape="0">
              <a:blip r:embed="rId16"/>
              <a:srcRect/>
              <a:tile tx="0" ty="0" sx="100000" sy="100000" flip="none" algn="tl"/>
            </a:blipFill>
            <a:ln w="9525">
              <a:noFill/>
              <a:miter lim="800000"/>
              <a:headEnd/>
              <a:tailEnd/>
            </a:ln>
            <a:effectLst/>
          </p:spPr>
          <p:txBody>
            <a:bodyPr wrap="none" anchor="ctr"/>
            <a:lstStyle/>
            <a:p>
              <a:endParaRPr lang="tr-TR"/>
            </a:p>
          </p:txBody>
        </p:sp>
        <p:sp>
          <p:nvSpPr>
            <p:cNvPr id="76807" name="Rectangle 1031"/>
            <p:cNvSpPr>
              <a:spLocks noChangeArrowheads="1"/>
            </p:cNvSpPr>
            <p:nvPr userDrawn="1"/>
          </p:nvSpPr>
          <p:spPr bwMode="white">
            <a:xfrm>
              <a:off x="703" y="186"/>
              <a:ext cx="46" cy="4134"/>
            </a:xfrm>
            <a:prstGeom prst="rect">
              <a:avLst/>
            </a:prstGeom>
            <a:solidFill>
              <a:srgbClr val="000000"/>
            </a:solidFill>
            <a:ln w="9525">
              <a:noFill/>
              <a:miter lim="800000"/>
              <a:headEnd/>
              <a:tailEnd/>
            </a:ln>
            <a:effectLst/>
          </p:spPr>
          <p:txBody>
            <a:bodyPr wrap="none" anchor="ctr"/>
            <a:lstStyle/>
            <a:p>
              <a:endParaRPr lang="tr-TR"/>
            </a:p>
          </p:txBody>
        </p:sp>
        <p:sp>
          <p:nvSpPr>
            <p:cNvPr id="76808" name="Line 1032"/>
            <p:cNvSpPr>
              <a:spLocks noChangeShapeType="1"/>
            </p:cNvSpPr>
            <p:nvPr userDrawn="1"/>
          </p:nvSpPr>
          <p:spPr bwMode="hidden">
            <a:xfrm>
              <a:off x="0" y="415"/>
              <a:ext cx="257" cy="0"/>
            </a:xfrm>
            <a:prstGeom prst="line">
              <a:avLst/>
            </a:prstGeom>
            <a:noFill/>
            <a:ln w="28575">
              <a:solidFill>
                <a:schemeClr val="bg2"/>
              </a:solidFill>
              <a:round/>
              <a:headEnd/>
              <a:tailEnd/>
            </a:ln>
            <a:effectLst/>
          </p:spPr>
          <p:txBody>
            <a:bodyPr wrap="none" anchor="ctr"/>
            <a:lstStyle/>
            <a:p>
              <a:endParaRPr lang="tr-TR"/>
            </a:p>
          </p:txBody>
        </p:sp>
        <p:sp>
          <p:nvSpPr>
            <p:cNvPr id="76809" name="Line 1033"/>
            <p:cNvSpPr>
              <a:spLocks noChangeShapeType="1"/>
            </p:cNvSpPr>
            <p:nvPr userDrawn="1"/>
          </p:nvSpPr>
          <p:spPr bwMode="hidden">
            <a:xfrm>
              <a:off x="421" y="412"/>
              <a:ext cx="282" cy="0"/>
            </a:xfrm>
            <a:prstGeom prst="line">
              <a:avLst/>
            </a:prstGeom>
            <a:noFill/>
            <a:ln w="28575">
              <a:solidFill>
                <a:schemeClr val="bg2"/>
              </a:solidFill>
              <a:round/>
              <a:headEnd/>
              <a:tailEnd/>
            </a:ln>
            <a:effectLst/>
          </p:spPr>
          <p:txBody>
            <a:bodyPr wrap="none" anchor="ctr"/>
            <a:lstStyle/>
            <a:p>
              <a:endParaRPr lang="tr-TR"/>
            </a:p>
          </p:txBody>
        </p:sp>
        <p:sp>
          <p:nvSpPr>
            <p:cNvPr id="76810" name="Rectangle 1034"/>
            <p:cNvSpPr>
              <a:spLocks noChangeArrowheads="1"/>
            </p:cNvSpPr>
            <p:nvPr userDrawn="1"/>
          </p:nvSpPr>
          <p:spPr bwMode="hidden">
            <a:xfrm>
              <a:off x="0" y="0"/>
              <a:ext cx="27" cy="4320"/>
            </a:xfrm>
            <a:prstGeom prst="rect">
              <a:avLst/>
            </a:prstGeom>
            <a:solidFill>
              <a:srgbClr val="000000"/>
            </a:solidFill>
            <a:ln w="9525">
              <a:noFill/>
              <a:miter lim="800000"/>
              <a:headEnd/>
              <a:tailEnd/>
            </a:ln>
            <a:effectLst/>
          </p:spPr>
          <p:txBody>
            <a:bodyPr wrap="none" anchor="ctr"/>
            <a:lstStyle/>
            <a:p>
              <a:endParaRPr lang="tr-TR"/>
            </a:p>
          </p:txBody>
        </p:sp>
      </p:grpSp>
      <p:sp>
        <p:nvSpPr>
          <p:cNvPr id="76811" name="Rectangle 1035"/>
          <p:cNvSpPr>
            <a:spLocks noGrp="1" noChangeArrowheads="1"/>
          </p:cNvSpPr>
          <p:nvPr>
            <p:ph type="title"/>
          </p:nvPr>
        </p:nvSpPr>
        <p:spPr bwMode="auto">
          <a:xfrm>
            <a:off x="12573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tr-TR"/>
              <a:t>Asıl başlık stili için tıklatın</a:t>
            </a:r>
          </a:p>
        </p:txBody>
      </p:sp>
      <p:sp>
        <p:nvSpPr>
          <p:cNvPr id="76812" name="Rectangle 1036"/>
          <p:cNvSpPr>
            <a:spLocks noGrp="1" noChangeArrowheads="1"/>
          </p:cNvSpPr>
          <p:nvPr>
            <p:ph type="body" idx="1"/>
          </p:nvPr>
        </p:nvSpPr>
        <p:spPr bwMode="auto">
          <a:xfrm>
            <a:off x="12573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6813" name="Rectangle 1037"/>
          <p:cNvSpPr>
            <a:spLocks noGrp="1" noChangeArrowheads="1"/>
          </p:cNvSpPr>
          <p:nvPr>
            <p:ph type="dt" sz="half" idx="2"/>
          </p:nvPr>
        </p:nvSpPr>
        <p:spPr bwMode="auto">
          <a:xfrm>
            <a:off x="1257300" y="62484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solidFill>
                  <a:schemeClr val="bg2"/>
                </a:solidFill>
              </a:defRPr>
            </a:lvl1pPr>
          </a:lstStyle>
          <a:p>
            <a:endParaRPr lang="tr-TR"/>
          </a:p>
        </p:txBody>
      </p:sp>
      <p:sp>
        <p:nvSpPr>
          <p:cNvPr id="76814" name="Rectangle 1038"/>
          <p:cNvSpPr>
            <a:spLocks noGrp="1" noChangeArrowheads="1"/>
          </p:cNvSpPr>
          <p:nvPr>
            <p:ph type="ftr" sz="quarter" idx="3"/>
          </p:nvPr>
        </p:nvSpPr>
        <p:spPr bwMode="auto">
          <a:xfrm>
            <a:off x="36957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solidFill>
                  <a:schemeClr val="bg2"/>
                </a:solidFill>
              </a:defRPr>
            </a:lvl1pPr>
          </a:lstStyle>
          <a:p>
            <a:endParaRPr lang="tr-TR"/>
          </a:p>
        </p:txBody>
      </p:sp>
      <p:sp>
        <p:nvSpPr>
          <p:cNvPr id="76815" name="Rectangle 1039"/>
          <p:cNvSpPr>
            <a:spLocks noGrp="1" noChangeArrowheads="1"/>
          </p:cNvSpPr>
          <p:nvPr>
            <p:ph type="sldNum" sz="quarter" idx="4"/>
          </p:nvPr>
        </p:nvSpPr>
        <p:spPr bwMode="auto">
          <a:xfrm>
            <a:off x="7124700" y="62484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solidFill>
                  <a:schemeClr val="bg2"/>
                </a:solidFill>
              </a:defRPr>
            </a:lvl1pPr>
          </a:lstStyle>
          <a:p>
            <a:fld id="{88CEC933-7BD2-4440-AAA8-2E91C513CDF5}" type="slidenum">
              <a:rPr lang="tr-TR"/>
              <a:pPr/>
              <a:t>‹#›</a:t>
            </a:fld>
            <a:endParaRPr lang="tr-TR"/>
          </a:p>
        </p:txBody>
      </p:sp>
      <p:sp>
        <p:nvSpPr>
          <p:cNvPr id="76816" name="Rectangle 1040"/>
          <p:cNvSpPr>
            <a:spLocks noChangeArrowheads="1"/>
          </p:cNvSpPr>
          <p:nvPr/>
        </p:nvSpPr>
        <p:spPr bwMode="auto">
          <a:xfrm>
            <a:off x="1117600" y="268288"/>
            <a:ext cx="8026400" cy="74612"/>
          </a:xfrm>
          <a:prstGeom prst="rect">
            <a:avLst/>
          </a:prstGeom>
          <a:solidFill>
            <a:schemeClr val="tx2"/>
          </a:solidFill>
          <a:ln w="9525">
            <a:noFill/>
            <a:miter lim="800000"/>
            <a:headEnd/>
            <a:tailEnd/>
          </a:ln>
          <a:effectLst/>
        </p:spPr>
        <p:txBody>
          <a:bodyPr wrap="none" anchor="ctr"/>
          <a:lstStyle/>
          <a:p>
            <a:pPr algn="ctr"/>
            <a:endParaRPr kumimoji="1" lang="tr-TR"/>
          </a:p>
        </p:txBody>
      </p:sp>
    </p:spTree>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 id="2147483669" r:id="rId12"/>
    <p:sldLayoutId id="2147483670" r:id="rId13"/>
  </p:sldLayoutIdLst>
  <mc:AlternateContent xmlns:mc="http://schemas.openxmlformats.org/markup-compatibility/2006" xmlns:p14="http://schemas.microsoft.com/office/powerpoint/2010/main">
    <mc:Choice Requires="p14">
      <p:transition p14:dur="10"/>
    </mc:Choice>
    <mc:Fallback xmlns="">
      <p:transition/>
    </mc:Fallback>
  </mc:AlternateContent>
  <p:hf sldNum="0" hdr="0" ftr="0" dt="0"/>
  <p:txStyles>
    <p:titleStyle>
      <a:lvl1pPr algn="l" rtl="0" eaLnBrk="1" fontAlgn="base" hangingPunct="1">
        <a:spcBef>
          <a:spcPct val="0"/>
        </a:spcBef>
        <a:spcAft>
          <a:spcPct val="0"/>
        </a:spcAft>
        <a:defRPr sz="4400">
          <a:solidFill>
            <a:schemeClr val="tx2"/>
          </a:solidFill>
          <a:latin typeface="+mj-lt"/>
          <a:ea typeface="+mj-ea"/>
          <a:cs typeface="+mj-cs"/>
        </a:defRPr>
      </a:lvl1pPr>
      <a:lvl2pPr algn="l" rtl="0" eaLnBrk="1" fontAlgn="base" hangingPunct="1">
        <a:spcBef>
          <a:spcPct val="0"/>
        </a:spcBef>
        <a:spcAft>
          <a:spcPct val="0"/>
        </a:spcAft>
        <a:defRPr sz="4400">
          <a:solidFill>
            <a:schemeClr val="tx2"/>
          </a:solidFill>
          <a:latin typeface="Arial" charset="0"/>
        </a:defRPr>
      </a:lvl2pPr>
      <a:lvl3pPr algn="l" rtl="0" eaLnBrk="1" fontAlgn="base" hangingPunct="1">
        <a:spcBef>
          <a:spcPct val="0"/>
        </a:spcBef>
        <a:spcAft>
          <a:spcPct val="0"/>
        </a:spcAft>
        <a:defRPr sz="4400">
          <a:solidFill>
            <a:schemeClr val="tx2"/>
          </a:solidFill>
          <a:latin typeface="Arial" charset="0"/>
        </a:defRPr>
      </a:lvl3pPr>
      <a:lvl4pPr algn="l" rtl="0" eaLnBrk="1" fontAlgn="base" hangingPunct="1">
        <a:spcBef>
          <a:spcPct val="0"/>
        </a:spcBef>
        <a:spcAft>
          <a:spcPct val="0"/>
        </a:spcAft>
        <a:defRPr sz="4400">
          <a:solidFill>
            <a:schemeClr val="tx2"/>
          </a:solidFill>
          <a:latin typeface="Arial" charset="0"/>
        </a:defRPr>
      </a:lvl4pPr>
      <a:lvl5pPr algn="l" rtl="0" eaLnBrk="1" fontAlgn="base" hangingPunct="1">
        <a:spcBef>
          <a:spcPct val="0"/>
        </a:spcBef>
        <a:spcAft>
          <a:spcPct val="0"/>
        </a:spcAft>
        <a:defRPr sz="4400">
          <a:solidFill>
            <a:schemeClr val="tx2"/>
          </a:solidFill>
          <a:latin typeface="Arial" charset="0"/>
        </a:defRPr>
      </a:lvl5pPr>
      <a:lvl6pPr marL="457200" algn="l" rtl="0" eaLnBrk="1" fontAlgn="base" hangingPunct="1">
        <a:spcBef>
          <a:spcPct val="0"/>
        </a:spcBef>
        <a:spcAft>
          <a:spcPct val="0"/>
        </a:spcAft>
        <a:defRPr sz="4400">
          <a:solidFill>
            <a:schemeClr val="tx2"/>
          </a:solidFill>
          <a:latin typeface="Arial" charset="0"/>
        </a:defRPr>
      </a:lvl6pPr>
      <a:lvl7pPr marL="914400" algn="l" rtl="0" eaLnBrk="1" fontAlgn="base" hangingPunct="1">
        <a:spcBef>
          <a:spcPct val="0"/>
        </a:spcBef>
        <a:spcAft>
          <a:spcPct val="0"/>
        </a:spcAft>
        <a:defRPr sz="4400">
          <a:solidFill>
            <a:schemeClr val="tx2"/>
          </a:solidFill>
          <a:latin typeface="Arial" charset="0"/>
        </a:defRPr>
      </a:lvl7pPr>
      <a:lvl8pPr marL="1371600" algn="l" rtl="0" eaLnBrk="1" fontAlgn="base" hangingPunct="1">
        <a:spcBef>
          <a:spcPct val="0"/>
        </a:spcBef>
        <a:spcAft>
          <a:spcPct val="0"/>
        </a:spcAft>
        <a:defRPr sz="4400">
          <a:solidFill>
            <a:schemeClr val="tx2"/>
          </a:solidFill>
          <a:latin typeface="Arial" charset="0"/>
        </a:defRPr>
      </a:lvl8pPr>
      <a:lvl9pPr marL="1828800" algn="l"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lr>
          <a:schemeClr val="accent2"/>
        </a:buClr>
        <a:buSzPct val="85000"/>
        <a:buFont typeface="Wingdings" pitchFamily="2" charset="2"/>
        <a:buChar char="n"/>
        <a:defRPr sz="3200">
          <a:solidFill>
            <a:schemeClr val="tx1"/>
          </a:solidFill>
          <a:latin typeface="+mn-lt"/>
          <a:ea typeface="+mn-ea"/>
          <a:cs typeface="+mn-cs"/>
        </a:defRPr>
      </a:lvl1pPr>
      <a:lvl2pPr marL="742950" indent="-285750" algn="l" rtl="0" eaLnBrk="1" fontAlgn="base" hangingPunct="1">
        <a:spcBef>
          <a:spcPct val="20000"/>
        </a:spcBef>
        <a:spcAft>
          <a:spcPct val="0"/>
        </a:spcAft>
        <a:buClr>
          <a:schemeClr val="folHlink"/>
        </a:buClr>
        <a:buSzPct val="80000"/>
        <a:buFont typeface="Wingdings" pitchFamily="2" charset="2"/>
        <a:buChar char="n"/>
        <a:defRPr sz="2800">
          <a:solidFill>
            <a:schemeClr val="tx1"/>
          </a:solidFill>
          <a:latin typeface="+mn-lt"/>
        </a:defRPr>
      </a:lvl2pPr>
      <a:lvl3pPr marL="1143000" indent="-228600" algn="l" rtl="0" eaLnBrk="1" fontAlgn="base" hangingPunct="1">
        <a:spcBef>
          <a:spcPct val="20000"/>
        </a:spcBef>
        <a:spcAft>
          <a:spcPct val="0"/>
        </a:spcAft>
        <a:buClr>
          <a:schemeClr val="hlink"/>
        </a:buClr>
        <a:buSzPct val="70000"/>
        <a:buFont typeface="Wingdings" pitchFamily="2" charset="2"/>
        <a:buChar char="n"/>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ctrTitle"/>
          </p:nvPr>
        </p:nvSpPr>
        <p:spPr>
          <a:xfrm>
            <a:off x="1187450" y="3573463"/>
            <a:ext cx="7772400" cy="1143000"/>
          </a:xfrm>
        </p:spPr>
        <p:txBody>
          <a:bodyPr/>
          <a:lstStyle/>
          <a:p>
            <a:r>
              <a:rPr lang="tr-TR" sz="6600" dirty="0"/>
              <a:t>YAŞLILIK NEDİR?</a:t>
            </a:r>
          </a:p>
        </p:txBody>
      </p:sp>
      <p:sp>
        <p:nvSpPr>
          <p:cNvPr id="69640" name="Text Box 8"/>
          <p:cNvSpPr txBox="1">
            <a:spLocks noChangeArrowheads="1"/>
          </p:cNvSpPr>
          <p:nvPr/>
        </p:nvSpPr>
        <p:spPr bwMode="auto">
          <a:xfrm>
            <a:off x="4932363" y="5013325"/>
            <a:ext cx="3744912" cy="400110"/>
          </a:xfrm>
          <a:prstGeom prst="rect">
            <a:avLst/>
          </a:prstGeom>
          <a:noFill/>
          <a:ln w="9525">
            <a:noFill/>
            <a:miter lim="800000"/>
            <a:headEnd/>
            <a:tailEnd/>
          </a:ln>
          <a:effectLst/>
        </p:spPr>
        <p:txBody>
          <a:bodyPr>
            <a:spAutoFit/>
          </a:bodyPr>
          <a:lstStyle/>
          <a:p>
            <a:pPr>
              <a:spcBef>
                <a:spcPct val="50000"/>
              </a:spcBef>
            </a:pPr>
            <a:r>
              <a:rPr lang="tr-TR" sz="2000" b="1" dirty="0"/>
              <a:t>Süleyman Emre KOCACAN</a:t>
            </a:r>
          </a:p>
        </p:txBody>
      </p:sp>
      <p:pic>
        <p:nvPicPr>
          <p:cNvPr id="4" name="Resim 3" descr="çizim içeren bir resim&#10;&#10;Açıklama otomatik olarak oluşturuldu">
            <a:extLst>
              <a:ext uri="{FF2B5EF4-FFF2-40B4-BE49-F238E27FC236}">
                <a16:creationId xmlns:a16="http://schemas.microsoft.com/office/drawing/2014/main" id="{74DBBB8C-4A16-4DF9-97E5-F55BA9917C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23928" y="116632"/>
            <a:ext cx="2339243" cy="234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187624" y="980728"/>
            <a:ext cx="7772400" cy="1143000"/>
          </a:xfrm>
        </p:spPr>
        <p:txBody>
          <a:bodyPr/>
          <a:lstStyle/>
          <a:p>
            <a:r>
              <a:rPr lang="tr-TR" dirty="0"/>
              <a:t>Yaşlanmanın Tanımı</a:t>
            </a:r>
            <a:br>
              <a:rPr lang="tr-TR" dirty="0"/>
            </a:br>
            <a:endParaRPr lang="tr-TR" dirty="0"/>
          </a:p>
        </p:txBody>
      </p:sp>
      <p:sp>
        <p:nvSpPr>
          <p:cNvPr id="3" name="İçerik Yer Tutucusu 2"/>
          <p:cNvSpPr>
            <a:spLocks noGrp="1"/>
          </p:cNvSpPr>
          <p:nvPr>
            <p:ph idx="1"/>
          </p:nvPr>
        </p:nvSpPr>
        <p:spPr>
          <a:xfrm>
            <a:off x="1187624" y="1772816"/>
            <a:ext cx="7772400" cy="4114800"/>
          </a:xfrm>
        </p:spPr>
        <p:txBody>
          <a:bodyPr/>
          <a:lstStyle/>
          <a:p>
            <a:r>
              <a:rPr lang="tr-TR" sz="2400" dirty="0"/>
              <a:t>Yaşlanma zamanın akışına bağlı olarak, canlı bir organizmada meydana gelen değişmelerin tümüdür. Bu görüş, yaşlanmayı hayatın bir parçası olarak kabul etmektedir.</a:t>
            </a:r>
          </a:p>
          <a:p>
            <a:r>
              <a:rPr lang="tr-TR" sz="2400" dirty="0"/>
              <a:t>Zamanla meydana gelen, fonksiyonel yetmezliğe ve ölüme yol açan değişmelerin tümüdür. Bu tanımda yaşlılık tahrip edici bir olay olarak belirtilmektedir.</a:t>
            </a:r>
          </a:p>
          <a:p>
            <a:r>
              <a:rPr lang="tr-TR" sz="2400" dirty="0"/>
              <a:t>Yaşlanma hücre zarında, sitoplazmada ve çekirdekte meydana gelen değişmelerdir. Burada yaşlılık,  moleküler ve hücresel hasarlara yol açan bir olay gibi kabul edilmektedir.</a:t>
            </a:r>
          </a:p>
          <a:p>
            <a:r>
              <a:rPr lang="tr-TR" sz="2400" dirty="0"/>
              <a:t>Yaşlılık streslere dayanma gücünün azalmasıdır.</a:t>
            </a:r>
          </a:p>
          <a:p>
            <a:endParaRPr lang="tr-TR" dirty="0"/>
          </a:p>
        </p:txBody>
      </p:sp>
    </p:spTree>
    <p:extLst>
      <p:ext uri="{BB962C8B-B14F-4D97-AF65-F5344CB8AC3E}">
        <p14:creationId xmlns:p14="http://schemas.microsoft.com/office/powerpoint/2010/main" val="150020221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p:cNvSpPr>
            <a:spLocks noGrp="1" noChangeArrowheads="1"/>
          </p:cNvSpPr>
          <p:nvPr>
            <p:ph type="body" idx="1"/>
          </p:nvPr>
        </p:nvSpPr>
        <p:spPr>
          <a:xfrm>
            <a:off x="1234232" y="1129060"/>
            <a:ext cx="5295900" cy="5410200"/>
          </a:xfrm>
        </p:spPr>
        <p:txBody>
          <a:bodyPr/>
          <a:lstStyle/>
          <a:p>
            <a:pPr>
              <a:buFont typeface="Wingdings" pitchFamily="2" charset="2"/>
              <a:buNone/>
            </a:pPr>
            <a:r>
              <a:rPr lang="tr-TR" sz="2800" dirty="0"/>
              <a:t>	Yaşlanma, anne karnından başlayarak yaşamın sonlanmasına kadar devam eden bir süreçtir.</a:t>
            </a:r>
          </a:p>
          <a:p>
            <a:pPr>
              <a:buFont typeface="Wingdings" pitchFamily="2" charset="2"/>
              <a:buNone/>
            </a:pPr>
            <a:r>
              <a:rPr lang="tr-TR" sz="2800" dirty="0"/>
              <a:t>	</a:t>
            </a:r>
          </a:p>
          <a:p>
            <a:pPr>
              <a:buFont typeface="Wingdings" pitchFamily="2" charset="2"/>
              <a:buNone/>
            </a:pPr>
            <a:r>
              <a:rPr lang="tr-TR" sz="2800" dirty="0"/>
              <a:t>    Zamana bağlı olarak, hastalık söz konusu olmaksızın ortaya çıkan anatomik yapı ve fizyolojik işlev değişiklikleridir.</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259632" y="1340768"/>
            <a:ext cx="7772400" cy="555848"/>
          </a:xfrm>
        </p:spPr>
        <p:txBody>
          <a:bodyPr/>
          <a:lstStyle/>
          <a:p>
            <a:r>
              <a:rPr lang="tr-TR" sz="3200" dirty="0"/>
              <a:t>Ömür Uzunluğunu Etkileyen Faktörler</a:t>
            </a:r>
            <a:br>
              <a:rPr lang="tr-TR" dirty="0"/>
            </a:br>
            <a:endParaRPr lang="tr-TR" dirty="0"/>
          </a:p>
        </p:txBody>
      </p:sp>
      <p:sp>
        <p:nvSpPr>
          <p:cNvPr id="3" name="İçerik Yer Tutucusu 2"/>
          <p:cNvSpPr>
            <a:spLocks noGrp="1"/>
          </p:cNvSpPr>
          <p:nvPr>
            <p:ph idx="1"/>
          </p:nvPr>
        </p:nvSpPr>
        <p:spPr>
          <a:xfrm>
            <a:off x="1259632" y="1916832"/>
            <a:ext cx="7772400" cy="4114800"/>
          </a:xfrm>
        </p:spPr>
        <p:txBody>
          <a:bodyPr/>
          <a:lstStyle/>
          <a:p>
            <a:pPr marL="0" indent="0">
              <a:buNone/>
            </a:pPr>
            <a:r>
              <a:rPr lang="tr-TR" sz="2000" dirty="0"/>
              <a:t>Canlı türlerinde ömür uzunluğu ile aşağıdaki faktörler arasında doğrusal ilişki vardır:</a:t>
            </a:r>
            <a:endParaRPr lang="tr-TR" sz="2000" b="1" dirty="0"/>
          </a:p>
          <a:p>
            <a:pPr lvl="0"/>
            <a:r>
              <a:rPr lang="tr-TR" sz="2000" dirty="0"/>
              <a:t>Vücut ağırlığı (genelde, vücudu ağır olan tür daha uzun yaşar).</a:t>
            </a:r>
            <a:endParaRPr lang="tr-TR" sz="2000" b="1" dirty="0"/>
          </a:p>
          <a:p>
            <a:pPr lvl="0"/>
            <a:r>
              <a:rPr lang="tr-TR" sz="2000" dirty="0"/>
              <a:t>Beyin ağırlığının vücut ağırlığına oranı</a:t>
            </a:r>
            <a:endParaRPr lang="tr-TR" sz="2000" b="1" dirty="0"/>
          </a:p>
          <a:p>
            <a:pPr lvl="0"/>
            <a:r>
              <a:rPr lang="tr-TR" sz="2000" dirty="0"/>
              <a:t>Büyüme ve olgunlaşma için gereken süre </a:t>
            </a:r>
          </a:p>
          <a:p>
            <a:pPr lvl="0"/>
            <a:endParaRPr lang="tr-TR" sz="2000" b="1" dirty="0"/>
          </a:p>
          <a:p>
            <a:pPr marL="0" indent="0">
              <a:buNone/>
            </a:pPr>
            <a:r>
              <a:rPr lang="tr-TR" sz="2000" dirty="0"/>
              <a:t>Ömür uzunluğu ile aşağıdaki faktörler arasında tersine ilişki vardır:</a:t>
            </a:r>
            <a:endParaRPr lang="tr-TR" sz="2000" b="1" dirty="0"/>
          </a:p>
          <a:p>
            <a:pPr lvl="0"/>
            <a:r>
              <a:rPr lang="tr-TR" sz="2000" dirty="0"/>
              <a:t>Metabolizma hızı ( hız arttıkça ömür kısalır).</a:t>
            </a:r>
            <a:endParaRPr lang="tr-TR" sz="2000" b="1" dirty="0"/>
          </a:p>
          <a:p>
            <a:pPr lvl="0"/>
            <a:r>
              <a:rPr lang="tr-TR" sz="2000" dirty="0"/>
              <a:t>Bir batında meydana getirilen yavru sayısı arttıkça ömür kısa olur.</a:t>
            </a:r>
          </a:p>
          <a:p>
            <a:pPr lvl="0"/>
            <a:r>
              <a:rPr lang="tr-TR" sz="2000" dirty="0"/>
              <a:t>Stresin yol açtığı hasar arttıkça ömür kısalır (stres ömür törpüsüdür).</a:t>
            </a:r>
          </a:p>
          <a:p>
            <a:endParaRPr lang="tr-TR" dirty="0"/>
          </a:p>
        </p:txBody>
      </p:sp>
    </p:spTree>
    <p:extLst>
      <p:ext uri="{BB962C8B-B14F-4D97-AF65-F5344CB8AC3E}">
        <p14:creationId xmlns:p14="http://schemas.microsoft.com/office/powerpoint/2010/main" val="192225413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341264" y="1196752"/>
            <a:ext cx="7772400" cy="1143000"/>
          </a:xfrm>
        </p:spPr>
        <p:txBody>
          <a:bodyPr/>
          <a:lstStyle/>
          <a:p>
            <a:r>
              <a:rPr lang="en-GB" dirty="0" err="1">
                <a:solidFill>
                  <a:schemeClr val="tx1"/>
                </a:solidFill>
              </a:rPr>
              <a:t>Gerontolojinin</a:t>
            </a:r>
            <a:r>
              <a:rPr lang="en-GB" dirty="0">
                <a:solidFill>
                  <a:schemeClr val="tx1"/>
                </a:solidFill>
              </a:rPr>
              <a:t> </a:t>
            </a:r>
            <a:r>
              <a:rPr lang="en-GB" dirty="0" err="1">
                <a:solidFill>
                  <a:schemeClr val="tx1"/>
                </a:solidFill>
              </a:rPr>
              <a:t>tanımı</a:t>
            </a:r>
            <a:endParaRPr lang="tr-TR" dirty="0"/>
          </a:p>
        </p:txBody>
      </p:sp>
      <p:sp>
        <p:nvSpPr>
          <p:cNvPr id="3" name="İçerik Yer Tutucusu 2"/>
          <p:cNvSpPr>
            <a:spLocks noGrp="1"/>
          </p:cNvSpPr>
          <p:nvPr>
            <p:ph idx="1"/>
          </p:nvPr>
        </p:nvSpPr>
        <p:spPr>
          <a:xfrm>
            <a:off x="1259632" y="2636912"/>
            <a:ext cx="7772400" cy="4114800"/>
          </a:xfrm>
        </p:spPr>
        <p:txBody>
          <a:bodyPr/>
          <a:lstStyle/>
          <a:p>
            <a:r>
              <a:rPr lang="en-GB" sz="2800" dirty="0" err="1"/>
              <a:t>Gerontoloji</a:t>
            </a:r>
            <a:r>
              <a:rPr lang="en-GB" sz="2800" dirty="0"/>
              <a:t> </a:t>
            </a:r>
            <a:r>
              <a:rPr lang="en-GB" sz="2800" dirty="0" err="1"/>
              <a:t>yaşlanma</a:t>
            </a:r>
            <a:r>
              <a:rPr lang="en-GB" sz="2800" dirty="0"/>
              <a:t> </a:t>
            </a:r>
            <a:r>
              <a:rPr lang="en-GB" sz="2800" dirty="0" err="1"/>
              <a:t>olaylarını</a:t>
            </a:r>
            <a:r>
              <a:rPr lang="tr-TR" sz="2800" dirty="0"/>
              <a:t>n</a:t>
            </a:r>
            <a:r>
              <a:rPr lang="en-GB" sz="2800" dirty="0"/>
              <a:t> bi</a:t>
            </a:r>
            <a:r>
              <a:rPr lang="tr-TR" sz="2800" dirty="0"/>
              <a:t>y</a:t>
            </a:r>
            <a:r>
              <a:rPr lang="en-GB" sz="2800" dirty="0" err="1"/>
              <a:t>olojik</a:t>
            </a:r>
            <a:r>
              <a:rPr lang="en-GB" sz="2800" dirty="0"/>
              <a:t>, </a:t>
            </a:r>
            <a:r>
              <a:rPr lang="en-GB" sz="2800" dirty="0" err="1"/>
              <a:t>sosyolojik</a:t>
            </a:r>
            <a:r>
              <a:rPr lang="en-GB" sz="2800" dirty="0"/>
              <a:t>, </a:t>
            </a:r>
            <a:r>
              <a:rPr lang="en-GB" sz="2800" dirty="0" err="1"/>
              <a:t>ekonomik</a:t>
            </a:r>
            <a:r>
              <a:rPr lang="en-GB" sz="2800" dirty="0"/>
              <a:t> </a:t>
            </a:r>
            <a:r>
              <a:rPr lang="en-GB" sz="2800" dirty="0" err="1"/>
              <a:t>ve</a:t>
            </a:r>
            <a:r>
              <a:rPr lang="en-GB" sz="2800" dirty="0"/>
              <a:t> </a:t>
            </a:r>
            <a:r>
              <a:rPr lang="en-GB" sz="2800" dirty="0" err="1"/>
              <a:t>çevresel</a:t>
            </a:r>
            <a:r>
              <a:rPr lang="en-GB" sz="2800" dirty="0"/>
              <a:t> </a:t>
            </a:r>
            <a:r>
              <a:rPr lang="en-GB" sz="2800" dirty="0" err="1"/>
              <a:t>bütün</a:t>
            </a:r>
            <a:r>
              <a:rPr lang="en-GB" sz="2800" dirty="0"/>
              <a:t> </a:t>
            </a:r>
            <a:r>
              <a:rPr lang="en-GB" sz="2800" dirty="0" err="1"/>
              <a:t>yönlerini</a:t>
            </a:r>
            <a:r>
              <a:rPr lang="en-GB" sz="2800" dirty="0"/>
              <a:t> </a:t>
            </a:r>
            <a:r>
              <a:rPr lang="en-GB" sz="2800" dirty="0" err="1"/>
              <a:t>bilimsel</a:t>
            </a:r>
            <a:r>
              <a:rPr lang="en-GB" sz="2800" dirty="0"/>
              <a:t> </a:t>
            </a:r>
            <a:r>
              <a:rPr lang="en-GB" sz="2800" dirty="0" err="1"/>
              <a:t>yöntemlerle</a:t>
            </a:r>
            <a:r>
              <a:rPr lang="en-GB" sz="2800" dirty="0"/>
              <a:t> </a:t>
            </a:r>
            <a:r>
              <a:rPr lang="en-GB" sz="2800" dirty="0" err="1"/>
              <a:t>inceleyen</a:t>
            </a:r>
            <a:r>
              <a:rPr lang="en-GB" sz="2800" dirty="0"/>
              <a:t> </a:t>
            </a:r>
            <a:r>
              <a:rPr lang="en-GB" sz="2800" dirty="0" err="1"/>
              <a:t>bir</a:t>
            </a:r>
            <a:r>
              <a:rPr lang="en-GB" sz="2800" dirty="0"/>
              <a:t> </a:t>
            </a:r>
            <a:r>
              <a:rPr lang="en-GB" sz="2800" dirty="0" err="1"/>
              <a:t>bilimdir</a:t>
            </a:r>
            <a:r>
              <a:rPr lang="en-GB" sz="2800" dirty="0"/>
              <a:t>.</a:t>
            </a:r>
          </a:p>
          <a:p>
            <a:endParaRPr lang="tr-TR" dirty="0"/>
          </a:p>
        </p:txBody>
      </p:sp>
    </p:spTree>
    <p:extLst>
      <p:ext uri="{BB962C8B-B14F-4D97-AF65-F5344CB8AC3E}">
        <p14:creationId xmlns:p14="http://schemas.microsoft.com/office/powerpoint/2010/main" val="235609743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1475656" y="1556792"/>
            <a:ext cx="7772400" cy="1143000"/>
          </a:xfrm>
        </p:spPr>
        <p:txBody>
          <a:bodyPr/>
          <a:lstStyle/>
          <a:p>
            <a:r>
              <a:rPr lang="tr-TR" dirty="0"/>
              <a:t>YAŞLILIK KURAMLARI</a:t>
            </a:r>
            <a:br>
              <a:rPr lang="tr-TR" dirty="0"/>
            </a:br>
            <a:endParaRPr lang="tr-TR" dirty="0"/>
          </a:p>
        </p:txBody>
      </p:sp>
      <p:sp>
        <p:nvSpPr>
          <p:cNvPr id="72707" name="Rectangle 3"/>
          <p:cNvSpPr>
            <a:spLocks noGrp="1" noChangeArrowheads="1"/>
          </p:cNvSpPr>
          <p:nvPr>
            <p:ph type="body" idx="1"/>
          </p:nvPr>
        </p:nvSpPr>
        <p:spPr/>
        <p:txBody>
          <a:bodyPr/>
          <a:lstStyle/>
          <a:p>
            <a:endParaRPr lang="tr-TR" dirty="0"/>
          </a:p>
          <a:p>
            <a:r>
              <a:rPr lang="tr-TR" sz="2800" dirty="0"/>
              <a:t>Yaşlılık ile ilgili kuramlar </a:t>
            </a:r>
            <a:r>
              <a:rPr lang="tr-TR" sz="2800" dirty="0">
                <a:solidFill>
                  <a:schemeClr val="folHlink"/>
                </a:solidFill>
              </a:rPr>
              <a:t>biyolojik ve toplumsal kuramlar</a:t>
            </a:r>
            <a:r>
              <a:rPr lang="tr-TR" sz="2800" dirty="0"/>
              <a:t> olmak üzere iki bölümde incelenir.</a:t>
            </a:r>
            <a:br>
              <a:rPr lang="tr-TR" dirty="0"/>
            </a:br>
            <a:br>
              <a:rPr lang="tr-TR" dirty="0"/>
            </a:br>
            <a:endParaRPr lang="tr-TR" dirty="0"/>
          </a:p>
        </p:txBody>
      </p:sp>
    </p:spTree>
    <p:extLst>
      <p:ext uri="{BB962C8B-B14F-4D97-AF65-F5344CB8AC3E}">
        <p14:creationId xmlns:p14="http://schemas.microsoft.com/office/powerpoint/2010/main" val="140486464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1336452" y="836712"/>
            <a:ext cx="7772400" cy="1143000"/>
          </a:xfrm>
        </p:spPr>
        <p:txBody>
          <a:bodyPr/>
          <a:lstStyle/>
          <a:p>
            <a:r>
              <a:rPr lang="tr-TR" dirty="0"/>
              <a:t>Biyolojik Yaşlanma Kuramları</a:t>
            </a:r>
          </a:p>
        </p:txBody>
      </p:sp>
      <p:sp>
        <p:nvSpPr>
          <p:cNvPr id="73731" name="Rectangle 3"/>
          <p:cNvSpPr>
            <a:spLocks noGrp="1" noChangeArrowheads="1"/>
          </p:cNvSpPr>
          <p:nvPr>
            <p:ph type="body" idx="1"/>
          </p:nvPr>
        </p:nvSpPr>
        <p:spPr>
          <a:xfrm>
            <a:off x="1475656" y="2708920"/>
            <a:ext cx="7554044" cy="3387080"/>
          </a:xfrm>
        </p:spPr>
        <p:txBody>
          <a:bodyPr/>
          <a:lstStyle/>
          <a:p>
            <a:pPr>
              <a:lnSpc>
                <a:spcPct val="90000"/>
              </a:lnSpc>
            </a:pPr>
            <a:r>
              <a:rPr lang="tr-TR" sz="2800" dirty="0"/>
              <a:t>Her canlı yaşama belirli bir enerji kredisiyle başlar. Yaşam boyunca bu kredilerden harcamalar yapar.</a:t>
            </a:r>
          </a:p>
          <a:p>
            <a:pPr>
              <a:lnSpc>
                <a:spcPct val="90000"/>
              </a:lnSpc>
            </a:pPr>
            <a:r>
              <a:rPr lang="tr-TR" sz="2800" dirty="0"/>
              <a:t>Yaşam biçimine göre kim bataryasını çabuk boşaltırsa o erken ölür.</a:t>
            </a:r>
          </a:p>
          <a:p>
            <a:pPr>
              <a:lnSpc>
                <a:spcPct val="90000"/>
              </a:lnSpc>
            </a:pPr>
            <a:r>
              <a:rPr lang="tr-TR" sz="2800" dirty="0"/>
              <a:t>Bu teoriye göre uzun ve sağlıklı yaşam özellikle bu enerjiyi hoyratça harcamamamıza bağlıdır.</a:t>
            </a:r>
            <a:br>
              <a:rPr lang="tr-TR" sz="2800" dirty="0"/>
            </a:br>
            <a:br>
              <a:rPr lang="tr-TR" dirty="0"/>
            </a:br>
            <a:br>
              <a:rPr lang="tr-TR" dirty="0"/>
            </a:br>
            <a:endParaRPr lang="tr-TR" dirty="0"/>
          </a:p>
        </p:txBody>
      </p:sp>
      <p:sp>
        <p:nvSpPr>
          <p:cNvPr id="4" name="Rectangle 2"/>
          <p:cNvSpPr txBox="1">
            <a:spLocks noChangeArrowheads="1"/>
          </p:cNvSpPr>
          <p:nvPr/>
        </p:nvSpPr>
        <p:spPr bwMode="auto">
          <a:xfrm>
            <a:off x="1263080" y="16288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4400">
                <a:solidFill>
                  <a:schemeClr val="tx2"/>
                </a:solidFill>
                <a:latin typeface="+mj-lt"/>
                <a:ea typeface="+mj-ea"/>
                <a:cs typeface="+mj-cs"/>
              </a:defRPr>
            </a:lvl1pPr>
            <a:lvl2pPr algn="l" rtl="0" eaLnBrk="1" fontAlgn="base" hangingPunct="1">
              <a:spcBef>
                <a:spcPct val="0"/>
              </a:spcBef>
              <a:spcAft>
                <a:spcPct val="0"/>
              </a:spcAft>
              <a:defRPr sz="4400">
                <a:solidFill>
                  <a:schemeClr val="tx2"/>
                </a:solidFill>
                <a:latin typeface="Arial" charset="0"/>
              </a:defRPr>
            </a:lvl2pPr>
            <a:lvl3pPr algn="l" rtl="0" eaLnBrk="1" fontAlgn="base" hangingPunct="1">
              <a:spcBef>
                <a:spcPct val="0"/>
              </a:spcBef>
              <a:spcAft>
                <a:spcPct val="0"/>
              </a:spcAft>
              <a:defRPr sz="4400">
                <a:solidFill>
                  <a:schemeClr val="tx2"/>
                </a:solidFill>
                <a:latin typeface="Arial" charset="0"/>
              </a:defRPr>
            </a:lvl3pPr>
            <a:lvl4pPr algn="l" rtl="0" eaLnBrk="1" fontAlgn="base" hangingPunct="1">
              <a:spcBef>
                <a:spcPct val="0"/>
              </a:spcBef>
              <a:spcAft>
                <a:spcPct val="0"/>
              </a:spcAft>
              <a:defRPr sz="4400">
                <a:solidFill>
                  <a:schemeClr val="tx2"/>
                </a:solidFill>
                <a:latin typeface="Arial" charset="0"/>
              </a:defRPr>
            </a:lvl4pPr>
            <a:lvl5pPr algn="l" rtl="0" eaLnBrk="1" fontAlgn="base" hangingPunct="1">
              <a:spcBef>
                <a:spcPct val="0"/>
              </a:spcBef>
              <a:spcAft>
                <a:spcPct val="0"/>
              </a:spcAft>
              <a:defRPr sz="4400">
                <a:solidFill>
                  <a:schemeClr val="tx2"/>
                </a:solidFill>
                <a:latin typeface="Arial" charset="0"/>
              </a:defRPr>
            </a:lvl5pPr>
            <a:lvl6pPr marL="457200" algn="l" rtl="0" eaLnBrk="1" fontAlgn="base" hangingPunct="1">
              <a:spcBef>
                <a:spcPct val="0"/>
              </a:spcBef>
              <a:spcAft>
                <a:spcPct val="0"/>
              </a:spcAft>
              <a:defRPr sz="4400">
                <a:solidFill>
                  <a:schemeClr val="tx2"/>
                </a:solidFill>
                <a:latin typeface="Arial" charset="0"/>
              </a:defRPr>
            </a:lvl6pPr>
            <a:lvl7pPr marL="914400" algn="l" rtl="0" eaLnBrk="1" fontAlgn="base" hangingPunct="1">
              <a:spcBef>
                <a:spcPct val="0"/>
              </a:spcBef>
              <a:spcAft>
                <a:spcPct val="0"/>
              </a:spcAft>
              <a:defRPr sz="4400">
                <a:solidFill>
                  <a:schemeClr val="tx2"/>
                </a:solidFill>
                <a:latin typeface="Arial" charset="0"/>
              </a:defRPr>
            </a:lvl7pPr>
            <a:lvl8pPr marL="1371600" algn="l" rtl="0" eaLnBrk="1" fontAlgn="base" hangingPunct="1">
              <a:spcBef>
                <a:spcPct val="0"/>
              </a:spcBef>
              <a:spcAft>
                <a:spcPct val="0"/>
              </a:spcAft>
              <a:defRPr sz="4400">
                <a:solidFill>
                  <a:schemeClr val="tx2"/>
                </a:solidFill>
                <a:latin typeface="Arial" charset="0"/>
              </a:defRPr>
            </a:lvl8pPr>
            <a:lvl9pPr marL="1828800" algn="l" rtl="0" eaLnBrk="1" fontAlgn="base" hangingPunct="1">
              <a:spcBef>
                <a:spcPct val="0"/>
              </a:spcBef>
              <a:spcAft>
                <a:spcPct val="0"/>
              </a:spcAft>
              <a:defRPr sz="4400">
                <a:solidFill>
                  <a:schemeClr val="tx2"/>
                </a:solidFill>
                <a:latin typeface="Arial" charset="0"/>
              </a:defRPr>
            </a:lvl9pPr>
          </a:lstStyle>
          <a:p>
            <a:r>
              <a:rPr lang="tr-TR" sz="3200" dirty="0">
                <a:solidFill>
                  <a:schemeClr val="folHlink"/>
                </a:solidFill>
              </a:rPr>
              <a:t> Yaşam Enerjisi Teorisi </a:t>
            </a:r>
            <a:endParaRPr lang="tr-TR" sz="3200" dirty="0"/>
          </a:p>
        </p:txBody>
      </p:sp>
    </p:spTree>
    <p:extLst>
      <p:ext uri="{BB962C8B-B14F-4D97-AF65-F5344CB8AC3E}">
        <p14:creationId xmlns:p14="http://schemas.microsoft.com/office/powerpoint/2010/main" val="265298725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Rectangle 3"/>
          <p:cNvSpPr>
            <a:spLocks noGrp="1" noChangeArrowheads="1"/>
          </p:cNvSpPr>
          <p:nvPr>
            <p:ph type="body" idx="1"/>
          </p:nvPr>
        </p:nvSpPr>
        <p:spPr>
          <a:xfrm>
            <a:off x="1331640" y="1981200"/>
            <a:ext cx="7698060" cy="4114800"/>
          </a:xfrm>
        </p:spPr>
        <p:txBody>
          <a:bodyPr/>
          <a:lstStyle/>
          <a:p>
            <a:r>
              <a:rPr lang="tr-TR" sz="2800" dirty="0"/>
              <a:t>Bu teoriyi en iyi açıklayan olay arıların yaşamıdır. İşçi arıların 600 km uçuş enerjileri vardır. Bu mesafeyi tamamlayınca ölürler. </a:t>
            </a:r>
          </a:p>
          <a:p>
            <a:endParaRPr lang="tr-TR" sz="2800" dirty="0"/>
          </a:p>
          <a:p>
            <a:r>
              <a:rPr lang="tr-TR" sz="2800" dirty="0"/>
              <a:t>Hızlı, hareketli kuş, fare gibi hayvanlar fazla yaşayamazken fil, timsah, kaplumbağa gibi ağırkanlı hayvanlar uzun yaşarlar. </a:t>
            </a:r>
          </a:p>
        </p:txBody>
      </p:sp>
    </p:spTree>
    <p:extLst>
      <p:ext uri="{BB962C8B-B14F-4D97-AF65-F5344CB8AC3E}">
        <p14:creationId xmlns:p14="http://schemas.microsoft.com/office/powerpoint/2010/main" val="62669400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1259632" y="836712"/>
            <a:ext cx="7772400" cy="1143000"/>
          </a:xfrm>
        </p:spPr>
        <p:txBody>
          <a:bodyPr/>
          <a:lstStyle/>
          <a:p>
            <a:r>
              <a:rPr lang="tr-TR" sz="3200" dirty="0">
                <a:solidFill>
                  <a:schemeClr val="folHlink"/>
                </a:solidFill>
              </a:rPr>
              <a:t>Serbest Radikaller Teorisi</a:t>
            </a:r>
            <a:endParaRPr lang="tr-TR" sz="3200" dirty="0"/>
          </a:p>
        </p:txBody>
      </p:sp>
      <p:sp>
        <p:nvSpPr>
          <p:cNvPr id="77827" name="Rectangle 3"/>
          <p:cNvSpPr>
            <a:spLocks noGrp="1" noChangeArrowheads="1"/>
          </p:cNvSpPr>
          <p:nvPr>
            <p:ph type="body" idx="1"/>
          </p:nvPr>
        </p:nvSpPr>
        <p:spPr>
          <a:xfrm>
            <a:off x="1259632" y="1556792"/>
            <a:ext cx="7698060" cy="4114800"/>
          </a:xfrm>
        </p:spPr>
        <p:txBody>
          <a:bodyPr/>
          <a:lstStyle/>
          <a:p>
            <a:pPr>
              <a:lnSpc>
                <a:spcPct val="90000"/>
              </a:lnSpc>
            </a:pPr>
            <a:endParaRPr lang="tr-TR" sz="2400" dirty="0"/>
          </a:p>
          <a:p>
            <a:pPr>
              <a:lnSpc>
                <a:spcPct val="90000"/>
              </a:lnSpc>
            </a:pPr>
            <a:r>
              <a:rPr lang="tr-TR" sz="2400" dirty="0"/>
              <a:t>Vücutta ise serbest radikaller elektronu eksik moleküllerdir ve bunu kazanmak için başka moleküllere saldırır. Saldırılan moleküller serbest radikaller haline gelir. Böylece başlayan zincirleme tepkimeler hücre ve organlara zarar verir, yaşlanma hızlanır. </a:t>
            </a:r>
          </a:p>
          <a:p>
            <a:pPr>
              <a:lnSpc>
                <a:spcPct val="90000"/>
              </a:lnSpc>
            </a:pPr>
            <a:endParaRPr lang="tr-TR" sz="2400" dirty="0"/>
          </a:p>
          <a:p>
            <a:pPr>
              <a:lnSpc>
                <a:spcPct val="90000"/>
              </a:lnSpc>
            </a:pPr>
            <a:r>
              <a:rPr lang="tr-TR" sz="2400" dirty="0"/>
              <a:t>Vücudumuza besinlerle aldığımız özel antioksidanlar, serbest radikallerle savaşır.</a:t>
            </a:r>
          </a:p>
          <a:p>
            <a:pPr>
              <a:lnSpc>
                <a:spcPct val="90000"/>
              </a:lnSpc>
            </a:pPr>
            <a:endParaRPr lang="tr-TR" sz="2400" dirty="0"/>
          </a:p>
          <a:p>
            <a:pPr>
              <a:lnSpc>
                <a:spcPct val="90000"/>
              </a:lnSpc>
            </a:pPr>
            <a:r>
              <a:rPr lang="tr-TR" sz="2400" dirty="0"/>
              <a:t>Stres, sigara, ultraviyole ışınlar ve çevre kirliliği serbest radikal üretimini hızlandırır, kolaylaştırır. </a:t>
            </a:r>
            <a:br>
              <a:rPr lang="tr-TR" sz="2400" dirty="0"/>
            </a:br>
            <a:endParaRPr lang="tr-TR" sz="2400" dirty="0"/>
          </a:p>
        </p:txBody>
      </p:sp>
    </p:spTree>
    <p:extLst>
      <p:ext uri="{BB962C8B-B14F-4D97-AF65-F5344CB8AC3E}">
        <p14:creationId xmlns:p14="http://schemas.microsoft.com/office/powerpoint/2010/main" val="174496364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1371600" y="836712"/>
            <a:ext cx="7772400" cy="1143000"/>
          </a:xfrm>
        </p:spPr>
        <p:txBody>
          <a:bodyPr/>
          <a:lstStyle/>
          <a:p>
            <a:r>
              <a:rPr lang="tr-TR" sz="3200" dirty="0" err="1">
                <a:solidFill>
                  <a:schemeClr val="folHlink"/>
                </a:solidFill>
              </a:rPr>
              <a:t>Telomer</a:t>
            </a:r>
            <a:r>
              <a:rPr lang="tr-TR" sz="3200" dirty="0">
                <a:solidFill>
                  <a:schemeClr val="folHlink"/>
                </a:solidFill>
              </a:rPr>
              <a:t> Teorisi</a:t>
            </a:r>
            <a:endParaRPr lang="tr-TR" sz="3200" dirty="0"/>
          </a:p>
        </p:txBody>
      </p:sp>
      <p:sp>
        <p:nvSpPr>
          <p:cNvPr id="79875" name="Rectangle 3"/>
          <p:cNvSpPr>
            <a:spLocks noGrp="1" noChangeArrowheads="1"/>
          </p:cNvSpPr>
          <p:nvPr>
            <p:ph type="body" idx="1"/>
          </p:nvPr>
        </p:nvSpPr>
        <p:spPr/>
        <p:txBody>
          <a:bodyPr/>
          <a:lstStyle/>
          <a:p>
            <a:r>
              <a:rPr lang="tr-TR" sz="2800" dirty="0"/>
              <a:t>Mum içerisindeki ip yandıkça kısalır ve ip sonuna gelince mum söner. </a:t>
            </a:r>
          </a:p>
          <a:p>
            <a:endParaRPr lang="tr-TR" sz="2800" dirty="0"/>
          </a:p>
          <a:p>
            <a:r>
              <a:rPr lang="tr-TR" sz="2800" dirty="0" err="1"/>
              <a:t>Telomerler</a:t>
            </a:r>
            <a:r>
              <a:rPr lang="tr-TR" sz="2800" dirty="0"/>
              <a:t> hücremizde kromozomların sonunda bulunan yaşam ipleridir. Doğumla yanmaya başlar ve yaşam boyu bu ipler kısalır.</a:t>
            </a:r>
            <a:br>
              <a:rPr lang="tr-TR" sz="2800" dirty="0"/>
            </a:br>
            <a:br>
              <a:rPr lang="tr-TR" sz="2800" dirty="0"/>
            </a:br>
            <a:endParaRPr lang="tr-TR" sz="2800" dirty="0"/>
          </a:p>
        </p:txBody>
      </p:sp>
    </p:spTree>
    <p:extLst>
      <p:ext uri="{BB962C8B-B14F-4D97-AF65-F5344CB8AC3E}">
        <p14:creationId xmlns:p14="http://schemas.microsoft.com/office/powerpoint/2010/main" val="342942576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1547664" y="1412776"/>
            <a:ext cx="7772400" cy="1143000"/>
          </a:xfrm>
        </p:spPr>
        <p:txBody>
          <a:bodyPr/>
          <a:lstStyle/>
          <a:p>
            <a:pPr marL="838200" indent="-838200" eaLnBrk="1" hangingPunct="1"/>
            <a:r>
              <a:rPr lang="tr-TR" sz="3600" dirty="0">
                <a:solidFill>
                  <a:schemeClr val="accent5">
                    <a:lumMod val="25000"/>
                  </a:schemeClr>
                </a:solidFill>
              </a:rPr>
              <a:t>Program  Teorisi</a:t>
            </a:r>
          </a:p>
        </p:txBody>
      </p:sp>
      <p:sp>
        <p:nvSpPr>
          <p:cNvPr id="37891" name="Rectangle 3"/>
          <p:cNvSpPr>
            <a:spLocks noGrp="1" noChangeArrowheads="1"/>
          </p:cNvSpPr>
          <p:nvPr>
            <p:ph type="body" idx="1"/>
          </p:nvPr>
        </p:nvSpPr>
        <p:spPr>
          <a:xfrm>
            <a:off x="1187624" y="3140968"/>
            <a:ext cx="5009468" cy="2985195"/>
          </a:xfrm>
        </p:spPr>
        <p:txBody>
          <a:bodyPr/>
          <a:lstStyle/>
          <a:p>
            <a:pPr eaLnBrk="1" hangingPunct="1"/>
            <a:r>
              <a:rPr lang="tr-TR" sz="2800" dirty="0"/>
              <a:t>Hücrelerin içinde, ömür uzunluğunu dikte ettiren bir biyolojik saat bulunmaktadır. </a:t>
            </a:r>
          </a:p>
        </p:txBody>
      </p:sp>
    </p:spTree>
    <p:extLst>
      <p:ext uri="{BB962C8B-B14F-4D97-AF65-F5344CB8AC3E}">
        <p14:creationId xmlns:p14="http://schemas.microsoft.com/office/powerpoint/2010/main" val="411819666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1371600" y="836712"/>
            <a:ext cx="7772400" cy="1143000"/>
          </a:xfrm>
        </p:spPr>
        <p:txBody>
          <a:bodyPr/>
          <a:lstStyle/>
          <a:p>
            <a:r>
              <a:rPr lang="tr-TR" sz="3200" dirty="0" err="1">
                <a:solidFill>
                  <a:schemeClr val="folHlink"/>
                </a:solidFill>
              </a:rPr>
              <a:t>İmmün</a:t>
            </a:r>
            <a:r>
              <a:rPr lang="tr-TR" sz="3200" dirty="0">
                <a:solidFill>
                  <a:schemeClr val="folHlink"/>
                </a:solidFill>
              </a:rPr>
              <a:t> Sistem Teorisi</a:t>
            </a:r>
            <a:endParaRPr lang="tr-TR" sz="3200" dirty="0"/>
          </a:p>
        </p:txBody>
      </p:sp>
      <p:sp>
        <p:nvSpPr>
          <p:cNvPr id="80899" name="Rectangle 3"/>
          <p:cNvSpPr>
            <a:spLocks noGrp="1" noChangeArrowheads="1"/>
          </p:cNvSpPr>
          <p:nvPr>
            <p:ph type="body" idx="1"/>
          </p:nvPr>
        </p:nvSpPr>
        <p:spPr/>
        <p:txBody>
          <a:bodyPr/>
          <a:lstStyle/>
          <a:p>
            <a:pPr>
              <a:lnSpc>
                <a:spcPct val="90000"/>
              </a:lnSpc>
            </a:pPr>
            <a:r>
              <a:rPr lang="tr-TR" sz="2400" dirty="0" err="1"/>
              <a:t>İmmün</a:t>
            </a:r>
            <a:r>
              <a:rPr lang="tr-TR" sz="2400" dirty="0"/>
              <a:t> sistem ne kadar güçlüyse ömür o kadar uzundur. </a:t>
            </a:r>
            <a:r>
              <a:rPr lang="tr-TR" sz="2400" dirty="0" err="1"/>
              <a:t>İmmün</a:t>
            </a:r>
            <a:r>
              <a:rPr lang="tr-TR" sz="2400" dirty="0"/>
              <a:t> sistemi vücudun savunma ordusudur. Hastalığa yol açan mikroplara karşı savaşır. Bozuk hücreleri fark edip elemine eder. </a:t>
            </a:r>
          </a:p>
          <a:p>
            <a:pPr>
              <a:lnSpc>
                <a:spcPct val="90000"/>
              </a:lnSpc>
            </a:pPr>
            <a:endParaRPr lang="tr-TR" sz="2400" dirty="0"/>
          </a:p>
          <a:p>
            <a:pPr>
              <a:lnSpc>
                <a:spcPct val="90000"/>
              </a:lnSpc>
            </a:pPr>
            <a:r>
              <a:rPr lang="tr-TR" sz="2400" dirty="0"/>
              <a:t>Stres, yanlış beslenme, uykusuzluk gibi etmenler </a:t>
            </a:r>
            <a:r>
              <a:rPr lang="tr-TR" sz="2400" dirty="0" err="1"/>
              <a:t>immün</a:t>
            </a:r>
            <a:r>
              <a:rPr lang="tr-TR" sz="2400" dirty="0"/>
              <a:t> sisteminin hassas dengesini bozar. Hastalık ve tümörlerin oluşumu kolaylaşır ve yaşlanma hızlanır.</a:t>
            </a:r>
            <a:br>
              <a:rPr lang="tr-TR" sz="2400" dirty="0"/>
            </a:br>
            <a:br>
              <a:rPr lang="tr-TR" sz="2400" dirty="0"/>
            </a:br>
            <a:br>
              <a:rPr lang="tr-TR" sz="2400" dirty="0"/>
            </a:br>
            <a:endParaRPr lang="tr-TR" sz="2400" dirty="0"/>
          </a:p>
        </p:txBody>
      </p:sp>
    </p:spTree>
    <p:extLst>
      <p:ext uri="{BB962C8B-B14F-4D97-AF65-F5344CB8AC3E}">
        <p14:creationId xmlns:p14="http://schemas.microsoft.com/office/powerpoint/2010/main" val="132059799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1396752" y="764704"/>
            <a:ext cx="7772400" cy="1143000"/>
          </a:xfrm>
        </p:spPr>
        <p:txBody>
          <a:bodyPr/>
          <a:lstStyle/>
          <a:p>
            <a:r>
              <a:rPr lang="tr-TR" sz="3200" dirty="0">
                <a:solidFill>
                  <a:schemeClr val="folHlink"/>
                </a:solidFill>
              </a:rPr>
              <a:t>Hormon Teorisi</a:t>
            </a:r>
            <a:endParaRPr lang="tr-TR" sz="3200" dirty="0"/>
          </a:p>
        </p:txBody>
      </p:sp>
      <p:sp>
        <p:nvSpPr>
          <p:cNvPr id="81923" name="Rectangle 3"/>
          <p:cNvSpPr>
            <a:spLocks noGrp="1" noChangeArrowheads="1"/>
          </p:cNvSpPr>
          <p:nvPr>
            <p:ph type="body" idx="1"/>
          </p:nvPr>
        </p:nvSpPr>
        <p:spPr/>
        <p:txBody>
          <a:bodyPr/>
          <a:lstStyle/>
          <a:p>
            <a:pPr>
              <a:lnSpc>
                <a:spcPct val="80000"/>
              </a:lnSpc>
            </a:pPr>
            <a:r>
              <a:rPr lang="tr-TR" sz="2800" dirty="0"/>
              <a:t>Uzun ömrün anahtarı hormonlardır. Senelerce bilim adamlarınca insan yaşlandığı için hormonlarının azaldığı düşünülmüştür.</a:t>
            </a:r>
          </a:p>
          <a:p>
            <a:pPr>
              <a:lnSpc>
                <a:spcPct val="80000"/>
              </a:lnSpc>
            </a:pPr>
            <a:endParaRPr lang="tr-TR" sz="2800" dirty="0"/>
          </a:p>
          <a:p>
            <a:pPr>
              <a:lnSpc>
                <a:spcPct val="80000"/>
              </a:lnSpc>
            </a:pPr>
            <a:r>
              <a:rPr lang="tr-TR" sz="2800" dirty="0"/>
              <a:t>Bugün vücudun hormon yapımını azaltması ve kan hormon düzeyinin düşmesi sonucu insanın yaşlandığı kabul edilmektedir.</a:t>
            </a:r>
            <a:br>
              <a:rPr lang="tr-TR" sz="2800" dirty="0"/>
            </a:br>
            <a:br>
              <a:rPr lang="tr-TR" sz="2800" dirty="0"/>
            </a:br>
            <a:br>
              <a:rPr lang="tr-TR" sz="2800" dirty="0"/>
            </a:br>
            <a:endParaRPr lang="tr-TR" sz="2800" dirty="0"/>
          </a:p>
        </p:txBody>
      </p:sp>
    </p:spTree>
    <p:extLst>
      <p:ext uri="{BB962C8B-B14F-4D97-AF65-F5344CB8AC3E}">
        <p14:creationId xmlns:p14="http://schemas.microsoft.com/office/powerpoint/2010/main" val="67361321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7" name="Rectangle 3"/>
          <p:cNvSpPr>
            <a:spLocks noGrp="1" noChangeArrowheads="1"/>
          </p:cNvSpPr>
          <p:nvPr>
            <p:ph type="body" idx="1"/>
          </p:nvPr>
        </p:nvSpPr>
        <p:spPr/>
        <p:txBody>
          <a:bodyPr/>
          <a:lstStyle/>
          <a:p>
            <a:r>
              <a:rPr lang="tr-TR" sz="2800" dirty="0"/>
              <a:t>40-50 yaşları arasında çoğu hormonların kan düzeyi düşer. Eş zamanlı olarak da çoğu insanda ilk yaşlılık yakınmaları başlar.</a:t>
            </a:r>
          </a:p>
          <a:p>
            <a:endParaRPr lang="tr-TR" sz="2800" dirty="0"/>
          </a:p>
          <a:p>
            <a:r>
              <a:rPr lang="tr-TR" sz="2800" dirty="0"/>
              <a:t>Özellikle melatonin, DHEA (</a:t>
            </a:r>
            <a:r>
              <a:rPr lang="tr-TR" sz="2800" dirty="0" err="1"/>
              <a:t>dehidroepiandrosteron</a:t>
            </a:r>
            <a:r>
              <a:rPr lang="tr-TR" sz="2800" dirty="0"/>
              <a:t>), büyüme hormonu, östrojen ve testosterondaki düşmeler dikkati çeker. </a:t>
            </a:r>
          </a:p>
        </p:txBody>
      </p:sp>
    </p:spTree>
    <p:extLst>
      <p:ext uri="{BB962C8B-B14F-4D97-AF65-F5344CB8AC3E}">
        <p14:creationId xmlns:p14="http://schemas.microsoft.com/office/powerpoint/2010/main" val="16848585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1763688" y="2267744"/>
            <a:ext cx="7056784" cy="1143000"/>
          </a:xfrm>
        </p:spPr>
        <p:txBody>
          <a:bodyPr/>
          <a:lstStyle/>
          <a:p>
            <a:r>
              <a:rPr lang="tr-TR" sz="3200" b="1" dirty="0">
                <a:solidFill>
                  <a:schemeClr val="folHlink"/>
                </a:solidFill>
              </a:rPr>
              <a:t>Yaşamdan Geri Çekilme Kuramı</a:t>
            </a:r>
            <a:endParaRPr lang="tr-TR" sz="3200" dirty="0"/>
          </a:p>
        </p:txBody>
      </p:sp>
      <p:sp>
        <p:nvSpPr>
          <p:cNvPr id="86019" name="Rectangle 3"/>
          <p:cNvSpPr>
            <a:spLocks noGrp="1" noChangeArrowheads="1"/>
          </p:cNvSpPr>
          <p:nvPr>
            <p:ph type="body" idx="1"/>
          </p:nvPr>
        </p:nvSpPr>
        <p:spPr>
          <a:xfrm>
            <a:off x="1371600" y="3356992"/>
            <a:ext cx="7772400" cy="2664296"/>
          </a:xfrm>
        </p:spPr>
        <p:txBody>
          <a:bodyPr/>
          <a:lstStyle/>
          <a:p>
            <a:r>
              <a:rPr lang="tr-TR" sz="2800" dirty="0" err="1">
                <a:solidFill>
                  <a:schemeClr val="folHlink"/>
                </a:solidFill>
              </a:rPr>
              <a:t>Cumming</a:t>
            </a:r>
            <a:r>
              <a:rPr lang="tr-TR" sz="2800" dirty="0">
                <a:solidFill>
                  <a:schemeClr val="folHlink"/>
                </a:solidFill>
              </a:rPr>
              <a:t> ve Henry’nin</a:t>
            </a:r>
            <a:r>
              <a:rPr lang="tr-TR" sz="2800" dirty="0"/>
              <a:t> geliştirdiği kuramda yaşlılığı; fiziksel, psikolojik ve toplumsal açıdan yavaş yavaş geri çekilme süreci olarak tanımlamaktadırlar.</a:t>
            </a:r>
          </a:p>
          <a:p>
            <a:r>
              <a:rPr lang="tr-TR" sz="2800" dirty="0"/>
              <a:t>Yaşlılık, hem bireyin hem toplumun karşılıklı ayrılma yaşadığı dönemdir.</a:t>
            </a:r>
            <a:endParaRPr lang="tr-TR" dirty="0"/>
          </a:p>
        </p:txBody>
      </p:sp>
      <p:sp>
        <p:nvSpPr>
          <p:cNvPr id="4" name="Rectangle 2"/>
          <p:cNvSpPr txBox="1">
            <a:spLocks noChangeArrowheads="1"/>
          </p:cNvSpPr>
          <p:nvPr/>
        </p:nvSpPr>
        <p:spPr bwMode="auto">
          <a:xfrm>
            <a:off x="1659632" y="1124744"/>
            <a:ext cx="7484368"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4400">
                <a:solidFill>
                  <a:schemeClr val="tx2"/>
                </a:solidFill>
                <a:latin typeface="+mj-lt"/>
                <a:ea typeface="+mj-ea"/>
                <a:cs typeface="+mj-cs"/>
              </a:defRPr>
            </a:lvl1pPr>
            <a:lvl2pPr algn="l" rtl="0" eaLnBrk="1" fontAlgn="base" hangingPunct="1">
              <a:spcBef>
                <a:spcPct val="0"/>
              </a:spcBef>
              <a:spcAft>
                <a:spcPct val="0"/>
              </a:spcAft>
              <a:defRPr sz="4400">
                <a:solidFill>
                  <a:schemeClr val="tx2"/>
                </a:solidFill>
                <a:latin typeface="Arial" charset="0"/>
              </a:defRPr>
            </a:lvl2pPr>
            <a:lvl3pPr algn="l" rtl="0" eaLnBrk="1" fontAlgn="base" hangingPunct="1">
              <a:spcBef>
                <a:spcPct val="0"/>
              </a:spcBef>
              <a:spcAft>
                <a:spcPct val="0"/>
              </a:spcAft>
              <a:defRPr sz="4400">
                <a:solidFill>
                  <a:schemeClr val="tx2"/>
                </a:solidFill>
                <a:latin typeface="Arial" charset="0"/>
              </a:defRPr>
            </a:lvl3pPr>
            <a:lvl4pPr algn="l" rtl="0" eaLnBrk="1" fontAlgn="base" hangingPunct="1">
              <a:spcBef>
                <a:spcPct val="0"/>
              </a:spcBef>
              <a:spcAft>
                <a:spcPct val="0"/>
              </a:spcAft>
              <a:defRPr sz="4400">
                <a:solidFill>
                  <a:schemeClr val="tx2"/>
                </a:solidFill>
                <a:latin typeface="Arial" charset="0"/>
              </a:defRPr>
            </a:lvl4pPr>
            <a:lvl5pPr algn="l" rtl="0" eaLnBrk="1" fontAlgn="base" hangingPunct="1">
              <a:spcBef>
                <a:spcPct val="0"/>
              </a:spcBef>
              <a:spcAft>
                <a:spcPct val="0"/>
              </a:spcAft>
              <a:defRPr sz="4400">
                <a:solidFill>
                  <a:schemeClr val="tx2"/>
                </a:solidFill>
                <a:latin typeface="Arial" charset="0"/>
              </a:defRPr>
            </a:lvl5pPr>
            <a:lvl6pPr marL="457200" algn="l" rtl="0" eaLnBrk="1" fontAlgn="base" hangingPunct="1">
              <a:spcBef>
                <a:spcPct val="0"/>
              </a:spcBef>
              <a:spcAft>
                <a:spcPct val="0"/>
              </a:spcAft>
              <a:defRPr sz="4400">
                <a:solidFill>
                  <a:schemeClr val="tx2"/>
                </a:solidFill>
                <a:latin typeface="Arial" charset="0"/>
              </a:defRPr>
            </a:lvl6pPr>
            <a:lvl7pPr marL="914400" algn="l" rtl="0" eaLnBrk="1" fontAlgn="base" hangingPunct="1">
              <a:spcBef>
                <a:spcPct val="0"/>
              </a:spcBef>
              <a:spcAft>
                <a:spcPct val="0"/>
              </a:spcAft>
              <a:defRPr sz="4400">
                <a:solidFill>
                  <a:schemeClr val="tx2"/>
                </a:solidFill>
                <a:latin typeface="Arial" charset="0"/>
              </a:defRPr>
            </a:lvl7pPr>
            <a:lvl8pPr marL="1371600" algn="l" rtl="0" eaLnBrk="1" fontAlgn="base" hangingPunct="1">
              <a:spcBef>
                <a:spcPct val="0"/>
              </a:spcBef>
              <a:spcAft>
                <a:spcPct val="0"/>
              </a:spcAft>
              <a:defRPr sz="4400">
                <a:solidFill>
                  <a:schemeClr val="tx2"/>
                </a:solidFill>
                <a:latin typeface="Arial" charset="0"/>
              </a:defRPr>
            </a:lvl8pPr>
            <a:lvl9pPr marL="1828800" algn="l" rtl="0" eaLnBrk="1" fontAlgn="base" hangingPunct="1">
              <a:spcBef>
                <a:spcPct val="0"/>
              </a:spcBef>
              <a:spcAft>
                <a:spcPct val="0"/>
              </a:spcAft>
              <a:defRPr sz="4400">
                <a:solidFill>
                  <a:schemeClr val="tx2"/>
                </a:solidFill>
                <a:latin typeface="Arial" charset="0"/>
              </a:defRPr>
            </a:lvl9pPr>
          </a:lstStyle>
          <a:p>
            <a:r>
              <a:rPr lang="tr-TR" dirty="0"/>
              <a:t>Toplumsal Kuramlar</a:t>
            </a:r>
          </a:p>
        </p:txBody>
      </p:sp>
    </p:spTree>
    <p:extLst>
      <p:ext uri="{BB962C8B-B14F-4D97-AF65-F5344CB8AC3E}">
        <p14:creationId xmlns:p14="http://schemas.microsoft.com/office/powerpoint/2010/main" val="291859791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3" name="Rectangle 3"/>
          <p:cNvSpPr>
            <a:spLocks noGrp="1" noChangeArrowheads="1"/>
          </p:cNvSpPr>
          <p:nvPr>
            <p:ph type="body" idx="1"/>
          </p:nvPr>
        </p:nvSpPr>
        <p:spPr/>
        <p:txBody>
          <a:bodyPr/>
          <a:lstStyle/>
          <a:p>
            <a:pPr>
              <a:lnSpc>
                <a:spcPct val="90000"/>
              </a:lnSpc>
            </a:pPr>
            <a:r>
              <a:rPr lang="tr-TR" sz="2400" dirty="0">
                <a:solidFill>
                  <a:schemeClr val="folHlink"/>
                </a:solidFill>
              </a:rPr>
              <a:t>Fiziksel olarak:</a:t>
            </a:r>
            <a:r>
              <a:rPr lang="tr-TR" sz="2400" dirty="0"/>
              <a:t> İnsanlar etkinlik hızlarını azaltır ve enerjilerini ellerinde tutmaya çalışırlar.</a:t>
            </a:r>
            <a:br>
              <a:rPr lang="tr-TR" sz="2400" dirty="0"/>
            </a:br>
            <a:endParaRPr lang="tr-TR" sz="2400" dirty="0"/>
          </a:p>
          <a:p>
            <a:pPr>
              <a:lnSpc>
                <a:spcPct val="90000"/>
              </a:lnSpc>
            </a:pPr>
            <a:r>
              <a:rPr lang="tr-TR" sz="2400" dirty="0">
                <a:solidFill>
                  <a:schemeClr val="folHlink"/>
                </a:solidFill>
              </a:rPr>
              <a:t>Psikolojik olarak:</a:t>
            </a:r>
            <a:r>
              <a:rPr lang="tr-TR" sz="2400" dirty="0"/>
              <a:t> Geniş dünyayla ilişkilerini, öncelikle kendilerini ilgilendiren yaşam alanlarına indirgemeye çalışırlar.</a:t>
            </a:r>
            <a:br>
              <a:rPr lang="tr-TR" sz="2400" dirty="0"/>
            </a:br>
            <a:endParaRPr lang="tr-TR" sz="2400" dirty="0"/>
          </a:p>
          <a:p>
            <a:pPr>
              <a:lnSpc>
                <a:spcPct val="90000"/>
              </a:lnSpc>
            </a:pPr>
            <a:r>
              <a:rPr lang="tr-TR" sz="2400" dirty="0">
                <a:solidFill>
                  <a:schemeClr val="folHlink"/>
                </a:solidFill>
              </a:rPr>
              <a:t>Toplumsal olarak:</a:t>
            </a:r>
            <a:r>
              <a:rPr lang="tr-TR" sz="2400" dirty="0"/>
              <a:t> Karşılıklı bir çekilme söz konusudur. Birey toplumdan geri çekilir, toplumda bireyden elini çeker. </a:t>
            </a:r>
          </a:p>
        </p:txBody>
      </p:sp>
    </p:spTree>
    <p:extLst>
      <p:ext uri="{BB962C8B-B14F-4D97-AF65-F5344CB8AC3E}">
        <p14:creationId xmlns:p14="http://schemas.microsoft.com/office/powerpoint/2010/main" val="102857465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367532" y="764704"/>
            <a:ext cx="7772400" cy="864096"/>
          </a:xfrm>
        </p:spPr>
        <p:txBody>
          <a:bodyPr/>
          <a:lstStyle/>
          <a:p>
            <a:r>
              <a:rPr lang="tr-TR" sz="3200" dirty="0"/>
              <a:t>Aktivite Kuramı</a:t>
            </a:r>
          </a:p>
        </p:txBody>
      </p:sp>
      <p:sp>
        <p:nvSpPr>
          <p:cNvPr id="3" name="İçerik Yer Tutucusu 2"/>
          <p:cNvSpPr>
            <a:spLocks noGrp="1"/>
          </p:cNvSpPr>
          <p:nvPr>
            <p:ph idx="1"/>
          </p:nvPr>
        </p:nvSpPr>
        <p:spPr>
          <a:xfrm>
            <a:off x="1187624" y="1916832"/>
            <a:ext cx="7848872" cy="4114800"/>
          </a:xfrm>
        </p:spPr>
        <p:txBody>
          <a:bodyPr/>
          <a:lstStyle/>
          <a:p>
            <a:r>
              <a:rPr lang="tr-TR" sz="2400" dirty="0"/>
              <a:t>Aktif olan yaşlılar aktif olmayanlara göre daha iyi uyum sağlarlar ve daha çok tatmin olurlar</a:t>
            </a:r>
          </a:p>
          <a:p>
            <a:endParaRPr lang="tr-TR" sz="2400" dirty="0"/>
          </a:p>
          <a:p>
            <a:r>
              <a:rPr lang="tr-TR" sz="2400" dirty="0"/>
              <a:t>Sosyal etkinlikler yaşlının sosyal bütünleşmesine yardım eder</a:t>
            </a:r>
          </a:p>
          <a:p>
            <a:endParaRPr lang="tr-TR" sz="2400" dirty="0"/>
          </a:p>
          <a:p>
            <a:endParaRPr lang="tr-TR" sz="2400" dirty="0"/>
          </a:p>
          <a:p>
            <a:pPr marL="0" indent="0">
              <a:buNone/>
            </a:pPr>
            <a:endParaRPr lang="tr-TR" sz="2400" dirty="0"/>
          </a:p>
          <a:p>
            <a:pPr marL="0" indent="0">
              <a:buNone/>
            </a:pPr>
            <a:endParaRPr lang="tr-TR" sz="2400" dirty="0"/>
          </a:p>
          <a:p>
            <a:pPr marL="0" indent="0">
              <a:buNone/>
            </a:pPr>
            <a:endParaRPr lang="tr-TR" sz="2400" dirty="0"/>
          </a:p>
        </p:txBody>
      </p:sp>
    </p:spTree>
    <p:extLst>
      <p:ext uri="{BB962C8B-B14F-4D97-AF65-F5344CB8AC3E}">
        <p14:creationId xmlns:p14="http://schemas.microsoft.com/office/powerpoint/2010/main" val="300203775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1362844" y="908720"/>
            <a:ext cx="7772400" cy="1143000"/>
          </a:xfrm>
        </p:spPr>
        <p:txBody>
          <a:bodyPr/>
          <a:lstStyle/>
          <a:p>
            <a:r>
              <a:rPr lang="tr-TR" sz="3200" b="1" dirty="0">
                <a:solidFill>
                  <a:schemeClr val="folHlink"/>
                </a:solidFill>
              </a:rPr>
              <a:t>Rol Bırakma Kuramı</a:t>
            </a:r>
            <a:endParaRPr lang="tr-TR" sz="3200" dirty="0"/>
          </a:p>
        </p:txBody>
      </p:sp>
      <p:sp>
        <p:nvSpPr>
          <p:cNvPr id="89091" name="Rectangle 3"/>
          <p:cNvSpPr>
            <a:spLocks noGrp="1" noChangeArrowheads="1"/>
          </p:cNvSpPr>
          <p:nvPr>
            <p:ph type="body" idx="1"/>
          </p:nvPr>
        </p:nvSpPr>
        <p:spPr>
          <a:xfrm>
            <a:off x="1257300" y="2204864"/>
            <a:ext cx="7772400" cy="3891136"/>
          </a:xfrm>
        </p:spPr>
        <p:txBody>
          <a:bodyPr/>
          <a:lstStyle/>
          <a:p>
            <a:pPr>
              <a:lnSpc>
                <a:spcPct val="80000"/>
              </a:lnSpc>
            </a:pPr>
            <a:r>
              <a:rPr lang="tr-TR" sz="2800" dirty="0"/>
              <a:t>Bu kuram </a:t>
            </a:r>
            <a:r>
              <a:rPr lang="tr-TR" sz="2800" dirty="0" err="1">
                <a:solidFill>
                  <a:schemeClr val="folHlink"/>
                </a:solidFill>
              </a:rPr>
              <a:t>Blau</a:t>
            </a:r>
            <a:r>
              <a:rPr lang="tr-TR" sz="2800" dirty="0"/>
              <a:t> tarafından geliştirilmiştir.</a:t>
            </a:r>
          </a:p>
          <a:p>
            <a:pPr>
              <a:lnSpc>
                <a:spcPct val="80000"/>
              </a:lnSpc>
            </a:pPr>
            <a:endParaRPr lang="tr-TR" sz="2800" dirty="0"/>
          </a:p>
          <a:p>
            <a:pPr>
              <a:lnSpc>
                <a:spcPct val="80000"/>
              </a:lnSpc>
            </a:pPr>
            <a:r>
              <a:rPr lang="tr-TR" sz="2800" dirty="0" err="1">
                <a:solidFill>
                  <a:schemeClr val="tx2"/>
                </a:solidFill>
              </a:rPr>
              <a:t>Blau’ya</a:t>
            </a:r>
            <a:r>
              <a:rPr lang="tr-TR" sz="2800" dirty="0">
                <a:solidFill>
                  <a:schemeClr val="tx2"/>
                </a:solidFill>
              </a:rPr>
              <a:t> göre</a:t>
            </a:r>
            <a:r>
              <a:rPr lang="tr-TR" sz="2800" dirty="0"/>
              <a:t> emeklilik ve dulluk yaşlı kişinin toplumun temel kuramsal yapılarına katılımını sona erdirir. </a:t>
            </a:r>
          </a:p>
          <a:p>
            <a:pPr>
              <a:lnSpc>
                <a:spcPct val="80000"/>
              </a:lnSpc>
            </a:pPr>
            <a:endParaRPr lang="tr-TR" sz="2800" dirty="0"/>
          </a:p>
          <a:p>
            <a:pPr>
              <a:lnSpc>
                <a:spcPct val="80000"/>
              </a:lnSpc>
            </a:pPr>
            <a:r>
              <a:rPr lang="tr-TR" sz="2800" dirty="0"/>
              <a:t>Bireyi toplumda tutan yaptığı iş ve evlilik durumudur. Eğer bunları kaybederse toplumdan da yavaş yavaş düşeceği belirtilmektedir. </a:t>
            </a:r>
            <a:br>
              <a:rPr lang="tr-TR" sz="2800" dirty="0"/>
            </a:br>
            <a:br>
              <a:rPr lang="tr-TR" sz="2800" dirty="0"/>
            </a:br>
            <a:endParaRPr lang="tr-TR" sz="2800" dirty="0"/>
          </a:p>
        </p:txBody>
      </p:sp>
    </p:spTree>
    <p:extLst>
      <p:ext uri="{BB962C8B-B14F-4D97-AF65-F5344CB8AC3E}">
        <p14:creationId xmlns:p14="http://schemas.microsoft.com/office/powerpoint/2010/main" val="247345214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1362844" y="908720"/>
            <a:ext cx="7772400" cy="1143000"/>
          </a:xfrm>
        </p:spPr>
        <p:txBody>
          <a:bodyPr/>
          <a:lstStyle/>
          <a:p>
            <a:r>
              <a:rPr lang="tr-TR" sz="3200" b="1" dirty="0">
                <a:solidFill>
                  <a:schemeClr val="folHlink"/>
                </a:solidFill>
              </a:rPr>
              <a:t>Modernleşme Kuramı</a:t>
            </a:r>
            <a:endParaRPr lang="tr-TR" sz="3200" dirty="0"/>
          </a:p>
        </p:txBody>
      </p:sp>
      <p:sp>
        <p:nvSpPr>
          <p:cNvPr id="89091" name="Rectangle 3"/>
          <p:cNvSpPr>
            <a:spLocks noGrp="1" noChangeArrowheads="1"/>
          </p:cNvSpPr>
          <p:nvPr>
            <p:ph type="body" idx="1"/>
          </p:nvPr>
        </p:nvSpPr>
        <p:spPr>
          <a:xfrm>
            <a:off x="1257300" y="2204864"/>
            <a:ext cx="7772400" cy="3891136"/>
          </a:xfrm>
        </p:spPr>
        <p:txBody>
          <a:bodyPr/>
          <a:lstStyle/>
          <a:p>
            <a:pPr>
              <a:lnSpc>
                <a:spcPct val="80000"/>
              </a:lnSpc>
            </a:pPr>
            <a:r>
              <a:rPr lang="tr-TR" sz="2800" dirty="0"/>
              <a:t>Bu kurama göre, gelişen toplumlardaki yaşlıların yapabildikleri ile teknolojik gelişim hızı ve olanakları denk olamamaktadır. Yani toplumlar modernleştikçe yaşlıların konumunda bir gerileme olur. </a:t>
            </a:r>
          </a:p>
          <a:p>
            <a:pPr>
              <a:lnSpc>
                <a:spcPct val="80000"/>
              </a:lnSpc>
            </a:pPr>
            <a:endParaRPr lang="tr-TR" sz="2800" dirty="0"/>
          </a:p>
          <a:p>
            <a:pPr>
              <a:lnSpc>
                <a:spcPct val="80000"/>
              </a:lnSpc>
            </a:pPr>
            <a:r>
              <a:rPr lang="tr-TR" sz="2800" dirty="0"/>
              <a:t>Oysa geleneksel toplumlarda  yaşlılardan bilgelikleri nedeniyle faydalanılmakta  ve yaşlının sosyal statüsünün daha yüksek olduğu gözlenmektedir. </a:t>
            </a:r>
          </a:p>
        </p:txBody>
      </p:sp>
    </p:spTree>
    <p:extLst>
      <p:ext uri="{BB962C8B-B14F-4D97-AF65-F5344CB8AC3E}">
        <p14:creationId xmlns:p14="http://schemas.microsoft.com/office/powerpoint/2010/main" val="240215478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1371600" y="980728"/>
            <a:ext cx="7772400" cy="1143000"/>
          </a:xfrm>
        </p:spPr>
        <p:txBody>
          <a:bodyPr/>
          <a:lstStyle/>
          <a:p>
            <a:r>
              <a:rPr lang="tr-TR" sz="3200" b="1" dirty="0">
                <a:solidFill>
                  <a:schemeClr val="folHlink"/>
                </a:solidFill>
              </a:rPr>
              <a:t> Toplumsal Değiş Tokuş Kuramı</a:t>
            </a:r>
            <a:endParaRPr lang="tr-TR" dirty="0"/>
          </a:p>
        </p:txBody>
      </p:sp>
      <p:sp>
        <p:nvSpPr>
          <p:cNvPr id="90115" name="Rectangle 3"/>
          <p:cNvSpPr>
            <a:spLocks noGrp="1" noChangeArrowheads="1"/>
          </p:cNvSpPr>
          <p:nvPr>
            <p:ph type="body" idx="1"/>
          </p:nvPr>
        </p:nvSpPr>
        <p:spPr>
          <a:xfrm>
            <a:off x="1403648" y="1772816"/>
            <a:ext cx="7551440" cy="4896272"/>
          </a:xfrm>
        </p:spPr>
        <p:txBody>
          <a:bodyPr/>
          <a:lstStyle/>
          <a:p>
            <a:pPr>
              <a:lnSpc>
                <a:spcPct val="90000"/>
              </a:lnSpc>
            </a:pPr>
            <a:endParaRPr lang="tr-TR" b="1" dirty="0">
              <a:solidFill>
                <a:schemeClr val="folHlink"/>
              </a:solidFill>
            </a:endParaRPr>
          </a:p>
          <a:p>
            <a:pPr>
              <a:lnSpc>
                <a:spcPct val="90000"/>
              </a:lnSpc>
            </a:pPr>
            <a:r>
              <a:rPr lang="tr-TR" sz="2800" dirty="0"/>
              <a:t>Kuram </a:t>
            </a:r>
            <a:r>
              <a:rPr lang="tr-TR" sz="2800" dirty="0" err="1">
                <a:solidFill>
                  <a:schemeClr val="folHlink"/>
                </a:solidFill>
              </a:rPr>
              <a:t>Dowd</a:t>
            </a:r>
            <a:r>
              <a:rPr lang="tr-TR" sz="2800" dirty="0">
                <a:solidFill>
                  <a:schemeClr val="folHlink"/>
                </a:solidFill>
              </a:rPr>
              <a:t> </a:t>
            </a:r>
            <a:r>
              <a:rPr lang="tr-TR" sz="2800" dirty="0"/>
              <a:t>tarafından geliştirilmiştir. </a:t>
            </a:r>
          </a:p>
          <a:p>
            <a:pPr>
              <a:lnSpc>
                <a:spcPct val="90000"/>
              </a:lnSpc>
            </a:pPr>
            <a:endParaRPr lang="tr-TR" sz="2800" dirty="0"/>
          </a:p>
          <a:p>
            <a:pPr>
              <a:lnSpc>
                <a:spcPct val="90000"/>
              </a:lnSpc>
            </a:pPr>
            <a:r>
              <a:rPr lang="tr-TR" sz="2800" dirty="0"/>
              <a:t>Kuramda insanların birtakım ödüller (ekonomik destek, güven vb.) için toplumsal etkileşimde bulundukları belirtilmektedir. Kişiler bu ödül elde etme sürecinde bazı bedellerde (</a:t>
            </a:r>
            <a:r>
              <a:rPr lang="tr-TR" sz="2800" dirty="0" err="1"/>
              <a:t>yorgunluk,çabalama</a:t>
            </a:r>
            <a:r>
              <a:rPr lang="tr-TR" sz="2800" dirty="0"/>
              <a:t> vb.) ödemektedirler. </a:t>
            </a:r>
          </a:p>
          <a:p>
            <a:pPr>
              <a:lnSpc>
                <a:spcPct val="90000"/>
              </a:lnSpc>
            </a:pPr>
            <a:endParaRPr lang="tr-TR" dirty="0"/>
          </a:p>
        </p:txBody>
      </p:sp>
    </p:spTree>
    <p:extLst>
      <p:ext uri="{BB962C8B-B14F-4D97-AF65-F5344CB8AC3E}">
        <p14:creationId xmlns:p14="http://schemas.microsoft.com/office/powerpoint/2010/main" val="310220299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9" name="Rectangle 3"/>
          <p:cNvSpPr>
            <a:spLocks noGrp="1" noChangeArrowheads="1"/>
          </p:cNvSpPr>
          <p:nvPr>
            <p:ph type="body" idx="1"/>
          </p:nvPr>
        </p:nvSpPr>
        <p:spPr>
          <a:xfrm>
            <a:off x="1547664" y="1981200"/>
            <a:ext cx="7482036" cy="4114800"/>
          </a:xfrm>
        </p:spPr>
        <p:txBody>
          <a:bodyPr/>
          <a:lstStyle/>
          <a:p>
            <a:r>
              <a:rPr lang="tr-TR" sz="2800" dirty="0"/>
              <a:t>İnsan yaşlandıkça mücadele gücü de azalacağından gençken bedelleri göze alan birey yaşlandıkça bu bedellerin altından kalkamaz ve ödüllerle bedelleri değiş tokuş ederler. </a:t>
            </a:r>
          </a:p>
          <a:p>
            <a:pPr marL="0" indent="0">
              <a:buNone/>
            </a:pPr>
            <a:br>
              <a:rPr lang="tr-TR" sz="2800" dirty="0"/>
            </a:br>
            <a:endParaRPr lang="tr-TR" sz="2800" dirty="0"/>
          </a:p>
        </p:txBody>
      </p:sp>
    </p:spTree>
    <p:extLst>
      <p:ext uri="{BB962C8B-B14F-4D97-AF65-F5344CB8AC3E}">
        <p14:creationId xmlns:p14="http://schemas.microsoft.com/office/powerpoint/2010/main" val="124805613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1547664" y="836712"/>
            <a:ext cx="7772400" cy="1143000"/>
          </a:xfrm>
        </p:spPr>
        <p:txBody>
          <a:bodyPr/>
          <a:lstStyle/>
          <a:p>
            <a:r>
              <a:rPr lang="tr-TR" sz="3200" b="1" dirty="0">
                <a:solidFill>
                  <a:schemeClr val="folHlink"/>
                </a:solidFill>
              </a:rPr>
              <a:t>Süreklilik Kuramı</a:t>
            </a:r>
            <a:endParaRPr lang="tr-TR" sz="3200" dirty="0"/>
          </a:p>
        </p:txBody>
      </p:sp>
      <p:sp>
        <p:nvSpPr>
          <p:cNvPr id="92163" name="Rectangle 3"/>
          <p:cNvSpPr>
            <a:spLocks noGrp="1" noChangeArrowheads="1"/>
          </p:cNvSpPr>
          <p:nvPr>
            <p:ph type="body" idx="1"/>
          </p:nvPr>
        </p:nvSpPr>
        <p:spPr>
          <a:xfrm>
            <a:off x="1475656" y="1981200"/>
            <a:ext cx="7554044" cy="4114800"/>
          </a:xfrm>
        </p:spPr>
        <p:txBody>
          <a:bodyPr/>
          <a:lstStyle/>
          <a:p>
            <a:pPr>
              <a:lnSpc>
                <a:spcPct val="80000"/>
              </a:lnSpc>
            </a:pPr>
            <a:r>
              <a:rPr lang="tr-TR" sz="2400" dirty="0" err="1">
                <a:solidFill>
                  <a:schemeClr val="folHlink"/>
                </a:solidFill>
              </a:rPr>
              <a:t>Atchley</a:t>
            </a:r>
            <a:r>
              <a:rPr lang="tr-TR" sz="2400" dirty="0"/>
              <a:t> tarafından geliştirilen Süreklilik Kuramı, yaşlılıkta insan kaybettiği rollerin yerine yenilerini geliştirerek çevresine uyum sağlamaya devam eder. Bu teoriye göre yaşam doyumunun temeli başarılı yaşlanmadır.</a:t>
            </a:r>
          </a:p>
          <a:p>
            <a:pPr>
              <a:lnSpc>
                <a:spcPct val="80000"/>
              </a:lnSpc>
            </a:pPr>
            <a:endParaRPr lang="tr-TR" sz="2400" dirty="0"/>
          </a:p>
          <a:p>
            <a:pPr>
              <a:lnSpc>
                <a:spcPct val="80000"/>
              </a:lnSpc>
            </a:pPr>
            <a:r>
              <a:rPr lang="tr-TR" sz="2400" dirty="0" err="1">
                <a:solidFill>
                  <a:schemeClr val="folHlink"/>
                </a:solidFill>
              </a:rPr>
              <a:t>Atchley’e</a:t>
            </a:r>
            <a:r>
              <a:rPr lang="tr-TR" sz="2400" dirty="0"/>
              <a:t> göre birey büyürken olgun ve bütünleşmiş bir kişilik geliştirirse başarılı bir şekilde yaşlanır.</a:t>
            </a:r>
          </a:p>
          <a:p>
            <a:pPr>
              <a:lnSpc>
                <a:spcPct val="80000"/>
              </a:lnSpc>
            </a:pPr>
            <a:endParaRPr lang="tr-TR" sz="2400" dirty="0"/>
          </a:p>
          <a:p>
            <a:pPr>
              <a:lnSpc>
                <a:spcPct val="80000"/>
              </a:lnSpc>
            </a:pPr>
            <a:r>
              <a:rPr lang="tr-TR" sz="2400" dirty="0"/>
              <a:t>Kuramda yaşlılığın karmaşık bir dönem olduğu da belirtilmektedir.</a:t>
            </a:r>
            <a:br>
              <a:rPr lang="tr-TR" sz="2400" dirty="0"/>
            </a:br>
            <a:br>
              <a:rPr lang="tr-TR" sz="2400" dirty="0"/>
            </a:br>
            <a:endParaRPr lang="tr-TR" sz="2400" dirty="0"/>
          </a:p>
        </p:txBody>
      </p:sp>
    </p:spTree>
    <p:extLst>
      <p:ext uri="{BB962C8B-B14F-4D97-AF65-F5344CB8AC3E}">
        <p14:creationId xmlns:p14="http://schemas.microsoft.com/office/powerpoint/2010/main" val="194088694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384652" y="2060848"/>
            <a:ext cx="7772400" cy="4474840"/>
          </a:xfrm>
        </p:spPr>
        <p:txBody>
          <a:bodyPr/>
          <a:lstStyle/>
          <a:p>
            <a:pPr marL="571500" indent="-571500"/>
            <a:r>
              <a:rPr lang="tr-TR" sz="2800" dirty="0"/>
              <a:t>DSÖ , yaş dilimlerini aşağıdaki şekilde tanımlamıştır</a:t>
            </a:r>
          </a:p>
          <a:p>
            <a:pPr marL="571500" indent="-571500"/>
            <a:endParaRPr lang="tr-TR" sz="2800" dirty="0"/>
          </a:p>
          <a:p>
            <a:pPr marL="571500" indent="-571500">
              <a:buFont typeface="Wingdings" pitchFamily="2" charset="2"/>
              <a:buAutoNum type="arabicPeriod"/>
            </a:pPr>
            <a:r>
              <a:rPr lang="tr-TR" sz="2800" b="1" dirty="0"/>
              <a:t>0-17 yaş arası: ERGEN</a:t>
            </a:r>
          </a:p>
          <a:p>
            <a:pPr marL="571500" indent="-571500">
              <a:buFont typeface="Wingdings" pitchFamily="2" charset="2"/>
              <a:buAutoNum type="arabicPeriod"/>
            </a:pPr>
            <a:endParaRPr lang="tr-TR" sz="1000" b="1" dirty="0"/>
          </a:p>
          <a:p>
            <a:pPr marL="571500" indent="-571500">
              <a:buFont typeface="Wingdings" pitchFamily="2" charset="2"/>
              <a:buAutoNum type="arabicPeriod"/>
            </a:pPr>
            <a:r>
              <a:rPr lang="tr-TR" sz="2800" b="1" dirty="0"/>
              <a:t>18-65 yaş arası: GENÇ</a:t>
            </a:r>
          </a:p>
          <a:p>
            <a:pPr marL="571500" indent="-571500">
              <a:buFont typeface="Wingdings" pitchFamily="2" charset="2"/>
              <a:buAutoNum type="arabicPeriod"/>
            </a:pPr>
            <a:endParaRPr lang="tr-TR" sz="1000" b="1" dirty="0"/>
          </a:p>
          <a:p>
            <a:pPr marL="571500" indent="-571500">
              <a:buFont typeface="Wingdings" pitchFamily="2" charset="2"/>
              <a:buAutoNum type="arabicPeriod"/>
            </a:pPr>
            <a:r>
              <a:rPr lang="tr-TR" sz="2800" b="1" dirty="0"/>
              <a:t>66-79 yaş arası: ORTA YAŞ</a:t>
            </a:r>
          </a:p>
          <a:p>
            <a:pPr marL="571500" indent="-571500">
              <a:buFont typeface="Wingdings" pitchFamily="2" charset="2"/>
              <a:buAutoNum type="arabicPeriod"/>
            </a:pPr>
            <a:endParaRPr lang="tr-TR" sz="1000" b="1" dirty="0"/>
          </a:p>
          <a:p>
            <a:pPr marL="571500" indent="-571500">
              <a:buFont typeface="Wingdings" pitchFamily="2" charset="2"/>
              <a:buAutoNum type="arabicPeriod"/>
            </a:pPr>
            <a:r>
              <a:rPr lang="tr-TR" sz="2800" b="1" dirty="0"/>
              <a:t>80- yaş arası: YAŞLI</a:t>
            </a:r>
          </a:p>
          <a:p>
            <a:endParaRPr lang="tr-TR" dirty="0"/>
          </a:p>
        </p:txBody>
      </p:sp>
      <p:sp>
        <p:nvSpPr>
          <p:cNvPr id="5" name="Rectangle 2"/>
          <p:cNvSpPr>
            <a:spLocks noGrp="1" noChangeArrowheads="1"/>
          </p:cNvSpPr>
          <p:nvPr>
            <p:ph type="title"/>
          </p:nvPr>
        </p:nvSpPr>
        <p:spPr>
          <a:xfrm>
            <a:off x="1396752" y="764704"/>
            <a:ext cx="7772400" cy="1143000"/>
          </a:xfrm>
        </p:spPr>
        <p:txBody>
          <a:bodyPr/>
          <a:lstStyle/>
          <a:p>
            <a:r>
              <a:rPr lang="tr-TR" sz="3200" dirty="0">
                <a:solidFill>
                  <a:schemeClr val="folHlink"/>
                </a:solidFill>
              </a:rPr>
              <a:t>DSÖ-Yaşlılık</a:t>
            </a:r>
            <a:endParaRPr lang="tr-TR" sz="3200" dirty="0"/>
          </a:p>
        </p:txBody>
      </p:sp>
    </p:spTree>
    <p:extLst>
      <p:ext uri="{BB962C8B-B14F-4D97-AF65-F5344CB8AC3E}">
        <p14:creationId xmlns:p14="http://schemas.microsoft.com/office/powerpoint/2010/main" val="382978205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371600" y="1124744"/>
            <a:ext cx="7772400" cy="4114800"/>
          </a:xfrm>
        </p:spPr>
        <p:txBody>
          <a:bodyPr/>
          <a:lstStyle/>
          <a:p>
            <a:r>
              <a:rPr lang="tr-TR" sz="2800" b="1" dirty="0"/>
              <a:t>Nüfusun Yaşlanması </a:t>
            </a:r>
            <a:endParaRPr lang="tr-TR" sz="2800" dirty="0"/>
          </a:p>
          <a:p>
            <a:pPr>
              <a:buNone/>
            </a:pPr>
            <a:r>
              <a:rPr lang="tr-TR" sz="2800" dirty="0"/>
              <a:t>    Bir ülkede nüfusun yaşlanması, 65 yaş ve üzerindeki kişilerin toplamının bütün nüfusa oranının artması demektir.</a:t>
            </a:r>
            <a:endParaRPr lang="tr-TR" sz="2800" b="1" dirty="0"/>
          </a:p>
          <a:p>
            <a:r>
              <a:rPr lang="tr-TR" sz="2800" b="1" dirty="0"/>
              <a:t>Genç nüfus</a:t>
            </a:r>
            <a:r>
              <a:rPr lang="tr-TR" sz="2800" dirty="0"/>
              <a:t>lu ülkelerde yaşlıların genel nüfusa oranı % 4 ten az,</a:t>
            </a:r>
            <a:endParaRPr lang="tr-TR" sz="2800" b="1" dirty="0"/>
          </a:p>
          <a:p>
            <a:r>
              <a:rPr lang="tr-TR" sz="2800" b="1" dirty="0"/>
              <a:t>Erişkin nüfus</a:t>
            </a:r>
            <a:r>
              <a:rPr lang="tr-TR" sz="2800" dirty="0"/>
              <a:t>lu ülkelerde % 4 – 7, </a:t>
            </a:r>
            <a:endParaRPr lang="tr-TR" sz="2800" b="1" dirty="0"/>
          </a:p>
          <a:p>
            <a:r>
              <a:rPr lang="tr-TR" sz="2800" b="1" dirty="0"/>
              <a:t>Yaşlı nüfus</a:t>
            </a:r>
            <a:r>
              <a:rPr lang="tr-TR" sz="2800" dirty="0"/>
              <a:t>lu ülkelerde  % 7 – 10,</a:t>
            </a:r>
            <a:endParaRPr lang="tr-TR" sz="2800" b="1" dirty="0"/>
          </a:p>
          <a:p>
            <a:r>
              <a:rPr lang="tr-TR" sz="2800" b="1" dirty="0"/>
              <a:t>Çok yaşlı nüfus</a:t>
            </a:r>
            <a:r>
              <a:rPr lang="tr-TR" sz="2800" dirty="0"/>
              <a:t>lu ülkelerde  % 10 un üzerindedir.</a:t>
            </a:r>
          </a:p>
        </p:txBody>
      </p:sp>
    </p:spTree>
    <p:extLst>
      <p:ext uri="{BB962C8B-B14F-4D97-AF65-F5344CB8AC3E}">
        <p14:creationId xmlns:p14="http://schemas.microsoft.com/office/powerpoint/2010/main" val="414701703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0" name="Rectangle 4"/>
          <p:cNvSpPr>
            <a:spLocks noGrp="1" noChangeArrowheads="1"/>
          </p:cNvSpPr>
          <p:nvPr>
            <p:ph type="title"/>
          </p:nvPr>
        </p:nvSpPr>
        <p:spPr>
          <a:xfrm>
            <a:off x="2699792" y="2708920"/>
            <a:ext cx="7772400" cy="1143000"/>
          </a:xfrm>
        </p:spPr>
        <p:txBody>
          <a:bodyPr/>
          <a:lstStyle/>
          <a:p>
            <a:r>
              <a:rPr lang="tr-TR" dirty="0"/>
              <a:t>Yaşlanma Tipleri</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3347864" y="2060848"/>
            <a:ext cx="5524500" cy="2133600"/>
          </a:xfrm>
        </p:spPr>
        <p:txBody>
          <a:bodyPr/>
          <a:lstStyle/>
          <a:p>
            <a:pPr>
              <a:buNone/>
            </a:pPr>
            <a:r>
              <a:rPr lang="tr-TR" sz="2000" dirty="0"/>
              <a:t>Biyolojik yaşlanma, yumurtanın döllenmesinden başlayıp yaşla birlikte bireyin geçirdiği fizyolojik, anatomik ve morfolojik değişimlerdir. Yaşam süresine bağlı olarak bireyin vücudundaki değişimlerdir. </a:t>
            </a:r>
          </a:p>
          <a:p>
            <a:pPr>
              <a:buNone/>
            </a:pPr>
            <a:endParaRPr lang="tr-TR" sz="2000" dirty="0"/>
          </a:p>
          <a:p>
            <a:pPr>
              <a:buNone/>
            </a:pPr>
            <a:r>
              <a:rPr lang="tr-TR" sz="2000" dirty="0"/>
              <a:t>Kişiden kişiye kronolojik yaştan ayrılan farklılıklar göstermektedir. Takvim yaşıyla her zaman çakışmayan biyolojik yaşı belirlemede uzmanlar, tüm organların işlevsel ölçütlerini ve tüm metabolizmalarda oluşan değişimleri göz önünde tutmaktadırlar.</a:t>
            </a:r>
          </a:p>
        </p:txBody>
      </p:sp>
      <p:sp>
        <p:nvSpPr>
          <p:cNvPr id="3076" name="Text Box 4"/>
          <p:cNvSpPr txBox="1">
            <a:spLocks noChangeArrowheads="1"/>
          </p:cNvSpPr>
          <p:nvPr/>
        </p:nvSpPr>
        <p:spPr bwMode="auto">
          <a:xfrm>
            <a:off x="3347864" y="908720"/>
            <a:ext cx="5562600" cy="701675"/>
          </a:xfrm>
          <a:prstGeom prst="rect">
            <a:avLst/>
          </a:prstGeom>
          <a:noFill/>
          <a:ln w="9525">
            <a:noFill/>
            <a:miter lim="800000"/>
            <a:headEnd/>
            <a:tailEnd/>
          </a:ln>
          <a:effectLst/>
        </p:spPr>
        <p:txBody>
          <a:bodyPr>
            <a:spAutoFit/>
          </a:bodyPr>
          <a:lstStyle/>
          <a:p>
            <a:pPr>
              <a:spcBef>
                <a:spcPct val="50000"/>
              </a:spcBef>
            </a:pPr>
            <a:r>
              <a:rPr lang="tr-TR" sz="4000" b="1" dirty="0">
                <a:effectLst>
                  <a:outerShdw blurRad="38100" dist="38100" dir="2700000" algn="tl">
                    <a:srgbClr val="000000"/>
                  </a:outerShdw>
                </a:effectLst>
                <a:latin typeface="Times New Roman" pitchFamily="18" charset="0"/>
              </a:rPr>
              <a:t>Biyolojik Yaşlanma</a:t>
            </a:r>
            <a:endParaRPr lang="tr-TR" sz="3200" b="1" dirty="0">
              <a:effectLst>
                <a:outerShdw blurRad="38100" dist="38100" dir="2700000" algn="tl">
                  <a:srgbClr val="000000"/>
                </a:outerShdw>
              </a:effectLst>
              <a:latin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type="body" idx="1"/>
          </p:nvPr>
        </p:nvSpPr>
        <p:spPr>
          <a:xfrm>
            <a:off x="3407539" y="2492896"/>
            <a:ext cx="5196909" cy="2317750"/>
          </a:xfrm>
        </p:spPr>
        <p:txBody>
          <a:bodyPr/>
          <a:lstStyle/>
          <a:p>
            <a:r>
              <a:rPr lang="tr-TR" sz="2000" dirty="0"/>
              <a:t>Patolojik yaşlanma, normal biyolojik yaşlanma sürecinden ayrı olarak hastalıklara bağlı yaşlanmadır. </a:t>
            </a:r>
          </a:p>
          <a:p>
            <a:endParaRPr lang="tr-TR" sz="2000" dirty="0"/>
          </a:p>
          <a:p>
            <a:r>
              <a:rPr lang="tr-TR" sz="2000" dirty="0"/>
              <a:t>Genellikle dış faktörlerin etkisiyle meydana gelen, normal yaşlanma süreci ile etkileşen patolojik olaylar (beslenme, sağlık, diş bakımı yetersizliği, aşırı beslenme, hareket eksikliği vb.) bütününü kapsamaktadır.</a:t>
            </a:r>
          </a:p>
        </p:txBody>
      </p:sp>
      <p:sp>
        <p:nvSpPr>
          <p:cNvPr id="6148" name="Text Box 4"/>
          <p:cNvSpPr txBox="1">
            <a:spLocks noChangeArrowheads="1"/>
          </p:cNvSpPr>
          <p:nvPr/>
        </p:nvSpPr>
        <p:spPr bwMode="auto">
          <a:xfrm>
            <a:off x="3491880" y="1196752"/>
            <a:ext cx="5562600" cy="701675"/>
          </a:xfrm>
          <a:prstGeom prst="rect">
            <a:avLst/>
          </a:prstGeom>
          <a:noFill/>
          <a:ln w="9525">
            <a:noFill/>
            <a:miter lim="800000"/>
            <a:headEnd/>
            <a:tailEnd/>
          </a:ln>
          <a:effectLst/>
        </p:spPr>
        <p:txBody>
          <a:bodyPr>
            <a:spAutoFit/>
          </a:bodyPr>
          <a:lstStyle/>
          <a:p>
            <a:pPr>
              <a:spcBef>
                <a:spcPct val="50000"/>
              </a:spcBef>
            </a:pPr>
            <a:r>
              <a:rPr lang="tr-TR" sz="4000" b="1" dirty="0" err="1">
                <a:effectLst>
                  <a:outerShdw blurRad="38100" dist="38100" dir="2700000" algn="tl">
                    <a:srgbClr val="000000"/>
                  </a:outerShdw>
                </a:effectLst>
                <a:latin typeface="Times New Roman" pitchFamily="18" charset="0"/>
              </a:rPr>
              <a:t>Patalojik</a:t>
            </a:r>
            <a:r>
              <a:rPr lang="tr-TR" sz="4000" b="1" dirty="0">
                <a:effectLst>
                  <a:outerShdw blurRad="38100" dist="38100" dir="2700000" algn="tl">
                    <a:srgbClr val="000000"/>
                  </a:outerShdw>
                </a:effectLst>
                <a:latin typeface="Times New Roman" pitchFamily="18" charset="0"/>
              </a:rPr>
              <a:t> Yaşlanma</a:t>
            </a:r>
            <a:endParaRPr lang="tr-TR" sz="3200" b="1" dirty="0">
              <a:effectLst>
                <a:outerShdw blurRad="38100" dist="38100" dir="2700000" algn="tl">
                  <a:srgbClr val="000000"/>
                </a:outerShdw>
              </a:effectLst>
              <a:latin typeface="Times New Roman" pitchFamily="18" charset="0"/>
            </a:endParaRPr>
          </a:p>
        </p:txBody>
      </p:sp>
    </p:spTree>
    <p:extLst>
      <p:ext uri="{BB962C8B-B14F-4D97-AF65-F5344CB8AC3E}">
        <p14:creationId xmlns:p14="http://schemas.microsoft.com/office/powerpoint/2010/main" val="223075073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body" idx="1"/>
          </p:nvPr>
        </p:nvSpPr>
        <p:spPr>
          <a:xfrm>
            <a:off x="3217751" y="1898427"/>
            <a:ext cx="5992738" cy="1828800"/>
          </a:xfrm>
        </p:spPr>
        <p:txBody>
          <a:bodyPr/>
          <a:lstStyle/>
          <a:p>
            <a:r>
              <a:rPr lang="tr-TR" sz="2000" dirty="0"/>
              <a:t>Ruhsal yaşlanma, bireylerin yaşlılık döneminde geçirdikleri davranış, uyum ve </a:t>
            </a:r>
            <a:r>
              <a:rPr lang="tr-TR" sz="2000" dirty="0" err="1"/>
              <a:t>mental</a:t>
            </a:r>
            <a:r>
              <a:rPr lang="tr-TR" sz="2000" dirty="0"/>
              <a:t> fonksiyonlarındaki değişimlerini tanımlar.</a:t>
            </a:r>
          </a:p>
        </p:txBody>
      </p:sp>
      <p:sp>
        <p:nvSpPr>
          <p:cNvPr id="5124" name="Text Box 4"/>
          <p:cNvSpPr txBox="1">
            <a:spLocks noChangeArrowheads="1"/>
          </p:cNvSpPr>
          <p:nvPr/>
        </p:nvSpPr>
        <p:spPr bwMode="auto">
          <a:xfrm>
            <a:off x="3848658" y="998327"/>
            <a:ext cx="4724400" cy="701675"/>
          </a:xfrm>
          <a:prstGeom prst="rect">
            <a:avLst/>
          </a:prstGeom>
          <a:noFill/>
          <a:ln w="9525">
            <a:noFill/>
            <a:miter lim="800000"/>
            <a:headEnd/>
            <a:tailEnd/>
          </a:ln>
          <a:effectLst/>
        </p:spPr>
        <p:txBody>
          <a:bodyPr>
            <a:spAutoFit/>
          </a:bodyPr>
          <a:lstStyle/>
          <a:p>
            <a:pPr>
              <a:spcBef>
                <a:spcPct val="50000"/>
              </a:spcBef>
            </a:pPr>
            <a:r>
              <a:rPr lang="tr-TR" sz="4000" b="1" dirty="0">
                <a:effectLst>
                  <a:outerShdw blurRad="38100" dist="38100" dir="2700000" algn="tl">
                    <a:srgbClr val="000000"/>
                  </a:outerShdw>
                </a:effectLst>
                <a:latin typeface="Times New Roman" pitchFamily="18" charset="0"/>
              </a:rPr>
              <a:t>Ruhsal Yaşlanma</a:t>
            </a:r>
            <a:endParaRPr lang="tr-TR" sz="3200" b="1" dirty="0">
              <a:effectLst>
                <a:outerShdw blurRad="38100" dist="38100" dir="2700000" algn="tl">
                  <a:srgbClr val="000000"/>
                </a:outerShdw>
              </a:effectLst>
              <a:latin typeface="Times New Roman" pitchFamily="18" charset="0"/>
            </a:endParaRPr>
          </a:p>
        </p:txBody>
      </p:sp>
      <p:sp>
        <p:nvSpPr>
          <p:cNvPr id="5" name="Rectangle 3"/>
          <p:cNvSpPr txBox="1">
            <a:spLocks noChangeArrowheads="1"/>
          </p:cNvSpPr>
          <p:nvPr/>
        </p:nvSpPr>
        <p:spPr bwMode="auto">
          <a:xfrm>
            <a:off x="1287326" y="3140968"/>
            <a:ext cx="7724700" cy="1828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accent2"/>
              </a:buClr>
              <a:buSzPct val="85000"/>
              <a:buFont typeface="Wingdings" pitchFamily="2" charset="2"/>
              <a:buChar char="n"/>
              <a:defRPr sz="3200">
                <a:solidFill>
                  <a:schemeClr val="tx1"/>
                </a:solidFill>
                <a:latin typeface="+mn-lt"/>
                <a:ea typeface="+mn-ea"/>
                <a:cs typeface="+mn-cs"/>
              </a:defRPr>
            </a:lvl1pPr>
            <a:lvl2pPr marL="742950" indent="-285750" algn="l" rtl="0" eaLnBrk="1" fontAlgn="base" hangingPunct="1">
              <a:spcBef>
                <a:spcPct val="20000"/>
              </a:spcBef>
              <a:spcAft>
                <a:spcPct val="0"/>
              </a:spcAft>
              <a:buClr>
                <a:schemeClr val="folHlink"/>
              </a:buClr>
              <a:buSzPct val="80000"/>
              <a:buFont typeface="Wingdings" pitchFamily="2" charset="2"/>
              <a:buChar char="n"/>
              <a:defRPr sz="2800">
                <a:solidFill>
                  <a:schemeClr val="tx1"/>
                </a:solidFill>
                <a:latin typeface="+mn-lt"/>
              </a:defRPr>
            </a:lvl2pPr>
            <a:lvl3pPr marL="1143000" indent="-228600" algn="l" rtl="0" eaLnBrk="1" fontAlgn="base" hangingPunct="1">
              <a:spcBef>
                <a:spcPct val="20000"/>
              </a:spcBef>
              <a:spcAft>
                <a:spcPct val="0"/>
              </a:spcAft>
              <a:buClr>
                <a:schemeClr val="hlink"/>
              </a:buClr>
              <a:buSzPct val="70000"/>
              <a:buFont typeface="Wingdings" pitchFamily="2" charset="2"/>
              <a:buChar char="n"/>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r>
              <a:rPr lang="tr-TR" sz="2000" dirty="0"/>
              <a:t>Yaşın ilerlemesiyle, birey giderek daha hassas ve alıngan olmakta, olayları abartarak ve karamsar yorumlamalarla değerlendirme eğilimine girmektedir.</a:t>
            </a:r>
          </a:p>
          <a:p>
            <a:endParaRPr lang="tr-TR" sz="2000" dirty="0"/>
          </a:p>
          <a:p>
            <a:r>
              <a:rPr lang="tr-TR" sz="2000" dirty="0"/>
              <a:t>Yaş ilerledikçe yeni şeyler öğrenemeyeceği, yeni yaşam şekline uyum sağlayamayacağı, ailesi ve dostlarının kendini arayıp ilgilenmeyeceği endişesine kapılarak ruhsal sıkıntılara, strese girmesi, ruhsal yaşlanmanın değişik belirtileridir.</a:t>
            </a:r>
          </a:p>
          <a:p>
            <a:endParaRPr lang="tr-TR" sz="2400" dirty="0"/>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type="body" idx="1"/>
          </p:nvPr>
        </p:nvSpPr>
        <p:spPr>
          <a:xfrm>
            <a:off x="3275856" y="1834307"/>
            <a:ext cx="5868144" cy="2317750"/>
          </a:xfrm>
        </p:spPr>
        <p:txBody>
          <a:bodyPr/>
          <a:lstStyle/>
          <a:p>
            <a:r>
              <a:rPr lang="tr-TR" sz="2400" dirty="0"/>
              <a:t>Yaşın ilerlemesiyle, bireyin toplumdaki rolünün değişmesidir.</a:t>
            </a:r>
          </a:p>
          <a:p>
            <a:endParaRPr lang="tr-TR" sz="2400" dirty="0"/>
          </a:p>
          <a:p>
            <a:r>
              <a:rPr lang="tr-TR" sz="2400" dirty="0"/>
              <a:t>Bu durum yaşlının sosyal uyum sorunu yaşamasına neden olur. </a:t>
            </a:r>
          </a:p>
          <a:p>
            <a:endParaRPr lang="tr-TR" sz="2400" dirty="0"/>
          </a:p>
          <a:p>
            <a:r>
              <a:rPr lang="tr-TR" sz="2400" dirty="0"/>
              <a:t>Sosyal uyum sorunu denildiğinde, yaşlı bireyin yaşamdan geri çekilmesi, yaşama aktif olarak katılamaması, yaşamdan zevk alamaması, kısacası yaşamından doyum sağlayamaması anlaşılmaktadır.</a:t>
            </a:r>
          </a:p>
          <a:p>
            <a:pPr>
              <a:buFont typeface="Wingdings" pitchFamily="2" charset="2"/>
              <a:buNone/>
            </a:pPr>
            <a:endParaRPr lang="tr-TR" dirty="0"/>
          </a:p>
        </p:txBody>
      </p:sp>
      <p:sp>
        <p:nvSpPr>
          <p:cNvPr id="6148" name="Text Box 4"/>
          <p:cNvSpPr txBox="1">
            <a:spLocks noChangeArrowheads="1"/>
          </p:cNvSpPr>
          <p:nvPr/>
        </p:nvSpPr>
        <p:spPr bwMode="auto">
          <a:xfrm>
            <a:off x="3556124" y="908720"/>
            <a:ext cx="5562600" cy="701675"/>
          </a:xfrm>
          <a:prstGeom prst="rect">
            <a:avLst/>
          </a:prstGeom>
          <a:noFill/>
          <a:ln w="9525">
            <a:noFill/>
            <a:miter lim="800000"/>
            <a:headEnd/>
            <a:tailEnd/>
          </a:ln>
          <a:effectLst/>
        </p:spPr>
        <p:txBody>
          <a:bodyPr>
            <a:spAutoFit/>
          </a:bodyPr>
          <a:lstStyle/>
          <a:p>
            <a:pPr>
              <a:spcBef>
                <a:spcPct val="50000"/>
              </a:spcBef>
            </a:pPr>
            <a:r>
              <a:rPr lang="tr-TR" sz="4000" b="1" dirty="0">
                <a:effectLst>
                  <a:outerShdw blurRad="38100" dist="38100" dir="2700000" algn="tl">
                    <a:srgbClr val="000000"/>
                  </a:outerShdw>
                </a:effectLst>
                <a:latin typeface="Times New Roman" pitchFamily="18" charset="0"/>
              </a:rPr>
              <a:t>Sosyal Yaşlanma</a:t>
            </a:r>
            <a:endParaRPr lang="tr-TR" sz="3200" b="1" dirty="0">
              <a:effectLst>
                <a:outerShdw blurRad="38100" dist="38100" dir="2700000" algn="tl">
                  <a:srgbClr val="000000"/>
                </a:outerShdw>
              </a:effectLst>
              <a:latin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type="body" idx="1"/>
          </p:nvPr>
        </p:nvSpPr>
        <p:spPr>
          <a:xfrm>
            <a:off x="3272780" y="2780928"/>
            <a:ext cx="5868144" cy="2317750"/>
          </a:xfrm>
        </p:spPr>
        <p:txBody>
          <a:bodyPr/>
          <a:lstStyle/>
          <a:p>
            <a:pPr>
              <a:buFont typeface="Wingdings" panose="05000000000000000000" pitchFamily="2" charset="2"/>
              <a:buChar char="q"/>
            </a:pPr>
            <a:r>
              <a:rPr lang="tr-TR" sz="2400" dirty="0"/>
              <a:t>Doğum tarihine göre bireyin sahip olduğu yaşıdır.</a:t>
            </a:r>
          </a:p>
          <a:p>
            <a:pPr>
              <a:buFont typeface="Wingdings" panose="05000000000000000000" pitchFamily="2" charset="2"/>
              <a:buChar char="q"/>
            </a:pPr>
            <a:endParaRPr lang="tr-TR" sz="2400" dirty="0"/>
          </a:p>
          <a:p>
            <a:pPr>
              <a:buFont typeface="Wingdings" panose="05000000000000000000" pitchFamily="2" charset="2"/>
              <a:buChar char="q"/>
            </a:pPr>
            <a:r>
              <a:rPr lang="tr-TR" sz="2400" dirty="0"/>
              <a:t>Toplumda yaşam dönemleri kronolojik yaşla belirlenmektedir.</a:t>
            </a:r>
          </a:p>
          <a:p>
            <a:pPr>
              <a:buFont typeface="Wingdings" panose="05000000000000000000" pitchFamily="2" charset="2"/>
              <a:buChar char="q"/>
            </a:pPr>
            <a:endParaRPr lang="tr-TR" sz="2400" dirty="0"/>
          </a:p>
        </p:txBody>
      </p:sp>
      <p:sp>
        <p:nvSpPr>
          <p:cNvPr id="6148" name="Text Box 4"/>
          <p:cNvSpPr txBox="1">
            <a:spLocks noChangeArrowheads="1"/>
          </p:cNvSpPr>
          <p:nvPr/>
        </p:nvSpPr>
        <p:spPr bwMode="auto">
          <a:xfrm>
            <a:off x="3578324" y="1196752"/>
            <a:ext cx="5562600" cy="701675"/>
          </a:xfrm>
          <a:prstGeom prst="rect">
            <a:avLst/>
          </a:prstGeom>
          <a:noFill/>
          <a:ln w="9525">
            <a:noFill/>
            <a:miter lim="800000"/>
            <a:headEnd/>
            <a:tailEnd/>
          </a:ln>
          <a:effectLst/>
        </p:spPr>
        <p:txBody>
          <a:bodyPr>
            <a:spAutoFit/>
          </a:bodyPr>
          <a:lstStyle/>
          <a:p>
            <a:pPr>
              <a:spcBef>
                <a:spcPct val="50000"/>
              </a:spcBef>
            </a:pPr>
            <a:r>
              <a:rPr lang="tr-TR" sz="4000" b="1" dirty="0">
                <a:effectLst>
                  <a:outerShdw blurRad="38100" dist="38100" dir="2700000" algn="tl">
                    <a:srgbClr val="000000"/>
                  </a:outerShdw>
                </a:effectLst>
                <a:latin typeface="Times New Roman" pitchFamily="18" charset="0"/>
              </a:rPr>
              <a:t>Kronolojik Yaşlanma</a:t>
            </a:r>
            <a:endParaRPr lang="tr-TR" sz="3200" b="1" dirty="0">
              <a:effectLst>
                <a:outerShdw blurRad="38100" dist="38100" dir="2700000" algn="tl">
                  <a:srgbClr val="000000"/>
                </a:outerShdw>
              </a:effectLst>
              <a:latin typeface="Times New Roman" pitchFamily="18" charset="0"/>
            </a:endParaRPr>
          </a:p>
        </p:txBody>
      </p:sp>
    </p:spTree>
    <p:extLst>
      <p:ext uri="{BB962C8B-B14F-4D97-AF65-F5344CB8AC3E}">
        <p14:creationId xmlns:p14="http://schemas.microsoft.com/office/powerpoint/2010/main" val="246506076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type="body" idx="1"/>
          </p:nvPr>
        </p:nvSpPr>
        <p:spPr>
          <a:xfrm>
            <a:off x="3059832" y="1916832"/>
            <a:ext cx="5868144" cy="2317750"/>
          </a:xfrm>
        </p:spPr>
        <p:txBody>
          <a:bodyPr/>
          <a:lstStyle/>
          <a:p>
            <a:r>
              <a:rPr lang="tr-TR" sz="2000" dirty="0"/>
              <a:t>Yaşlılık döneminde özellikle emeklilik etkisiyle değişen gelir düzeyinin bireyin yaşam şeklinde meydana getirdiği değişikliklerdir. Ekonomik yaşlanma, kişinin çalışma yaşamını sonlandırdıktan sonraki yaşam sürecini belirtir.</a:t>
            </a:r>
          </a:p>
          <a:p>
            <a:endParaRPr lang="tr-TR" sz="2000" dirty="0"/>
          </a:p>
          <a:p>
            <a:r>
              <a:rPr lang="tr-TR" sz="2000" dirty="0"/>
              <a:t>Bireyler yaşlandıkça daha az çalışmakta, üretmekte ve kazanmaktadırlar. Emeklilik sonrası gelir düzeyindeki düşüş, makineleşmenin ve hızlı nüfus artışının yol açtığı istihdam sıkıntısı, ortaya çıkan sağlık problemleri nedeniyle çalışma yaşamından uzaklaşma, hayat pahalılığı vb. nedenlerle yaşlılık döneminde ekonomik sıkıntılar ve yoksullukla karşılaşılabilmektedir.</a:t>
            </a:r>
          </a:p>
          <a:p>
            <a:pPr>
              <a:buFont typeface="Wingdings" panose="05000000000000000000" pitchFamily="2" charset="2"/>
              <a:buChar char="q"/>
            </a:pPr>
            <a:endParaRPr lang="tr-TR" sz="2400" dirty="0"/>
          </a:p>
        </p:txBody>
      </p:sp>
      <p:sp>
        <p:nvSpPr>
          <p:cNvPr id="6148" name="Text Box 4"/>
          <p:cNvSpPr txBox="1">
            <a:spLocks noChangeArrowheads="1"/>
          </p:cNvSpPr>
          <p:nvPr/>
        </p:nvSpPr>
        <p:spPr bwMode="auto">
          <a:xfrm>
            <a:off x="3578324" y="980728"/>
            <a:ext cx="5562600" cy="701675"/>
          </a:xfrm>
          <a:prstGeom prst="rect">
            <a:avLst/>
          </a:prstGeom>
          <a:noFill/>
          <a:ln w="9525">
            <a:noFill/>
            <a:miter lim="800000"/>
            <a:headEnd/>
            <a:tailEnd/>
          </a:ln>
          <a:effectLst/>
        </p:spPr>
        <p:txBody>
          <a:bodyPr>
            <a:spAutoFit/>
          </a:bodyPr>
          <a:lstStyle/>
          <a:p>
            <a:pPr>
              <a:spcBef>
                <a:spcPct val="50000"/>
              </a:spcBef>
            </a:pPr>
            <a:r>
              <a:rPr lang="tr-TR" sz="4000" b="1" dirty="0">
                <a:effectLst>
                  <a:outerShdw blurRad="38100" dist="38100" dir="2700000" algn="tl">
                    <a:srgbClr val="000000"/>
                  </a:outerShdw>
                </a:effectLst>
                <a:latin typeface="Times New Roman" pitchFamily="18" charset="0"/>
              </a:rPr>
              <a:t>Ekonomik Yaşlanma</a:t>
            </a:r>
            <a:endParaRPr lang="tr-TR" sz="3200" b="1" dirty="0">
              <a:effectLst>
                <a:outerShdw blurRad="38100" dist="38100" dir="2700000" algn="tl">
                  <a:srgbClr val="000000"/>
                </a:outerShdw>
              </a:effectLst>
              <a:latin typeface="Times New Roman" pitchFamily="18" charset="0"/>
            </a:endParaRPr>
          </a:p>
        </p:txBody>
      </p:sp>
    </p:spTree>
    <p:extLst>
      <p:ext uri="{BB962C8B-B14F-4D97-AF65-F5344CB8AC3E}">
        <p14:creationId xmlns:p14="http://schemas.microsoft.com/office/powerpoint/2010/main" val="69687109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3"/>
          <p:cNvSpPr>
            <a:spLocks noGrp="1" noChangeArrowheads="1"/>
          </p:cNvSpPr>
          <p:nvPr>
            <p:ph type="body" idx="1"/>
          </p:nvPr>
        </p:nvSpPr>
        <p:spPr>
          <a:xfrm>
            <a:off x="1219200" y="1295400"/>
            <a:ext cx="6324600" cy="5334000"/>
          </a:xfrm>
        </p:spPr>
        <p:txBody>
          <a:bodyPr/>
          <a:lstStyle/>
          <a:p>
            <a:pPr>
              <a:buFont typeface="Wingdings" pitchFamily="2" charset="2"/>
              <a:buNone/>
            </a:pPr>
            <a:r>
              <a:rPr lang="tr-TR" b="1" dirty="0"/>
              <a:t>   </a:t>
            </a:r>
            <a:r>
              <a:rPr lang="tr-TR" sz="2400" b="1" dirty="0"/>
              <a:t>Niceleri geldi, neler istediler </a:t>
            </a:r>
          </a:p>
          <a:p>
            <a:pPr>
              <a:buFont typeface="Wingdings" pitchFamily="2" charset="2"/>
              <a:buNone/>
            </a:pPr>
            <a:r>
              <a:rPr lang="tr-TR" sz="2400" b="1" dirty="0"/>
              <a:t>    Sonunda dünyayı bırakıp gittiler</a:t>
            </a:r>
          </a:p>
          <a:p>
            <a:pPr>
              <a:buFont typeface="Wingdings" pitchFamily="2" charset="2"/>
              <a:buNone/>
            </a:pPr>
            <a:r>
              <a:rPr lang="tr-TR" sz="2400" b="1" dirty="0"/>
              <a:t>    Sen hiç gitmeyecek gibisin, değil mi?</a:t>
            </a:r>
          </a:p>
          <a:p>
            <a:pPr>
              <a:buFont typeface="Wingdings" pitchFamily="2" charset="2"/>
              <a:buNone/>
            </a:pPr>
            <a:r>
              <a:rPr lang="tr-TR" sz="2400" b="1" dirty="0"/>
              <a:t>    O gidenler de hep senin gibiydiler</a:t>
            </a:r>
          </a:p>
          <a:p>
            <a:pPr>
              <a:buFont typeface="Wingdings" pitchFamily="2" charset="2"/>
              <a:buNone/>
            </a:pPr>
            <a:r>
              <a:rPr lang="tr-TR" dirty="0"/>
              <a:t>           </a:t>
            </a:r>
          </a:p>
          <a:p>
            <a:pPr>
              <a:buFont typeface="Wingdings" pitchFamily="2" charset="2"/>
              <a:buNone/>
            </a:pPr>
            <a:r>
              <a:rPr lang="tr-TR" sz="4400" b="1" dirty="0"/>
              <a:t>         Ömer HAYYAM</a:t>
            </a:r>
            <a:r>
              <a:rPr lang="tr-TR" dirty="0"/>
              <a:t>                             </a:t>
            </a:r>
          </a:p>
        </p:txBody>
      </p:sp>
    </p:spTree>
    <p:extLst>
      <p:ext uri="{BB962C8B-B14F-4D97-AF65-F5344CB8AC3E}">
        <p14:creationId xmlns:p14="http://schemas.microsoft.com/office/powerpoint/2010/main" val="297889688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Rectangle 4"/>
          <p:cNvSpPr>
            <a:spLocks noGrp="1" noChangeArrowheads="1"/>
          </p:cNvSpPr>
          <p:nvPr>
            <p:ph type="subTitle" idx="1"/>
          </p:nvPr>
        </p:nvSpPr>
        <p:spPr>
          <a:xfrm>
            <a:off x="1258888" y="404813"/>
            <a:ext cx="7391400" cy="1752600"/>
          </a:xfrm>
        </p:spPr>
        <p:txBody>
          <a:bodyPr/>
          <a:lstStyle/>
          <a:p>
            <a:r>
              <a:rPr lang="tr-TR" sz="4800" b="1"/>
              <a:t>Yaşlıların Fizyolojik Özellikleri</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p:cNvSpPr>
            <a:spLocks noGrp="1" noChangeArrowheads="1"/>
          </p:cNvSpPr>
          <p:nvPr>
            <p:ph type="body" idx="1"/>
          </p:nvPr>
        </p:nvSpPr>
        <p:spPr>
          <a:xfrm>
            <a:off x="1259632" y="980728"/>
            <a:ext cx="7467600" cy="3276600"/>
          </a:xfrm>
        </p:spPr>
        <p:txBody>
          <a:bodyPr/>
          <a:lstStyle/>
          <a:p>
            <a:pPr>
              <a:buFont typeface="Wingdings" pitchFamily="2" charset="2"/>
              <a:buNone/>
            </a:pPr>
            <a:r>
              <a:rPr lang="tr-TR" sz="2800" dirty="0"/>
              <a:t>   Gerçek biyolojik yaşlanma değişik bireylerde farklı hızlarda olmaktadır.</a:t>
            </a:r>
          </a:p>
          <a:p>
            <a:pPr>
              <a:buFont typeface="Wingdings" pitchFamily="2" charset="2"/>
              <a:buNone/>
            </a:pPr>
            <a:endParaRPr lang="tr-TR" sz="2800" dirty="0"/>
          </a:p>
          <a:p>
            <a:pPr>
              <a:buFont typeface="Wingdings" pitchFamily="2" charset="2"/>
              <a:buNone/>
            </a:pPr>
            <a:r>
              <a:rPr lang="tr-TR" sz="2800" dirty="0"/>
              <a:t>   Çünkü </a:t>
            </a:r>
            <a:r>
              <a:rPr lang="tr-TR" sz="2800" b="1" dirty="0"/>
              <a:t>genetik özellikler, yaşam tarzı</a:t>
            </a:r>
            <a:r>
              <a:rPr lang="tr-TR" sz="2800" dirty="0"/>
              <a:t>, </a:t>
            </a:r>
            <a:r>
              <a:rPr lang="tr-TR" sz="2800" b="1" dirty="0"/>
              <a:t>hastalıklar </a:t>
            </a:r>
            <a:r>
              <a:rPr lang="tr-TR" sz="2800" dirty="0"/>
              <a:t>ve </a:t>
            </a:r>
            <a:r>
              <a:rPr lang="tr-TR" sz="2800" b="1" dirty="0"/>
              <a:t>kişilerin fizyolojik başa çıkma yolları</a:t>
            </a:r>
            <a:r>
              <a:rPr lang="tr-TR" sz="2800" dirty="0"/>
              <a:t> çok değişiklikler göstermektedir.</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1345952" y="764704"/>
            <a:ext cx="7772400" cy="1143000"/>
          </a:xfrm>
        </p:spPr>
        <p:txBody>
          <a:bodyPr/>
          <a:lstStyle/>
          <a:p>
            <a:pPr algn="ctr"/>
            <a:r>
              <a:rPr lang="tr-TR" b="1" dirty="0"/>
              <a:t>Vücut Ağırlığı</a:t>
            </a:r>
          </a:p>
        </p:txBody>
      </p:sp>
      <p:sp>
        <p:nvSpPr>
          <p:cNvPr id="26627" name="Rectangle 3"/>
          <p:cNvSpPr>
            <a:spLocks noGrp="1" noChangeArrowheads="1"/>
          </p:cNvSpPr>
          <p:nvPr>
            <p:ph type="body" idx="1"/>
          </p:nvPr>
        </p:nvSpPr>
        <p:spPr>
          <a:xfrm>
            <a:off x="1371600" y="1772816"/>
            <a:ext cx="7772400" cy="4114800"/>
          </a:xfrm>
        </p:spPr>
        <p:txBody>
          <a:bodyPr/>
          <a:lstStyle/>
          <a:p>
            <a:pPr>
              <a:lnSpc>
                <a:spcPct val="80000"/>
              </a:lnSpc>
              <a:buNone/>
            </a:pPr>
            <a:r>
              <a:rPr lang="tr-TR" sz="2400" dirty="0"/>
              <a:t>	Genellikle 60 yaştan sonra ağırlık kazanım hızı yavaşlar</a:t>
            </a:r>
            <a:r>
              <a:rPr lang="tr-TR" sz="2400" b="1" dirty="0"/>
              <a:t>. </a:t>
            </a:r>
            <a:r>
              <a:rPr lang="tr-TR" sz="2400" dirty="0"/>
              <a:t>Özellikle 80 yaştan sonra ağırlıktaki azalma daha belirginleşir.</a:t>
            </a:r>
          </a:p>
          <a:p>
            <a:pPr>
              <a:lnSpc>
                <a:spcPct val="80000"/>
              </a:lnSpc>
              <a:buFont typeface="Wingdings" pitchFamily="2" charset="2"/>
              <a:buNone/>
            </a:pPr>
            <a:endParaRPr lang="tr-TR" sz="1000" b="1" dirty="0"/>
          </a:p>
          <a:p>
            <a:pPr>
              <a:lnSpc>
                <a:spcPct val="80000"/>
              </a:lnSpc>
              <a:buFont typeface="Wingdings" pitchFamily="2" charset="2"/>
              <a:buNone/>
            </a:pPr>
            <a:r>
              <a:rPr lang="tr-TR" sz="2800" b="1" dirty="0"/>
              <a:t>Yaşlanmayla birlikte;</a:t>
            </a:r>
          </a:p>
          <a:p>
            <a:pPr lvl="1">
              <a:lnSpc>
                <a:spcPct val="80000"/>
              </a:lnSpc>
              <a:buNone/>
            </a:pPr>
            <a:r>
              <a:rPr lang="tr-TR" sz="1800" dirty="0"/>
              <a:t>  </a:t>
            </a:r>
            <a:r>
              <a:rPr lang="tr-TR" sz="2000" dirty="0"/>
              <a:t>- vücuttaki toplam su miktarı</a:t>
            </a:r>
          </a:p>
          <a:p>
            <a:pPr lvl="1">
              <a:lnSpc>
                <a:spcPct val="80000"/>
              </a:lnSpc>
              <a:buFont typeface="Wingdings" pitchFamily="2" charset="2"/>
              <a:buNone/>
            </a:pPr>
            <a:r>
              <a:rPr lang="tr-TR" sz="2000" dirty="0"/>
              <a:t>  - yağsız vücut ağırlığı</a:t>
            </a:r>
          </a:p>
          <a:p>
            <a:pPr lvl="1">
              <a:lnSpc>
                <a:spcPct val="80000"/>
              </a:lnSpc>
              <a:buNone/>
            </a:pPr>
            <a:r>
              <a:rPr lang="tr-TR" sz="2000" dirty="0"/>
              <a:t>  - kan hacmi</a:t>
            </a:r>
          </a:p>
          <a:p>
            <a:pPr lvl="1">
              <a:lnSpc>
                <a:spcPct val="80000"/>
              </a:lnSpc>
              <a:buFont typeface="Wingdings" pitchFamily="2" charset="2"/>
              <a:buNone/>
            </a:pPr>
            <a:r>
              <a:rPr lang="tr-TR" sz="2000" dirty="0"/>
              <a:t>  - karaciğer kütlesi</a:t>
            </a:r>
          </a:p>
          <a:p>
            <a:pPr lvl="1">
              <a:lnSpc>
                <a:spcPct val="80000"/>
              </a:lnSpc>
              <a:buNone/>
            </a:pPr>
            <a:r>
              <a:rPr lang="tr-TR" sz="2000" dirty="0"/>
              <a:t>  - bazal </a:t>
            </a:r>
            <a:r>
              <a:rPr lang="tr-TR" sz="2000" dirty="0" err="1"/>
              <a:t>metabolik</a:t>
            </a:r>
            <a:r>
              <a:rPr lang="tr-TR" sz="2000" dirty="0"/>
              <a:t> hız</a:t>
            </a:r>
          </a:p>
          <a:p>
            <a:pPr lvl="1">
              <a:lnSpc>
                <a:spcPct val="80000"/>
              </a:lnSpc>
              <a:buNone/>
            </a:pPr>
            <a:r>
              <a:rPr lang="tr-TR" sz="2000" dirty="0"/>
              <a:t>  - total kemik kütlesi</a:t>
            </a:r>
          </a:p>
          <a:p>
            <a:pPr lvl="1">
              <a:lnSpc>
                <a:spcPct val="80000"/>
              </a:lnSpc>
              <a:buNone/>
            </a:pPr>
            <a:r>
              <a:rPr lang="tr-TR" sz="2000" dirty="0"/>
              <a:t>  - total kas kütlesi</a:t>
            </a:r>
          </a:p>
          <a:p>
            <a:pPr lvl="1">
              <a:lnSpc>
                <a:spcPct val="80000"/>
              </a:lnSpc>
              <a:buFont typeface="Wingdings" pitchFamily="2" charset="2"/>
              <a:buNone/>
            </a:pPr>
            <a:r>
              <a:rPr lang="tr-TR" sz="2000" dirty="0"/>
              <a:t>  - böbrek kütlesi</a:t>
            </a:r>
          </a:p>
          <a:p>
            <a:pPr lvl="1">
              <a:lnSpc>
                <a:spcPct val="80000"/>
              </a:lnSpc>
              <a:buFont typeface="Wingdings" pitchFamily="2" charset="2"/>
              <a:buNone/>
            </a:pPr>
            <a:r>
              <a:rPr lang="tr-TR" sz="2000" dirty="0"/>
              <a:t>  - deri kalınlığı</a:t>
            </a:r>
          </a:p>
          <a:p>
            <a:pPr lvl="1">
              <a:lnSpc>
                <a:spcPct val="80000"/>
              </a:lnSpc>
              <a:buFont typeface="Wingdings" pitchFamily="2" charset="2"/>
              <a:buNone/>
            </a:pPr>
            <a:r>
              <a:rPr lang="tr-TR" sz="2000" dirty="0"/>
              <a:t>  - beyin kütlesi</a:t>
            </a:r>
          </a:p>
          <a:p>
            <a:pPr lvl="1">
              <a:lnSpc>
                <a:spcPct val="80000"/>
              </a:lnSpc>
              <a:buFont typeface="Wingdings" pitchFamily="2" charset="2"/>
              <a:buNone/>
            </a:pPr>
            <a:r>
              <a:rPr lang="tr-TR" sz="2000" dirty="0"/>
              <a:t>  - kalp kütlesi </a:t>
            </a:r>
            <a:r>
              <a:rPr lang="tr-TR" sz="2000" b="1" dirty="0"/>
              <a:t>azalır.  </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p:cNvSpPr>
            <a:spLocks noGrp="1" noChangeArrowheads="1"/>
          </p:cNvSpPr>
          <p:nvPr>
            <p:ph type="body" idx="1"/>
          </p:nvPr>
        </p:nvSpPr>
        <p:spPr>
          <a:xfrm>
            <a:off x="1371600" y="1219200"/>
            <a:ext cx="7772400" cy="4114800"/>
          </a:xfrm>
        </p:spPr>
        <p:txBody>
          <a:bodyPr/>
          <a:lstStyle/>
          <a:p>
            <a:pPr>
              <a:buFont typeface="Wingdings" pitchFamily="2" charset="2"/>
              <a:buNone/>
            </a:pPr>
            <a:r>
              <a:rPr lang="tr-TR" dirty="0"/>
              <a:t>		</a:t>
            </a:r>
            <a:r>
              <a:rPr lang="tr-TR" sz="3600" b="1" dirty="0"/>
              <a:t>Yaşlanmayla birlikte</a:t>
            </a:r>
          </a:p>
          <a:p>
            <a:pPr>
              <a:buFont typeface="Wingdings" pitchFamily="2" charset="2"/>
              <a:buNone/>
            </a:pPr>
            <a:endParaRPr lang="tr-TR" sz="3600" b="1" dirty="0"/>
          </a:p>
          <a:p>
            <a:pPr>
              <a:buFont typeface="Wingdings" pitchFamily="2" charset="2"/>
              <a:buNone/>
            </a:pPr>
            <a:r>
              <a:rPr lang="tr-TR" sz="2800" dirty="0"/>
              <a:t>   - vücut yağ oranı 60 yaşına kadar artış 60-80 yaş arası duraklama yada hafif azalış 80 yaş üzerinde azalış eğilimindedir.</a:t>
            </a:r>
          </a:p>
          <a:p>
            <a:pPr>
              <a:buFont typeface="Wingdings" pitchFamily="2" charset="2"/>
              <a:buNone/>
            </a:pPr>
            <a:endParaRPr lang="tr-TR" sz="2800" dirty="0"/>
          </a:p>
          <a:p>
            <a:pPr>
              <a:buFont typeface="Wingdings" pitchFamily="2" charset="2"/>
              <a:buNone/>
            </a:pPr>
            <a:r>
              <a:rPr lang="tr-TR" sz="2800" dirty="0"/>
              <a:t>   - prostat kütlesi artar</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p:cNvSpPr>
            <a:spLocks noGrp="1" noChangeArrowheads="1"/>
          </p:cNvSpPr>
          <p:nvPr>
            <p:ph type="body" idx="1"/>
          </p:nvPr>
        </p:nvSpPr>
        <p:spPr>
          <a:xfrm>
            <a:off x="1371600" y="1219200"/>
            <a:ext cx="7772400" cy="4114800"/>
          </a:xfrm>
        </p:spPr>
        <p:txBody>
          <a:bodyPr/>
          <a:lstStyle/>
          <a:p>
            <a:pPr>
              <a:buFont typeface="Wingdings" pitchFamily="2" charset="2"/>
              <a:buNone/>
            </a:pPr>
            <a:r>
              <a:rPr lang="tr-TR" dirty="0"/>
              <a:t>		          </a:t>
            </a:r>
            <a:r>
              <a:rPr lang="tr-TR" sz="3600" b="1" dirty="0"/>
              <a:t>Yaşlılık ve Deri</a:t>
            </a:r>
          </a:p>
          <a:p>
            <a:pPr>
              <a:buFont typeface="Wingdings" pitchFamily="2" charset="2"/>
              <a:buNone/>
            </a:pPr>
            <a:endParaRPr lang="tr-TR" sz="1200" b="1" dirty="0"/>
          </a:p>
          <a:p>
            <a:pPr>
              <a:buFont typeface="Wingdings" panose="05000000000000000000" pitchFamily="2" charset="2"/>
              <a:buChar char="q"/>
            </a:pPr>
            <a:r>
              <a:rPr lang="tr-TR" sz="2800" dirty="0"/>
              <a:t>   </a:t>
            </a:r>
            <a:r>
              <a:rPr lang="tr-TR" sz="2400" dirty="0"/>
              <a:t>Yaşlılıkta deri altındaki destek doku ile  yağ tabakasının  azalması ve elastik dokudaki değişmeler  sonucu  deride kırışıklıklar belirir.</a:t>
            </a:r>
          </a:p>
          <a:p>
            <a:pPr>
              <a:buFont typeface="Wingdings" panose="05000000000000000000" pitchFamily="2" charset="2"/>
              <a:buChar char="q"/>
            </a:pPr>
            <a:endParaRPr lang="tr-TR" sz="2400" dirty="0"/>
          </a:p>
          <a:p>
            <a:pPr>
              <a:buFont typeface="Wingdings" panose="05000000000000000000" pitchFamily="2" charset="2"/>
              <a:buChar char="q"/>
            </a:pPr>
            <a:r>
              <a:rPr lang="tr-TR" sz="2400" dirty="0"/>
              <a:t>   Ter ve yağ bezlerinin  faaliyeti  azaldıkça deri su kaybeder. Kuru ve sert deride bakteri enfeksiyonları daha sık  görülür. Vücut, sıcaklığını sabit tutmada zorlanır. </a:t>
            </a:r>
          </a:p>
          <a:p>
            <a:pPr>
              <a:buNone/>
            </a:pPr>
            <a:r>
              <a:rPr lang="tr-TR" sz="2400" dirty="0"/>
              <a:t>	</a:t>
            </a:r>
          </a:p>
        </p:txBody>
      </p:sp>
    </p:spTree>
    <p:extLst>
      <p:ext uri="{BB962C8B-B14F-4D97-AF65-F5344CB8AC3E}">
        <p14:creationId xmlns:p14="http://schemas.microsoft.com/office/powerpoint/2010/main" val="170199536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p:cNvSpPr>
            <a:spLocks noGrp="1" noChangeArrowheads="1"/>
          </p:cNvSpPr>
          <p:nvPr>
            <p:ph type="body" idx="1"/>
          </p:nvPr>
        </p:nvSpPr>
        <p:spPr>
          <a:xfrm>
            <a:off x="1371600" y="1219200"/>
            <a:ext cx="7772400" cy="4114800"/>
          </a:xfrm>
        </p:spPr>
        <p:txBody>
          <a:bodyPr/>
          <a:lstStyle/>
          <a:p>
            <a:pPr>
              <a:buFont typeface="Wingdings" pitchFamily="2" charset="2"/>
              <a:buNone/>
            </a:pPr>
            <a:r>
              <a:rPr lang="tr-TR" dirty="0"/>
              <a:t>		</a:t>
            </a:r>
            <a:r>
              <a:rPr lang="tr-TR" sz="3600" b="1" dirty="0"/>
              <a:t>Yaşlanmayla birlikte deride</a:t>
            </a:r>
          </a:p>
          <a:p>
            <a:pPr>
              <a:buFont typeface="Wingdings" pitchFamily="2" charset="2"/>
              <a:buNone/>
            </a:pPr>
            <a:endParaRPr lang="tr-TR" sz="1000" b="1" dirty="0"/>
          </a:p>
          <a:p>
            <a:pPr>
              <a:buFont typeface="Wingdings" panose="05000000000000000000" pitchFamily="2" charset="2"/>
              <a:buChar char="q"/>
            </a:pPr>
            <a:r>
              <a:rPr lang="tr-TR" sz="2800" dirty="0"/>
              <a:t>   </a:t>
            </a:r>
            <a:r>
              <a:rPr lang="tr-TR" sz="2400" dirty="0"/>
              <a:t>Burunda, kulak ve kaşlarda kıl miktarı artar.</a:t>
            </a:r>
          </a:p>
          <a:p>
            <a:pPr>
              <a:buFont typeface="Wingdings" panose="05000000000000000000" pitchFamily="2" charset="2"/>
              <a:buChar char="q"/>
            </a:pPr>
            <a:endParaRPr lang="tr-TR" sz="2400" dirty="0"/>
          </a:p>
          <a:p>
            <a:pPr>
              <a:buFont typeface="Wingdings" panose="05000000000000000000" pitchFamily="2" charset="2"/>
              <a:buChar char="q"/>
            </a:pPr>
            <a:r>
              <a:rPr lang="tr-TR" sz="2400" dirty="0"/>
              <a:t>    Kadınlarda menopozu takiben östrojenlerin azalması ve </a:t>
            </a:r>
            <a:r>
              <a:rPr lang="tr-TR" sz="2400" dirty="0" err="1"/>
              <a:t>androjenlerin</a:t>
            </a:r>
            <a:r>
              <a:rPr lang="tr-TR" sz="2400" dirty="0"/>
              <a:t> artması sonucu üst dudak ile çenede uzun kıllar gelişir. </a:t>
            </a:r>
          </a:p>
          <a:p>
            <a:pPr>
              <a:buFont typeface="Wingdings" panose="05000000000000000000" pitchFamily="2" charset="2"/>
              <a:buChar char="q"/>
            </a:pPr>
            <a:endParaRPr lang="tr-TR" sz="2400" dirty="0"/>
          </a:p>
          <a:p>
            <a:pPr>
              <a:buFont typeface="Wingdings" panose="05000000000000000000" pitchFamily="2" charset="2"/>
              <a:buChar char="q"/>
            </a:pPr>
            <a:r>
              <a:rPr lang="tr-TR" sz="2400" dirty="0"/>
              <a:t>    Deride, özellikle ellerin üst kısmında kahverengi lekeler ve kılcal damarların zedelenmesi sonucu  küçük damar urları (anjiyom) oluşur.</a:t>
            </a:r>
          </a:p>
        </p:txBody>
      </p:sp>
    </p:spTree>
    <p:extLst>
      <p:ext uri="{BB962C8B-B14F-4D97-AF65-F5344CB8AC3E}">
        <p14:creationId xmlns:p14="http://schemas.microsoft.com/office/powerpoint/2010/main" val="306833505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3"/>
          <p:cNvSpPr>
            <a:spLocks noGrp="1" noChangeArrowheads="1"/>
          </p:cNvSpPr>
          <p:nvPr>
            <p:ph type="body" idx="1"/>
          </p:nvPr>
        </p:nvSpPr>
        <p:spPr>
          <a:xfrm>
            <a:off x="1259632" y="1052736"/>
            <a:ext cx="7596336" cy="4114800"/>
          </a:xfrm>
        </p:spPr>
        <p:txBody>
          <a:bodyPr/>
          <a:lstStyle/>
          <a:p>
            <a:pPr>
              <a:buNone/>
            </a:pPr>
            <a:r>
              <a:rPr lang="tr-TR" sz="2800" dirty="0"/>
              <a:t>   </a:t>
            </a:r>
            <a:r>
              <a:rPr lang="tr-TR" sz="3600" b="1" dirty="0"/>
              <a:t>Yaşlanmayla birlikte kemikte</a:t>
            </a:r>
          </a:p>
          <a:p>
            <a:pPr>
              <a:lnSpc>
                <a:spcPct val="90000"/>
              </a:lnSpc>
              <a:buFont typeface="Wingdings" pitchFamily="2" charset="2"/>
              <a:buNone/>
            </a:pPr>
            <a:endParaRPr lang="tr-TR" sz="2800" dirty="0"/>
          </a:p>
          <a:p>
            <a:pPr>
              <a:lnSpc>
                <a:spcPct val="90000"/>
              </a:lnSpc>
              <a:buFont typeface="Wingdings" pitchFamily="2" charset="2"/>
              <a:buNone/>
            </a:pPr>
            <a:r>
              <a:rPr lang="tr-TR" sz="2800" b="1" dirty="0"/>
              <a:t>   Yaşlılıkta kemiklerdeki kalsiyum miktarında azalma olur.</a:t>
            </a:r>
          </a:p>
          <a:p>
            <a:pPr>
              <a:lnSpc>
                <a:spcPct val="90000"/>
              </a:lnSpc>
              <a:buFont typeface="Wingdings" pitchFamily="2" charset="2"/>
              <a:buNone/>
            </a:pPr>
            <a:r>
              <a:rPr lang="tr-TR" sz="2800" b="1" dirty="0"/>
              <a:t>   Yaşlılıkta iki ayrı osteoporoz formu ayırt edilmektedir</a:t>
            </a:r>
            <a:r>
              <a:rPr lang="tr-TR" sz="2800" dirty="0"/>
              <a:t>:</a:t>
            </a:r>
          </a:p>
          <a:p>
            <a:pPr>
              <a:lnSpc>
                <a:spcPct val="90000"/>
              </a:lnSpc>
              <a:buFont typeface="Wingdings" pitchFamily="2" charset="2"/>
              <a:buNone/>
            </a:pPr>
            <a:endParaRPr lang="tr-TR" sz="2800" dirty="0"/>
          </a:p>
          <a:p>
            <a:pPr>
              <a:lnSpc>
                <a:spcPct val="90000"/>
              </a:lnSpc>
            </a:pPr>
            <a:r>
              <a:rPr lang="tr-TR" sz="2800" b="1" dirty="0" err="1">
                <a:solidFill>
                  <a:srgbClr val="FF0000"/>
                </a:solidFill>
              </a:rPr>
              <a:t>Postmenopozal</a:t>
            </a:r>
            <a:r>
              <a:rPr lang="tr-TR" sz="2800" b="1" dirty="0">
                <a:solidFill>
                  <a:srgbClr val="FF0000"/>
                </a:solidFill>
              </a:rPr>
              <a:t> osteoporoz</a:t>
            </a:r>
            <a:r>
              <a:rPr lang="tr-TR" sz="2800" dirty="0"/>
              <a:t>, sıklıkla 51-65 yaşları arasında gelişir.</a:t>
            </a:r>
          </a:p>
          <a:p>
            <a:pPr>
              <a:lnSpc>
                <a:spcPct val="90000"/>
              </a:lnSpc>
            </a:pPr>
            <a:endParaRPr lang="tr-TR" sz="2800" dirty="0"/>
          </a:p>
          <a:p>
            <a:pPr>
              <a:lnSpc>
                <a:spcPct val="90000"/>
              </a:lnSpc>
            </a:pPr>
            <a:r>
              <a:rPr lang="tr-TR" sz="2800" b="1" dirty="0" err="1">
                <a:solidFill>
                  <a:srgbClr val="FF0000"/>
                </a:solidFill>
              </a:rPr>
              <a:t>Senil</a:t>
            </a:r>
            <a:r>
              <a:rPr lang="tr-TR" sz="2800" b="1" dirty="0">
                <a:solidFill>
                  <a:srgbClr val="FF0000"/>
                </a:solidFill>
              </a:rPr>
              <a:t> osteoporoz</a:t>
            </a:r>
            <a:r>
              <a:rPr lang="tr-TR" sz="2800" dirty="0"/>
              <a:t>, 65 yaşından sonra ortaya çıkar ve kadın/erkek oranı eşittir.</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noChangeArrowheads="1"/>
          </p:cNvSpPr>
          <p:nvPr>
            <p:ph type="body" sz="half" idx="1"/>
          </p:nvPr>
        </p:nvSpPr>
        <p:spPr>
          <a:xfrm>
            <a:off x="1187450" y="1052513"/>
            <a:ext cx="4826000" cy="2808287"/>
          </a:xfrm>
        </p:spPr>
        <p:txBody>
          <a:bodyPr/>
          <a:lstStyle/>
          <a:p>
            <a:r>
              <a:rPr lang="tr-TR" sz="2400" b="1" dirty="0" err="1"/>
              <a:t>Postmenopozal</a:t>
            </a:r>
            <a:r>
              <a:rPr lang="tr-TR" sz="2400" b="1" dirty="0"/>
              <a:t> osteoporoz genellikle </a:t>
            </a:r>
            <a:r>
              <a:rPr lang="tr-TR" sz="2400" b="1" dirty="0" err="1"/>
              <a:t>trabeküler</a:t>
            </a:r>
            <a:r>
              <a:rPr lang="tr-TR" sz="2400" b="1" dirty="0"/>
              <a:t> kemiği etkilerken, </a:t>
            </a:r>
            <a:r>
              <a:rPr lang="tr-TR" sz="2400" b="1" dirty="0" err="1"/>
              <a:t>senil</a:t>
            </a:r>
            <a:r>
              <a:rPr lang="tr-TR" sz="2400" b="1" dirty="0"/>
              <a:t> osteoporoz da hem </a:t>
            </a:r>
            <a:r>
              <a:rPr lang="tr-TR" sz="2400" b="1" dirty="0" err="1"/>
              <a:t>trabeküler</a:t>
            </a:r>
            <a:r>
              <a:rPr lang="tr-TR" sz="2400" b="1" dirty="0"/>
              <a:t> hem de </a:t>
            </a:r>
            <a:r>
              <a:rPr lang="tr-TR" sz="2400" b="1" dirty="0" err="1"/>
              <a:t>kortikal</a:t>
            </a:r>
            <a:r>
              <a:rPr lang="tr-TR" sz="2400" b="1" dirty="0"/>
              <a:t> kemik eşit olarak etkilenmektedir.</a:t>
            </a:r>
          </a:p>
        </p:txBody>
      </p:sp>
      <p:sp>
        <p:nvSpPr>
          <p:cNvPr id="34823" name="Text Box 7"/>
          <p:cNvSpPr txBox="1">
            <a:spLocks noChangeArrowheads="1"/>
          </p:cNvSpPr>
          <p:nvPr/>
        </p:nvSpPr>
        <p:spPr bwMode="auto">
          <a:xfrm>
            <a:off x="4499992" y="3941763"/>
            <a:ext cx="4464496" cy="2936188"/>
          </a:xfrm>
          <a:prstGeom prst="rect">
            <a:avLst/>
          </a:prstGeom>
          <a:noFill/>
          <a:ln w="9525">
            <a:noFill/>
            <a:miter lim="800000"/>
            <a:headEnd/>
            <a:tailEnd/>
          </a:ln>
          <a:effectLst/>
        </p:spPr>
        <p:txBody>
          <a:bodyPr wrap="square">
            <a:spAutoFit/>
          </a:bodyPr>
          <a:lstStyle/>
          <a:p>
            <a:pPr>
              <a:spcBef>
                <a:spcPct val="20000"/>
              </a:spcBef>
              <a:buClr>
                <a:schemeClr val="accent2"/>
              </a:buClr>
              <a:buSzPct val="85000"/>
              <a:buFont typeface="Wingdings" pitchFamily="2" charset="2"/>
              <a:buChar char="n"/>
            </a:pPr>
            <a:r>
              <a:rPr lang="tr-TR" b="1" dirty="0"/>
              <a:t>  Kadınlar, yaşlılık  döneminde, (yarısı menopozdan sonraki ilk 5 yılda olmak üzere) toplam iskelet kalsiyumunun %40’ını kaybederler.</a:t>
            </a:r>
          </a:p>
          <a:p>
            <a:pPr>
              <a:spcBef>
                <a:spcPct val="50000"/>
              </a:spcBef>
            </a:pPr>
            <a:endParaRPr lang="tr-TR" dirty="0"/>
          </a:p>
        </p:txBody>
      </p:sp>
      <p:sp>
        <p:nvSpPr>
          <p:cNvPr id="3" name="İçerik Yer Tutucusu 2">
            <a:extLst>
              <a:ext uri="{FF2B5EF4-FFF2-40B4-BE49-F238E27FC236}">
                <a16:creationId xmlns:a16="http://schemas.microsoft.com/office/drawing/2014/main" id="{785A5B68-A8BF-4C94-9F7D-DC86A0AC88AB}"/>
              </a:ext>
            </a:extLst>
          </p:cNvPr>
          <p:cNvSpPr>
            <a:spLocks noGrp="1"/>
          </p:cNvSpPr>
          <p:nvPr>
            <p:ph sz="quarter" idx="2"/>
          </p:nvPr>
        </p:nvSpPr>
        <p:spPr/>
        <p:txBody>
          <a:bodyPr/>
          <a:lstStyle/>
          <a:p>
            <a:endParaRPr lang="tr-TR"/>
          </a:p>
        </p:txBody>
      </p:sp>
      <p:sp>
        <p:nvSpPr>
          <p:cNvPr id="5" name="İçerik Yer Tutucusu 4">
            <a:extLst>
              <a:ext uri="{FF2B5EF4-FFF2-40B4-BE49-F238E27FC236}">
                <a16:creationId xmlns:a16="http://schemas.microsoft.com/office/drawing/2014/main" id="{BC447105-B59D-4D9F-9A7A-99047535A1DB}"/>
              </a:ext>
            </a:extLst>
          </p:cNvPr>
          <p:cNvSpPr>
            <a:spLocks noGrp="1"/>
          </p:cNvSpPr>
          <p:nvPr>
            <p:ph sz="quarter" idx="3"/>
          </p:nvPr>
        </p:nvSpPr>
        <p:spPr/>
        <p:txBody>
          <a:bodyPr/>
          <a:lstStyle/>
          <a:p>
            <a:endParaRPr lang="tr-T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03648" y="764704"/>
            <a:ext cx="8229600" cy="1143000"/>
          </a:xfrm>
        </p:spPr>
        <p:txBody>
          <a:bodyPr/>
          <a:lstStyle/>
          <a:p>
            <a:r>
              <a:rPr lang="tr-TR" sz="3200" b="1" dirty="0"/>
              <a:t>SİNOVİYAL EKLEMLER</a:t>
            </a:r>
          </a:p>
        </p:txBody>
      </p:sp>
      <p:sp>
        <p:nvSpPr>
          <p:cNvPr id="3" name="İçerik Yer Tutucusu 2"/>
          <p:cNvSpPr>
            <a:spLocks noGrp="1"/>
          </p:cNvSpPr>
          <p:nvPr>
            <p:ph idx="1"/>
          </p:nvPr>
        </p:nvSpPr>
        <p:spPr>
          <a:xfrm>
            <a:off x="1403648" y="1772816"/>
            <a:ext cx="6912768" cy="4929411"/>
          </a:xfrm>
        </p:spPr>
        <p:txBody>
          <a:bodyPr/>
          <a:lstStyle/>
          <a:p>
            <a:r>
              <a:rPr lang="tr-TR" sz="2400" dirty="0" err="1"/>
              <a:t>Sinoviyal</a:t>
            </a:r>
            <a:r>
              <a:rPr lang="tr-TR" sz="2400" dirty="0"/>
              <a:t> eklemler birbirine bağlı olan kemiklerin serbestçe hareketine izin verir.</a:t>
            </a:r>
          </a:p>
          <a:p>
            <a:endParaRPr lang="tr-TR" sz="2400" dirty="0"/>
          </a:p>
          <a:p>
            <a:r>
              <a:rPr lang="tr-TR" sz="2400" dirty="0"/>
              <a:t>Erişkin yaşın artışıyla birlikte </a:t>
            </a:r>
            <a:r>
              <a:rPr lang="tr-TR" sz="2400" b="1" i="1" dirty="0"/>
              <a:t>eklemlerin esnekliği </a:t>
            </a:r>
            <a:r>
              <a:rPr lang="tr-TR" sz="2400" dirty="0"/>
              <a:t>azalır. </a:t>
            </a:r>
          </a:p>
          <a:p>
            <a:endParaRPr lang="tr-TR" sz="2400" dirty="0"/>
          </a:p>
          <a:p>
            <a:r>
              <a:rPr lang="tr-TR" sz="2400" dirty="0"/>
              <a:t>Bunun başlıca nedeni </a:t>
            </a:r>
          </a:p>
          <a:p>
            <a:pPr marL="0" indent="0">
              <a:buNone/>
            </a:pPr>
            <a:r>
              <a:rPr lang="tr-TR" sz="2400" b="1" i="1" dirty="0"/>
              <a:t>    eklem kıkırdağının </a:t>
            </a:r>
          </a:p>
          <a:p>
            <a:pPr marL="0" indent="0">
              <a:buNone/>
            </a:pPr>
            <a:r>
              <a:rPr lang="tr-TR" sz="2400" dirty="0"/>
              <a:t>    yaşlanmasıdır.</a:t>
            </a:r>
          </a:p>
          <a:p>
            <a:endParaRPr lang="tr-TR" dirty="0"/>
          </a:p>
        </p:txBody>
      </p:sp>
    </p:spTree>
    <p:extLst>
      <p:ext uri="{BB962C8B-B14F-4D97-AF65-F5344CB8AC3E}">
        <p14:creationId xmlns:p14="http://schemas.microsoft.com/office/powerpoint/2010/main" val="253534852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03648" y="836712"/>
            <a:ext cx="5976664" cy="936104"/>
          </a:xfrm>
        </p:spPr>
        <p:txBody>
          <a:bodyPr/>
          <a:lstStyle/>
          <a:p>
            <a:r>
              <a:rPr lang="tr-TR" sz="3200" b="1" dirty="0"/>
              <a:t>SİNOVİYAL EKLEMLER</a:t>
            </a:r>
          </a:p>
        </p:txBody>
      </p:sp>
      <p:sp>
        <p:nvSpPr>
          <p:cNvPr id="3" name="İçerik Yer Tutucusu 2"/>
          <p:cNvSpPr>
            <a:spLocks noGrp="1"/>
          </p:cNvSpPr>
          <p:nvPr>
            <p:ph idx="1"/>
          </p:nvPr>
        </p:nvSpPr>
        <p:spPr>
          <a:xfrm>
            <a:off x="1403648" y="1772816"/>
            <a:ext cx="7416824" cy="4929411"/>
          </a:xfrm>
        </p:spPr>
        <p:txBody>
          <a:bodyPr>
            <a:normAutofit/>
          </a:bodyPr>
          <a:lstStyle/>
          <a:p>
            <a:r>
              <a:rPr lang="tr-TR" sz="2400" dirty="0"/>
              <a:t>Kıkırdak incelir ve mekanik özellikleri değişmeye başlar: </a:t>
            </a:r>
            <a:r>
              <a:rPr lang="tr-TR" sz="2400" b="1" i="1" dirty="0"/>
              <a:t>dirence karşı dayanıklılıkta ve  gerimde azalma görülür.</a:t>
            </a:r>
          </a:p>
          <a:p>
            <a:endParaRPr lang="tr-TR" sz="2400" dirty="0"/>
          </a:p>
          <a:p>
            <a:r>
              <a:rPr lang="tr-TR" sz="2400" dirty="0"/>
              <a:t>Bunlar kısmen </a:t>
            </a:r>
            <a:r>
              <a:rPr lang="tr-TR" sz="2400" b="1" i="1" dirty="0"/>
              <a:t>su içeriğinin </a:t>
            </a:r>
            <a:r>
              <a:rPr lang="tr-TR" sz="2400" dirty="0"/>
              <a:t>azalmasından kaynaklanır</a:t>
            </a:r>
          </a:p>
          <a:p>
            <a:endParaRPr lang="tr-TR" sz="2400" dirty="0"/>
          </a:p>
          <a:p>
            <a:r>
              <a:rPr lang="tr-TR" sz="2400" dirty="0"/>
              <a:t>Yaşlanma:</a:t>
            </a:r>
          </a:p>
          <a:p>
            <a:pPr lvl="1"/>
            <a:r>
              <a:rPr lang="tr-TR" sz="2400" dirty="0"/>
              <a:t> </a:t>
            </a:r>
            <a:r>
              <a:rPr lang="tr-TR" sz="2400" b="1" i="1" dirty="0" err="1"/>
              <a:t>Kondrositlerin</a:t>
            </a:r>
            <a:r>
              <a:rPr lang="tr-TR" sz="2400" dirty="0"/>
              <a:t> fonksiyonunu bozar, </a:t>
            </a:r>
          </a:p>
          <a:p>
            <a:pPr lvl="1"/>
            <a:r>
              <a:rPr lang="tr-TR" sz="2400" b="1" i="1" dirty="0"/>
              <a:t> </a:t>
            </a:r>
            <a:r>
              <a:rPr lang="tr-TR" sz="2400" b="1" i="1" dirty="0" err="1"/>
              <a:t>Proteoglikanların</a:t>
            </a:r>
            <a:r>
              <a:rPr lang="tr-TR" sz="2400" b="1" i="1" dirty="0"/>
              <a:t> </a:t>
            </a:r>
            <a:r>
              <a:rPr lang="tr-TR" sz="2400" dirty="0"/>
              <a:t>kaybına yol açar.</a:t>
            </a:r>
          </a:p>
        </p:txBody>
      </p:sp>
    </p:spTree>
    <p:extLst>
      <p:ext uri="{BB962C8B-B14F-4D97-AF65-F5344CB8AC3E}">
        <p14:creationId xmlns:p14="http://schemas.microsoft.com/office/powerpoint/2010/main" val="153389852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331640" y="692696"/>
            <a:ext cx="8229600" cy="1143000"/>
          </a:xfrm>
        </p:spPr>
        <p:txBody>
          <a:bodyPr/>
          <a:lstStyle/>
          <a:p>
            <a:r>
              <a:rPr lang="tr-TR" sz="3200" b="1" dirty="0"/>
              <a:t>SİNOVİYAL EKLEMLER</a:t>
            </a:r>
          </a:p>
        </p:txBody>
      </p:sp>
      <p:sp>
        <p:nvSpPr>
          <p:cNvPr id="3" name="İçerik Yer Tutucusu 2"/>
          <p:cNvSpPr>
            <a:spLocks noGrp="1"/>
          </p:cNvSpPr>
          <p:nvPr>
            <p:ph idx="1"/>
          </p:nvPr>
        </p:nvSpPr>
        <p:spPr>
          <a:xfrm>
            <a:off x="1299933" y="1844824"/>
            <a:ext cx="7857015" cy="2232248"/>
          </a:xfrm>
        </p:spPr>
        <p:txBody>
          <a:bodyPr>
            <a:normAutofit/>
          </a:bodyPr>
          <a:lstStyle/>
          <a:p>
            <a:r>
              <a:rPr lang="tr-TR" sz="2400" dirty="0"/>
              <a:t>Eklem kıkırdağındaki yaş ile ilişkili değişiklikler hiç şüphesiz, </a:t>
            </a:r>
            <a:r>
              <a:rPr lang="tr-TR" sz="2400" b="1" dirty="0" err="1"/>
              <a:t>osteoartrit</a:t>
            </a:r>
            <a:r>
              <a:rPr lang="tr-TR" sz="2400" dirty="0"/>
              <a:t> gelişiminde en önemli rolü oynar</a:t>
            </a:r>
          </a:p>
        </p:txBody>
      </p:sp>
    </p:spTree>
    <p:extLst>
      <p:ext uri="{BB962C8B-B14F-4D97-AF65-F5344CB8AC3E}">
        <p14:creationId xmlns:p14="http://schemas.microsoft.com/office/powerpoint/2010/main" val="109993595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3"/>
          <p:cNvSpPr>
            <a:spLocks noGrp="1" noChangeArrowheads="1"/>
          </p:cNvSpPr>
          <p:nvPr>
            <p:ph type="body" idx="1"/>
          </p:nvPr>
        </p:nvSpPr>
        <p:spPr>
          <a:xfrm>
            <a:off x="1259632" y="1052736"/>
            <a:ext cx="7596336" cy="4114800"/>
          </a:xfrm>
        </p:spPr>
        <p:txBody>
          <a:bodyPr/>
          <a:lstStyle/>
          <a:p>
            <a:pPr>
              <a:buNone/>
            </a:pPr>
            <a:r>
              <a:rPr lang="tr-TR" sz="2800" dirty="0"/>
              <a:t>   </a:t>
            </a:r>
            <a:r>
              <a:rPr lang="tr-TR" sz="3600" b="1" dirty="0"/>
              <a:t>Yaşlanmayla birlikte kasta</a:t>
            </a:r>
          </a:p>
          <a:p>
            <a:pPr>
              <a:lnSpc>
                <a:spcPct val="90000"/>
              </a:lnSpc>
              <a:buFont typeface="Wingdings" pitchFamily="2" charset="2"/>
              <a:buNone/>
            </a:pPr>
            <a:endParaRPr lang="tr-TR" sz="2800" dirty="0"/>
          </a:p>
          <a:p>
            <a:pPr>
              <a:lnSpc>
                <a:spcPct val="90000"/>
              </a:lnSpc>
              <a:buFont typeface="Wingdings" panose="05000000000000000000" pitchFamily="2" charset="2"/>
              <a:buChar char="q"/>
            </a:pPr>
            <a:r>
              <a:rPr lang="tr-TR" sz="2800" dirty="0"/>
              <a:t>  Yaş ilerledikçe kaslar zayıflar,  küçülür ve su kaybeder. </a:t>
            </a:r>
          </a:p>
          <a:p>
            <a:pPr>
              <a:lnSpc>
                <a:spcPct val="90000"/>
              </a:lnSpc>
              <a:buFont typeface="Wingdings" panose="05000000000000000000" pitchFamily="2" charset="2"/>
              <a:buChar char="q"/>
            </a:pPr>
            <a:endParaRPr lang="tr-TR" sz="2800" dirty="0"/>
          </a:p>
          <a:p>
            <a:pPr>
              <a:lnSpc>
                <a:spcPct val="90000"/>
              </a:lnSpc>
              <a:buFont typeface="Wingdings" panose="05000000000000000000" pitchFamily="2" charset="2"/>
              <a:buChar char="q"/>
            </a:pPr>
            <a:r>
              <a:rPr lang="tr-TR" sz="2800" dirty="0"/>
              <a:t>   Refleksler yavaşlar</a:t>
            </a:r>
          </a:p>
          <a:p>
            <a:pPr>
              <a:lnSpc>
                <a:spcPct val="90000"/>
              </a:lnSpc>
              <a:buFont typeface="Wingdings" panose="05000000000000000000" pitchFamily="2" charset="2"/>
              <a:buChar char="q"/>
            </a:pPr>
            <a:endParaRPr lang="tr-TR" sz="2800" dirty="0"/>
          </a:p>
          <a:p>
            <a:pPr>
              <a:lnSpc>
                <a:spcPct val="90000"/>
              </a:lnSpc>
              <a:buFont typeface="Wingdings" panose="05000000000000000000" pitchFamily="2" charset="2"/>
              <a:buChar char="q"/>
            </a:pPr>
            <a:r>
              <a:rPr lang="tr-TR" sz="2800" dirty="0"/>
              <a:t>   Yaşlılıkta kasların nispeten sağlıklı kalması için sürekli, uygun ve yeterli  ölçüde fiziksel aktivite içinde olmak gerekir. </a:t>
            </a:r>
          </a:p>
        </p:txBody>
      </p:sp>
    </p:spTree>
    <p:extLst>
      <p:ext uri="{BB962C8B-B14F-4D97-AF65-F5344CB8AC3E}">
        <p14:creationId xmlns:p14="http://schemas.microsoft.com/office/powerpoint/2010/main" val="228641652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3"/>
          <p:cNvSpPr>
            <a:spLocks noGrp="1" noChangeArrowheads="1"/>
          </p:cNvSpPr>
          <p:nvPr>
            <p:ph type="body" idx="1"/>
          </p:nvPr>
        </p:nvSpPr>
        <p:spPr>
          <a:xfrm>
            <a:off x="1259632" y="1052736"/>
            <a:ext cx="7596336" cy="4114800"/>
          </a:xfrm>
        </p:spPr>
        <p:txBody>
          <a:bodyPr/>
          <a:lstStyle/>
          <a:p>
            <a:pPr>
              <a:buNone/>
            </a:pPr>
            <a:r>
              <a:rPr lang="tr-TR" sz="2800" dirty="0"/>
              <a:t>   </a:t>
            </a:r>
            <a:r>
              <a:rPr lang="tr-TR" sz="2800" b="1" dirty="0"/>
              <a:t>Yaşlanmayla birlikte sinir sisteminde</a:t>
            </a:r>
          </a:p>
          <a:p>
            <a:pPr>
              <a:buNone/>
            </a:pPr>
            <a:endParaRPr lang="tr-TR" sz="2800" b="1" dirty="0"/>
          </a:p>
          <a:p>
            <a:pPr>
              <a:lnSpc>
                <a:spcPct val="90000"/>
              </a:lnSpc>
              <a:buFont typeface="Wingdings" panose="05000000000000000000" pitchFamily="2" charset="2"/>
              <a:buChar char="q"/>
            </a:pPr>
            <a:r>
              <a:rPr lang="tr-TR" sz="2400" dirty="0"/>
              <a:t>  Çoğunlukla yaşlılık ile ortaya çıkan </a:t>
            </a:r>
            <a:r>
              <a:rPr lang="tr-TR" sz="2400" b="1" dirty="0"/>
              <a:t> Alzheimer </a:t>
            </a:r>
            <a:r>
              <a:rPr lang="tr-TR" sz="2400" dirty="0"/>
              <a:t> hastalığında nöron kaybı meydana gelir. Buna bağlı olarak hafıza zayıflar.</a:t>
            </a:r>
          </a:p>
          <a:p>
            <a:pPr>
              <a:lnSpc>
                <a:spcPct val="90000"/>
              </a:lnSpc>
              <a:buFont typeface="Wingdings" panose="05000000000000000000" pitchFamily="2" charset="2"/>
              <a:buChar char="q"/>
            </a:pPr>
            <a:endParaRPr lang="tr-TR" sz="2400" dirty="0"/>
          </a:p>
          <a:p>
            <a:pPr>
              <a:lnSpc>
                <a:spcPct val="90000"/>
              </a:lnSpc>
              <a:buFont typeface="Wingdings" panose="05000000000000000000" pitchFamily="2" charset="2"/>
              <a:buChar char="q"/>
            </a:pPr>
            <a:r>
              <a:rPr lang="tr-TR" sz="2400" dirty="0"/>
              <a:t>   Ayrıca yine yaşlılıkta sık görülen ve özellikle </a:t>
            </a:r>
            <a:r>
              <a:rPr lang="tr-TR" sz="2400" dirty="0" err="1"/>
              <a:t>dopamin</a:t>
            </a:r>
            <a:r>
              <a:rPr lang="tr-TR" sz="2400" dirty="0"/>
              <a:t> hücrelerinin ölümüyle karakterize olan </a:t>
            </a:r>
            <a:r>
              <a:rPr lang="tr-TR" sz="2400" b="1" dirty="0"/>
              <a:t> Parkinson</a:t>
            </a:r>
            <a:r>
              <a:rPr lang="tr-TR" sz="2400" dirty="0"/>
              <a:t> hastalığında motor yetmezlik, el ve başta titreme, kas ve eklemlerde sertlik göze çarpar.</a:t>
            </a:r>
          </a:p>
          <a:p>
            <a:pPr marL="0" indent="0">
              <a:lnSpc>
                <a:spcPct val="90000"/>
              </a:lnSpc>
              <a:buNone/>
            </a:pPr>
            <a:endParaRPr lang="tr-TR" sz="2400" dirty="0"/>
          </a:p>
          <a:p>
            <a:pPr>
              <a:lnSpc>
                <a:spcPct val="90000"/>
              </a:lnSpc>
              <a:buFont typeface="Wingdings" panose="05000000000000000000" pitchFamily="2" charset="2"/>
              <a:buChar char="q"/>
            </a:pPr>
            <a:r>
              <a:rPr lang="tr-TR" sz="2400" dirty="0"/>
              <a:t>   Uyku azalır ve gece uyanmalar daha sıklaşır.</a:t>
            </a:r>
          </a:p>
        </p:txBody>
      </p:sp>
    </p:spTree>
    <p:extLst>
      <p:ext uri="{BB962C8B-B14F-4D97-AF65-F5344CB8AC3E}">
        <p14:creationId xmlns:p14="http://schemas.microsoft.com/office/powerpoint/2010/main" val="48884654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3"/>
          <p:cNvSpPr>
            <a:spLocks noGrp="1" noChangeArrowheads="1"/>
          </p:cNvSpPr>
          <p:nvPr>
            <p:ph type="body" idx="1"/>
          </p:nvPr>
        </p:nvSpPr>
        <p:spPr>
          <a:xfrm>
            <a:off x="1619672" y="1268760"/>
            <a:ext cx="7236296" cy="5040560"/>
          </a:xfrm>
        </p:spPr>
        <p:txBody>
          <a:bodyPr/>
          <a:lstStyle/>
          <a:p>
            <a:pPr>
              <a:buNone/>
            </a:pPr>
            <a:r>
              <a:rPr lang="tr-TR" sz="2800" dirty="0"/>
              <a:t>   </a:t>
            </a:r>
            <a:r>
              <a:rPr lang="tr-TR" sz="2800" b="1" dirty="0"/>
              <a:t>Yaşlanmayla birlikte sinir sisteminde</a:t>
            </a:r>
          </a:p>
          <a:p>
            <a:pPr>
              <a:buNone/>
            </a:pPr>
            <a:endParaRPr lang="tr-TR" sz="2800" b="1" dirty="0"/>
          </a:p>
          <a:p>
            <a:pPr>
              <a:lnSpc>
                <a:spcPct val="90000"/>
              </a:lnSpc>
              <a:buFont typeface="Wingdings" panose="05000000000000000000" pitchFamily="2" charset="2"/>
              <a:buChar char="q"/>
            </a:pPr>
            <a:r>
              <a:rPr lang="tr-TR" sz="2800" dirty="0"/>
              <a:t>   </a:t>
            </a:r>
            <a:r>
              <a:rPr lang="tr-TR" sz="2400" dirty="0"/>
              <a:t>Yaşlılarda  aksiyon potansiyelinin iletilme hızı yüzde on oranında düşer. </a:t>
            </a:r>
          </a:p>
          <a:p>
            <a:pPr>
              <a:lnSpc>
                <a:spcPct val="90000"/>
              </a:lnSpc>
              <a:buFont typeface="Wingdings" panose="05000000000000000000" pitchFamily="2" charset="2"/>
              <a:buChar char="q"/>
            </a:pPr>
            <a:endParaRPr lang="tr-TR" sz="2400" dirty="0"/>
          </a:p>
          <a:p>
            <a:pPr>
              <a:lnSpc>
                <a:spcPct val="90000"/>
              </a:lnSpc>
              <a:buFont typeface="Wingdings" panose="05000000000000000000" pitchFamily="2" charset="2"/>
              <a:buChar char="q"/>
            </a:pPr>
            <a:r>
              <a:rPr lang="tr-TR" sz="2400" dirty="0"/>
              <a:t>    Beyne giden kan miktarı azalır. </a:t>
            </a:r>
          </a:p>
          <a:p>
            <a:pPr>
              <a:lnSpc>
                <a:spcPct val="90000"/>
              </a:lnSpc>
              <a:buFont typeface="Wingdings" panose="05000000000000000000" pitchFamily="2" charset="2"/>
              <a:buChar char="q"/>
            </a:pPr>
            <a:endParaRPr lang="tr-TR" sz="2400" dirty="0"/>
          </a:p>
          <a:p>
            <a:pPr>
              <a:lnSpc>
                <a:spcPct val="90000"/>
              </a:lnSpc>
              <a:buFont typeface="Wingdings" panose="05000000000000000000" pitchFamily="2" charset="2"/>
              <a:buChar char="q"/>
            </a:pPr>
            <a:r>
              <a:rPr lang="tr-TR" sz="2400" dirty="0"/>
              <a:t>    Sinir hücrelerinin sayısı azalır. </a:t>
            </a:r>
          </a:p>
          <a:p>
            <a:pPr>
              <a:lnSpc>
                <a:spcPct val="90000"/>
              </a:lnSpc>
              <a:buFont typeface="Wingdings" panose="05000000000000000000" pitchFamily="2" charset="2"/>
              <a:buChar char="q"/>
            </a:pPr>
            <a:endParaRPr lang="tr-TR" sz="2400" dirty="0"/>
          </a:p>
          <a:p>
            <a:pPr>
              <a:lnSpc>
                <a:spcPct val="90000"/>
              </a:lnSpc>
              <a:buNone/>
            </a:pPr>
            <a:endParaRPr lang="tr-TR" sz="2400" dirty="0"/>
          </a:p>
        </p:txBody>
      </p:sp>
    </p:spTree>
    <p:extLst>
      <p:ext uri="{BB962C8B-B14F-4D97-AF65-F5344CB8AC3E}">
        <p14:creationId xmlns:p14="http://schemas.microsoft.com/office/powerpoint/2010/main" val="126064864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75656" y="836712"/>
            <a:ext cx="7772400" cy="1143000"/>
          </a:xfrm>
        </p:spPr>
        <p:txBody>
          <a:bodyPr/>
          <a:lstStyle/>
          <a:p>
            <a:r>
              <a:rPr lang="tr-TR" sz="3200" b="1" dirty="0"/>
              <a:t>MOTOR FONKSİYONLAR</a:t>
            </a:r>
          </a:p>
        </p:txBody>
      </p:sp>
      <p:sp>
        <p:nvSpPr>
          <p:cNvPr id="3" name="İçerik Yer Tutucusu 2"/>
          <p:cNvSpPr>
            <a:spLocks noGrp="1"/>
          </p:cNvSpPr>
          <p:nvPr>
            <p:ph idx="1"/>
          </p:nvPr>
        </p:nvSpPr>
        <p:spPr>
          <a:xfrm>
            <a:off x="1475656" y="2060848"/>
            <a:ext cx="7416824" cy="4525963"/>
          </a:xfrm>
        </p:spPr>
        <p:txBody>
          <a:bodyPr>
            <a:noAutofit/>
          </a:bodyPr>
          <a:lstStyle/>
          <a:p>
            <a:pPr algn="just"/>
            <a:r>
              <a:rPr lang="tr-TR" sz="2400" dirty="0"/>
              <a:t>Yaşlanmanın en büyük etkisi </a:t>
            </a:r>
            <a:r>
              <a:rPr lang="tr-TR" sz="2400" b="1" dirty="0"/>
              <a:t>reaksiyon zamanının</a:t>
            </a:r>
            <a:r>
              <a:rPr lang="tr-TR" sz="2400" dirty="0"/>
              <a:t> </a:t>
            </a:r>
            <a:r>
              <a:rPr lang="tr-TR" sz="2400" b="1" dirty="0"/>
              <a:t>yavaşlamasıdır</a:t>
            </a:r>
            <a:r>
              <a:rPr lang="tr-TR" sz="2400" dirty="0"/>
              <a:t>: </a:t>
            </a:r>
            <a:r>
              <a:rPr lang="tr-TR" sz="2400" i="1" dirty="0"/>
              <a:t>uyarı ile motor cevap arasındaki zaman uzar</a:t>
            </a:r>
          </a:p>
          <a:p>
            <a:pPr algn="just"/>
            <a:endParaRPr lang="tr-TR" sz="2400" dirty="0"/>
          </a:p>
          <a:p>
            <a:pPr algn="just"/>
            <a:r>
              <a:rPr lang="tr-TR" sz="2400" dirty="0"/>
              <a:t>Bu gecikme basit tepkilerde (cevaplarda) gözlenebilmektedir ve cevapların karmaşıklığı arttıkça (ör. Cevaplar arasında seçim yapma gerektiğinde) daha belirgin olarak ortaya çıkmaktadır.</a:t>
            </a:r>
          </a:p>
        </p:txBody>
      </p:sp>
    </p:spTree>
    <p:extLst>
      <p:ext uri="{BB962C8B-B14F-4D97-AF65-F5344CB8AC3E}">
        <p14:creationId xmlns:p14="http://schemas.microsoft.com/office/powerpoint/2010/main" val="425813500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371600" y="980728"/>
            <a:ext cx="7772400" cy="1143000"/>
          </a:xfrm>
        </p:spPr>
        <p:txBody>
          <a:bodyPr/>
          <a:lstStyle/>
          <a:p>
            <a:r>
              <a:rPr lang="tr-TR" sz="3200" b="1" dirty="0"/>
              <a:t>MOTOR FONKSİYONLAR</a:t>
            </a:r>
          </a:p>
        </p:txBody>
      </p:sp>
      <p:sp>
        <p:nvSpPr>
          <p:cNvPr id="3" name="İçerik Yer Tutucusu 2"/>
          <p:cNvSpPr>
            <a:spLocks noGrp="1"/>
          </p:cNvSpPr>
          <p:nvPr>
            <p:ph idx="1"/>
          </p:nvPr>
        </p:nvSpPr>
        <p:spPr>
          <a:xfrm>
            <a:off x="1475656" y="2318717"/>
            <a:ext cx="7308304" cy="4525963"/>
          </a:xfrm>
        </p:spPr>
        <p:txBody>
          <a:bodyPr>
            <a:normAutofit/>
          </a:bodyPr>
          <a:lstStyle/>
          <a:p>
            <a:pPr algn="just"/>
            <a:r>
              <a:rPr lang="tr-TR" sz="2400" dirty="0"/>
              <a:t>Bu yüzden sinir sistemi yaşlanmasının ayırt edici bir özelliği santral işleyişin yavaşlamasıdır.</a:t>
            </a:r>
          </a:p>
          <a:p>
            <a:pPr algn="just"/>
            <a:endParaRPr lang="tr-TR" sz="2400" dirty="0"/>
          </a:p>
          <a:p>
            <a:pPr algn="just"/>
            <a:r>
              <a:rPr lang="tr-TR" sz="2400" dirty="0"/>
              <a:t>Bunun sonucu olarak yaşlı insanlar, gençken hızlı yaptıkları hareketleri daha yavaş yaparlar</a:t>
            </a:r>
          </a:p>
          <a:p>
            <a:pPr algn="just"/>
            <a:endParaRPr lang="tr-TR" dirty="0"/>
          </a:p>
        </p:txBody>
      </p:sp>
    </p:spTree>
    <p:extLst>
      <p:ext uri="{BB962C8B-B14F-4D97-AF65-F5344CB8AC3E}">
        <p14:creationId xmlns:p14="http://schemas.microsoft.com/office/powerpoint/2010/main" val="353726188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371600" y="908720"/>
            <a:ext cx="7772400" cy="1143000"/>
          </a:xfrm>
        </p:spPr>
        <p:txBody>
          <a:bodyPr/>
          <a:lstStyle/>
          <a:p>
            <a:r>
              <a:rPr lang="tr-TR" sz="3200" b="1" dirty="0"/>
              <a:t>MOTOR FONKSİYONLAR</a:t>
            </a:r>
          </a:p>
        </p:txBody>
      </p:sp>
      <p:sp>
        <p:nvSpPr>
          <p:cNvPr id="3" name="İçerik Yer Tutucusu 2"/>
          <p:cNvSpPr>
            <a:spLocks noGrp="1"/>
          </p:cNvSpPr>
          <p:nvPr>
            <p:ph idx="1"/>
          </p:nvPr>
        </p:nvSpPr>
        <p:spPr>
          <a:xfrm>
            <a:off x="1331640" y="1988840"/>
            <a:ext cx="7668344" cy="4525963"/>
          </a:xfrm>
        </p:spPr>
        <p:txBody>
          <a:bodyPr>
            <a:normAutofit/>
          </a:bodyPr>
          <a:lstStyle/>
          <a:p>
            <a:pPr algn="just"/>
            <a:r>
              <a:rPr lang="tr-TR" sz="2800" b="1" dirty="0" err="1"/>
              <a:t>Postür</a:t>
            </a:r>
            <a:r>
              <a:rPr lang="tr-TR" sz="2800" b="1" dirty="0"/>
              <a:t> ve dengeyi </a:t>
            </a:r>
            <a:r>
              <a:rPr lang="tr-TR" sz="2800" dirty="0"/>
              <a:t>koruma kabiliyeti azalır.</a:t>
            </a:r>
          </a:p>
          <a:p>
            <a:pPr algn="just"/>
            <a:endParaRPr lang="tr-TR" sz="2800" dirty="0"/>
          </a:p>
          <a:p>
            <a:pPr algn="just"/>
            <a:r>
              <a:rPr lang="tr-TR" sz="2800" dirty="0"/>
              <a:t>Bunda </a:t>
            </a:r>
            <a:r>
              <a:rPr lang="tr-TR" sz="2800" b="1" i="1" dirty="0"/>
              <a:t>santral prosesin yavaşlaması </a:t>
            </a:r>
            <a:r>
              <a:rPr lang="tr-TR" sz="2800" dirty="0"/>
              <a:t>bir etkendir fakat </a:t>
            </a:r>
            <a:r>
              <a:rPr lang="tr-TR" sz="2800" b="1" i="1" dirty="0"/>
              <a:t>kas </a:t>
            </a:r>
            <a:r>
              <a:rPr lang="tr-TR" sz="2800" b="1" i="1" dirty="0" err="1"/>
              <a:t>geriminin</a:t>
            </a:r>
            <a:r>
              <a:rPr lang="tr-TR" sz="2800" b="1" i="1" dirty="0"/>
              <a:t> azalması, görme ve </a:t>
            </a:r>
            <a:r>
              <a:rPr lang="tr-TR" sz="2800" b="1" i="1" dirty="0" err="1"/>
              <a:t>propriosepsiyon</a:t>
            </a:r>
            <a:r>
              <a:rPr lang="tr-TR" sz="2800" b="1" i="1" dirty="0"/>
              <a:t> duyusunun</a:t>
            </a:r>
            <a:r>
              <a:rPr lang="tr-TR" sz="2800" dirty="0"/>
              <a:t> bozulması da önemli rol oynar</a:t>
            </a:r>
          </a:p>
          <a:p>
            <a:pPr algn="just"/>
            <a:endParaRPr lang="tr-TR" sz="2800" dirty="0"/>
          </a:p>
          <a:p>
            <a:pPr algn="just"/>
            <a:r>
              <a:rPr lang="tr-TR" sz="2800" dirty="0"/>
              <a:t>Bu nedenle yaşlı insanlardaki düşme </a:t>
            </a:r>
            <a:r>
              <a:rPr lang="tr-TR" sz="2800" dirty="0" err="1"/>
              <a:t>insidansının</a:t>
            </a:r>
            <a:r>
              <a:rPr lang="tr-TR" sz="2800" dirty="0"/>
              <a:t> yüksek olması sürpriz değildir.</a:t>
            </a:r>
          </a:p>
          <a:p>
            <a:pPr algn="just"/>
            <a:endParaRPr lang="tr-TR" dirty="0"/>
          </a:p>
        </p:txBody>
      </p:sp>
    </p:spTree>
    <p:extLst>
      <p:ext uri="{BB962C8B-B14F-4D97-AF65-F5344CB8AC3E}">
        <p14:creationId xmlns:p14="http://schemas.microsoft.com/office/powerpoint/2010/main" val="318578042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75656" y="980728"/>
            <a:ext cx="7772400" cy="1143000"/>
          </a:xfrm>
        </p:spPr>
        <p:txBody>
          <a:bodyPr/>
          <a:lstStyle/>
          <a:p>
            <a:r>
              <a:rPr lang="tr-TR" sz="3200" b="1" dirty="0"/>
              <a:t>MOTOR FONKSİYONLAR</a:t>
            </a:r>
          </a:p>
        </p:txBody>
      </p:sp>
      <p:sp>
        <p:nvSpPr>
          <p:cNvPr id="3" name="İçerik Yer Tutucusu 2"/>
          <p:cNvSpPr>
            <a:spLocks noGrp="1"/>
          </p:cNvSpPr>
          <p:nvPr>
            <p:ph idx="1"/>
          </p:nvPr>
        </p:nvSpPr>
        <p:spPr>
          <a:xfrm>
            <a:off x="1475656" y="2332037"/>
            <a:ext cx="7236296" cy="4525963"/>
          </a:xfrm>
        </p:spPr>
        <p:txBody>
          <a:bodyPr>
            <a:normAutofit/>
          </a:bodyPr>
          <a:lstStyle/>
          <a:p>
            <a:pPr algn="just"/>
            <a:r>
              <a:rPr lang="tr-TR" sz="2400" dirty="0"/>
              <a:t>Sağlıklı yaşlılar normal adım ve hızda yürüdüklerinde bile gençliklerine göre daha sık ve kısa adım atarlar</a:t>
            </a:r>
          </a:p>
          <a:p>
            <a:pPr algn="just"/>
            <a:endParaRPr lang="tr-TR" sz="2400" dirty="0"/>
          </a:p>
          <a:p>
            <a:pPr algn="just"/>
            <a:r>
              <a:rPr lang="tr-TR" sz="2400" dirty="0"/>
              <a:t>Bu yürüme modeli diz ve ayak bileği eklemleri daha az esnek olan insanlar için daha az yorucudur ve dengeyi korumaya yardım eder.</a:t>
            </a:r>
          </a:p>
          <a:p>
            <a:pPr algn="just"/>
            <a:endParaRPr lang="tr-TR" dirty="0"/>
          </a:p>
        </p:txBody>
      </p:sp>
    </p:spTree>
    <p:extLst>
      <p:ext uri="{BB962C8B-B14F-4D97-AF65-F5344CB8AC3E}">
        <p14:creationId xmlns:p14="http://schemas.microsoft.com/office/powerpoint/2010/main" val="113588192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03648" y="908720"/>
            <a:ext cx="8085584" cy="1143000"/>
          </a:xfrm>
        </p:spPr>
        <p:txBody>
          <a:bodyPr/>
          <a:lstStyle/>
          <a:p>
            <a:r>
              <a:rPr lang="tr-TR" sz="3200" b="1" dirty="0"/>
              <a:t>KOGNİTİF FONKSİYONLAR</a:t>
            </a:r>
          </a:p>
        </p:txBody>
      </p:sp>
      <p:sp>
        <p:nvSpPr>
          <p:cNvPr id="3" name="İçerik Yer Tutucusu 2"/>
          <p:cNvSpPr>
            <a:spLocks noGrp="1"/>
          </p:cNvSpPr>
          <p:nvPr>
            <p:ph idx="1"/>
          </p:nvPr>
        </p:nvSpPr>
        <p:spPr>
          <a:xfrm>
            <a:off x="1403648" y="2132856"/>
            <a:ext cx="7488057" cy="4525963"/>
          </a:xfrm>
        </p:spPr>
        <p:txBody>
          <a:bodyPr>
            <a:normAutofit/>
          </a:bodyPr>
          <a:lstStyle/>
          <a:p>
            <a:pPr algn="just">
              <a:lnSpc>
                <a:spcPct val="110000"/>
              </a:lnSpc>
            </a:pPr>
            <a:r>
              <a:rPr lang="tr-TR" sz="2400" dirty="0"/>
              <a:t>İnsanların çoğu yaşla birlikte </a:t>
            </a:r>
            <a:r>
              <a:rPr lang="tr-TR" sz="2400" b="1" dirty="0"/>
              <a:t>zihni fonksiyonların </a:t>
            </a:r>
            <a:r>
              <a:rPr lang="tr-TR" sz="2400" dirty="0"/>
              <a:t>(ör. zeka, hafıza öğrenme) azaldığına inansa da </a:t>
            </a:r>
            <a:r>
              <a:rPr lang="tr-TR" sz="2400" b="1" i="1" dirty="0" err="1"/>
              <a:t>demans</a:t>
            </a:r>
            <a:r>
              <a:rPr lang="tr-TR" sz="2400" b="1" i="1" dirty="0"/>
              <a:t> haricinde belirgin bir azalma yoktur.</a:t>
            </a:r>
          </a:p>
          <a:p>
            <a:pPr algn="just">
              <a:lnSpc>
                <a:spcPct val="110000"/>
              </a:lnSpc>
            </a:pPr>
            <a:endParaRPr lang="tr-TR" sz="2400" b="1" i="1" dirty="0"/>
          </a:p>
          <a:p>
            <a:pPr algn="just">
              <a:lnSpc>
                <a:spcPct val="110000"/>
              </a:lnSpc>
            </a:pPr>
            <a:r>
              <a:rPr lang="tr-TR" sz="2400" dirty="0"/>
              <a:t>Sağlıklı yaşlılarda meydana gelen azalma santral prosesteki yavaşlamayı yansıtabilir.</a:t>
            </a:r>
          </a:p>
          <a:p>
            <a:pPr algn="just">
              <a:lnSpc>
                <a:spcPct val="110000"/>
              </a:lnSpc>
            </a:pPr>
            <a:endParaRPr lang="tr-TR" sz="2400" dirty="0"/>
          </a:p>
        </p:txBody>
      </p:sp>
    </p:spTree>
    <p:extLst>
      <p:ext uri="{BB962C8B-B14F-4D97-AF65-F5344CB8AC3E}">
        <p14:creationId xmlns:p14="http://schemas.microsoft.com/office/powerpoint/2010/main" val="242599456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331640" y="764704"/>
            <a:ext cx="7812360" cy="1143000"/>
          </a:xfrm>
        </p:spPr>
        <p:txBody>
          <a:bodyPr/>
          <a:lstStyle/>
          <a:p>
            <a:r>
              <a:rPr lang="tr-TR" sz="3200" b="1" dirty="0"/>
              <a:t>KOGNİTİF (BİLİŞSEL) FONKSİYONLAR</a:t>
            </a:r>
          </a:p>
        </p:txBody>
      </p:sp>
      <p:sp>
        <p:nvSpPr>
          <p:cNvPr id="3" name="İçerik Yer Tutucusu 2"/>
          <p:cNvSpPr>
            <a:spLocks noGrp="1"/>
          </p:cNvSpPr>
          <p:nvPr>
            <p:ph idx="1"/>
          </p:nvPr>
        </p:nvSpPr>
        <p:spPr>
          <a:xfrm>
            <a:off x="1331640" y="1844824"/>
            <a:ext cx="7596336" cy="4525963"/>
          </a:xfrm>
        </p:spPr>
        <p:txBody>
          <a:bodyPr>
            <a:normAutofit/>
          </a:bodyPr>
          <a:lstStyle/>
          <a:p>
            <a:pPr algn="just"/>
            <a:r>
              <a:rPr lang="tr-TR" sz="2600" dirty="0"/>
              <a:t>Belirli tipteki (</a:t>
            </a:r>
            <a:r>
              <a:rPr lang="tr-TR" sz="2600" i="1" dirty="0"/>
              <a:t>arabanın anahtarlarını nereye bıraktığı gibi)</a:t>
            </a:r>
            <a:r>
              <a:rPr lang="tr-TR" sz="2600" dirty="0"/>
              <a:t> hafıza ilerleyen yaşla birlikte zayıflar. </a:t>
            </a:r>
          </a:p>
          <a:p>
            <a:pPr algn="just"/>
            <a:endParaRPr lang="tr-TR" sz="2600" dirty="0"/>
          </a:p>
          <a:p>
            <a:pPr algn="just"/>
            <a:r>
              <a:rPr lang="tr-TR" sz="2600" dirty="0"/>
              <a:t>Fakat diğer (</a:t>
            </a:r>
            <a:r>
              <a:rPr lang="tr-TR" sz="2600" i="1" dirty="0"/>
              <a:t>kavramsal bilginin geri çağırılması gibi</a:t>
            </a:r>
            <a:r>
              <a:rPr lang="tr-TR" sz="2600" dirty="0"/>
              <a:t>) hafıza tipleri kaybolmaz. </a:t>
            </a:r>
          </a:p>
          <a:p>
            <a:pPr algn="just"/>
            <a:endParaRPr lang="tr-TR" sz="2600" dirty="0"/>
          </a:p>
          <a:p>
            <a:pPr algn="just"/>
            <a:r>
              <a:rPr lang="tr-TR" sz="2600" dirty="0"/>
              <a:t>Yaşlılar öğrenme kabiliyetine sahiptirler fakat bunun hızı gençlere göre daha azdır</a:t>
            </a:r>
          </a:p>
          <a:p>
            <a:pPr lvl="1" algn="just"/>
            <a:endParaRPr lang="tr-TR" dirty="0"/>
          </a:p>
        </p:txBody>
      </p:sp>
    </p:spTree>
    <p:extLst>
      <p:ext uri="{BB962C8B-B14F-4D97-AF65-F5344CB8AC3E}">
        <p14:creationId xmlns:p14="http://schemas.microsoft.com/office/powerpoint/2010/main" val="418128902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03648" y="836712"/>
            <a:ext cx="8229600" cy="1143000"/>
          </a:xfrm>
        </p:spPr>
        <p:txBody>
          <a:bodyPr/>
          <a:lstStyle/>
          <a:p>
            <a:r>
              <a:rPr lang="tr-TR" sz="3200" b="1" dirty="0"/>
              <a:t>DUYUSAL FONKSİYONLAR</a:t>
            </a:r>
          </a:p>
        </p:txBody>
      </p:sp>
      <p:sp>
        <p:nvSpPr>
          <p:cNvPr id="3" name="İçerik Yer Tutucusu 2"/>
          <p:cNvSpPr>
            <a:spLocks noGrp="1"/>
          </p:cNvSpPr>
          <p:nvPr>
            <p:ph idx="1"/>
          </p:nvPr>
        </p:nvSpPr>
        <p:spPr>
          <a:xfrm>
            <a:off x="1403648" y="1556792"/>
            <a:ext cx="7380312" cy="4525963"/>
          </a:xfrm>
        </p:spPr>
        <p:txBody>
          <a:bodyPr>
            <a:normAutofit/>
          </a:bodyPr>
          <a:lstStyle/>
          <a:p>
            <a:endParaRPr lang="tr-TR" sz="2200" dirty="0"/>
          </a:p>
          <a:p>
            <a:r>
              <a:rPr lang="tr-TR" sz="2200" b="1" dirty="0"/>
              <a:t>Dokunma duyusuna </a:t>
            </a:r>
            <a:r>
              <a:rPr lang="tr-TR" sz="2200" dirty="0"/>
              <a:t>karşı hassasiyet azalır </a:t>
            </a:r>
            <a:r>
              <a:rPr lang="tr-TR" sz="2200" i="1" dirty="0"/>
              <a:t>(vibrasyon ve </a:t>
            </a:r>
            <a:r>
              <a:rPr lang="tr-TR" sz="2200" i="1" dirty="0" err="1"/>
              <a:t>spasyal</a:t>
            </a:r>
            <a:r>
              <a:rPr lang="tr-TR" sz="2200" i="1" dirty="0"/>
              <a:t> </a:t>
            </a:r>
            <a:r>
              <a:rPr lang="tr-TR" sz="2200" i="1" dirty="0" err="1"/>
              <a:t>ayırdedici</a:t>
            </a:r>
            <a:r>
              <a:rPr lang="tr-TR" sz="2200" i="1" dirty="0"/>
              <a:t> dokunma duyusu)</a:t>
            </a:r>
          </a:p>
          <a:p>
            <a:endParaRPr lang="tr-TR" sz="2200" dirty="0"/>
          </a:p>
          <a:p>
            <a:r>
              <a:rPr lang="tr-TR" sz="2200" b="1" dirty="0" err="1"/>
              <a:t>Propriosepsiyon</a:t>
            </a:r>
            <a:r>
              <a:rPr lang="tr-TR" sz="2200" dirty="0"/>
              <a:t> </a:t>
            </a:r>
            <a:r>
              <a:rPr lang="tr-TR" sz="2200" i="1" dirty="0"/>
              <a:t>(iç kulağın </a:t>
            </a:r>
            <a:r>
              <a:rPr lang="tr-TR" sz="2200" i="1" dirty="0" err="1"/>
              <a:t>vestibüler</a:t>
            </a:r>
            <a:r>
              <a:rPr lang="tr-TR" sz="2200" i="1" dirty="0"/>
              <a:t> sisteminin dahil olduğu)</a:t>
            </a:r>
            <a:r>
              <a:rPr lang="tr-TR" sz="2200" dirty="0"/>
              <a:t> duyusu da bir miktar bozulur.</a:t>
            </a:r>
          </a:p>
          <a:p>
            <a:endParaRPr lang="tr-TR" sz="2200" dirty="0"/>
          </a:p>
          <a:p>
            <a:r>
              <a:rPr lang="tr-TR" sz="2200" b="1" dirty="0" err="1"/>
              <a:t>Termoregülatör</a:t>
            </a:r>
            <a:r>
              <a:rPr lang="tr-TR" sz="2200" dirty="0"/>
              <a:t> yeteneği (özellikle sıcak ve soğuk duyusu yeteneğinin zayıflaması) azalır</a:t>
            </a:r>
          </a:p>
        </p:txBody>
      </p:sp>
    </p:spTree>
    <p:extLst>
      <p:ext uri="{BB962C8B-B14F-4D97-AF65-F5344CB8AC3E}">
        <p14:creationId xmlns:p14="http://schemas.microsoft.com/office/powerpoint/2010/main" val="238981921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75656" y="744537"/>
            <a:ext cx="7941568" cy="956271"/>
          </a:xfrm>
        </p:spPr>
        <p:txBody>
          <a:bodyPr/>
          <a:lstStyle/>
          <a:p>
            <a:r>
              <a:rPr lang="tr-TR" sz="3200" b="1" dirty="0"/>
              <a:t>DUYUSAL FONKSİYONLAR-İŞİTME</a:t>
            </a:r>
          </a:p>
        </p:txBody>
      </p:sp>
      <p:sp>
        <p:nvSpPr>
          <p:cNvPr id="3" name="İçerik Yer Tutucusu 2"/>
          <p:cNvSpPr>
            <a:spLocks noGrp="1"/>
          </p:cNvSpPr>
          <p:nvPr>
            <p:ph idx="1"/>
          </p:nvPr>
        </p:nvSpPr>
        <p:spPr>
          <a:xfrm>
            <a:off x="1331640" y="1700808"/>
            <a:ext cx="7668344" cy="5301208"/>
          </a:xfrm>
        </p:spPr>
        <p:txBody>
          <a:bodyPr>
            <a:normAutofit/>
          </a:bodyPr>
          <a:lstStyle/>
          <a:p>
            <a:r>
              <a:rPr lang="tr-TR" sz="2800" b="1" dirty="0"/>
              <a:t>İşitme kaybı </a:t>
            </a:r>
            <a:r>
              <a:rPr lang="tr-TR" sz="2800" dirty="0"/>
              <a:t>(özellikle yüksek-frekanslı seslere karşı)</a:t>
            </a:r>
          </a:p>
          <a:p>
            <a:endParaRPr lang="tr-TR" sz="2800" dirty="0"/>
          </a:p>
          <a:p>
            <a:r>
              <a:rPr lang="tr-TR" sz="2800" dirty="0"/>
              <a:t>Bu bozulmalar özellikle </a:t>
            </a:r>
            <a:r>
              <a:rPr lang="tr-TR" sz="2800" dirty="0" err="1"/>
              <a:t>korti</a:t>
            </a:r>
            <a:r>
              <a:rPr lang="tr-TR" sz="2800" dirty="0"/>
              <a:t> organı tüy </a:t>
            </a:r>
          </a:p>
          <a:p>
            <a:pPr marL="0" indent="0">
              <a:buNone/>
            </a:pPr>
            <a:r>
              <a:rPr lang="tr-TR" sz="2800" dirty="0"/>
              <a:t>    hücrelerinin kaybından dolayıdır.</a:t>
            </a:r>
          </a:p>
          <a:p>
            <a:endParaRPr lang="tr-TR" sz="2800" dirty="0"/>
          </a:p>
          <a:p>
            <a:r>
              <a:rPr lang="tr-TR" sz="2800" dirty="0"/>
              <a:t>İşitme kaybı, sinir hücrelerinin kaybı ve </a:t>
            </a:r>
            <a:r>
              <a:rPr lang="tr-TR" sz="2800" dirty="0" err="1"/>
              <a:t>kohlea</a:t>
            </a:r>
            <a:r>
              <a:rPr lang="tr-TR" sz="2800" dirty="0"/>
              <a:t> kan desteğinin azalmasından da kaynaklanabilir. </a:t>
            </a:r>
          </a:p>
          <a:p>
            <a:endParaRPr lang="tr-TR" sz="2800" dirty="0"/>
          </a:p>
          <a:p>
            <a:endParaRPr lang="tr-TR" dirty="0"/>
          </a:p>
        </p:txBody>
      </p:sp>
    </p:spTree>
    <p:extLst>
      <p:ext uri="{BB962C8B-B14F-4D97-AF65-F5344CB8AC3E}">
        <p14:creationId xmlns:p14="http://schemas.microsoft.com/office/powerpoint/2010/main" val="518295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3"/>
          <p:cNvSpPr>
            <a:spLocks noGrp="1" noChangeArrowheads="1"/>
          </p:cNvSpPr>
          <p:nvPr>
            <p:ph type="body" idx="1"/>
          </p:nvPr>
        </p:nvSpPr>
        <p:spPr>
          <a:xfrm>
            <a:off x="1371600" y="1628800"/>
            <a:ext cx="7772400" cy="4572000"/>
          </a:xfrm>
        </p:spPr>
        <p:txBody>
          <a:bodyPr/>
          <a:lstStyle/>
          <a:p>
            <a:pPr>
              <a:lnSpc>
                <a:spcPct val="90000"/>
              </a:lnSpc>
            </a:pPr>
            <a:endParaRPr lang="tr-TR" sz="2200" dirty="0"/>
          </a:p>
          <a:p>
            <a:pPr>
              <a:lnSpc>
                <a:spcPct val="90000"/>
              </a:lnSpc>
            </a:pPr>
            <a:r>
              <a:rPr lang="tr-TR" sz="2800" dirty="0"/>
              <a:t>Yaşlılığa bağlı olarak ortaya çıkan işitme bozukluklarına </a:t>
            </a:r>
            <a:r>
              <a:rPr lang="tr-TR" sz="2800" dirty="0" err="1"/>
              <a:t>presbiakuzi</a:t>
            </a:r>
            <a:r>
              <a:rPr lang="tr-TR" sz="2800" dirty="0"/>
              <a:t> denir. Bu tür işitme bozukluğu </a:t>
            </a:r>
            <a:r>
              <a:rPr lang="tr-TR" sz="2800" dirty="0" err="1"/>
              <a:t>sensorinöral</a:t>
            </a:r>
            <a:r>
              <a:rPr lang="tr-TR" sz="2800" dirty="0"/>
              <a:t> tipte olup, yani hem </a:t>
            </a:r>
            <a:r>
              <a:rPr lang="tr-TR" sz="2800" dirty="0" err="1"/>
              <a:t>sensör</a:t>
            </a:r>
            <a:r>
              <a:rPr lang="tr-TR" sz="2800" dirty="0"/>
              <a:t>(</a:t>
            </a:r>
            <a:r>
              <a:rPr lang="tr-TR" sz="2800" dirty="0" err="1"/>
              <a:t>kokleanın</a:t>
            </a:r>
            <a:r>
              <a:rPr lang="tr-TR" sz="2800" dirty="0"/>
              <a:t>) hem de </a:t>
            </a:r>
            <a:r>
              <a:rPr lang="tr-TR" sz="2800" dirty="0" err="1"/>
              <a:t>nöral</a:t>
            </a:r>
            <a:r>
              <a:rPr lang="tr-TR" sz="2800" dirty="0"/>
              <a:t> bölgenin(n. </a:t>
            </a:r>
            <a:r>
              <a:rPr lang="tr-TR" sz="2800" dirty="0" err="1"/>
              <a:t>Statoakustikus’un</a:t>
            </a:r>
            <a:r>
              <a:rPr lang="tr-TR" sz="2800" dirty="0"/>
              <a:t> akustik dalı) dejenerasyonundan kaynaklanmaktadır.</a:t>
            </a:r>
          </a:p>
          <a:p>
            <a:pPr>
              <a:lnSpc>
                <a:spcPct val="90000"/>
              </a:lnSpc>
            </a:pPr>
            <a:endParaRPr lang="tr-TR" sz="2800" dirty="0"/>
          </a:p>
          <a:p>
            <a:pPr>
              <a:lnSpc>
                <a:spcPct val="90000"/>
              </a:lnSpc>
            </a:pPr>
            <a:r>
              <a:rPr lang="tr-TR" sz="2800" dirty="0" err="1"/>
              <a:t>Presbiakuzili</a:t>
            </a:r>
            <a:r>
              <a:rPr lang="tr-TR" sz="2800" dirty="0"/>
              <a:t> kimselerin en çok yakınmaları gelen sesi duydukları ancak anlayamadıkları şeklindedir.</a:t>
            </a:r>
          </a:p>
          <a:p>
            <a:pPr>
              <a:lnSpc>
                <a:spcPct val="90000"/>
              </a:lnSpc>
            </a:pPr>
            <a:endParaRPr lang="tr-TR" sz="2200" dirty="0"/>
          </a:p>
        </p:txBody>
      </p:sp>
    </p:spTree>
    <p:extLst>
      <p:ext uri="{BB962C8B-B14F-4D97-AF65-F5344CB8AC3E}">
        <p14:creationId xmlns:p14="http://schemas.microsoft.com/office/powerpoint/2010/main" val="405148214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3"/>
          <p:cNvSpPr>
            <a:spLocks noGrp="1" noChangeArrowheads="1"/>
          </p:cNvSpPr>
          <p:nvPr>
            <p:ph type="body" idx="1"/>
          </p:nvPr>
        </p:nvSpPr>
        <p:spPr>
          <a:xfrm>
            <a:off x="1375668" y="1988840"/>
            <a:ext cx="7300788" cy="3672408"/>
          </a:xfrm>
        </p:spPr>
        <p:txBody>
          <a:bodyPr/>
          <a:lstStyle/>
          <a:p>
            <a:pPr>
              <a:lnSpc>
                <a:spcPct val="90000"/>
              </a:lnSpc>
            </a:pPr>
            <a:r>
              <a:rPr lang="tr-TR" sz="2400" dirty="0" err="1"/>
              <a:t>Presbiakuzi</a:t>
            </a:r>
            <a:r>
              <a:rPr lang="tr-TR" sz="2400" dirty="0"/>
              <a:t>, özellikle yüksek frekanslı seslerin duyulmasını engelleyen bir durumdur. Bu yaşlılarda sosyal izolasyona neden olur ki, bu da depresyona zemin hazırlayan bir durumdur.</a:t>
            </a:r>
          </a:p>
          <a:p>
            <a:pPr>
              <a:lnSpc>
                <a:spcPct val="90000"/>
              </a:lnSpc>
            </a:pPr>
            <a:endParaRPr lang="tr-TR" sz="2400" dirty="0"/>
          </a:p>
          <a:p>
            <a:pPr>
              <a:lnSpc>
                <a:spcPct val="90000"/>
              </a:lnSpc>
            </a:pPr>
            <a:r>
              <a:rPr lang="tr-TR" sz="2400" dirty="0"/>
              <a:t>65 yaşın üstünde her 3 yaşlıdan birinde belirgin işitme kaybı vardır.</a:t>
            </a:r>
          </a:p>
          <a:p>
            <a:pPr>
              <a:lnSpc>
                <a:spcPct val="90000"/>
              </a:lnSpc>
            </a:pPr>
            <a:endParaRPr lang="tr-TR" sz="2400" dirty="0"/>
          </a:p>
          <a:p>
            <a:pPr>
              <a:lnSpc>
                <a:spcPct val="90000"/>
              </a:lnSpc>
            </a:pPr>
            <a:r>
              <a:rPr lang="tr-TR" sz="2400" dirty="0"/>
              <a:t>85 yaşın üstünde ise her 2 yaşlıdan birinin işitme problemi olmaktadır.</a:t>
            </a:r>
          </a:p>
        </p:txBody>
      </p:sp>
    </p:spTree>
    <p:extLst>
      <p:ext uri="{BB962C8B-B14F-4D97-AF65-F5344CB8AC3E}">
        <p14:creationId xmlns:p14="http://schemas.microsoft.com/office/powerpoint/2010/main" val="214175042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331640" y="620688"/>
            <a:ext cx="8229600" cy="1143000"/>
          </a:xfrm>
        </p:spPr>
        <p:txBody>
          <a:bodyPr/>
          <a:lstStyle/>
          <a:p>
            <a:r>
              <a:rPr lang="tr-TR" sz="3200" b="1" dirty="0"/>
              <a:t>DUYUSAL FONKSİYONLAR-GÖRME</a:t>
            </a:r>
          </a:p>
        </p:txBody>
      </p:sp>
      <p:sp>
        <p:nvSpPr>
          <p:cNvPr id="3" name="İçerik Yer Tutucusu 2"/>
          <p:cNvSpPr>
            <a:spLocks noGrp="1"/>
          </p:cNvSpPr>
          <p:nvPr>
            <p:ph idx="1"/>
          </p:nvPr>
        </p:nvSpPr>
        <p:spPr>
          <a:xfrm>
            <a:off x="1331640" y="1645568"/>
            <a:ext cx="7632848" cy="5184576"/>
          </a:xfrm>
        </p:spPr>
        <p:txBody>
          <a:bodyPr>
            <a:normAutofit fontScale="70000" lnSpcReduction="20000"/>
          </a:bodyPr>
          <a:lstStyle/>
          <a:p>
            <a:r>
              <a:rPr lang="tr-TR" dirty="0"/>
              <a:t>Yaşın ilerlemesi </a:t>
            </a:r>
            <a:r>
              <a:rPr lang="tr-TR" b="1" dirty="0"/>
              <a:t>görmeyi</a:t>
            </a:r>
            <a:r>
              <a:rPr lang="tr-TR" dirty="0"/>
              <a:t> de bozar.</a:t>
            </a:r>
          </a:p>
          <a:p>
            <a:endParaRPr lang="tr-TR" dirty="0"/>
          </a:p>
          <a:p>
            <a:r>
              <a:rPr lang="tr-TR" dirty="0"/>
              <a:t>Yaşlanma erişkin yaşam boyunca </a:t>
            </a:r>
            <a:r>
              <a:rPr lang="tr-TR" dirty="0" err="1"/>
              <a:t>akomodasyon</a:t>
            </a:r>
            <a:r>
              <a:rPr lang="tr-TR" dirty="0"/>
              <a:t> gücünde ilerleyici bir kayıp meydana getirir </a:t>
            </a:r>
            <a:r>
              <a:rPr lang="tr-TR" b="1" dirty="0"/>
              <a:t>(</a:t>
            </a:r>
            <a:r>
              <a:rPr lang="tr-TR" b="1" dirty="0" err="1"/>
              <a:t>presbiyopi</a:t>
            </a:r>
            <a:r>
              <a:rPr lang="tr-TR" b="1" dirty="0"/>
              <a:t>)</a:t>
            </a:r>
            <a:endParaRPr lang="tr-TR" dirty="0"/>
          </a:p>
          <a:p>
            <a:endParaRPr lang="tr-TR" b="1" dirty="0"/>
          </a:p>
          <a:p>
            <a:r>
              <a:rPr lang="tr-TR" dirty="0"/>
              <a:t>Hemen hemen tüm yaşlıların:</a:t>
            </a:r>
          </a:p>
          <a:p>
            <a:pPr lvl="1"/>
            <a:r>
              <a:rPr lang="tr-TR" dirty="0"/>
              <a:t>Koni sayıları azalmıştır</a:t>
            </a:r>
          </a:p>
          <a:p>
            <a:pPr lvl="1"/>
            <a:r>
              <a:rPr lang="tr-TR" dirty="0"/>
              <a:t>Işık şiddetine cevap olarak </a:t>
            </a:r>
            <a:r>
              <a:rPr lang="tr-TR" dirty="0" err="1"/>
              <a:t>pupilla</a:t>
            </a:r>
            <a:r>
              <a:rPr lang="tr-TR" dirty="0"/>
              <a:t> çapını değiştirme yeteneği azalmıştır</a:t>
            </a:r>
          </a:p>
          <a:p>
            <a:pPr lvl="1"/>
            <a:r>
              <a:rPr lang="tr-TR" dirty="0"/>
              <a:t>Basillerin düşük ışık şiddetine adapte olma yeteneği azalmıştır</a:t>
            </a:r>
          </a:p>
          <a:p>
            <a:pPr lvl="1"/>
            <a:endParaRPr lang="tr-TR" dirty="0"/>
          </a:p>
          <a:p>
            <a:r>
              <a:rPr lang="tr-TR" dirty="0"/>
              <a:t>Yaş ile ilişkili hastalıklar birçok kişide </a:t>
            </a:r>
          </a:p>
          <a:p>
            <a:pPr marL="0" indent="0">
              <a:buNone/>
            </a:pPr>
            <a:r>
              <a:rPr lang="tr-TR" dirty="0"/>
              <a:t>     görmeyi belirgin şekilde azaltır: </a:t>
            </a:r>
          </a:p>
          <a:p>
            <a:pPr marL="0" indent="0">
              <a:buNone/>
            </a:pPr>
            <a:r>
              <a:rPr lang="tr-TR" b="1" i="1" dirty="0"/>
              <a:t>     Katarakt, Glokom</a:t>
            </a:r>
          </a:p>
          <a:p>
            <a:pPr lvl="1"/>
            <a:endParaRPr lang="tr-TR" dirty="0"/>
          </a:p>
        </p:txBody>
      </p:sp>
    </p:spTree>
    <p:extLst>
      <p:ext uri="{BB962C8B-B14F-4D97-AF65-F5344CB8AC3E}">
        <p14:creationId xmlns:p14="http://schemas.microsoft.com/office/powerpoint/2010/main" val="172719735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259632" y="836712"/>
            <a:ext cx="8211244" cy="1143000"/>
          </a:xfrm>
        </p:spPr>
        <p:txBody>
          <a:bodyPr>
            <a:normAutofit/>
          </a:bodyPr>
          <a:lstStyle/>
          <a:p>
            <a:r>
              <a:rPr lang="tr-TR" sz="3200" b="1" dirty="0"/>
              <a:t>DUYUSAL FONKSİYONLAR-TAT ve KOKU</a:t>
            </a:r>
          </a:p>
        </p:txBody>
      </p:sp>
      <p:sp>
        <p:nvSpPr>
          <p:cNvPr id="3" name="İçerik Yer Tutucusu 2"/>
          <p:cNvSpPr>
            <a:spLocks noGrp="1"/>
          </p:cNvSpPr>
          <p:nvPr>
            <p:ph idx="1"/>
          </p:nvPr>
        </p:nvSpPr>
        <p:spPr>
          <a:xfrm>
            <a:off x="1547664" y="1988841"/>
            <a:ext cx="7596336" cy="1858516"/>
          </a:xfrm>
        </p:spPr>
        <p:txBody>
          <a:bodyPr>
            <a:normAutofit/>
          </a:bodyPr>
          <a:lstStyle/>
          <a:p>
            <a:r>
              <a:rPr lang="tr-TR" sz="2400" dirty="0"/>
              <a:t>Acı, tatlı, ekşi ve tuzlu tat duyusunu tespit ve </a:t>
            </a:r>
            <a:r>
              <a:rPr lang="tr-TR" sz="2400" dirty="0" err="1"/>
              <a:t>ayırdetme</a:t>
            </a:r>
            <a:r>
              <a:rPr lang="tr-TR" sz="2400" dirty="0"/>
              <a:t> yeteneği bir miktar bozulur. </a:t>
            </a:r>
          </a:p>
          <a:p>
            <a:endParaRPr lang="tr-TR" sz="2400" dirty="0"/>
          </a:p>
          <a:p>
            <a:r>
              <a:rPr lang="tr-TR" sz="2400" dirty="0"/>
              <a:t>Koku duyusunda belirgin bir azalma vardır.</a:t>
            </a:r>
          </a:p>
          <a:p>
            <a:endParaRPr lang="tr-TR" dirty="0"/>
          </a:p>
        </p:txBody>
      </p:sp>
    </p:spTree>
    <p:extLst>
      <p:ext uri="{BB962C8B-B14F-4D97-AF65-F5344CB8AC3E}">
        <p14:creationId xmlns:p14="http://schemas.microsoft.com/office/powerpoint/2010/main" val="178594670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3"/>
          <p:cNvSpPr>
            <a:spLocks noGrp="1" noChangeArrowheads="1"/>
          </p:cNvSpPr>
          <p:nvPr>
            <p:ph type="body" idx="1"/>
          </p:nvPr>
        </p:nvSpPr>
        <p:spPr>
          <a:xfrm>
            <a:off x="1259632" y="1052736"/>
            <a:ext cx="7596336" cy="4536504"/>
          </a:xfrm>
        </p:spPr>
        <p:txBody>
          <a:bodyPr/>
          <a:lstStyle/>
          <a:p>
            <a:pPr>
              <a:buNone/>
            </a:pPr>
            <a:r>
              <a:rPr lang="tr-TR" sz="2800" dirty="0"/>
              <a:t>   </a:t>
            </a:r>
            <a:r>
              <a:rPr lang="tr-TR" sz="2800" b="1" dirty="0"/>
              <a:t>Yaşlanmayla birlikte kalp ve damar sistemi</a:t>
            </a:r>
          </a:p>
          <a:p>
            <a:pPr>
              <a:lnSpc>
                <a:spcPct val="90000"/>
              </a:lnSpc>
              <a:buFont typeface="Wingdings" pitchFamily="2" charset="2"/>
              <a:buNone/>
            </a:pPr>
            <a:endParaRPr lang="tr-TR" sz="2800" dirty="0"/>
          </a:p>
          <a:p>
            <a:r>
              <a:rPr lang="tr-TR" sz="2800" dirty="0"/>
              <a:t>Kanla ilgili üç önemli değişiklik vardır :</a:t>
            </a:r>
          </a:p>
          <a:p>
            <a:endParaRPr lang="tr-TR" sz="800" dirty="0"/>
          </a:p>
          <a:p>
            <a:pPr marL="0" lvl="0" indent="0">
              <a:buNone/>
            </a:pPr>
            <a:r>
              <a:rPr lang="tr-TR" sz="2800" dirty="0"/>
              <a:t>   - </a:t>
            </a:r>
            <a:r>
              <a:rPr lang="tr-TR" sz="2800" dirty="0" err="1"/>
              <a:t>Hematokrit</a:t>
            </a:r>
            <a:r>
              <a:rPr lang="tr-TR" sz="2800" dirty="0"/>
              <a:t> azalır.</a:t>
            </a:r>
          </a:p>
          <a:p>
            <a:pPr marL="0" lvl="0" indent="0">
              <a:buNone/>
            </a:pPr>
            <a:r>
              <a:rPr lang="tr-TR" sz="2800" dirty="0"/>
              <a:t>   - </a:t>
            </a:r>
            <a:r>
              <a:rPr lang="tr-TR" sz="2800" dirty="0" err="1"/>
              <a:t>Trombuslar</a:t>
            </a:r>
            <a:r>
              <a:rPr lang="tr-TR" sz="2800" dirty="0"/>
              <a:t> </a:t>
            </a:r>
            <a:r>
              <a:rPr lang="tr-TR" sz="2800" dirty="0" err="1"/>
              <a:t>periferal</a:t>
            </a:r>
            <a:r>
              <a:rPr lang="tr-TR" sz="2800" dirty="0"/>
              <a:t> </a:t>
            </a:r>
            <a:r>
              <a:rPr lang="tr-TR" sz="2800" dirty="0" err="1"/>
              <a:t>venleri</a:t>
            </a:r>
            <a:r>
              <a:rPr lang="tr-TR" sz="2800" dirty="0"/>
              <a:t> tıkayabilir veya daraltabilir. </a:t>
            </a:r>
            <a:r>
              <a:rPr lang="tr-TR" sz="2800" dirty="0" err="1"/>
              <a:t>Pulmoner</a:t>
            </a:r>
            <a:r>
              <a:rPr lang="tr-TR" sz="2800" dirty="0"/>
              <a:t> </a:t>
            </a:r>
            <a:r>
              <a:rPr lang="tr-TR" sz="2800" dirty="0" err="1"/>
              <a:t>embolizm</a:t>
            </a:r>
            <a:r>
              <a:rPr lang="tr-TR" sz="2800" dirty="0"/>
              <a:t> ihtimali artar.</a:t>
            </a:r>
          </a:p>
          <a:p>
            <a:pPr marL="0" lvl="0" indent="0">
              <a:buNone/>
            </a:pPr>
            <a:r>
              <a:rPr lang="tr-TR" sz="2800" dirty="0"/>
              <a:t>   - Kapaklar iyi çalışmadığı için bacak </a:t>
            </a:r>
            <a:r>
              <a:rPr lang="tr-TR" sz="2800" dirty="0" err="1"/>
              <a:t>venlerinde</a:t>
            </a:r>
            <a:r>
              <a:rPr lang="tr-TR" sz="2800" dirty="0"/>
              <a:t> kan birikir.</a:t>
            </a:r>
          </a:p>
        </p:txBody>
      </p:sp>
    </p:spTree>
    <p:extLst>
      <p:ext uri="{BB962C8B-B14F-4D97-AF65-F5344CB8AC3E}">
        <p14:creationId xmlns:p14="http://schemas.microsoft.com/office/powerpoint/2010/main" val="148547178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3"/>
          <p:cNvSpPr>
            <a:spLocks noGrp="1" noChangeArrowheads="1"/>
          </p:cNvSpPr>
          <p:nvPr>
            <p:ph type="body" idx="1"/>
          </p:nvPr>
        </p:nvSpPr>
        <p:spPr>
          <a:xfrm>
            <a:off x="1403648" y="1052736"/>
            <a:ext cx="7632848" cy="4114800"/>
          </a:xfrm>
        </p:spPr>
        <p:txBody>
          <a:bodyPr/>
          <a:lstStyle/>
          <a:p>
            <a:pPr>
              <a:buNone/>
            </a:pPr>
            <a:r>
              <a:rPr lang="tr-TR" sz="2800" dirty="0"/>
              <a:t>   </a:t>
            </a:r>
            <a:r>
              <a:rPr lang="tr-TR" sz="2800" b="1" dirty="0"/>
              <a:t>Yaşlanmayla birlikte kalp ve damar sistemi</a:t>
            </a:r>
          </a:p>
          <a:p>
            <a:endParaRPr lang="tr-TR" sz="2400" dirty="0"/>
          </a:p>
          <a:p>
            <a:r>
              <a:rPr lang="tr-TR" sz="2400" dirty="0"/>
              <a:t>Kalpte görülen diğer değişiklikler de şunlardır :</a:t>
            </a:r>
          </a:p>
          <a:p>
            <a:endParaRPr lang="tr-TR" sz="1000" dirty="0"/>
          </a:p>
          <a:p>
            <a:pPr marL="0" lvl="0" indent="0">
              <a:buNone/>
            </a:pPr>
            <a:r>
              <a:rPr lang="tr-TR" sz="2400" dirty="0"/>
              <a:t>    - Yaşla beraber kalp kası </a:t>
            </a:r>
            <a:r>
              <a:rPr lang="tr-TR" sz="2400" dirty="0" err="1"/>
              <a:t>atrofiye</a:t>
            </a:r>
            <a:r>
              <a:rPr lang="tr-TR" sz="2400" dirty="0"/>
              <a:t> uğrar ve her bir kasılmada pompalanan kan miktarı da azalır. Kalbin boyutları küçülür </a:t>
            </a:r>
          </a:p>
          <a:p>
            <a:pPr marL="0" lvl="0" indent="0">
              <a:buNone/>
            </a:pPr>
            <a:r>
              <a:rPr lang="tr-TR" sz="2400" dirty="0"/>
              <a:t>    - Otonomi noktalarında ve ileti sisteminde aktivite zayıflar.</a:t>
            </a:r>
          </a:p>
          <a:p>
            <a:pPr marL="0" lvl="0" indent="0">
              <a:buNone/>
            </a:pPr>
            <a:r>
              <a:rPr lang="tr-TR" sz="2400" dirty="0"/>
              <a:t>    - Zedelenen kalp kası hücrelerinin yerini nedbe dokusu doldurur.</a:t>
            </a:r>
          </a:p>
        </p:txBody>
      </p:sp>
    </p:spTree>
    <p:extLst>
      <p:ext uri="{BB962C8B-B14F-4D97-AF65-F5344CB8AC3E}">
        <p14:creationId xmlns:p14="http://schemas.microsoft.com/office/powerpoint/2010/main" val="185123736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547664" y="908720"/>
            <a:ext cx="7482036" cy="1143000"/>
          </a:xfrm>
        </p:spPr>
        <p:txBody>
          <a:bodyPr/>
          <a:lstStyle/>
          <a:p>
            <a:r>
              <a:rPr lang="tr-TR" sz="3200" b="1" dirty="0"/>
              <a:t>KARDİYOVASKÜLER FONKSİYON</a:t>
            </a:r>
          </a:p>
        </p:txBody>
      </p:sp>
      <p:sp>
        <p:nvSpPr>
          <p:cNvPr id="3" name="İçerik Yer Tutucusu 2"/>
          <p:cNvSpPr>
            <a:spLocks noGrp="1"/>
          </p:cNvSpPr>
          <p:nvPr>
            <p:ph idx="1"/>
          </p:nvPr>
        </p:nvSpPr>
        <p:spPr>
          <a:xfrm>
            <a:off x="1619672" y="2348880"/>
            <a:ext cx="7380312" cy="4165923"/>
          </a:xfrm>
        </p:spPr>
        <p:txBody>
          <a:bodyPr>
            <a:noAutofit/>
          </a:bodyPr>
          <a:lstStyle/>
          <a:p>
            <a:r>
              <a:rPr lang="tr-TR" sz="2000" b="1" dirty="0" err="1"/>
              <a:t>Ard</a:t>
            </a:r>
            <a:r>
              <a:rPr lang="tr-TR" sz="2000" b="1" dirty="0"/>
              <a:t> yük </a:t>
            </a:r>
            <a:r>
              <a:rPr lang="tr-TR" sz="2000" i="1" dirty="0"/>
              <a:t>(sol </a:t>
            </a:r>
            <a:r>
              <a:rPr lang="tr-TR" sz="2000" i="1" dirty="0" err="1"/>
              <a:t>ventrikülden</a:t>
            </a:r>
            <a:r>
              <a:rPr lang="tr-TR" sz="2000" i="1" dirty="0"/>
              <a:t> gelen kanın fırlatılmasına karşı olan direnç)</a:t>
            </a:r>
            <a:r>
              <a:rPr lang="tr-TR" sz="2000" dirty="0"/>
              <a:t> ilerleyen yaşla birlikte </a:t>
            </a:r>
            <a:r>
              <a:rPr lang="tr-TR" sz="2000" b="1" dirty="0"/>
              <a:t>artar</a:t>
            </a:r>
            <a:r>
              <a:rPr lang="tr-TR" sz="2000" dirty="0"/>
              <a:t>.</a:t>
            </a:r>
          </a:p>
          <a:p>
            <a:endParaRPr lang="tr-TR" sz="2000" dirty="0"/>
          </a:p>
          <a:p>
            <a:r>
              <a:rPr lang="tr-TR" sz="2000" b="1" i="1" dirty="0"/>
              <a:t>Bunun başlıca nedeni </a:t>
            </a:r>
            <a:r>
              <a:rPr lang="tr-TR" sz="2000" b="1" i="1" dirty="0" err="1"/>
              <a:t>arteriyel</a:t>
            </a:r>
            <a:r>
              <a:rPr lang="tr-TR" sz="2000" b="1" i="1" dirty="0"/>
              <a:t> </a:t>
            </a:r>
            <a:r>
              <a:rPr lang="tr-TR" sz="2000" b="1" i="1" dirty="0" err="1"/>
              <a:t>kompliyansın</a:t>
            </a:r>
            <a:r>
              <a:rPr lang="tr-TR" sz="2000" b="1" i="1" dirty="0"/>
              <a:t> azalmasıdır.</a:t>
            </a:r>
          </a:p>
          <a:p>
            <a:endParaRPr lang="tr-TR" sz="2000" b="1" i="1" dirty="0"/>
          </a:p>
          <a:p>
            <a:r>
              <a:rPr lang="tr-TR" sz="2000" i="1" dirty="0" err="1"/>
              <a:t>Kompliyansın</a:t>
            </a:r>
            <a:r>
              <a:rPr lang="tr-TR" sz="2000" i="1" dirty="0"/>
              <a:t> azalması </a:t>
            </a:r>
            <a:r>
              <a:rPr lang="tr-TR" sz="2000" b="1" i="1" dirty="0" err="1"/>
              <a:t>sistolik</a:t>
            </a:r>
            <a:r>
              <a:rPr lang="tr-TR" sz="2000" b="1" i="1" dirty="0"/>
              <a:t> basıncı </a:t>
            </a:r>
            <a:r>
              <a:rPr lang="tr-TR" sz="2000" i="1" dirty="0"/>
              <a:t>yükseltir </a:t>
            </a:r>
            <a:r>
              <a:rPr lang="tr-TR" sz="2000" b="1" i="1" dirty="0" err="1"/>
              <a:t>diyastolik</a:t>
            </a:r>
            <a:r>
              <a:rPr lang="tr-TR" sz="2000" b="1" i="1" dirty="0"/>
              <a:t> basıncı </a:t>
            </a:r>
            <a:r>
              <a:rPr lang="tr-TR" sz="2000" i="1" dirty="0"/>
              <a:t>hafifçe yükseltir</a:t>
            </a:r>
          </a:p>
          <a:p>
            <a:endParaRPr lang="tr-TR" sz="2000" i="1" dirty="0"/>
          </a:p>
        </p:txBody>
      </p:sp>
    </p:spTree>
    <p:extLst>
      <p:ext uri="{BB962C8B-B14F-4D97-AF65-F5344CB8AC3E}">
        <p14:creationId xmlns:p14="http://schemas.microsoft.com/office/powerpoint/2010/main" val="11661770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03648" y="980728"/>
            <a:ext cx="7416824" cy="1143000"/>
          </a:xfrm>
        </p:spPr>
        <p:txBody>
          <a:bodyPr/>
          <a:lstStyle/>
          <a:p>
            <a:r>
              <a:rPr lang="tr-TR" sz="3200" b="1" dirty="0"/>
              <a:t>KARDİYOVASKÜLER FONKSİYON</a:t>
            </a:r>
          </a:p>
        </p:txBody>
      </p:sp>
      <p:sp>
        <p:nvSpPr>
          <p:cNvPr id="3" name="İçerik Yer Tutucusu 2"/>
          <p:cNvSpPr>
            <a:spLocks noGrp="1"/>
          </p:cNvSpPr>
          <p:nvPr>
            <p:ph idx="1"/>
          </p:nvPr>
        </p:nvSpPr>
        <p:spPr>
          <a:xfrm>
            <a:off x="1381231" y="1772816"/>
            <a:ext cx="7762769" cy="4464496"/>
          </a:xfrm>
        </p:spPr>
        <p:txBody>
          <a:bodyPr>
            <a:normAutofit fontScale="77500" lnSpcReduction="20000"/>
          </a:bodyPr>
          <a:lstStyle/>
          <a:p>
            <a:pPr marL="0" indent="0">
              <a:lnSpc>
                <a:spcPct val="160000"/>
              </a:lnSpc>
              <a:buNone/>
            </a:pPr>
            <a:endParaRPr lang="tr-TR" sz="2800" dirty="0"/>
          </a:p>
          <a:p>
            <a:pPr>
              <a:lnSpc>
                <a:spcPct val="160000"/>
              </a:lnSpc>
            </a:pPr>
            <a:r>
              <a:rPr lang="tr-TR" sz="2800" dirty="0" err="1"/>
              <a:t>Ard</a:t>
            </a:r>
            <a:r>
              <a:rPr lang="tr-TR" sz="2800" dirty="0"/>
              <a:t> yükün artması sol </a:t>
            </a:r>
            <a:r>
              <a:rPr lang="tr-TR" sz="2800" dirty="0" err="1"/>
              <a:t>ventrikül</a:t>
            </a:r>
            <a:r>
              <a:rPr lang="tr-TR" sz="2800" dirty="0"/>
              <a:t> duvarının kalınlaşmasına yol açar</a:t>
            </a:r>
          </a:p>
          <a:p>
            <a:pPr>
              <a:lnSpc>
                <a:spcPct val="160000"/>
              </a:lnSpc>
            </a:pPr>
            <a:endParaRPr lang="tr-TR" sz="2800" dirty="0"/>
          </a:p>
          <a:p>
            <a:pPr>
              <a:lnSpc>
                <a:spcPct val="160000"/>
              </a:lnSpc>
            </a:pPr>
            <a:r>
              <a:rPr lang="tr-TR" sz="2800" dirty="0"/>
              <a:t>Bu kalınlaşma </a:t>
            </a:r>
            <a:r>
              <a:rPr lang="tr-TR" sz="2800" dirty="0" err="1"/>
              <a:t>miyositlerin</a:t>
            </a:r>
            <a:r>
              <a:rPr lang="tr-TR" sz="2800" dirty="0"/>
              <a:t> sayısındaki değil boyutlarındaki artıştan kaynaklanır</a:t>
            </a:r>
          </a:p>
          <a:p>
            <a:pPr>
              <a:lnSpc>
                <a:spcPct val="160000"/>
              </a:lnSpc>
            </a:pPr>
            <a:endParaRPr lang="tr-TR" sz="2800" dirty="0"/>
          </a:p>
          <a:p>
            <a:pPr>
              <a:lnSpc>
                <a:spcPct val="160000"/>
              </a:lnSpc>
            </a:pPr>
            <a:r>
              <a:rPr lang="tr-TR" sz="2800" dirty="0" err="1"/>
              <a:t>Arteriyel</a:t>
            </a:r>
            <a:r>
              <a:rPr lang="tr-TR" sz="2800" dirty="0"/>
              <a:t> </a:t>
            </a:r>
            <a:r>
              <a:rPr lang="tr-TR" sz="2800" dirty="0" err="1"/>
              <a:t>baroreseptörlerin</a:t>
            </a:r>
            <a:r>
              <a:rPr lang="tr-TR" sz="2800" dirty="0"/>
              <a:t> yaşla-ilişkili duyarsızlaşır</a:t>
            </a:r>
          </a:p>
        </p:txBody>
      </p:sp>
    </p:spTree>
    <p:extLst>
      <p:ext uri="{BB962C8B-B14F-4D97-AF65-F5344CB8AC3E}">
        <p14:creationId xmlns:p14="http://schemas.microsoft.com/office/powerpoint/2010/main" val="368261534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3"/>
          <p:cNvSpPr>
            <a:spLocks noGrp="1" noChangeArrowheads="1"/>
          </p:cNvSpPr>
          <p:nvPr>
            <p:ph type="body" idx="1"/>
          </p:nvPr>
        </p:nvSpPr>
        <p:spPr>
          <a:xfrm>
            <a:off x="1403648" y="1268760"/>
            <a:ext cx="7596336" cy="4114800"/>
          </a:xfrm>
        </p:spPr>
        <p:txBody>
          <a:bodyPr/>
          <a:lstStyle/>
          <a:p>
            <a:pPr>
              <a:buNone/>
            </a:pPr>
            <a:r>
              <a:rPr lang="tr-TR" sz="2800" dirty="0"/>
              <a:t>   </a:t>
            </a:r>
            <a:r>
              <a:rPr lang="tr-TR" sz="2800" b="1" dirty="0"/>
              <a:t>Yaşlanmayla birlikte kalp ve damar sistemi</a:t>
            </a:r>
          </a:p>
          <a:p>
            <a:pPr>
              <a:lnSpc>
                <a:spcPct val="90000"/>
              </a:lnSpc>
              <a:buFont typeface="Wingdings" pitchFamily="2" charset="2"/>
              <a:buNone/>
            </a:pPr>
            <a:endParaRPr lang="tr-TR" sz="2800" dirty="0"/>
          </a:p>
          <a:p>
            <a:r>
              <a:rPr lang="tr-TR" sz="2400" dirty="0"/>
              <a:t>Kan damarlarında ise </a:t>
            </a:r>
            <a:r>
              <a:rPr lang="tr-TR" sz="2400" dirty="0" err="1"/>
              <a:t>aterosklerozla</a:t>
            </a:r>
            <a:r>
              <a:rPr lang="tr-TR" sz="2400" dirty="0"/>
              <a:t> ilgili olarak :</a:t>
            </a:r>
          </a:p>
          <a:p>
            <a:endParaRPr lang="tr-TR" sz="2400" dirty="0"/>
          </a:p>
          <a:p>
            <a:pPr marL="0" lvl="0" indent="0">
              <a:buNone/>
            </a:pPr>
            <a:r>
              <a:rPr lang="tr-TR" sz="2400" dirty="0"/>
              <a:t>    - Arter çeperleri zayıflayarak anevrizmaya yol açar.</a:t>
            </a:r>
          </a:p>
          <a:p>
            <a:pPr marL="0" lvl="0" indent="0">
              <a:buNone/>
            </a:pPr>
            <a:endParaRPr lang="tr-TR" sz="1000" dirty="0"/>
          </a:p>
          <a:p>
            <a:pPr marL="0" lvl="0" indent="0">
              <a:buNone/>
            </a:pPr>
            <a:endParaRPr lang="tr-TR" sz="1000" dirty="0"/>
          </a:p>
          <a:p>
            <a:pPr marL="0" lvl="0" indent="0">
              <a:buNone/>
            </a:pPr>
            <a:r>
              <a:rPr lang="tr-TR" sz="2400" dirty="0"/>
              <a:t>    - </a:t>
            </a:r>
            <a:r>
              <a:rPr lang="tr-TR" sz="2400" dirty="0" err="1"/>
              <a:t>Aterosklerotik</a:t>
            </a:r>
            <a:r>
              <a:rPr lang="tr-TR" sz="2400" dirty="0"/>
              <a:t> plaklarda </a:t>
            </a:r>
            <a:r>
              <a:rPr lang="tr-TR" sz="2400" dirty="0" err="1"/>
              <a:t>trombus</a:t>
            </a:r>
            <a:r>
              <a:rPr lang="tr-TR" sz="2400" dirty="0"/>
              <a:t> oluşur.</a:t>
            </a:r>
          </a:p>
        </p:txBody>
      </p:sp>
    </p:spTree>
    <p:extLst>
      <p:ext uri="{BB962C8B-B14F-4D97-AF65-F5344CB8AC3E}">
        <p14:creationId xmlns:p14="http://schemas.microsoft.com/office/powerpoint/2010/main" val="285154645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353708" y="1628800"/>
            <a:ext cx="7772400" cy="483840"/>
          </a:xfrm>
        </p:spPr>
        <p:txBody>
          <a:bodyPr/>
          <a:lstStyle/>
          <a:p>
            <a:r>
              <a:rPr lang="tr-TR" sz="3200" b="1" dirty="0"/>
              <a:t>Yaşlılık ve Solunum Sistemi</a:t>
            </a:r>
            <a:br>
              <a:rPr lang="tr-TR" sz="3200" dirty="0"/>
            </a:br>
            <a:endParaRPr lang="tr-TR" sz="3200" dirty="0"/>
          </a:p>
        </p:txBody>
      </p:sp>
      <p:sp>
        <p:nvSpPr>
          <p:cNvPr id="3" name="İçerik Yer Tutucusu 2"/>
          <p:cNvSpPr>
            <a:spLocks noGrp="1"/>
          </p:cNvSpPr>
          <p:nvPr>
            <p:ph idx="1"/>
          </p:nvPr>
        </p:nvSpPr>
        <p:spPr>
          <a:xfrm>
            <a:off x="1360015" y="2492896"/>
            <a:ext cx="7460457" cy="4114800"/>
          </a:xfrm>
        </p:spPr>
        <p:txBody>
          <a:bodyPr/>
          <a:lstStyle/>
          <a:p>
            <a:r>
              <a:rPr lang="tr-TR" sz="2400" dirty="0"/>
              <a:t>Bütün vücutta elastik doku bozulduğundan, akciğerlerin genişleme özelliği (</a:t>
            </a:r>
            <a:r>
              <a:rPr lang="tr-TR" sz="2400" dirty="0" err="1"/>
              <a:t>kompliyans</a:t>
            </a:r>
            <a:r>
              <a:rPr lang="tr-TR" sz="2400" dirty="0"/>
              <a:t>) azalır. Akciğer hacimleri (statik ve zorlu </a:t>
            </a:r>
            <a:r>
              <a:rPr lang="tr-TR" sz="2400" dirty="0" err="1"/>
              <a:t>ekspiratuvar</a:t>
            </a:r>
            <a:r>
              <a:rPr lang="tr-TR" sz="2400" dirty="0"/>
              <a:t> hacimler) yaşla beraber kademeli olarak azalır.</a:t>
            </a:r>
          </a:p>
          <a:p>
            <a:endParaRPr lang="tr-TR" sz="2400" dirty="0"/>
          </a:p>
          <a:p>
            <a:r>
              <a:rPr lang="tr-TR" sz="2400" dirty="0"/>
              <a:t>Solunum kaslarının gerim ve dayanıklılığı yaşla birlikte azalır.</a:t>
            </a:r>
          </a:p>
        </p:txBody>
      </p:sp>
    </p:spTree>
    <p:extLst>
      <p:ext uri="{BB962C8B-B14F-4D97-AF65-F5344CB8AC3E}">
        <p14:creationId xmlns:p14="http://schemas.microsoft.com/office/powerpoint/2010/main" val="210744391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619672" y="692696"/>
            <a:ext cx="7772400" cy="1143000"/>
          </a:xfrm>
        </p:spPr>
        <p:txBody>
          <a:bodyPr/>
          <a:lstStyle/>
          <a:p>
            <a:r>
              <a:rPr lang="tr-TR" sz="3200" b="1" dirty="0"/>
              <a:t>PULMONER FONKSİYON</a:t>
            </a:r>
          </a:p>
        </p:txBody>
      </p:sp>
      <p:sp>
        <p:nvSpPr>
          <p:cNvPr id="3" name="İçerik Yer Tutucusu 2"/>
          <p:cNvSpPr>
            <a:spLocks noGrp="1"/>
          </p:cNvSpPr>
          <p:nvPr>
            <p:ph idx="1"/>
          </p:nvPr>
        </p:nvSpPr>
        <p:spPr>
          <a:xfrm>
            <a:off x="1691680" y="1844824"/>
            <a:ext cx="7164288" cy="4525963"/>
          </a:xfrm>
        </p:spPr>
        <p:txBody>
          <a:bodyPr/>
          <a:lstStyle/>
          <a:p>
            <a:r>
              <a:rPr lang="tr-TR" sz="2400" dirty="0"/>
              <a:t>Yaşla birlikte </a:t>
            </a:r>
            <a:r>
              <a:rPr lang="tr-TR" sz="2400" b="1" dirty="0" err="1"/>
              <a:t>kollajen</a:t>
            </a:r>
            <a:r>
              <a:rPr lang="tr-TR" sz="2400" b="1" dirty="0"/>
              <a:t> ve </a:t>
            </a:r>
            <a:r>
              <a:rPr lang="tr-TR" sz="2400" b="1" dirty="0" err="1"/>
              <a:t>elastin</a:t>
            </a:r>
            <a:r>
              <a:rPr lang="tr-TR" sz="2400" b="1" dirty="0"/>
              <a:t> dejenerasyonundan </a:t>
            </a:r>
            <a:r>
              <a:rPr lang="tr-TR" sz="2400" dirty="0"/>
              <a:t>dolayı küçük havayollarında </a:t>
            </a:r>
            <a:r>
              <a:rPr lang="tr-TR" sz="2400" dirty="0" err="1"/>
              <a:t>kollabe</a:t>
            </a:r>
            <a:r>
              <a:rPr lang="tr-TR" sz="2400" dirty="0"/>
              <a:t> olma (</a:t>
            </a:r>
            <a:r>
              <a:rPr lang="tr-TR" sz="2400" b="1" dirty="0" err="1"/>
              <a:t>atelektezi</a:t>
            </a:r>
            <a:r>
              <a:rPr lang="tr-TR" sz="2400" dirty="0"/>
              <a:t>) eğilimi artar.</a:t>
            </a:r>
          </a:p>
          <a:p>
            <a:endParaRPr lang="tr-TR" sz="2400" dirty="0"/>
          </a:p>
          <a:p>
            <a:r>
              <a:rPr lang="tr-TR" sz="2400" dirty="0"/>
              <a:t>Bu durum </a:t>
            </a:r>
          </a:p>
          <a:p>
            <a:pPr lvl="1"/>
            <a:r>
              <a:rPr lang="tr-TR" sz="2400" b="1" i="1" dirty="0" err="1"/>
              <a:t>ventilasyonun</a:t>
            </a:r>
            <a:r>
              <a:rPr lang="tr-TR" sz="2400" b="1" i="1" dirty="0"/>
              <a:t> zayıflamasına</a:t>
            </a:r>
          </a:p>
          <a:p>
            <a:pPr lvl="1"/>
            <a:r>
              <a:rPr lang="tr-TR" sz="2400" b="1" i="1" dirty="0" err="1"/>
              <a:t>Ventilasyon-perfüzyon</a:t>
            </a:r>
            <a:r>
              <a:rPr lang="tr-TR" sz="2400" b="1" i="1" dirty="0"/>
              <a:t> eşleşmesinin bozulmasına </a:t>
            </a:r>
          </a:p>
          <a:p>
            <a:pPr lvl="1"/>
            <a:r>
              <a:rPr lang="tr-TR" sz="2400" b="1" i="1" dirty="0" err="1"/>
              <a:t>Dinlenim</a:t>
            </a:r>
            <a:r>
              <a:rPr lang="tr-TR" sz="2400" b="1" i="1" dirty="0"/>
              <a:t> </a:t>
            </a:r>
            <a:r>
              <a:rPr lang="tr-TR" sz="2400" b="1" i="1" dirty="0" err="1"/>
              <a:t>arteriyel</a:t>
            </a:r>
            <a:r>
              <a:rPr lang="tr-TR" sz="2400" b="1" i="1" dirty="0"/>
              <a:t> PO</a:t>
            </a:r>
            <a:r>
              <a:rPr lang="tr-TR" sz="2400" b="1" i="1" baseline="-25000" dirty="0"/>
              <a:t>2</a:t>
            </a:r>
            <a:r>
              <a:rPr lang="tr-TR" sz="2400" b="1" i="1" dirty="0"/>
              <a:t>’nin azalmasına yol açar</a:t>
            </a:r>
          </a:p>
        </p:txBody>
      </p:sp>
    </p:spTree>
    <p:extLst>
      <p:ext uri="{BB962C8B-B14F-4D97-AF65-F5344CB8AC3E}">
        <p14:creationId xmlns:p14="http://schemas.microsoft.com/office/powerpoint/2010/main" val="49090922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331640" y="892899"/>
            <a:ext cx="4320480" cy="1143000"/>
          </a:xfrm>
        </p:spPr>
        <p:txBody>
          <a:bodyPr/>
          <a:lstStyle/>
          <a:p>
            <a:r>
              <a:rPr lang="tr-TR" dirty="0"/>
              <a:t>EGZERSİZ</a:t>
            </a:r>
          </a:p>
        </p:txBody>
      </p:sp>
      <p:sp>
        <p:nvSpPr>
          <p:cNvPr id="3" name="İçerik Yer Tutucusu 2"/>
          <p:cNvSpPr>
            <a:spLocks noGrp="1"/>
          </p:cNvSpPr>
          <p:nvPr>
            <p:ph idx="1"/>
          </p:nvPr>
        </p:nvSpPr>
        <p:spPr>
          <a:xfrm>
            <a:off x="1331640" y="2060848"/>
            <a:ext cx="7559824" cy="4608512"/>
          </a:xfrm>
        </p:spPr>
        <p:txBody>
          <a:bodyPr>
            <a:normAutofit/>
          </a:bodyPr>
          <a:lstStyle/>
          <a:p>
            <a:r>
              <a:rPr lang="tr-TR" sz="2400" b="1" dirty="0"/>
              <a:t>Maksimal O</a:t>
            </a:r>
            <a:r>
              <a:rPr lang="tr-TR" sz="2400" b="1" baseline="-25000" dirty="0"/>
              <a:t>2</a:t>
            </a:r>
            <a:r>
              <a:rPr lang="tr-TR" sz="2400" b="1" dirty="0"/>
              <a:t> alımı </a:t>
            </a:r>
            <a:r>
              <a:rPr lang="tr-TR" sz="2400" dirty="0"/>
              <a:t>(yaşla beraber aynı kronolojik yaşta olan) antrenmansız kişilerde daha fazla olmak üzere antrenmanlı insanlarda da</a:t>
            </a:r>
            <a:r>
              <a:rPr lang="tr-TR" sz="2400" b="1" dirty="0"/>
              <a:t> kademeli olarak azalır</a:t>
            </a:r>
          </a:p>
          <a:p>
            <a:endParaRPr lang="tr-TR" sz="2400" b="1" dirty="0"/>
          </a:p>
          <a:p>
            <a:pPr lvl="1"/>
            <a:r>
              <a:rPr lang="tr-TR" sz="2400" dirty="0"/>
              <a:t>Kas kütlesinin, </a:t>
            </a:r>
          </a:p>
          <a:p>
            <a:pPr lvl="1"/>
            <a:r>
              <a:rPr lang="tr-TR" sz="2400" dirty="0" err="1"/>
              <a:t>KVS’in</a:t>
            </a:r>
            <a:r>
              <a:rPr lang="tr-TR" sz="2400" dirty="0"/>
              <a:t> ve </a:t>
            </a:r>
            <a:r>
              <a:rPr lang="tr-TR" sz="2400" dirty="0" err="1"/>
              <a:t>pulmoner</a:t>
            </a:r>
            <a:r>
              <a:rPr lang="tr-TR" sz="2400" dirty="0"/>
              <a:t> fonksiyonun azalması </a:t>
            </a:r>
          </a:p>
          <a:p>
            <a:pPr marL="457200" lvl="1" indent="0">
              <a:buNone/>
            </a:pPr>
            <a:r>
              <a:rPr lang="tr-TR" sz="2400" dirty="0"/>
              <a:t>O</a:t>
            </a:r>
            <a:r>
              <a:rPr lang="tr-TR" sz="2400" baseline="-25000" dirty="0"/>
              <a:t>2</a:t>
            </a:r>
            <a:r>
              <a:rPr lang="tr-TR" sz="2400" dirty="0"/>
              <a:t> alımının azalmasına katkıda bulunmaktadır</a:t>
            </a:r>
          </a:p>
        </p:txBody>
      </p:sp>
    </p:spTree>
    <p:extLst>
      <p:ext uri="{BB962C8B-B14F-4D97-AF65-F5344CB8AC3E}">
        <p14:creationId xmlns:p14="http://schemas.microsoft.com/office/powerpoint/2010/main" val="78542238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691680" y="908720"/>
            <a:ext cx="7797552" cy="1143000"/>
          </a:xfrm>
        </p:spPr>
        <p:txBody>
          <a:bodyPr/>
          <a:lstStyle/>
          <a:p>
            <a:r>
              <a:rPr lang="tr-TR" dirty="0"/>
              <a:t>EGZERSİZ</a:t>
            </a:r>
          </a:p>
        </p:txBody>
      </p:sp>
      <p:sp>
        <p:nvSpPr>
          <p:cNvPr id="3" name="İçerik Yer Tutucusu 2"/>
          <p:cNvSpPr>
            <a:spLocks noGrp="1"/>
          </p:cNvSpPr>
          <p:nvPr>
            <p:ph idx="1"/>
          </p:nvPr>
        </p:nvSpPr>
        <p:spPr>
          <a:xfrm>
            <a:off x="1691680" y="1484784"/>
            <a:ext cx="7560840" cy="2376264"/>
          </a:xfrm>
        </p:spPr>
        <p:txBody>
          <a:bodyPr>
            <a:normAutofit/>
          </a:bodyPr>
          <a:lstStyle/>
          <a:p>
            <a:endParaRPr lang="tr-TR" dirty="0"/>
          </a:p>
          <a:p>
            <a:r>
              <a:rPr lang="tr-TR" sz="2000" dirty="0"/>
              <a:t>Vücudun fiziksel eğitime cevap verme kabiliyeti yaşla birlikte azalır.</a:t>
            </a:r>
          </a:p>
          <a:p>
            <a:endParaRPr lang="tr-TR" sz="2000" dirty="0"/>
          </a:p>
          <a:p>
            <a:r>
              <a:rPr lang="tr-TR" sz="2000" dirty="0"/>
              <a:t>Ancak </a:t>
            </a:r>
            <a:r>
              <a:rPr lang="tr-TR" sz="2000" b="1" dirty="0"/>
              <a:t>iskelet kası ve KVS, </a:t>
            </a:r>
            <a:r>
              <a:rPr lang="tr-TR" sz="2000" dirty="0"/>
              <a:t>100 yaşına kadar egzersize cevap vermeye devam eder.</a:t>
            </a:r>
          </a:p>
        </p:txBody>
      </p:sp>
    </p:spTree>
    <p:extLst>
      <p:ext uri="{BB962C8B-B14F-4D97-AF65-F5344CB8AC3E}">
        <p14:creationId xmlns:p14="http://schemas.microsoft.com/office/powerpoint/2010/main" val="9163882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350268" y="1052736"/>
            <a:ext cx="7772400" cy="483840"/>
          </a:xfrm>
        </p:spPr>
        <p:txBody>
          <a:bodyPr/>
          <a:lstStyle/>
          <a:p>
            <a:r>
              <a:rPr lang="tr-TR" sz="3200" b="1" dirty="0"/>
              <a:t>Yaşlılık ve Boşaltım Sistemi</a:t>
            </a:r>
            <a:endParaRPr lang="tr-TR" dirty="0"/>
          </a:p>
        </p:txBody>
      </p:sp>
      <p:sp>
        <p:nvSpPr>
          <p:cNvPr id="3" name="İçerik Yer Tutucusu 2"/>
          <p:cNvSpPr>
            <a:spLocks noGrp="1"/>
          </p:cNvSpPr>
          <p:nvPr>
            <p:ph idx="1"/>
          </p:nvPr>
        </p:nvSpPr>
        <p:spPr>
          <a:xfrm>
            <a:off x="1257300" y="2204864"/>
            <a:ext cx="7772400" cy="3891136"/>
          </a:xfrm>
        </p:spPr>
        <p:txBody>
          <a:bodyPr/>
          <a:lstStyle/>
          <a:p>
            <a:r>
              <a:rPr lang="tr-TR" sz="2400" dirty="0"/>
              <a:t>Fonksiyonel </a:t>
            </a:r>
            <a:r>
              <a:rPr lang="tr-TR" sz="2400" dirty="0" err="1"/>
              <a:t>nefron</a:t>
            </a:r>
            <a:r>
              <a:rPr lang="tr-TR" sz="2400" dirty="0"/>
              <a:t> sayısı azalır.  </a:t>
            </a:r>
          </a:p>
          <a:p>
            <a:endParaRPr lang="tr-TR" sz="2400" dirty="0"/>
          </a:p>
          <a:p>
            <a:r>
              <a:rPr lang="tr-TR" sz="2400" dirty="0" err="1"/>
              <a:t>Glomerül</a:t>
            </a:r>
            <a:r>
              <a:rPr lang="tr-TR" sz="2400" dirty="0"/>
              <a:t> </a:t>
            </a:r>
            <a:r>
              <a:rPr lang="tr-TR" sz="2400" dirty="0" err="1"/>
              <a:t>filtrasyon</a:t>
            </a:r>
            <a:r>
              <a:rPr lang="tr-TR" sz="2400" dirty="0"/>
              <a:t> hızı (GFH) azalır. Bunun sebebi, </a:t>
            </a:r>
            <a:r>
              <a:rPr lang="tr-TR" sz="2400" dirty="0" err="1"/>
              <a:t>glomerulus</a:t>
            </a:r>
            <a:r>
              <a:rPr lang="tr-TR" sz="2400" dirty="0"/>
              <a:t> sayısının azalması, böbrek kan akımının azalması ve </a:t>
            </a:r>
            <a:r>
              <a:rPr lang="tr-TR" sz="2400" dirty="0" err="1"/>
              <a:t>filtrasyonu</a:t>
            </a:r>
            <a:r>
              <a:rPr lang="tr-TR" sz="2400" dirty="0"/>
              <a:t> sağlayan sistemdeki hasardır.</a:t>
            </a:r>
          </a:p>
          <a:p>
            <a:pPr marL="0" indent="0">
              <a:buNone/>
            </a:pPr>
            <a:endParaRPr lang="tr-TR" sz="2400" dirty="0"/>
          </a:p>
        </p:txBody>
      </p:sp>
    </p:spTree>
    <p:extLst>
      <p:ext uri="{BB962C8B-B14F-4D97-AF65-F5344CB8AC3E}">
        <p14:creationId xmlns:p14="http://schemas.microsoft.com/office/powerpoint/2010/main" val="354252588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350268" y="1052736"/>
            <a:ext cx="7772400" cy="483840"/>
          </a:xfrm>
        </p:spPr>
        <p:txBody>
          <a:bodyPr/>
          <a:lstStyle/>
          <a:p>
            <a:r>
              <a:rPr lang="tr-TR" sz="3200" b="1" dirty="0"/>
              <a:t>Yaşlılık ve Boşaltım Sistemi</a:t>
            </a:r>
            <a:endParaRPr lang="tr-TR" dirty="0"/>
          </a:p>
        </p:txBody>
      </p:sp>
      <p:sp>
        <p:nvSpPr>
          <p:cNvPr id="3" name="İçerik Yer Tutucusu 2"/>
          <p:cNvSpPr>
            <a:spLocks noGrp="1"/>
          </p:cNvSpPr>
          <p:nvPr>
            <p:ph idx="1"/>
          </p:nvPr>
        </p:nvSpPr>
        <p:spPr/>
        <p:txBody>
          <a:bodyPr/>
          <a:lstStyle/>
          <a:p>
            <a:r>
              <a:rPr lang="tr-TR" sz="2000" dirty="0"/>
              <a:t>İdrarı boşaltan refleksle ilgili de şu problemler görülür :</a:t>
            </a:r>
          </a:p>
          <a:p>
            <a:pPr marL="0" indent="0">
              <a:buNone/>
            </a:pPr>
            <a:r>
              <a:rPr lang="tr-TR" sz="2000" dirty="0"/>
              <a:t>     </a:t>
            </a:r>
          </a:p>
          <a:p>
            <a:pPr marL="0" indent="0">
              <a:buNone/>
            </a:pPr>
            <a:r>
              <a:rPr lang="tr-TR" sz="2000" dirty="0"/>
              <a:t>     a. </a:t>
            </a:r>
            <a:r>
              <a:rPr lang="tr-TR" sz="2000" dirty="0" err="1"/>
              <a:t>Sfinkteri</a:t>
            </a:r>
            <a:r>
              <a:rPr lang="tr-TR" sz="2000" dirty="0"/>
              <a:t> yapan kasların </a:t>
            </a:r>
            <a:r>
              <a:rPr lang="tr-TR" sz="2000" dirty="0" err="1"/>
              <a:t>tonusu</a:t>
            </a:r>
            <a:r>
              <a:rPr lang="tr-TR" sz="2000" dirty="0"/>
              <a:t> zayıflar; idrarın istemli olarak tutulması zorlaşır. İdrar tutulamaz. Damlalar halinde idrar kaçırılır.</a:t>
            </a:r>
          </a:p>
          <a:p>
            <a:pPr marL="0" indent="0">
              <a:buNone/>
            </a:pPr>
            <a:r>
              <a:rPr lang="tr-TR" sz="2000" dirty="0"/>
              <a:t>     b. Felç, Alzheimer hastalığı veya beyin korteksi ile </a:t>
            </a:r>
            <a:r>
              <a:rPr lang="tr-TR" sz="2000" dirty="0" err="1"/>
              <a:t>hipotalamusu</a:t>
            </a:r>
            <a:r>
              <a:rPr lang="tr-TR" sz="2000" dirty="0"/>
              <a:t> etkileyen bozukluklar nedeniyle idrarın boşaltılması kontrol edilemez.</a:t>
            </a:r>
          </a:p>
          <a:p>
            <a:pPr marL="0" indent="0">
              <a:buNone/>
            </a:pPr>
            <a:r>
              <a:rPr lang="tr-TR" sz="2000" dirty="0"/>
              <a:t>     c. Erkekte prostatın büyümesi sonucu, atılamayan idrar miktarı artar. Prostat veya çevresindeki dokunun şişmesi </a:t>
            </a:r>
            <a:r>
              <a:rPr lang="tr-TR" sz="2000" dirty="0" err="1"/>
              <a:t>uretreya</a:t>
            </a:r>
            <a:r>
              <a:rPr lang="tr-TR" sz="2000" dirty="0"/>
              <a:t> baskı yaparak idrar akışını önler.</a:t>
            </a:r>
          </a:p>
          <a:p>
            <a:pPr marL="0" indent="0">
              <a:buNone/>
            </a:pPr>
            <a:endParaRPr lang="tr-TR" sz="2000" dirty="0"/>
          </a:p>
          <a:p>
            <a:r>
              <a:rPr lang="tr-TR" sz="2000" dirty="0"/>
              <a:t>Böbrek taşlarının oluşma ihtimali</a:t>
            </a:r>
          </a:p>
          <a:p>
            <a:pPr marL="0" indent="0">
              <a:buNone/>
            </a:pPr>
            <a:r>
              <a:rPr lang="tr-TR" sz="2000" dirty="0"/>
              <a:t>     artar.</a:t>
            </a:r>
          </a:p>
          <a:p>
            <a:endParaRPr lang="tr-TR" sz="2000" dirty="0"/>
          </a:p>
        </p:txBody>
      </p:sp>
    </p:spTree>
    <p:extLst>
      <p:ext uri="{BB962C8B-B14F-4D97-AF65-F5344CB8AC3E}">
        <p14:creationId xmlns:p14="http://schemas.microsoft.com/office/powerpoint/2010/main" val="116841508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75656" y="728595"/>
            <a:ext cx="3538736" cy="1143000"/>
          </a:xfrm>
        </p:spPr>
        <p:txBody>
          <a:bodyPr/>
          <a:lstStyle/>
          <a:p>
            <a:r>
              <a:rPr lang="tr-TR" dirty="0"/>
              <a:t>MESANE</a:t>
            </a:r>
          </a:p>
        </p:txBody>
      </p:sp>
      <p:sp>
        <p:nvSpPr>
          <p:cNvPr id="3" name="İçerik Yer Tutucusu 2"/>
          <p:cNvSpPr>
            <a:spLocks noGrp="1"/>
          </p:cNvSpPr>
          <p:nvPr>
            <p:ph idx="1"/>
          </p:nvPr>
        </p:nvSpPr>
        <p:spPr>
          <a:xfrm>
            <a:off x="1259632" y="2244526"/>
            <a:ext cx="7632848" cy="4525963"/>
          </a:xfrm>
        </p:spPr>
        <p:txBody>
          <a:bodyPr>
            <a:normAutofit/>
          </a:bodyPr>
          <a:lstStyle/>
          <a:p>
            <a:r>
              <a:rPr lang="tr-TR" sz="2000" dirty="0"/>
              <a:t>Mesane </a:t>
            </a:r>
            <a:r>
              <a:rPr lang="tr-TR" sz="2000" dirty="0" err="1"/>
              <a:t>kompliyans</a:t>
            </a:r>
            <a:r>
              <a:rPr lang="tr-TR" sz="2000" dirty="0"/>
              <a:t> ve kapasitesi yaşlanmayla azalır</a:t>
            </a:r>
          </a:p>
          <a:p>
            <a:endParaRPr lang="tr-TR" sz="2000" dirty="0"/>
          </a:p>
          <a:p>
            <a:r>
              <a:rPr lang="tr-TR" sz="2000" dirty="0" err="1"/>
              <a:t>İnhibe</a:t>
            </a:r>
            <a:r>
              <a:rPr lang="tr-TR" sz="2000" dirty="0"/>
              <a:t> edilemeyen kasılmalar artar</a:t>
            </a:r>
          </a:p>
          <a:p>
            <a:endParaRPr lang="tr-TR" sz="2000" dirty="0"/>
          </a:p>
          <a:p>
            <a:r>
              <a:rPr lang="tr-TR" sz="2000" dirty="0"/>
              <a:t>Bu yüzden işemeyi ertelemek çok zordur.</a:t>
            </a:r>
          </a:p>
          <a:p>
            <a:pPr marL="0" indent="0">
              <a:buNone/>
            </a:pPr>
            <a:endParaRPr lang="tr-TR" sz="2000" dirty="0"/>
          </a:p>
          <a:p>
            <a:r>
              <a:rPr lang="tr-TR" sz="2000" dirty="0"/>
              <a:t>İşemeden sonraki </a:t>
            </a:r>
            <a:r>
              <a:rPr lang="tr-TR" sz="2000" dirty="0" err="1"/>
              <a:t>rezidüel</a:t>
            </a:r>
            <a:r>
              <a:rPr lang="tr-TR" sz="2000" dirty="0"/>
              <a:t> mesane hacmi artar</a:t>
            </a:r>
          </a:p>
        </p:txBody>
      </p:sp>
    </p:spTree>
    <p:extLst>
      <p:ext uri="{BB962C8B-B14F-4D97-AF65-F5344CB8AC3E}">
        <p14:creationId xmlns:p14="http://schemas.microsoft.com/office/powerpoint/2010/main" val="234304862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350268" y="1052736"/>
            <a:ext cx="7772400" cy="483840"/>
          </a:xfrm>
        </p:spPr>
        <p:txBody>
          <a:bodyPr/>
          <a:lstStyle/>
          <a:p>
            <a:r>
              <a:rPr lang="tr-TR" sz="2400" b="1" dirty="0"/>
              <a:t>YAŞLILIKTA  SIVI,  ELKTROLİT  VE  ASİT-BAZ  DENGESİ</a:t>
            </a:r>
            <a:endParaRPr lang="tr-TR" sz="2400" dirty="0"/>
          </a:p>
        </p:txBody>
      </p:sp>
      <p:sp>
        <p:nvSpPr>
          <p:cNvPr id="3" name="İçerik Yer Tutucusu 2"/>
          <p:cNvSpPr>
            <a:spLocks noGrp="1"/>
          </p:cNvSpPr>
          <p:nvPr>
            <p:ph idx="1"/>
          </p:nvPr>
        </p:nvSpPr>
        <p:spPr/>
        <p:txBody>
          <a:bodyPr/>
          <a:lstStyle/>
          <a:p>
            <a:r>
              <a:rPr lang="tr-TR" sz="2000" dirty="0"/>
              <a:t>Yaş ilerledikçe vücuttaki toplam su miktarı azalır. </a:t>
            </a:r>
          </a:p>
          <a:p>
            <a:endParaRPr lang="tr-TR" sz="2000" dirty="0"/>
          </a:p>
          <a:p>
            <a:r>
              <a:rPr lang="tr-TR" sz="2000" dirty="0"/>
              <a:t>Fonksiyonel </a:t>
            </a:r>
            <a:r>
              <a:rPr lang="tr-TR" sz="2000" dirty="0" err="1"/>
              <a:t>nefron</a:t>
            </a:r>
            <a:r>
              <a:rPr lang="tr-TR" sz="2000" dirty="0"/>
              <a:t> sayısı ile </a:t>
            </a:r>
            <a:r>
              <a:rPr lang="tr-TR" sz="2000" dirty="0" err="1"/>
              <a:t>glomerül</a:t>
            </a:r>
            <a:r>
              <a:rPr lang="tr-TR" sz="2000" dirty="0"/>
              <a:t> </a:t>
            </a:r>
            <a:r>
              <a:rPr lang="tr-TR" sz="2000" dirty="0" err="1"/>
              <a:t>filtrasyon</a:t>
            </a:r>
            <a:r>
              <a:rPr lang="tr-TR" sz="2000" dirty="0"/>
              <a:t> hızı (GFR) azaldığından, böbreklerin  </a:t>
            </a:r>
            <a:r>
              <a:rPr lang="tr-TR" sz="2000" dirty="0" err="1"/>
              <a:t>pH</a:t>
            </a:r>
            <a:r>
              <a:rPr lang="tr-TR" sz="2000" dirty="0"/>
              <a:t>' </a:t>
            </a:r>
            <a:r>
              <a:rPr lang="tr-TR" sz="2000" dirty="0" err="1"/>
              <a:t>yi</a:t>
            </a:r>
            <a:r>
              <a:rPr lang="tr-TR" sz="2000" dirty="0"/>
              <a:t> düzenleme yeteneği zayıflar.</a:t>
            </a:r>
          </a:p>
          <a:p>
            <a:endParaRPr lang="tr-TR" sz="2000" dirty="0"/>
          </a:p>
          <a:p>
            <a:r>
              <a:rPr lang="tr-TR" sz="2000" dirty="0"/>
              <a:t>İdrarı konsantre etme yeteneği azalır, idrarla atılan su miktarı çoğalır. Ayrıca, vücuttaki toplam su miktarının azalması nedeniyle, sıvı dengesini korumak için gereken su miktarı artar. ADH salgısı ve </a:t>
            </a:r>
            <a:r>
              <a:rPr lang="tr-TR" sz="2000" dirty="0" err="1"/>
              <a:t>aldosterona</a:t>
            </a:r>
            <a:r>
              <a:rPr lang="tr-TR" sz="2000" dirty="0"/>
              <a:t> duyarlık azalır. Sonuçta, sıvı kaybı kolayca telafi edilemez.</a:t>
            </a:r>
          </a:p>
          <a:p>
            <a:pPr marL="0" indent="0">
              <a:buNone/>
            </a:pPr>
            <a:endParaRPr lang="tr-TR" sz="2000" dirty="0"/>
          </a:p>
        </p:txBody>
      </p:sp>
    </p:spTree>
    <p:extLst>
      <p:ext uri="{BB962C8B-B14F-4D97-AF65-F5344CB8AC3E}">
        <p14:creationId xmlns:p14="http://schemas.microsoft.com/office/powerpoint/2010/main" val="381482112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371600" y="1196752"/>
            <a:ext cx="7772400" cy="483840"/>
          </a:xfrm>
        </p:spPr>
        <p:txBody>
          <a:bodyPr/>
          <a:lstStyle/>
          <a:p>
            <a:r>
              <a:rPr lang="tr-TR" sz="3200" b="1" dirty="0"/>
              <a:t>Yaşlılık ve Sindirim  Sistemi</a:t>
            </a:r>
            <a:endParaRPr lang="tr-TR" sz="3200" dirty="0"/>
          </a:p>
        </p:txBody>
      </p:sp>
      <p:sp>
        <p:nvSpPr>
          <p:cNvPr id="3" name="İçerik Yer Tutucusu 2"/>
          <p:cNvSpPr>
            <a:spLocks noGrp="1"/>
          </p:cNvSpPr>
          <p:nvPr>
            <p:ph idx="1"/>
          </p:nvPr>
        </p:nvSpPr>
        <p:spPr>
          <a:xfrm>
            <a:off x="1475656" y="2132856"/>
            <a:ext cx="7200800" cy="3682752"/>
          </a:xfrm>
        </p:spPr>
        <p:txBody>
          <a:bodyPr/>
          <a:lstStyle/>
          <a:p>
            <a:r>
              <a:rPr lang="tr-TR" sz="2800" dirty="0" err="1"/>
              <a:t>Gastrointestinal</a:t>
            </a:r>
            <a:r>
              <a:rPr lang="tr-TR" sz="2800" dirty="0"/>
              <a:t> sistemde yaşlanmayla birlikte emilim düzeyi, kan akımı ve mide </a:t>
            </a:r>
            <a:r>
              <a:rPr lang="tr-TR" sz="2800" dirty="0" err="1"/>
              <a:t>asiti</a:t>
            </a:r>
            <a:r>
              <a:rPr lang="tr-TR" sz="2800" dirty="0"/>
              <a:t> salınımı azalmaktadır.</a:t>
            </a:r>
          </a:p>
          <a:p>
            <a:endParaRPr lang="tr-TR" sz="2800" dirty="0"/>
          </a:p>
          <a:p>
            <a:r>
              <a:rPr lang="tr-TR" sz="2800" dirty="0" err="1"/>
              <a:t>Epitel</a:t>
            </a:r>
            <a:r>
              <a:rPr lang="tr-TR" sz="2800" dirty="0"/>
              <a:t> kök hücrelerinin bölünme hızı azalır: Ağız, </a:t>
            </a:r>
            <a:r>
              <a:rPr lang="tr-TR" sz="2800" dirty="0" err="1"/>
              <a:t>özofagus</a:t>
            </a:r>
            <a:r>
              <a:rPr lang="tr-TR" sz="2800" dirty="0"/>
              <a:t> ve anüsteki  çok katlı </a:t>
            </a:r>
            <a:r>
              <a:rPr lang="tr-TR" sz="2800" dirty="0" err="1"/>
              <a:t>epitel</a:t>
            </a:r>
            <a:r>
              <a:rPr lang="tr-TR" sz="2800" dirty="0"/>
              <a:t> tabakası incelir ve daha dayanıksız hale gelir. </a:t>
            </a:r>
          </a:p>
          <a:p>
            <a:endParaRPr lang="tr-TR" sz="2000" dirty="0"/>
          </a:p>
        </p:txBody>
      </p:sp>
    </p:spTree>
    <p:extLst>
      <p:ext uri="{BB962C8B-B14F-4D97-AF65-F5344CB8AC3E}">
        <p14:creationId xmlns:p14="http://schemas.microsoft.com/office/powerpoint/2010/main" val="120531345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369180" y="1196752"/>
            <a:ext cx="7772400" cy="483840"/>
          </a:xfrm>
        </p:spPr>
        <p:txBody>
          <a:bodyPr/>
          <a:lstStyle/>
          <a:p>
            <a:r>
              <a:rPr lang="tr-TR" sz="2400" b="1" dirty="0"/>
              <a:t>Yaşlılık ve Sindirim  Sistemi</a:t>
            </a:r>
            <a:endParaRPr lang="tr-TR" sz="2400" dirty="0"/>
          </a:p>
        </p:txBody>
      </p:sp>
      <p:sp>
        <p:nvSpPr>
          <p:cNvPr id="3" name="İçerik Yer Tutucusu 2"/>
          <p:cNvSpPr>
            <a:spLocks noGrp="1"/>
          </p:cNvSpPr>
          <p:nvPr>
            <p:ph idx="1"/>
          </p:nvPr>
        </p:nvSpPr>
        <p:spPr>
          <a:xfrm>
            <a:off x="1259632" y="1916832"/>
            <a:ext cx="7772400" cy="4114800"/>
          </a:xfrm>
        </p:spPr>
        <p:txBody>
          <a:bodyPr/>
          <a:lstStyle/>
          <a:p>
            <a:r>
              <a:rPr lang="tr-TR" sz="2400" dirty="0" err="1"/>
              <a:t>Peristaltik</a:t>
            </a:r>
            <a:r>
              <a:rPr lang="tr-TR" sz="2400" dirty="0"/>
              <a:t> dalgalar zayıflar ve hareketlilik azalır. </a:t>
            </a:r>
            <a:r>
              <a:rPr lang="tr-TR" sz="2400" dirty="0" err="1"/>
              <a:t>Fekal</a:t>
            </a:r>
            <a:r>
              <a:rPr lang="tr-TR" sz="2400" dirty="0"/>
              <a:t> maddenin hareketi yavaşlar, sonuçta  kabızlık artar. Katı </a:t>
            </a:r>
            <a:r>
              <a:rPr lang="tr-TR" sz="2400" dirty="0" err="1"/>
              <a:t>fekal</a:t>
            </a:r>
            <a:r>
              <a:rPr lang="tr-TR" sz="2400" dirty="0"/>
              <a:t> maddenin atılması için gösterilen aşırı çaba  kanamalara yol açar. </a:t>
            </a:r>
          </a:p>
          <a:p>
            <a:endParaRPr lang="tr-TR" sz="2400" dirty="0"/>
          </a:p>
          <a:p>
            <a:r>
              <a:rPr lang="tr-TR" sz="2400" dirty="0"/>
              <a:t>Diş çürükleri ve diş etlerinin iltihabı sonucu diş kaybı artar. </a:t>
            </a:r>
          </a:p>
          <a:p>
            <a:endParaRPr lang="tr-TR" sz="2400" dirty="0"/>
          </a:p>
          <a:p>
            <a:r>
              <a:rPr lang="tr-TR" sz="2400" dirty="0"/>
              <a:t>Kanser ihtimali artar: Yaşlılıkta kolon ve mide kanseri ihtimali yükselir. Sigara içen yaşlılarda ağız ve yutak  kanserleri de çok görülmektedir.</a:t>
            </a:r>
          </a:p>
          <a:p>
            <a:endParaRPr lang="tr-TR" sz="2000" dirty="0"/>
          </a:p>
        </p:txBody>
      </p:sp>
    </p:spTree>
    <p:extLst>
      <p:ext uri="{BB962C8B-B14F-4D97-AF65-F5344CB8AC3E}">
        <p14:creationId xmlns:p14="http://schemas.microsoft.com/office/powerpoint/2010/main" val="218102764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350268" y="1052736"/>
            <a:ext cx="7772400" cy="483840"/>
          </a:xfrm>
        </p:spPr>
        <p:txBody>
          <a:bodyPr/>
          <a:lstStyle/>
          <a:p>
            <a:r>
              <a:rPr lang="tr-TR" sz="2800" b="1" dirty="0"/>
              <a:t>Yaşlılık  ve  Üreme  Fonksiyonları</a:t>
            </a:r>
            <a:endParaRPr lang="tr-TR" sz="2800" dirty="0"/>
          </a:p>
        </p:txBody>
      </p:sp>
      <p:sp>
        <p:nvSpPr>
          <p:cNvPr id="3" name="İçerik Yer Tutucusu 2"/>
          <p:cNvSpPr>
            <a:spLocks noGrp="1"/>
          </p:cNvSpPr>
          <p:nvPr>
            <p:ph idx="1"/>
          </p:nvPr>
        </p:nvSpPr>
        <p:spPr/>
        <p:txBody>
          <a:bodyPr/>
          <a:lstStyle/>
          <a:p>
            <a:r>
              <a:rPr lang="tr-TR" sz="2800" dirty="0"/>
              <a:t>Menopozda dolaşımdaki östrojen ve </a:t>
            </a:r>
            <a:r>
              <a:rPr lang="tr-TR" sz="2800" dirty="0" err="1"/>
              <a:t>progesteron</a:t>
            </a:r>
            <a:r>
              <a:rPr lang="tr-TR" sz="2800" dirty="0"/>
              <a:t> seviyesi düşer. Östrojenin azalması osteoporoza (kemik dokusunda kalsiyum kaybı) yol açar. </a:t>
            </a:r>
          </a:p>
          <a:p>
            <a:endParaRPr lang="tr-TR" sz="2800" dirty="0"/>
          </a:p>
          <a:p>
            <a:r>
              <a:rPr lang="tr-TR" sz="2800" dirty="0"/>
              <a:t>Menopozdan sonra östrojen ve </a:t>
            </a:r>
            <a:r>
              <a:rPr lang="tr-TR" sz="2800" dirty="0" err="1"/>
              <a:t>progesteron</a:t>
            </a:r>
            <a:r>
              <a:rPr lang="tr-TR" sz="2800" dirty="0"/>
              <a:t> verilmesi osteoporozu önleyebileceği gibi, menopozun sinir sistemi ile kalp-damar sistemine olan olumsuz etkisini de azaltır. </a:t>
            </a:r>
          </a:p>
        </p:txBody>
      </p:sp>
    </p:spTree>
    <p:extLst>
      <p:ext uri="{BB962C8B-B14F-4D97-AF65-F5344CB8AC3E}">
        <p14:creationId xmlns:p14="http://schemas.microsoft.com/office/powerpoint/2010/main" val="59104011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5" name="Rectangle 3"/>
          <p:cNvSpPr>
            <a:spLocks noGrp="1" noChangeArrowheads="1"/>
          </p:cNvSpPr>
          <p:nvPr>
            <p:ph type="body" idx="1"/>
          </p:nvPr>
        </p:nvSpPr>
        <p:spPr/>
        <p:txBody>
          <a:bodyPr/>
          <a:lstStyle/>
          <a:p>
            <a:r>
              <a:rPr lang="tr-TR" sz="2800" dirty="0"/>
              <a:t>Erkekte üreme sistemi fonksiyonlarının zayıflamaya başladığı döneme erkek </a:t>
            </a:r>
            <a:r>
              <a:rPr lang="tr-TR" sz="2800" dirty="0" err="1"/>
              <a:t>klimakteriği</a:t>
            </a:r>
            <a:r>
              <a:rPr lang="tr-TR" sz="2800" dirty="0"/>
              <a:t> denir. 50-60 yaşları arasında dolaşımdaki testosteron seviyesi azalır. Testis fonksiyonları da azalır fakat, sperm oluşumu devam eder ve 80 yaşındaki bir erkek de çocuk sahibi olabilir. </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3"/>
          <p:cNvSpPr>
            <a:spLocks noGrp="1" noChangeArrowheads="1"/>
          </p:cNvSpPr>
          <p:nvPr>
            <p:ph type="body" idx="1"/>
          </p:nvPr>
        </p:nvSpPr>
        <p:spPr>
          <a:xfrm>
            <a:off x="1403648" y="980728"/>
            <a:ext cx="7596336" cy="4114800"/>
          </a:xfrm>
        </p:spPr>
        <p:txBody>
          <a:bodyPr/>
          <a:lstStyle/>
          <a:p>
            <a:pPr>
              <a:buNone/>
            </a:pPr>
            <a:r>
              <a:rPr lang="tr-TR" sz="2800" dirty="0"/>
              <a:t>   </a:t>
            </a:r>
            <a:r>
              <a:rPr lang="tr-TR" sz="2800" b="1" dirty="0"/>
              <a:t>Yaşlanmayla birlikte hormon sentezi</a:t>
            </a:r>
          </a:p>
          <a:p>
            <a:pPr>
              <a:lnSpc>
                <a:spcPct val="90000"/>
              </a:lnSpc>
              <a:buFont typeface="Wingdings" pitchFamily="2" charset="2"/>
              <a:buNone/>
            </a:pPr>
            <a:endParaRPr lang="tr-TR" sz="2800" dirty="0"/>
          </a:p>
          <a:p>
            <a:r>
              <a:rPr lang="tr-TR" sz="2400" dirty="0"/>
              <a:t>Yaşlanma endokrin fonksiyonların çoğunda hafif azalmalara neden olur</a:t>
            </a:r>
          </a:p>
          <a:p>
            <a:endParaRPr lang="tr-TR" sz="2400" dirty="0"/>
          </a:p>
          <a:p>
            <a:r>
              <a:rPr lang="tr-TR" sz="2400" dirty="0"/>
              <a:t>Yaşlılıkta üreme ve büyüme hormonlarının sentezi oldukça azalırken, diğer hormonlardaki azalma aşırı ölçüde olmamaktadır.</a:t>
            </a:r>
          </a:p>
          <a:p>
            <a:endParaRPr lang="tr-TR" sz="2400" dirty="0"/>
          </a:p>
          <a:p>
            <a:r>
              <a:rPr lang="tr-TR" sz="2400" dirty="0"/>
              <a:t>Ancak, hedef dokular yaşlandığı için hormonlara karşı verilen cevap zayıflamaktadır.</a:t>
            </a:r>
          </a:p>
        </p:txBody>
      </p:sp>
    </p:spTree>
    <p:extLst>
      <p:ext uri="{BB962C8B-B14F-4D97-AF65-F5344CB8AC3E}">
        <p14:creationId xmlns:p14="http://schemas.microsoft.com/office/powerpoint/2010/main" val="85537206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619672" y="908720"/>
            <a:ext cx="5360640" cy="1143000"/>
          </a:xfrm>
        </p:spPr>
        <p:txBody>
          <a:bodyPr/>
          <a:lstStyle/>
          <a:p>
            <a:r>
              <a:rPr lang="tr-TR" dirty="0"/>
              <a:t>HİPOFİZ</a:t>
            </a:r>
          </a:p>
        </p:txBody>
      </p:sp>
      <p:sp>
        <p:nvSpPr>
          <p:cNvPr id="3" name="İçerik Yer Tutucusu 2"/>
          <p:cNvSpPr>
            <a:spLocks noGrp="1"/>
          </p:cNvSpPr>
          <p:nvPr>
            <p:ph idx="1"/>
          </p:nvPr>
        </p:nvSpPr>
        <p:spPr>
          <a:xfrm>
            <a:off x="1619672" y="1844824"/>
            <a:ext cx="7524328" cy="3561259"/>
          </a:xfrm>
        </p:spPr>
        <p:txBody>
          <a:bodyPr/>
          <a:lstStyle/>
          <a:p>
            <a:r>
              <a:rPr lang="tr-TR" sz="2400" dirty="0"/>
              <a:t>Yaşlanma hipofiz bezi salgılamasını azaltır</a:t>
            </a:r>
          </a:p>
          <a:p>
            <a:endParaRPr lang="tr-TR" sz="2400" dirty="0"/>
          </a:p>
          <a:p>
            <a:r>
              <a:rPr lang="tr-TR" sz="2400" b="1" dirty="0"/>
              <a:t>En fazla azalma Plazma IGF-1 konsantrasyonlarında görülür</a:t>
            </a:r>
          </a:p>
        </p:txBody>
      </p:sp>
      <p:sp>
        <p:nvSpPr>
          <p:cNvPr id="4" name="Başlık 1"/>
          <p:cNvSpPr txBox="1">
            <a:spLocks/>
          </p:cNvSpPr>
          <p:nvPr/>
        </p:nvSpPr>
        <p:spPr bwMode="auto">
          <a:xfrm>
            <a:off x="1619672" y="4077072"/>
            <a:ext cx="6552728"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4400">
                <a:solidFill>
                  <a:schemeClr val="tx2"/>
                </a:solidFill>
                <a:latin typeface="+mj-lt"/>
                <a:ea typeface="+mj-ea"/>
                <a:cs typeface="+mj-cs"/>
              </a:defRPr>
            </a:lvl1pPr>
            <a:lvl2pPr algn="l" rtl="0" eaLnBrk="1" fontAlgn="base" hangingPunct="1">
              <a:spcBef>
                <a:spcPct val="0"/>
              </a:spcBef>
              <a:spcAft>
                <a:spcPct val="0"/>
              </a:spcAft>
              <a:defRPr sz="4400">
                <a:solidFill>
                  <a:schemeClr val="tx2"/>
                </a:solidFill>
                <a:latin typeface="Arial" charset="0"/>
              </a:defRPr>
            </a:lvl2pPr>
            <a:lvl3pPr algn="l" rtl="0" eaLnBrk="1" fontAlgn="base" hangingPunct="1">
              <a:spcBef>
                <a:spcPct val="0"/>
              </a:spcBef>
              <a:spcAft>
                <a:spcPct val="0"/>
              </a:spcAft>
              <a:defRPr sz="4400">
                <a:solidFill>
                  <a:schemeClr val="tx2"/>
                </a:solidFill>
                <a:latin typeface="Arial" charset="0"/>
              </a:defRPr>
            </a:lvl3pPr>
            <a:lvl4pPr algn="l" rtl="0" eaLnBrk="1" fontAlgn="base" hangingPunct="1">
              <a:spcBef>
                <a:spcPct val="0"/>
              </a:spcBef>
              <a:spcAft>
                <a:spcPct val="0"/>
              </a:spcAft>
              <a:defRPr sz="4400">
                <a:solidFill>
                  <a:schemeClr val="tx2"/>
                </a:solidFill>
                <a:latin typeface="Arial" charset="0"/>
              </a:defRPr>
            </a:lvl4pPr>
            <a:lvl5pPr algn="l" rtl="0" eaLnBrk="1" fontAlgn="base" hangingPunct="1">
              <a:spcBef>
                <a:spcPct val="0"/>
              </a:spcBef>
              <a:spcAft>
                <a:spcPct val="0"/>
              </a:spcAft>
              <a:defRPr sz="4400">
                <a:solidFill>
                  <a:schemeClr val="tx2"/>
                </a:solidFill>
                <a:latin typeface="Arial" charset="0"/>
              </a:defRPr>
            </a:lvl5pPr>
            <a:lvl6pPr marL="457200" algn="l" rtl="0" eaLnBrk="1" fontAlgn="base" hangingPunct="1">
              <a:spcBef>
                <a:spcPct val="0"/>
              </a:spcBef>
              <a:spcAft>
                <a:spcPct val="0"/>
              </a:spcAft>
              <a:defRPr sz="4400">
                <a:solidFill>
                  <a:schemeClr val="tx2"/>
                </a:solidFill>
                <a:latin typeface="Arial" charset="0"/>
              </a:defRPr>
            </a:lvl6pPr>
            <a:lvl7pPr marL="914400" algn="l" rtl="0" eaLnBrk="1" fontAlgn="base" hangingPunct="1">
              <a:spcBef>
                <a:spcPct val="0"/>
              </a:spcBef>
              <a:spcAft>
                <a:spcPct val="0"/>
              </a:spcAft>
              <a:defRPr sz="4400">
                <a:solidFill>
                  <a:schemeClr val="tx2"/>
                </a:solidFill>
                <a:latin typeface="Arial" charset="0"/>
              </a:defRPr>
            </a:lvl7pPr>
            <a:lvl8pPr marL="1371600" algn="l" rtl="0" eaLnBrk="1" fontAlgn="base" hangingPunct="1">
              <a:spcBef>
                <a:spcPct val="0"/>
              </a:spcBef>
              <a:spcAft>
                <a:spcPct val="0"/>
              </a:spcAft>
              <a:defRPr sz="4400">
                <a:solidFill>
                  <a:schemeClr val="tx2"/>
                </a:solidFill>
                <a:latin typeface="Arial" charset="0"/>
              </a:defRPr>
            </a:lvl8pPr>
            <a:lvl9pPr marL="1828800" algn="l" rtl="0" eaLnBrk="1" fontAlgn="base" hangingPunct="1">
              <a:spcBef>
                <a:spcPct val="0"/>
              </a:spcBef>
              <a:spcAft>
                <a:spcPct val="0"/>
              </a:spcAft>
              <a:defRPr sz="4400">
                <a:solidFill>
                  <a:schemeClr val="tx2"/>
                </a:solidFill>
                <a:latin typeface="Arial" charset="0"/>
              </a:defRPr>
            </a:lvl9pPr>
          </a:lstStyle>
          <a:p>
            <a:r>
              <a:rPr lang="tr-TR" dirty="0"/>
              <a:t>ADRENAL KORTEKS</a:t>
            </a:r>
          </a:p>
        </p:txBody>
      </p:sp>
      <p:sp>
        <p:nvSpPr>
          <p:cNvPr id="5" name="İçerik Yer Tutucusu 2"/>
          <p:cNvSpPr txBox="1">
            <a:spLocks/>
          </p:cNvSpPr>
          <p:nvPr/>
        </p:nvSpPr>
        <p:spPr bwMode="auto">
          <a:xfrm>
            <a:off x="1691680" y="4797152"/>
            <a:ext cx="7668344" cy="1069579"/>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accent2"/>
              </a:buClr>
              <a:buSzPct val="85000"/>
              <a:buFont typeface="Wingdings" pitchFamily="2" charset="2"/>
              <a:buChar char="n"/>
              <a:defRPr sz="3200">
                <a:solidFill>
                  <a:schemeClr val="tx1"/>
                </a:solidFill>
                <a:latin typeface="+mn-lt"/>
                <a:ea typeface="+mn-ea"/>
                <a:cs typeface="+mn-cs"/>
              </a:defRPr>
            </a:lvl1pPr>
            <a:lvl2pPr marL="742950" indent="-285750" algn="l" rtl="0" eaLnBrk="1" fontAlgn="base" hangingPunct="1">
              <a:spcBef>
                <a:spcPct val="20000"/>
              </a:spcBef>
              <a:spcAft>
                <a:spcPct val="0"/>
              </a:spcAft>
              <a:buClr>
                <a:schemeClr val="folHlink"/>
              </a:buClr>
              <a:buSzPct val="80000"/>
              <a:buFont typeface="Wingdings" pitchFamily="2" charset="2"/>
              <a:buChar char="n"/>
              <a:defRPr sz="2800">
                <a:solidFill>
                  <a:schemeClr val="tx1"/>
                </a:solidFill>
                <a:latin typeface="+mn-lt"/>
              </a:defRPr>
            </a:lvl2pPr>
            <a:lvl3pPr marL="1143000" indent="-228600" algn="l" rtl="0" eaLnBrk="1" fontAlgn="base" hangingPunct="1">
              <a:spcBef>
                <a:spcPct val="20000"/>
              </a:spcBef>
              <a:spcAft>
                <a:spcPct val="0"/>
              </a:spcAft>
              <a:buClr>
                <a:schemeClr val="hlink"/>
              </a:buClr>
              <a:buSzPct val="70000"/>
              <a:buFont typeface="Wingdings" pitchFamily="2" charset="2"/>
              <a:buChar char="n"/>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0" indent="0">
              <a:buNone/>
            </a:pPr>
            <a:endParaRPr lang="tr-TR" dirty="0"/>
          </a:p>
          <a:p>
            <a:r>
              <a:rPr lang="tr-TR" sz="2400" dirty="0"/>
              <a:t>Yaşlanmada </a:t>
            </a:r>
            <a:r>
              <a:rPr lang="tr-TR" sz="2400" b="1" dirty="0" err="1"/>
              <a:t>dihidroepiandrosteronun</a:t>
            </a:r>
            <a:r>
              <a:rPr lang="tr-TR" sz="2400" dirty="0"/>
              <a:t> plazma konsantrasyonu </a:t>
            </a:r>
            <a:r>
              <a:rPr lang="tr-TR" sz="2400" b="1" dirty="0"/>
              <a:t>belirgin şekilde azalır</a:t>
            </a:r>
            <a:r>
              <a:rPr lang="tr-TR" sz="2400" dirty="0"/>
              <a:t>.</a:t>
            </a:r>
          </a:p>
        </p:txBody>
      </p:sp>
    </p:spTree>
    <p:extLst>
      <p:ext uri="{BB962C8B-B14F-4D97-AF65-F5344CB8AC3E}">
        <p14:creationId xmlns:p14="http://schemas.microsoft.com/office/powerpoint/2010/main" val="171703235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00125" y="1052736"/>
            <a:ext cx="7772400" cy="1143000"/>
          </a:xfrm>
        </p:spPr>
        <p:txBody>
          <a:bodyPr/>
          <a:lstStyle/>
          <a:p>
            <a:r>
              <a:rPr lang="tr-TR" dirty="0"/>
              <a:t>TİROİD BEZİ</a:t>
            </a:r>
          </a:p>
        </p:txBody>
      </p:sp>
      <p:sp>
        <p:nvSpPr>
          <p:cNvPr id="3" name="İçerik Yer Tutucusu 2"/>
          <p:cNvSpPr>
            <a:spLocks noGrp="1"/>
          </p:cNvSpPr>
          <p:nvPr>
            <p:ph idx="1"/>
          </p:nvPr>
        </p:nvSpPr>
        <p:spPr>
          <a:xfrm>
            <a:off x="1547664" y="2564904"/>
            <a:ext cx="7390656" cy="3949899"/>
          </a:xfrm>
        </p:spPr>
        <p:txBody>
          <a:bodyPr/>
          <a:lstStyle/>
          <a:p>
            <a:r>
              <a:rPr lang="tr-TR" sz="2400" dirty="0"/>
              <a:t>90’lı yaşlara kadar </a:t>
            </a:r>
            <a:r>
              <a:rPr lang="tr-TR" sz="2400" dirty="0" err="1"/>
              <a:t>tiroid</a:t>
            </a:r>
            <a:r>
              <a:rPr lang="tr-TR" sz="2400" dirty="0"/>
              <a:t> fonksiyonları </a:t>
            </a:r>
            <a:r>
              <a:rPr lang="tr-TR" sz="2400" b="1" dirty="0"/>
              <a:t>etkilenmez</a:t>
            </a:r>
          </a:p>
          <a:p>
            <a:endParaRPr lang="tr-TR" sz="2400" dirty="0"/>
          </a:p>
          <a:p>
            <a:endParaRPr lang="tr-TR" sz="2400" dirty="0"/>
          </a:p>
          <a:p>
            <a:r>
              <a:rPr lang="tr-TR" sz="2400" dirty="0"/>
              <a:t>Yaşın ilerlemesiyle </a:t>
            </a:r>
            <a:r>
              <a:rPr lang="tr-TR" sz="2400" b="1" dirty="0" err="1"/>
              <a:t>parathormon</a:t>
            </a:r>
            <a:r>
              <a:rPr lang="tr-TR" sz="2400" dirty="0"/>
              <a:t> düzeyi artar</a:t>
            </a:r>
          </a:p>
          <a:p>
            <a:endParaRPr lang="tr-TR" dirty="0"/>
          </a:p>
        </p:txBody>
      </p:sp>
    </p:spTree>
    <p:extLst>
      <p:ext uri="{BB962C8B-B14F-4D97-AF65-F5344CB8AC3E}">
        <p14:creationId xmlns:p14="http://schemas.microsoft.com/office/powerpoint/2010/main" val="307277276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3"/>
          <p:cNvSpPr>
            <a:spLocks noGrp="1" noChangeArrowheads="1"/>
          </p:cNvSpPr>
          <p:nvPr>
            <p:ph type="body" idx="1"/>
          </p:nvPr>
        </p:nvSpPr>
        <p:spPr>
          <a:xfrm>
            <a:off x="1619672" y="1988840"/>
            <a:ext cx="7086600" cy="4530725"/>
          </a:xfrm>
        </p:spPr>
        <p:txBody>
          <a:bodyPr/>
          <a:lstStyle/>
          <a:p>
            <a:endParaRPr lang="tr-TR" sz="2800" dirty="0"/>
          </a:p>
          <a:p>
            <a:r>
              <a:rPr lang="tr-TR" sz="2800" dirty="0" err="1"/>
              <a:t>Timus</a:t>
            </a:r>
            <a:r>
              <a:rPr lang="tr-TR" sz="2800" dirty="0"/>
              <a:t> %75 oranında küçülür</a:t>
            </a:r>
          </a:p>
          <a:p>
            <a:endParaRPr lang="tr-TR" sz="2800" dirty="0"/>
          </a:p>
          <a:p>
            <a:r>
              <a:rPr lang="tr-TR" sz="2800" dirty="0"/>
              <a:t>Yaşlıda bağışıklık hücrelerinin çoğalması yavaşlar, enfeksiyonlara karşı direnci düşer.</a:t>
            </a:r>
          </a:p>
        </p:txBody>
      </p:sp>
      <p:sp>
        <p:nvSpPr>
          <p:cNvPr id="3" name="Başlık 1"/>
          <p:cNvSpPr>
            <a:spLocks noGrp="1"/>
          </p:cNvSpPr>
          <p:nvPr>
            <p:ph type="title"/>
          </p:nvPr>
        </p:nvSpPr>
        <p:spPr>
          <a:xfrm>
            <a:off x="1350268" y="1052736"/>
            <a:ext cx="7772400" cy="483840"/>
          </a:xfrm>
        </p:spPr>
        <p:txBody>
          <a:bodyPr/>
          <a:lstStyle/>
          <a:p>
            <a:r>
              <a:rPr lang="tr-TR" sz="3600" b="1" dirty="0"/>
              <a:t>Yaşlılıkta</a:t>
            </a:r>
            <a:endParaRPr lang="tr-TR" sz="3600" dirty="0"/>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3"/>
          <p:cNvSpPr>
            <a:spLocks noGrp="1" noChangeArrowheads="1"/>
          </p:cNvSpPr>
          <p:nvPr>
            <p:ph type="body" idx="1"/>
          </p:nvPr>
        </p:nvSpPr>
        <p:spPr>
          <a:xfrm>
            <a:off x="1371600" y="1676400"/>
            <a:ext cx="7315200" cy="4114800"/>
          </a:xfrm>
        </p:spPr>
        <p:txBody>
          <a:bodyPr/>
          <a:lstStyle/>
          <a:p>
            <a:r>
              <a:rPr lang="tr-TR" sz="2400" dirty="0"/>
              <a:t>Yaşlılık dönemi, tıpkı çocukluk dönemi gibi kendine has özellikleri olan bir dönemdir.</a:t>
            </a:r>
          </a:p>
          <a:p>
            <a:endParaRPr lang="tr-TR" sz="2400" dirty="0"/>
          </a:p>
          <a:p>
            <a:r>
              <a:rPr lang="tr-TR" sz="2400" dirty="0"/>
              <a:t>Yaşlı hasta tedavisi; tıbbi, sosyal, psikolojik ve etik öğeleri içeren, bütüncül ve </a:t>
            </a:r>
            <a:r>
              <a:rPr lang="tr-TR" sz="2400" dirty="0" err="1"/>
              <a:t>multidisipliner</a:t>
            </a:r>
            <a:r>
              <a:rPr lang="tr-TR" sz="2400" dirty="0"/>
              <a:t> bir yaklaşımı gerektirir.</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1257300" y="3124200"/>
            <a:ext cx="7886700" cy="3200400"/>
          </a:xfrm>
        </p:spPr>
        <p:txBody>
          <a:bodyPr/>
          <a:lstStyle/>
          <a:p>
            <a:pPr algn="ctr"/>
            <a:r>
              <a:rPr lang="tr-TR" sz="4800" dirty="0"/>
              <a:t>TEŞEKKÜRLER</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theme/theme1.xml><?xml version="1.0" encoding="utf-8"?>
<a:theme xmlns:a="http://schemas.openxmlformats.org/drawingml/2006/main" name="yaslilik_nedir">
  <a:themeElements>
    <a:clrScheme name="Kumtaşı 1">
      <a:dk1>
        <a:srgbClr val="333333"/>
      </a:dk1>
      <a:lt1>
        <a:srgbClr val="BAB9A0"/>
      </a:lt1>
      <a:dk2>
        <a:srgbClr val="000000"/>
      </a:dk2>
      <a:lt2>
        <a:srgbClr val="333329"/>
      </a:lt2>
      <a:accent1>
        <a:srgbClr val="F4F3D9"/>
      </a:accent1>
      <a:accent2>
        <a:srgbClr val="E09142"/>
      </a:accent2>
      <a:accent3>
        <a:srgbClr val="D9D9CD"/>
      </a:accent3>
      <a:accent4>
        <a:srgbClr val="2A2A2A"/>
      </a:accent4>
      <a:accent5>
        <a:srgbClr val="F8F8E9"/>
      </a:accent5>
      <a:accent6>
        <a:srgbClr val="CB833B"/>
      </a:accent6>
      <a:hlink>
        <a:srgbClr val="AE4828"/>
      </a:hlink>
      <a:folHlink>
        <a:srgbClr val="6A6954"/>
      </a:folHlink>
    </a:clrScheme>
    <a:fontScheme name="Kumtaşı">
      <a:majorFont>
        <a:latin typeface="Arial"/>
        <a:ea typeface=""/>
        <a:cs typeface=""/>
      </a:majorFont>
      <a:minorFont>
        <a:latin typeface="Arial"/>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tr-TR"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tr-TR" sz="2400" b="0" i="0" u="none" strike="noStrike" cap="none" normalizeH="0" baseline="0" smtClean="0">
            <a:ln>
              <a:noFill/>
            </a:ln>
            <a:solidFill>
              <a:schemeClr val="tx1"/>
            </a:solidFill>
            <a:effectLst/>
            <a:latin typeface="Arial" charset="0"/>
          </a:defRPr>
        </a:defPPr>
      </a:lstStyle>
    </a:lnDef>
  </a:objectDefaults>
  <a:extraClrSchemeLst>
    <a:extraClrScheme>
      <a:clrScheme name="Kumtaşı 1">
        <a:dk1>
          <a:srgbClr val="333333"/>
        </a:dk1>
        <a:lt1>
          <a:srgbClr val="BAB9A0"/>
        </a:lt1>
        <a:dk2>
          <a:srgbClr val="000000"/>
        </a:dk2>
        <a:lt2>
          <a:srgbClr val="333329"/>
        </a:lt2>
        <a:accent1>
          <a:srgbClr val="F4F3D9"/>
        </a:accent1>
        <a:accent2>
          <a:srgbClr val="E09142"/>
        </a:accent2>
        <a:accent3>
          <a:srgbClr val="D9D9CD"/>
        </a:accent3>
        <a:accent4>
          <a:srgbClr val="2A2A2A"/>
        </a:accent4>
        <a:accent5>
          <a:srgbClr val="F8F8E9"/>
        </a:accent5>
        <a:accent6>
          <a:srgbClr val="CB833B"/>
        </a:accent6>
        <a:hlink>
          <a:srgbClr val="AE4828"/>
        </a:hlink>
        <a:folHlink>
          <a:srgbClr val="6A6954"/>
        </a:folHlink>
      </a:clrScheme>
      <a:clrMap bg1="lt1" tx1="dk1" bg2="lt2" tx2="dk2" accent1="accent1" accent2="accent2" accent3="accent3" accent4="accent4" accent5="accent5" accent6="accent6" hlink="hlink" folHlink="folHlink"/>
    </a:extraClrScheme>
    <a:extraClrScheme>
      <a:clrScheme name="Kumtaşı 2">
        <a:dk1>
          <a:srgbClr val="333333"/>
        </a:dk1>
        <a:lt1>
          <a:srgbClr val="BDB9BF"/>
        </a:lt1>
        <a:dk2>
          <a:srgbClr val="000000"/>
        </a:dk2>
        <a:lt2>
          <a:srgbClr val="333329"/>
        </a:lt2>
        <a:accent1>
          <a:srgbClr val="F4F3D9"/>
        </a:accent1>
        <a:accent2>
          <a:srgbClr val="E09142"/>
        </a:accent2>
        <a:accent3>
          <a:srgbClr val="DBD9DC"/>
        </a:accent3>
        <a:accent4>
          <a:srgbClr val="2A2A2A"/>
        </a:accent4>
        <a:accent5>
          <a:srgbClr val="F8F8E9"/>
        </a:accent5>
        <a:accent6>
          <a:srgbClr val="CB833B"/>
        </a:accent6>
        <a:hlink>
          <a:srgbClr val="AE4828"/>
        </a:hlink>
        <a:folHlink>
          <a:srgbClr val="6A6954"/>
        </a:folHlink>
      </a:clrScheme>
      <a:clrMap bg1="lt1" tx1="dk1" bg2="lt2" tx2="dk2" accent1="accent1" accent2="accent2" accent3="accent3" accent4="accent4" accent5="accent5" accent6="accent6" hlink="hlink" folHlink="folHlink"/>
    </a:extraClrScheme>
    <a:extraClrScheme>
      <a:clrScheme name="Kumtaşı 3">
        <a:dk1>
          <a:srgbClr val="3D3D3D"/>
        </a:dk1>
        <a:lt1>
          <a:srgbClr val="EAEAEA"/>
        </a:lt1>
        <a:dk2>
          <a:srgbClr val="000000"/>
        </a:dk2>
        <a:lt2>
          <a:srgbClr val="333333"/>
        </a:lt2>
        <a:accent1>
          <a:srgbClr val="FFFFFF"/>
        </a:accent1>
        <a:accent2>
          <a:srgbClr val="969696"/>
        </a:accent2>
        <a:accent3>
          <a:srgbClr val="F3F3F3"/>
        </a:accent3>
        <a:accent4>
          <a:srgbClr val="333333"/>
        </a:accent4>
        <a:accent5>
          <a:srgbClr val="FFFFFF"/>
        </a:accent5>
        <a:accent6>
          <a:srgbClr val="878787"/>
        </a:accent6>
        <a:hlink>
          <a:srgbClr val="4D4D4D"/>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is Teması">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is Teması">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yaslilik_nedir</Template>
  <TotalTime>2264</TotalTime>
  <Words>3275</Words>
  <Application>Microsoft Office PowerPoint</Application>
  <PresentationFormat>Ekran Gösterisi (4:3)</PresentationFormat>
  <Paragraphs>431</Paragraphs>
  <Slides>81</Slides>
  <Notes>6</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81</vt:i4>
      </vt:variant>
    </vt:vector>
  </HeadingPairs>
  <TitlesOfParts>
    <vt:vector size="85" baseType="lpstr">
      <vt:lpstr>Arial</vt:lpstr>
      <vt:lpstr>Times New Roman</vt:lpstr>
      <vt:lpstr>Wingdings</vt:lpstr>
      <vt:lpstr>yaslilik_nedir</vt:lpstr>
      <vt:lpstr>YAŞLILIK NEDİR?</vt:lpstr>
      <vt:lpstr>Yaşlanmanın Tanımı </vt:lpstr>
      <vt:lpstr>PowerPoint Sunusu</vt:lpstr>
      <vt:lpstr>Ömür Uzunluğunu Etkileyen Faktörler </vt:lpstr>
      <vt:lpstr>Gerontolojinin tanımı</vt:lpstr>
      <vt:lpstr>YAŞLILIK KURAMLARI </vt:lpstr>
      <vt:lpstr>Biyolojik Yaşlanma Kuramları</vt:lpstr>
      <vt:lpstr>PowerPoint Sunusu</vt:lpstr>
      <vt:lpstr>Serbest Radikaller Teorisi</vt:lpstr>
      <vt:lpstr>Telomer Teorisi</vt:lpstr>
      <vt:lpstr>Program  Teorisi</vt:lpstr>
      <vt:lpstr>İmmün Sistem Teorisi</vt:lpstr>
      <vt:lpstr>Hormon Teorisi</vt:lpstr>
      <vt:lpstr>PowerPoint Sunusu</vt:lpstr>
      <vt:lpstr>Yaşamdan Geri Çekilme Kuramı</vt:lpstr>
      <vt:lpstr>PowerPoint Sunusu</vt:lpstr>
      <vt:lpstr>Aktivite Kuramı</vt:lpstr>
      <vt:lpstr>Rol Bırakma Kuramı</vt:lpstr>
      <vt:lpstr>Modernleşme Kuramı</vt:lpstr>
      <vt:lpstr> Toplumsal Değiş Tokuş Kuramı</vt:lpstr>
      <vt:lpstr>PowerPoint Sunusu</vt:lpstr>
      <vt:lpstr>Süreklilik Kuramı</vt:lpstr>
      <vt:lpstr>DSÖ-Yaşlılık</vt:lpstr>
      <vt:lpstr>PowerPoint Sunusu</vt:lpstr>
      <vt:lpstr>Yaşlanma Tipleri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Vücut Ağırlığı</vt:lpstr>
      <vt:lpstr>PowerPoint Sunusu</vt:lpstr>
      <vt:lpstr>PowerPoint Sunusu</vt:lpstr>
      <vt:lpstr>PowerPoint Sunusu</vt:lpstr>
      <vt:lpstr>PowerPoint Sunusu</vt:lpstr>
      <vt:lpstr>PowerPoint Sunusu</vt:lpstr>
      <vt:lpstr>SİNOVİYAL EKLEMLER</vt:lpstr>
      <vt:lpstr>SİNOVİYAL EKLEMLER</vt:lpstr>
      <vt:lpstr>SİNOVİYAL EKLEMLER</vt:lpstr>
      <vt:lpstr>PowerPoint Sunusu</vt:lpstr>
      <vt:lpstr>PowerPoint Sunusu</vt:lpstr>
      <vt:lpstr>PowerPoint Sunusu</vt:lpstr>
      <vt:lpstr>MOTOR FONKSİYONLAR</vt:lpstr>
      <vt:lpstr>MOTOR FONKSİYONLAR</vt:lpstr>
      <vt:lpstr>MOTOR FONKSİYONLAR</vt:lpstr>
      <vt:lpstr>MOTOR FONKSİYONLAR</vt:lpstr>
      <vt:lpstr>KOGNİTİF FONKSİYONLAR</vt:lpstr>
      <vt:lpstr>KOGNİTİF (BİLİŞSEL) FONKSİYONLAR</vt:lpstr>
      <vt:lpstr>DUYUSAL FONKSİYONLAR</vt:lpstr>
      <vt:lpstr>DUYUSAL FONKSİYONLAR-İŞİTME</vt:lpstr>
      <vt:lpstr>PowerPoint Sunusu</vt:lpstr>
      <vt:lpstr>PowerPoint Sunusu</vt:lpstr>
      <vt:lpstr>DUYUSAL FONKSİYONLAR-GÖRME</vt:lpstr>
      <vt:lpstr>DUYUSAL FONKSİYONLAR-TAT ve KOKU</vt:lpstr>
      <vt:lpstr>PowerPoint Sunusu</vt:lpstr>
      <vt:lpstr>PowerPoint Sunusu</vt:lpstr>
      <vt:lpstr>KARDİYOVASKÜLER FONKSİYON</vt:lpstr>
      <vt:lpstr>KARDİYOVASKÜLER FONKSİYON</vt:lpstr>
      <vt:lpstr>PowerPoint Sunusu</vt:lpstr>
      <vt:lpstr>Yaşlılık ve Solunum Sistemi </vt:lpstr>
      <vt:lpstr>PULMONER FONKSİYON</vt:lpstr>
      <vt:lpstr>EGZERSİZ</vt:lpstr>
      <vt:lpstr>EGZERSİZ</vt:lpstr>
      <vt:lpstr>Yaşlılık ve Boşaltım Sistemi</vt:lpstr>
      <vt:lpstr>Yaşlılık ve Boşaltım Sistemi</vt:lpstr>
      <vt:lpstr>MESANE</vt:lpstr>
      <vt:lpstr>YAŞLILIKTA  SIVI,  ELKTROLİT  VE  ASİT-BAZ  DENGESİ</vt:lpstr>
      <vt:lpstr>Yaşlılık ve Sindirim  Sistemi</vt:lpstr>
      <vt:lpstr>Yaşlılık ve Sindirim  Sistemi</vt:lpstr>
      <vt:lpstr>Yaşlılık  ve  Üreme  Fonksiyonları</vt:lpstr>
      <vt:lpstr>PowerPoint Sunusu</vt:lpstr>
      <vt:lpstr>PowerPoint Sunusu</vt:lpstr>
      <vt:lpstr>HİPOFİZ</vt:lpstr>
      <vt:lpstr>TİROİD BEZİ</vt:lpstr>
      <vt:lpstr>Yaşlılıkta</vt:lpstr>
      <vt:lpstr>PowerPoint Sunusu</vt:lpstr>
      <vt:lpstr>TEŞEKKÜRLER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YAŞLILIK NEDİR?</dc:title>
  <dc:creator>SHMYO</dc:creator>
  <cp:lastModifiedBy>süleyman emre kocacan</cp:lastModifiedBy>
  <cp:revision>130</cp:revision>
  <dcterms:created xsi:type="dcterms:W3CDTF">2012-03-16T13:20:30Z</dcterms:created>
  <dcterms:modified xsi:type="dcterms:W3CDTF">2020-03-22T07:41:24Z</dcterms:modified>
</cp:coreProperties>
</file>