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257" r:id="rId3"/>
    <p:sldId id="306" r:id="rId4"/>
    <p:sldId id="307" r:id="rId5"/>
    <p:sldId id="308" r:id="rId6"/>
    <p:sldId id="309" r:id="rId7"/>
    <p:sldId id="310" r:id="rId8"/>
    <p:sldId id="311" r:id="rId9"/>
    <p:sldId id="312" r:id="rId10"/>
    <p:sldId id="313" r:id="rId11"/>
    <p:sldId id="314"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36" r:id="rId34"/>
    <p:sldId id="337" r:id="rId35"/>
    <p:sldId id="338" r:id="rId36"/>
    <p:sldId id="339" r:id="rId37"/>
    <p:sldId id="340" r:id="rId38"/>
    <p:sldId id="305" r:id="rId39"/>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02" autoAdjust="0"/>
    <p:restoredTop sz="94667" autoAdjust="0"/>
  </p:normalViewPr>
  <p:slideViewPr>
    <p:cSldViewPr>
      <p:cViewPr varScale="1">
        <p:scale>
          <a:sx n="115" d="100"/>
          <a:sy n="115" d="100"/>
        </p:scale>
        <p:origin x="178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29.09.2021</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77FF12-AF97-42DB-B11C-019EA89F5CEA}" type="datetimeFigureOut">
              <a:rPr lang="tr-TR" smtClean="0"/>
              <a:pPr/>
              <a:t>29.09.2021</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4EE586-9F29-4988-8D33-F8267A033C8E}" type="slidenum">
              <a:rPr lang="tr-TR" smtClean="0"/>
              <a:pPr/>
              <a:t>‹#›</a:t>
            </a:fld>
            <a:endParaRPr lang="tr-TR"/>
          </a:p>
        </p:txBody>
      </p:sp>
    </p:spTree>
    <p:extLst>
      <p:ext uri="{BB962C8B-B14F-4D97-AF65-F5344CB8AC3E}">
        <p14:creationId xmlns:p14="http://schemas.microsoft.com/office/powerpoint/2010/main" val="1046454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a16="http://schemas.microsoft.com/office/drawing/2014/main" id="{95F6E267-728F-4FB0-8651-BFFD2B0EC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a14="http://schemas.microsoft.com/office/drawing/2010/main">
                <a:solidFill>
                  <a:srgbClr val="FFFFFF"/>
                </a:solidFill>
              </a14:hiddenFill>
            </a:ext>
          </a:extLst>
        </p:spPr>
      </p:pic>
      <p:sp>
        <p:nvSpPr>
          <p:cNvPr id="4104" name="Rectangle 8">
            <a:extLst>
              <a:ext uri="{FF2B5EF4-FFF2-40B4-BE49-F238E27FC236}">
                <a16:creationId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2800" b="1" dirty="0" smtClean="0"/>
              <a:t>HUKUKA GİRİŞ</a:t>
            </a:r>
            <a:endParaRPr lang="tr-TR" altLang="tr-TR" sz="2800" b="1" dirty="0"/>
          </a:p>
        </p:txBody>
      </p:sp>
      <p:sp>
        <p:nvSpPr>
          <p:cNvPr id="6" name="Rectangle 8">
            <a:extLst>
              <a:ext uri="{FF2B5EF4-FFF2-40B4-BE49-F238E27FC236}">
                <a16:creationId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BAFRA İŞLETME FAKÜLTESİ</a:t>
            </a:r>
            <a:endParaRPr lang="tr-TR" altLang="tr-TR" sz="3200" b="1" dirty="0"/>
          </a:p>
        </p:txBody>
      </p:sp>
      <p:sp>
        <p:nvSpPr>
          <p:cNvPr id="7" name="Rectangle 8">
            <a:extLst>
              <a:ext uri="{FF2B5EF4-FFF2-40B4-BE49-F238E27FC236}">
                <a16:creationId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SAB/303-HUKUKA GİRİŞ</a:t>
            </a:r>
            <a:endParaRPr lang="tr-TR" altLang="tr-TR" b="1" i="1" dirty="0"/>
          </a:p>
        </p:txBody>
      </p:sp>
      <p:sp>
        <p:nvSpPr>
          <p:cNvPr id="8" name="Rectangle 8">
            <a:extLst>
              <a:ext uri="{FF2B5EF4-FFF2-40B4-BE49-F238E27FC236}">
                <a16:creationId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t>Dr. </a:t>
            </a:r>
            <a:r>
              <a:rPr lang="tr-TR" altLang="tr-TR" sz="2000" b="1" i="1" dirty="0" err="1" smtClean="0"/>
              <a:t>Öğr</a:t>
            </a:r>
            <a:r>
              <a:rPr lang="tr-TR" altLang="tr-TR" sz="2000" b="1" i="1" dirty="0" smtClean="0"/>
              <a:t>. Üyesi Suzan URGAN</a:t>
            </a:r>
            <a:endParaRPr lang="tr-TR" altLang="tr-TR" sz="2000" b="1"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pPr fontAlgn="auto">
              <a:spcAft>
                <a:spcPts val="0"/>
              </a:spcAft>
              <a:defRPr/>
            </a:pPr>
            <a:r>
              <a:rPr lang="tr-TR" sz="4000" dirty="0" smtClean="0"/>
              <a:t>HUKUK ve HUKUK KURALLARI</a:t>
            </a:r>
            <a:endParaRPr lang="tr-TR" sz="4000" dirty="0"/>
          </a:p>
        </p:txBody>
      </p:sp>
      <p:sp>
        <p:nvSpPr>
          <p:cNvPr id="6147" name="Rectangle 3">
            <a:extLst>
              <a:ext uri="{FF2B5EF4-FFF2-40B4-BE49-F238E27FC236}">
                <a16:creationId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Hafta-1</a:t>
            </a:r>
            <a:endParaRPr lang="tr-TR" altLang="tr-TR" sz="2800" i="1" dirty="0"/>
          </a:p>
        </p:txBody>
      </p:sp>
      <p:pic>
        <p:nvPicPr>
          <p:cNvPr id="6148" name="Picture 4" descr="sunu">
            <a:extLst>
              <a:ext uri="{FF2B5EF4-FFF2-40B4-BE49-F238E27FC236}">
                <a16:creationId xmlns:a16="http://schemas.microsoft.com/office/drawing/2014/main" id="{571ECC9D-3C97-4A2E-A8AA-BEBCE23FD8E2}"/>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altLang="tr-TR" sz="3200" i="1" dirty="0" smtClean="0"/>
              <a:t>SAB/303-HUKUKA GİRİŞ</a:t>
            </a:r>
            <a:endParaRPr lang="tr-TR" altLang="tr-TR" sz="32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dirty="0" smtClean="0"/>
              <a:t>SOSYAL DÜZEN ve SOSYAL DÜZEN KURALLARI</a:t>
            </a:r>
            <a:endParaRPr lang="tr-TR" sz="3200" dirty="0"/>
          </a:p>
        </p:txBody>
      </p:sp>
      <p:sp>
        <p:nvSpPr>
          <p:cNvPr id="3" name="2 İçerik Yer Tutucusu"/>
          <p:cNvSpPr>
            <a:spLocks noGrp="1"/>
          </p:cNvSpPr>
          <p:nvPr>
            <p:ph idx="1"/>
          </p:nvPr>
        </p:nvSpPr>
        <p:spPr>
          <a:xfrm>
            <a:off x="457200" y="1484784"/>
            <a:ext cx="8229600" cy="4641379"/>
          </a:xfrm>
        </p:spPr>
        <p:txBody>
          <a:bodyPr/>
          <a:lstStyle/>
          <a:p>
            <a:pPr algn="just"/>
            <a:r>
              <a:rPr lang="tr-TR" dirty="0" smtClean="0"/>
              <a:t>İnsanlar toplum içinde yaşar. Bu çevrede sosyal ilişkiler kurar. Bu ilişkiler onlar için bir zorunluluktur. Bu ilişkiler bazen sekteye uğrar. Kurallara uyanlar kadar uymayanlar da bulunmaktadır. Toplumsal kurallar kendi dinamiği içinde yürür, bu kurallara </a:t>
            </a:r>
            <a:r>
              <a:rPr lang="tr-TR" i="1" dirty="0" smtClean="0"/>
              <a:t>sosyal düzen </a:t>
            </a:r>
            <a:r>
              <a:rPr lang="tr-TR" dirty="0" smtClean="0"/>
              <a:t>denilir.</a:t>
            </a:r>
            <a:r>
              <a:rPr lang="tr-TR" i="1" dirty="0" smtClean="0"/>
              <a:t> </a:t>
            </a:r>
            <a:r>
              <a:rPr lang="tr-TR" dirty="0" smtClean="0"/>
              <a:t>Sosyal düzenin ahengini sağlamak üzere emir ve yasaklar getirilmektedir. </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b="1" dirty="0"/>
              <a:t>Sosyal Düzen ve Sosyal Düzen Kuralları</a:t>
            </a:r>
            <a:endParaRPr lang="tr-TR" sz="3200" dirty="0"/>
          </a:p>
        </p:txBody>
      </p:sp>
      <p:sp>
        <p:nvSpPr>
          <p:cNvPr id="3" name="2 İçerik Yer Tutucusu"/>
          <p:cNvSpPr>
            <a:spLocks noGrp="1"/>
          </p:cNvSpPr>
          <p:nvPr>
            <p:ph idx="1"/>
          </p:nvPr>
        </p:nvSpPr>
        <p:spPr>
          <a:xfrm>
            <a:off x="457200" y="1484784"/>
            <a:ext cx="8229600" cy="4641379"/>
          </a:xfrm>
        </p:spPr>
        <p:txBody>
          <a:bodyPr/>
          <a:lstStyle/>
          <a:p>
            <a:pPr algn="just"/>
            <a:r>
              <a:rPr lang="tr-TR" dirty="0" smtClean="0"/>
              <a:t>Genel nitelik taşır</a:t>
            </a:r>
          </a:p>
          <a:p>
            <a:pPr algn="just"/>
            <a:r>
              <a:rPr lang="tr-TR" dirty="0" smtClean="0"/>
              <a:t>Süreklidir</a:t>
            </a:r>
          </a:p>
          <a:p>
            <a:pPr algn="just"/>
            <a:r>
              <a:rPr lang="tr-TR" dirty="0" smtClean="0"/>
              <a:t>Yaptırımı vardır </a:t>
            </a:r>
            <a:endParaRPr lang="tr-TR" dirty="0"/>
          </a:p>
        </p:txBody>
      </p:sp>
    </p:spTree>
    <p:extLst>
      <p:ext uri="{BB962C8B-B14F-4D97-AF65-F5344CB8AC3E}">
        <p14:creationId xmlns:p14="http://schemas.microsoft.com/office/powerpoint/2010/main" val="1221304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b="1" dirty="0"/>
              <a:t>Sosyal Düzen ve Sosyal Düzen Kuralları</a:t>
            </a:r>
            <a:endParaRPr lang="tr-TR" sz="3200" dirty="0"/>
          </a:p>
        </p:txBody>
      </p:sp>
      <p:sp>
        <p:nvSpPr>
          <p:cNvPr id="3" name="2 İçerik Yer Tutucusu"/>
          <p:cNvSpPr>
            <a:spLocks noGrp="1"/>
          </p:cNvSpPr>
          <p:nvPr>
            <p:ph idx="1"/>
          </p:nvPr>
        </p:nvSpPr>
        <p:spPr>
          <a:xfrm>
            <a:off x="457200" y="1484784"/>
            <a:ext cx="8229600" cy="4641379"/>
          </a:xfrm>
        </p:spPr>
        <p:txBody>
          <a:bodyPr/>
          <a:lstStyle/>
          <a:p>
            <a:pPr algn="just"/>
            <a:r>
              <a:rPr lang="tr-TR" dirty="0" smtClean="0"/>
              <a:t>Sosyal düzen kuralları zaman içinde değişim gösterebilir. Kişiden kişiye, bölgeden bölgeye değişebilir. Bir davranış aynı zamanda birden çok sosyal düzen kuralını ihlal edebilir. Yani hem ahlak hem din ve hem de hukuk kurallarına aykırı olabilir. Hırsızlık, adam öldürme gibi.</a:t>
            </a:r>
            <a:endParaRPr lang="tr-TR" dirty="0"/>
          </a:p>
        </p:txBody>
      </p:sp>
    </p:spTree>
    <p:extLst>
      <p:ext uri="{BB962C8B-B14F-4D97-AF65-F5344CB8AC3E}">
        <p14:creationId xmlns:p14="http://schemas.microsoft.com/office/powerpoint/2010/main" val="1462748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3200" b="1" dirty="0"/>
              <a:t>Sosyal Düzen ve Sosyal Düzen Kuralları</a:t>
            </a:r>
            <a:endParaRPr lang="tr-TR" sz="3200" dirty="0"/>
          </a:p>
        </p:txBody>
      </p:sp>
      <p:sp>
        <p:nvSpPr>
          <p:cNvPr id="3" name="2 İçerik Yer Tutucusu"/>
          <p:cNvSpPr>
            <a:spLocks noGrp="1"/>
          </p:cNvSpPr>
          <p:nvPr>
            <p:ph idx="1"/>
          </p:nvPr>
        </p:nvSpPr>
        <p:spPr>
          <a:xfrm>
            <a:off x="457200" y="1484784"/>
            <a:ext cx="8229600" cy="4641379"/>
          </a:xfrm>
        </p:spPr>
        <p:txBody>
          <a:bodyPr/>
          <a:lstStyle/>
          <a:p>
            <a:pPr algn="just"/>
            <a:r>
              <a:rPr lang="tr-TR" dirty="0" smtClean="0"/>
              <a:t>Sosyal düzen kurallarına uyulmadığı zaman yaptırım (müeyyide) uygulanabilmektedir. 2 tür yaptırım vardır, maddi ve manevi yaptırım. Genel kabul gören sosyal düzen kuralları;</a:t>
            </a:r>
          </a:p>
          <a:p>
            <a:pPr marL="0" indent="0" algn="just">
              <a:buNone/>
            </a:pPr>
            <a:r>
              <a:rPr lang="tr-TR" dirty="0" smtClean="0"/>
              <a:t>	1-Din </a:t>
            </a:r>
            <a:r>
              <a:rPr lang="tr-TR" dirty="0" smtClean="0"/>
              <a:t>kuralları</a:t>
            </a:r>
          </a:p>
          <a:p>
            <a:pPr marL="0" indent="0" algn="just">
              <a:buNone/>
            </a:pPr>
            <a:r>
              <a:rPr lang="tr-TR" dirty="0" smtClean="0"/>
              <a:t>	2-Ahlak </a:t>
            </a:r>
            <a:r>
              <a:rPr lang="tr-TR" dirty="0" smtClean="0"/>
              <a:t>kuralları</a:t>
            </a:r>
          </a:p>
          <a:p>
            <a:pPr marL="0" indent="0" algn="just">
              <a:buNone/>
            </a:pPr>
            <a:r>
              <a:rPr lang="tr-TR" dirty="0" smtClean="0"/>
              <a:t>	3- </a:t>
            </a:r>
            <a:r>
              <a:rPr lang="tr-TR" dirty="0" smtClean="0"/>
              <a:t>Görgü kuralları</a:t>
            </a:r>
          </a:p>
          <a:p>
            <a:pPr marL="0" indent="0" algn="just">
              <a:buNone/>
            </a:pPr>
            <a:r>
              <a:rPr lang="tr-TR" dirty="0" smtClean="0"/>
              <a:t>	4-Hukuk </a:t>
            </a:r>
            <a:r>
              <a:rPr lang="tr-TR" dirty="0" smtClean="0"/>
              <a:t>kuralları</a:t>
            </a:r>
            <a:endParaRPr lang="tr-TR" dirty="0"/>
          </a:p>
        </p:txBody>
      </p:sp>
    </p:spTree>
    <p:extLst>
      <p:ext uri="{BB962C8B-B14F-4D97-AF65-F5344CB8AC3E}">
        <p14:creationId xmlns:p14="http://schemas.microsoft.com/office/powerpoint/2010/main" val="2363480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Din Kuralları</a:t>
            </a:r>
            <a:endParaRPr lang="tr-TR" dirty="0"/>
          </a:p>
        </p:txBody>
      </p:sp>
      <p:sp>
        <p:nvSpPr>
          <p:cNvPr id="3" name="İçerik Yer Tutucusu 2"/>
          <p:cNvSpPr>
            <a:spLocks noGrp="1"/>
          </p:cNvSpPr>
          <p:nvPr>
            <p:ph idx="1"/>
          </p:nvPr>
        </p:nvSpPr>
        <p:spPr/>
        <p:txBody>
          <a:bodyPr/>
          <a:lstStyle/>
          <a:p>
            <a:pPr algn="just"/>
            <a:r>
              <a:rPr lang="tr-TR" sz="2400" dirty="0" smtClean="0"/>
              <a:t>Dini yönetimi benimseyen toplumlarda, din kurallarına uyulmaması, hukuk kurallarına uyulmaması anlamına gelmektedir. Genellikle kutsal kabul kitaplara dayanmaktadır. Din, evreni yaratan ve yöneten ilahi bir varlığa yani Tanrıya inanmayı ve ibadeti emreder. Bu kurallar sosyal yaşamı da düzenlemektedir. Din kurallarına uyulmadığı takdirde kişinin Tanrı tarafından cezalandırılacağına inanılır. Hukuk kurallarının ihlalinde ise cezalandırma/yaptırım devletçe gerçekleştirilir. Laikliği benimsemiş ülkelerde din kurallarına uymanın yaptırımı manevidir.</a:t>
            </a:r>
            <a:endParaRPr lang="tr-TR" sz="2400" dirty="0"/>
          </a:p>
        </p:txBody>
      </p:sp>
    </p:spTree>
    <p:extLst>
      <p:ext uri="{BB962C8B-B14F-4D97-AF65-F5344CB8AC3E}">
        <p14:creationId xmlns:p14="http://schemas.microsoft.com/office/powerpoint/2010/main" val="2009161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Ahlak Kuralları</a:t>
            </a:r>
            <a:endParaRPr lang="tr-TR" dirty="0"/>
          </a:p>
        </p:txBody>
      </p:sp>
      <p:sp>
        <p:nvSpPr>
          <p:cNvPr id="3" name="İçerik Yer Tutucusu 2"/>
          <p:cNvSpPr>
            <a:spLocks noGrp="1"/>
          </p:cNvSpPr>
          <p:nvPr>
            <p:ph idx="1"/>
          </p:nvPr>
        </p:nvSpPr>
        <p:spPr/>
        <p:txBody>
          <a:bodyPr/>
          <a:lstStyle/>
          <a:p>
            <a:pPr algn="just"/>
            <a:r>
              <a:rPr lang="tr-TR" dirty="0" smtClean="0"/>
              <a:t>Ahlak kuralları iyilik-kötülük, doğruluk-yanlışlık gibi çeşitli konulardaki değer yargılarından oluşur. Nesnel (objektif, sosyal) ve öznel (sübjektif) olarak iki kısımda ele alınmaktadır. Nesnel ahlak, insanın diğer bireylere olan görevlerini yerine getirmesi, öznel ahlak da, kişinin kendi şahıs ve iç dünyasına karşı ödevlerini ifade eder.</a:t>
            </a:r>
            <a:endParaRPr lang="tr-TR" dirty="0"/>
          </a:p>
        </p:txBody>
      </p:sp>
    </p:spTree>
    <p:extLst>
      <p:ext uri="{BB962C8B-B14F-4D97-AF65-F5344CB8AC3E}">
        <p14:creationId xmlns:p14="http://schemas.microsoft.com/office/powerpoint/2010/main" val="3354004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Görgü Kuralları</a:t>
            </a:r>
            <a:endParaRPr lang="tr-TR" dirty="0"/>
          </a:p>
        </p:txBody>
      </p:sp>
      <p:sp>
        <p:nvSpPr>
          <p:cNvPr id="3" name="İçerik Yer Tutucusu 2"/>
          <p:cNvSpPr>
            <a:spLocks noGrp="1"/>
          </p:cNvSpPr>
          <p:nvPr>
            <p:ph idx="1"/>
          </p:nvPr>
        </p:nvSpPr>
        <p:spPr/>
        <p:txBody>
          <a:bodyPr/>
          <a:lstStyle/>
          <a:p>
            <a:pPr algn="just"/>
            <a:r>
              <a:rPr lang="tr-TR" dirty="0" smtClean="0"/>
              <a:t>Görgü kuralları, tavırlar, yöntemler ve hareket biçimlerinden oluşur.</a:t>
            </a:r>
            <a:endParaRPr lang="tr-TR" dirty="0"/>
          </a:p>
        </p:txBody>
      </p:sp>
    </p:spTree>
    <p:extLst>
      <p:ext uri="{BB962C8B-B14F-4D97-AF65-F5344CB8AC3E}">
        <p14:creationId xmlns:p14="http://schemas.microsoft.com/office/powerpoint/2010/main" val="1343036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Hukuk Kuralları</a:t>
            </a:r>
            <a:endParaRPr lang="tr-TR" dirty="0"/>
          </a:p>
        </p:txBody>
      </p:sp>
      <p:sp>
        <p:nvSpPr>
          <p:cNvPr id="3" name="İçerik Yer Tutucusu 2"/>
          <p:cNvSpPr>
            <a:spLocks noGrp="1"/>
          </p:cNvSpPr>
          <p:nvPr>
            <p:ph idx="1"/>
          </p:nvPr>
        </p:nvSpPr>
        <p:spPr/>
        <p:txBody>
          <a:bodyPr/>
          <a:lstStyle/>
          <a:p>
            <a:pPr algn="just"/>
            <a:r>
              <a:rPr lang="tr-TR" dirty="0" smtClean="0"/>
              <a:t>Hukuk kuralları en önemli sosyal kurallardır. Geneldir, soyuttur, emir ve yaptırım içermektedir. </a:t>
            </a:r>
          </a:p>
          <a:p>
            <a:pPr algn="just"/>
            <a:r>
              <a:rPr lang="tr-TR" dirty="0" smtClean="0"/>
              <a:t>Hukuk kuralları toplum hayatında kişilerin birbirleriyle ve toplumla olan ilişkilerini düzenleyen ve uyulması kamu gücüyle yani maddi yaptırımla desteklenmiş sosyal kurallardır.</a:t>
            </a:r>
            <a:endParaRPr lang="tr-TR" dirty="0"/>
          </a:p>
        </p:txBody>
      </p:sp>
    </p:spTree>
    <p:extLst>
      <p:ext uri="{BB962C8B-B14F-4D97-AF65-F5344CB8AC3E}">
        <p14:creationId xmlns:p14="http://schemas.microsoft.com/office/powerpoint/2010/main" val="4030282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Hukuk Kuralları</a:t>
            </a:r>
            <a:endParaRPr lang="tr-TR" dirty="0"/>
          </a:p>
        </p:txBody>
      </p:sp>
      <p:sp>
        <p:nvSpPr>
          <p:cNvPr id="3" name="İçerik Yer Tutucusu 2"/>
          <p:cNvSpPr>
            <a:spLocks noGrp="1"/>
          </p:cNvSpPr>
          <p:nvPr>
            <p:ph idx="1"/>
          </p:nvPr>
        </p:nvSpPr>
        <p:spPr/>
        <p:txBody>
          <a:bodyPr/>
          <a:lstStyle/>
          <a:p>
            <a:pPr marL="0" indent="0">
              <a:buNone/>
            </a:pPr>
            <a:r>
              <a:rPr lang="tr-TR" sz="2800" dirty="0" smtClean="0"/>
              <a:t>Hukuk Kuralları;</a:t>
            </a:r>
          </a:p>
          <a:p>
            <a:r>
              <a:rPr lang="tr-TR" sz="2800" dirty="0" smtClean="0"/>
              <a:t>Kişilerin dışa yansıyan davranışlarını düzenler</a:t>
            </a:r>
          </a:p>
          <a:p>
            <a:r>
              <a:rPr lang="tr-TR" sz="2800" dirty="0" smtClean="0"/>
              <a:t>Siyasal iktidar tarafından belirlenir</a:t>
            </a:r>
          </a:p>
          <a:p>
            <a:r>
              <a:rPr lang="tr-TR" sz="2800" dirty="0" smtClean="0"/>
              <a:t>Kişiler arasındaki ilişkileri düzenler</a:t>
            </a:r>
          </a:p>
          <a:p>
            <a:r>
              <a:rPr lang="tr-TR" sz="2800" dirty="0" smtClean="0"/>
              <a:t>Örgütlü siyasal mekanizma aracılığıyla gerçekleştirilir</a:t>
            </a:r>
          </a:p>
          <a:p>
            <a:r>
              <a:rPr lang="tr-TR" sz="2800" dirty="0" smtClean="0"/>
              <a:t>Maddi yaptırım içerir</a:t>
            </a:r>
          </a:p>
          <a:p>
            <a:r>
              <a:rPr lang="tr-TR" sz="2800" dirty="0" smtClean="0"/>
              <a:t>Toplumsal barışı, hukuk güvenliğini ve adaleti sağlar.</a:t>
            </a:r>
            <a:endParaRPr lang="tr-TR" sz="2800" dirty="0"/>
          </a:p>
        </p:txBody>
      </p:sp>
    </p:spTree>
    <p:extLst>
      <p:ext uri="{BB962C8B-B14F-4D97-AF65-F5344CB8AC3E}">
        <p14:creationId xmlns:p14="http://schemas.microsoft.com/office/powerpoint/2010/main" val="3826304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dirty="0" smtClean="0"/>
              <a:t>HUKUK KURALLARININ ÖĞELERİ ve SOSYAL DÜZENDEKİ YERİ</a:t>
            </a:r>
            <a:endParaRPr lang="tr-TR" sz="3600" dirty="0"/>
          </a:p>
        </p:txBody>
      </p:sp>
      <p:sp>
        <p:nvSpPr>
          <p:cNvPr id="3" name="İçerik Yer Tutucusu 2"/>
          <p:cNvSpPr>
            <a:spLocks noGrp="1"/>
          </p:cNvSpPr>
          <p:nvPr>
            <p:ph idx="1"/>
          </p:nvPr>
        </p:nvSpPr>
        <p:spPr/>
        <p:txBody>
          <a:bodyPr/>
          <a:lstStyle/>
          <a:p>
            <a:pPr algn="just"/>
            <a:r>
              <a:rPr lang="tr-TR" sz="2400" dirty="0" smtClean="0"/>
              <a:t>Her hukuk kuralının üç öğesi bulunmaktadır; konu, irade (emir) ve yaptırımdır. </a:t>
            </a:r>
          </a:p>
          <a:p>
            <a:pPr algn="just"/>
            <a:r>
              <a:rPr lang="tr-TR" sz="2400" dirty="0" smtClean="0"/>
              <a:t>Konu, kanun koyucunun sosyal yaşamına ilişkin bakış açısını yansıtmaktadır. Konu, kişilerin dışarıya yansıyan ilişkileri, eylem ve işlemleridir.</a:t>
            </a:r>
          </a:p>
          <a:p>
            <a:pPr algn="just"/>
            <a:r>
              <a:rPr lang="tr-TR" sz="2400" dirty="0" smtClean="0"/>
              <a:t>İrade (emir) kanun koyucunun yapılmamasını uygun bulduğu ya da yasakladığı davranışa ilişkin iradesini ifade etmektedir.</a:t>
            </a:r>
          </a:p>
          <a:p>
            <a:pPr algn="just"/>
            <a:r>
              <a:rPr lang="tr-TR" sz="2400" dirty="0" smtClean="0"/>
              <a:t>Yaptırım da maddi nitelik taşımaktadır. Ceza, tazminat, cebri icra, geçersizlik ya da iptal olabilmektedir.</a:t>
            </a:r>
            <a:endParaRPr lang="tr-TR" sz="2400" dirty="0"/>
          </a:p>
        </p:txBody>
      </p:sp>
    </p:spTree>
    <p:extLst>
      <p:ext uri="{BB962C8B-B14F-4D97-AF65-F5344CB8AC3E}">
        <p14:creationId xmlns:p14="http://schemas.microsoft.com/office/powerpoint/2010/main" val="2511809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dirty="0" smtClean="0"/>
              <a:t>Hukuk Kuralları ve Diğer Sosyal Kuralların Ayrılması</a:t>
            </a:r>
            <a:endParaRPr lang="tr-TR" sz="3600" dirty="0"/>
          </a:p>
        </p:txBody>
      </p:sp>
      <p:sp>
        <p:nvSpPr>
          <p:cNvPr id="3" name="İçerik Yer Tutucusu 2"/>
          <p:cNvSpPr>
            <a:spLocks noGrp="1"/>
          </p:cNvSpPr>
          <p:nvPr>
            <p:ph idx="1"/>
          </p:nvPr>
        </p:nvSpPr>
        <p:spPr/>
        <p:txBody>
          <a:bodyPr/>
          <a:lstStyle/>
          <a:p>
            <a:pPr algn="just"/>
            <a:r>
              <a:rPr lang="tr-TR" sz="2400" dirty="0" smtClean="0"/>
              <a:t>Hukuk </a:t>
            </a:r>
            <a:r>
              <a:rPr lang="tr-TR" sz="2400" dirty="0" smtClean="0"/>
              <a:t>kuralları iki taraflıdır, diğer kurallar tek taraflıdır.</a:t>
            </a:r>
          </a:p>
          <a:p>
            <a:pPr algn="just"/>
            <a:r>
              <a:rPr lang="tr-TR" sz="2400" dirty="0" smtClean="0"/>
              <a:t>Hukuk </a:t>
            </a:r>
            <a:r>
              <a:rPr lang="tr-TR" sz="2400" dirty="0" smtClean="0"/>
              <a:t>kuralları yazılı, diğer kurallar yazılı değildir.</a:t>
            </a:r>
          </a:p>
          <a:p>
            <a:pPr algn="just"/>
            <a:r>
              <a:rPr lang="tr-TR" sz="2400" dirty="0" smtClean="0"/>
              <a:t>Hukuk </a:t>
            </a:r>
            <a:r>
              <a:rPr lang="tr-TR" sz="2400" dirty="0" smtClean="0"/>
              <a:t>kuralları toplumsal irade ürünü iken, diğerlerinde bu özellik yoktur.</a:t>
            </a:r>
          </a:p>
          <a:p>
            <a:pPr algn="just"/>
            <a:r>
              <a:rPr lang="tr-TR" sz="2400" dirty="0" smtClean="0"/>
              <a:t>Tüm </a:t>
            </a:r>
            <a:r>
              <a:rPr lang="tr-TR" sz="2400" dirty="0" smtClean="0"/>
              <a:t>kuralların ortak noktası olduğu gibi, birleşmeyen yönleri de bulunmaktadır. </a:t>
            </a:r>
            <a:endParaRPr lang="tr-TR" sz="2400" dirty="0"/>
          </a:p>
          <a:p>
            <a:pPr algn="just"/>
            <a:r>
              <a:rPr lang="tr-TR" sz="2400" dirty="0" smtClean="0"/>
              <a:t>Hemen hepsi genel, sürekli, soyut ve caydırıcı nitelik taşır. En önemli farklılık da hukuk kurallarının ve diğer kuralların yaptırım özelliğidir.</a:t>
            </a:r>
          </a:p>
          <a:p>
            <a:pPr algn="just"/>
            <a:endParaRPr lang="tr-TR" sz="2400" dirty="0"/>
          </a:p>
        </p:txBody>
      </p:sp>
    </p:spTree>
    <p:extLst>
      <p:ext uri="{BB962C8B-B14F-4D97-AF65-F5344CB8AC3E}">
        <p14:creationId xmlns:p14="http://schemas.microsoft.com/office/powerpoint/2010/main" val="3613747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dirty="0" smtClean="0"/>
              <a:t>Hukuk Kurallarına Uyulması ve Özgürlükler</a:t>
            </a:r>
            <a:endParaRPr lang="tr-TR" sz="3600" dirty="0"/>
          </a:p>
        </p:txBody>
      </p:sp>
      <p:sp>
        <p:nvSpPr>
          <p:cNvPr id="3" name="İçerik Yer Tutucusu 2"/>
          <p:cNvSpPr>
            <a:spLocks noGrp="1"/>
          </p:cNvSpPr>
          <p:nvPr>
            <p:ph idx="1"/>
          </p:nvPr>
        </p:nvSpPr>
        <p:spPr/>
        <p:txBody>
          <a:bodyPr/>
          <a:lstStyle/>
          <a:p>
            <a:pPr algn="just"/>
            <a:r>
              <a:rPr lang="tr-TR" dirty="0" smtClean="0"/>
              <a:t>Hukuk kuralları bağlayıcı olduğu için, toplum düzenini sağlar ve adaleti korur. Bu kurallara uymak insana huzur ve rahatlık verirken, uymayarak olumsuz bir imaja sahip olunmasından korkulur. Çocukluktan itibaren bu kurallar öğretilir. Hukuk kuralları bir yanda özgürlükleri getirirken, diğer yandan daraltmaktadır.</a:t>
            </a:r>
            <a:endParaRPr lang="tr-TR" dirty="0"/>
          </a:p>
        </p:txBody>
      </p:sp>
    </p:spTree>
    <p:extLst>
      <p:ext uri="{BB962C8B-B14F-4D97-AF65-F5344CB8AC3E}">
        <p14:creationId xmlns:p14="http://schemas.microsoft.com/office/powerpoint/2010/main" val="849564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Hukuk ve Adalet</a:t>
            </a:r>
            <a:endParaRPr lang="tr-TR" dirty="0"/>
          </a:p>
        </p:txBody>
      </p:sp>
      <p:sp>
        <p:nvSpPr>
          <p:cNvPr id="3" name="İçerik Yer Tutucusu 2"/>
          <p:cNvSpPr>
            <a:spLocks noGrp="1"/>
          </p:cNvSpPr>
          <p:nvPr>
            <p:ph idx="1"/>
          </p:nvPr>
        </p:nvSpPr>
        <p:spPr/>
        <p:txBody>
          <a:bodyPr/>
          <a:lstStyle/>
          <a:p>
            <a:pPr algn="just"/>
            <a:r>
              <a:rPr lang="tr-TR" sz="2800" dirty="0" smtClean="0"/>
              <a:t>Adalet sana yapılmasını istemediğini başkasına yapmamaktır. Ya da herkese hakkı olan şeyi vermek konusundaki iradedir. Genel olarak, ahlaka dayanan, herkese hakkı olanı veren, bireylere hürriyet ve eşitlik sağlayan, insan haklarına saygılı ve insanları mutlu eden erdem ve iradedir. Devlet adaleti sağlarken objektif ve adaletli hukuk kuralları çıkarmalı ve bu kuralları aynı biçimde uygulamalıdır. Bu uygulamadan herkes kazançlı çıkacaktır.</a:t>
            </a:r>
            <a:endParaRPr lang="tr-TR" sz="2800" dirty="0"/>
          </a:p>
        </p:txBody>
      </p:sp>
    </p:spTree>
    <p:extLst>
      <p:ext uri="{BB962C8B-B14F-4D97-AF65-F5344CB8AC3E}">
        <p14:creationId xmlns:p14="http://schemas.microsoft.com/office/powerpoint/2010/main" val="3498488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dirty="0" smtClean="0"/>
              <a:t>UYGULAMA BAKIMINDAN HUKUK KURALLARININ TÜRLERİ</a:t>
            </a:r>
            <a:endParaRPr lang="tr-TR" sz="3600" dirty="0"/>
          </a:p>
        </p:txBody>
      </p:sp>
      <p:sp>
        <p:nvSpPr>
          <p:cNvPr id="3" name="İçerik Yer Tutucusu 2"/>
          <p:cNvSpPr>
            <a:spLocks noGrp="1"/>
          </p:cNvSpPr>
          <p:nvPr>
            <p:ph idx="1"/>
          </p:nvPr>
        </p:nvSpPr>
        <p:spPr/>
        <p:txBody>
          <a:bodyPr/>
          <a:lstStyle/>
          <a:p>
            <a:r>
              <a:rPr lang="tr-TR" dirty="0" smtClean="0"/>
              <a:t>Emredici Hukuk Kuralları</a:t>
            </a:r>
          </a:p>
          <a:p>
            <a:r>
              <a:rPr lang="tr-TR" dirty="0" smtClean="0"/>
              <a:t>Tamamlayıcı Hukuk Kuralları</a:t>
            </a:r>
          </a:p>
          <a:p>
            <a:r>
              <a:rPr lang="tr-TR" dirty="0" smtClean="0"/>
              <a:t>Yorumlayıcı Hukuk Kuralları</a:t>
            </a:r>
            <a:endParaRPr lang="tr-TR" dirty="0"/>
          </a:p>
        </p:txBody>
      </p:sp>
    </p:spTree>
    <p:extLst>
      <p:ext uri="{BB962C8B-B14F-4D97-AF65-F5344CB8AC3E}">
        <p14:creationId xmlns:p14="http://schemas.microsoft.com/office/powerpoint/2010/main" val="3098483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Emredici Hukuk Kuralları</a:t>
            </a:r>
            <a:endParaRPr lang="tr-TR" dirty="0"/>
          </a:p>
        </p:txBody>
      </p:sp>
      <p:sp>
        <p:nvSpPr>
          <p:cNvPr id="3" name="İçerik Yer Tutucusu 2"/>
          <p:cNvSpPr>
            <a:spLocks noGrp="1"/>
          </p:cNvSpPr>
          <p:nvPr>
            <p:ph idx="1"/>
          </p:nvPr>
        </p:nvSpPr>
        <p:spPr/>
        <p:txBody>
          <a:bodyPr/>
          <a:lstStyle/>
          <a:p>
            <a:pPr algn="just"/>
            <a:r>
              <a:rPr lang="tr-TR" sz="2400" dirty="0" smtClean="0"/>
              <a:t>Bu tür hukuk kurallarında, bütün hukuk kurallarında varlığı hissedilen emir unsuru baskındır. Bu tür hukuk kurallarının aksi kararlaştırılamaz. Emredici hukuk kuralları yoğunlukla ceza kanunlarında görülür, ancak diğer kanunlarda da emredici kurallara rastlamak mümkündür. </a:t>
            </a:r>
          </a:p>
          <a:p>
            <a:pPr algn="just"/>
            <a:r>
              <a:rPr lang="tr-TR" sz="2400" dirty="0" smtClean="0"/>
              <a:t>Ör. «Alacağın devrinin geçerliliği yazılı şekilde yapılmış olmasına bağlıdır» (Türk Borçlar Kanunu, m.184).</a:t>
            </a:r>
          </a:p>
          <a:p>
            <a:pPr algn="just"/>
            <a:r>
              <a:rPr lang="tr-TR" sz="2400" dirty="0" smtClean="0"/>
              <a:t>«Erkek ve kadın 17 yaşını doldurmadıkça evlenemez» (Türk Medeni Kanun, m.124).</a:t>
            </a:r>
            <a:endParaRPr lang="tr-TR" sz="2400" dirty="0"/>
          </a:p>
        </p:txBody>
      </p:sp>
    </p:spTree>
    <p:extLst>
      <p:ext uri="{BB962C8B-B14F-4D97-AF65-F5344CB8AC3E}">
        <p14:creationId xmlns:p14="http://schemas.microsoft.com/office/powerpoint/2010/main" val="709861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Tamamlayıcı Hukuk Kuralları</a:t>
            </a:r>
            <a:endParaRPr lang="tr-TR" dirty="0"/>
          </a:p>
        </p:txBody>
      </p:sp>
      <p:sp>
        <p:nvSpPr>
          <p:cNvPr id="3" name="İçerik Yer Tutucusu 2"/>
          <p:cNvSpPr>
            <a:spLocks noGrp="1"/>
          </p:cNvSpPr>
          <p:nvPr>
            <p:ph idx="1"/>
          </p:nvPr>
        </p:nvSpPr>
        <p:spPr/>
        <p:txBody>
          <a:bodyPr/>
          <a:lstStyle/>
          <a:p>
            <a:pPr algn="just"/>
            <a:r>
              <a:rPr lang="tr-TR" sz="2000" dirty="0" smtClean="0"/>
              <a:t>Tarafların serbest iradeleriyle başka türlüsünü belirlemedikleri takdirde uygulanan kurallardır. Bu kurallarda taraflar arasında olabildiğince az müdahale hedeflenmektedir. Ceza hukukunda ise az sayıda, borçlar hukukunda ise çok sayıda tamamlayıcı hukuk kural yer almaktadır. </a:t>
            </a:r>
          </a:p>
          <a:p>
            <a:pPr algn="just"/>
            <a:r>
              <a:rPr lang="tr-TR" sz="2000" dirty="0" smtClean="0"/>
              <a:t>Ör. «Sözleşme ile aksi kararlaştırılmadıkça veya aksine bir adet bulunmadıkça, satıcı ve alıcı borçlarını aynı anda ifa etmekle yükümlüdür» Türk Borçlar Kanunu, m.207).</a:t>
            </a:r>
          </a:p>
          <a:p>
            <a:pPr algn="just"/>
            <a:r>
              <a:rPr lang="tr-TR" sz="2000" dirty="0" smtClean="0"/>
              <a:t>«Eşler arasında edinilmiş malların katılım rejiminin uygulanması asıldır» (Türk Medeni Kanunu, m.202) (Türk Medeni Kanununda eşler arasında mal varlığı, mal ortaklığı ya da edinilmiş mallara katılım rejimlerinden biri tercih edilebilir. Eğer eşler bu tercihi yapmamışlarsa o zaman Medeni Kanunun 202. maddesi uygulanır.</a:t>
            </a:r>
          </a:p>
          <a:p>
            <a:pPr algn="just"/>
            <a:endParaRPr lang="tr-TR" sz="2000" dirty="0"/>
          </a:p>
        </p:txBody>
      </p:sp>
    </p:spTree>
    <p:extLst>
      <p:ext uri="{BB962C8B-B14F-4D97-AF65-F5344CB8AC3E}">
        <p14:creationId xmlns:p14="http://schemas.microsoft.com/office/powerpoint/2010/main" val="1711398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Yorumlayıcı Hukuk Kuralları</a:t>
            </a:r>
            <a:endParaRPr lang="tr-TR" dirty="0"/>
          </a:p>
        </p:txBody>
      </p:sp>
      <p:sp>
        <p:nvSpPr>
          <p:cNvPr id="3" name="İçerik Yer Tutucusu 2"/>
          <p:cNvSpPr>
            <a:spLocks noGrp="1"/>
          </p:cNvSpPr>
          <p:nvPr>
            <p:ph idx="1"/>
          </p:nvPr>
        </p:nvSpPr>
        <p:spPr/>
        <p:txBody>
          <a:bodyPr/>
          <a:lstStyle/>
          <a:p>
            <a:pPr algn="just"/>
            <a:r>
              <a:rPr lang="tr-TR" sz="2800" dirty="0" smtClean="0"/>
              <a:t>Tarafların iradeleri ile açıkça belirtebilecekleri halde belirtmedikleri konuların açığa kavuşturulmasında yardımcı kurallardır. Tamamlayıcı kurallarla önceden öngörülmemiş bir hukuki boşluk olursa doldurulur.</a:t>
            </a:r>
          </a:p>
          <a:p>
            <a:pPr algn="just"/>
            <a:r>
              <a:rPr lang="tr-TR" sz="2800" dirty="0" smtClean="0"/>
              <a:t>Ör. «İfa zamanı veya sürenin sonu, Kanunlarda tatil olarak kabul edilen bir güne rastlarsa, kendiliğinden bu günü izleyen ve tatil olmayan ilk güne geçer» (Türk Borçlar Kanunu, m.93)</a:t>
            </a:r>
            <a:endParaRPr lang="tr-TR" sz="2800" dirty="0"/>
          </a:p>
        </p:txBody>
      </p:sp>
    </p:spTree>
    <p:extLst>
      <p:ext uri="{BB962C8B-B14F-4D97-AF65-F5344CB8AC3E}">
        <p14:creationId xmlns:p14="http://schemas.microsoft.com/office/powerpoint/2010/main" val="739978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Tanımlayıcı Hukuk Kuralları</a:t>
            </a:r>
            <a:endParaRPr lang="tr-TR" dirty="0"/>
          </a:p>
        </p:txBody>
      </p:sp>
      <p:sp>
        <p:nvSpPr>
          <p:cNvPr id="3" name="İçerik Yer Tutucusu 2"/>
          <p:cNvSpPr>
            <a:spLocks noGrp="1"/>
          </p:cNvSpPr>
          <p:nvPr>
            <p:ph idx="1"/>
          </p:nvPr>
        </p:nvSpPr>
        <p:spPr/>
        <p:txBody>
          <a:bodyPr/>
          <a:lstStyle/>
          <a:p>
            <a:pPr algn="just"/>
            <a:r>
              <a:rPr lang="tr-TR" dirty="0" smtClean="0"/>
              <a:t>Kanunların daha iyi anlaşılabilmesi için bazen belli hususların açıkça tanımlanması, anlamının ve içeriğinin belirlenmesi gerekir. </a:t>
            </a:r>
          </a:p>
          <a:p>
            <a:pPr algn="just"/>
            <a:r>
              <a:rPr lang="tr-TR" dirty="0" smtClean="0"/>
              <a:t>Ör.  «Bir iş sözleşmesine dayalı olarak çalışan gerçek kişiye işçi denir»» (İş K., m.2).</a:t>
            </a:r>
          </a:p>
          <a:p>
            <a:pPr algn="just"/>
            <a:r>
              <a:rPr lang="tr-TR" dirty="0" smtClean="0"/>
              <a:t>«Nişanlanma evlenme vaadiyle olur» (TMK, m. 118).</a:t>
            </a:r>
            <a:endParaRPr lang="tr-TR" dirty="0"/>
          </a:p>
        </p:txBody>
      </p:sp>
    </p:spTree>
    <p:extLst>
      <p:ext uri="{BB962C8B-B14F-4D97-AF65-F5344CB8AC3E}">
        <p14:creationId xmlns:p14="http://schemas.microsoft.com/office/powerpoint/2010/main" val="3478325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Diğer Hukuk Kuralları</a:t>
            </a:r>
            <a:endParaRPr lang="tr-TR" dirty="0"/>
          </a:p>
        </p:txBody>
      </p:sp>
      <p:sp>
        <p:nvSpPr>
          <p:cNvPr id="3" name="İçerik Yer Tutucusu 2"/>
          <p:cNvSpPr>
            <a:spLocks noGrp="1"/>
          </p:cNvSpPr>
          <p:nvPr>
            <p:ph idx="1"/>
          </p:nvPr>
        </p:nvSpPr>
        <p:spPr/>
        <p:txBody>
          <a:bodyPr/>
          <a:lstStyle/>
          <a:p>
            <a:pPr algn="just"/>
            <a:r>
              <a:rPr lang="tr-TR" dirty="0" smtClean="0"/>
              <a:t>Hukuk kurallarının yukarıdaki sınıflandırılması dışında hiçbir gruba girmeyen bazı kuralların bulunduğu da kabul edilmektedir. Bunlar arasında ilga edici (yürürlükten kaldırıcı) hukuk kuralları (ör. İş K. m.120) sayılabilir.</a:t>
            </a:r>
            <a:endParaRPr lang="tr-TR" dirty="0"/>
          </a:p>
        </p:txBody>
      </p:sp>
    </p:spTree>
    <p:extLst>
      <p:ext uri="{BB962C8B-B14F-4D97-AF65-F5344CB8AC3E}">
        <p14:creationId xmlns:p14="http://schemas.microsoft.com/office/powerpoint/2010/main" val="3413054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HUKUKTA YAPTIRIM</a:t>
            </a:r>
            <a:endParaRPr lang="tr-TR" dirty="0"/>
          </a:p>
        </p:txBody>
      </p:sp>
      <p:sp>
        <p:nvSpPr>
          <p:cNvPr id="3" name="İçerik Yer Tutucusu 2"/>
          <p:cNvSpPr>
            <a:spLocks noGrp="1"/>
          </p:cNvSpPr>
          <p:nvPr>
            <p:ph idx="1"/>
          </p:nvPr>
        </p:nvSpPr>
        <p:spPr/>
        <p:txBody>
          <a:bodyPr/>
          <a:lstStyle/>
          <a:p>
            <a:pPr algn="just"/>
            <a:r>
              <a:rPr lang="tr-TR" dirty="0" smtClean="0"/>
              <a:t>Yaptırım Kavramı: Sosyal kurallara uyulmadığı takdirde karşılaşılan tepkiye yaptırım denir. Yaptırım din, ahlak ve görgü kurallarına uyulmaması halinde manevi nitelik taşırken, hukuk kurallarına uyulmaması durumunda maddi niteliktedir. Hukukta yaptırım ceza ve cebir unsurunu içerir; hukuk kurallarının yürürlüğü yaptırım olmaksızın sağlanamaz.</a:t>
            </a:r>
            <a:endParaRPr lang="tr-TR" dirty="0"/>
          </a:p>
        </p:txBody>
      </p:sp>
    </p:spTree>
    <p:extLst>
      <p:ext uri="{BB962C8B-B14F-4D97-AF65-F5344CB8AC3E}">
        <p14:creationId xmlns:p14="http://schemas.microsoft.com/office/powerpoint/2010/main" val="2556806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Yaptırımın Tarihçesi</a:t>
            </a:r>
            <a:endParaRPr lang="tr-TR" dirty="0"/>
          </a:p>
        </p:txBody>
      </p:sp>
      <p:sp>
        <p:nvSpPr>
          <p:cNvPr id="3" name="İçerik Yer Tutucusu 2"/>
          <p:cNvSpPr>
            <a:spLocks noGrp="1"/>
          </p:cNvSpPr>
          <p:nvPr>
            <p:ph idx="1"/>
          </p:nvPr>
        </p:nvSpPr>
        <p:spPr/>
        <p:txBody>
          <a:bodyPr/>
          <a:lstStyle/>
          <a:p>
            <a:pPr algn="just"/>
            <a:r>
              <a:rPr lang="tr-TR" sz="2800" dirty="0" smtClean="0"/>
              <a:t>İlk aşaması kişisel öç olduğu görülmektedir. «Sana zarar verene sen de zarar ver» ifadesiyle açıklanabilen kişisel öç zararlara yol açmaktadır. Yaptırımın ikinci aşamasında kısas uygulamaları «Göze göz, dişe diş» uygulamalarının sakıncaları başka alternatif arayışlara yok açmıştır. Bu kısas uygulamasının zararlarını azaltabilmek için uzlaşma ve hakeme başvurma gibi yöntemler benimsenmiştir. Bütün sakıncalarından dolayı yaptırım devletin tekeline geçerek kamusallaştırılmıştır.</a:t>
            </a:r>
            <a:endParaRPr lang="tr-TR" sz="2800" dirty="0"/>
          </a:p>
        </p:txBody>
      </p:sp>
    </p:spTree>
    <p:extLst>
      <p:ext uri="{BB962C8B-B14F-4D97-AF65-F5344CB8AC3E}">
        <p14:creationId xmlns:p14="http://schemas.microsoft.com/office/powerpoint/2010/main" val="3990557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Yaptırım Türleri:</a:t>
            </a:r>
            <a:br>
              <a:rPr lang="tr-TR" dirty="0" smtClean="0"/>
            </a:br>
            <a:r>
              <a:rPr lang="tr-TR" dirty="0" smtClean="0"/>
              <a:t>Ceza</a:t>
            </a:r>
            <a:endParaRPr lang="tr-TR" dirty="0"/>
          </a:p>
        </p:txBody>
      </p:sp>
      <p:sp>
        <p:nvSpPr>
          <p:cNvPr id="3" name="İçerik Yer Tutucusu 2"/>
          <p:cNvSpPr>
            <a:spLocks noGrp="1"/>
          </p:cNvSpPr>
          <p:nvPr>
            <p:ph idx="1"/>
          </p:nvPr>
        </p:nvSpPr>
        <p:spPr/>
        <p:txBody>
          <a:bodyPr/>
          <a:lstStyle/>
          <a:p>
            <a:pPr algn="just"/>
            <a:r>
              <a:rPr lang="tr-TR" sz="2400" dirty="0" smtClean="0"/>
              <a:t>Türk Ceza Kanununa göre hapis ve adli para cezaları olmak üzere iki grupta ele alınmaktadır. Hapis cezaları: Ağırlaştırılmış müebbet hapis, müebbet hapis ve süreli hapis cezalarıdır. Adli para cezası ise belli bir miktar paranın hükümlü tarafından hazineye ödenmesi niteliği taşır. </a:t>
            </a:r>
          </a:p>
          <a:p>
            <a:pPr algn="just"/>
            <a:r>
              <a:rPr lang="tr-TR" sz="2400" dirty="0" smtClean="0"/>
              <a:t>Ceza Kanununda belirlenen bir diğer ceza yöntemi de disiplin hukuku cezalarıdır. Bunlar; uyarma, kınama, aylıktan kesme, geçici uzaklaştırma, ihraç ve benzerleridir. Belirli statülere uygulanmaktadır.</a:t>
            </a:r>
            <a:endParaRPr lang="tr-TR" sz="2400" dirty="0"/>
          </a:p>
        </p:txBody>
      </p:sp>
    </p:spTree>
    <p:extLst>
      <p:ext uri="{BB962C8B-B14F-4D97-AF65-F5344CB8AC3E}">
        <p14:creationId xmlns:p14="http://schemas.microsoft.com/office/powerpoint/2010/main" val="3312563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Yaptırım Türleri:</a:t>
            </a:r>
            <a:br>
              <a:rPr lang="tr-TR" dirty="0" smtClean="0"/>
            </a:br>
            <a:r>
              <a:rPr lang="tr-TR" dirty="0" smtClean="0"/>
              <a:t>Cebri İcra</a:t>
            </a:r>
            <a:endParaRPr lang="tr-TR" dirty="0"/>
          </a:p>
        </p:txBody>
      </p:sp>
      <p:sp>
        <p:nvSpPr>
          <p:cNvPr id="3" name="İçerik Yer Tutucusu 2"/>
          <p:cNvSpPr>
            <a:spLocks noGrp="1"/>
          </p:cNvSpPr>
          <p:nvPr>
            <p:ph idx="1"/>
          </p:nvPr>
        </p:nvSpPr>
        <p:spPr/>
        <p:txBody>
          <a:bodyPr/>
          <a:lstStyle/>
          <a:p>
            <a:pPr algn="just"/>
            <a:r>
              <a:rPr lang="tr-TR" sz="2400" dirty="0" smtClean="0"/>
              <a:t>Bir borç ilişkisinde , borcunu kendi rızası ile yerine getirmeyen borçlunun devlet gücü aracılığıyla bu borcunu yerine getirmesini sağlayan bir yaptırımdır. Yaptırımın uygulanmasında temelde icra daireleri görevlidir. Alacaklının elinde bir mahkeme kararı varsa ilamlı icra; para ve teminat alacağına yönelik bir kambiyo senedi varsa ilamsız icra talep edilir.</a:t>
            </a:r>
            <a:endParaRPr lang="tr-TR" sz="2400" dirty="0"/>
          </a:p>
        </p:txBody>
      </p:sp>
    </p:spTree>
    <p:extLst>
      <p:ext uri="{BB962C8B-B14F-4D97-AF65-F5344CB8AC3E}">
        <p14:creationId xmlns:p14="http://schemas.microsoft.com/office/powerpoint/2010/main" val="1260521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Yaptırım Türleri:</a:t>
            </a:r>
            <a:br>
              <a:rPr lang="tr-TR" dirty="0" smtClean="0"/>
            </a:br>
            <a:r>
              <a:rPr lang="tr-TR" dirty="0" smtClean="0"/>
              <a:t>Tazminat</a:t>
            </a:r>
            <a:endParaRPr lang="tr-TR" dirty="0"/>
          </a:p>
        </p:txBody>
      </p:sp>
      <p:sp>
        <p:nvSpPr>
          <p:cNvPr id="3" name="İçerik Yer Tutucusu 2"/>
          <p:cNvSpPr>
            <a:spLocks noGrp="1"/>
          </p:cNvSpPr>
          <p:nvPr>
            <p:ph idx="1"/>
          </p:nvPr>
        </p:nvSpPr>
        <p:spPr/>
        <p:txBody>
          <a:bodyPr/>
          <a:lstStyle/>
          <a:p>
            <a:pPr algn="just"/>
            <a:r>
              <a:rPr lang="tr-TR" sz="2400" dirty="0" smtClean="0"/>
              <a:t>Tazminat bir kimsenin hukuka aykırılık oluşturan kusurlu bir davranışı sonucu başkasına verdiği zararın o kişiye ödettirilmesidir. Tazminata konu zarar maddi ya da manevi olabilir. Manevi tazminat da para olarak ödettirilebilir veya kınama yazısı yazdırılabilir. Zarar veren kimse zararını kendiliğinden tazmin etmese cebri icra yoluna gidilebilir.</a:t>
            </a:r>
            <a:endParaRPr lang="tr-TR" sz="2400" dirty="0"/>
          </a:p>
        </p:txBody>
      </p:sp>
    </p:spTree>
    <p:extLst>
      <p:ext uri="{BB962C8B-B14F-4D97-AF65-F5344CB8AC3E}">
        <p14:creationId xmlns:p14="http://schemas.microsoft.com/office/powerpoint/2010/main" val="53004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Yaptırım Türleri:</a:t>
            </a:r>
            <a:br>
              <a:rPr lang="tr-TR" dirty="0" smtClean="0"/>
            </a:br>
            <a:r>
              <a:rPr lang="tr-TR" dirty="0" smtClean="0"/>
              <a:t>Geçersizlik</a:t>
            </a:r>
            <a:endParaRPr lang="tr-TR" dirty="0"/>
          </a:p>
        </p:txBody>
      </p:sp>
      <p:sp>
        <p:nvSpPr>
          <p:cNvPr id="3" name="İçerik Yer Tutucusu 2"/>
          <p:cNvSpPr>
            <a:spLocks noGrp="1"/>
          </p:cNvSpPr>
          <p:nvPr>
            <p:ph idx="1"/>
          </p:nvPr>
        </p:nvSpPr>
        <p:spPr/>
        <p:txBody>
          <a:bodyPr/>
          <a:lstStyle/>
          <a:p>
            <a:pPr algn="just"/>
            <a:r>
              <a:rPr lang="tr-TR" sz="2400" dirty="0" smtClean="0"/>
              <a:t>Hukuka aykırı bir şekilde yapılan hukuki işlere uygulanan yaptırım geçersizlik yeni hükümsüzlüktür. Özel hukukta görülen geçersizlik türleri arasında yokluk ve butlan (mutlak, kısmî ve nispi butlan sayılabilir).</a:t>
            </a:r>
            <a:endParaRPr lang="tr-TR" sz="2400" dirty="0"/>
          </a:p>
        </p:txBody>
      </p:sp>
    </p:spTree>
    <p:extLst>
      <p:ext uri="{BB962C8B-B14F-4D97-AF65-F5344CB8AC3E}">
        <p14:creationId xmlns:p14="http://schemas.microsoft.com/office/powerpoint/2010/main" val="943595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Yokluk</a:t>
            </a:r>
            <a:endParaRPr lang="tr-TR" dirty="0"/>
          </a:p>
        </p:txBody>
      </p:sp>
      <p:sp>
        <p:nvSpPr>
          <p:cNvPr id="3" name="İçerik Yer Tutucusu 2"/>
          <p:cNvSpPr>
            <a:spLocks noGrp="1"/>
          </p:cNvSpPr>
          <p:nvPr>
            <p:ph idx="1"/>
          </p:nvPr>
        </p:nvSpPr>
        <p:spPr/>
        <p:txBody>
          <a:bodyPr/>
          <a:lstStyle/>
          <a:p>
            <a:pPr algn="just"/>
            <a:r>
              <a:rPr lang="tr-TR" sz="2400" dirty="0" smtClean="0"/>
              <a:t>Hukuki işlemin öngördüğü kurucu unsurlardan en az birine uyulmadan yapıldığı için hiç oluşmamış sayılır (Dini nikah</a:t>
            </a:r>
            <a:r>
              <a:rPr lang="tr-TR" sz="2400" dirty="0" smtClean="0"/>
              <a:t>).</a:t>
            </a:r>
            <a:endParaRPr lang="tr-TR" sz="2400" dirty="0"/>
          </a:p>
        </p:txBody>
      </p:sp>
    </p:spTree>
    <p:extLst>
      <p:ext uri="{BB962C8B-B14F-4D97-AF65-F5344CB8AC3E}">
        <p14:creationId xmlns:p14="http://schemas.microsoft.com/office/powerpoint/2010/main" val="1231609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Mutlak Butlan (Kesin Hükümsüzlük)</a:t>
            </a:r>
            <a:endParaRPr lang="tr-TR" dirty="0"/>
          </a:p>
        </p:txBody>
      </p:sp>
      <p:sp>
        <p:nvSpPr>
          <p:cNvPr id="3" name="İçerik Yer Tutucusu 2"/>
          <p:cNvSpPr>
            <a:spLocks noGrp="1"/>
          </p:cNvSpPr>
          <p:nvPr>
            <p:ph idx="1"/>
          </p:nvPr>
        </p:nvSpPr>
        <p:spPr/>
        <p:txBody>
          <a:bodyPr/>
          <a:lstStyle/>
          <a:p>
            <a:pPr algn="just"/>
            <a:r>
              <a:rPr lang="tr-TR" sz="2800" dirty="0" smtClean="0"/>
              <a:t>Kanunun öngördüğü kurucu unsurlara sahip olan ancak kanunun emredici hükümlerine aykırı olarak yapılan hukuki işlemler aleyhine uygulanan yaptırımlardır. Sebepleri işlemi yapan tarafından hukuki işlem ehliyetine sahip olması, işlemin konusunun ahlaka, adaba, kamu düzenine veya kanunun emredici hükümlerine aykırı bulunması, işlemin konusunun imkânsız olması, işlemin geçerlik koşulu olan şekle uygun yapılmaması veya işlerin muvazaalı olması sayılabilir.</a:t>
            </a:r>
            <a:endParaRPr lang="tr-TR" sz="2800" dirty="0"/>
          </a:p>
        </p:txBody>
      </p:sp>
    </p:spTree>
    <p:extLst>
      <p:ext uri="{BB962C8B-B14F-4D97-AF65-F5344CB8AC3E}">
        <p14:creationId xmlns:p14="http://schemas.microsoft.com/office/powerpoint/2010/main" val="2650133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Nispi Butlan (Göreceli Hükümsüzlük-İptal Edilebilirlik)</a:t>
            </a:r>
            <a:endParaRPr lang="tr-TR" dirty="0"/>
          </a:p>
        </p:txBody>
      </p:sp>
      <p:sp>
        <p:nvSpPr>
          <p:cNvPr id="3" name="İçerik Yer Tutucusu 2"/>
          <p:cNvSpPr>
            <a:spLocks noGrp="1"/>
          </p:cNvSpPr>
          <p:nvPr>
            <p:ph idx="1"/>
          </p:nvPr>
        </p:nvSpPr>
        <p:spPr/>
        <p:txBody>
          <a:bodyPr/>
          <a:lstStyle/>
          <a:p>
            <a:pPr algn="just"/>
            <a:r>
              <a:rPr lang="tr-TR" dirty="0" smtClean="0"/>
              <a:t>Nispi butlan, kanunun öngördüğü unsurlara sahip olan ve kanunun emredici hükümlerine aykırı olmayan bir işlemin, o işlemi oluşturan iradelerden birindeki sakatlık sebebiyle geçersiz sayılmasıdır. Başlıca nispi butlan sebepleri yanılma, aldatma ve korkutmadır.</a:t>
            </a:r>
          </a:p>
          <a:p>
            <a:pPr algn="just"/>
            <a:endParaRPr lang="tr-TR" dirty="0"/>
          </a:p>
        </p:txBody>
      </p:sp>
    </p:spTree>
    <p:extLst>
      <p:ext uri="{BB962C8B-B14F-4D97-AF65-F5344CB8AC3E}">
        <p14:creationId xmlns:p14="http://schemas.microsoft.com/office/powerpoint/2010/main" val="2372041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Kısmi Butlan</a:t>
            </a:r>
            <a:endParaRPr lang="tr-TR"/>
          </a:p>
        </p:txBody>
      </p:sp>
      <p:sp>
        <p:nvSpPr>
          <p:cNvPr id="3" name="İçerik Yer Tutucusu 2"/>
          <p:cNvSpPr>
            <a:spLocks noGrp="1"/>
          </p:cNvSpPr>
          <p:nvPr>
            <p:ph idx="1"/>
          </p:nvPr>
        </p:nvSpPr>
        <p:spPr/>
        <p:txBody>
          <a:bodyPr/>
          <a:lstStyle/>
          <a:p>
            <a:pPr algn="just"/>
            <a:r>
              <a:rPr lang="tr-TR" dirty="0" smtClean="0"/>
              <a:t>Kısmi butlanda hukuki işlerin tamamı değil de bir kısmının geçersizliği söz konusudur. Borçlar kanununa göre, sözleşmenin içerdiği hükümlerden bir kısmının geçersizliği sözleşmenin bütününün geçersizliğine yol açmayıp, sadece o hükümlerin(o kısmın) geçersizliğine yol açar.</a:t>
            </a:r>
            <a:endParaRPr lang="tr-TR" dirty="0"/>
          </a:p>
        </p:txBody>
      </p:sp>
    </p:spTree>
    <p:extLst>
      <p:ext uri="{BB962C8B-B14F-4D97-AF65-F5344CB8AC3E}">
        <p14:creationId xmlns:p14="http://schemas.microsoft.com/office/powerpoint/2010/main" val="4188298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Tek Taraflı </a:t>
            </a:r>
            <a:r>
              <a:rPr lang="tr-TR" dirty="0" err="1" smtClean="0"/>
              <a:t>Bağlamazlık</a:t>
            </a:r>
            <a:r>
              <a:rPr lang="tr-TR" dirty="0" smtClean="0"/>
              <a:t> (Eksiklik)</a:t>
            </a:r>
            <a:endParaRPr lang="tr-TR" dirty="0"/>
          </a:p>
        </p:txBody>
      </p:sp>
      <p:sp>
        <p:nvSpPr>
          <p:cNvPr id="3" name="İçerik Yer Tutucusu 2"/>
          <p:cNvSpPr>
            <a:spLocks noGrp="1"/>
          </p:cNvSpPr>
          <p:nvPr>
            <p:ph idx="1"/>
          </p:nvPr>
        </p:nvSpPr>
        <p:spPr/>
        <p:txBody>
          <a:bodyPr/>
          <a:lstStyle/>
          <a:p>
            <a:pPr algn="just"/>
            <a:r>
              <a:rPr lang="tr-TR" sz="2800" dirty="0" smtClean="0"/>
              <a:t>Kurucu unsurları ve geçerlilik gerekçeleri mevcut olan ve bu yüzden geçerli sayılan bir işlemin, hukuki sonuçlar doğurması için bağlanmasıdır. Eksikliğin tamamlanması ile işlem baştan itibaren geçerli hale gelir. </a:t>
            </a:r>
          </a:p>
          <a:p>
            <a:pPr algn="just"/>
            <a:r>
              <a:rPr lang="tr-TR" sz="2800" dirty="0" smtClean="0"/>
              <a:t>İptal: Hukuk kurallarına aykırı bir biçimde yapılmış olan işlerin idari yargı organlarınca ortadan kaldırılması halinde iptal yaptırımı ortaya çıkar. Anayasa’ya göre, idarenin her türlü eylem ve işleri yargı denetimine tabidir.</a:t>
            </a:r>
            <a:endParaRPr lang="tr-TR" sz="2800" dirty="0"/>
          </a:p>
        </p:txBody>
      </p:sp>
    </p:spTree>
    <p:extLst>
      <p:ext uri="{BB962C8B-B14F-4D97-AF65-F5344CB8AC3E}">
        <p14:creationId xmlns:p14="http://schemas.microsoft.com/office/powerpoint/2010/main" val="1984697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HUKUKUN KAYNAKLARI</a:t>
            </a:r>
            <a:endParaRPr lang="tr-TR" dirty="0"/>
          </a:p>
        </p:txBody>
      </p:sp>
      <p:sp>
        <p:nvSpPr>
          <p:cNvPr id="3" name="İçerik Yer Tutucusu 2"/>
          <p:cNvSpPr>
            <a:spLocks noGrp="1"/>
          </p:cNvSpPr>
          <p:nvPr>
            <p:ph idx="1"/>
          </p:nvPr>
        </p:nvSpPr>
        <p:spPr/>
        <p:txBody>
          <a:bodyPr/>
          <a:lstStyle/>
          <a:p>
            <a:pPr algn="just"/>
            <a:r>
              <a:rPr lang="tr-TR" sz="2400" dirty="0" smtClean="0"/>
              <a:t>Bilgi Kaynakları: Resmi gazete, düsturlar, meclis tutanakları, hukuk kitapları, internet siteleri, </a:t>
            </a:r>
            <a:r>
              <a:rPr lang="tr-TR" sz="2400" dirty="0" err="1" smtClean="0"/>
              <a:t>bloglar</a:t>
            </a:r>
            <a:r>
              <a:rPr lang="tr-TR" sz="2400" dirty="0" smtClean="0"/>
              <a:t>, içtihat derlemeleri</a:t>
            </a:r>
          </a:p>
          <a:p>
            <a:pPr algn="just"/>
            <a:r>
              <a:rPr lang="tr-TR" sz="2400" dirty="0" err="1" smtClean="0"/>
              <a:t>Organsal</a:t>
            </a:r>
            <a:r>
              <a:rPr lang="tr-TR" sz="2400" dirty="0" smtClean="0"/>
              <a:t> Kaynaklar(Yaratıcı Kaynaklar): TBMM kanunlar bakımından bakanlıklar ve kamu tüzel kişileri ise yönetmelikler bakımından yaratıcı kaynak niteliği taşımaktadır.</a:t>
            </a:r>
          </a:p>
          <a:p>
            <a:pPr algn="just"/>
            <a:r>
              <a:rPr lang="tr-TR" sz="2400" dirty="0" smtClean="0"/>
              <a:t>Biçimsel Kaynaklar: Gelenek hukuku, içtihat hukuku, ve yazılı hukuk şeklinde üç biçimde ortaya çıkar. Yazılı hukuk ve gelenek hukuku asıl kaynaklarını, içtihat hukuku ise yardımcı kaynağını oluşturmaktadır.</a:t>
            </a:r>
          </a:p>
          <a:p>
            <a:endParaRPr lang="tr-TR" sz="2400" dirty="0" smtClean="0"/>
          </a:p>
          <a:p>
            <a:endParaRPr lang="tr-TR" sz="2400" dirty="0"/>
          </a:p>
        </p:txBody>
      </p:sp>
    </p:spTree>
    <p:extLst>
      <p:ext uri="{BB962C8B-B14F-4D97-AF65-F5344CB8AC3E}">
        <p14:creationId xmlns:p14="http://schemas.microsoft.com/office/powerpoint/2010/main" val="1976974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Gelenek Hukuku</a:t>
            </a:r>
            <a:endParaRPr lang="tr-TR" dirty="0"/>
          </a:p>
        </p:txBody>
      </p:sp>
      <p:sp>
        <p:nvSpPr>
          <p:cNvPr id="3" name="İçerik Yer Tutucusu 2"/>
          <p:cNvSpPr>
            <a:spLocks noGrp="1"/>
          </p:cNvSpPr>
          <p:nvPr>
            <p:ph idx="1"/>
          </p:nvPr>
        </p:nvSpPr>
        <p:spPr/>
        <p:txBody>
          <a:bodyPr/>
          <a:lstStyle/>
          <a:p>
            <a:pPr algn="just"/>
            <a:r>
              <a:rPr lang="tr-TR" sz="2800" dirty="0" smtClean="0"/>
              <a:t>Bazı durumlarda gelenek hukukuna, yazılı hukukça düzenlenmemiş hususlarda başvurma zorunluluğu doğabilir. Ör. Türk Ticaret Kanununa göre; «Mahkeme, hakkında ticari bir hüküm bulunmayan işlerde, ticari örf ve adete, bu da yoksa genel hükümlere göre karar verir» demektedir. Gelenek hukuku yetkili bir organ tarafından bilerek istenerek konulmuş kurallar değil, toplumda kendiliğinden oluşan kurallardır. Anadolu’da yaygın olarak kullanılan ortakçılık ve yarıcılık gibi uygulamalar örnek olarak verilebilir.</a:t>
            </a:r>
            <a:endParaRPr lang="tr-TR" sz="2800" dirty="0"/>
          </a:p>
        </p:txBody>
      </p:sp>
    </p:spTree>
    <p:extLst>
      <p:ext uri="{BB962C8B-B14F-4D97-AF65-F5344CB8AC3E}">
        <p14:creationId xmlns:p14="http://schemas.microsoft.com/office/powerpoint/2010/main" val="3536185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İçtihat Hukuku</a:t>
            </a:r>
            <a:endParaRPr lang="tr-TR" dirty="0"/>
          </a:p>
        </p:txBody>
      </p:sp>
      <p:sp>
        <p:nvSpPr>
          <p:cNvPr id="3" name="İçerik Yer Tutucusu 2"/>
          <p:cNvSpPr>
            <a:spLocks noGrp="1"/>
          </p:cNvSpPr>
          <p:nvPr>
            <p:ph idx="1"/>
          </p:nvPr>
        </p:nvSpPr>
        <p:spPr/>
        <p:txBody>
          <a:bodyPr/>
          <a:lstStyle/>
          <a:p>
            <a:pPr algn="just"/>
            <a:r>
              <a:rPr lang="tr-TR" dirty="0" smtClean="0"/>
              <a:t>İçtihat, görüş ya da karar anlamına gelir. İki tür içtihattan söz edilir. Yargısal ve biçimsel içtihat, hukuk bilgilerinin hukuki konulardaki bilimsel görüş ve yaklaşımlarıdır. Doktrin de denilmektedir. Bilimsel içtihat kürleri, şerhler, sistematik eserler, monografiler, makaleler, içtihat derlemeleri ve biyografiler.</a:t>
            </a:r>
            <a:endParaRPr lang="tr-TR" dirty="0"/>
          </a:p>
        </p:txBody>
      </p:sp>
    </p:spTree>
    <p:extLst>
      <p:ext uri="{BB962C8B-B14F-4D97-AF65-F5344CB8AC3E}">
        <p14:creationId xmlns:p14="http://schemas.microsoft.com/office/powerpoint/2010/main" val="9099153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Yargısal İçtihat</a:t>
            </a:r>
            <a:endParaRPr lang="tr-TR" dirty="0"/>
          </a:p>
        </p:txBody>
      </p:sp>
      <p:sp>
        <p:nvSpPr>
          <p:cNvPr id="3" name="İçerik Yer Tutucusu 2"/>
          <p:cNvSpPr>
            <a:spLocks noGrp="1"/>
          </p:cNvSpPr>
          <p:nvPr>
            <p:ph idx="1"/>
          </p:nvPr>
        </p:nvSpPr>
        <p:spPr/>
        <p:txBody>
          <a:bodyPr/>
          <a:lstStyle/>
          <a:p>
            <a:pPr algn="just"/>
            <a:r>
              <a:rPr lang="tr-TR" dirty="0" smtClean="0"/>
              <a:t>Mahkemelerin önlerine gelen uyuşmazlıklar ile ilgili vermiş oldukları kararlardan oluşur. </a:t>
            </a:r>
            <a:endParaRPr lang="tr-TR" dirty="0"/>
          </a:p>
        </p:txBody>
      </p:sp>
    </p:spTree>
    <p:extLst>
      <p:ext uri="{BB962C8B-B14F-4D97-AF65-F5344CB8AC3E}">
        <p14:creationId xmlns:p14="http://schemas.microsoft.com/office/powerpoint/2010/main" val="3497643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Yazılı Hukuk</a:t>
            </a:r>
            <a:endParaRPr lang="tr-TR" dirty="0"/>
          </a:p>
        </p:txBody>
      </p:sp>
      <p:sp>
        <p:nvSpPr>
          <p:cNvPr id="3" name="İçerik Yer Tutucusu 2"/>
          <p:cNvSpPr>
            <a:spLocks noGrp="1"/>
          </p:cNvSpPr>
          <p:nvPr>
            <p:ph idx="1"/>
          </p:nvPr>
        </p:nvSpPr>
        <p:spPr/>
        <p:txBody>
          <a:bodyPr/>
          <a:lstStyle/>
          <a:p>
            <a:pPr algn="just"/>
            <a:r>
              <a:rPr lang="tr-TR" dirty="0" smtClean="0"/>
              <a:t>Anayasanın yetkili kıldığı otoritelerce çıkarılan yazılı metinlerdir. Anayasa, uluslararası sözleşmeler, kanun, Cumhurbaşkanlığı kararları ve yönetmeliklerden oluşur.</a:t>
            </a:r>
            <a:endParaRPr lang="tr-TR" dirty="0"/>
          </a:p>
        </p:txBody>
      </p:sp>
    </p:spTree>
    <p:extLst>
      <p:ext uri="{BB962C8B-B14F-4D97-AF65-F5344CB8AC3E}">
        <p14:creationId xmlns:p14="http://schemas.microsoft.com/office/powerpoint/2010/main" val="1640855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1 Başlık"/>
          <p:cNvSpPr>
            <a:spLocks noGrp="1"/>
          </p:cNvSpPr>
          <p:nvPr>
            <p:ph type="title"/>
          </p:nvPr>
        </p:nvSpPr>
        <p:spPr>
          <a:xfrm>
            <a:off x="571500" y="500063"/>
            <a:ext cx="8229600" cy="723900"/>
          </a:xfrm>
        </p:spPr>
        <p:txBody>
          <a:bodyPr/>
          <a:lstStyle/>
          <a:p>
            <a:pPr algn="ctr" eaLnBrk="1" hangingPunct="1">
              <a:defRPr/>
            </a:pPr>
            <a:r>
              <a:rPr lang="tr-TR" sz="2800" b="1" dirty="0" smtClean="0">
                <a:effectLst>
                  <a:outerShdw blurRad="38100" dist="38100" dir="2700000" algn="tl">
                    <a:srgbClr val="000000">
                      <a:alpha val="43137"/>
                    </a:srgbClr>
                  </a:outerShdw>
                </a:effectLst>
              </a:rPr>
              <a:t>KAYNAKÇA</a:t>
            </a:r>
          </a:p>
        </p:txBody>
      </p:sp>
      <p:sp>
        <p:nvSpPr>
          <p:cNvPr id="45059" name="2 İçerik Yer Tutucusu"/>
          <p:cNvSpPr>
            <a:spLocks noGrp="1"/>
          </p:cNvSpPr>
          <p:nvPr>
            <p:ph idx="1"/>
          </p:nvPr>
        </p:nvSpPr>
        <p:spPr>
          <a:xfrm>
            <a:off x="357188" y="1214438"/>
            <a:ext cx="8301037" cy="5357812"/>
          </a:xfrm>
        </p:spPr>
        <p:txBody>
          <a:bodyPr/>
          <a:lstStyle/>
          <a:p>
            <a:pPr marL="0" indent="0" algn="just" eaLnBrk="1" hangingPunct="1">
              <a:spcBef>
                <a:spcPct val="0"/>
              </a:spcBef>
              <a:buFont typeface="Wingdings 2" panose="05020102010507070707" pitchFamily="18" charset="2"/>
              <a:buNone/>
            </a:pPr>
            <a:endParaRPr lang="tr-TR" altLang="tr-TR" sz="2400" dirty="0" smtClean="0"/>
          </a:p>
          <a:p>
            <a:pPr marL="0" indent="0" algn="just" eaLnBrk="1" hangingPunct="1">
              <a:spcBef>
                <a:spcPct val="0"/>
              </a:spcBef>
              <a:buFont typeface="Wingdings 2" panose="05020102010507070707" pitchFamily="18" charset="2"/>
              <a:buNone/>
            </a:pPr>
            <a:endParaRPr lang="tr-TR" altLang="tr-TR" sz="2400" dirty="0"/>
          </a:p>
          <a:p>
            <a:pPr marL="0" indent="0" algn="ctr" eaLnBrk="1" hangingPunct="1">
              <a:spcBef>
                <a:spcPct val="0"/>
              </a:spcBef>
              <a:buFont typeface="Wingdings 2" panose="05020102010507070707" pitchFamily="18" charset="2"/>
              <a:buNone/>
            </a:pPr>
            <a:endParaRPr lang="tr-TR" altLang="tr-TR" sz="2400" dirty="0" smtClean="0"/>
          </a:p>
          <a:p>
            <a:pPr marL="0" indent="0" algn="just">
              <a:spcBef>
                <a:spcPct val="0"/>
              </a:spcBef>
              <a:buNone/>
            </a:pPr>
            <a:r>
              <a:rPr lang="tr-TR" sz="2400" dirty="0" smtClean="0"/>
              <a:t>Temel Hukuk Dersleri, Ufuk AYDIN, Nisan Kitabevi.</a:t>
            </a:r>
          </a:p>
        </p:txBody>
      </p:sp>
    </p:spTree>
    <p:extLst>
      <p:ext uri="{BB962C8B-B14F-4D97-AF65-F5344CB8AC3E}">
        <p14:creationId xmlns:p14="http://schemas.microsoft.com/office/powerpoint/2010/main" val="3207482775"/>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 (1)</Template>
  <TotalTime>1184</TotalTime>
  <Words>1873</Words>
  <Application>Microsoft Office PowerPoint</Application>
  <PresentationFormat>Ekran Gösterisi (4:3)</PresentationFormat>
  <Paragraphs>115</Paragraphs>
  <Slides>38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38</vt:i4>
      </vt:variant>
    </vt:vector>
  </HeadingPairs>
  <TitlesOfParts>
    <vt:vector size="42" baseType="lpstr">
      <vt:lpstr>Arial</vt:lpstr>
      <vt:lpstr>Calibri</vt:lpstr>
      <vt:lpstr>Wingdings 2</vt:lpstr>
      <vt:lpstr>Varsayılan Tasarım</vt:lpstr>
      <vt:lpstr>PowerPoint Sunusu</vt:lpstr>
      <vt:lpstr>HUKUK ve HUKUK KURALLARI</vt:lpstr>
      <vt:lpstr>SOSYAL DÜZEN ve SOSYAL DÜZEN KURALLARI</vt:lpstr>
      <vt:lpstr>Sosyal Düzen ve Sosyal Düzen Kuralları</vt:lpstr>
      <vt:lpstr>Sosyal Düzen ve Sosyal Düzen Kuralları</vt:lpstr>
      <vt:lpstr>Sosyal Düzen ve Sosyal Düzen Kuralları</vt:lpstr>
      <vt:lpstr>Din Kuralları</vt:lpstr>
      <vt:lpstr>Ahlak Kuralları</vt:lpstr>
      <vt:lpstr>Görgü Kuralları</vt:lpstr>
      <vt:lpstr>Hukuk Kuralları</vt:lpstr>
      <vt:lpstr>Hukuk Kuralları</vt:lpstr>
      <vt:lpstr>HUKUK KURALLARININ ÖĞELERİ ve SOSYAL DÜZENDEKİ YERİ</vt:lpstr>
      <vt:lpstr>Hukuk Kuralları ve Diğer Sosyal Kuralların Ayrılması</vt:lpstr>
      <vt:lpstr>Hukuk Kurallarına Uyulması ve Özgürlükler</vt:lpstr>
      <vt:lpstr>Hukuk ve Adalet</vt:lpstr>
      <vt:lpstr>UYGULAMA BAKIMINDAN HUKUK KURALLARININ TÜRLERİ</vt:lpstr>
      <vt:lpstr>Emredici Hukuk Kuralları</vt:lpstr>
      <vt:lpstr>Tamamlayıcı Hukuk Kuralları</vt:lpstr>
      <vt:lpstr>Yorumlayıcı Hukuk Kuralları</vt:lpstr>
      <vt:lpstr>Tanımlayıcı Hukuk Kuralları</vt:lpstr>
      <vt:lpstr>Diğer Hukuk Kuralları</vt:lpstr>
      <vt:lpstr>HUKUKTA YAPTIRIM</vt:lpstr>
      <vt:lpstr>Yaptırımın Tarihçesi</vt:lpstr>
      <vt:lpstr>Yaptırım Türleri: Ceza</vt:lpstr>
      <vt:lpstr>Yaptırım Türleri: Cebri İcra</vt:lpstr>
      <vt:lpstr>Yaptırım Türleri: Tazminat</vt:lpstr>
      <vt:lpstr>Yaptırım Türleri: Geçersizlik</vt:lpstr>
      <vt:lpstr>Yokluk</vt:lpstr>
      <vt:lpstr>Mutlak Butlan (Kesin Hükümsüzlük)</vt:lpstr>
      <vt:lpstr>Nispi Butlan (Göreceli Hükümsüzlük-İptal Edilebilirlik)</vt:lpstr>
      <vt:lpstr>Kısmi Butlan</vt:lpstr>
      <vt:lpstr>Tek Taraflı Bağlamazlık (Eksiklik)</vt:lpstr>
      <vt:lpstr>HUKUKUN KAYNAKLARI</vt:lpstr>
      <vt:lpstr>Gelenek Hukuku</vt:lpstr>
      <vt:lpstr>İçtihat Hukuku</vt:lpstr>
      <vt:lpstr>Yargısal İçtihat</vt:lpstr>
      <vt:lpstr>Yazılı Hukuk</vt:lpstr>
      <vt:lpstr>KAYNAKÇA</vt:lpstr>
    </vt:vector>
  </TitlesOfParts>
  <Company>NouS/TncTR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Acer</dc:creator>
  <cp:lastModifiedBy>Suzan URGAN</cp:lastModifiedBy>
  <cp:revision>273</cp:revision>
  <cp:lastPrinted>1601-01-01T00:00:00Z</cp:lastPrinted>
  <dcterms:created xsi:type="dcterms:W3CDTF">2019-12-03T08:02:21Z</dcterms:created>
  <dcterms:modified xsi:type="dcterms:W3CDTF">2021-09-29T08:20:49Z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