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png" ContentType="image/png"/>
  <Default Extension="jpg_large"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87" r:id="rId3"/>
    <p:sldId id="288" r:id="rId4"/>
    <p:sldId id="289" r:id="rId5"/>
    <p:sldId id="290" r:id="rId6"/>
    <p:sldId id="298" r:id="rId7"/>
    <p:sldId id="297" r:id="rId8"/>
    <p:sldId id="299" r:id="rId9"/>
    <p:sldId id="300" r:id="rId10"/>
    <p:sldId id="301" r:id="rId11"/>
    <p:sldId id="291" r:id="rId12"/>
    <p:sldId id="302" r:id="rId13"/>
    <p:sldId id="303" r:id="rId14"/>
    <p:sldId id="292" r:id="rId15"/>
    <p:sldId id="293" r:id="rId16"/>
    <p:sldId id="294" r:id="rId17"/>
    <p:sldId id="295" r:id="rId18"/>
    <p:sldId id="296" r:id="rId19"/>
    <p:sldId id="304" r:id="rId20"/>
    <p:sldId id="305" r:id="rId21"/>
    <p:sldId id="306" r:id="rId22"/>
    <p:sldId id="307" r:id="rId23"/>
    <p:sldId id="309" r:id="rId24"/>
    <p:sldId id="310" r:id="rId25"/>
    <p:sldId id="308" r:id="rId26"/>
    <p:sldId id="311" r:id="rId27"/>
    <p:sldId id="316" r:id="rId28"/>
    <p:sldId id="312" r:id="rId29"/>
    <p:sldId id="313" r:id="rId30"/>
    <p:sldId id="314" r:id="rId31"/>
    <p:sldId id="315" r:id="rId32"/>
    <p:sldId id="317" r:id="rId33"/>
    <p:sldId id="318" r:id="rId34"/>
    <p:sldId id="319" r:id="rId35"/>
    <p:sldId id="320" r:id="rId36"/>
    <p:sldId id="321" r:id="rId37"/>
    <p:sldId id="322" r:id="rId38"/>
    <p:sldId id="323" r:id="rId39"/>
    <p:sldId id="324" r:id="rId40"/>
    <p:sldId id="325" r:id="rId41"/>
    <p:sldId id="326" r:id="rId42"/>
    <p:sldId id="327" r:id="rId43"/>
    <p:sldId id="328" r:id="rId44"/>
    <p:sldId id="329" r:id="rId45"/>
    <p:sldId id="330" r:id="rId46"/>
    <p:sldId id="331" r:id="rId47"/>
    <p:sldId id="332" r:id="rId48"/>
    <p:sldId id="333" r:id="rId49"/>
    <p:sldId id="334" r:id="rId50"/>
    <p:sldId id="335" r:id="rId51"/>
    <p:sldId id="336" r:id="rId52"/>
    <p:sldId id="337" r:id="rId53"/>
    <p:sldId id="338" r:id="rId54"/>
    <p:sldId id="339" r:id="rId55"/>
    <p:sldId id="340" r:id="rId56"/>
    <p:sldId id="341" r:id="rId57"/>
    <p:sldId id="342" r:id="rId58"/>
    <p:sldId id="349" r:id="rId59"/>
    <p:sldId id="343" r:id="rId60"/>
    <p:sldId id="357" r:id="rId61"/>
    <p:sldId id="344" r:id="rId62"/>
    <p:sldId id="345" r:id="rId63"/>
    <p:sldId id="346" r:id="rId64"/>
    <p:sldId id="347" r:id="rId65"/>
    <p:sldId id="348" r:id="rId66"/>
    <p:sldId id="350" r:id="rId67"/>
    <p:sldId id="351" r:id="rId68"/>
    <p:sldId id="352" r:id="rId69"/>
    <p:sldId id="353" r:id="rId70"/>
    <p:sldId id="354" r:id="rId71"/>
    <p:sldId id="355" r:id="rId72"/>
    <p:sldId id="356" r:id="rId73"/>
    <p:sldId id="358" r:id="rId74"/>
    <p:sldId id="359" r:id="rId75"/>
    <p:sldId id="360" r:id="rId76"/>
    <p:sldId id="361" r:id="rId77"/>
    <p:sldId id="362" r:id="rId78"/>
    <p:sldId id="363" r:id="rId79"/>
    <p:sldId id="364" r:id="rId80"/>
    <p:sldId id="365" r:id="rId81"/>
    <p:sldId id="366" r:id="rId82"/>
    <p:sldId id="367" r:id="rId83"/>
    <p:sldId id="286" r:id="rId8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9970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910"/>
    <p:restoredTop sz="93245"/>
  </p:normalViewPr>
  <p:slideViewPr>
    <p:cSldViewPr snapToGrid="0" snapToObjects="1">
      <p:cViewPr varScale="1">
        <p:scale>
          <a:sx n="130" d="100"/>
          <a:sy n="130" d="100"/>
        </p:scale>
        <p:origin x="200"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presProps" Target="presProps.xml"/><Relationship Id="rId86" Type="http://schemas.openxmlformats.org/officeDocument/2006/relationships/viewProps" Target="viewProps.xml"/><Relationship Id="rId87" Type="http://schemas.openxmlformats.org/officeDocument/2006/relationships/theme" Target="theme/theme1.xml"/><Relationship Id="rId8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Click to edit Master subtitle style</a:t>
            </a:r>
            <a:endParaRPr lang="en-US"/>
          </a:p>
        </p:txBody>
      </p:sp>
      <p:sp>
        <p:nvSpPr>
          <p:cNvPr id="4" name="Date Placeholder 3"/>
          <p:cNvSpPr>
            <a:spLocks noGrp="1"/>
          </p:cNvSpPr>
          <p:nvPr>
            <p:ph type="dt" sz="half" idx="10"/>
          </p:nvPr>
        </p:nvSpPr>
        <p:spPr/>
        <p:txBody>
          <a:bodyPr/>
          <a:lstStyle/>
          <a:p>
            <a:fld id="{0B88DE9C-6C66-2940-9720-1C89AC23D25F}" type="datetimeFigureOut">
              <a:rPr lang="en-US" smtClean="0"/>
              <a:t>10/19/20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ED0446-2B96-C940-B4AF-33D122F332F3}" type="slidenum">
              <a:rPr lang="en-US" smtClean="0"/>
              <a:t>‹#›</a:t>
            </a:fld>
            <a:endParaRPr lang="en-US"/>
          </a:p>
        </p:txBody>
      </p:sp>
    </p:spTree>
    <p:extLst>
      <p:ext uri="{BB962C8B-B14F-4D97-AF65-F5344CB8AC3E}">
        <p14:creationId xmlns:p14="http://schemas.microsoft.com/office/powerpoint/2010/main" val="3612488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Click to edit Master title style</a:t>
            </a:r>
            <a:endParaRPr lang="en-US"/>
          </a:p>
        </p:txBody>
      </p:sp>
      <p:sp>
        <p:nvSpPr>
          <p:cNvPr id="3" name="Content Placeholder 2"/>
          <p:cNvSpPr>
            <a:spLocks noGrp="1"/>
          </p:cNvSpPr>
          <p:nvPr>
            <p:ph idx="1"/>
          </p:nvPr>
        </p:nvSpPr>
        <p:spPr/>
        <p:txBody>
          <a:body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Date Placeholder 3"/>
          <p:cNvSpPr>
            <a:spLocks noGrp="1"/>
          </p:cNvSpPr>
          <p:nvPr>
            <p:ph type="dt" sz="half" idx="10"/>
          </p:nvPr>
        </p:nvSpPr>
        <p:spPr/>
        <p:txBody>
          <a:bodyPr/>
          <a:lstStyle/>
          <a:p>
            <a:fld id="{0B88DE9C-6C66-2940-9720-1C89AC23D25F}" type="datetimeFigureOut">
              <a:rPr lang="en-US" smtClean="0"/>
              <a:t>10/19/20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ED0446-2B96-C940-B4AF-33D122F332F3}" type="slidenum">
              <a:rPr lang="en-US" smtClean="0"/>
              <a:t>‹#›</a:t>
            </a:fld>
            <a:endParaRPr lang="en-US"/>
          </a:p>
        </p:txBody>
      </p:sp>
    </p:spTree>
    <p:extLst>
      <p:ext uri="{BB962C8B-B14F-4D97-AF65-F5344CB8AC3E}">
        <p14:creationId xmlns:p14="http://schemas.microsoft.com/office/powerpoint/2010/main" val="2280586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tr-TR"/>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Click to edit Master text styles</a:t>
            </a:r>
          </a:p>
        </p:txBody>
      </p:sp>
      <p:sp>
        <p:nvSpPr>
          <p:cNvPr id="4" name="Date Placeholder 3"/>
          <p:cNvSpPr>
            <a:spLocks noGrp="1"/>
          </p:cNvSpPr>
          <p:nvPr>
            <p:ph type="dt" sz="half" idx="10"/>
          </p:nvPr>
        </p:nvSpPr>
        <p:spPr/>
        <p:txBody>
          <a:bodyPr/>
          <a:lstStyle/>
          <a:p>
            <a:fld id="{0B88DE9C-6C66-2940-9720-1C89AC23D25F}" type="datetimeFigureOut">
              <a:rPr lang="en-US" smtClean="0"/>
              <a:t>10/19/20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ED0446-2B96-C940-B4AF-33D122F332F3}" type="slidenum">
              <a:rPr lang="en-US" smtClean="0"/>
              <a:t>‹#›</a:t>
            </a:fld>
            <a:endParaRPr lang="en-US"/>
          </a:p>
        </p:txBody>
      </p:sp>
    </p:spTree>
    <p:extLst>
      <p:ext uri="{BB962C8B-B14F-4D97-AF65-F5344CB8AC3E}">
        <p14:creationId xmlns:p14="http://schemas.microsoft.com/office/powerpoint/2010/main" val="4063907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5" name="Date Placeholder 4"/>
          <p:cNvSpPr>
            <a:spLocks noGrp="1"/>
          </p:cNvSpPr>
          <p:nvPr>
            <p:ph type="dt" sz="half" idx="10"/>
          </p:nvPr>
        </p:nvSpPr>
        <p:spPr/>
        <p:txBody>
          <a:bodyPr/>
          <a:lstStyle/>
          <a:p>
            <a:fld id="{0B88DE9C-6C66-2940-9720-1C89AC23D25F}" type="datetimeFigureOut">
              <a:rPr lang="en-US" smtClean="0"/>
              <a:t>10/19/20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ED0446-2B96-C940-B4AF-33D122F332F3}" type="slidenum">
              <a:rPr lang="en-US" smtClean="0"/>
              <a:t>‹#›</a:t>
            </a:fld>
            <a:endParaRPr lang="en-US"/>
          </a:p>
        </p:txBody>
      </p:sp>
    </p:spTree>
    <p:extLst>
      <p:ext uri="{BB962C8B-B14F-4D97-AF65-F5344CB8AC3E}">
        <p14:creationId xmlns:p14="http://schemas.microsoft.com/office/powerpoint/2010/main" val="384876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7" name="Date Placeholder 6"/>
          <p:cNvSpPr>
            <a:spLocks noGrp="1"/>
          </p:cNvSpPr>
          <p:nvPr>
            <p:ph type="dt" sz="half" idx="10"/>
          </p:nvPr>
        </p:nvSpPr>
        <p:spPr/>
        <p:txBody>
          <a:bodyPr/>
          <a:lstStyle/>
          <a:p>
            <a:fld id="{0B88DE9C-6C66-2940-9720-1C89AC23D25F}" type="datetimeFigureOut">
              <a:rPr lang="en-US" smtClean="0"/>
              <a:t>10/19/20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ED0446-2B96-C940-B4AF-33D122F332F3}" type="slidenum">
              <a:rPr lang="en-US" smtClean="0"/>
              <a:t>‹#›</a:t>
            </a:fld>
            <a:endParaRPr lang="en-US"/>
          </a:p>
        </p:txBody>
      </p:sp>
    </p:spTree>
    <p:extLst>
      <p:ext uri="{BB962C8B-B14F-4D97-AF65-F5344CB8AC3E}">
        <p14:creationId xmlns:p14="http://schemas.microsoft.com/office/powerpoint/2010/main" val="1627250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Click to edit Master title style</a:t>
            </a:r>
            <a:endParaRPr lang="en-US"/>
          </a:p>
        </p:txBody>
      </p:sp>
      <p:sp>
        <p:nvSpPr>
          <p:cNvPr id="3" name="Date Placeholder 2"/>
          <p:cNvSpPr>
            <a:spLocks noGrp="1"/>
          </p:cNvSpPr>
          <p:nvPr>
            <p:ph type="dt" sz="half" idx="10"/>
          </p:nvPr>
        </p:nvSpPr>
        <p:spPr/>
        <p:txBody>
          <a:bodyPr/>
          <a:lstStyle/>
          <a:p>
            <a:fld id="{0B88DE9C-6C66-2940-9720-1C89AC23D25F}" type="datetimeFigureOut">
              <a:rPr lang="en-US" smtClean="0"/>
              <a:t>10/19/20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ED0446-2B96-C940-B4AF-33D122F332F3}" type="slidenum">
              <a:rPr lang="en-US" smtClean="0"/>
              <a:t>‹#›</a:t>
            </a:fld>
            <a:endParaRPr lang="en-US"/>
          </a:p>
        </p:txBody>
      </p:sp>
    </p:spTree>
    <p:extLst>
      <p:ext uri="{BB962C8B-B14F-4D97-AF65-F5344CB8AC3E}">
        <p14:creationId xmlns:p14="http://schemas.microsoft.com/office/powerpoint/2010/main" val="3750468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88DE9C-6C66-2940-9720-1C89AC23D25F}" type="datetimeFigureOut">
              <a:rPr lang="en-US" smtClean="0"/>
              <a:t>10/19/20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ED0446-2B96-C940-B4AF-33D122F332F3}" type="slidenum">
              <a:rPr lang="en-US" smtClean="0"/>
              <a:t>‹#›</a:t>
            </a:fld>
            <a:endParaRPr lang="en-US"/>
          </a:p>
        </p:txBody>
      </p:sp>
    </p:spTree>
    <p:extLst>
      <p:ext uri="{BB962C8B-B14F-4D97-AF65-F5344CB8AC3E}">
        <p14:creationId xmlns:p14="http://schemas.microsoft.com/office/powerpoint/2010/main" val="3083864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tr-TR"/>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Click to edit Master text styles</a:t>
            </a:r>
          </a:p>
        </p:txBody>
      </p:sp>
      <p:sp>
        <p:nvSpPr>
          <p:cNvPr id="5" name="Date Placeholder 4"/>
          <p:cNvSpPr>
            <a:spLocks noGrp="1"/>
          </p:cNvSpPr>
          <p:nvPr>
            <p:ph type="dt" sz="half" idx="10"/>
          </p:nvPr>
        </p:nvSpPr>
        <p:spPr/>
        <p:txBody>
          <a:bodyPr/>
          <a:lstStyle/>
          <a:p>
            <a:fld id="{0B88DE9C-6C66-2940-9720-1C89AC23D25F}" type="datetimeFigureOut">
              <a:rPr lang="en-US" smtClean="0"/>
              <a:t>10/19/20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ED0446-2B96-C940-B4AF-33D122F332F3}" type="slidenum">
              <a:rPr lang="en-US" smtClean="0"/>
              <a:t>‹#›</a:t>
            </a:fld>
            <a:endParaRPr lang="en-US"/>
          </a:p>
        </p:txBody>
      </p:sp>
    </p:spTree>
    <p:extLst>
      <p:ext uri="{BB962C8B-B14F-4D97-AF65-F5344CB8AC3E}">
        <p14:creationId xmlns:p14="http://schemas.microsoft.com/office/powerpoint/2010/main" val="1158532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Click to edit Master text styles</a:t>
            </a:r>
          </a:p>
        </p:txBody>
      </p:sp>
      <p:sp>
        <p:nvSpPr>
          <p:cNvPr id="5" name="Date Placeholder 4"/>
          <p:cNvSpPr>
            <a:spLocks noGrp="1"/>
          </p:cNvSpPr>
          <p:nvPr>
            <p:ph type="dt" sz="half" idx="10"/>
          </p:nvPr>
        </p:nvSpPr>
        <p:spPr/>
        <p:txBody>
          <a:bodyPr/>
          <a:lstStyle/>
          <a:p>
            <a:fld id="{0B88DE9C-6C66-2940-9720-1C89AC23D25F}" type="datetimeFigureOut">
              <a:rPr lang="en-US" smtClean="0"/>
              <a:t>10/19/20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ED0446-2B96-C940-B4AF-33D122F332F3}" type="slidenum">
              <a:rPr lang="en-US" smtClean="0"/>
              <a:t>‹#›</a:t>
            </a:fld>
            <a:endParaRPr lang="en-US"/>
          </a:p>
        </p:txBody>
      </p:sp>
    </p:spTree>
    <p:extLst>
      <p:ext uri="{BB962C8B-B14F-4D97-AF65-F5344CB8AC3E}">
        <p14:creationId xmlns:p14="http://schemas.microsoft.com/office/powerpoint/2010/main" val="2307633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Date Placeholder 3"/>
          <p:cNvSpPr>
            <a:spLocks noGrp="1"/>
          </p:cNvSpPr>
          <p:nvPr>
            <p:ph type="dt" sz="half" idx="10"/>
          </p:nvPr>
        </p:nvSpPr>
        <p:spPr/>
        <p:txBody>
          <a:bodyPr/>
          <a:lstStyle/>
          <a:p>
            <a:fld id="{0B88DE9C-6C66-2940-9720-1C89AC23D25F}" type="datetimeFigureOut">
              <a:rPr lang="en-US" smtClean="0"/>
              <a:t>10/19/20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ED0446-2B96-C940-B4AF-33D122F332F3}" type="slidenum">
              <a:rPr lang="en-US" smtClean="0"/>
              <a:t>‹#›</a:t>
            </a:fld>
            <a:endParaRPr lang="en-US"/>
          </a:p>
        </p:txBody>
      </p:sp>
    </p:spTree>
    <p:extLst>
      <p:ext uri="{BB962C8B-B14F-4D97-AF65-F5344CB8AC3E}">
        <p14:creationId xmlns:p14="http://schemas.microsoft.com/office/powerpoint/2010/main" val="2471747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Date Placeholder 3"/>
          <p:cNvSpPr>
            <a:spLocks noGrp="1"/>
          </p:cNvSpPr>
          <p:nvPr>
            <p:ph type="dt" sz="half" idx="10"/>
          </p:nvPr>
        </p:nvSpPr>
        <p:spPr/>
        <p:txBody>
          <a:bodyPr/>
          <a:lstStyle/>
          <a:p>
            <a:fld id="{0B88DE9C-6C66-2940-9720-1C89AC23D25F}" type="datetimeFigureOut">
              <a:rPr lang="en-US" smtClean="0"/>
              <a:t>10/19/20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ED0446-2B96-C940-B4AF-33D122F332F3}" type="slidenum">
              <a:rPr lang="en-US" smtClean="0"/>
              <a:t>‹#›</a:t>
            </a:fld>
            <a:endParaRPr lang="en-US"/>
          </a:p>
        </p:txBody>
      </p:sp>
    </p:spTree>
    <p:extLst>
      <p:ext uri="{BB962C8B-B14F-4D97-AF65-F5344CB8AC3E}">
        <p14:creationId xmlns:p14="http://schemas.microsoft.com/office/powerpoint/2010/main" val="85689811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88DE9C-6C66-2940-9720-1C89AC23D25F}" type="datetimeFigureOut">
              <a:rPr lang="en-US" smtClean="0"/>
              <a:t>10/19/20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ED0446-2B96-C940-B4AF-33D122F332F3}" type="slidenum">
              <a:rPr lang="en-US" smtClean="0"/>
              <a:t>‹#›</a:t>
            </a:fld>
            <a:endParaRPr lang="en-US"/>
          </a:p>
        </p:txBody>
      </p:sp>
    </p:spTree>
    <p:extLst>
      <p:ext uri="{BB962C8B-B14F-4D97-AF65-F5344CB8AC3E}">
        <p14:creationId xmlns:p14="http://schemas.microsoft.com/office/powerpoint/2010/main" val="2007026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jpg"/><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0.jpg"/><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4.jpg_large"/></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jpg"/><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gif"/><Relationship Id="rId3"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2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25.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2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29.jpeg"/></Relationships>
</file>

<file path=ppt/slides/_rels/slide31.xml.rels><?xml version="1.0" encoding="UTF-8" standalone="yes"?>
<Relationships xmlns="http://schemas.openxmlformats.org/package/2006/relationships"><Relationship Id="rId3" Type="http://schemas.openxmlformats.org/officeDocument/2006/relationships/image" Target="../media/image30.gif"/><Relationship Id="rId4" Type="http://schemas.openxmlformats.org/officeDocument/2006/relationships/image" Target="../media/image31.png"/><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2.gi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5.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6.gi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8.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9.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0.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1.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2.jpeg"/></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4" Type="http://schemas.openxmlformats.org/officeDocument/2006/relationships/image" Target="../media/image45.jpeg"/><Relationship Id="rId5"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image" Target="../media/image43.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46.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47.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4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49.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50.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51.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52.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5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54.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55.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6.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57.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5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59.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6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6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63.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6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65.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6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67.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68.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69.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0.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1.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2.jpg"/><Relationship Id="rId3" Type="http://schemas.openxmlformats.org/officeDocument/2006/relationships/image" Target="../media/image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73.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45508" y="1937293"/>
            <a:ext cx="4098834" cy="702828"/>
          </a:xfrm>
        </p:spPr>
        <p:txBody>
          <a:bodyPr>
            <a:normAutofit/>
          </a:bodyPr>
          <a:lstStyle/>
          <a:p>
            <a:r>
              <a:rPr lang="en-US" sz="2000" b="1" dirty="0" err="1">
                <a:solidFill>
                  <a:schemeClr val="accent5">
                    <a:lumMod val="75000"/>
                  </a:schemeClr>
                </a:solidFill>
              </a:rPr>
              <a:t>Görsel</a:t>
            </a:r>
            <a:r>
              <a:rPr lang="en-US" sz="2000" b="1" dirty="0">
                <a:solidFill>
                  <a:schemeClr val="accent5">
                    <a:lumMod val="75000"/>
                  </a:schemeClr>
                </a:solidFill>
              </a:rPr>
              <a:t> </a:t>
            </a:r>
            <a:r>
              <a:rPr lang="en-US" sz="2000" b="1" dirty="0" err="1">
                <a:solidFill>
                  <a:schemeClr val="accent5">
                    <a:lumMod val="75000"/>
                  </a:schemeClr>
                </a:solidFill>
              </a:rPr>
              <a:t>İletişim</a:t>
            </a:r>
            <a:r>
              <a:rPr lang="en-US" sz="2000" b="1" dirty="0">
                <a:solidFill>
                  <a:schemeClr val="accent5">
                    <a:lumMod val="75000"/>
                  </a:schemeClr>
                </a:solidFill>
              </a:rPr>
              <a:t> </a:t>
            </a:r>
            <a:r>
              <a:rPr lang="en-US" sz="2000" b="1" dirty="0" err="1">
                <a:solidFill>
                  <a:schemeClr val="accent5">
                    <a:lumMod val="75000"/>
                  </a:schemeClr>
                </a:solidFill>
              </a:rPr>
              <a:t>Tasarımı</a:t>
            </a:r>
            <a:r>
              <a:rPr lang="en-US" sz="2000" b="1" dirty="0">
                <a:solidFill>
                  <a:schemeClr val="accent5">
                    <a:lumMod val="75000"/>
                  </a:schemeClr>
                </a:solidFill>
              </a:rPr>
              <a:t> </a:t>
            </a:r>
            <a:r>
              <a:rPr lang="en-US" sz="2000" b="1" dirty="0" err="1">
                <a:solidFill>
                  <a:schemeClr val="accent5">
                    <a:lumMod val="75000"/>
                  </a:schemeClr>
                </a:solidFill>
              </a:rPr>
              <a:t>Bölümü</a:t>
            </a:r>
            <a:r>
              <a:rPr lang="en-US" sz="2000" b="1" dirty="0">
                <a:solidFill>
                  <a:schemeClr val="accent5">
                    <a:lumMod val="75000"/>
                  </a:schemeClr>
                </a:solidFill>
              </a:rPr>
              <a:t/>
            </a:r>
            <a:br>
              <a:rPr lang="en-US" sz="2000" b="1" dirty="0">
                <a:solidFill>
                  <a:schemeClr val="accent5">
                    <a:lumMod val="75000"/>
                  </a:schemeClr>
                </a:solidFill>
              </a:rPr>
            </a:br>
            <a:r>
              <a:rPr lang="en-US" sz="2000" b="1" dirty="0">
                <a:solidFill>
                  <a:schemeClr val="accent5">
                    <a:lumMod val="75000"/>
                  </a:schemeClr>
                </a:solidFill>
              </a:rPr>
              <a:t>GİT207 </a:t>
            </a:r>
            <a:r>
              <a:rPr lang="tr-TR" sz="2000" b="1" dirty="0">
                <a:solidFill>
                  <a:schemeClr val="accent5">
                    <a:lumMod val="75000"/>
                  </a:schemeClr>
                </a:solidFill>
              </a:rPr>
              <a:t>Tipografi-I</a:t>
            </a:r>
            <a:endParaRPr lang="en-US" sz="2000" b="1" dirty="0">
              <a:solidFill>
                <a:schemeClr val="accent5">
                  <a:lumMod val="75000"/>
                </a:schemeClr>
              </a:solidFill>
            </a:endParaRPr>
          </a:p>
        </p:txBody>
      </p:sp>
      <p:sp>
        <p:nvSpPr>
          <p:cNvPr id="3" name="Subtitle 2"/>
          <p:cNvSpPr>
            <a:spLocks noGrp="1"/>
          </p:cNvSpPr>
          <p:nvPr>
            <p:ph type="subTitle" idx="1"/>
          </p:nvPr>
        </p:nvSpPr>
        <p:spPr>
          <a:xfrm>
            <a:off x="271573" y="3395795"/>
            <a:ext cx="8491993" cy="694590"/>
          </a:xfrm>
        </p:spPr>
        <p:txBody>
          <a:bodyPr>
            <a:normAutofit fontScale="77500" lnSpcReduction="20000"/>
          </a:bodyPr>
          <a:lstStyle/>
          <a:p>
            <a:r>
              <a:rPr lang="tr-TR" sz="5800" b="1" dirty="0">
                <a:solidFill>
                  <a:schemeClr val="accent5">
                    <a:lumMod val="60000"/>
                    <a:lumOff val="40000"/>
                  </a:schemeClr>
                </a:solidFill>
              </a:rPr>
              <a:t>Harf Yapıları ve Boşluk Düzenleme</a:t>
            </a:r>
            <a:endParaRPr lang="tr-TR" sz="3600" b="1" dirty="0">
              <a:solidFill>
                <a:schemeClr val="accent5">
                  <a:lumMod val="60000"/>
                  <a:lumOff val="40000"/>
                </a:schemeClr>
              </a:solidFill>
            </a:endParaRPr>
          </a:p>
          <a:p>
            <a:endParaRPr lang="en-US" sz="3600" dirty="0">
              <a:solidFill>
                <a:schemeClr val="tx1">
                  <a:lumMod val="65000"/>
                  <a:lumOff val="35000"/>
                </a:schemeClr>
              </a:solidFill>
              <a:latin typeface="Arial"/>
              <a:cs typeface="Arial"/>
            </a:endParaRPr>
          </a:p>
          <a:p>
            <a:endParaRPr lang="en-US" sz="3600" dirty="0">
              <a:solidFill>
                <a:schemeClr val="tx1">
                  <a:lumMod val="65000"/>
                  <a:lumOff val="35000"/>
                </a:schemeClr>
              </a:solidFill>
              <a:latin typeface="Arial"/>
              <a:cs typeface="Arial"/>
            </a:endParaRPr>
          </a:p>
        </p:txBody>
      </p:sp>
      <p:pic>
        <p:nvPicPr>
          <p:cNvPr id="5" name="Resim 4">
            <a:extLst>
              <a:ext uri="{FF2B5EF4-FFF2-40B4-BE49-F238E27FC236}">
                <a16:creationId xmlns:a16="http://schemas.microsoft.com/office/drawing/2014/main" xmlns="" id="{0AF21899-2CA8-8347-8A1F-C4D05448B3C7}"/>
              </a:ext>
            </a:extLst>
          </p:cNvPr>
          <p:cNvPicPr>
            <a:picLocks noChangeAspect="1"/>
          </p:cNvPicPr>
          <p:nvPr/>
        </p:nvPicPr>
        <p:blipFill>
          <a:blip r:embed="rId2"/>
          <a:stretch>
            <a:fillRect/>
          </a:stretch>
        </p:blipFill>
        <p:spPr>
          <a:xfrm>
            <a:off x="2532750" y="1272095"/>
            <a:ext cx="3508819" cy="665197"/>
          </a:xfrm>
          <a:prstGeom prst="rect">
            <a:avLst/>
          </a:prstGeom>
        </p:spPr>
      </p:pic>
      <p:sp>
        <p:nvSpPr>
          <p:cNvPr id="7" name="Metin kutusu 6">
            <a:extLst>
              <a:ext uri="{FF2B5EF4-FFF2-40B4-BE49-F238E27FC236}">
                <a16:creationId xmlns:a16="http://schemas.microsoft.com/office/drawing/2014/main" xmlns="" id="{DAD4B231-502B-1145-B767-F4641746562D}"/>
              </a:ext>
            </a:extLst>
          </p:cNvPr>
          <p:cNvSpPr txBox="1"/>
          <p:nvPr/>
        </p:nvSpPr>
        <p:spPr>
          <a:xfrm>
            <a:off x="3490012" y="6039161"/>
            <a:ext cx="2055114" cy="369332"/>
          </a:xfrm>
          <a:prstGeom prst="rect">
            <a:avLst/>
          </a:prstGeom>
          <a:noFill/>
        </p:spPr>
        <p:txBody>
          <a:bodyPr wrap="none" rtlCol="0">
            <a:spAutoFit/>
          </a:bodyPr>
          <a:lstStyle/>
          <a:p>
            <a:r>
              <a:rPr lang="tr-TR" dirty="0"/>
              <a:t>Doç. Dr. Tarık YAZAR</a:t>
            </a:r>
          </a:p>
        </p:txBody>
      </p:sp>
      <p:pic>
        <p:nvPicPr>
          <p:cNvPr id="8" name="Resim 7">
            <a:extLst>
              <a:ext uri="{FF2B5EF4-FFF2-40B4-BE49-F238E27FC236}">
                <a16:creationId xmlns:a16="http://schemas.microsoft.com/office/drawing/2014/main" xmlns="" id="{296EE1FF-1E09-3C45-A084-8D8E4C968379}"/>
              </a:ext>
            </a:extLst>
          </p:cNvPr>
          <p:cNvPicPr>
            <a:picLocks noChangeAspect="1"/>
          </p:cNvPicPr>
          <p:nvPr/>
        </p:nvPicPr>
        <p:blipFill>
          <a:blip r:embed="rId3"/>
          <a:stretch>
            <a:fillRect/>
          </a:stretch>
        </p:blipFill>
        <p:spPr>
          <a:xfrm>
            <a:off x="0" y="1"/>
            <a:ext cx="9144000" cy="1077686"/>
          </a:xfrm>
          <a:prstGeom prst="rect">
            <a:avLst/>
          </a:prstGeom>
        </p:spPr>
      </p:pic>
    </p:spTree>
    <p:extLst>
      <p:ext uri="{BB962C8B-B14F-4D97-AF65-F5344CB8AC3E}">
        <p14:creationId xmlns:p14="http://schemas.microsoft.com/office/powerpoint/2010/main" val="670553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lt Başlık 11">
            <a:extLst>
              <a:ext uri="{FF2B5EF4-FFF2-40B4-BE49-F238E27FC236}">
                <a16:creationId xmlns:a16="http://schemas.microsoft.com/office/drawing/2014/main" xmlns="" id="{FA67B784-9F2A-2848-BB6A-35BC1297FEFF}"/>
              </a:ext>
            </a:extLst>
          </p:cNvPr>
          <p:cNvSpPr>
            <a:spLocks noGrp="1"/>
          </p:cNvSpPr>
          <p:nvPr>
            <p:ph type="subTitle" idx="1"/>
          </p:nvPr>
        </p:nvSpPr>
        <p:spPr>
          <a:xfrm>
            <a:off x="1262743" y="2186668"/>
            <a:ext cx="4278086" cy="3876676"/>
          </a:xfrm>
        </p:spPr>
        <p:txBody>
          <a:bodyPr>
            <a:normAutofit/>
          </a:bodyPr>
          <a:lstStyle/>
          <a:p>
            <a:pPr algn="l"/>
            <a:r>
              <a:rPr lang="tr-TR" sz="2800" dirty="0"/>
              <a:t>Harf Yapısı</a:t>
            </a:r>
          </a:p>
          <a:p>
            <a:pPr algn="l"/>
            <a:r>
              <a:rPr lang="tr-TR" sz="2800" dirty="0"/>
              <a:t>Boşlukların </a:t>
            </a:r>
            <a:r>
              <a:rPr lang="tr-TR" sz="2800" dirty="0" smtClean="0"/>
              <a:t>Düzenlenmesi</a:t>
            </a:r>
            <a:endParaRPr lang="tr-TR" sz="2800" dirty="0"/>
          </a:p>
          <a:p>
            <a:pPr algn="l"/>
            <a:r>
              <a:rPr lang="tr-TR" sz="2800" dirty="0"/>
              <a:t>Metin Düzenlemeleri</a:t>
            </a:r>
          </a:p>
          <a:p>
            <a:pPr algn="l"/>
            <a:r>
              <a:rPr lang="tr-TR" sz="2800" dirty="0"/>
              <a:t>Özel Etkiler</a:t>
            </a:r>
          </a:p>
          <a:p>
            <a:pPr algn="l"/>
            <a:r>
              <a:rPr lang="tr-TR" sz="2800" dirty="0"/>
              <a:t>Sayfa Tasarımı</a:t>
            </a:r>
          </a:p>
        </p:txBody>
      </p:sp>
      <p:pic>
        <p:nvPicPr>
          <p:cNvPr id="6" name="Resim 5">
            <a:extLst>
              <a:ext uri="{FF2B5EF4-FFF2-40B4-BE49-F238E27FC236}">
                <a16:creationId xmlns:a16="http://schemas.microsoft.com/office/drawing/2014/main" xmlns="" id="{A6CB8C9E-AEB9-8346-9529-3FF7DFDF853F}"/>
              </a:ext>
            </a:extLst>
          </p:cNvPr>
          <p:cNvPicPr>
            <a:picLocks noChangeAspect="1"/>
          </p:cNvPicPr>
          <p:nvPr/>
        </p:nvPicPr>
        <p:blipFill>
          <a:blip r:embed="rId2"/>
          <a:stretch>
            <a:fillRect/>
          </a:stretch>
        </p:blipFill>
        <p:spPr>
          <a:xfrm>
            <a:off x="0" y="0"/>
            <a:ext cx="9144000" cy="1077686"/>
          </a:xfrm>
          <a:prstGeom prst="rect">
            <a:avLst/>
          </a:prstGeom>
        </p:spPr>
      </p:pic>
    </p:spTree>
    <p:extLst>
      <p:ext uri="{BB962C8B-B14F-4D97-AF65-F5344CB8AC3E}">
        <p14:creationId xmlns:p14="http://schemas.microsoft.com/office/powerpoint/2010/main" val="901624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lt Başlık 11">
            <a:extLst>
              <a:ext uri="{FF2B5EF4-FFF2-40B4-BE49-F238E27FC236}">
                <a16:creationId xmlns:a16="http://schemas.microsoft.com/office/drawing/2014/main" xmlns="" id="{FA67B784-9F2A-2848-BB6A-35BC1297FEFF}"/>
              </a:ext>
            </a:extLst>
          </p:cNvPr>
          <p:cNvSpPr>
            <a:spLocks noGrp="1"/>
          </p:cNvSpPr>
          <p:nvPr>
            <p:ph type="subTitle" idx="1"/>
          </p:nvPr>
        </p:nvSpPr>
        <p:spPr>
          <a:xfrm>
            <a:off x="5243261" y="2089377"/>
            <a:ext cx="3059454" cy="2348601"/>
          </a:xfrm>
        </p:spPr>
        <p:txBody>
          <a:bodyPr>
            <a:normAutofit/>
          </a:bodyPr>
          <a:lstStyle/>
          <a:p>
            <a:pPr algn="l"/>
            <a:r>
              <a:rPr lang="tr-TR" sz="2800" b="1" dirty="0"/>
              <a:t>İki boyutlu harflerin ölçülendirmeleri, onları tanımamıza yardımcı olur.</a:t>
            </a:r>
          </a:p>
          <a:p>
            <a:pPr algn="l"/>
            <a:endParaRPr lang="tr-TR" sz="2800" dirty="0"/>
          </a:p>
        </p:txBody>
      </p:sp>
      <p:pic>
        <p:nvPicPr>
          <p:cNvPr id="6" name="Resim 5">
            <a:extLst>
              <a:ext uri="{FF2B5EF4-FFF2-40B4-BE49-F238E27FC236}">
                <a16:creationId xmlns:a16="http://schemas.microsoft.com/office/drawing/2014/main" xmlns="" id="{A6CB8C9E-AEB9-8346-9529-3FF7DFDF853F}"/>
              </a:ext>
            </a:extLst>
          </p:cNvPr>
          <p:cNvPicPr>
            <a:picLocks noChangeAspect="1"/>
          </p:cNvPicPr>
          <p:nvPr/>
        </p:nvPicPr>
        <p:blipFill>
          <a:blip r:embed="rId2"/>
          <a:stretch>
            <a:fillRect/>
          </a:stretch>
        </p:blipFill>
        <p:spPr>
          <a:xfrm>
            <a:off x="0" y="0"/>
            <a:ext cx="9144000" cy="1077686"/>
          </a:xfrm>
          <a:prstGeom prst="rect">
            <a:avLst/>
          </a:prstGeom>
        </p:spPr>
      </p:pic>
      <p:sp>
        <p:nvSpPr>
          <p:cNvPr id="4" name="Subtitle 2">
            <a:extLst>
              <a:ext uri="{FF2B5EF4-FFF2-40B4-BE49-F238E27FC236}">
                <a16:creationId xmlns:a16="http://schemas.microsoft.com/office/drawing/2014/main" xmlns="" id="{C67D200E-4830-CC49-B23C-E5ADB3C48352}"/>
              </a:ext>
            </a:extLst>
          </p:cNvPr>
          <p:cNvSpPr txBox="1">
            <a:spLocks/>
          </p:cNvSpPr>
          <p:nvPr/>
        </p:nvSpPr>
        <p:spPr>
          <a:xfrm>
            <a:off x="5243261" y="1371655"/>
            <a:ext cx="3483996" cy="717722"/>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tr-TR" sz="3800" b="1" dirty="0">
                <a:solidFill>
                  <a:schemeClr val="accent5">
                    <a:lumMod val="60000"/>
                    <a:lumOff val="40000"/>
                  </a:schemeClr>
                </a:solidFill>
              </a:rPr>
              <a:t>Harf Yapısı</a:t>
            </a:r>
          </a:p>
          <a:p>
            <a:endParaRPr lang="en-US" sz="3600" dirty="0">
              <a:solidFill>
                <a:schemeClr val="tx1">
                  <a:lumMod val="65000"/>
                  <a:lumOff val="35000"/>
                </a:schemeClr>
              </a:solidFill>
              <a:latin typeface="Arial"/>
              <a:cs typeface="Arial"/>
            </a:endParaRPr>
          </a:p>
          <a:p>
            <a:endParaRPr lang="en-US" sz="3600" dirty="0">
              <a:solidFill>
                <a:schemeClr val="tx1">
                  <a:lumMod val="65000"/>
                  <a:lumOff val="35000"/>
                </a:schemeClr>
              </a:solidFill>
              <a:latin typeface="Arial"/>
              <a:cs typeface="Arial"/>
            </a:endParaRPr>
          </a:p>
        </p:txBody>
      </p:sp>
      <p:pic>
        <p:nvPicPr>
          <p:cNvPr id="7" name="Content Placeholder 3" descr="t1.jpg">
            <a:extLst>
              <a:ext uri="{FF2B5EF4-FFF2-40B4-BE49-F238E27FC236}">
                <a16:creationId xmlns:a16="http://schemas.microsoft.com/office/drawing/2014/main" xmlns="" id="{669E8973-E914-EA47-A7FE-187ED5623B2F}"/>
              </a:ext>
            </a:extLst>
          </p:cNvPr>
          <p:cNvPicPr>
            <a:picLocks noChangeAspect="1"/>
          </p:cNvPicPr>
          <p:nvPr/>
        </p:nvPicPr>
        <p:blipFill>
          <a:blip r:embed="rId3" cstate="print"/>
          <a:stretch>
            <a:fillRect/>
          </a:stretch>
        </p:blipFill>
        <p:spPr>
          <a:xfrm>
            <a:off x="0" y="0"/>
            <a:ext cx="4850423" cy="6858000"/>
          </a:xfrm>
          <a:prstGeom prst="rect">
            <a:avLst/>
          </a:prstGeom>
          <a:ln>
            <a:noFill/>
          </a:ln>
          <a:effectLst>
            <a:outerShdw blurRad="292100" dist="139700" dir="2700000" algn="tl" rotWithShape="0">
              <a:srgbClr val="333333">
                <a:alpha val="65000"/>
              </a:srgbClr>
            </a:outerShdw>
          </a:effectLst>
        </p:spPr>
      </p:pic>
      <p:sp>
        <p:nvSpPr>
          <p:cNvPr id="8" name="Metin kutusu 7">
            <a:extLst>
              <a:ext uri="{FF2B5EF4-FFF2-40B4-BE49-F238E27FC236}">
                <a16:creationId xmlns:a16="http://schemas.microsoft.com/office/drawing/2014/main" xmlns="" id="{A65ACC62-91D8-9C46-82D9-38DB1BFBC410}"/>
              </a:ext>
            </a:extLst>
          </p:cNvPr>
          <p:cNvSpPr txBox="1"/>
          <p:nvPr/>
        </p:nvSpPr>
        <p:spPr>
          <a:xfrm>
            <a:off x="5243261" y="4437978"/>
            <a:ext cx="2784224" cy="1908215"/>
          </a:xfrm>
          <a:prstGeom prst="rect">
            <a:avLst/>
          </a:prstGeom>
          <a:noFill/>
        </p:spPr>
        <p:txBody>
          <a:bodyPr wrap="none" rtlCol="0">
            <a:spAutoFit/>
          </a:bodyPr>
          <a:lstStyle/>
          <a:p>
            <a:r>
              <a:rPr lang="tr-TR" sz="2000" b="1" dirty="0">
                <a:solidFill>
                  <a:schemeClr val="bg1">
                    <a:lumMod val="50000"/>
                  </a:schemeClr>
                </a:solidFill>
              </a:rPr>
              <a:t>Satırların</a:t>
            </a:r>
          </a:p>
          <a:p>
            <a:r>
              <a:rPr lang="tr-TR" sz="2000" b="1" dirty="0">
                <a:solidFill>
                  <a:schemeClr val="bg1">
                    <a:lumMod val="50000"/>
                  </a:schemeClr>
                </a:solidFill>
              </a:rPr>
              <a:t>alt, üst ve taban</a:t>
            </a:r>
          </a:p>
          <a:p>
            <a:r>
              <a:rPr lang="tr-TR" sz="2000" b="1" dirty="0">
                <a:solidFill>
                  <a:schemeClr val="bg1">
                    <a:lumMod val="50000"/>
                  </a:schemeClr>
                </a:solidFill>
              </a:rPr>
              <a:t>Çizgileri büyük ve küçük </a:t>
            </a:r>
          </a:p>
          <a:p>
            <a:r>
              <a:rPr lang="tr-TR" sz="2000" b="1" dirty="0">
                <a:solidFill>
                  <a:schemeClr val="bg1">
                    <a:lumMod val="50000"/>
                  </a:schemeClr>
                </a:solidFill>
              </a:rPr>
              <a:t>karakterleri tanımak </a:t>
            </a:r>
          </a:p>
          <a:p>
            <a:r>
              <a:rPr lang="tr-TR" sz="2000" b="1" dirty="0">
                <a:solidFill>
                  <a:schemeClr val="bg1">
                    <a:lumMod val="50000"/>
                  </a:schemeClr>
                </a:solidFill>
              </a:rPr>
              <a:t>açısından önemlidir.</a:t>
            </a:r>
          </a:p>
          <a:p>
            <a:endParaRPr lang="tr-TR" dirty="0"/>
          </a:p>
        </p:txBody>
      </p:sp>
    </p:spTree>
    <p:extLst>
      <p:ext uri="{BB962C8B-B14F-4D97-AF65-F5344CB8AC3E}">
        <p14:creationId xmlns:p14="http://schemas.microsoft.com/office/powerpoint/2010/main" val="3929761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A6CB8C9E-AEB9-8346-9529-3FF7DFDF853F}"/>
              </a:ext>
            </a:extLst>
          </p:cNvPr>
          <p:cNvPicPr>
            <a:picLocks noChangeAspect="1"/>
          </p:cNvPicPr>
          <p:nvPr/>
        </p:nvPicPr>
        <p:blipFill>
          <a:blip r:embed="rId2"/>
          <a:stretch>
            <a:fillRect/>
          </a:stretch>
        </p:blipFill>
        <p:spPr>
          <a:xfrm>
            <a:off x="0" y="0"/>
            <a:ext cx="9144000" cy="1077686"/>
          </a:xfrm>
          <a:prstGeom prst="rect">
            <a:avLst/>
          </a:prstGeom>
        </p:spPr>
      </p:pic>
      <p:pic>
        <p:nvPicPr>
          <p:cNvPr id="8" name="Picture 3">
            <a:extLst>
              <a:ext uri="{FF2B5EF4-FFF2-40B4-BE49-F238E27FC236}">
                <a16:creationId xmlns:a16="http://schemas.microsoft.com/office/drawing/2014/main" xmlns="" id="{FAE4CA46-1EE0-1E4F-AE96-FAE2399AA3C2}"/>
              </a:ext>
            </a:extLst>
          </p:cNvPr>
          <p:cNvPicPr>
            <a:picLocks noChangeAspect="1" noChangeArrowheads="1"/>
          </p:cNvPicPr>
          <p:nvPr/>
        </p:nvPicPr>
        <p:blipFill>
          <a:blip r:embed="rId3" cstate="print"/>
          <a:srcRect/>
          <a:stretch>
            <a:fillRect/>
          </a:stretch>
        </p:blipFill>
        <p:spPr bwMode="auto">
          <a:xfrm>
            <a:off x="1693737" y="1559523"/>
            <a:ext cx="5756525" cy="48608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45998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A6CB8C9E-AEB9-8346-9529-3FF7DFDF853F}"/>
              </a:ext>
            </a:extLst>
          </p:cNvPr>
          <p:cNvPicPr>
            <a:picLocks noChangeAspect="1"/>
          </p:cNvPicPr>
          <p:nvPr/>
        </p:nvPicPr>
        <p:blipFill>
          <a:blip r:embed="rId2"/>
          <a:stretch>
            <a:fillRect/>
          </a:stretch>
        </p:blipFill>
        <p:spPr>
          <a:xfrm>
            <a:off x="0" y="0"/>
            <a:ext cx="9144000" cy="1077686"/>
          </a:xfrm>
          <a:prstGeom prst="rect">
            <a:avLst/>
          </a:prstGeom>
        </p:spPr>
      </p:pic>
      <p:sp>
        <p:nvSpPr>
          <p:cNvPr id="5" name="Metin kutusu 4">
            <a:extLst>
              <a:ext uri="{FF2B5EF4-FFF2-40B4-BE49-F238E27FC236}">
                <a16:creationId xmlns:a16="http://schemas.microsoft.com/office/drawing/2014/main" xmlns="" id="{BE353058-E434-154A-B1A4-226D6CB36B74}"/>
              </a:ext>
            </a:extLst>
          </p:cNvPr>
          <p:cNvSpPr txBox="1"/>
          <p:nvPr/>
        </p:nvSpPr>
        <p:spPr>
          <a:xfrm>
            <a:off x="501617" y="1077686"/>
            <a:ext cx="4342526" cy="2277547"/>
          </a:xfrm>
          <a:prstGeom prst="rect">
            <a:avLst/>
          </a:prstGeom>
          <a:noFill/>
        </p:spPr>
        <p:txBody>
          <a:bodyPr wrap="square" rtlCol="0">
            <a:spAutoFit/>
          </a:bodyPr>
          <a:lstStyle/>
          <a:p>
            <a:r>
              <a:rPr lang="tr-TR" sz="3200" b="1" dirty="0">
                <a:solidFill>
                  <a:schemeClr val="bg1">
                    <a:lumMod val="50000"/>
                  </a:schemeClr>
                </a:solidFill>
              </a:rPr>
              <a:t>Punto</a:t>
            </a:r>
          </a:p>
          <a:p>
            <a:r>
              <a:rPr lang="tr-TR" sz="3200" b="1" dirty="0" err="1">
                <a:solidFill>
                  <a:schemeClr val="bg1">
                    <a:lumMod val="50000"/>
                  </a:schemeClr>
                </a:solidFill>
              </a:rPr>
              <a:t>Points</a:t>
            </a:r>
            <a:r>
              <a:rPr lang="tr-TR" sz="3200" b="1" dirty="0">
                <a:solidFill>
                  <a:schemeClr val="bg1">
                    <a:lumMod val="50000"/>
                  </a:schemeClr>
                </a:solidFill>
              </a:rPr>
              <a:t> (</a:t>
            </a:r>
            <a:r>
              <a:rPr lang="tr-TR" sz="3200" b="1" dirty="0" err="1">
                <a:solidFill>
                  <a:schemeClr val="bg1">
                    <a:lumMod val="50000"/>
                  </a:schemeClr>
                </a:solidFill>
              </a:rPr>
              <a:t>pt</a:t>
            </a:r>
            <a:r>
              <a:rPr lang="tr-TR" sz="3200" b="1" dirty="0">
                <a:solidFill>
                  <a:schemeClr val="bg1">
                    <a:lumMod val="50000"/>
                  </a:schemeClr>
                </a:solidFill>
              </a:rPr>
              <a:t>)</a:t>
            </a:r>
          </a:p>
          <a:p>
            <a:r>
              <a:rPr lang="tr-TR" sz="2000" b="1" dirty="0">
                <a:solidFill>
                  <a:schemeClr val="bg1">
                    <a:lumMod val="50000"/>
                  </a:schemeClr>
                </a:solidFill>
              </a:rPr>
              <a:t>Harf büyüklüğüne</a:t>
            </a:r>
          </a:p>
          <a:p>
            <a:r>
              <a:rPr lang="tr-TR" sz="2000" b="1" dirty="0">
                <a:solidFill>
                  <a:schemeClr val="bg1">
                    <a:lumMod val="50000"/>
                  </a:schemeClr>
                </a:solidFill>
              </a:rPr>
              <a:t>punto denir.</a:t>
            </a:r>
          </a:p>
          <a:p>
            <a:endParaRPr lang="tr-TR" sz="2000" b="1" dirty="0">
              <a:solidFill>
                <a:schemeClr val="bg1">
                  <a:lumMod val="50000"/>
                </a:schemeClr>
              </a:solidFill>
            </a:endParaRPr>
          </a:p>
          <a:p>
            <a:endParaRPr lang="tr-TR" dirty="0"/>
          </a:p>
        </p:txBody>
      </p:sp>
      <p:sp>
        <p:nvSpPr>
          <p:cNvPr id="9" name="Alt Başlık 11">
            <a:extLst>
              <a:ext uri="{FF2B5EF4-FFF2-40B4-BE49-F238E27FC236}">
                <a16:creationId xmlns:a16="http://schemas.microsoft.com/office/drawing/2014/main" xmlns="" id="{2F1EC811-7EA3-204B-A931-70D19329996E}"/>
              </a:ext>
            </a:extLst>
          </p:cNvPr>
          <p:cNvSpPr>
            <a:spLocks noGrp="1"/>
          </p:cNvSpPr>
          <p:nvPr>
            <p:ph type="subTitle" idx="1"/>
          </p:nvPr>
        </p:nvSpPr>
        <p:spPr>
          <a:xfrm>
            <a:off x="501617" y="2803905"/>
            <a:ext cx="7989240" cy="3411838"/>
          </a:xfrm>
        </p:spPr>
        <p:txBody>
          <a:bodyPr>
            <a:noAutofit/>
          </a:bodyPr>
          <a:lstStyle/>
          <a:p>
            <a:pPr algn="l"/>
            <a:r>
              <a:rPr lang="tr-TR" sz="2800" dirty="0"/>
              <a:t>Her fontta punto ölçüleri değişmektedir. Metin ve başlıklarda kullanılan punto ölçüleri olarak ikiye ayrılıyor harfler. Bu dersimizde bunlardan bahsedeceğiz. Tipografi dilinde harfin büyüklüğüne punto denilir. Bir harfin puntosu onun en yukarı uzanan bölümü(uzantısı) ile en aşağı uzanan bölümü(uzantısı) arasında kalan boşluk ölçüsüdür.</a:t>
            </a:r>
          </a:p>
        </p:txBody>
      </p:sp>
    </p:spTree>
    <p:extLst>
      <p:ext uri="{BB962C8B-B14F-4D97-AF65-F5344CB8AC3E}">
        <p14:creationId xmlns:p14="http://schemas.microsoft.com/office/powerpoint/2010/main" val="4051731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A6CB8C9E-AEB9-8346-9529-3FF7DFDF853F}"/>
              </a:ext>
            </a:extLst>
          </p:cNvPr>
          <p:cNvPicPr>
            <a:picLocks noChangeAspect="1"/>
          </p:cNvPicPr>
          <p:nvPr/>
        </p:nvPicPr>
        <p:blipFill>
          <a:blip r:embed="rId2"/>
          <a:stretch>
            <a:fillRect/>
          </a:stretch>
        </p:blipFill>
        <p:spPr>
          <a:xfrm>
            <a:off x="0" y="0"/>
            <a:ext cx="9144000" cy="1077686"/>
          </a:xfrm>
          <a:prstGeom prst="rect">
            <a:avLst/>
          </a:prstGeom>
        </p:spPr>
      </p:pic>
      <p:pic>
        <p:nvPicPr>
          <p:cNvPr id="7" name="Resim 6">
            <a:extLst>
              <a:ext uri="{FF2B5EF4-FFF2-40B4-BE49-F238E27FC236}">
                <a16:creationId xmlns:a16="http://schemas.microsoft.com/office/drawing/2014/main" xmlns="" id="{1783B4D4-D403-0749-BDE2-7E31D0C05D04}"/>
              </a:ext>
            </a:extLst>
          </p:cNvPr>
          <p:cNvPicPr>
            <a:picLocks noChangeAspect="1"/>
          </p:cNvPicPr>
          <p:nvPr/>
        </p:nvPicPr>
        <p:blipFill>
          <a:blip r:embed="rId3"/>
          <a:stretch>
            <a:fillRect/>
          </a:stretch>
        </p:blipFill>
        <p:spPr>
          <a:xfrm>
            <a:off x="1417377" y="4786993"/>
            <a:ext cx="6439875" cy="1896836"/>
          </a:xfrm>
          <a:prstGeom prst="rect">
            <a:avLst/>
          </a:prstGeom>
          <a:ln>
            <a:noFill/>
          </a:ln>
          <a:effectLst>
            <a:outerShdw blurRad="292100" dist="139700" dir="2700000" algn="tl" rotWithShape="0">
              <a:srgbClr val="333333">
                <a:alpha val="65000"/>
              </a:srgbClr>
            </a:outerShdw>
          </a:effectLst>
        </p:spPr>
      </p:pic>
      <p:pic>
        <p:nvPicPr>
          <p:cNvPr id="10" name="Resim 9">
            <a:extLst>
              <a:ext uri="{FF2B5EF4-FFF2-40B4-BE49-F238E27FC236}">
                <a16:creationId xmlns:a16="http://schemas.microsoft.com/office/drawing/2014/main" xmlns="" id="{C1AD63FD-40E5-8E41-9A9D-CA46D4B2EA96}"/>
              </a:ext>
            </a:extLst>
          </p:cNvPr>
          <p:cNvPicPr>
            <a:picLocks noChangeAspect="1"/>
          </p:cNvPicPr>
          <p:nvPr/>
        </p:nvPicPr>
        <p:blipFill>
          <a:blip r:embed="rId4"/>
          <a:stretch>
            <a:fillRect/>
          </a:stretch>
        </p:blipFill>
        <p:spPr>
          <a:xfrm>
            <a:off x="1417377" y="1343451"/>
            <a:ext cx="6439875" cy="3255065"/>
          </a:xfrm>
          <a:prstGeom prst="rect">
            <a:avLst/>
          </a:prstGeom>
          <a:ln>
            <a:noFill/>
          </a:ln>
          <a:effectLst>
            <a:outerShdw blurRad="292100" dist="139700" dir="2700000" algn="tl" rotWithShape="0">
              <a:srgbClr val="333333">
                <a:alpha val="65000"/>
              </a:srgbClr>
            </a:outerShdw>
          </a:effectLst>
        </p:spPr>
      </p:pic>
      <p:sp>
        <p:nvSpPr>
          <p:cNvPr id="11" name="Metin kutusu 10">
            <a:extLst>
              <a:ext uri="{FF2B5EF4-FFF2-40B4-BE49-F238E27FC236}">
                <a16:creationId xmlns:a16="http://schemas.microsoft.com/office/drawing/2014/main" xmlns="" id="{98464BF1-CD14-F14A-851A-EDA1E93ED3DE}"/>
              </a:ext>
            </a:extLst>
          </p:cNvPr>
          <p:cNvSpPr txBox="1"/>
          <p:nvPr/>
        </p:nvSpPr>
        <p:spPr>
          <a:xfrm>
            <a:off x="250371" y="1313923"/>
            <a:ext cx="1176604" cy="1231106"/>
          </a:xfrm>
          <a:prstGeom prst="rect">
            <a:avLst/>
          </a:prstGeom>
          <a:noFill/>
        </p:spPr>
        <p:txBody>
          <a:bodyPr wrap="none" rtlCol="0">
            <a:spAutoFit/>
          </a:bodyPr>
          <a:lstStyle/>
          <a:p>
            <a:r>
              <a:rPr lang="tr-TR" b="1" dirty="0">
                <a:solidFill>
                  <a:schemeClr val="bg1">
                    <a:lumMod val="50000"/>
                  </a:schemeClr>
                </a:solidFill>
              </a:rPr>
              <a:t>Punto</a:t>
            </a:r>
          </a:p>
          <a:p>
            <a:r>
              <a:rPr lang="tr-TR" b="1" dirty="0" err="1">
                <a:solidFill>
                  <a:schemeClr val="bg1">
                    <a:lumMod val="50000"/>
                  </a:schemeClr>
                </a:solidFill>
              </a:rPr>
              <a:t>Points</a:t>
            </a:r>
            <a:r>
              <a:rPr lang="tr-TR" b="1" dirty="0">
                <a:solidFill>
                  <a:schemeClr val="bg1">
                    <a:lumMod val="50000"/>
                  </a:schemeClr>
                </a:solidFill>
              </a:rPr>
              <a:t> (</a:t>
            </a:r>
            <a:r>
              <a:rPr lang="tr-TR" b="1" dirty="0" err="1">
                <a:solidFill>
                  <a:schemeClr val="bg1">
                    <a:lumMod val="50000"/>
                  </a:schemeClr>
                </a:solidFill>
              </a:rPr>
              <a:t>pt</a:t>
            </a:r>
            <a:r>
              <a:rPr lang="tr-TR" b="1" dirty="0">
                <a:solidFill>
                  <a:schemeClr val="bg1">
                    <a:lumMod val="50000"/>
                  </a:schemeClr>
                </a:solidFill>
              </a:rPr>
              <a:t>)</a:t>
            </a:r>
          </a:p>
          <a:p>
            <a:endParaRPr lang="tr-TR" sz="2000" b="1" dirty="0">
              <a:solidFill>
                <a:schemeClr val="bg1">
                  <a:lumMod val="50000"/>
                </a:schemeClr>
              </a:solidFill>
            </a:endParaRPr>
          </a:p>
          <a:p>
            <a:endParaRPr lang="tr-TR" dirty="0"/>
          </a:p>
        </p:txBody>
      </p:sp>
    </p:spTree>
    <p:extLst>
      <p:ext uri="{BB962C8B-B14F-4D97-AF65-F5344CB8AC3E}">
        <p14:creationId xmlns:p14="http://schemas.microsoft.com/office/powerpoint/2010/main" val="4184017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A6CB8C9E-AEB9-8346-9529-3FF7DFDF853F}"/>
              </a:ext>
            </a:extLst>
          </p:cNvPr>
          <p:cNvPicPr>
            <a:picLocks noChangeAspect="1"/>
          </p:cNvPicPr>
          <p:nvPr/>
        </p:nvPicPr>
        <p:blipFill>
          <a:blip r:embed="rId2"/>
          <a:stretch>
            <a:fillRect/>
          </a:stretch>
        </p:blipFill>
        <p:spPr>
          <a:xfrm>
            <a:off x="0" y="0"/>
            <a:ext cx="9144000" cy="1077686"/>
          </a:xfrm>
          <a:prstGeom prst="rect">
            <a:avLst/>
          </a:prstGeom>
        </p:spPr>
      </p:pic>
      <p:pic>
        <p:nvPicPr>
          <p:cNvPr id="4" name="Picture 2">
            <a:extLst>
              <a:ext uri="{FF2B5EF4-FFF2-40B4-BE49-F238E27FC236}">
                <a16:creationId xmlns:a16="http://schemas.microsoft.com/office/drawing/2014/main" xmlns="" id="{75810FD5-CCBC-1E43-A9CF-63EF259960C1}"/>
              </a:ext>
            </a:extLst>
          </p:cNvPr>
          <p:cNvPicPr>
            <a:picLocks noChangeAspect="1" noChangeArrowheads="1"/>
          </p:cNvPicPr>
          <p:nvPr/>
        </p:nvPicPr>
        <p:blipFill>
          <a:blip r:embed="rId3" cstate="print"/>
          <a:srcRect/>
          <a:stretch>
            <a:fillRect/>
          </a:stretch>
        </p:blipFill>
        <p:spPr bwMode="auto">
          <a:xfrm>
            <a:off x="2155371" y="1077686"/>
            <a:ext cx="4833257" cy="5770319"/>
          </a:xfrm>
          <a:prstGeom prst="rect">
            <a:avLst/>
          </a:prstGeom>
          <a:ln>
            <a:noFill/>
          </a:ln>
          <a:effectLst>
            <a:outerShdw blurRad="292100" dist="139700" dir="2700000" algn="tl" rotWithShape="0">
              <a:srgbClr val="333333">
                <a:alpha val="65000"/>
              </a:srgbClr>
            </a:outerShdw>
          </a:effectLst>
        </p:spPr>
      </p:pic>
      <p:sp>
        <p:nvSpPr>
          <p:cNvPr id="5" name="Metin kutusu 4">
            <a:extLst>
              <a:ext uri="{FF2B5EF4-FFF2-40B4-BE49-F238E27FC236}">
                <a16:creationId xmlns:a16="http://schemas.microsoft.com/office/drawing/2014/main" xmlns="" id="{BE353058-E434-154A-B1A4-226D6CB36B74}"/>
              </a:ext>
            </a:extLst>
          </p:cNvPr>
          <p:cNvSpPr txBox="1"/>
          <p:nvPr/>
        </p:nvSpPr>
        <p:spPr>
          <a:xfrm>
            <a:off x="250371" y="1313923"/>
            <a:ext cx="1176604" cy="1231106"/>
          </a:xfrm>
          <a:prstGeom prst="rect">
            <a:avLst/>
          </a:prstGeom>
          <a:noFill/>
        </p:spPr>
        <p:txBody>
          <a:bodyPr wrap="none" rtlCol="0">
            <a:spAutoFit/>
          </a:bodyPr>
          <a:lstStyle/>
          <a:p>
            <a:r>
              <a:rPr lang="tr-TR" b="1" dirty="0">
                <a:solidFill>
                  <a:schemeClr val="bg1">
                    <a:lumMod val="50000"/>
                  </a:schemeClr>
                </a:solidFill>
              </a:rPr>
              <a:t>Punto</a:t>
            </a:r>
          </a:p>
          <a:p>
            <a:r>
              <a:rPr lang="tr-TR" b="1" dirty="0" err="1">
                <a:solidFill>
                  <a:schemeClr val="bg1">
                    <a:lumMod val="50000"/>
                  </a:schemeClr>
                </a:solidFill>
              </a:rPr>
              <a:t>Points</a:t>
            </a:r>
            <a:r>
              <a:rPr lang="tr-TR" b="1" dirty="0">
                <a:solidFill>
                  <a:schemeClr val="bg1">
                    <a:lumMod val="50000"/>
                  </a:schemeClr>
                </a:solidFill>
              </a:rPr>
              <a:t> (</a:t>
            </a:r>
            <a:r>
              <a:rPr lang="tr-TR" b="1" dirty="0" err="1">
                <a:solidFill>
                  <a:schemeClr val="bg1">
                    <a:lumMod val="50000"/>
                  </a:schemeClr>
                </a:solidFill>
              </a:rPr>
              <a:t>pt</a:t>
            </a:r>
            <a:r>
              <a:rPr lang="tr-TR" b="1" dirty="0">
                <a:solidFill>
                  <a:schemeClr val="bg1">
                    <a:lumMod val="50000"/>
                  </a:schemeClr>
                </a:solidFill>
              </a:rPr>
              <a:t>)</a:t>
            </a:r>
          </a:p>
          <a:p>
            <a:endParaRPr lang="tr-TR" sz="2000" b="1" dirty="0">
              <a:solidFill>
                <a:schemeClr val="bg1">
                  <a:lumMod val="50000"/>
                </a:schemeClr>
              </a:solidFill>
            </a:endParaRPr>
          </a:p>
          <a:p>
            <a:endParaRPr lang="tr-TR" dirty="0"/>
          </a:p>
        </p:txBody>
      </p:sp>
    </p:spTree>
    <p:extLst>
      <p:ext uri="{BB962C8B-B14F-4D97-AF65-F5344CB8AC3E}">
        <p14:creationId xmlns:p14="http://schemas.microsoft.com/office/powerpoint/2010/main" val="1099188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A6CB8C9E-AEB9-8346-9529-3FF7DFDF853F}"/>
              </a:ext>
            </a:extLst>
          </p:cNvPr>
          <p:cNvPicPr>
            <a:picLocks noChangeAspect="1"/>
          </p:cNvPicPr>
          <p:nvPr/>
        </p:nvPicPr>
        <p:blipFill>
          <a:blip r:embed="rId2"/>
          <a:stretch>
            <a:fillRect/>
          </a:stretch>
        </p:blipFill>
        <p:spPr>
          <a:xfrm>
            <a:off x="0" y="0"/>
            <a:ext cx="9144000" cy="1077686"/>
          </a:xfrm>
          <a:prstGeom prst="rect">
            <a:avLst/>
          </a:prstGeom>
        </p:spPr>
      </p:pic>
      <p:sp>
        <p:nvSpPr>
          <p:cNvPr id="5" name="Metin kutusu 4">
            <a:extLst>
              <a:ext uri="{FF2B5EF4-FFF2-40B4-BE49-F238E27FC236}">
                <a16:creationId xmlns:a16="http://schemas.microsoft.com/office/drawing/2014/main" xmlns="" id="{BE353058-E434-154A-B1A4-226D6CB36B74}"/>
              </a:ext>
            </a:extLst>
          </p:cNvPr>
          <p:cNvSpPr txBox="1"/>
          <p:nvPr/>
        </p:nvSpPr>
        <p:spPr>
          <a:xfrm>
            <a:off x="250371" y="1313923"/>
            <a:ext cx="8872109" cy="1292662"/>
          </a:xfrm>
          <a:prstGeom prst="rect">
            <a:avLst/>
          </a:prstGeom>
          <a:noFill/>
        </p:spPr>
        <p:txBody>
          <a:bodyPr wrap="none" rtlCol="0">
            <a:spAutoFit/>
          </a:bodyPr>
          <a:lstStyle/>
          <a:p>
            <a:pPr fontAlgn="base"/>
            <a:r>
              <a:rPr lang="tr-TR" sz="2000" b="1" dirty="0">
                <a:solidFill>
                  <a:schemeClr val="bg1">
                    <a:lumMod val="50000"/>
                  </a:schemeClr>
                </a:solidFill>
              </a:rPr>
              <a:t>Her harfin punto ölçüsü değişebilmekte ve her fontta punto ölçüsü değişmektedir.</a:t>
            </a:r>
          </a:p>
          <a:p>
            <a:pPr fontAlgn="base"/>
            <a:r>
              <a:rPr lang="tr-TR" sz="2000" b="1" dirty="0">
                <a:solidFill>
                  <a:schemeClr val="bg1">
                    <a:lumMod val="50000"/>
                  </a:schemeClr>
                </a:solidFill>
              </a:rPr>
              <a:t>Her fontun kendine göre bir ölçüsü punto değeri bulunmaktadır.</a:t>
            </a:r>
          </a:p>
          <a:p>
            <a:endParaRPr lang="tr-TR" sz="2000" b="1" dirty="0">
              <a:solidFill>
                <a:schemeClr val="bg1">
                  <a:lumMod val="50000"/>
                </a:schemeClr>
              </a:solidFill>
            </a:endParaRPr>
          </a:p>
          <a:p>
            <a:endParaRPr lang="tr-TR" dirty="0"/>
          </a:p>
        </p:txBody>
      </p:sp>
      <p:pic>
        <p:nvPicPr>
          <p:cNvPr id="3" name="Resim 2">
            <a:extLst>
              <a:ext uri="{FF2B5EF4-FFF2-40B4-BE49-F238E27FC236}">
                <a16:creationId xmlns:a16="http://schemas.microsoft.com/office/drawing/2014/main" xmlns="" id="{5248ADEC-6E05-3345-9757-53BC841A9E9A}"/>
              </a:ext>
            </a:extLst>
          </p:cNvPr>
          <p:cNvPicPr>
            <a:picLocks noChangeAspect="1"/>
          </p:cNvPicPr>
          <p:nvPr/>
        </p:nvPicPr>
        <p:blipFill>
          <a:blip r:embed="rId3"/>
          <a:stretch>
            <a:fillRect/>
          </a:stretch>
        </p:blipFill>
        <p:spPr>
          <a:xfrm>
            <a:off x="376463" y="2098221"/>
            <a:ext cx="8412787" cy="43134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82870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A6CB8C9E-AEB9-8346-9529-3FF7DFDF853F}"/>
              </a:ext>
            </a:extLst>
          </p:cNvPr>
          <p:cNvPicPr>
            <a:picLocks noChangeAspect="1"/>
          </p:cNvPicPr>
          <p:nvPr/>
        </p:nvPicPr>
        <p:blipFill>
          <a:blip r:embed="rId2"/>
          <a:stretch>
            <a:fillRect/>
          </a:stretch>
        </p:blipFill>
        <p:spPr>
          <a:xfrm>
            <a:off x="0" y="0"/>
            <a:ext cx="9144000" cy="1077686"/>
          </a:xfrm>
          <a:prstGeom prst="rect">
            <a:avLst/>
          </a:prstGeom>
        </p:spPr>
      </p:pic>
      <p:sp>
        <p:nvSpPr>
          <p:cNvPr id="5" name="Metin kutusu 4">
            <a:extLst>
              <a:ext uri="{FF2B5EF4-FFF2-40B4-BE49-F238E27FC236}">
                <a16:creationId xmlns:a16="http://schemas.microsoft.com/office/drawing/2014/main" xmlns="" id="{BE353058-E434-154A-B1A4-226D6CB36B74}"/>
              </a:ext>
            </a:extLst>
          </p:cNvPr>
          <p:cNvSpPr txBox="1"/>
          <p:nvPr/>
        </p:nvSpPr>
        <p:spPr>
          <a:xfrm>
            <a:off x="1328060" y="1596951"/>
            <a:ext cx="8284029" cy="1231106"/>
          </a:xfrm>
          <a:prstGeom prst="rect">
            <a:avLst/>
          </a:prstGeom>
          <a:noFill/>
        </p:spPr>
        <p:txBody>
          <a:bodyPr wrap="square" rtlCol="0">
            <a:spAutoFit/>
          </a:bodyPr>
          <a:lstStyle/>
          <a:p>
            <a:pPr fontAlgn="base"/>
            <a:r>
              <a:rPr lang="tr-TR" b="1" dirty="0">
                <a:solidFill>
                  <a:schemeClr val="bg1">
                    <a:lumMod val="50000"/>
                  </a:schemeClr>
                </a:solidFill>
              </a:rPr>
              <a:t>Aşağıdaki resimde çeşitli fontların 14 punto ile yazılışları vardır.</a:t>
            </a:r>
          </a:p>
          <a:p>
            <a:pPr fontAlgn="base"/>
            <a:r>
              <a:rPr lang="tr-TR" b="1" dirty="0">
                <a:solidFill>
                  <a:schemeClr val="bg1">
                    <a:lumMod val="50000"/>
                  </a:schemeClr>
                </a:solidFill>
              </a:rPr>
              <a:t>Her fontun boyutu farklı olduğu görülmektedir.</a:t>
            </a:r>
          </a:p>
          <a:p>
            <a:endParaRPr lang="tr-TR" sz="2000" b="1" dirty="0">
              <a:solidFill>
                <a:schemeClr val="bg1">
                  <a:lumMod val="50000"/>
                </a:schemeClr>
              </a:solidFill>
            </a:endParaRPr>
          </a:p>
          <a:p>
            <a:endParaRPr lang="tr-TR" dirty="0"/>
          </a:p>
        </p:txBody>
      </p:sp>
      <p:pic>
        <p:nvPicPr>
          <p:cNvPr id="4" name="Resim 3">
            <a:extLst>
              <a:ext uri="{FF2B5EF4-FFF2-40B4-BE49-F238E27FC236}">
                <a16:creationId xmlns:a16="http://schemas.microsoft.com/office/drawing/2014/main" xmlns="" id="{763C0705-0FB2-4F43-9708-95BACE0C2FA2}"/>
              </a:ext>
            </a:extLst>
          </p:cNvPr>
          <p:cNvPicPr>
            <a:picLocks noChangeAspect="1"/>
          </p:cNvPicPr>
          <p:nvPr/>
        </p:nvPicPr>
        <p:blipFill>
          <a:blip r:embed="rId3"/>
          <a:stretch>
            <a:fillRect/>
          </a:stretch>
        </p:blipFill>
        <p:spPr>
          <a:xfrm>
            <a:off x="1450943" y="2431108"/>
            <a:ext cx="5805885" cy="1161177"/>
          </a:xfrm>
          <a:prstGeom prst="rect">
            <a:avLst/>
          </a:prstGeom>
        </p:spPr>
      </p:pic>
      <p:sp>
        <p:nvSpPr>
          <p:cNvPr id="7" name="Metin kutusu 6">
            <a:extLst>
              <a:ext uri="{FF2B5EF4-FFF2-40B4-BE49-F238E27FC236}">
                <a16:creationId xmlns:a16="http://schemas.microsoft.com/office/drawing/2014/main" xmlns="" id="{08A8BAF9-9544-AF45-8905-A8D8CEBB3A1A}"/>
              </a:ext>
            </a:extLst>
          </p:cNvPr>
          <p:cNvSpPr txBox="1"/>
          <p:nvPr/>
        </p:nvSpPr>
        <p:spPr>
          <a:xfrm>
            <a:off x="1393377" y="4047191"/>
            <a:ext cx="8284029" cy="646331"/>
          </a:xfrm>
          <a:prstGeom prst="rect">
            <a:avLst/>
          </a:prstGeom>
          <a:noFill/>
        </p:spPr>
        <p:txBody>
          <a:bodyPr wrap="square" rtlCol="0">
            <a:spAutoFit/>
          </a:bodyPr>
          <a:lstStyle/>
          <a:p>
            <a:pPr fontAlgn="base"/>
            <a:r>
              <a:rPr lang="tr-TR" b="1" dirty="0">
                <a:solidFill>
                  <a:schemeClr val="bg1">
                    <a:lumMod val="50000"/>
                  </a:schemeClr>
                </a:solidFill>
              </a:rPr>
              <a:t>Her fontun boyutunun farklı olduğu görülmektedir.</a:t>
            </a:r>
            <a:endParaRPr lang="tr-TR" sz="2000" b="1" dirty="0">
              <a:solidFill>
                <a:schemeClr val="bg1">
                  <a:lumMod val="50000"/>
                </a:schemeClr>
              </a:solidFill>
            </a:endParaRPr>
          </a:p>
          <a:p>
            <a:endParaRPr lang="tr-TR" dirty="0"/>
          </a:p>
        </p:txBody>
      </p:sp>
      <p:pic>
        <p:nvPicPr>
          <p:cNvPr id="9" name="Resim 8">
            <a:extLst>
              <a:ext uri="{FF2B5EF4-FFF2-40B4-BE49-F238E27FC236}">
                <a16:creationId xmlns:a16="http://schemas.microsoft.com/office/drawing/2014/main" xmlns="" id="{25B8579D-6738-6345-8133-E8673C548FD9}"/>
              </a:ext>
            </a:extLst>
          </p:cNvPr>
          <p:cNvPicPr>
            <a:picLocks noChangeAspect="1"/>
          </p:cNvPicPr>
          <p:nvPr/>
        </p:nvPicPr>
        <p:blipFill>
          <a:blip r:embed="rId4"/>
          <a:stretch>
            <a:fillRect/>
          </a:stretch>
        </p:blipFill>
        <p:spPr>
          <a:xfrm>
            <a:off x="1492253" y="4704408"/>
            <a:ext cx="5764575" cy="1173877"/>
          </a:xfrm>
          <a:prstGeom prst="rect">
            <a:avLst/>
          </a:prstGeom>
        </p:spPr>
      </p:pic>
    </p:spTree>
    <p:extLst>
      <p:ext uri="{BB962C8B-B14F-4D97-AF65-F5344CB8AC3E}">
        <p14:creationId xmlns:p14="http://schemas.microsoft.com/office/powerpoint/2010/main" val="394399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A6CB8C9E-AEB9-8346-9529-3FF7DFDF853F}"/>
              </a:ext>
            </a:extLst>
          </p:cNvPr>
          <p:cNvPicPr>
            <a:picLocks noChangeAspect="1"/>
          </p:cNvPicPr>
          <p:nvPr/>
        </p:nvPicPr>
        <p:blipFill>
          <a:blip r:embed="rId2"/>
          <a:stretch>
            <a:fillRect/>
          </a:stretch>
        </p:blipFill>
        <p:spPr>
          <a:xfrm>
            <a:off x="0" y="0"/>
            <a:ext cx="9144000" cy="1077686"/>
          </a:xfrm>
          <a:prstGeom prst="rect">
            <a:avLst/>
          </a:prstGeom>
        </p:spPr>
      </p:pic>
      <p:sp>
        <p:nvSpPr>
          <p:cNvPr id="5" name="Metin kutusu 4">
            <a:extLst>
              <a:ext uri="{FF2B5EF4-FFF2-40B4-BE49-F238E27FC236}">
                <a16:creationId xmlns:a16="http://schemas.microsoft.com/office/drawing/2014/main" xmlns="" id="{BE353058-E434-154A-B1A4-226D6CB36B74}"/>
              </a:ext>
            </a:extLst>
          </p:cNvPr>
          <p:cNvSpPr txBox="1"/>
          <p:nvPr/>
        </p:nvSpPr>
        <p:spPr>
          <a:xfrm>
            <a:off x="4691747" y="1507314"/>
            <a:ext cx="4038597" cy="3323987"/>
          </a:xfrm>
          <a:prstGeom prst="rect">
            <a:avLst/>
          </a:prstGeom>
          <a:noFill/>
        </p:spPr>
        <p:txBody>
          <a:bodyPr wrap="square" rtlCol="0">
            <a:spAutoFit/>
          </a:bodyPr>
          <a:lstStyle/>
          <a:p>
            <a:pPr fontAlgn="base"/>
            <a:r>
              <a:rPr lang="tr-TR" sz="2400" b="1" dirty="0">
                <a:solidFill>
                  <a:schemeClr val="bg1">
                    <a:lumMod val="50000"/>
                  </a:schemeClr>
                </a:solidFill>
              </a:rPr>
              <a:t>Harflerin Puntoları</a:t>
            </a:r>
          </a:p>
          <a:p>
            <a:pPr fontAlgn="base"/>
            <a:endParaRPr lang="tr-TR" sz="2400" b="1" dirty="0">
              <a:solidFill>
                <a:schemeClr val="bg1">
                  <a:lumMod val="50000"/>
                </a:schemeClr>
              </a:solidFill>
            </a:endParaRPr>
          </a:p>
          <a:p>
            <a:pPr fontAlgn="base"/>
            <a:r>
              <a:rPr lang="tr-TR" b="1" dirty="0">
                <a:solidFill>
                  <a:schemeClr val="bg1">
                    <a:lumMod val="50000"/>
                  </a:schemeClr>
                </a:solidFill>
              </a:rPr>
              <a:t>Metin ve başlıklarda kullanılan punto ölçüleri olarak ikiye ayrılıyor harfler. Metinlerde kullanılan punto ölçüleri genelde 5,6,7,8,9,10,11,12,14 punto ölçüleridir. </a:t>
            </a:r>
          </a:p>
          <a:p>
            <a:pPr fontAlgn="base"/>
            <a:endParaRPr lang="tr-TR" b="1" dirty="0">
              <a:solidFill>
                <a:schemeClr val="bg1">
                  <a:lumMod val="50000"/>
                </a:schemeClr>
              </a:solidFill>
            </a:endParaRPr>
          </a:p>
          <a:p>
            <a:pPr fontAlgn="base"/>
            <a:r>
              <a:rPr lang="tr-TR" b="1" dirty="0">
                <a:solidFill>
                  <a:schemeClr val="bg1">
                    <a:lumMod val="50000"/>
                  </a:schemeClr>
                </a:solidFill>
              </a:rPr>
              <a:t>Tabi bu ölçüler genel ifadelerdir ve isteğe bağlı olarak küçülebilir veya arttırılabilir. </a:t>
            </a:r>
            <a:endParaRPr lang="tr-TR" b="1" dirty="0"/>
          </a:p>
        </p:txBody>
      </p:sp>
      <p:pic>
        <p:nvPicPr>
          <p:cNvPr id="3" name="Resim 2">
            <a:extLst>
              <a:ext uri="{FF2B5EF4-FFF2-40B4-BE49-F238E27FC236}">
                <a16:creationId xmlns:a16="http://schemas.microsoft.com/office/drawing/2014/main" xmlns="" id="{465ED3E4-7088-D041-A24C-892FDAE7CF39}"/>
              </a:ext>
            </a:extLst>
          </p:cNvPr>
          <p:cNvPicPr>
            <a:picLocks noChangeAspect="1"/>
          </p:cNvPicPr>
          <p:nvPr/>
        </p:nvPicPr>
        <p:blipFill>
          <a:blip r:embed="rId3"/>
          <a:stretch>
            <a:fillRect/>
          </a:stretch>
        </p:blipFill>
        <p:spPr>
          <a:xfrm>
            <a:off x="489857" y="1556657"/>
            <a:ext cx="3719353" cy="470262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9540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A6CB8C9E-AEB9-8346-9529-3FF7DFDF853F}"/>
              </a:ext>
            </a:extLst>
          </p:cNvPr>
          <p:cNvPicPr>
            <a:picLocks noChangeAspect="1"/>
          </p:cNvPicPr>
          <p:nvPr/>
        </p:nvPicPr>
        <p:blipFill>
          <a:blip r:embed="rId2"/>
          <a:stretch>
            <a:fillRect/>
          </a:stretch>
        </p:blipFill>
        <p:spPr>
          <a:xfrm>
            <a:off x="0" y="0"/>
            <a:ext cx="9144000" cy="1077686"/>
          </a:xfrm>
          <a:prstGeom prst="rect">
            <a:avLst/>
          </a:prstGeom>
        </p:spPr>
      </p:pic>
      <p:sp>
        <p:nvSpPr>
          <p:cNvPr id="5" name="Metin kutusu 4">
            <a:extLst>
              <a:ext uri="{FF2B5EF4-FFF2-40B4-BE49-F238E27FC236}">
                <a16:creationId xmlns:a16="http://schemas.microsoft.com/office/drawing/2014/main" xmlns="" id="{BE353058-E434-154A-B1A4-226D6CB36B74}"/>
              </a:ext>
            </a:extLst>
          </p:cNvPr>
          <p:cNvSpPr txBox="1"/>
          <p:nvPr/>
        </p:nvSpPr>
        <p:spPr>
          <a:xfrm>
            <a:off x="126944" y="1221395"/>
            <a:ext cx="4671921" cy="861774"/>
          </a:xfrm>
          <a:prstGeom prst="rect">
            <a:avLst/>
          </a:prstGeom>
          <a:noFill/>
        </p:spPr>
        <p:txBody>
          <a:bodyPr wrap="none" rtlCol="0">
            <a:spAutoFit/>
          </a:bodyPr>
          <a:lstStyle/>
          <a:p>
            <a:pPr algn="ctr"/>
            <a:r>
              <a:rPr lang="tr-TR" sz="3200" b="1" dirty="0">
                <a:solidFill>
                  <a:schemeClr val="bg1">
                    <a:lumMod val="50000"/>
                  </a:schemeClr>
                </a:solidFill>
              </a:rPr>
              <a:t>MAJÜSKÜL = BÜYÜK HARF</a:t>
            </a:r>
            <a:r>
              <a:rPr lang="tr-TR" sz="5400" dirty="0">
                <a:solidFill>
                  <a:schemeClr val="bg1">
                    <a:lumMod val="50000"/>
                  </a:schemeClr>
                </a:solidFill>
              </a:rPr>
              <a:t/>
            </a:r>
            <a:br>
              <a:rPr lang="tr-TR" sz="5400" dirty="0">
                <a:solidFill>
                  <a:schemeClr val="bg1">
                    <a:lumMod val="50000"/>
                  </a:schemeClr>
                </a:solidFill>
              </a:rPr>
            </a:br>
            <a:endParaRPr lang="tr-TR" dirty="0">
              <a:solidFill>
                <a:schemeClr val="bg1">
                  <a:lumMod val="50000"/>
                </a:schemeClr>
              </a:solidFill>
            </a:endParaRPr>
          </a:p>
        </p:txBody>
      </p:sp>
      <p:pic>
        <p:nvPicPr>
          <p:cNvPr id="3" name="Resim 2">
            <a:extLst>
              <a:ext uri="{FF2B5EF4-FFF2-40B4-BE49-F238E27FC236}">
                <a16:creationId xmlns:a16="http://schemas.microsoft.com/office/drawing/2014/main" xmlns="" id="{BBDF167A-4C0A-1345-8A62-7E28AF34480A}"/>
              </a:ext>
            </a:extLst>
          </p:cNvPr>
          <p:cNvPicPr>
            <a:picLocks noChangeAspect="1"/>
          </p:cNvPicPr>
          <p:nvPr/>
        </p:nvPicPr>
        <p:blipFill>
          <a:blip r:embed="rId3"/>
          <a:stretch>
            <a:fillRect/>
          </a:stretch>
        </p:blipFill>
        <p:spPr>
          <a:xfrm>
            <a:off x="241300" y="1904999"/>
            <a:ext cx="8737600" cy="4921587"/>
          </a:xfrm>
          <a:prstGeom prst="rect">
            <a:avLst/>
          </a:prstGeom>
        </p:spPr>
      </p:pic>
    </p:spTree>
    <p:extLst>
      <p:ext uri="{BB962C8B-B14F-4D97-AF65-F5344CB8AC3E}">
        <p14:creationId xmlns:p14="http://schemas.microsoft.com/office/powerpoint/2010/main" val="2251644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A6CB8C9E-AEB9-8346-9529-3FF7DFDF853F}"/>
              </a:ext>
            </a:extLst>
          </p:cNvPr>
          <p:cNvPicPr>
            <a:picLocks noChangeAspect="1"/>
          </p:cNvPicPr>
          <p:nvPr/>
        </p:nvPicPr>
        <p:blipFill>
          <a:blip r:embed="rId2"/>
          <a:stretch>
            <a:fillRect/>
          </a:stretch>
        </p:blipFill>
        <p:spPr>
          <a:xfrm>
            <a:off x="0" y="0"/>
            <a:ext cx="9144000" cy="1077686"/>
          </a:xfrm>
          <a:prstGeom prst="rect">
            <a:avLst/>
          </a:prstGeom>
        </p:spPr>
      </p:pic>
      <p:sp>
        <p:nvSpPr>
          <p:cNvPr id="5" name="Metin kutusu 4">
            <a:extLst>
              <a:ext uri="{FF2B5EF4-FFF2-40B4-BE49-F238E27FC236}">
                <a16:creationId xmlns:a16="http://schemas.microsoft.com/office/drawing/2014/main" xmlns="" id="{BE353058-E434-154A-B1A4-226D6CB36B74}"/>
              </a:ext>
            </a:extLst>
          </p:cNvPr>
          <p:cNvSpPr txBox="1"/>
          <p:nvPr/>
        </p:nvSpPr>
        <p:spPr>
          <a:xfrm>
            <a:off x="182257" y="1259495"/>
            <a:ext cx="3621504" cy="584775"/>
          </a:xfrm>
          <a:prstGeom prst="rect">
            <a:avLst/>
          </a:prstGeom>
          <a:noFill/>
        </p:spPr>
        <p:txBody>
          <a:bodyPr wrap="none" rtlCol="0">
            <a:spAutoFit/>
          </a:bodyPr>
          <a:lstStyle/>
          <a:p>
            <a:pPr algn="ctr"/>
            <a:r>
              <a:rPr lang="tr-TR" sz="3200" b="1" dirty="0">
                <a:solidFill>
                  <a:schemeClr val="bg1">
                    <a:lumMod val="50000"/>
                  </a:schemeClr>
                </a:solidFill>
              </a:rPr>
              <a:t>miniskül=küçük harf</a:t>
            </a:r>
            <a:endParaRPr lang="tr-TR" dirty="0">
              <a:solidFill>
                <a:schemeClr val="bg1">
                  <a:lumMod val="50000"/>
                </a:schemeClr>
              </a:solidFill>
            </a:endParaRPr>
          </a:p>
        </p:txBody>
      </p:sp>
      <p:pic>
        <p:nvPicPr>
          <p:cNvPr id="4" name="Resim 3">
            <a:extLst>
              <a:ext uri="{FF2B5EF4-FFF2-40B4-BE49-F238E27FC236}">
                <a16:creationId xmlns:a16="http://schemas.microsoft.com/office/drawing/2014/main" xmlns="" id="{84458D44-F8A1-404D-B664-576E20E517AF}"/>
              </a:ext>
            </a:extLst>
          </p:cNvPr>
          <p:cNvPicPr>
            <a:picLocks noChangeAspect="1"/>
          </p:cNvPicPr>
          <p:nvPr/>
        </p:nvPicPr>
        <p:blipFill>
          <a:blip r:embed="rId3"/>
          <a:stretch>
            <a:fillRect/>
          </a:stretch>
        </p:blipFill>
        <p:spPr>
          <a:xfrm>
            <a:off x="273050" y="1987979"/>
            <a:ext cx="8629650" cy="4860782"/>
          </a:xfrm>
          <a:prstGeom prst="rect">
            <a:avLst/>
          </a:prstGeom>
        </p:spPr>
      </p:pic>
    </p:spTree>
    <p:extLst>
      <p:ext uri="{BB962C8B-B14F-4D97-AF65-F5344CB8AC3E}">
        <p14:creationId xmlns:p14="http://schemas.microsoft.com/office/powerpoint/2010/main" val="3240572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A6CB8C9E-AEB9-8346-9529-3FF7DFDF853F}"/>
              </a:ext>
            </a:extLst>
          </p:cNvPr>
          <p:cNvPicPr>
            <a:picLocks noChangeAspect="1"/>
          </p:cNvPicPr>
          <p:nvPr/>
        </p:nvPicPr>
        <p:blipFill>
          <a:blip r:embed="rId2"/>
          <a:stretch>
            <a:fillRect/>
          </a:stretch>
        </p:blipFill>
        <p:spPr>
          <a:xfrm>
            <a:off x="0" y="0"/>
            <a:ext cx="9144000" cy="1077686"/>
          </a:xfrm>
          <a:prstGeom prst="rect">
            <a:avLst/>
          </a:prstGeom>
        </p:spPr>
      </p:pic>
      <p:pic>
        <p:nvPicPr>
          <p:cNvPr id="8" name="Resim 7">
            <a:extLst>
              <a:ext uri="{FF2B5EF4-FFF2-40B4-BE49-F238E27FC236}">
                <a16:creationId xmlns:a16="http://schemas.microsoft.com/office/drawing/2014/main" xmlns="" id="{BC707495-A31A-AF42-9E7D-A828085DB734}"/>
              </a:ext>
            </a:extLst>
          </p:cNvPr>
          <p:cNvPicPr>
            <a:picLocks noChangeAspect="1"/>
          </p:cNvPicPr>
          <p:nvPr/>
        </p:nvPicPr>
        <p:blipFill>
          <a:blip r:embed="rId3"/>
          <a:stretch>
            <a:fillRect/>
          </a:stretch>
        </p:blipFill>
        <p:spPr>
          <a:xfrm>
            <a:off x="1822450" y="1166586"/>
            <a:ext cx="5499100" cy="5499100"/>
          </a:xfrm>
          <a:prstGeom prst="rect">
            <a:avLst/>
          </a:prstGeom>
        </p:spPr>
      </p:pic>
    </p:spTree>
    <p:extLst>
      <p:ext uri="{BB962C8B-B14F-4D97-AF65-F5344CB8AC3E}">
        <p14:creationId xmlns:p14="http://schemas.microsoft.com/office/powerpoint/2010/main" val="316317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xmlns="" id="{BE353058-E434-154A-B1A4-226D6CB36B74}"/>
              </a:ext>
            </a:extLst>
          </p:cNvPr>
          <p:cNvSpPr txBox="1"/>
          <p:nvPr/>
        </p:nvSpPr>
        <p:spPr>
          <a:xfrm>
            <a:off x="320464" y="1036435"/>
            <a:ext cx="1481496" cy="369332"/>
          </a:xfrm>
          <a:prstGeom prst="rect">
            <a:avLst/>
          </a:prstGeom>
          <a:noFill/>
        </p:spPr>
        <p:txBody>
          <a:bodyPr wrap="none" rtlCol="0">
            <a:spAutoFit/>
          </a:bodyPr>
          <a:lstStyle/>
          <a:p>
            <a:r>
              <a:rPr lang="tr-TR" dirty="0" err="1">
                <a:solidFill>
                  <a:schemeClr val="bg1">
                    <a:lumMod val="50000"/>
                  </a:schemeClr>
                </a:solidFill>
              </a:rPr>
              <a:t>Serif</a:t>
            </a:r>
            <a:r>
              <a:rPr lang="tr-TR" dirty="0">
                <a:solidFill>
                  <a:schemeClr val="bg1">
                    <a:lumMod val="50000"/>
                  </a:schemeClr>
                </a:solidFill>
              </a:rPr>
              <a:t> = tırnaklı</a:t>
            </a:r>
          </a:p>
        </p:txBody>
      </p:sp>
      <p:pic>
        <p:nvPicPr>
          <p:cNvPr id="9" name="Resim 8">
            <a:extLst>
              <a:ext uri="{FF2B5EF4-FFF2-40B4-BE49-F238E27FC236}">
                <a16:creationId xmlns:a16="http://schemas.microsoft.com/office/drawing/2014/main" xmlns="" id="{FAB989FC-5880-9C4C-92B8-7C628BED85CF}"/>
              </a:ext>
            </a:extLst>
          </p:cNvPr>
          <p:cNvPicPr>
            <a:picLocks noChangeAspect="1"/>
          </p:cNvPicPr>
          <p:nvPr/>
        </p:nvPicPr>
        <p:blipFill>
          <a:blip r:embed="rId2"/>
          <a:stretch>
            <a:fillRect/>
          </a:stretch>
        </p:blipFill>
        <p:spPr>
          <a:xfrm>
            <a:off x="2286000" y="0"/>
            <a:ext cx="6858000" cy="6858000"/>
          </a:xfrm>
          <a:prstGeom prst="rect">
            <a:avLst/>
          </a:prstGeom>
        </p:spPr>
      </p:pic>
    </p:spTree>
    <p:extLst>
      <p:ext uri="{BB962C8B-B14F-4D97-AF65-F5344CB8AC3E}">
        <p14:creationId xmlns:p14="http://schemas.microsoft.com/office/powerpoint/2010/main" val="27863184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xmlns="" id="{BE353058-E434-154A-B1A4-226D6CB36B74}"/>
              </a:ext>
            </a:extLst>
          </p:cNvPr>
          <p:cNvSpPr txBox="1"/>
          <p:nvPr/>
        </p:nvSpPr>
        <p:spPr>
          <a:xfrm>
            <a:off x="233376" y="1014663"/>
            <a:ext cx="2000356" cy="369332"/>
          </a:xfrm>
          <a:prstGeom prst="rect">
            <a:avLst/>
          </a:prstGeom>
          <a:noFill/>
        </p:spPr>
        <p:txBody>
          <a:bodyPr wrap="none" rtlCol="0">
            <a:spAutoFit/>
          </a:bodyPr>
          <a:lstStyle/>
          <a:p>
            <a:r>
              <a:rPr lang="tr-TR" dirty="0">
                <a:solidFill>
                  <a:schemeClr val="bg1">
                    <a:lumMod val="50000"/>
                  </a:schemeClr>
                </a:solidFill>
              </a:rPr>
              <a:t>San </a:t>
            </a:r>
            <a:r>
              <a:rPr lang="tr-TR" dirty="0" err="1">
                <a:solidFill>
                  <a:schemeClr val="bg1">
                    <a:lumMod val="50000"/>
                  </a:schemeClr>
                </a:solidFill>
              </a:rPr>
              <a:t>Serif</a:t>
            </a:r>
            <a:r>
              <a:rPr lang="tr-TR" dirty="0">
                <a:solidFill>
                  <a:schemeClr val="bg1">
                    <a:lumMod val="50000"/>
                  </a:schemeClr>
                </a:solidFill>
              </a:rPr>
              <a:t> = tırnaksız</a:t>
            </a:r>
          </a:p>
        </p:txBody>
      </p:sp>
      <p:pic>
        <p:nvPicPr>
          <p:cNvPr id="3" name="Resim 2">
            <a:extLst>
              <a:ext uri="{FF2B5EF4-FFF2-40B4-BE49-F238E27FC236}">
                <a16:creationId xmlns:a16="http://schemas.microsoft.com/office/drawing/2014/main" xmlns="" id="{16921C35-83F3-7446-947E-7FD500A0D7DD}"/>
              </a:ext>
            </a:extLst>
          </p:cNvPr>
          <p:cNvPicPr>
            <a:picLocks noChangeAspect="1"/>
          </p:cNvPicPr>
          <p:nvPr/>
        </p:nvPicPr>
        <p:blipFill>
          <a:blip r:embed="rId2"/>
          <a:stretch>
            <a:fillRect/>
          </a:stretch>
        </p:blipFill>
        <p:spPr>
          <a:xfrm>
            <a:off x="2286000" y="0"/>
            <a:ext cx="6858000" cy="6858000"/>
          </a:xfrm>
          <a:prstGeom prst="rect">
            <a:avLst/>
          </a:prstGeom>
        </p:spPr>
      </p:pic>
    </p:spTree>
    <p:extLst>
      <p:ext uri="{BB962C8B-B14F-4D97-AF65-F5344CB8AC3E}">
        <p14:creationId xmlns:p14="http://schemas.microsoft.com/office/powerpoint/2010/main" val="3577470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xmlns="" id="{BE353058-E434-154A-B1A4-226D6CB36B74}"/>
              </a:ext>
            </a:extLst>
          </p:cNvPr>
          <p:cNvSpPr txBox="1"/>
          <p:nvPr/>
        </p:nvSpPr>
        <p:spPr>
          <a:xfrm>
            <a:off x="255147" y="1298621"/>
            <a:ext cx="1912575" cy="369332"/>
          </a:xfrm>
          <a:prstGeom prst="rect">
            <a:avLst/>
          </a:prstGeom>
          <a:noFill/>
        </p:spPr>
        <p:txBody>
          <a:bodyPr wrap="none" rtlCol="0">
            <a:spAutoFit/>
          </a:bodyPr>
          <a:lstStyle/>
          <a:p>
            <a:r>
              <a:rPr lang="tr-TR" dirty="0" err="1">
                <a:solidFill>
                  <a:schemeClr val="bg1">
                    <a:lumMod val="50000"/>
                  </a:schemeClr>
                </a:solidFill>
              </a:rPr>
              <a:t>Serif</a:t>
            </a:r>
            <a:r>
              <a:rPr lang="tr-TR" dirty="0">
                <a:solidFill>
                  <a:schemeClr val="bg1">
                    <a:lumMod val="50000"/>
                  </a:schemeClr>
                </a:solidFill>
              </a:rPr>
              <a:t> = Tırnaklı yazı</a:t>
            </a:r>
          </a:p>
        </p:txBody>
      </p:sp>
      <p:pic>
        <p:nvPicPr>
          <p:cNvPr id="4" name="Resim 3">
            <a:extLst>
              <a:ext uri="{FF2B5EF4-FFF2-40B4-BE49-F238E27FC236}">
                <a16:creationId xmlns:a16="http://schemas.microsoft.com/office/drawing/2014/main" xmlns="" id="{AEDD4E55-01CE-C34F-A730-E8A6F0815CFC}"/>
              </a:ext>
            </a:extLst>
          </p:cNvPr>
          <p:cNvPicPr>
            <a:picLocks noChangeAspect="1"/>
          </p:cNvPicPr>
          <p:nvPr/>
        </p:nvPicPr>
        <p:blipFill>
          <a:blip r:embed="rId2"/>
          <a:stretch>
            <a:fillRect/>
          </a:stretch>
        </p:blipFill>
        <p:spPr>
          <a:xfrm>
            <a:off x="0" y="2128375"/>
            <a:ext cx="9144000" cy="3755136"/>
          </a:xfrm>
          <a:prstGeom prst="rect">
            <a:avLst/>
          </a:prstGeom>
        </p:spPr>
      </p:pic>
      <p:pic>
        <p:nvPicPr>
          <p:cNvPr id="6" name="Resim 5">
            <a:extLst>
              <a:ext uri="{FF2B5EF4-FFF2-40B4-BE49-F238E27FC236}">
                <a16:creationId xmlns:a16="http://schemas.microsoft.com/office/drawing/2014/main" xmlns="" id="{5E45A0F5-8996-5D41-A574-6E1F09B0CE34}"/>
              </a:ext>
            </a:extLst>
          </p:cNvPr>
          <p:cNvPicPr>
            <a:picLocks noChangeAspect="1"/>
          </p:cNvPicPr>
          <p:nvPr/>
        </p:nvPicPr>
        <p:blipFill>
          <a:blip r:embed="rId3"/>
          <a:stretch>
            <a:fillRect/>
          </a:stretch>
        </p:blipFill>
        <p:spPr>
          <a:xfrm>
            <a:off x="0" y="0"/>
            <a:ext cx="9144000" cy="1077686"/>
          </a:xfrm>
          <a:prstGeom prst="rect">
            <a:avLst/>
          </a:prstGeom>
        </p:spPr>
      </p:pic>
    </p:spTree>
    <p:extLst>
      <p:ext uri="{BB962C8B-B14F-4D97-AF65-F5344CB8AC3E}">
        <p14:creationId xmlns:p14="http://schemas.microsoft.com/office/powerpoint/2010/main" val="2209185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xmlns="" id="{BE353058-E434-154A-B1A4-226D6CB36B74}"/>
              </a:ext>
            </a:extLst>
          </p:cNvPr>
          <p:cNvSpPr txBox="1"/>
          <p:nvPr/>
        </p:nvSpPr>
        <p:spPr>
          <a:xfrm>
            <a:off x="1194947" y="1793921"/>
            <a:ext cx="3534557" cy="369332"/>
          </a:xfrm>
          <a:prstGeom prst="rect">
            <a:avLst/>
          </a:prstGeom>
          <a:noFill/>
        </p:spPr>
        <p:txBody>
          <a:bodyPr wrap="none" rtlCol="0">
            <a:spAutoFit/>
          </a:bodyPr>
          <a:lstStyle/>
          <a:p>
            <a:r>
              <a:rPr lang="tr-TR" dirty="0">
                <a:solidFill>
                  <a:schemeClr val="bg1">
                    <a:lumMod val="50000"/>
                  </a:schemeClr>
                </a:solidFill>
              </a:rPr>
              <a:t>Modern </a:t>
            </a:r>
            <a:r>
              <a:rPr lang="tr-TR" dirty="0" err="1">
                <a:solidFill>
                  <a:schemeClr val="bg1">
                    <a:lumMod val="50000"/>
                  </a:schemeClr>
                </a:solidFill>
              </a:rPr>
              <a:t>serif</a:t>
            </a:r>
            <a:r>
              <a:rPr lang="tr-TR" dirty="0">
                <a:solidFill>
                  <a:schemeClr val="bg1">
                    <a:lumMod val="50000"/>
                  </a:schemeClr>
                </a:solidFill>
              </a:rPr>
              <a:t>, </a:t>
            </a:r>
            <a:r>
              <a:rPr lang="tr-TR" dirty="0" err="1">
                <a:solidFill>
                  <a:schemeClr val="bg1">
                    <a:lumMod val="50000"/>
                  </a:schemeClr>
                </a:solidFill>
              </a:rPr>
              <a:t>sans</a:t>
            </a:r>
            <a:r>
              <a:rPr lang="tr-TR" dirty="0">
                <a:solidFill>
                  <a:schemeClr val="bg1">
                    <a:lumMod val="50000"/>
                  </a:schemeClr>
                </a:solidFill>
              </a:rPr>
              <a:t> </a:t>
            </a:r>
            <a:r>
              <a:rPr lang="tr-TR" dirty="0" err="1">
                <a:solidFill>
                  <a:schemeClr val="bg1">
                    <a:lumMod val="50000"/>
                  </a:schemeClr>
                </a:solidFill>
              </a:rPr>
              <a:t>serif</a:t>
            </a:r>
            <a:r>
              <a:rPr lang="tr-TR" dirty="0">
                <a:solidFill>
                  <a:schemeClr val="bg1">
                    <a:lumMod val="50000"/>
                  </a:schemeClr>
                </a:solidFill>
              </a:rPr>
              <a:t> ve </a:t>
            </a:r>
            <a:r>
              <a:rPr lang="tr-TR" dirty="0" err="1">
                <a:solidFill>
                  <a:schemeClr val="bg1">
                    <a:lumMod val="50000"/>
                  </a:schemeClr>
                </a:solidFill>
              </a:rPr>
              <a:t>slab</a:t>
            </a:r>
            <a:r>
              <a:rPr lang="tr-TR" dirty="0">
                <a:solidFill>
                  <a:schemeClr val="bg1">
                    <a:lumMod val="50000"/>
                  </a:schemeClr>
                </a:solidFill>
              </a:rPr>
              <a:t> </a:t>
            </a:r>
            <a:r>
              <a:rPr lang="tr-TR" dirty="0" err="1">
                <a:solidFill>
                  <a:schemeClr val="bg1">
                    <a:lumMod val="50000"/>
                  </a:schemeClr>
                </a:solidFill>
              </a:rPr>
              <a:t>serif</a:t>
            </a:r>
            <a:endParaRPr lang="tr-TR" dirty="0">
              <a:solidFill>
                <a:schemeClr val="bg1">
                  <a:lumMod val="50000"/>
                </a:schemeClr>
              </a:solidFill>
            </a:endParaRPr>
          </a:p>
        </p:txBody>
      </p:sp>
      <p:pic>
        <p:nvPicPr>
          <p:cNvPr id="6" name="Resim 5">
            <a:extLst>
              <a:ext uri="{FF2B5EF4-FFF2-40B4-BE49-F238E27FC236}">
                <a16:creationId xmlns:a16="http://schemas.microsoft.com/office/drawing/2014/main" xmlns="" id="{5E45A0F5-8996-5D41-A574-6E1F09B0CE34}"/>
              </a:ext>
            </a:extLst>
          </p:cNvPr>
          <p:cNvPicPr>
            <a:picLocks noChangeAspect="1"/>
          </p:cNvPicPr>
          <p:nvPr/>
        </p:nvPicPr>
        <p:blipFill>
          <a:blip r:embed="rId2"/>
          <a:stretch>
            <a:fillRect/>
          </a:stretch>
        </p:blipFill>
        <p:spPr>
          <a:xfrm>
            <a:off x="0" y="0"/>
            <a:ext cx="9144000" cy="1077686"/>
          </a:xfrm>
          <a:prstGeom prst="rect">
            <a:avLst/>
          </a:prstGeom>
        </p:spPr>
      </p:pic>
      <p:pic>
        <p:nvPicPr>
          <p:cNvPr id="8" name="Resim 7">
            <a:extLst>
              <a:ext uri="{FF2B5EF4-FFF2-40B4-BE49-F238E27FC236}">
                <a16:creationId xmlns:a16="http://schemas.microsoft.com/office/drawing/2014/main" xmlns="" id="{2A987EC2-DCB7-9E45-853B-952A847D135D}"/>
              </a:ext>
            </a:extLst>
          </p:cNvPr>
          <p:cNvPicPr>
            <a:picLocks noChangeAspect="1"/>
          </p:cNvPicPr>
          <p:nvPr/>
        </p:nvPicPr>
        <p:blipFill>
          <a:blip r:embed="rId3"/>
          <a:stretch>
            <a:fillRect/>
          </a:stretch>
        </p:blipFill>
        <p:spPr>
          <a:xfrm>
            <a:off x="0" y="2395201"/>
            <a:ext cx="9144000" cy="3693197"/>
          </a:xfrm>
          <a:prstGeom prst="rect">
            <a:avLst/>
          </a:prstGeom>
        </p:spPr>
      </p:pic>
    </p:spTree>
    <p:extLst>
      <p:ext uri="{BB962C8B-B14F-4D97-AF65-F5344CB8AC3E}">
        <p14:creationId xmlns:p14="http://schemas.microsoft.com/office/powerpoint/2010/main" val="19792740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5E45A0F5-8996-5D41-A574-6E1F09B0CE34}"/>
              </a:ext>
            </a:extLst>
          </p:cNvPr>
          <p:cNvPicPr>
            <a:picLocks noChangeAspect="1"/>
          </p:cNvPicPr>
          <p:nvPr/>
        </p:nvPicPr>
        <p:blipFill>
          <a:blip r:embed="rId2"/>
          <a:stretch>
            <a:fillRect/>
          </a:stretch>
        </p:blipFill>
        <p:spPr>
          <a:xfrm>
            <a:off x="0" y="0"/>
            <a:ext cx="9144000" cy="1077686"/>
          </a:xfrm>
          <a:prstGeom prst="rect">
            <a:avLst/>
          </a:prstGeom>
        </p:spPr>
      </p:pic>
      <p:pic>
        <p:nvPicPr>
          <p:cNvPr id="4" name="Resim 3">
            <a:extLst>
              <a:ext uri="{FF2B5EF4-FFF2-40B4-BE49-F238E27FC236}">
                <a16:creationId xmlns:a16="http://schemas.microsoft.com/office/drawing/2014/main" xmlns="" id="{1D773080-7C34-554C-AED2-10E4CA19445B}"/>
              </a:ext>
            </a:extLst>
          </p:cNvPr>
          <p:cNvPicPr>
            <a:picLocks noChangeAspect="1"/>
          </p:cNvPicPr>
          <p:nvPr/>
        </p:nvPicPr>
        <p:blipFill>
          <a:blip r:embed="rId3"/>
          <a:stretch>
            <a:fillRect/>
          </a:stretch>
        </p:blipFill>
        <p:spPr>
          <a:xfrm>
            <a:off x="0" y="3806"/>
            <a:ext cx="9144000" cy="6850388"/>
          </a:xfrm>
          <a:prstGeom prst="rect">
            <a:avLst/>
          </a:prstGeom>
        </p:spPr>
      </p:pic>
    </p:spTree>
    <p:extLst>
      <p:ext uri="{BB962C8B-B14F-4D97-AF65-F5344CB8AC3E}">
        <p14:creationId xmlns:p14="http://schemas.microsoft.com/office/powerpoint/2010/main" val="1363402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5E45A0F5-8996-5D41-A574-6E1F09B0CE34}"/>
              </a:ext>
            </a:extLst>
          </p:cNvPr>
          <p:cNvPicPr>
            <a:picLocks noChangeAspect="1"/>
          </p:cNvPicPr>
          <p:nvPr/>
        </p:nvPicPr>
        <p:blipFill>
          <a:blip r:embed="rId2"/>
          <a:stretch>
            <a:fillRect/>
          </a:stretch>
        </p:blipFill>
        <p:spPr>
          <a:xfrm>
            <a:off x="0" y="0"/>
            <a:ext cx="9144000" cy="1077686"/>
          </a:xfrm>
          <a:prstGeom prst="rect">
            <a:avLst/>
          </a:prstGeom>
        </p:spPr>
      </p:pic>
      <p:sp>
        <p:nvSpPr>
          <p:cNvPr id="5" name="Metin kutusu 4">
            <a:extLst>
              <a:ext uri="{FF2B5EF4-FFF2-40B4-BE49-F238E27FC236}">
                <a16:creationId xmlns:a16="http://schemas.microsoft.com/office/drawing/2014/main" xmlns="" id="{844FC655-6D8B-044F-B862-26B7C04B4A70}"/>
              </a:ext>
            </a:extLst>
          </p:cNvPr>
          <p:cNvSpPr txBox="1"/>
          <p:nvPr/>
        </p:nvSpPr>
        <p:spPr>
          <a:xfrm>
            <a:off x="792847" y="1380314"/>
            <a:ext cx="7601853" cy="4585871"/>
          </a:xfrm>
          <a:prstGeom prst="rect">
            <a:avLst/>
          </a:prstGeom>
          <a:noFill/>
        </p:spPr>
        <p:txBody>
          <a:bodyPr wrap="square" rtlCol="0">
            <a:spAutoFit/>
          </a:bodyPr>
          <a:lstStyle/>
          <a:p>
            <a:r>
              <a:rPr lang="tr-TR" sz="2800" b="1" dirty="0">
                <a:solidFill>
                  <a:schemeClr val="bg1">
                    <a:lumMod val="50000"/>
                  </a:schemeClr>
                </a:solidFill>
              </a:rPr>
              <a:t>Font (Yazı Tipi) Nedir?</a:t>
            </a:r>
          </a:p>
          <a:p>
            <a:pPr fontAlgn="base"/>
            <a:endParaRPr lang="tr-TR" sz="2400" b="1" dirty="0">
              <a:solidFill>
                <a:schemeClr val="bg1">
                  <a:lumMod val="50000"/>
                </a:schemeClr>
              </a:solidFill>
            </a:endParaRPr>
          </a:p>
          <a:p>
            <a:pPr fontAlgn="base"/>
            <a:r>
              <a:rPr lang="tr-TR" sz="2400" dirty="0">
                <a:solidFill>
                  <a:schemeClr val="bg1">
                    <a:lumMod val="50000"/>
                  </a:schemeClr>
                </a:solidFill>
              </a:rPr>
              <a:t>Dijital ve fiziksel ortamda kullandığımız yazı tipi kavramı literatürde font olarak adlandırılmaktadır.</a:t>
            </a:r>
          </a:p>
          <a:p>
            <a:pPr fontAlgn="base"/>
            <a:endParaRPr lang="tr-TR" sz="2400" dirty="0">
              <a:solidFill>
                <a:schemeClr val="bg1">
                  <a:lumMod val="50000"/>
                </a:schemeClr>
              </a:solidFill>
            </a:endParaRPr>
          </a:p>
          <a:p>
            <a:pPr fontAlgn="base"/>
            <a:r>
              <a:rPr lang="tr-TR" sz="2400" dirty="0">
                <a:solidFill>
                  <a:schemeClr val="bg1">
                    <a:lumMod val="50000"/>
                  </a:schemeClr>
                </a:solidFill>
              </a:rPr>
              <a:t>Fontlara; </a:t>
            </a:r>
            <a:r>
              <a:rPr lang="tr-TR" sz="2400" i="1" dirty="0">
                <a:solidFill>
                  <a:schemeClr val="bg1">
                    <a:lumMod val="50000"/>
                  </a:schemeClr>
                </a:solidFill>
              </a:rPr>
              <a:t>logolarda, afişlerde, broşürlerde, kataloglarda, sosyal medya paylaşımlarında, </a:t>
            </a:r>
            <a:r>
              <a:rPr lang="tr-TR" sz="2400" i="1" dirty="0" err="1">
                <a:solidFill>
                  <a:schemeClr val="bg1">
                    <a:lumMod val="50000"/>
                  </a:schemeClr>
                </a:solidFill>
              </a:rPr>
              <a:t>bloglarda</a:t>
            </a:r>
            <a:r>
              <a:rPr lang="tr-TR" sz="2400" i="1" dirty="0">
                <a:solidFill>
                  <a:schemeClr val="bg1">
                    <a:lumMod val="50000"/>
                  </a:schemeClr>
                </a:solidFill>
              </a:rPr>
              <a:t>, e-kitapta, dergilerde, gazetelerde, web sitelerinde</a:t>
            </a:r>
            <a:r>
              <a:rPr lang="tr-TR" sz="2400" dirty="0">
                <a:solidFill>
                  <a:schemeClr val="bg1">
                    <a:lumMod val="50000"/>
                  </a:schemeClr>
                </a:solidFill>
              </a:rPr>
              <a:t> ve daha birçok online ve offline alanda ihtiyaç duyulmaktadır. Font sayesinde bir yazıyı, kelimeyi olağan şeklinden çıkarıp daha farklı, ilgi çekici, hatırlanabilir ve yaratıcı göstermiş oluruz.</a:t>
            </a:r>
          </a:p>
        </p:txBody>
      </p:sp>
    </p:spTree>
    <p:extLst>
      <p:ext uri="{BB962C8B-B14F-4D97-AF65-F5344CB8AC3E}">
        <p14:creationId xmlns:p14="http://schemas.microsoft.com/office/powerpoint/2010/main" val="1015515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xmlns="" id="{844FC655-6D8B-044F-B862-26B7C04B4A70}"/>
              </a:ext>
            </a:extLst>
          </p:cNvPr>
          <p:cNvSpPr txBox="1"/>
          <p:nvPr/>
        </p:nvSpPr>
        <p:spPr>
          <a:xfrm>
            <a:off x="322948" y="580648"/>
            <a:ext cx="1404252" cy="1323439"/>
          </a:xfrm>
          <a:prstGeom prst="rect">
            <a:avLst/>
          </a:prstGeom>
          <a:noFill/>
        </p:spPr>
        <p:txBody>
          <a:bodyPr wrap="square" rtlCol="0">
            <a:spAutoFit/>
          </a:bodyPr>
          <a:lstStyle/>
          <a:p>
            <a:r>
              <a:rPr lang="tr-TR" sz="2800" b="1" dirty="0">
                <a:solidFill>
                  <a:schemeClr val="bg1">
                    <a:lumMod val="50000"/>
                  </a:schemeClr>
                </a:solidFill>
              </a:rPr>
              <a:t>Georgia </a:t>
            </a:r>
          </a:p>
          <a:p>
            <a:r>
              <a:rPr lang="tr-TR" sz="2800" b="1" dirty="0">
                <a:solidFill>
                  <a:schemeClr val="bg1">
                    <a:lumMod val="50000"/>
                  </a:schemeClr>
                </a:solidFill>
              </a:rPr>
              <a:t>fontu.</a:t>
            </a:r>
          </a:p>
          <a:p>
            <a:pPr fontAlgn="base"/>
            <a:endParaRPr lang="tr-TR" sz="2400" b="1" dirty="0">
              <a:solidFill>
                <a:schemeClr val="bg1">
                  <a:lumMod val="50000"/>
                </a:schemeClr>
              </a:solidFill>
            </a:endParaRPr>
          </a:p>
        </p:txBody>
      </p:sp>
      <p:pic>
        <p:nvPicPr>
          <p:cNvPr id="3" name="Resim 2">
            <a:extLst>
              <a:ext uri="{FF2B5EF4-FFF2-40B4-BE49-F238E27FC236}">
                <a16:creationId xmlns:a16="http://schemas.microsoft.com/office/drawing/2014/main" xmlns="" id="{A12203ED-7347-2644-BCB1-D0AE75D8380F}"/>
              </a:ext>
            </a:extLst>
          </p:cNvPr>
          <p:cNvPicPr>
            <a:picLocks noChangeAspect="1"/>
          </p:cNvPicPr>
          <p:nvPr/>
        </p:nvPicPr>
        <p:blipFill>
          <a:blip r:embed="rId2"/>
          <a:stretch>
            <a:fillRect/>
          </a:stretch>
        </p:blipFill>
        <p:spPr>
          <a:xfrm>
            <a:off x="1879834" y="0"/>
            <a:ext cx="5803667" cy="6858000"/>
          </a:xfrm>
          <a:prstGeom prst="rect">
            <a:avLst/>
          </a:prstGeom>
        </p:spPr>
      </p:pic>
    </p:spTree>
    <p:extLst>
      <p:ext uri="{BB962C8B-B14F-4D97-AF65-F5344CB8AC3E}">
        <p14:creationId xmlns:p14="http://schemas.microsoft.com/office/powerpoint/2010/main" val="6502287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xmlns="" id="{844FC655-6D8B-044F-B862-26B7C04B4A70}"/>
              </a:ext>
            </a:extLst>
          </p:cNvPr>
          <p:cNvSpPr txBox="1"/>
          <p:nvPr/>
        </p:nvSpPr>
        <p:spPr>
          <a:xfrm>
            <a:off x="1271638" y="1237707"/>
            <a:ext cx="3186062" cy="892552"/>
          </a:xfrm>
          <a:prstGeom prst="rect">
            <a:avLst/>
          </a:prstGeom>
          <a:noFill/>
        </p:spPr>
        <p:txBody>
          <a:bodyPr wrap="square" rtlCol="0">
            <a:spAutoFit/>
          </a:bodyPr>
          <a:lstStyle/>
          <a:p>
            <a:r>
              <a:rPr lang="tr-TR" sz="2800" b="1" dirty="0">
                <a:solidFill>
                  <a:schemeClr val="bg1">
                    <a:lumMod val="50000"/>
                  </a:schemeClr>
                </a:solidFill>
              </a:rPr>
              <a:t>Georgia fontu.</a:t>
            </a:r>
          </a:p>
          <a:p>
            <a:pPr fontAlgn="base"/>
            <a:endParaRPr lang="tr-TR" sz="2400" b="1" dirty="0">
              <a:solidFill>
                <a:schemeClr val="bg1">
                  <a:lumMod val="50000"/>
                </a:schemeClr>
              </a:solidFill>
            </a:endParaRPr>
          </a:p>
        </p:txBody>
      </p:sp>
      <p:pic>
        <p:nvPicPr>
          <p:cNvPr id="4" name="Resim 3">
            <a:extLst>
              <a:ext uri="{FF2B5EF4-FFF2-40B4-BE49-F238E27FC236}">
                <a16:creationId xmlns:a16="http://schemas.microsoft.com/office/drawing/2014/main" xmlns="" id="{A7518318-0A6C-974A-B0A9-C6AB398B70E2}"/>
              </a:ext>
            </a:extLst>
          </p:cNvPr>
          <p:cNvPicPr>
            <a:picLocks noChangeAspect="1"/>
          </p:cNvPicPr>
          <p:nvPr/>
        </p:nvPicPr>
        <p:blipFill>
          <a:blip r:embed="rId2"/>
          <a:stretch>
            <a:fillRect/>
          </a:stretch>
        </p:blipFill>
        <p:spPr>
          <a:xfrm>
            <a:off x="1286510" y="1984513"/>
            <a:ext cx="6725920" cy="4466431"/>
          </a:xfrm>
          <a:prstGeom prst="rect">
            <a:avLst/>
          </a:prstGeom>
          <a:ln>
            <a:noFill/>
          </a:ln>
          <a:effectLst>
            <a:outerShdw blurRad="292100" dist="139700" dir="2700000" algn="tl" rotWithShape="0">
              <a:srgbClr val="333333">
                <a:alpha val="65000"/>
              </a:srgbClr>
            </a:outerShdw>
          </a:effectLst>
        </p:spPr>
      </p:pic>
      <p:pic>
        <p:nvPicPr>
          <p:cNvPr id="6" name="Resim 5">
            <a:extLst>
              <a:ext uri="{FF2B5EF4-FFF2-40B4-BE49-F238E27FC236}">
                <a16:creationId xmlns:a16="http://schemas.microsoft.com/office/drawing/2014/main" xmlns="" id="{21EB132F-1F39-A443-BA0F-CF3FA6575905}"/>
              </a:ext>
            </a:extLst>
          </p:cNvPr>
          <p:cNvPicPr>
            <a:picLocks noChangeAspect="1"/>
          </p:cNvPicPr>
          <p:nvPr/>
        </p:nvPicPr>
        <p:blipFill>
          <a:blip r:embed="rId3"/>
          <a:stretch>
            <a:fillRect/>
          </a:stretch>
        </p:blipFill>
        <p:spPr>
          <a:xfrm>
            <a:off x="0" y="0"/>
            <a:ext cx="9144000" cy="1077686"/>
          </a:xfrm>
          <a:prstGeom prst="rect">
            <a:avLst/>
          </a:prstGeom>
        </p:spPr>
      </p:pic>
    </p:spTree>
    <p:extLst>
      <p:ext uri="{BB962C8B-B14F-4D97-AF65-F5344CB8AC3E}">
        <p14:creationId xmlns:p14="http://schemas.microsoft.com/office/powerpoint/2010/main" val="3329847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xmlns="" id="{844FC655-6D8B-044F-B862-26B7C04B4A70}"/>
              </a:ext>
            </a:extLst>
          </p:cNvPr>
          <p:cNvSpPr txBox="1"/>
          <p:nvPr/>
        </p:nvSpPr>
        <p:spPr>
          <a:xfrm>
            <a:off x="471538" y="1214847"/>
            <a:ext cx="3186062" cy="892552"/>
          </a:xfrm>
          <a:prstGeom prst="rect">
            <a:avLst/>
          </a:prstGeom>
          <a:noFill/>
        </p:spPr>
        <p:txBody>
          <a:bodyPr wrap="square" rtlCol="0">
            <a:spAutoFit/>
          </a:bodyPr>
          <a:lstStyle/>
          <a:p>
            <a:r>
              <a:rPr lang="tr-TR" sz="2800" b="1" dirty="0" err="1">
                <a:solidFill>
                  <a:schemeClr val="bg1">
                    <a:lumMod val="50000"/>
                  </a:schemeClr>
                </a:solidFill>
              </a:rPr>
              <a:t>Helvetica</a:t>
            </a:r>
            <a:r>
              <a:rPr lang="tr-TR" sz="2800" b="1" dirty="0">
                <a:solidFill>
                  <a:schemeClr val="bg1">
                    <a:lumMod val="50000"/>
                  </a:schemeClr>
                </a:solidFill>
              </a:rPr>
              <a:t> fontu.</a:t>
            </a:r>
          </a:p>
          <a:p>
            <a:pPr fontAlgn="base"/>
            <a:endParaRPr lang="tr-TR" sz="2400" b="1" dirty="0">
              <a:solidFill>
                <a:schemeClr val="bg1">
                  <a:lumMod val="50000"/>
                </a:schemeClr>
              </a:solidFill>
            </a:endParaRPr>
          </a:p>
        </p:txBody>
      </p:sp>
      <p:pic>
        <p:nvPicPr>
          <p:cNvPr id="6" name="Resim 5">
            <a:extLst>
              <a:ext uri="{FF2B5EF4-FFF2-40B4-BE49-F238E27FC236}">
                <a16:creationId xmlns:a16="http://schemas.microsoft.com/office/drawing/2014/main" xmlns="" id="{21EB132F-1F39-A443-BA0F-CF3FA6575905}"/>
              </a:ext>
            </a:extLst>
          </p:cNvPr>
          <p:cNvPicPr>
            <a:picLocks noChangeAspect="1"/>
          </p:cNvPicPr>
          <p:nvPr/>
        </p:nvPicPr>
        <p:blipFill>
          <a:blip r:embed="rId2"/>
          <a:stretch>
            <a:fillRect/>
          </a:stretch>
        </p:blipFill>
        <p:spPr>
          <a:xfrm>
            <a:off x="0" y="0"/>
            <a:ext cx="9144000" cy="1077686"/>
          </a:xfrm>
          <a:prstGeom prst="rect">
            <a:avLst/>
          </a:prstGeom>
        </p:spPr>
      </p:pic>
      <p:pic>
        <p:nvPicPr>
          <p:cNvPr id="8" name="Resim 7">
            <a:extLst>
              <a:ext uri="{FF2B5EF4-FFF2-40B4-BE49-F238E27FC236}">
                <a16:creationId xmlns:a16="http://schemas.microsoft.com/office/drawing/2014/main" xmlns="" id="{AF311699-79F7-9B46-9E36-A55F4512D19E}"/>
              </a:ext>
            </a:extLst>
          </p:cNvPr>
          <p:cNvPicPr>
            <a:picLocks noChangeAspect="1"/>
          </p:cNvPicPr>
          <p:nvPr/>
        </p:nvPicPr>
        <p:blipFill>
          <a:blip r:embed="rId3"/>
          <a:stretch>
            <a:fillRect/>
          </a:stretch>
        </p:blipFill>
        <p:spPr>
          <a:xfrm>
            <a:off x="0" y="1889760"/>
            <a:ext cx="9144000" cy="4556760"/>
          </a:xfrm>
          <a:prstGeom prst="rect">
            <a:avLst/>
          </a:prstGeom>
        </p:spPr>
      </p:pic>
    </p:spTree>
    <p:extLst>
      <p:ext uri="{BB962C8B-B14F-4D97-AF65-F5344CB8AC3E}">
        <p14:creationId xmlns:p14="http://schemas.microsoft.com/office/powerpoint/2010/main" val="3339101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xmlns="" id="{844FC655-6D8B-044F-B862-26B7C04B4A70}"/>
              </a:ext>
            </a:extLst>
          </p:cNvPr>
          <p:cNvSpPr txBox="1"/>
          <p:nvPr/>
        </p:nvSpPr>
        <p:spPr>
          <a:xfrm>
            <a:off x="471538" y="1214847"/>
            <a:ext cx="3186062" cy="892552"/>
          </a:xfrm>
          <a:prstGeom prst="rect">
            <a:avLst/>
          </a:prstGeom>
          <a:noFill/>
        </p:spPr>
        <p:txBody>
          <a:bodyPr wrap="square" rtlCol="0">
            <a:spAutoFit/>
          </a:bodyPr>
          <a:lstStyle/>
          <a:p>
            <a:r>
              <a:rPr lang="tr-TR" sz="2800" b="1" dirty="0" err="1">
                <a:solidFill>
                  <a:schemeClr val="bg1">
                    <a:lumMod val="50000"/>
                  </a:schemeClr>
                </a:solidFill>
              </a:rPr>
              <a:t>Helvetica</a:t>
            </a:r>
            <a:r>
              <a:rPr lang="tr-TR" sz="2800" b="1" dirty="0">
                <a:solidFill>
                  <a:schemeClr val="bg1">
                    <a:lumMod val="50000"/>
                  </a:schemeClr>
                </a:solidFill>
              </a:rPr>
              <a:t> fontu.</a:t>
            </a:r>
          </a:p>
          <a:p>
            <a:pPr fontAlgn="base"/>
            <a:endParaRPr lang="tr-TR" sz="2400" b="1" dirty="0">
              <a:solidFill>
                <a:schemeClr val="bg1">
                  <a:lumMod val="50000"/>
                </a:schemeClr>
              </a:solidFill>
            </a:endParaRPr>
          </a:p>
        </p:txBody>
      </p:sp>
      <p:pic>
        <p:nvPicPr>
          <p:cNvPr id="3" name="Resim 2">
            <a:extLst>
              <a:ext uri="{FF2B5EF4-FFF2-40B4-BE49-F238E27FC236}">
                <a16:creationId xmlns:a16="http://schemas.microsoft.com/office/drawing/2014/main" xmlns="" id="{D184D9A8-FE46-B74A-AD2B-917F47C07654}"/>
              </a:ext>
            </a:extLst>
          </p:cNvPr>
          <p:cNvPicPr>
            <a:picLocks noChangeAspect="1"/>
          </p:cNvPicPr>
          <p:nvPr/>
        </p:nvPicPr>
        <p:blipFill>
          <a:blip r:embed="rId2"/>
          <a:stretch>
            <a:fillRect/>
          </a:stretch>
        </p:blipFill>
        <p:spPr>
          <a:xfrm>
            <a:off x="211822" y="0"/>
            <a:ext cx="8720356" cy="6858000"/>
          </a:xfrm>
          <a:prstGeom prst="rect">
            <a:avLst/>
          </a:prstGeom>
        </p:spPr>
      </p:pic>
    </p:spTree>
    <p:extLst>
      <p:ext uri="{BB962C8B-B14F-4D97-AF65-F5344CB8AC3E}">
        <p14:creationId xmlns:p14="http://schemas.microsoft.com/office/powerpoint/2010/main" val="26766827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xmlns="" id="{844FC655-6D8B-044F-B862-26B7C04B4A70}"/>
              </a:ext>
            </a:extLst>
          </p:cNvPr>
          <p:cNvSpPr txBox="1"/>
          <p:nvPr/>
        </p:nvSpPr>
        <p:spPr>
          <a:xfrm>
            <a:off x="402958" y="380457"/>
            <a:ext cx="3186062" cy="1323439"/>
          </a:xfrm>
          <a:prstGeom prst="rect">
            <a:avLst/>
          </a:prstGeom>
          <a:noFill/>
        </p:spPr>
        <p:txBody>
          <a:bodyPr wrap="square" rtlCol="0">
            <a:spAutoFit/>
          </a:bodyPr>
          <a:lstStyle/>
          <a:p>
            <a:r>
              <a:rPr lang="tr-TR" sz="2800" b="1" dirty="0" err="1">
                <a:solidFill>
                  <a:schemeClr val="bg1">
                    <a:lumMod val="50000"/>
                  </a:schemeClr>
                </a:solidFill>
              </a:rPr>
              <a:t>Helvetica</a:t>
            </a:r>
            <a:r>
              <a:rPr lang="tr-TR" sz="2800" b="1" dirty="0">
                <a:solidFill>
                  <a:schemeClr val="bg1">
                    <a:lumMod val="50000"/>
                  </a:schemeClr>
                </a:solidFill>
              </a:rPr>
              <a:t> </a:t>
            </a:r>
          </a:p>
          <a:p>
            <a:r>
              <a:rPr lang="tr-TR" sz="2800" b="1" dirty="0">
                <a:solidFill>
                  <a:schemeClr val="bg1">
                    <a:lumMod val="50000"/>
                  </a:schemeClr>
                </a:solidFill>
              </a:rPr>
              <a:t>fontu.</a:t>
            </a:r>
          </a:p>
          <a:p>
            <a:pPr fontAlgn="base"/>
            <a:endParaRPr lang="tr-TR" sz="2400" b="1" dirty="0">
              <a:solidFill>
                <a:schemeClr val="bg1">
                  <a:lumMod val="50000"/>
                </a:schemeClr>
              </a:solidFill>
            </a:endParaRPr>
          </a:p>
        </p:txBody>
      </p:sp>
      <p:pic>
        <p:nvPicPr>
          <p:cNvPr id="4" name="Resim 3">
            <a:extLst>
              <a:ext uri="{FF2B5EF4-FFF2-40B4-BE49-F238E27FC236}">
                <a16:creationId xmlns:a16="http://schemas.microsoft.com/office/drawing/2014/main" xmlns="" id="{D26BC0D7-B60E-A641-A823-51924816FC13}"/>
              </a:ext>
            </a:extLst>
          </p:cNvPr>
          <p:cNvPicPr>
            <a:picLocks noChangeAspect="1"/>
          </p:cNvPicPr>
          <p:nvPr/>
        </p:nvPicPr>
        <p:blipFill>
          <a:blip r:embed="rId2"/>
          <a:stretch>
            <a:fillRect/>
          </a:stretch>
        </p:blipFill>
        <p:spPr>
          <a:xfrm>
            <a:off x="2617470" y="0"/>
            <a:ext cx="5795010" cy="6868160"/>
          </a:xfrm>
          <a:prstGeom prst="rect">
            <a:avLst/>
          </a:prstGeom>
        </p:spPr>
      </p:pic>
    </p:spTree>
    <p:extLst>
      <p:ext uri="{BB962C8B-B14F-4D97-AF65-F5344CB8AC3E}">
        <p14:creationId xmlns:p14="http://schemas.microsoft.com/office/powerpoint/2010/main" val="5149023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xmlns="" id="{844FC655-6D8B-044F-B862-26B7C04B4A70}"/>
              </a:ext>
            </a:extLst>
          </p:cNvPr>
          <p:cNvSpPr txBox="1"/>
          <p:nvPr/>
        </p:nvSpPr>
        <p:spPr>
          <a:xfrm>
            <a:off x="1271638" y="1237707"/>
            <a:ext cx="3186062" cy="892552"/>
          </a:xfrm>
          <a:prstGeom prst="rect">
            <a:avLst/>
          </a:prstGeom>
          <a:noFill/>
        </p:spPr>
        <p:txBody>
          <a:bodyPr wrap="square" rtlCol="0">
            <a:spAutoFit/>
          </a:bodyPr>
          <a:lstStyle/>
          <a:p>
            <a:r>
              <a:rPr lang="tr-TR" sz="2800" b="1" dirty="0" err="1">
                <a:solidFill>
                  <a:schemeClr val="bg1">
                    <a:lumMod val="50000"/>
                  </a:schemeClr>
                </a:solidFill>
              </a:rPr>
              <a:t>Helvetica</a:t>
            </a:r>
            <a:r>
              <a:rPr lang="tr-TR" sz="2800" b="1" dirty="0">
                <a:solidFill>
                  <a:schemeClr val="bg1">
                    <a:lumMod val="50000"/>
                  </a:schemeClr>
                </a:solidFill>
              </a:rPr>
              <a:t> fontu.</a:t>
            </a:r>
          </a:p>
          <a:p>
            <a:pPr fontAlgn="base"/>
            <a:endParaRPr lang="tr-TR" sz="2400" b="1" dirty="0">
              <a:solidFill>
                <a:schemeClr val="bg1">
                  <a:lumMod val="50000"/>
                </a:schemeClr>
              </a:solidFill>
            </a:endParaRPr>
          </a:p>
        </p:txBody>
      </p:sp>
      <p:pic>
        <p:nvPicPr>
          <p:cNvPr id="6" name="Resim 5">
            <a:extLst>
              <a:ext uri="{FF2B5EF4-FFF2-40B4-BE49-F238E27FC236}">
                <a16:creationId xmlns:a16="http://schemas.microsoft.com/office/drawing/2014/main" xmlns="" id="{21EB132F-1F39-A443-BA0F-CF3FA6575905}"/>
              </a:ext>
            </a:extLst>
          </p:cNvPr>
          <p:cNvPicPr>
            <a:picLocks noChangeAspect="1"/>
          </p:cNvPicPr>
          <p:nvPr/>
        </p:nvPicPr>
        <p:blipFill>
          <a:blip r:embed="rId2"/>
          <a:stretch>
            <a:fillRect/>
          </a:stretch>
        </p:blipFill>
        <p:spPr>
          <a:xfrm>
            <a:off x="0" y="0"/>
            <a:ext cx="9144000" cy="1077686"/>
          </a:xfrm>
          <a:prstGeom prst="rect">
            <a:avLst/>
          </a:prstGeom>
        </p:spPr>
      </p:pic>
      <p:pic>
        <p:nvPicPr>
          <p:cNvPr id="3" name="Resim 2">
            <a:extLst>
              <a:ext uri="{FF2B5EF4-FFF2-40B4-BE49-F238E27FC236}">
                <a16:creationId xmlns:a16="http://schemas.microsoft.com/office/drawing/2014/main" xmlns="" id="{2EAF0709-ED98-2B4A-BBC3-C53884A5225B}"/>
              </a:ext>
            </a:extLst>
          </p:cNvPr>
          <p:cNvPicPr>
            <a:picLocks noChangeAspect="1"/>
          </p:cNvPicPr>
          <p:nvPr/>
        </p:nvPicPr>
        <p:blipFill>
          <a:blip r:embed="rId3"/>
          <a:stretch>
            <a:fillRect/>
          </a:stretch>
        </p:blipFill>
        <p:spPr>
          <a:xfrm>
            <a:off x="1271637" y="1983740"/>
            <a:ext cx="6978605" cy="463423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131372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21EB132F-1F39-A443-BA0F-CF3FA6575905}"/>
              </a:ext>
            </a:extLst>
          </p:cNvPr>
          <p:cNvPicPr>
            <a:picLocks noChangeAspect="1"/>
          </p:cNvPicPr>
          <p:nvPr/>
        </p:nvPicPr>
        <p:blipFill>
          <a:blip r:embed="rId2"/>
          <a:stretch>
            <a:fillRect/>
          </a:stretch>
        </p:blipFill>
        <p:spPr>
          <a:xfrm>
            <a:off x="0" y="0"/>
            <a:ext cx="9144000" cy="1077686"/>
          </a:xfrm>
          <a:prstGeom prst="rect">
            <a:avLst/>
          </a:prstGeom>
        </p:spPr>
      </p:pic>
      <p:pic>
        <p:nvPicPr>
          <p:cNvPr id="4" name="Resim 3">
            <a:extLst>
              <a:ext uri="{FF2B5EF4-FFF2-40B4-BE49-F238E27FC236}">
                <a16:creationId xmlns:a16="http://schemas.microsoft.com/office/drawing/2014/main" xmlns="" id="{1874A752-FBC4-A441-B779-19BD53BFFCF3}"/>
              </a:ext>
            </a:extLst>
          </p:cNvPr>
          <p:cNvPicPr>
            <a:picLocks noChangeAspect="1"/>
          </p:cNvPicPr>
          <p:nvPr/>
        </p:nvPicPr>
        <p:blipFill>
          <a:blip r:embed="rId3"/>
          <a:stretch>
            <a:fillRect/>
          </a:stretch>
        </p:blipFill>
        <p:spPr>
          <a:xfrm>
            <a:off x="633730" y="1588770"/>
            <a:ext cx="8128000" cy="4572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06919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21EB132F-1F39-A443-BA0F-CF3FA6575905}"/>
              </a:ext>
            </a:extLst>
          </p:cNvPr>
          <p:cNvPicPr>
            <a:picLocks noChangeAspect="1"/>
          </p:cNvPicPr>
          <p:nvPr/>
        </p:nvPicPr>
        <p:blipFill>
          <a:blip r:embed="rId2"/>
          <a:stretch>
            <a:fillRect/>
          </a:stretch>
        </p:blipFill>
        <p:spPr>
          <a:xfrm>
            <a:off x="0" y="0"/>
            <a:ext cx="9144000" cy="1077686"/>
          </a:xfrm>
          <a:prstGeom prst="rect">
            <a:avLst/>
          </a:prstGeom>
        </p:spPr>
      </p:pic>
      <p:pic>
        <p:nvPicPr>
          <p:cNvPr id="3" name="Resim 2">
            <a:extLst>
              <a:ext uri="{FF2B5EF4-FFF2-40B4-BE49-F238E27FC236}">
                <a16:creationId xmlns:a16="http://schemas.microsoft.com/office/drawing/2014/main" xmlns="" id="{6405FB65-6FE2-7F42-BA22-8F98E7E16E03}"/>
              </a:ext>
            </a:extLst>
          </p:cNvPr>
          <p:cNvPicPr>
            <a:picLocks noChangeAspect="1"/>
          </p:cNvPicPr>
          <p:nvPr/>
        </p:nvPicPr>
        <p:blipFill>
          <a:blip r:embed="rId3"/>
          <a:stretch>
            <a:fillRect/>
          </a:stretch>
        </p:blipFill>
        <p:spPr>
          <a:xfrm>
            <a:off x="917897" y="1672046"/>
            <a:ext cx="7308206" cy="5185954"/>
          </a:xfrm>
          <a:prstGeom prst="rect">
            <a:avLst/>
          </a:prstGeom>
        </p:spPr>
      </p:pic>
      <p:sp>
        <p:nvSpPr>
          <p:cNvPr id="5" name="Metin kutusu 4">
            <a:extLst>
              <a:ext uri="{FF2B5EF4-FFF2-40B4-BE49-F238E27FC236}">
                <a16:creationId xmlns:a16="http://schemas.microsoft.com/office/drawing/2014/main" xmlns="" id="{D4A4D3F4-85CC-3F4E-8EDC-9510DF1DE61B}"/>
              </a:ext>
            </a:extLst>
          </p:cNvPr>
          <p:cNvSpPr txBox="1"/>
          <p:nvPr/>
        </p:nvSpPr>
        <p:spPr>
          <a:xfrm>
            <a:off x="826457" y="1190200"/>
            <a:ext cx="3028137" cy="369332"/>
          </a:xfrm>
          <a:prstGeom prst="rect">
            <a:avLst/>
          </a:prstGeom>
          <a:noFill/>
        </p:spPr>
        <p:txBody>
          <a:bodyPr wrap="none" rtlCol="0">
            <a:spAutoFit/>
          </a:bodyPr>
          <a:lstStyle/>
          <a:p>
            <a:r>
              <a:rPr lang="tr-TR" b="1" dirty="0">
                <a:solidFill>
                  <a:schemeClr val="accent6"/>
                </a:solidFill>
              </a:rPr>
              <a:t>Fontların kalınlık ve incelikleri</a:t>
            </a:r>
          </a:p>
        </p:txBody>
      </p:sp>
    </p:spTree>
    <p:extLst>
      <p:ext uri="{BB962C8B-B14F-4D97-AF65-F5344CB8AC3E}">
        <p14:creationId xmlns:p14="http://schemas.microsoft.com/office/powerpoint/2010/main" val="12093409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21EB132F-1F39-A443-BA0F-CF3FA6575905}"/>
              </a:ext>
            </a:extLst>
          </p:cNvPr>
          <p:cNvPicPr>
            <a:picLocks noChangeAspect="1"/>
          </p:cNvPicPr>
          <p:nvPr/>
        </p:nvPicPr>
        <p:blipFill>
          <a:blip r:embed="rId2"/>
          <a:stretch>
            <a:fillRect/>
          </a:stretch>
        </p:blipFill>
        <p:spPr>
          <a:xfrm>
            <a:off x="0" y="0"/>
            <a:ext cx="9144000" cy="1077686"/>
          </a:xfrm>
          <a:prstGeom prst="rect">
            <a:avLst/>
          </a:prstGeom>
        </p:spPr>
      </p:pic>
      <p:sp>
        <p:nvSpPr>
          <p:cNvPr id="5" name="Metin kutusu 4">
            <a:extLst>
              <a:ext uri="{FF2B5EF4-FFF2-40B4-BE49-F238E27FC236}">
                <a16:creationId xmlns:a16="http://schemas.microsoft.com/office/drawing/2014/main" xmlns="" id="{707A8355-D201-3746-BDE3-8B302E648368}"/>
              </a:ext>
            </a:extLst>
          </p:cNvPr>
          <p:cNvSpPr txBox="1"/>
          <p:nvPr/>
        </p:nvSpPr>
        <p:spPr>
          <a:xfrm>
            <a:off x="792846" y="1237707"/>
            <a:ext cx="6750953" cy="892552"/>
          </a:xfrm>
          <a:prstGeom prst="rect">
            <a:avLst/>
          </a:prstGeom>
          <a:noFill/>
        </p:spPr>
        <p:txBody>
          <a:bodyPr wrap="square" rtlCol="0">
            <a:spAutoFit/>
          </a:bodyPr>
          <a:lstStyle/>
          <a:p>
            <a:r>
              <a:rPr lang="tr-TR" sz="2800" b="1" dirty="0">
                <a:solidFill>
                  <a:schemeClr val="bg1">
                    <a:lumMod val="50000"/>
                  </a:schemeClr>
                </a:solidFill>
              </a:rPr>
              <a:t>Yazı Karakterlerinin / Fontların Kullanımı</a:t>
            </a:r>
          </a:p>
          <a:p>
            <a:pPr fontAlgn="base"/>
            <a:endParaRPr lang="tr-TR" sz="2400" b="1" dirty="0">
              <a:solidFill>
                <a:schemeClr val="bg1">
                  <a:lumMod val="50000"/>
                </a:schemeClr>
              </a:solidFill>
            </a:endParaRPr>
          </a:p>
        </p:txBody>
      </p:sp>
      <p:sp>
        <p:nvSpPr>
          <p:cNvPr id="7" name="Metin kutusu 6">
            <a:extLst>
              <a:ext uri="{FF2B5EF4-FFF2-40B4-BE49-F238E27FC236}">
                <a16:creationId xmlns:a16="http://schemas.microsoft.com/office/drawing/2014/main" xmlns="" id="{06A46C3E-AB2B-B347-9F3C-2C3EAF2A95F7}"/>
              </a:ext>
            </a:extLst>
          </p:cNvPr>
          <p:cNvSpPr txBox="1"/>
          <p:nvPr/>
        </p:nvSpPr>
        <p:spPr>
          <a:xfrm>
            <a:off x="792847" y="1874781"/>
            <a:ext cx="6830963" cy="4616648"/>
          </a:xfrm>
          <a:prstGeom prst="rect">
            <a:avLst/>
          </a:prstGeom>
          <a:noFill/>
        </p:spPr>
        <p:txBody>
          <a:bodyPr wrap="square" rtlCol="0">
            <a:spAutoFit/>
          </a:bodyPr>
          <a:lstStyle/>
          <a:p>
            <a:r>
              <a:rPr lang="tr-TR" sz="2400" b="1" dirty="0">
                <a:solidFill>
                  <a:schemeClr val="bg1">
                    <a:lumMod val="50000"/>
                  </a:schemeClr>
                </a:solidFill>
              </a:rPr>
              <a:t>Her yazı karakterinin kendi dili ve tasarımda yarattığı etkisi vardır.</a:t>
            </a:r>
          </a:p>
          <a:p>
            <a:r>
              <a:rPr lang="tr-TR" sz="2400" b="1" dirty="0">
                <a:solidFill>
                  <a:schemeClr val="accent6"/>
                </a:solidFill>
              </a:rPr>
              <a:t>Fontların Anlamları</a:t>
            </a:r>
          </a:p>
          <a:p>
            <a:r>
              <a:rPr lang="tr-TR" b="1" u="sng" dirty="0"/>
              <a:t>Times New Roman:</a:t>
            </a:r>
            <a:r>
              <a:rPr lang="tr-TR" dirty="0"/>
              <a:t> Güvenilir</a:t>
            </a:r>
          </a:p>
          <a:p>
            <a:r>
              <a:rPr lang="tr-TR" b="1" u="sng" dirty="0"/>
              <a:t>Georgia:</a:t>
            </a:r>
            <a:r>
              <a:rPr lang="tr-TR" dirty="0"/>
              <a:t> Saygılı</a:t>
            </a:r>
          </a:p>
          <a:p>
            <a:r>
              <a:rPr lang="tr-TR" b="1" u="sng" dirty="0" err="1"/>
              <a:t>Helvetica</a:t>
            </a:r>
            <a:r>
              <a:rPr lang="tr-TR" b="1" u="sng" dirty="0"/>
              <a:t>:</a:t>
            </a:r>
            <a:r>
              <a:rPr lang="tr-TR" dirty="0"/>
              <a:t> Evrensel</a:t>
            </a:r>
          </a:p>
          <a:p>
            <a:r>
              <a:rPr lang="tr-TR" b="1" u="sng" dirty="0" err="1"/>
              <a:t>Ariel</a:t>
            </a:r>
            <a:r>
              <a:rPr lang="tr-TR" b="1" u="sng" dirty="0"/>
              <a:t>:</a:t>
            </a:r>
            <a:r>
              <a:rPr lang="tr-TR" dirty="0"/>
              <a:t> Modern</a:t>
            </a:r>
          </a:p>
          <a:p>
            <a:r>
              <a:rPr lang="tr-TR" b="1" u="sng" dirty="0" err="1"/>
              <a:t>Calibri</a:t>
            </a:r>
            <a:r>
              <a:rPr lang="tr-TR" b="1" u="sng" dirty="0"/>
              <a:t>:</a:t>
            </a:r>
            <a:r>
              <a:rPr lang="tr-TR" dirty="0"/>
              <a:t> Stabil</a:t>
            </a:r>
          </a:p>
          <a:p>
            <a:r>
              <a:rPr lang="tr-TR" b="1" u="sng" dirty="0" err="1"/>
              <a:t>Lobster</a:t>
            </a:r>
            <a:r>
              <a:rPr lang="tr-TR" b="1" u="sng" dirty="0"/>
              <a:t>:</a:t>
            </a:r>
            <a:r>
              <a:rPr lang="tr-TR" dirty="0"/>
              <a:t> </a:t>
            </a:r>
            <a:r>
              <a:rPr lang="tr-TR" dirty="0" err="1"/>
              <a:t>Feminen</a:t>
            </a:r>
            <a:endParaRPr lang="tr-TR" dirty="0"/>
          </a:p>
          <a:p>
            <a:r>
              <a:rPr lang="tr-TR" b="1" u="sng" dirty="0" err="1"/>
              <a:t>Pacifico</a:t>
            </a:r>
            <a:r>
              <a:rPr lang="tr-TR" b="1" u="sng" dirty="0"/>
              <a:t>:</a:t>
            </a:r>
            <a:r>
              <a:rPr lang="tr-TR" dirty="0"/>
              <a:t> Arkadaş Canlısı</a:t>
            </a:r>
          </a:p>
          <a:p>
            <a:r>
              <a:rPr lang="tr-TR" b="1" u="sng" dirty="0" err="1"/>
              <a:t>Lucida</a:t>
            </a:r>
            <a:r>
              <a:rPr lang="tr-TR" b="1" u="sng" dirty="0"/>
              <a:t>:</a:t>
            </a:r>
            <a:r>
              <a:rPr lang="tr-TR" dirty="0"/>
              <a:t> Şaşırtıcı</a:t>
            </a:r>
          </a:p>
          <a:p>
            <a:r>
              <a:rPr lang="tr-TR" b="1" u="sng" dirty="0" err="1"/>
              <a:t>Politica</a:t>
            </a:r>
            <a:r>
              <a:rPr lang="tr-TR" b="1" u="sng" dirty="0"/>
              <a:t>:</a:t>
            </a:r>
            <a:r>
              <a:rPr lang="tr-TR" dirty="0"/>
              <a:t> Zeki</a:t>
            </a:r>
          </a:p>
          <a:p>
            <a:r>
              <a:rPr lang="tr-TR" b="1" u="sng" dirty="0" err="1"/>
              <a:t>Geramond</a:t>
            </a:r>
            <a:r>
              <a:rPr lang="tr-TR" b="1" u="sng" dirty="0"/>
              <a:t>:</a:t>
            </a:r>
            <a:r>
              <a:rPr lang="tr-TR" dirty="0"/>
              <a:t> Azimli</a:t>
            </a:r>
          </a:p>
          <a:p>
            <a:r>
              <a:rPr lang="tr-TR" b="1" u="sng" dirty="0" err="1"/>
              <a:t>Courier</a:t>
            </a:r>
            <a:r>
              <a:rPr lang="tr-TR" b="1" u="sng" dirty="0"/>
              <a:t>:</a:t>
            </a:r>
            <a:r>
              <a:rPr lang="tr-TR" dirty="0"/>
              <a:t> Güçlü</a:t>
            </a:r>
          </a:p>
          <a:p>
            <a:endParaRPr lang="tr-TR" sz="2400" b="1" i="1" dirty="0">
              <a:solidFill>
                <a:schemeClr val="bg1">
                  <a:lumMod val="50000"/>
                </a:schemeClr>
              </a:solidFill>
            </a:endParaRPr>
          </a:p>
        </p:txBody>
      </p:sp>
    </p:spTree>
    <p:extLst>
      <p:ext uri="{BB962C8B-B14F-4D97-AF65-F5344CB8AC3E}">
        <p14:creationId xmlns:p14="http://schemas.microsoft.com/office/powerpoint/2010/main" val="18349760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21EB132F-1F39-A443-BA0F-CF3FA6575905}"/>
              </a:ext>
            </a:extLst>
          </p:cNvPr>
          <p:cNvPicPr>
            <a:picLocks noChangeAspect="1"/>
          </p:cNvPicPr>
          <p:nvPr/>
        </p:nvPicPr>
        <p:blipFill>
          <a:blip r:embed="rId2"/>
          <a:stretch>
            <a:fillRect/>
          </a:stretch>
        </p:blipFill>
        <p:spPr>
          <a:xfrm>
            <a:off x="0" y="0"/>
            <a:ext cx="9144000" cy="1077686"/>
          </a:xfrm>
          <a:prstGeom prst="rect">
            <a:avLst/>
          </a:prstGeom>
        </p:spPr>
      </p:pic>
      <p:sp>
        <p:nvSpPr>
          <p:cNvPr id="5" name="Metin kutusu 4">
            <a:extLst>
              <a:ext uri="{FF2B5EF4-FFF2-40B4-BE49-F238E27FC236}">
                <a16:creationId xmlns:a16="http://schemas.microsoft.com/office/drawing/2014/main" xmlns="" id="{707A8355-D201-3746-BDE3-8B302E648368}"/>
              </a:ext>
            </a:extLst>
          </p:cNvPr>
          <p:cNvSpPr txBox="1"/>
          <p:nvPr/>
        </p:nvSpPr>
        <p:spPr>
          <a:xfrm>
            <a:off x="792846" y="1237707"/>
            <a:ext cx="6750953" cy="892552"/>
          </a:xfrm>
          <a:prstGeom prst="rect">
            <a:avLst/>
          </a:prstGeom>
          <a:noFill/>
        </p:spPr>
        <p:txBody>
          <a:bodyPr wrap="square" rtlCol="0">
            <a:spAutoFit/>
          </a:bodyPr>
          <a:lstStyle/>
          <a:p>
            <a:r>
              <a:rPr lang="tr-TR" sz="2800" b="1" dirty="0">
                <a:solidFill>
                  <a:schemeClr val="bg1">
                    <a:lumMod val="50000"/>
                  </a:schemeClr>
                </a:solidFill>
              </a:rPr>
              <a:t>Yazı Karakterlerinin / Fontların Kullanımı</a:t>
            </a:r>
          </a:p>
          <a:p>
            <a:pPr fontAlgn="base"/>
            <a:endParaRPr lang="tr-TR" sz="2400" b="1" dirty="0">
              <a:solidFill>
                <a:schemeClr val="bg1">
                  <a:lumMod val="50000"/>
                </a:schemeClr>
              </a:solidFill>
            </a:endParaRPr>
          </a:p>
        </p:txBody>
      </p:sp>
      <p:sp>
        <p:nvSpPr>
          <p:cNvPr id="7" name="Metin kutusu 6">
            <a:extLst>
              <a:ext uri="{FF2B5EF4-FFF2-40B4-BE49-F238E27FC236}">
                <a16:creationId xmlns:a16="http://schemas.microsoft.com/office/drawing/2014/main" xmlns="" id="{06A46C3E-AB2B-B347-9F3C-2C3EAF2A95F7}"/>
              </a:ext>
            </a:extLst>
          </p:cNvPr>
          <p:cNvSpPr txBox="1"/>
          <p:nvPr/>
        </p:nvSpPr>
        <p:spPr>
          <a:xfrm>
            <a:off x="792847" y="1874781"/>
            <a:ext cx="6830963" cy="2677656"/>
          </a:xfrm>
          <a:prstGeom prst="rect">
            <a:avLst/>
          </a:prstGeom>
          <a:noFill/>
        </p:spPr>
        <p:txBody>
          <a:bodyPr wrap="square" rtlCol="0">
            <a:spAutoFit/>
          </a:bodyPr>
          <a:lstStyle/>
          <a:p>
            <a:r>
              <a:rPr lang="tr-TR" sz="2800" dirty="0">
                <a:solidFill>
                  <a:schemeClr val="bg1">
                    <a:lumMod val="50000"/>
                  </a:schemeClr>
                </a:solidFill>
              </a:rPr>
              <a:t>Bunlar başta olmak üzere aslında bütün yazı tiplerinin tüketicide canlandırdığı bir anlam, imaj vardır. O yüzden kurumların kendilerini tüketiciye aktarması ve kurumsal kimliğini doğru bir şekilde vermesi açısından fontlar ciddi bir öneme sahiptir.</a:t>
            </a:r>
            <a:endParaRPr lang="tr-TR" sz="2800" b="1" i="1" dirty="0">
              <a:solidFill>
                <a:schemeClr val="bg1">
                  <a:lumMod val="50000"/>
                </a:schemeClr>
              </a:solidFill>
            </a:endParaRPr>
          </a:p>
        </p:txBody>
      </p:sp>
      <p:pic>
        <p:nvPicPr>
          <p:cNvPr id="3" name="Resim 2">
            <a:extLst>
              <a:ext uri="{FF2B5EF4-FFF2-40B4-BE49-F238E27FC236}">
                <a16:creationId xmlns:a16="http://schemas.microsoft.com/office/drawing/2014/main" xmlns="" id="{FC6639E4-AEEA-1C43-8827-0F3ED385810B}"/>
              </a:ext>
            </a:extLst>
          </p:cNvPr>
          <p:cNvPicPr>
            <a:picLocks noChangeAspect="1"/>
          </p:cNvPicPr>
          <p:nvPr/>
        </p:nvPicPr>
        <p:blipFill>
          <a:blip r:embed="rId3"/>
          <a:stretch>
            <a:fillRect/>
          </a:stretch>
        </p:blipFill>
        <p:spPr>
          <a:xfrm>
            <a:off x="918210" y="4606582"/>
            <a:ext cx="5722620" cy="2231822"/>
          </a:xfrm>
          <a:prstGeom prst="rect">
            <a:avLst/>
          </a:prstGeom>
        </p:spPr>
      </p:pic>
    </p:spTree>
    <p:extLst>
      <p:ext uri="{BB962C8B-B14F-4D97-AF65-F5344CB8AC3E}">
        <p14:creationId xmlns:p14="http://schemas.microsoft.com/office/powerpoint/2010/main" val="29254455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21EB132F-1F39-A443-BA0F-CF3FA6575905}"/>
              </a:ext>
            </a:extLst>
          </p:cNvPr>
          <p:cNvPicPr>
            <a:picLocks noChangeAspect="1"/>
          </p:cNvPicPr>
          <p:nvPr/>
        </p:nvPicPr>
        <p:blipFill>
          <a:blip r:embed="rId2"/>
          <a:stretch>
            <a:fillRect/>
          </a:stretch>
        </p:blipFill>
        <p:spPr>
          <a:xfrm>
            <a:off x="0" y="0"/>
            <a:ext cx="9144000" cy="1077686"/>
          </a:xfrm>
          <a:prstGeom prst="rect">
            <a:avLst/>
          </a:prstGeom>
        </p:spPr>
      </p:pic>
      <p:sp>
        <p:nvSpPr>
          <p:cNvPr id="5" name="Metin kutusu 4">
            <a:extLst>
              <a:ext uri="{FF2B5EF4-FFF2-40B4-BE49-F238E27FC236}">
                <a16:creationId xmlns:a16="http://schemas.microsoft.com/office/drawing/2014/main" xmlns="" id="{707A8355-D201-3746-BDE3-8B302E648368}"/>
              </a:ext>
            </a:extLst>
          </p:cNvPr>
          <p:cNvSpPr txBox="1"/>
          <p:nvPr/>
        </p:nvSpPr>
        <p:spPr>
          <a:xfrm>
            <a:off x="792846" y="1237707"/>
            <a:ext cx="6750953" cy="892552"/>
          </a:xfrm>
          <a:prstGeom prst="rect">
            <a:avLst/>
          </a:prstGeom>
          <a:noFill/>
        </p:spPr>
        <p:txBody>
          <a:bodyPr wrap="square" rtlCol="0">
            <a:spAutoFit/>
          </a:bodyPr>
          <a:lstStyle/>
          <a:p>
            <a:r>
              <a:rPr lang="tr-TR" sz="2800" b="1" dirty="0">
                <a:solidFill>
                  <a:schemeClr val="bg1">
                    <a:lumMod val="50000"/>
                  </a:schemeClr>
                </a:solidFill>
              </a:rPr>
              <a:t>Yazı Karakterlerinin / Fontların Kullanımı</a:t>
            </a:r>
          </a:p>
          <a:p>
            <a:pPr fontAlgn="base"/>
            <a:endParaRPr lang="tr-TR" sz="2400" b="1" dirty="0">
              <a:solidFill>
                <a:schemeClr val="bg1">
                  <a:lumMod val="50000"/>
                </a:schemeClr>
              </a:solidFill>
            </a:endParaRPr>
          </a:p>
        </p:txBody>
      </p:sp>
      <p:sp>
        <p:nvSpPr>
          <p:cNvPr id="7" name="Metin kutusu 6">
            <a:extLst>
              <a:ext uri="{FF2B5EF4-FFF2-40B4-BE49-F238E27FC236}">
                <a16:creationId xmlns:a16="http://schemas.microsoft.com/office/drawing/2014/main" xmlns="" id="{06A46C3E-AB2B-B347-9F3C-2C3EAF2A95F7}"/>
              </a:ext>
            </a:extLst>
          </p:cNvPr>
          <p:cNvSpPr txBox="1"/>
          <p:nvPr/>
        </p:nvSpPr>
        <p:spPr>
          <a:xfrm>
            <a:off x="792847" y="1874780"/>
            <a:ext cx="3927743" cy="3785652"/>
          </a:xfrm>
          <a:prstGeom prst="rect">
            <a:avLst/>
          </a:prstGeom>
          <a:noFill/>
        </p:spPr>
        <p:txBody>
          <a:bodyPr wrap="square" rtlCol="0">
            <a:spAutoFit/>
          </a:bodyPr>
          <a:lstStyle/>
          <a:p>
            <a:pPr>
              <a:buNone/>
            </a:pPr>
            <a:r>
              <a:rPr lang="tr-TR" sz="2400" b="1" i="1" dirty="0">
                <a:solidFill>
                  <a:schemeClr val="bg1">
                    <a:lumMod val="50000"/>
                  </a:schemeClr>
                </a:solidFill>
                <a:ea typeface="Tahoma" pitchFamily="34" charset="0"/>
                <a:cs typeface="Times New Roman" pitchFamily="18" charset="0"/>
              </a:rPr>
              <a:t>Tasarım yaparken yazı karakterini doğru seçmeliyiz.</a:t>
            </a:r>
          </a:p>
          <a:p>
            <a:pPr>
              <a:buNone/>
            </a:pPr>
            <a:endParaRPr lang="tr-TR" sz="2400" b="1" i="1" dirty="0">
              <a:solidFill>
                <a:schemeClr val="bg1">
                  <a:lumMod val="50000"/>
                </a:schemeClr>
              </a:solidFill>
              <a:ea typeface="Tahoma" pitchFamily="34" charset="0"/>
              <a:cs typeface="Times New Roman" pitchFamily="18" charset="0"/>
            </a:endParaRPr>
          </a:p>
          <a:p>
            <a:pPr>
              <a:buAutoNum type="arabicPeriod"/>
            </a:pPr>
            <a:r>
              <a:rPr lang="tr-TR" sz="2400" b="1" i="1" dirty="0">
                <a:solidFill>
                  <a:schemeClr val="accent6"/>
                </a:solidFill>
                <a:ea typeface="Tahoma" pitchFamily="34" charset="0"/>
                <a:cs typeface="Times New Roman" pitchFamily="18" charset="0"/>
              </a:rPr>
              <a:t>Estetik Uygunluk: </a:t>
            </a:r>
            <a:r>
              <a:rPr lang="tr-TR" sz="2400" dirty="0">
                <a:solidFill>
                  <a:schemeClr val="bg1">
                    <a:lumMod val="50000"/>
                  </a:schemeClr>
                </a:solidFill>
                <a:ea typeface="Tahoma" pitchFamily="34" charset="0"/>
                <a:cs typeface="Times New Roman" pitchFamily="18" charset="0"/>
              </a:rPr>
              <a:t>Karakter içeriğe uygun olmalıdır.</a:t>
            </a:r>
          </a:p>
          <a:p>
            <a:pPr>
              <a:buAutoNum type="arabicPeriod"/>
            </a:pPr>
            <a:r>
              <a:rPr lang="tr-TR" sz="2400" b="1" i="1" dirty="0">
                <a:solidFill>
                  <a:schemeClr val="accent6"/>
                </a:solidFill>
                <a:ea typeface="Tahoma" pitchFamily="34" charset="0"/>
                <a:cs typeface="Times New Roman" pitchFamily="18" charset="0"/>
              </a:rPr>
              <a:t>Okunabilirlik: </a:t>
            </a:r>
            <a:r>
              <a:rPr lang="tr-TR" sz="2400" dirty="0">
                <a:solidFill>
                  <a:schemeClr val="bg1">
                    <a:lumMod val="50000"/>
                  </a:schemeClr>
                </a:solidFill>
                <a:ea typeface="Tahoma" pitchFamily="34" charset="0"/>
                <a:cs typeface="Times New Roman" pitchFamily="18" charset="0"/>
              </a:rPr>
              <a:t>Yazının kendi okunabilir </a:t>
            </a:r>
            <a:r>
              <a:rPr lang="tr-TR" sz="2400" dirty="0" err="1">
                <a:solidFill>
                  <a:schemeClr val="bg1">
                    <a:lumMod val="50000"/>
                  </a:schemeClr>
                </a:solidFill>
                <a:ea typeface="Tahoma" pitchFamily="34" charset="0"/>
                <a:cs typeface="Times New Roman" pitchFamily="18" charset="0"/>
              </a:rPr>
              <a:t>olmaldır</a:t>
            </a:r>
            <a:r>
              <a:rPr lang="tr-TR" sz="2400" dirty="0">
                <a:solidFill>
                  <a:schemeClr val="bg1">
                    <a:lumMod val="50000"/>
                  </a:schemeClr>
                </a:solidFill>
                <a:ea typeface="Tahoma" pitchFamily="34" charset="0"/>
                <a:cs typeface="Times New Roman" pitchFamily="18" charset="0"/>
              </a:rPr>
              <a:t>.</a:t>
            </a:r>
          </a:p>
          <a:p>
            <a:pPr>
              <a:buAutoNum type="arabicPeriod"/>
            </a:pPr>
            <a:r>
              <a:rPr lang="tr-TR" sz="2400" b="1" i="1" dirty="0" err="1">
                <a:solidFill>
                  <a:schemeClr val="accent6"/>
                </a:solidFill>
                <a:ea typeface="Tahoma" pitchFamily="34" charset="0"/>
                <a:cs typeface="Times New Roman" pitchFamily="18" charset="0"/>
              </a:rPr>
              <a:t>Okutabilirlik</a:t>
            </a:r>
            <a:r>
              <a:rPr lang="tr-TR" sz="2400" b="1" i="1" dirty="0">
                <a:solidFill>
                  <a:schemeClr val="accent6"/>
                </a:solidFill>
                <a:ea typeface="Tahoma" pitchFamily="34" charset="0"/>
                <a:cs typeface="Times New Roman" pitchFamily="18" charset="0"/>
              </a:rPr>
              <a:t>: </a:t>
            </a:r>
            <a:r>
              <a:rPr lang="tr-TR" sz="2400" dirty="0">
                <a:solidFill>
                  <a:schemeClr val="bg1">
                    <a:lumMod val="50000"/>
                  </a:schemeClr>
                </a:solidFill>
                <a:ea typeface="Tahoma" pitchFamily="34" charset="0"/>
                <a:cs typeface="Times New Roman" pitchFamily="18" charset="0"/>
              </a:rPr>
              <a:t>Yazı tasarım uygulamasının üzerinde      okunabilir olmalıdır.</a:t>
            </a:r>
          </a:p>
        </p:txBody>
      </p:sp>
      <p:pic>
        <p:nvPicPr>
          <p:cNvPr id="8" name="Picture 5" descr="D:\atilim\Graphic Design\samples\typography\TT-personality.jpg">
            <a:extLst>
              <a:ext uri="{FF2B5EF4-FFF2-40B4-BE49-F238E27FC236}">
                <a16:creationId xmlns:a16="http://schemas.microsoft.com/office/drawing/2014/main" xmlns="" id="{817F7CDE-F52C-9C40-B4DE-BB8FADA9749B}"/>
              </a:ext>
            </a:extLst>
          </p:cNvPr>
          <p:cNvPicPr>
            <a:picLocks noChangeAspect="1" noChangeArrowheads="1"/>
          </p:cNvPicPr>
          <p:nvPr/>
        </p:nvPicPr>
        <p:blipFill>
          <a:blip r:embed="rId3" cstate="print"/>
          <a:srcRect/>
          <a:stretch>
            <a:fillRect/>
          </a:stretch>
        </p:blipFill>
        <p:spPr bwMode="auto">
          <a:xfrm>
            <a:off x="4933950" y="2034800"/>
            <a:ext cx="4210050" cy="4210050"/>
          </a:xfrm>
          <a:prstGeom prst="rect">
            <a:avLst/>
          </a:prstGeom>
          <a:noFill/>
        </p:spPr>
      </p:pic>
    </p:spTree>
    <p:extLst>
      <p:ext uri="{BB962C8B-B14F-4D97-AF65-F5344CB8AC3E}">
        <p14:creationId xmlns:p14="http://schemas.microsoft.com/office/powerpoint/2010/main" val="3971694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21EB132F-1F39-A443-BA0F-CF3FA6575905}"/>
              </a:ext>
            </a:extLst>
          </p:cNvPr>
          <p:cNvPicPr>
            <a:picLocks noChangeAspect="1"/>
          </p:cNvPicPr>
          <p:nvPr/>
        </p:nvPicPr>
        <p:blipFill>
          <a:blip r:embed="rId2"/>
          <a:stretch>
            <a:fillRect/>
          </a:stretch>
        </p:blipFill>
        <p:spPr>
          <a:xfrm>
            <a:off x="0" y="0"/>
            <a:ext cx="9144000" cy="1077686"/>
          </a:xfrm>
          <a:prstGeom prst="rect">
            <a:avLst/>
          </a:prstGeom>
        </p:spPr>
      </p:pic>
      <p:sp>
        <p:nvSpPr>
          <p:cNvPr id="5" name="Metin kutusu 4">
            <a:extLst>
              <a:ext uri="{FF2B5EF4-FFF2-40B4-BE49-F238E27FC236}">
                <a16:creationId xmlns:a16="http://schemas.microsoft.com/office/drawing/2014/main" xmlns="" id="{707A8355-D201-3746-BDE3-8B302E648368}"/>
              </a:ext>
            </a:extLst>
          </p:cNvPr>
          <p:cNvSpPr txBox="1"/>
          <p:nvPr/>
        </p:nvSpPr>
        <p:spPr>
          <a:xfrm>
            <a:off x="792846" y="1237707"/>
            <a:ext cx="6750953" cy="892552"/>
          </a:xfrm>
          <a:prstGeom prst="rect">
            <a:avLst/>
          </a:prstGeom>
          <a:noFill/>
        </p:spPr>
        <p:txBody>
          <a:bodyPr wrap="square" rtlCol="0">
            <a:spAutoFit/>
          </a:bodyPr>
          <a:lstStyle/>
          <a:p>
            <a:r>
              <a:rPr lang="tr-TR" sz="2800" b="1" dirty="0">
                <a:solidFill>
                  <a:schemeClr val="bg1">
                    <a:lumMod val="50000"/>
                  </a:schemeClr>
                </a:solidFill>
              </a:rPr>
              <a:t>Yazı Karakterlerinin / Fontların Kullanımı</a:t>
            </a:r>
          </a:p>
          <a:p>
            <a:pPr fontAlgn="base"/>
            <a:endParaRPr lang="tr-TR" sz="2400" b="1" dirty="0">
              <a:solidFill>
                <a:schemeClr val="bg1">
                  <a:lumMod val="50000"/>
                </a:schemeClr>
              </a:solidFill>
            </a:endParaRPr>
          </a:p>
        </p:txBody>
      </p:sp>
      <p:sp>
        <p:nvSpPr>
          <p:cNvPr id="7" name="Metin kutusu 6">
            <a:extLst>
              <a:ext uri="{FF2B5EF4-FFF2-40B4-BE49-F238E27FC236}">
                <a16:creationId xmlns:a16="http://schemas.microsoft.com/office/drawing/2014/main" xmlns="" id="{06A46C3E-AB2B-B347-9F3C-2C3EAF2A95F7}"/>
              </a:ext>
            </a:extLst>
          </p:cNvPr>
          <p:cNvSpPr txBox="1"/>
          <p:nvPr/>
        </p:nvSpPr>
        <p:spPr>
          <a:xfrm>
            <a:off x="792846" y="1683983"/>
            <a:ext cx="3927743" cy="461665"/>
          </a:xfrm>
          <a:prstGeom prst="rect">
            <a:avLst/>
          </a:prstGeom>
          <a:noFill/>
        </p:spPr>
        <p:txBody>
          <a:bodyPr wrap="square" rtlCol="0">
            <a:spAutoFit/>
          </a:bodyPr>
          <a:lstStyle/>
          <a:p>
            <a:pPr>
              <a:buNone/>
            </a:pPr>
            <a:r>
              <a:rPr lang="tr-TR" sz="2400" b="1" i="1" dirty="0">
                <a:solidFill>
                  <a:schemeClr val="accent6"/>
                </a:solidFill>
                <a:ea typeface="Tahoma" pitchFamily="34" charset="0"/>
                <a:cs typeface="Times New Roman" pitchFamily="18" charset="0"/>
              </a:rPr>
              <a:t>Fontların karakteri vardır.</a:t>
            </a:r>
          </a:p>
        </p:txBody>
      </p:sp>
      <p:pic>
        <p:nvPicPr>
          <p:cNvPr id="3" name="Resim 2">
            <a:extLst>
              <a:ext uri="{FF2B5EF4-FFF2-40B4-BE49-F238E27FC236}">
                <a16:creationId xmlns:a16="http://schemas.microsoft.com/office/drawing/2014/main" xmlns="" id="{7518E772-B784-4B4D-8397-1F2665817607}"/>
              </a:ext>
            </a:extLst>
          </p:cNvPr>
          <p:cNvPicPr>
            <a:picLocks noChangeAspect="1"/>
          </p:cNvPicPr>
          <p:nvPr/>
        </p:nvPicPr>
        <p:blipFill>
          <a:blip r:embed="rId3"/>
          <a:stretch>
            <a:fillRect/>
          </a:stretch>
        </p:blipFill>
        <p:spPr>
          <a:xfrm>
            <a:off x="192334" y="2290280"/>
            <a:ext cx="4116776" cy="4447134"/>
          </a:xfrm>
          <a:prstGeom prst="rect">
            <a:avLst/>
          </a:prstGeom>
          <a:ln>
            <a:noFill/>
          </a:ln>
          <a:effectLst>
            <a:outerShdw blurRad="292100" dist="139700" dir="2700000" algn="tl" rotWithShape="0">
              <a:srgbClr val="333333">
                <a:alpha val="65000"/>
              </a:srgbClr>
            </a:outerShdw>
          </a:effectLst>
        </p:spPr>
      </p:pic>
      <p:pic>
        <p:nvPicPr>
          <p:cNvPr id="11" name="Resim 10">
            <a:extLst>
              <a:ext uri="{FF2B5EF4-FFF2-40B4-BE49-F238E27FC236}">
                <a16:creationId xmlns:a16="http://schemas.microsoft.com/office/drawing/2014/main" xmlns="" id="{DA43B601-F227-2040-A084-70FE0F302D2B}"/>
              </a:ext>
            </a:extLst>
          </p:cNvPr>
          <p:cNvPicPr>
            <a:picLocks noChangeAspect="1"/>
          </p:cNvPicPr>
          <p:nvPr/>
        </p:nvPicPr>
        <p:blipFill>
          <a:blip r:embed="rId4"/>
          <a:stretch>
            <a:fillRect/>
          </a:stretch>
        </p:blipFill>
        <p:spPr>
          <a:xfrm>
            <a:off x="4484370" y="2290280"/>
            <a:ext cx="4271010" cy="44471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15345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21EB132F-1F39-A443-BA0F-CF3FA6575905}"/>
              </a:ext>
            </a:extLst>
          </p:cNvPr>
          <p:cNvPicPr>
            <a:picLocks noChangeAspect="1"/>
          </p:cNvPicPr>
          <p:nvPr/>
        </p:nvPicPr>
        <p:blipFill>
          <a:blip r:embed="rId2"/>
          <a:stretch>
            <a:fillRect/>
          </a:stretch>
        </p:blipFill>
        <p:spPr>
          <a:xfrm>
            <a:off x="0" y="0"/>
            <a:ext cx="9144000" cy="1077686"/>
          </a:xfrm>
          <a:prstGeom prst="rect">
            <a:avLst/>
          </a:prstGeom>
        </p:spPr>
      </p:pic>
      <p:sp>
        <p:nvSpPr>
          <p:cNvPr id="5" name="Metin kutusu 4">
            <a:extLst>
              <a:ext uri="{FF2B5EF4-FFF2-40B4-BE49-F238E27FC236}">
                <a16:creationId xmlns:a16="http://schemas.microsoft.com/office/drawing/2014/main" xmlns="" id="{707A8355-D201-3746-BDE3-8B302E648368}"/>
              </a:ext>
            </a:extLst>
          </p:cNvPr>
          <p:cNvSpPr txBox="1"/>
          <p:nvPr/>
        </p:nvSpPr>
        <p:spPr>
          <a:xfrm>
            <a:off x="792846" y="1237707"/>
            <a:ext cx="6750953" cy="892552"/>
          </a:xfrm>
          <a:prstGeom prst="rect">
            <a:avLst/>
          </a:prstGeom>
          <a:noFill/>
        </p:spPr>
        <p:txBody>
          <a:bodyPr wrap="square" rtlCol="0">
            <a:spAutoFit/>
          </a:bodyPr>
          <a:lstStyle/>
          <a:p>
            <a:r>
              <a:rPr lang="tr-TR" sz="2800" b="1" dirty="0">
                <a:solidFill>
                  <a:schemeClr val="bg1">
                    <a:lumMod val="50000"/>
                  </a:schemeClr>
                </a:solidFill>
              </a:rPr>
              <a:t>Yazı Karakterlerinin / Fontların Kullanımı</a:t>
            </a:r>
          </a:p>
          <a:p>
            <a:pPr fontAlgn="base"/>
            <a:endParaRPr lang="tr-TR" sz="2400" b="1" dirty="0">
              <a:solidFill>
                <a:schemeClr val="bg1">
                  <a:lumMod val="50000"/>
                </a:schemeClr>
              </a:solidFill>
            </a:endParaRPr>
          </a:p>
        </p:txBody>
      </p:sp>
      <p:sp>
        <p:nvSpPr>
          <p:cNvPr id="7" name="Metin kutusu 6">
            <a:extLst>
              <a:ext uri="{FF2B5EF4-FFF2-40B4-BE49-F238E27FC236}">
                <a16:creationId xmlns:a16="http://schemas.microsoft.com/office/drawing/2014/main" xmlns="" id="{06A46C3E-AB2B-B347-9F3C-2C3EAF2A95F7}"/>
              </a:ext>
            </a:extLst>
          </p:cNvPr>
          <p:cNvSpPr txBox="1"/>
          <p:nvPr/>
        </p:nvSpPr>
        <p:spPr>
          <a:xfrm>
            <a:off x="792846" y="1683983"/>
            <a:ext cx="3927743" cy="461665"/>
          </a:xfrm>
          <a:prstGeom prst="rect">
            <a:avLst/>
          </a:prstGeom>
          <a:noFill/>
        </p:spPr>
        <p:txBody>
          <a:bodyPr wrap="square" rtlCol="0">
            <a:spAutoFit/>
          </a:bodyPr>
          <a:lstStyle/>
          <a:p>
            <a:pPr>
              <a:buNone/>
            </a:pPr>
            <a:r>
              <a:rPr lang="tr-TR" sz="2400" b="1" i="1" dirty="0">
                <a:solidFill>
                  <a:schemeClr val="accent6"/>
                </a:solidFill>
                <a:ea typeface="Tahoma" pitchFamily="34" charset="0"/>
                <a:cs typeface="Times New Roman" pitchFamily="18" charset="0"/>
              </a:rPr>
              <a:t>Fontların karakteri vardır.</a:t>
            </a:r>
          </a:p>
        </p:txBody>
      </p:sp>
      <p:pic>
        <p:nvPicPr>
          <p:cNvPr id="4" name="Resim 3">
            <a:extLst>
              <a:ext uri="{FF2B5EF4-FFF2-40B4-BE49-F238E27FC236}">
                <a16:creationId xmlns:a16="http://schemas.microsoft.com/office/drawing/2014/main" xmlns="" id="{B5F2E770-47DB-184A-B721-679BE953E82C}"/>
              </a:ext>
            </a:extLst>
          </p:cNvPr>
          <p:cNvPicPr>
            <a:picLocks noChangeAspect="1"/>
          </p:cNvPicPr>
          <p:nvPr/>
        </p:nvPicPr>
        <p:blipFill>
          <a:blip r:embed="rId3"/>
          <a:stretch>
            <a:fillRect/>
          </a:stretch>
        </p:blipFill>
        <p:spPr>
          <a:xfrm>
            <a:off x="880109" y="2145647"/>
            <a:ext cx="6766561" cy="45110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230947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21EB132F-1F39-A443-BA0F-CF3FA6575905}"/>
              </a:ext>
            </a:extLst>
          </p:cNvPr>
          <p:cNvPicPr>
            <a:picLocks noChangeAspect="1"/>
          </p:cNvPicPr>
          <p:nvPr/>
        </p:nvPicPr>
        <p:blipFill>
          <a:blip r:embed="rId2"/>
          <a:stretch>
            <a:fillRect/>
          </a:stretch>
        </p:blipFill>
        <p:spPr>
          <a:xfrm>
            <a:off x="0" y="0"/>
            <a:ext cx="9144000" cy="1077686"/>
          </a:xfrm>
          <a:prstGeom prst="rect">
            <a:avLst/>
          </a:prstGeom>
        </p:spPr>
      </p:pic>
      <p:sp>
        <p:nvSpPr>
          <p:cNvPr id="5" name="Metin kutusu 4">
            <a:extLst>
              <a:ext uri="{FF2B5EF4-FFF2-40B4-BE49-F238E27FC236}">
                <a16:creationId xmlns:a16="http://schemas.microsoft.com/office/drawing/2014/main" xmlns="" id="{707A8355-D201-3746-BDE3-8B302E648368}"/>
              </a:ext>
            </a:extLst>
          </p:cNvPr>
          <p:cNvSpPr txBox="1"/>
          <p:nvPr/>
        </p:nvSpPr>
        <p:spPr>
          <a:xfrm>
            <a:off x="792846" y="1237707"/>
            <a:ext cx="6750953" cy="892552"/>
          </a:xfrm>
          <a:prstGeom prst="rect">
            <a:avLst/>
          </a:prstGeom>
          <a:noFill/>
        </p:spPr>
        <p:txBody>
          <a:bodyPr wrap="square" rtlCol="0">
            <a:spAutoFit/>
          </a:bodyPr>
          <a:lstStyle/>
          <a:p>
            <a:r>
              <a:rPr lang="tr-TR" sz="2800" b="1" dirty="0">
                <a:solidFill>
                  <a:schemeClr val="bg1">
                    <a:lumMod val="50000"/>
                  </a:schemeClr>
                </a:solidFill>
              </a:rPr>
              <a:t>Yazı Karakterlerinin / Fontların Kullanımı</a:t>
            </a:r>
          </a:p>
          <a:p>
            <a:pPr fontAlgn="base"/>
            <a:endParaRPr lang="tr-TR" sz="2400" b="1" dirty="0">
              <a:solidFill>
                <a:schemeClr val="bg1">
                  <a:lumMod val="50000"/>
                </a:schemeClr>
              </a:solidFill>
            </a:endParaRPr>
          </a:p>
        </p:txBody>
      </p:sp>
      <p:sp>
        <p:nvSpPr>
          <p:cNvPr id="7" name="Metin kutusu 6">
            <a:extLst>
              <a:ext uri="{FF2B5EF4-FFF2-40B4-BE49-F238E27FC236}">
                <a16:creationId xmlns:a16="http://schemas.microsoft.com/office/drawing/2014/main" xmlns="" id="{06A46C3E-AB2B-B347-9F3C-2C3EAF2A95F7}"/>
              </a:ext>
            </a:extLst>
          </p:cNvPr>
          <p:cNvSpPr txBox="1"/>
          <p:nvPr/>
        </p:nvSpPr>
        <p:spPr>
          <a:xfrm>
            <a:off x="792846" y="1683983"/>
            <a:ext cx="3927743" cy="461665"/>
          </a:xfrm>
          <a:prstGeom prst="rect">
            <a:avLst/>
          </a:prstGeom>
          <a:noFill/>
        </p:spPr>
        <p:txBody>
          <a:bodyPr wrap="square" rtlCol="0">
            <a:spAutoFit/>
          </a:bodyPr>
          <a:lstStyle/>
          <a:p>
            <a:pPr>
              <a:buNone/>
            </a:pPr>
            <a:r>
              <a:rPr lang="tr-TR" sz="2400" b="1" i="1" dirty="0">
                <a:solidFill>
                  <a:schemeClr val="accent6"/>
                </a:solidFill>
                <a:ea typeface="Tahoma" pitchFamily="34" charset="0"/>
                <a:cs typeface="Times New Roman" pitchFamily="18" charset="0"/>
              </a:rPr>
              <a:t>Fontların karakteri vardır.</a:t>
            </a:r>
          </a:p>
        </p:txBody>
      </p:sp>
      <p:pic>
        <p:nvPicPr>
          <p:cNvPr id="3" name="Resim 2">
            <a:extLst>
              <a:ext uri="{FF2B5EF4-FFF2-40B4-BE49-F238E27FC236}">
                <a16:creationId xmlns:a16="http://schemas.microsoft.com/office/drawing/2014/main" xmlns="" id="{BD898CAF-9510-0A4C-98FB-FB72622B1664}"/>
              </a:ext>
            </a:extLst>
          </p:cNvPr>
          <p:cNvPicPr>
            <a:picLocks noChangeAspect="1"/>
          </p:cNvPicPr>
          <p:nvPr/>
        </p:nvPicPr>
        <p:blipFill>
          <a:blip r:embed="rId3"/>
          <a:stretch>
            <a:fillRect/>
          </a:stretch>
        </p:blipFill>
        <p:spPr>
          <a:xfrm>
            <a:off x="843280" y="2145648"/>
            <a:ext cx="6231890" cy="46739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489223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21EB132F-1F39-A443-BA0F-CF3FA6575905}"/>
              </a:ext>
            </a:extLst>
          </p:cNvPr>
          <p:cNvPicPr>
            <a:picLocks noChangeAspect="1"/>
          </p:cNvPicPr>
          <p:nvPr/>
        </p:nvPicPr>
        <p:blipFill>
          <a:blip r:embed="rId2"/>
          <a:stretch>
            <a:fillRect/>
          </a:stretch>
        </p:blipFill>
        <p:spPr>
          <a:xfrm>
            <a:off x="0" y="0"/>
            <a:ext cx="9144000" cy="1077686"/>
          </a:xfrm>
          <a:prstGeom prst="rect">
            <a:avLst/>
          </a:prstGeom>
        </p:spPr>
      </p:pic>
      <p:pic>
        <p:nvPicPr>
          <p:cNvPr id="9" name="Resim 8">
            <a:extLst>
              <a:ext uri="{FF2B5EF4-FFF2-40B4-BE49-F238E27FC236}">
                <a16:creationId xmlns:a16="http://schemas.microsoft.com/office/drawing/2014/main" xmlns="" id="{2F2BD97F-0B3F-B94F-9312-53F1D6005C95}"/>
              </a:ext>
            </a:extLst>
          </p:cNvPr>
          <p:cNvPicPr>
            <a:picLocks noChangeAspect="1"/>
          </p:cNvPicPr>
          <p:nvPr/>
        </p:nvPicPr>
        <p:blipFill>
          <a:blip r:embed="rId3"/>
          <a:stretch>
            <a:fillRect/>
          </a:stretch>
        </p:blipFill>
        <p:spPr>
          <a:xfrm>
            <a:off x="1154430" y="1226276"/>
            <a:ext cx="7099642" cy="54523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698640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21EB132F-1F39-A443-BA0F-CF3FA6575905}"/>
              </a:ext>
            </a:extLst>
          </p:cNvPr>
          <p:cNvPicPr>
            <a:picLocks noChangeAspect="1"/>
          </p:cNvPicPr>
          <p:nvPr/>
        </p:nvPicPr>
        <p:blipFill>
          <a:blip r:embed="rId2"/>
          <a:stretch>
            <a:fillRect/>
          </a:stretch>
        </p:blipFill>
        <p:spPr>
          <a:xfrm>
            <a:off x="0" y="0"/>
            <a:ext cx="9144000" cy="1077686"/>
          </a:xfrm>
          <a:prstGeom prst="rect">
            <a:avLst/>
          </a:prstGeom>
        </p:spPr>
      </p:pic>
      <p:pic>
        <p:nvPicPr>
          <p:cNvPr id="3" name="Resim 2">
            <a:extLst>
              <a:ext uri="{FF2B5EF4-FFF2-40B4-BE49-F238E27FC236}">
                <a16:creationId xmlns:a16="http://schemas.microsoft.com/office/drawing/2014/main" xmlns="" id="{72F91074-4262-814D-990D-9C6C5DFE2571}"/>
              </a:ext>
            </a:extLst>
          </p:cNvPr>
          <p:cNvPicPr>
            <a:picLocks noChangeAspect="1"/>
          </p:cNvPicPr>
          <p:nvPr/>
        </p:nvPicPr>
        <p:blipFill>
          <a:blip r:embed="rId3"/>
          <a:stretch>
            <a:fillRect/>
          </a:stretch>
        </p:blipFill>
        <p:spPr>
          <a:xfrm>
            <a:off x="1705610" y="1100546"/>
            <a:ext cx="5586730" cy="558673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651920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21EB132F-1F39-A443-BA0F-CF3FA6575905}"/>
              </a:ext>
            </a:extLst>
          </p:cNvPr>
          <p:cNvPicPr>
            <a:picLocks noChangeAspect="1"/>
          </p:cNvPicPr>
          <p:nvPr/>
        </p:nvPicPr>
        <p:blipFill>
          <a:blip r:embed="rId2"/>
          <a:stretch>
            <a:fillRect/>
          </a:stretch>
        </p:blipFill>
        <p:spPr>
          <a:xfrm>
            <a:off x="0" y="0"/>
            <a:ext cx="9144000" cy="1077686"/>
          </a:xfrm>
          <a:prstGeom prst="rect">
            <a:avLst/>
          </a:prstGeom>
        </p:spPr>
      </p:pic>
      <p:pic>
        <p:nvPicPr>
          <p:cNvPr id="4" name="Resim 3">
            <a:extLst>
              <a:ext uri="{FF2B5EF4-FFF2-40B4-BE49-F238E27FC236}">
                <a16:creationId xmlns:a16="http://schemas.microsoft.com/office/drawing/2014/main" xmlns="" id="{768A6721-9CBC-D740-ADCF-A266B7A8EC22}"/>
              </a:ext>
            </a:extLst>
          </p:cNvPr>
          <p:cNvPicPr>
            <a:picLocks noChangeAspect="1"/>
          </p:cNvPicPr>
          <p:nvPr/>
        </p:nvPicPr>
        <p:blipFill>
          <a:blip r:embed="rId3"/>
          <a:stretch>
            <a:fillRect/>
          </a:stretch>
        </p:blipFill>
        <p:spPr>
          <a:xfrm>
            <a:off x="200025" y="1508759"/>
            <a:ext cx="8743950" cy="496387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72313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56BA3F3D-6D93-394B-8249-52DFB95E0550}"/>
              </a:ext>
            </a:extLst>
          </p:cNvPr>
          <p:cNvPicPr>
            <a:picLocks noChangeAspect="1"/>
          </p:cNvPicPr>
          <p:nvPr/>
        </p:nvPicPr>
        <p:blipFill>
          <a:blip r:embed="rId2"/>
          <a:stretch>
            <a:fillRect/>
          </a:stretch>
        </p:blipFill>
        <p:spPr>
          <a:xfrm>
            <a:off x="2127632" y="0"/>
            <a:ext cx="4888735" cy="685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280010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xmlns="" id="{82329BCD-4762-6A4B-B7BC-A6C257C90B0C}"/>
              </a:ext>
            </a:extLst>
          </p:cNvPr>
          <p:cNvPicPr>
            <a:picLocks noChangeAspect="1"/>
          </p:cNvPicPr>
          <p:nvPr/>
        </p:nvPicPr>
        <p:blipFill>
          <a:blip r:embed="rId2"/>
          <a:stretch>
            <a:fillRect/>
          </a:stretch>
        </p:blipFill>
        <p:spPr>
          <a:xfrm>
            <a:off x="1127760" y="102870"/>
            <a:ext cx="6724650" cy="664101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47155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5D72B196-BDB3-0649-A061-09D9214401DA}"/>
              </a:ext>
            </a:extLst>
          </p:cNvPr>
          <p:cNvPicPr>
            <a:picLocks noChangeAspect="1"/>
          </p:cNvPicPr>
          <p:nvPr/>
        </p:nvPicPr>
        <p:blipFill>
          <a:blip r:embed="rId2"/>
          <a:stretch>
            <a:fillRect/>
          </a:stretch>
        </p:blipFill>
        <p:spPr>
          <a:xfrm>
            <a:off x="68580" y="125730"/>
            <a:ext cx="8801100" cy="64879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838262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atilim\Graphic Design\samples\typography\Western_FrontCover_Final.jpg">
            <a:extLst>
              <a:ext uri="{FF2B5EF4-FFF2-40B4-BE49-F238E27FC236}">
                <a16:creationId xmlns:a16="http://schemas.microsoft.com/office/drawing/2014/main" xmlns="" id="{9A930775-9D00-3647-93A6-15C89C413BDC}"/>
              </a:ext>
            </a:extLst>
          </p:cNvPr>
          <p:cNvPicPr>
            <a:picLocks noChangeAspect="1" noChangeArrowheads="1"/>
          </p:cNvPicPr>
          <p:nvPr/>
        </p:nvPicPr>
        <p:blipFill>
          <a:blip r:embed="rId2" cstate="print"/>
          <a:srcRect/>
          <a:stretch>
            <a:fillRect/>
          </a:stretch>
        </p:blipFill>
        <p:spPr bwMode="auto">
          <a:xfrm>
            <a:off x="2175510" y="0"/>
            <a:ext cx="4465320" cy="6836407"/>
          </a:xfrm>
          <a:prstGeom prst="rect">
            <a:avLst/>
          </a:prstGeom>
          <a:noFill/>
        </p:spPr>
      </p:pic>
    </p:spTree>
    <p:extLst>
      <p:ext uri="{BB962C8B-B14F-4D97-AF65-F5344CB8AC3E}">
        <p14:creationId xmlns:p14="http://schemas.microsoft.com/office/powerpoint/2010/main" val="32674491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D:\atilim\Graphic Design\samples\typography\rock-band-2-box-art.jpg">
            <a:extLst>
              <a:ext uri="{FF2B5EF4-FFF2-40B4-BE49-F238E27FC236}">
                <a16:creationId xmlns:a16="http://schemas.microsoft.com/office/drawing/2014/main" xmlns="" id="{6E7C56EF-997F-1D43-8D28-52A3451CFD29}"/>
              </a:ext>
            </a:extLst>
          </p:cNvPr>
          <p:cNvPicPr>
            <a:picLocks noChangeAspect="1" noChangeArrowheads="1"/>
          </p:cNvPicPr>
          <p:nvPr/>
        </p:nvPicPr>
        <p:blipFill>
          <a:blip r:embed="rId2" cstate="print"/>
          <a:srcRect/>
          <a:stretch>
            <a:fillRect/>
          </a:stretch>
        </p:blipFill>
        <p:spPr bwMode="auto">
          <a:xfrm>
            <a:off x="8817" y="872490"/>
            <a:ext cx="9135183" cy="4933950"/>
          </a:xfrm>
          <a:prstGeom prst="rect">
            <a:avLst/>
          </a:prstGeom>
          <a:noFill/>
        </p:spPr>
      </p:pic>
    </p:spTree>
    <p:extLst>
      <p:ext uri="{BB962C8B-B14F-4D97-AF65-F5344CB8AC3E}">
        <p14:creationId xmlns:p14="http://schemas.microsoft.com/office/powerpoint/2010/main" val="4656188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atilim\Graphic Design\samples\typography\birthdayblue.jpg">
            <a:extLst>
              <a:ext uri="{FF2B5EF4-FFF2-40B4-BE49-F238E27FC236}">
                <a16:creationId xmlns:a16="http://schemas.microsoft.com/office/drawing/2014/main" xmlns="" id="{16434CF9-1D94-2C45-A63C-AFEC1EB17324}"/>
              </a:ext>
            </a:extLst>
          </p:cNvPr>
          <p:cNvPicPr>
            <a:picLocks noChangeAspect="1" noChangeArrowheads="1"/>
          </p:cNvPicPr>
          <p:nvPr/>
        </p:nvPicPr>
        <p:blipFill>
          <a:blip r:embed="rId2" cstate="print"/>
          <a:srcRect/>
          <a:stretch>
            <a:fillRect/>
          </a:stretch>
        </p:blipFill>
        <p:spPr bwMode="auto">
          <a:xfrm>
            <a:off x="1005840" y="0"/>
            <a:ext cx="7060836" cy="6755130"/>
          </a:xfrm>
          <a:prstGeom prst="rect">
            <a:avLst/>
          </a:prstGeom>
          <a:noFill/>
        </p:spPr>
      </p:pic>
    </p:spTree>
    <p:extLst>
      <p:ext uri="{BB962C8B-B14F-4D97-AF65-F5344CB8AC3E}">
        <p14:creationId xmlns:p14="http://schemas.microsoft.com/office/powerpoint/2010/main" val="31027949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atilim\tipografi\ornekler\0000612133983.1.jpg">
            <a:extLst>
              <a:ext uri="{FF2B5EF4-FFF2-40B4-BE49-F238E27FC236}">
                <a16:creationId xmlns:a16="http://schemas.microsoft.com/office/drawing/2014/main" xmlns="" id="{437BF12B-0801-7F46-87FA-8A39D06224DA}"/>
              </a:ext>
            </a:extLst>
          </p:cNvPr>
          <p:cNvPicPr>
            <a:picLocks noChangeAspect="1" noChangeArrowheads="1"/>
          </p:cNvPicPr>
          <p:nvPr/>
        </p:nvPicPr>
        <p:blipFill>
          <a:blip r:embed="rId2" cstate="print"/>
          <a:srcRect/>
          <a:stretch>
            <a:fillRect/>
          </a:stretch>
        </p:blipFill>
        <p:spPr bwMode="auto">
          <a:xfrm>
            <a:off x="0" y="1931670"/>
            <a:ext cx="2856730" cy="3759456"/>
          </a:xfrm>
          <a:prstGeom prst="rect">
            <a:avLst/>
          </a:prstGeom>
          <a:noFill/>
        </p:spPr>
      </p:pic>
      <p:pic>
        <p:nvPicPr>
          <p:cNvPr id="5" name="Picture 6" descr="D:\atilim\tipografi\ornekler\ObamaTimeMagazineCover.jpg">
            <a:extLst>
              <a:ext uri="{FF2B5EF4-FFF2-40B4-BE49-F238E27FC236}">
                <a16:creationId xmlns:a16="http://schemas.microsoft.com/office/drawing/2014/main" xmlns="" id="{BE1879DD-0F0F-2449-AE27-90D2C0B6A7D9}"/>
              </a:ext>
            </a:extLst>
          </p:cNvPr>
          <p:cNvPicPr>
            <a:picLocks noChangeAspect="1" noChangeArrowheads="1"/>
          </p:cNvPicPr>
          <p:nvPr/>
        </p:nvPicPr>
        <p:blipFill>
          <a:blip r:embed="rId3" cstate="print"/>
          <a:srcRect/>
          <a:stretch>
            <a:fillRect/>
          </a:stretch>
        </p:blipFill>
        <p:spPr bwMode="auto">
          <a:xfrm>
            <a:off x="3161748" y="1934513"/>
            <a:ext cx="2792739" cy="3751440"/>
          </a:xfrm>
          <a:prstGeom prst="rect">
            <a:avLst/>
          </a:prstGeom>
          <a:noFill/>
        </p:spPr>
      </p:pic>
      <p:pic>
        <p:nvPicPr>
          <p:cNvPr id="6" name="Picture 4" descr="D:\atilim\tipografi\ornekler\currentissue.jpg">
            <a:extLst>
              <a:ext uri="{FF2B5EF4-FFF2-40B4-BE49-F238E27FC236}">
                <a16:creationId xmlns:a16="http://schemas.microsoft.com/office/drawing/2014/main" xmlns="" id="{8C181C7A-A11C-054D-A675-82B8217A7F31}"/>
              </a:ext>
            </a:extLst>
          </p:cNvPr>
          <p:cNvPicPr>
            <a:picLocks noChangeAspect="1" noChangeArrowheads="1"/>
          </p:cNvPicPr>
          <p:nvPr/>
        </p:nvPicPr>
        <p:blipFill>
          <a:blip r:embed="rId4" cstate="print"/>
          <a:srcRect/>
          <a:stretch>
            <a:fillRect/>
          </a:stretch>
        </p:blipFill>
        <p:spPr bwMode="auto">
          <a:xfrm>
            <a:off x="6259506" y="1928826"/>
            <a:ext cx="2884494" cy="3759456"/>
          </a:xfrm>
          <a:prstGeom prst="rect">
            <a:avLst/>
          </a:prstGeom>
          <a:noFill/>
        </p:spPr>
      </p:pic>
      <p:pic>
        <p:nvPicPr>
          <p:cNvPr id="7" name="Resim 6">
            <a:extLst>
              <a:ext uri="{FF2B5EF4-FFF2-40B4-BE49-F238E27FC236}">
                <a16:creationId xmlns:a16="http://schemas.microsoft.com/office/drawing/2014/main" xmlns="" id="{BC438528-BF67-7E4B-ADFB-53C53FEFAB64}"/>
              </a:ext>
            </a:extLst>
          </p:cNvPr>
          <p:cNvPicPr>
            <a:picLocks noChangeAspect="1"/>
          </p:cNvPicPr>
          <p:nvPr/>
        </p:nvPicPr>
        <p:blipFill>
          <a:blip r:embed="rId5"/>
          <a:stretch>
            <a:fillRect/>
          </a:stretch>
        </p:blipFill>
        <p:spPr>
          <a:xfrm>
            <a:off x="0" y="0"/>
            <a:ext cx="9144000" cy="1077686"/>
          </a:xfrm>
          <a:prstGeom prst="rect">
            <a:avLst/>
          </a:prstGeom>
        </p:spPr>
      </p:pic>
    </p:spTree>
    <p:extLst>
      <p:ext uri="{BB962C8B-B14F-4D97-AF65-F5344CB8AC3E}">
        <p14:creationId xmlns:p14="http://schemas.microsoft.com/office/powerpoint/2010/main" val="18453209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xmlns="" id="{BC438528-BF67-7E4B-ADFB-53C53FEFAB64}"/>
              </a:ext>
            </a:extLst>
          </p:cNvPr>
          <p:cNvPicPr>
            <a:picLocks noChangeAspect="1"/>
          </p:cNvPicPr>
          <p:nvPr/>
        </p:nvPicPr>
        <p:blipFill>
          <a:blip r:embed="rId2"/>
          <a:stretch>
            <a:fillRect/>
          </a:stretch>
        </p:blipFill>
        <p:spPr>
          <a:xfrm>
            <a:off x="0" y="0"/>
            <a:ext cx="9144000" cy="1077686"/>
          </a:xfrm>
          <a:prstGeom prst="rect">
            <a:avLst/>
          </a:prstGeom>
        </p:spPr>
      </p:pic>
      <p:pic>
        <p:nvPicPr>
          <p:cNvPr id="8" name="Picture 2" descr="D:\atilim\tipografi\ornekler\z.jpg">
            <a:extLst>
              <a:ext uri="{FF2B5EF4-FFF2-40B4-BE49-F238E27FC236}">
                <a16:creationId xmlns:a16="http://schemas.microsoft.com/office/drawing/2014/main" xmlns="" id="{4D8FE75B-15F4-8A4C-BCD9-92AF87788F2D}"/>
              </a:ext>
            </a:extLst>
          </p:cNvPr>
          <p:cNvPicPr>
            <a:picLocks noChangeAspect="1" noChangeArrowheads="1"/>
          </p:cNvPicPr>
          <p:nvPr/>
        </p:nvPicPr>
        <p:blipFill>
          <a:blip r:embed="rId3" cstate="print"/>
          <a:srcRect/>
          <a:stretch>
            <a:fillRect/>
          </a:stretch>
        </p:blipFill>
        <p:spPr bwMode="auto">
          <a:xfrm>
            <a:off x="1611630" y="1184910"/>
            <a:ext cx="5562600" cy="5522867"/>
          </a:xfrm>
          <a:prstGeom prst="rect">
            <a:avLst/>
          </a:prstGeom>
          <a:noFill/>
        </p:spPr>
      </p:pic>
    </p:spTree>
    <p:extLst>
      <p:ext uri="{BB962C8B-B14F-4D97-AF65-F5344CB8AC3E}">
        <p14:creationId xmlns:p14="http://schemas.microsoft.com/office/powerpoint/2010/main" val="2287640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xmlns="" id="{BC438528-BF67-7E4B-ADFB-53C53FEFAB64}"/>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81269DF9-105C-A649-9A77-A6D7B876FBF8}"/>
              </a:ext>
            </a:extLst>
          </p:cNvPr>
          <p:cNvSpPr txBox="1"/>
          <p:nvPr/>
        </p:nvSpPr>
        <p:spPr>
          <a:xfrm>
            <a:off x="781417" y="1406150"/>
            <a:ext cx="6339473" cy="1631216"/>
          </a:xfrm>
          <a:prstGeom prst="rect">
            <a:avLst/>
          </a:prstGeom>
          <a:noFill/>
        </p:spPr>
        <p:txBody>
          <a:bodyPr wrap="square" rtlCol="0">
            <a:spAutoFit/>
          </a:bodyPr>
          <a:lstStyle/>
          <a:p>
            <a:pPr>
              <a:buNone/>
            </a:pPr>
            <a:r>
              <a:rPr lang="tr-TR" sz="2800" b="1" dirty="0">
                <a:solidFill>
                  <a:schemeClr val="bg1">
                    <a:lumMod val="50000"/>
                  </a:schemeClr>
                </a:solidFill>
                <a:ea typeface="Tahoma" pitchFamily="34" charset="0"/>
                <a:cs typeface="Times New Roman" pitchFamily="18" charset="0"/>
              </a:rPr>
              <a:t>Kaligrafik Yazı (Süslü Yazı)</a:t>
            </a:r>
          </a:p>
          <a:p>
            <a:r>
              <a:rPr lang="tr-TR" sz="2400" i="1" dirty="0" err="1">
                <a:solidFill>
                  <a:schemeClr val="bg1">
                    <a:lumMod val="50000"/>
                  </a:schemeClr>
                </a:solidFill>
                <a:ea typeface="Tahoma" pitchFamily="34" charset="0"/>
                <a:cs typeface="Times New Roman" pitchFamily="18" charset="0"/>
              </a:rPr>
              <a:t>Serifli</a:t>
            </a:r>
            <a:r>
              <a:rPr lang="tr-TR" sz="2400" i="1" dirty="0">
                <a:solidFill>
                  <a:schemeClr val="bg1">
                    <a:lumMod val="50000"/>
                  </a:schemeClr>
                </a:solidFill>
                <a:ea typeface="Tahoma" pitchFamily="34" charset="0"/>
                <a:cs typeface="Times New Roman" pitchFamily="18" charset="0"/>
              </a:rPr>
              <a:t> ve </a:t>
            </a:r>
            <a:r>
              <a:rPr lang="tr-TR" sz="2400" i="1" dirty="0" err="1">
                <a:solidFill>
                  <a:schemeClr val="bg1">
                    <a:lumMod val="50000"/>
                  </a:schemeClr>
                </a:solidFill>
                <a:ea typeface="Tahoma" pitchFamily="34" charset="0"/>
                <a:cs typeface="Times New Roman" pitchFamily="18" charset="0"/>
              </a:rPr>
              <a:t>serifsiz</a:t>
            </a:r>
            <a:r>
              <a:rPr lang="tr-TR" sz="2400" i="1" dirty="0">
                <a:solidFill>
                  <a:schemeClr val="bg1">
                    <a:lumMod val="50000"/>
                  </a:schemeClr>
                </a:solidFill>
                <a:ea typeface="Tahoma" pitchFamily="34" charset="0"/>
                <a:cs typeface="Times New Roman" pitchFamily="18" charset="0"/>
              </a:rPr>
              <a:t> yazı karakterlerine göre okunurluğu biraz daha zor olan ancak süslü, dekoratif yazılardır.</a:t>
            </a:r>
            <a:endParaRPr lang="tr-TR" sz="2400" dirty="0">
              <a:solidFill>
                <a:schemeClr val="bg1">
                  <a:lumMod val="50000"/>
                </a:schemeClr>
              </a:solidFill>
              <a:ea typeface="Tahoma" pitchFamily="34" charset="0"/>
              <a:cs typeface="Times New Roman" pitchFamily="18" charset="0"/>
            </a:endParaRPr>
          </a:p>
        </p:txBody>
      </p:sp>
      <p:pic>
        <p:nvPicPr>
          <p:cNvPr id="3" name="Resim 2">
            <a:extLst>
              <a:ext uri="{FF2B5EF4-FFF2-40B4-BE49-F238E27FC236}">
                <a16:creationId xmlns:a16="http://schemas.microsoft.com/office/drawing/2014/main" xmlns="" id="{F61EED5E-0D7F-B74D-8A32-51F2AD011FD9}"/>
              </a:ext>
            </a:extLst>
          </p:cNvPr>
          <p:cNvPicPr>
            <a:picLocks noChangeAspect="1"/>
          </p:cNvPicPr>
          <p:nvPr/>
        </p:nvPicPr>
        <p:blipFill>
          <a:blip r:embed="rId3"/>
          <a:stretch>
            <a:fillRect/>
          </a:stretch>
        </p:blipFill>
        <p:spPr>
          <a:xfrm>
            <a:off x="923289" y="3037366"/>
            <a:ext cx="8172479" cy="3820634"/>
          </a:xfrm>
          <a:prstGeom prst="rect">
            <a:avLst/>
          </a:prstGeom>
        </p:spPr>
      </p:pic>
    </p:spTree>
    <p:extLst>
      <p:ext uri="{BB962C8B-B14F-4D97-AF65-F5344CB8AC3E}">
        <p14:creationId xmlns:p14="http://schemas.microsoft.com/office/powerpoint/2010/main" val="19853167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xmlns="" id="{BC438528-BF67-7E4B-ADFB-53C53FEFAB64}"/>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81269DF9-105C-A649-9A77-A6D7B876FBF8}"/>
              </a:ext>
            </a:extLst>
          </p:cNvPr>
          <p:cNvSpPr txBox="1"/>
          <p:nvPr/>
        </p:nvSpPr>
        <p:spPr>
          <a:xfrm>
            <a:off x="712837" y="1400435"/>
            <a:ext cx="6339473" cy="523220"/>
          </a:xfrm>
          <a:prstGeom prst="rect">
            <a:avLst/>
          </a:prstGeom>
          <a:noFill/>
        </p:spPr>
        <p:txBody>
          <a:bodyPr wrap="square" rtlCol="0">
            <a:spAutoFit/>
          </a:bodyPr>
          <a:lstStyle/>
          <a:p>
            <a:pPr>
              <a:buNone/>
            </a:pPr>
            <a:r>
              <a:rPr lang="tr-TR" sz="2800" b="1" dirty="0">
                <a:solidFill>
                  <a:schemeClr val="bg1">
                    <a:lumMod val="50000"/>
                  </a:schemeClr>
                </a:solidFill>
                <a:ea typeface="Tahoma" pitchFamily="34" charset="0"/>
                <a:cs typeface="Times New Roman" pitchFamily="18" charset="0"/>
              </a:rPr>
              <a:t>Kaligrafik Yazı (Süslü Yazı)</a:t>
            </a:r>
          </a:p>
        </p:txBody>
      </p:sp>
      <p:pic>
        <p:nvPicPr>
          <p:cNvPr id="5" name="Resim 4">
            <a:extLst>
              <a:ext uri="{FF2B5EF4-FFF2-40B4-BE49-F238E27FC236}">
                <a16:creationId xmlns:a16="http://schemas.microsoft.com/office/drawing/2014/main" xmlns="" id="{F9B04BD9-BB7B-9B40-B1B4-95EAE811D7D8}"/>
              </a:ext>
            </a:extLst>
          </p:cNvPr>
          <p:cNvPicPr>
            <a:picLocks noChangeAspect="1"/>
          </p:cNvPicPr>
          <p:nvPr/>
        </p:nvPicPr>
        <p:blipFill>
          <a:blip r:embed="rId3"/>
          <a:stretch>
            <a:fillRect/>
          </a:stretch>
        </p:blipFill>
        <p:spPr>
          <a:xfrm>
            <a:off x="172719" y="2246404"/>
            <a:ext cx="8814365" cy="35257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085519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xmlns="" id="{BC438528-BF67-7E4B-ADFB-53C53FEFAB64}"/>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81269DF9-105C-A649-9A77-A6D7B876FBF8}"/>
              </a:ext>
            </a:extLst>
          </p:cNvPr>
          <p:cNvSpPr txBox="1"/>
          <p:nvPr/>
        </p:nvSpPr>
        <p:spPr>
          <a:xfrm>
            <a:off x="1152708" y="1251845"/>
            <a:ext cx="6339473" cy="523220"/>
          </a:xfrm>
          <a:prstGeom prst="rect">
            <a:avLst/>
          </a:prstGeom>
          <a:noFill/>
        </p:spPr>
        <p:txBody>
          <a:bodyPr wrap="square" rtlCol="0">
            <a:spAutoFit/>
          </a:bodyPr>
          <a:lstStyle/>
          <a:p>
            <a:pPr>
              <a:buNone/>
            </a:pPr>
            <a:r>
              <a:rPr lang="tr-TR" sz="2800" b="1" dirty="0">
                <a:solidFill>
                  <a:schemeClr val="bg1">
                    <a:lumMod val="50000"/>
                  </a:schemeClr>
                </a:solidFill>
                <a:ea typeface="Tahoma" pitchFamily="34" charset="0"/>
                <a:cs typeface="Times New Roman" pitchFamily="18" charset="0"/>
              </a:rPr>
              <a:t>Kaligrafik Yazı, Antik </a:t>
            </a:r>
            <a:r>
              <a:rPr lang="tr-TR" sz="2800" b="1" dirty="0" err="1">
                <a:solidFill>
                  <a:schemeClr val="bg1">
                    <a:lumMod val="50000"/>
                  </a:schemeClr>
                </a:solidFill>
                <a:ea typeface="Tahoma" pitchFamily="34" charset="0"/>
                <a:cs typeface="Times New Roman" pitchFamily="18" charset="0"/>
              </a:rPr>
              <a:t>Kursif</a:t>
            </a:r>
            <a:r>
              <a:rPr lang="tr-TR" sz="2800" b="1" dirty="0">
                <a:solidFill>
                  <a:schemeClr val="bg1">
                    <a:lumMod val="50000"/>
                  </a:schemeClr>
                </a:solidFill>
                <a:ea typeface="Tahoma" pitchFamily="34" charset="0"/>
                <a:cs typeface="Times New Roman" pitchFamily="18" charset="0"/>
              </a:rPr>
              <a:t> Yazı</a:t>
            </a:r>
          </a:p>
        </p:txBody>
      </p:sp>
      <p:pic>
        <p:nvPicPr>
          <p:cNvPr id="3" name="Resim 2">
            <a:extLst>
              <a:ext uri="{FF2B5EF4-FFF2-40B4-BE49-F238E27FC236}">
                <a16:creationId xmlns:a16="http://schemas.microsoft.com/office/drawing/2014/main" xmlns="" id="{AFB675EA-4ED4-E74E-8FE4-27D17E44491D}"/>
              </a:ext>
            </a:extLst>
          </p:cNvPr>
          <p:cNvPicPr>
            <a:picLocks noChangeAspect="1"/>
          </p:cNvPicPr>
          <p:nvPr/>
        </p:nvPicPr>
        <p:blipFill>
          <a:blip r:embed="rId3"/>
          <a:stretch>
            <a:fillRect/>
          </a:stretch>
        </p:blipFill>
        <p:spPr>
          <a:xfrm>
            <a:off x="1249680" y="1797925"/>
            <a:ext cx="6076950" cy="48974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774825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xmlns="" id="{BC438528-BF67-7E4B-ADFB-53C53FEFAB64}"/>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81269DF9-105C-A649-9A77-A6D7B876FBF8}"/>
              </a:ext>
            </a:extLst>
          </p:cNvPr>
          <p:cNvSpPr txBox="1"/>
          <p:nvPr/>
        </p:nvSpPr>
        <p:spPr>
          <a:xfrm>
            <a:off x="1392738" y="1251845"/>
            <a:ext cx="6339473" cy="523220"/>
          </a:xfrm>
          <a:prstGeom prst="rect">
            <a:avLst/>
          </a:prstGeom>
          <a:noFill/>
        </p:spPr>
        <p:txBody>
          <a:bodyPr wrap="square" rtlCol="0">
            <a:spAutoFit/>
          </a:bodyPr>
          <a:lstStyle/>
          <a:p>
            <a:pPr>
              <a:buNone/>
            </a:pPr>
            <a:r>
              <a:rPr lang="tr-TR" sz="2800" b="1" dirty="0">
                <a:solidFill>
                  <a:schemeClr val="bg1">
                    <a:lumMod val="50000"/>
                  </a:schemeClr>
                </a:solidFill>
                <a:ea typeface="Tahoma" pitchFamily="34" charset="0"/>
                <a:cs typeface="Times New Roman" pitchFamily="18" charset="0"/>
              </a:rPr>
              <a:t>Kaligrafik Yazı</a:t>
            </a:r>
          </a:p>
        </p:txBody>
      </p:sp>
      <p:pic>
        <p:nvPicPr>
          <p:cNvPr id="5" name="Resim 4">
            <a:extLst>
              <a:ext uri="{FF2B5EF4-FFF2-40B4-BE49-F238E27FC236}">
                <a16:creationId xmlns:a16="http://schemas.microsoft.com/office/drawing/2014/main" xmlns="" id="{0A211B94-D67F-0440-A2A7-47FFC3DF06E3}"/>
              </a:ext>
            </a:extLst>
          </p:cNvPr>
          <p:cNvPicPr>
            <a:picLocks noChangeAspect="1"/>
          </p:cNvPicPr>
          <p:nvPr/>
        </p:nvPicPr>
        <p:blipFill>
          <a:blip r:embed="rId3"/>
          <a:stretch>
            <a:fillRect/>
          </a:stretch>
        </p:blipFill>
        <p:spPr>
          <a:xfrm>
            <a:off x="1461318" y="1775065"/>
            <a:ext cx="5853882" cy="48421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383710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xmlns="" id="{BC438528-BF67-7E4B-ADFB-53C53FEFAB64}"/>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81269DF9-105C-A649-9A77-A6D7B876FBF8}"/>
              </a:ext>
            </a:extLst>
          </p:cNvPr>
          <p:cNvSpPr txBox="1"/>
          <p:nvPr/>
        </p:nvSpPr>
        <p:spPr>
          <a:xfrm>
            <a:off x="649788" y="1183265"/>
            <a:ext cx="6339473" cy="523220"/>
          </a:xfrm>
          <a:prstGeom prst="rect">
            <a:avLst/>
          </a:prstGeom>
          <a:noFill/>
        </p:spPr>
        <p:txBody>
          <a:bodyPr wrap="square" rtlCol="0">
            <a:spAutoFit/>
          </a:bodyPr>
          <a:lstStyle/>
          <a:p>
            <a:pPr>
              <a:buNone/>
            </a:pPr>
            <a:r>
              <a:rPr lang="tr-TR" sz="2800" b="1" dirty="0">
                <a:solidFill>
                  <a:schemeClr val="bg1">
                    <a:lumMod val="50000"/>
                  </a:schemeClr>
                </a:solidFill>
                <a:ea typeface="Tahoma" pitchFamily="34" charset="0"/>
                <a:cs typeface="Times New Roman" pitchFamily="18" charset="0"/>
              </a:rPr>
              <a:t>Kaligrafik Yazı</a:t>
            </a:r>
          </a:p>
        </p:txBody>
      </p:sp>
      <p:pic>
        <p:nvPicPr>
          <p:cNvPr id="3" name="Resim 2">
            <a:extLst>
              <a:ext uri="{FF2B5EF4-FFF2-40B4-BE49-F238E27FC236}">
                <a16:creationId xmlns:a16="http://schemas.microsoft.com/office/drawing/2014/main" xmlns="" id="{F432D107-54BC-E243-B9FC-2B50FCE3DF33}"/>
              </a:ext>
            </a:extLst>
          </p:cNvPr>
          <p:cNvPicPr>
            <a:picLocks noChangeAspect="1"/>
          </p:cNvPicPr>
          <p:nvPr/>
        </p:nvPicPr>
        <p:blipFill>
          <a:blip r:embed="rId3"/>
          <a:stretch>
            <a:fillRect/>
          </a:stretch>
        </p:blipFill>
        <p:spPr>
          <a:xfrm>
            <a:off x="-9526" y="1714500"/>
            <a:ext cx="9144000" cy="5143500"/>
          </a:xfrm>
          <a:prstGeom prst="rect">
            <a:avLst/>
          </a:prstGeom>
        </p:spPr>
      </p:pic>
    </p:spTree>
    <p:extLst>
      <p:ext uri="{BB962C8B-B14F-4D97-AF65-F5344CB8AC3E}">
        <p14:creationId xmlns:p14="http://schemas.microsoft.com/office/powerpoint/2010/main" val="22904754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xmlns="" id="{BC438528-BF67-7E4B-ADFB-53C53FEFAB64}"/>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81269DF9-105C-A649-9A77-A6D7B876FBF8}"/>
              </a:ext>
            </a:extLst>
          </p:cNvPr>
          <p:cNvSpPr txBox="1"/>
          <p:nvPr/>
        </p:nvSpPr>
        <p:spPr>
          <a:xfrm>
            <a:off x="649788" y="1183265"/>
            <a:ext cx="6339473" cy="523220"/>
          </a:xfrm>
          <a:prstGeom prst="rect">
            <a:avLst/>
          </a:prstGeom>
          <a:noFill/>
        </p:spPr>
        <p:txBody>
          <a:bodyPr wrap="square" rtlCol="0">
            <a:spAutoFit/>
          </a:bodyPr>
          <a:lstStyle/>
          <a:p>
            <a:pPr>
              <a:buNone/>
            </a:pPr>
            <a:r>
              <a:rPr lang="tr-TR" sz="2800" b="1" dirty="0">
                <a:solidFill>
                  <a:schemeClr val="bg1">
                    <a:lumMod val="50000"/>
                  </a:schemeClr>
                </a:solidFill>
                <a:ea typeface="Tahoma" pitchFamily="34" charset="0"/>
                <a:cs typeface="Times New Roman" pitchFamily="18" charset="0"/>
              </a:rPr>
              <a:t>Kaligrafik Yazı</a:t>
            </a:r>
          </a:p>
        </p:txBody>
      </p:sp>
      <p:pic>
        <p:nvPicPr>
          <p:cNvPr id="5" name="Resim 4">
            <a:extLst>
              <a:ext uri="{FF2B5EF4-FFF2-40B4-BE49-F238E27FC236}">
                <a16:creationId xmlns:a16="http://schemas.microsoft.com/office/drawing/2014/main" xmlns="" id="{9A7D6B2F-7D41-BC49-AFB0-3A3C39A755EF}"/>
              </a:ext>
            </a:extLst>
          </p:cNvPr>
          <p:cNvPicPr>
            <a:picLocks noChangeAspect="1"/>
          </p:cNvPicPr>
          <p:nvPr/>
        </p:nvPicPr>
        <p:blipFill>
          <a:blip r:embed="rId3"/>
          <a:stretch>
            <a:fillRect/>
          </a:stretch>
        </p:blipFill>
        <p:spPr>
          <a:xfrm>
            <a:off x="0" y="1812063"/>
            <a:ext cx="9144000" cy="5047059"/>
          </a:xfrm>
          <a:prstGeom prst="rect">
            <a:avLst/>
          </a:prstGeom>
        </p:spPr>
      </p:pic>
    </p:spTree>
    <p:extLst>
      <p:ext uri="{BB962C8B-B14F-4D97-AF65-F5344CB8AC3E}">
        <p14:creationId xmlns:p14="http://schemas.microsoft.com/office/powerpoint/2010/main" val="4639647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xmlns="" id="{BC438528-BF67-7E4B-ADFB-53C53FEFAB64}"/>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81269DF9-105C-A649-9A77-A6D7B876FBF8}"/>
              </a:ext>
            </a:extLst>
          </p:cNvPr>
          <p:cNvSpPr txBox="1"/>
          <p:nvPr/>
        </p:nvSpPr>
        <p:spPr>
          <a:xfrm>
            <a:off x="649788" y="1183265"/>
            <a:ext cx="6339473" cy="523220"/>
          </a:xfrm>
          <a:prstGeom prst="rect">
            <a:avLst/>
          </a:prstGeom>
          <a:noFill/>
        </p:spPr>
        <p:txBody>
          <a:bodyPr wrap="square" rtlCol="0">
            <a:spAutoFit/>
          </a:bodyPr>
          <a:lstStyle/>
          <a:p>
            <a:pPr>
              <a:buNone/>
            </a:pPr>
            <a:r>
              <a:rPr lang="tr-TR" sz="2800" b="1" dirty="0">
                <a:solidFill>
                  <a:schemeClr val="bg1">
                    <a:lumMod val="50000"/>
                  </a:schemeClr>
                </a:solidFill>
                <a:ea typeface="Tahoma" pitchFamily="34" charset="0"/>
                <a:cs typeface="Times New Roman" pitchFamily="18" charset="0"/>
              </a:rPr>
              <a:t>Kaligrafik Yazı</a:t>
            </a:r>
          </a:p>
        </p:txBody>
      </p:sp>
      <p:pic>
        <p:nvPicPr>
          <p:cNvPr id="3" name="Resim 2">
            <a:extLst>
              <a:ext uri="{FF2B5EF4-FFF2-40B4-BE49-F238E27FC236}">
                <a16:creationId xmlns:a16="http://schemas.microsoft.com/office/drawing/2014/main" xmlns="" id="{098F0A5C-D99A-114A-8720-6BE6E0021B38}"/>
              </a:ext>
            </a:extLst>
          </p:cNvPr>
          <p:cNvPicPr>
            <a:picLocks noChangeAspect="1"/>
          </p:cNvPicPr>
          <p:nvPr/>
        </p:nvPicPr>
        <p:blipFill>
          <a:blip r:embed="rId3"/>
          <a:stretch>
            <a:fillRect/>
          </a:stretch>
        </p:blipFill>
        <p:spPr>
          <a:xfrm>
            <a:off x="770890" y="1812064"/>
            <a:ext cx="6029960" cy="5057876"/>
          </a:xfrm>
          <a:prstGeom prst="rect">
            <a:avLst/>
          </a:prstGeom>
        </p:spPr>
      </p:pic>
    </p:spTree>
    <p:extLst>
      <p:ext uri="{BB962C8B-B14F-4D97-AF65-F5344CB8AC3E}">
        <p14:creationId xmlns:p14="http://schemas.microsoft.com/office/powerpoint/2010/main" val="37798783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xmlns="" id="{BC438528-BF67-7E4B-ADFB-53C53FEFAB64}"/>
              </a:ext>
            </a:extLst>
          </p:cNvPr>
          <p:cNvPicPr>
            <a:picLocks noChangeAspect="1"/>
          </p:cNvPicPr>
          <p:nvPr/>
        </p:nvPicPr>
        <p:blipFill>
          <a:blip r:embed="rId2"/>
          <a:stretch>
            <a:fillRect/>
          </a:stretch>
        </p:blipFill>
        <p:spPr>
          <a:xfrm>
            <a:off x="0" y="0"/>
            <a:ext cx="9144000" cy="1077686"/>
          </a:xfrm>
          <a:prstGeom prst="rect">
            <a:avLst/>
          </a:prstGeom>
        </p:spPr>
      </p:pic>
      <p:pic>
        <p:nvPicPr>
          <p:cNvPr id="5" name="Resim 4">
            <a:extLst>
              <a:ext uri="{FF2B5EF4-FFF2-40B4-BE49-F238E27FC236}">
                <a16:creationId xmlns:a16="http://schemas.microsoft.com/office/drawing/2014/main" xmlns="" id="{59ADF007-E7C0-A546-85C6-8BA0F7CC91D7}"/>
              </a:ext>
            </a:extLst>
          </p:cNvPr>
          <p:cNvPicPr>
            <a:picLocks noChangeAspect="1"/>
          </p:cNvPicPr>
          <p:nvPr/>
        </p:nvPicPr>
        <p:blipFill>
          <a:blip r:embed="rId3"/>
          <a:stretch>
            <a:fillRect/>
          </a:stretch>
        </p:blipFill>
        <p:spPr>
          <a:xfrm>
            <a:off x="1577340" y="1077686"/>
            <a:ext cx="5463076" cy="5799491"/>
          </a:xfrm>
          <a:prstGeom prst="rect">
            <a:avLst/>
          </a:prstGeom>
        </p:spPr>
      </p:pic>
    </p:spTree>
    <p:extLst>
      <p:ext uri="{BB962C8B-B14F-4D97-AF65-F5344CB8AC3E}">
        <p14:creationId xmlns:p14="http://schemas.microsoft.com/office/powerpoint/2010/main" val="27094524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xmlns="" id="{BC438528-BF67-7E4B-ADFB-53C53FEFAB64}"/>
              </a:ext>
            </a:extLst>
          </p:cNvPr>
          <p:cNvPicPr>
            <a:picLocks noChangeAspect="1"/>
          </p:cNvPicPr>
          <p:nvPr/>
        </p:nvPicPr>
        <p:blipFill>
          <a:blip r:embed="rId2"/>
          <a:stretch>
            <a:fillRect/>
          </a:stretch>
        </p:blipFill>
        <p:spPr>
          <a:xfrm>
            <a:off x="0" y="0"/>
            <a:ext cx="9144000" cy="1077686"/>
          </a:xfrm>
          <a:prstGeom prst="rect">
            <a:avLst/>
          </a:prstGeom>
        </p:spPr>
      </p:pic>
      <p:pic>
        <p:nvPicPr>
          <p:cNvPr id="3" name="Resim 2">
            <a:extLst>
              <a:ext uri="{FF2B5EF4-FFF2-40B4-BE49-F238E27FC236}">
                <a16:creationId xmlns:a16="http://schemas.microsoft.com/office/drawing/2014/main" xmlns="" id="{38D4508D-6A36-A340-BC2F-E12FF979F406}"/>
              </a:ext>
            </a:extLst>
          </p:cNvPr>
          <p:cNvPicPr>
            <a:picLocks noChangeAspect="1"/>
          </p:cNvPicPr>
          <p:nvPr/>
        </p:nvPicPr>
        <p:blipFill>
          <a:blip r:embed="rId3"/>
          <a:stretch>
            <a:fillRect/>
          </a:stretch>
        </p:blipFill>
        <p:spPr>
          <a:xfrm>
            <a:off x="2256790" y="1069975"/>
            <a:ext cx="4630420" cy="5788025"/>
          </a:xfrm>
          <a:prstGeom prst="rect">
            <a:avLst/>
          </a:prstGeom>
        </p:spPr>
      </p:pic>
      <p:sp>
        <p:nvSpPr>
          <p:cNvPr id="4" name="Metin kutusu 3">
            <a:extLst>
              <a:ext uri="{FF2B5EF4-FFF2-40B4-BE49-F238E27FC236}">
                <a16:creationId xmlns:a16="http://schemas.microsoft.com/office/drawing/2014/main" xmlns="" id="{D791C426-F74D-3D42-A1D0-8FFC875931C2}"/>
              </a:ext>
            </a:extLst>
          </p:cNvPr>
          <p:cNvSpPr txBox="1"/>
          <p:nvPr/>
        </p:nvSpPr>
        <p:spPr>
          <a:xfrm>
            <a:off x="7029450" y="6149340"/>
            <a:ext cx="1443600" cy="369332"/>
          </a:xfrm>
          <a:prstGeom prst="rect">
            <a:avLst/>
          </a:prstGeom>
          <a:noFill/>
        </p:spPr>
        <p:txBody>
          <a:bodyPr wrap="none" rtlCol="0">
            <a:spAutoFit/>
          </a:bodyPr>
          <a:lstStyle/>
          <a:p>
            <a:r>
              <a:rPr lang="tr-TR" dirty="0"/>
              <a:t>Kaligrafik Yazı</a:t>
            </a:r>
          </a:p>
        </p:txBody>
      </p:sp>
    </p:spTree>
    <p:extLst>
      <p:ext uri="{BB962C8B-B14F-4D97-AF65-F5344CB8AC3E}">
        <p14:creationId xmlns:p14="http://schemas.microsoft.com/office/powerpoint/2010/main" val="10702909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xmlns="" id="{BBBB3102-108D-B249-92E3-2DDA359EFAD5}"/>
              </a:ext>
            </a:extLst>
          </p:cNvPr>
          <p:cNvPicPr>
            <a:picLocks noChangeAspect="1"/>
          </p:cNvPicPr>
          <p:nvPr/>
        </p:nvPicPr>
        <p:blipFill>
          <a:blip r:embed="rId2"/>
          <a:stretch>
            <a:fillRect/>
          </a:stretch>
        </p:blipFill>
        <p:spPr>
          <a:xfrm>
            <a:off x="1028700" y="0"/>
            <a:ext cx="6858000" cy="6858000"/>
          </a:xfrm>
          <a:prstGeom prst="rect">
            <a:avLst/>
          </a:prstGeom>
        </p:spPr>
      </p:pic>
    </p:spTree>
    <p:extLst>
      <p:ext uri="{BB962C8B-B14F-4D97-AF65-F5344CB8AC3E}">
        <p14:creationId xmlns:p14="http://schemas.microsoft.com/office/powerpoint/2010/main" val="34305540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B9599AD4-E03C-3440-8283-9950B9091C2E}"/>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EAEED7A8-DFD6-CE40-BFE0-E2BE1CC639A2}"/>
              </a:ext>
            </a:extLst>
          </p:cNvPr>
          <p:cNvSpPr txBox="1"/>
          <p:nvPr/>
        </p:nvSpPr>
        <p:spPr>
          <a:xfrm>
            <a:off x="792847" y="1380314"/>
            <a:ext cx="7601853" cy="5016758"/>
          </a:xfrm>
          <a:prstGeom prst="rect">
            <a:avLst/>
          </a:prstGeom>
          <a:noFill/>
        </p:spPr>
        <p:txBody>
          <a:bodyPr wrap="square" rtlCol="0">
            <a:spAutoFit/>
          </a:bodyPr>
          <a:lstStyle/>
          <a:p>
            <a:r>
              <a:rPr lang="tr-TR" sz="3200" b="1" dirty="0">
                <a:solidFill>
                  <a:srgbClr val="7030A0"/>
                </a:solidFill>
              </a:rPr>
              <a:t>Boşluk Düzenleme</a:t>
            </a:r>
          </a:p>
          <a:p>
            <a:pPr fontAlgn="base"/>
            <a:endParaRPr lang="tr-TR" sz="2400" b="1" dirty="0">
              <a:solidFill>
                <a:schemeClr val="bg1">
                  <a:lumMod val="50000"/>
                </a:schemeClr>
              </a:solidFill>
            </a:endParaRPr>
          </a:p>
          <a:p>
            <a:r>
              <a:rPr lang="tr-TR" sz="2400" b="1" dirty="0">
                <a:solidFill>
                  <a:schemeClr val="accent5">
                    <a:lumMod val="75000"/>
                  </a:schemeClr>
                </a:solidFill>
              </a:rPr>
              <a:t>Sayfa tasarımcısı, kağıt üzerinde pozitif alanlar kadar negatif alanları da tasarlamak durumundadır. Negatif alanlar boş alan olarak değerlendirilir ve gözü dinlendirir.</a:t>
            </a:r>
          </a:p>
          <a:p>
            <a:endParaRPr lang="tr-TR" sz="2400" b="1" dirty="0">
              <a:solidFill>
                <a:schemeClr val="accent5">
                  <a:lumMod val="75000"/>
                </a:schemeClr>
              </a:solidFill>
            </a:endParaRPr>
          </a:p>
          <a:p>
            <a:r>
              <a:rPr lang="tr-TR" sz="2400" dirty="0">
                <a:solidFill>
                  <a:schemeClr val="accent5">
                    <a:lumMod val="75000"/>
                  </a:schemeClr>
                </a:solidFill>
              </a:rPr>
              <a:t>Harf Araları</a:t>
            </a:r>
          </a:p>
          <a:p>
            <a:r>
              <a:rPr lang="tr-TR" sz="2400" dirty="0">
                <a:solidFill>
                  <a:schemeClr val="accent5">
                    <a:lumMod val="75000"/>
                  </a:schemeClr>
                </a:solidFill>
              </a:rPr>
              <a:t>Kelime Araları</a:t>
            </a:r>
          </a:p>
          <a:p>
            <a:r>
              <a:rPr lang="tr-TR" sz="2400" dirty="0">
                <a:solidFill>
                  <a:schemeClr val="accent5">
                    <a:lumMod val="75000"/>
                  </a:schemeClr>
                </a:solidFill>
              </a:rPr>
              <a:t>Satır Araları</a:t>
            </a:r>
          </a:p>
          <a:p>
            <a:r>
              <a:rPr lang="tr-TR" sz="2400" dirty="0">
                <a:solidFill>
                  <a:schemeClr val="accent5">
                    <a:lumMod val="75000"/>
                  </a:schemeClr>
                </a:solidFill>
              </a:rPr>
              <a:t>Metin İçinde Satır Araları</a:t>
            </a:r>
          </a:p>
          <a:p>
            <a:r>
              <a:rPr lang="tr-TR" sz="2400" dirty="0">
                <a:solidFill>
                  <a:schemeClr val="accent5">
                    <a:lumMod val="75000"/>
                  </a:schemeClr>
                </a:solidFill>
              </a:rPr>
              <a:t>Paragraf ve Sütun Araları</a:t>
            </a:r>
          </a:p>
          <a:p>
            <a:endParaRPr lang="tr-TR" sz="2400" b="1" dirty="0"/>
          </a:p>
          <a:p>
            <a:endParaRPr lang="tr-TR" sz="2400" b="1" dirty="0"/>
          </a:p>
        </p:txBody>
      </p:sp>
    </p:spTree>
    <p:extLst>
      <p:ext uri="{BB962C8B-B14F-4D97-AF65-F5344CB8AC3E}">
        <p14:creationId xmlns:p14="http://schemas.microsoft.com/office/powerpoint/2010/main" val="26253871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B9599AD4-E03C-3440-8283-9950B9091C2E}"/>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EAEED7A8-DFD6-CE40-BFE0-E2BE1CC639A2}"/>
              </a:ext>
            </a:extLst>
          </p:cNvPr>
          <p:cNvSpPr txBox="1"/>
          <p:nvPr/>
        </p:nvSpPr>
        <p:spPr>
          <a:xfrm>
            <a:off x="792847" y="1380314"/>
            <a:ext cx="7601853" cy="5509200"/>
          </a:xfrm>
          <a:prstGeom prst="rect">
            <a:avLst/>
          </a:prstGeom>
          <a:noFill/>
        </p:spPr>
        <p:txBody>
          <a:bodyPr wrap="square" rtlCol="0">
            <a:spAutoFit/>
          </a:bodyPr>
          <a:lstStyle/>
          <a:p>
            <a:r>
              <a:rPr lang="tr-TR" sz="3200" b="1" dirty="0">
                <a:solidFill>
                  <a:srgbClr val="7030A0"/>
                </a:solidFill>
              </a:rPr>
              <a:t>Boşluk Düzenleme</a:t>
            </a:r>
          </a:p>
          <a:p>
            <a:pPr fontAlgn="base"/>
            <a:endParaRPr lang="tr-TR" sz="2400" b="1" dirty="0">
              <a:solidFill>
                <a:schemeClr val="bg1">
                  <a:lumMod val="50000"/>
                </a:schemeClr>
              </a:solidFill>
            </a:endParaRPr>
          </a:p>
          <a:p>
            <a:r>
              <a:rPr lang="en-US" sz="2400" b="1" dirty="0">
                <a:solidFill>
                  <a:schemeClr val="accent5">
                    <a:lumMod val="75000"/>
                  </a:schemeClr>
                </a:solidFill>
              </a:rPr>
              <a:t>Met</a:t>
            </a:r>
            <a:r>
              <a:rPr lang="tr-TR" sz="2400" b="1" dirty="0">
                <a:solidFill>
                  <a:schemeClr val="accent5">
                    <a:lumMod val="75000"/>
                  </a:schemeClr>
                </a:solidFill>
              </a:rPr>
              <a:t>inler görsel etkiye sahiptirler. Gri alanlar oluştururlar.</a:t>
            </a:r>
          </a:p>
          <a:p>
            <a:r>
              <a:rPr lang="tr-TR" sz="2400" dirty="0">
                <a:solidFill>
                  <a:schemeClr val="accent5">
                    <a:lumMod val="75000"/>
                  </a:schemeClr>
                </a:solidFill>
              </a:rPr>
              <a:t>Ara boşluklar «Espas» olarak değerlendirilir. Harf ve Kelime aralarındaki boşluklar yazının okunurluğunu artırır.</a:t>
            </a:r>
          </a:p>
          <a:p>
            <a:endParaRPr lang="tr-TR" sz="2400" b="1" dirty="0">
              <a:solidFill>
                <a:schemeClr val="accent5">
                  <a:lumMod val="75000"/>
                </a:schemeClr>
              </a:solidFill>
            </a:endParaRPr>
          </a:p>
          <a:p>
            <a:r>
              <a:rPr lang="tr-TR" sz="2400" b="1" dirty="0">
                <a:solidFill>
                  <a:schemeClr val="accent5">
                    <a:lumMod val="75000"/>
                  </a:schemeClr>
                </a:solidFill>
              </a:rPr>
              <a:t>Sıkışık espas: Siyah etki yaratır.</a:t>
            </a:r>
          </a:p>
          <a:p>
            <a:r>
              <a:rPr lang="tr-TR" sz="2400" b="1" dirty="0">
                <a:solidFill>
                  <a:schemeClr val="accent5">
                    <a:lumMod val="75000"/>
                  </a:schemeClr>
                </a:solidFill>
              </a:rPr>
              <a:t>Gevşek espas: Gri etkisi yaratır.</a:t>
            </a:r>
          </a:p>
          <a:p>
            <a:endParaRPr lang="tr-TR" sz="2400" b="1" dirty="0">
              <a:solidFill>
                <a:schemeClr val="accent5">
                  <a:lumMod val="75000"/>
                </a:schemeClr>
              </a:solidFill>
            </a:endParaRPr>
          </a:p>
          <a:p>
            <a:r>
              <a:rPr lang="tr-TR" sz="2000" b="1" dirty="0">
                <a:solidFill>
                  <a:schemeClr val="accent6"/>
                </a:solidFill>
              </a:rPr>
              <a:t>Harf ve kelime aralarındaki gereksiz ve fazla boşluklar su yolu olarak adlandırılır ve ana metnin okunurluğunu azaltır. Temel yazıda iki kelime arasında bir «e» harfi kadar boşluk bırakılabilir. Noktalama işaretlerinden sonra 1,5 «e» kadar boşluk bırakılabilir.</a:t>
            </a:r>
          </a:p>
          <a:p>
            <a:endParaRPr lang="tr-TR" sz="2400" b="1" dirty="0">
              <a:solidFill>
                <a:schemeClr val="accent5">
                  <a:lumMod val="75000"/>
                </a:schemeClr>
              </a:solidFill>
            </a:endParaRPr>
          </a:p>
          <a:p>
            <a:endParaRPr lang="tr-TR" sz="2400" b="1" dirty="0"/>
          </a:p>
        </p:txBody>
      </p:sp>
    </p:spTree>
    <p:extLst>
      <p:ext uri="{BB962C8B-B14F-4D97-AF65-F5344CB8AC3E}">
        <p14:creationId xmlns:p14="http://schemas.microsoft.com/office/powerpoint/2010/main" val="32375885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B9599AD4-E03C-3440-8283-9950B9091C2E}"/>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EAEED7A8-DFD6-CE40-BFE0-E2BE1CC639A2}"/>
              </a:ext>
            </a:extLst>
          </p:cNvPr>
          <p:cNvSpPr txBox="1"/>
          <p:nvPr/>
        </p:nvSpPr>
        <p:spPr>
          <a:xfrm>
            <a:off x="792847" y="1380314"/>
            <a:ext cx="8191133" cy="3908762"/>
          </a:xfrm>
          <a:prstGeom prst="rect">
            <a:avLst/>
          </a:prstGeom>
          <a:noFill/>
        </p:spPr>
        <p:txBody>
          <a:bodyPr wrap="square" rtlCol="0">
            <a:spAutoFit/>
          </a:bodyPr>
          <a:lstStyle/>
          <a:p>
            <a:r>
              <a:rPr lang="tr-TR" sz="3200" b="1" dirty="0">
                <a:solidFill>
                  <a:srgbClr val="7030A0"/>
                </a:solidFill>
              </a:rPr>
              <a:t>Harf Araları (</a:t>
            </a:r>
            <a:r>
              <a:rPr lang="tr-TR" sz="3200" b="1" dirty="0" err="1">
                <a:solidFill>
                  <a:srgbClr val="7030A0"/>
                </a:solidFill>
              </a:rPr>
              <a:t>Kerning</a:t>
            </a:r>
            <a:r>
              <a:rPr lang="tr-TR" sz="3200" b="1" dirty="0">
                <a:solidFill>
                  <a:srgbClr val="7030A0"/>
                </a:solidFill>
              </a:rPr>
              <a:t>)</a:t>
            </a:r>
          </a:p>
          <a:p>
            <a:r>
              <a:rPr lang="tr-TR" sz="2400" b="1" dirty="0">
                <a:solidFill>
                  <a:schemeClr val="accent1">
                    <a:lumMod val="60000"/>
                    <a:lumOff val="40000"/>
                  </a:schemeClr>
                </a:solidFill>
              </a:rPr>
              <a:t>Harfler arasında eşit aralık değil, göz kararı ile eşit boşluk bırakılmalıdır.</a:t>
            </a:r>
          </a:p>
          <a:p>
            <a:endParaRPr lang="tr-TR" sz="2400" b="1" dirty="0">
              <a:solidFill>
                <a:schemeClr val="accent1">
                  <a:lumMod val="60000"/>
                  <a:lumOff val="40000"/>
                </a:schemeClr>
              </a:solidFill>
            </a:endParaRPr>
          </a:p>
          <a:p>
            <a:r>
              <a:rPr lang="tr-TR" sz="2400" b="1" dirty="0" err="1">
                <a:solidFill>
                  <a:schemeClr val="accent1">
                    <a:lumMod val="60000"/>
                    <a:lumOff val="40000"/>
                  </a:schemeClr>
                </a:solidFill>
              </a:rPr>
              <a:t>Espaslamanın</a:t>
            </a:r>
            <a:r>
              <a:rPr lang="tr-TR" sz="2400" b="1" dirty="0">
                <a:solidFill>
                  <a:schemeClr val="accent1">
                    <a:lumMod val="60000"/>
                    <a:lumOff val="40000"/>
                  </a:schemeClr>
                </a:solidFill>
              </a:rPr>
              <a:t> gerçek kuralı, iki harf arasındaki boşluğun düzenlenmesidir. Bu şekilde de iki harfin birbirlerine bakan yan duvarları espas miktarını belirler.</a:t>
            </a:r>
          </a:p>
          <a:p>
            <a:endParaRPr lang="tr-TR" sz="2400" b="1" dirty="0">
              <a:solidFill>
                <a:schemeClr val="accent1">
                  <a:lumMod val="60000"/>
                  <a:lumOff val="40000"/>
                </a:schemeClr>
              </a:solidFill>
            </a:endParaRPr>
          </a:p>
          <a:p>
            <a:endParaRPr lang="tr-TR" sz="2400" b="1" dirty="0">
              <a:solidFill>
                <a:schemeClr val="accent5">
                  <a:lumMod val="75000"/>
                </a:schemeClr>
              </a:solidFill>
            </a:endParaRPr>
          </a:p>
          <a:p>
            <a:endParaRPr lang="tr-TR" sz="2400" b="1" dirty="0"/>
          </a:p>
        </p:txBody>
      </p:sp>
      <p:pic>
        <p:nvPicPr>
          <p:cNvPr id="7" name="Resim 6">
            <a:extLst>
              <a:ext uri="{FF2B5EF4-FFF2-40B4-BE49-F238E27FC236}">
                <a16:creationId xmlns:a16="http://schemas.microsoft.com/office/drawing/2014/main" xmlns="" id="{6C07B389-D4F5-4643-A93D-21760DA3FE7B}"/>
              </a:ext>
            </a:extLst>
          </p:cNvPr>
          <p:cNvPicPr>
            <a:picLocks noChangeAspect="1"/>
          </p:cNvPicPr>
          <p:nvPr/>
        </p:nvPicPr>
        <p:blipFill>
          <a:blip r:embed="rId3"/>
          <a:stretch>
            <a:fillRect/>
          </a:stretch>
        </p:blipFill>
        <p:spPr>
          <a:xfrm>
            <a:off x="855980" y="4263390"/>
            <a:ext cx="6983016" cy="236601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395264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B9599AD4-E03C-3440-8283-9950B9091C2E}"/>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EAEED7A8-DFD6-CE40-BFE0-E2BE1CC639A2}"/>
              </a:ext>
            </a:extLst>
          </p:cNvPr>
          <p:cNvSpPr txBox="1"/>
          <p:nvPr/>
        </p:nvSpPr>
        <p:spPr>
          <a:xfrm>
            <a:off x="804277" y="1208864"/>
            <a:ext cx="8191133" cy="1692771"/>
          </a:xfrm>
          <a:prstGeom prst="rect">
            <a:avLst/>
          </a:prstGeom>
          <a:noFill/>
        </p:spPr>
        <p:txBody>
          <a:bodyPr wrap="square" rtlCol="0">
            <a:spAutoFit/>
          </a:bodyPr>
          <a:lstStyle/>
          <a:p>
            <a:r>
              <a:rPr lang="tr-TR" sz="3200" b="1" dirty="0">
                <a:solidFill>
                  <a:srgbClr val="7030A0"/>
                </a:solidFill>
              </a:rPr>
              <a:t>Harf Araları (</a:t>
            </a:r>
            <a:r>
              <a:rPr lang="tr-TR" sz="3200" b="1" dirty="0" err="1">
                <a:solidFill>
                  <a:srgbClr val="7030A0"/>
                </a:solidFill>
              </a:rPr>
              <a:t>Kerning</a:t>
            </a:r>
            <a:r>
              <a:rPr lang="tr-TR" sz="3200" b="1" dirty="0">
                <a:solidFill>
                  <a:srgbClr val="7030A0"/>
                </a:solidFill>
              </a:rPr>
              <a:t>)</a:t>
            </a:r>
          </a:p>
          <a:p>
            <a:endParaRPr lang="tr-TR" sz="2400" b="1" dirty="0">
              <a:solidFill>
                <a:schemeClr val="accent1">
                  <a:lumMod val="60000"/>
                  <a:lumOff val="40000"/>
                </a:schemeClr>
              </a:solidFill>
            </a:endParaRPr>
          </a:p>
          <a:p>
            <a:endParaRPr lang="tr-TR" sz="2400" b="1" dirty="0">
              <a:solidFill>
                <a:schemeClr val="accent5">
                  <a:lumMod val="75000"/>
                </a:schemeClr>
              </a:solidFill>
            </a:endParaRPr>
          </a:p>
          <a:p>
            <a:endParaRPr lang="tr-TR" sz="2400" b="1" dirty="0"/>
          </a:p>
        </p:txBody>
      </p:sp>
      <p:pic>
        <p:nvPicPr>
          <p:cNvPr id="5" name="Resim 4">
            <a:extLst>
              <a:ext uri="{FF2B5EF4-FFF2-40B4-BE49-F238E27FC236}">
                <a16:creationId xmlns:a16="http://schemas.microsoft.com/office/drawing/2014/main" xmlns="" id="{E194237C-1494-0D48-8AB2-B8C3A5C326E5}"/>
              </a:ext>
            </a:extLst>
          </p:cNvPr>
          <p:cNvPicPr>
            <a:picLocks noChangeAspect="1"/>
          </p:cNvPicPr>
          <p:nvPr/>
        </p:nvPicPr>
        <p:blipFill>
          <a:blip r:embed="rId3"/>
          <a:stretch>
            <a:fillRect/>
          </a:stretch>
        </p:blipFill>
        <p:spPr>
          <a:xfrm>
            <a:off x="900429" y="1817371"/>
            <a:ext cx="6484619" cy="48634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567750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B9599AD4-E03C-3440-8283-9950B9091C2E}"/>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EAEED7A8-DFD6-CE40-BFE0-E2BE1CC639A2}"/>
              </a:ext>
            </a:extLst>
          </p:cNvPr>
          <p:cNvSpPr txBox="1"/>
          <p:nvPr/>
        </p:nvSpPr>
        <p:spPr>
          <a:xfrm>
            <a:off x="587107" y="1245304"/>
            <a:ext cx="4384943" cy="1692771"/>
          </a:xfrm>
          <a:prstGeom prst="rect">
            <a:avLst/>
          </a:prstGeom>
          <a:noFill/>
        </p:spPr>
        <p:txBody>
          <a:bodyPr wrap="square" rtlCol="0">
            <a:spAutoFit/>
          </a:bodyPr>
          <a:lstStyle/>
          <a:p>
            <a:r>
              <a:rPr lang="tr-TR" sz="3200" b="1" dirty="0">
                <a:solidFill>
                  <a:srgbClr val="7030A0"/>
                </a:solidFill>
              </a:rPr>
              <a:t>Harf Araları (</a:t>
            </a:r>
            <a:r>
              <a:rPr lang="tr-TR" sz="3200" b="1" dirty="0" err="1">
                <a:solidFill>
                  <a:srgbClr val="7030A0"/>
                </a:solidFill>
              </a:rPr>
              <a:t>Kerning</a:t>
            </a:r>
            <a:r>
              <a:rPr lang="tr-TR" sz="3200" b="1" dirty="0">
                <a:solidFill>
                  <a:srgbClr val="7030A0"/>
                </a:solidFill>
              </a:rPr>
              <a:t>)</a:t>
            </a:r>
          </a:p>
          <a:p>
            <a:endParaRPr lang="tr-TR" sz="2400" b="1" dirty="0">
              <a:solidFill>
                <a:schemeClr val="accent1">
                  <a:lumMod val="60000"/>
                  <a:lumOff val="40000"/>
                </a:schemeClr>
              </a:solidFill>
            </a:endParaRPr>
          </a:p>
          <a:p>
            <a:endParaRPr lang="tr-TR" sz="2400" b="1" dirty="0">
              <a:solidFill>
                <a:schemeClr val="accent5">
                  <a:lumMod val="75000"/>
                </a:schemeClr>
              </a:solidFill>
            </a:endParaRPr>
          </a:p>
          <a:p>
            <a:endParaRPr lang="tr-TR" sz="2400" b="1" dirty="0"/>
          </a:p>
        </p:txBody>
      </p:sp>
      <p:pic>
        <p:nvPicPr>
          <p:cNvPr id="5" name="Resim 4">
            <a:extLst>
              <a:ext uri="{FF2B5EF4-FFF2-40B4-BE49-F238E27FC236}">
                <a16:creationId xmlns:a16="http://schemas.microsoft.com/office/drawing/2014/main" xmlns="" id="{F6AE8BA4-43DA-2F42-8C9E-8F9582980D7E}"/>
              </a:ext>
            </a:extLst>
          </p:cNvPr>
          <p:cNvPicPr>
            <a:picLocks noChangeAspect="1"/>
          </p:cNvPicPr>
          <p:nvPr/>
        </p:nvPicPr>
        <p:blipFill>
          <a:blip r:embed="rId3"/>
          <a:stretch>
            <a:fillRect/>
          </a:stretch>
        </p:blipFill>
        <p:spPr>
          <a:xfrm>
            <a:off x="0" y="2091690"/>
            <a:ext cx="9144000" cy="4766310"/>
          </a:xfrm>
          <a:prstGeom prst="rect">
            <a:avLst/>
          </a:prstGeom>
        </p:spPr>
      </p:pic>
    </p:spTree>
    <p:extLst>
      <p:ext uri="{BB962C8B-B14F-4D97-AF65-F5344CB8AC3E}">
        <p14:creationId xmlns:p14="http://schemas.microsoft.com/office/powerpoint/2010/main" val="36677302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xmlns="" id="{EAEED7A8-DFD6-CE40-BFE0-E2BE1CC639A2}"/>
              </a:ext>
            </a:extLst>
          </p:cNvPr>
          <p:cNvSpPr txBox="1"/>
          <p:nvPr/>
        </p:nvSpPr>
        <p:spPr>
          <a:xfrm>
            <a:off x="6645007" y="5188654"/>
            <a:ext cx="4384943" cy="2185214"/>
          </a:xfrm>
          <a:prstGeom prst="rect">
            <a:avLst/>
          </a:prstGeom>
          <a:noFill/>
        </p:spPr>
        <p:txBody>
          <a:bodyPr wrap="square" rtlCol="0">
            <a:spAutoFit/>
          </a:bodyPr>
          <a:lstStyle/>
          <a:p>
            <a:r>
              <a:rPr lang="tr-TR" sz="3200" b="1" dirty="0">
                <a:solidFill>
                  <a:srgbClr val="7030A0"/>
                </a:solidFill>
              </a:rPr>
              <a:t>Harf Araları </a:t>
            </a:r>
          </a:p>
          <a:p>
            <a:r>
              <a:rPr lang="tr-TR" sz="3200" b="1" dirty="0">
                <a:solidFill>
                  <a:srgbClr val="7030A0"/>
                </a:solidFill>
              </a:rPr>
              <a:t>(</a:t>
            </a:r>
            <a:r>
              <a:rPr lang="tr-TR" sz="3200" b="1" dirty="0" err="1">
                <a:solidFill>
                  <a:srgbClr val="7030A0"/>
                </a:solidFill>
              </a:rPr>
              <a:t>Kerning</a:t>
            </a:r>
            <a:r>
              <a:rPr lang="tr-TR" sz="3200" b="1" dirty="0">
                <a:solidFill>
                  <a:srgbClr val="7030A0"/>
                </a:solidFill>
              </a:rPr>
              <a:t>)</a:t>
            </a:r>
          </a:p>
          <a:p>
            <a:endParaRPr lang="tr-TR" sz="2400" b="1" dirty="0">
              <a:solidFill>
                <a:schemeClr val="accent1">
                  <a:lumMod val="60000"/>
                  <a:lumOff val="40000"/>
                </a:schemeClr>
              </a:solidFill>
            </a:endParaRPr>
          </a:p>
          <a:p>
            <a:endParaRPr lang="tr-TR" sz="2400" b="1" dirty="0">
              <a:solidFill>
                <a:schemeClr val="accent5">
                  <a:lumMod val="75000"/>
                </a:schemeClr>
              </a:solidFill>
            </a:endParaRPr>
          </a:p>
          <a:p>
            <a:endParaRPr lang="tr-TR" sz="2400" b="1" dirty="0"/>
          </a:p>
        </p:txBody>
      </p:sp>
      <p:pic>
        <p:nvPicPr>
          <p:cNvPr id="6" name="Resim 5">
            <a:extLst>
              <a:ext uri="{FF2B5EF4-FFF2-40B4-BE49-F238E27FC236}">
                <a16:creationId xmlns:a16="http://schemas.microsoft.com/office/drawing/2014/main" xmlns="" id="{062AFCCB-9D21-1149-8C9E-CABB03F84357}"/>
              </a:ext>
            </a:extLst>
          </p:cNvPr>
          <p:cNvPicPr>
            <a:picLocks noChangeAspect="1"/>
          </p:cNvPicPr>
          <p:nvPr/>
        </p:nvPicPr>
        <p:blipFill>
          <a:blip r:embed="rId2"/>
          <a:stretch>
            <a:fillRect/>
          </a:stretch>
        </p:blipFill>
        <p:spPr>
          <a:xfrm>
            <a:off x="2103120" y="27214"/>
            <a:ext cx="4144010" cy="6830786"/>
          </a:xfrm>
          <a:prstGeom prst="rect">
            <a:avLst/>
          </a:prstGeom>
        </p:spPr>
      </p:pic>
    </p:spTree>
    <p:extLst>
      <p:ext uri="{BB962C8B-B14F-4D97-AF65-F5344CB8AC3E}">
        <p14:creationId xmlns:p14="http://schemas.microsoft.com/office/powerpoint/2010/main" val="28205176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B9599AD4-E03C-3440-8283-9950B9091C2E}"/>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EAEED7A8-DFD6-CE40-BFE0-E2BE1CC639A2}"/>
              </a:ext>
            </a:extLst>
          </p:cNvPr>
          <p:cNvSpPr txBox="1"/>
          <p:nvPr/>
        </p:nvSpPr>
        <p:spPr>
          <a:xfrm>
            <a:off x="587107" y="1245304"/>
            <a:ext cx="4384943" cy="1692771"/>
          </a:xfrm>
          <a:prstGeom prst="rect">
            <a:avLst/>
          </a:prstGeom>
          <a:noFill/>
        </p:spPr>
        <p:txBody>
          <a:bodyPr wrap="square" rtlCol="0">
            <a:spAutoFit/>
          </a:bodyPr>
          <a:lstStyle/>
          <a:p>
            <a:r>
              <a:rPr lang="tr-TR" sz="3200" b="1" dirty="0">
                <a:solidFill>
                  <a:srgbClr val="7030A0"/>
                </a:solidFill>
              </a:rPr>
              <a:t>Harf Araları (</a:t>
            </a:r>
            <a:r>
              <a:rPr lang="tr-TR" sz="3200" b="1" dirty="0" err="1">
                <a:solidFill>
                  <a:srgbClr val="7030A0"/>
                </a:solidFill>
              </a:rPr>
              <a:t>Kerning</a:t>
            </a:r>
            <a:r>
              <a:rPr lang="tr-TR" sz="3200" b="1" dirty="0">
                <a:solidFill>
                  <a:srgbClr val="7030A0"/>
                </a:solidFill>
              </a:rPr>
              <a:t>)</a:t>
            </a:r>
          </a:p>
          <a:p>
            <a:endParaRPr lang="tr-TR" sz="2400" b="1" dirty="0">
              <a:solidFill>
                <a:schemeClr val="accent1">
                  <a:lumMod val="60000"/>
                  <a:lumOff val="40000"/>
                </a:schemeClr>
              </a:solidFill>
            </a:endParaRPr>
          </a:p>
          <a:p>
            <a:endParaRPr lang="tr-TR" sz="2400" b="1" dirty="0">
              <a:solidFill>
                <a:schemeClr val="accent5">
                  <a:lumMod val="75000"/>
                </a:schemeClr>
              </a:solidFill>
            </a:endParaRPr>
          </a:p>
          <a:p>
            <a:endParaRPr lang="tr-TR" sz="2400" b="1" dirty="0"/>
          </a:p>
        </p:txBody>
      </p:sp>
      <p:pic>
        <p:nvPicPr>
          <p:cNvPr id="6" name="Resim 5">
            <a:extLst>
              <a:ext uri="{FF2B5EF4-FFF2-40B4-BE49-F238E27FC236}">
                <a16:creationId xmlns:a16="http://schemas.microsoft.com/office/drawing/2014/main" xmlns="" id="{867CA354-7656-2F46-B92F-AB8313824EB3}"/>
              </a:ext>
            </a:extLst>
          </p:cNvPr>
          <p:cNvPicPr>
            <a:picLocks noChangeAspect="1"/>
          </p:cNvPicPr>
          <p:nvPr/>
        </p:nvPicPr>
        <p:blipFill>
          <a:blip r:embed="rId3"/>
          <a:stretch>
            <a:fillRect/>
          </a:stretch>
        </p:blipFill>
        <p:spPr>
          <a:xfrm>
            <a:off x="0" y="2366008"/>
            <a:ext cx="8980242" cy="316611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857269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B9599AD4-E03C-3440-8283-9950B9091C2E}"/>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EAEED7A8-DFD6-CE40-BFE0-E2BE1CC639A2}"/>
              </a:ext>
            </a:extLst>
          </p:cNvPr>
          <p:cNvSpPr txBox="1"/>
          <p:nvPr/>
        </p:nvSpPr>
        <p:spPr>
          <a:xfrm>
            <a:off x="587107" y="1245304"/>
            <a:ext cx="4384943" cy="1692771"/>
          </a:xfrm>
          <a:prstGeom prst="rect">
            <a:avLst/>
          </a:prstGeom>
          <a:noFill/>
        </p:spPr>
        <p:txBody>
          <a:bodyPr wrap="square" rtlCol="0">
            <a:spAutoFit/>
          </a:bodyPr>
          <a:lstStyle/>
          <a:p>
            <a:r>
              <a:rPr lang="tr-TR" sz="3200" b="1" dirty="0">
                <a:solidFill>
                  <a:srgbClr val="7030A0"/>
                </a:solidFill>
              </a:rPr>
              <a:t>Harf Araları (</a:t>
            </a:r>
            <a:r>
              <a:rPr lang="tr-TR" sz="3200" b="1" dirty="0" err="1">
                <a:solidFill>
                  <a:srgbClr val="7030A0"/>
                </a:solidFill>
              </a:rPr>
              <a:t>Kerning</a:t>
            </a:r>
            <a:r>
              <a:rPr lang="tr-TR" sz="3200" b="1" dirty="0">
                <a:solidFill>
                  <a:srgbClr val="7030A0"/>
                </a:solidFill>
              </a:rPr>
              <a:t>)</a:t>
            </a:r>
          </a:p>
          <a:p>
            <a:endParaRPr lang="tr-TR" sz="2400" b="1" dirty="0">
              <a:solidFill>
                <a:schemeClr val="accent1">
                  <a:lumMod val="60000"/>
                  <a:lumOff val="40000"/>
                </a:schemeClr>
              </a:solidFill>
            </a:endParaRPr>
          </a:p>
          <a:p>
            <a:endParaRPr lang="tr-TR" sz="2400" b="1" dirty="0">
              <a:solidFill>
                <a:schemeClr val="accent5">
                  <a:lumMod val="75000"/>
                </a:schemeClr>
              </a:solidFill>
            </a:endParaRPr>
          </a:p>
          <a:p>
            <a:endParaRPr lang="tr-TR" sz="2400" b="1" dirty="0"/>
          </a:p>
        </p:txBody>
      </p:sp>
      <p:pic>
        <p:nvPicPr>
          <p:cNvPr id="5" name="Resim 4">
            <a:extLst>
              <a:ext uri="{FF2B5EF4-FFF2-40B4-BE49-F238E27FC236}">
                <a16:creationId xmlns:a16="http://schemas.microsoft.com/office/drawing/2014/main" xmlns="" id="{AF98E681-13D6-D243-A991-523BD0AB9051}"/>
              </a:ext>
            </a:extLst>
          </p:cNvPr>
          <p:cNvPicPr>
            <a:picLocks noChangeAspect="1"/>
          </p:cNvPicPr>
          <p:nvPr/>
        </p:nvPicPr>
        <p:blipFill>
          <a:blip r:embed="rId3"/>
          <a:stretch>
            <a:fillRect/>
          </a:stretch>
        </p:blipFill>
        <p:spPr>
          <a:xfrm>
            <a:off x="0" y="2091689"/>
            <a:ext cx="9101079" cy="38043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425171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B9599AD4-E03C-3440-8283-9950B9091C2E}"/>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EAEED7A8-DFD6-CE40-BFE0-E2BE1CC639A2}"/>
              </a:ext>
            </a:extLst>
          </p:cNvPr>
          <p:cNvSpPr txBox="1"/>
          <p:nvPr/>
        </p:nvSpPr>
        <p:spPr>
          <a:xfrm>
            <a:off x="587107" y="1245304"/>
            <a:ext cx="4384943" cy="1692771"/>
          </a:xfrm>
          <a:prstGeom prst="rect">
            <a:avLst/>
          </a:prstGeom>
          <a:noFill/>
        </p:spPr>
        <p:txBody>
          <a:bodyPr wrap="square" rtlCol="0">
            <a:spAutoFit/>
          </a:bodyPr>
          <a:lstStyle/>
          <a:p>
            <a:r>
              <a:rPr lang="tr-TR" sz="3200" b="1" dirty="0">
                <a:solidFill>
                  <a:srgbClr val="7030A0"/>
                </a:solidFill>
              </a:rPr>
              <a:t>Harf Araları (</a:t>
            </a:r>
            <a:r>
              <a:rPr lang="tr-TR" sz="3200" b="1" dirty="0" err="1">
                <a:solidFill>
                  <a:srgbClr val="7030A0"/>
                </a:solidFill>
              </a:rPr>
              <a:t>Kerning</a:t>
            </a:r>
            <a:r>
              <a:rPr lang="tr-TR" sz="3200" b="1" dirty="0">
                <a:solidFill>
                  <a:srgbClr val="7030A0"/>
                </a:solidFill>
              </a:rPr>
              <a:t>)</a:t>
            </a:r>
          </a:p>
          <a:p>
            <a:endParaRPr lang="tr-TR" sz="2400" b="1" dirty="0">
              <a:solidFill>
                <a:schemeClr val="accent1">
                  <a:lumMod val="60000"/>
                  <a:lumOff val="40000"/>
                </a:schemeClr>
              </a:solidFill>
            </a:endParaRPr>
          </a:p>
          <a:p>
            <a:endParaRPr lang="tr-TR" sz="2400" b="1" dirty="0">
              <a:solidFill>
                <a:schemeClr val="accent5">
                  <a:lumMod val="75000"/>
                </a:schemeClr>
              </a:solidFill>
            </a:endParaRPr>
          </a:p>
          <a:p>
            <a:endParaRPr lang="tr-TR" sz="2400" b="1" dirty="0"/>
          </a:p>
        </p:txBody>
      </p:sp>
      <p:pic>
        <p:nvPicPr>
          <p:cNvPr id="6" name="Resim 5">
            <a:extLst>
              <a:ext uri="{FF2B5EF4-FFF2-40B4-BE49-F238E27FC236}">
                <a16:creationId xmlns:a16="http://schemas.microsoft.com/office/drawing/2014/main" xmlns="" id="{F2234B3B-11CC-2443-B47D-0BD71F180F07}"/>
              </a:ext>
            </a:extLst>
          </p:cNvPr>
          <p:cNvPicPr>
            <a:picLocks noChangeAspect="1"/>
          </p:cNvPicPr>
          <p:nvPr/>
        </p:nvPicPr>
        <p:blipFill>
          <a:blip r:embed="rId3"/>
          <a:stretch>
            <a:fillRect/>
          </a:stretch>
        </p:blipFill>
        <p:spPr>
          <a:xfrm>
            <a:off x="495524" y="2320290"/>
            <a:ext cx="8061512" cy="373761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120036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B9599AD4-E03C-3440-8283-9950B9091C2E}"/>
              </a:ext>
            </a:extLst>
          </p:cNvPr>
          <p:cNvPicPr>
            <a:picLocks noChangeAspect="1"/>
          </p:cNvPicPr>
          <p:nvPr/>
        </p:nvPicPr>
        <p:blipFill>
          <a:blip r:embed="rId2"/>
          <a:stretch>
            <a:fillRect/>
          </a:stretch>
        </p:blipFill>
        <p:spPr>
          <a:xfrm>
            <a:off x="0" y="0"/>
            <a:ext cx="9144000" cy="1077686"/>
          </a:xfrm>
          <a:prstGeom prst="rect">
            <a:avLst/>
          </a:prstGeom>
        </p:spPr>
      </p:pic>
      <p:pic>
        <p:nvPicPr>
          <p:cNvPr id="5" name="Resim 4">
            <a:extLst>
              <a:ext uri="{FF2B5EF4-FFF2-40B4-BE49-F238E27FC236}">
                <a16:creationId xmlns:a16="http://schemas.microsoft.com/office/drawing/2014/main" xmlns="" id="{BAA7DE0E-7CF5-6446-A52F-82AC2B58B7FF}"/>
              </a:ext>
            </a:extLst>
          </p:cNvPr>
          <p:cNvPicPr>
            <a:picLocks noChangeAspect="1"/>
          </p:cNvPicPr>
          <p:nvPr/>
        </p:nvPicPr>
        <p:blipFill>
          <a:blip r:embed="rId3"/>
          <a:stretch>
            <a:fillRect/>
          </a:stretch>
        </p:blipFill>
        <p:spPr>
          <a:xfrm>
            <a:off x="0" y="1077686"/>
            <a:ext cx="9144000" cy="55974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198930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B9599AD4-E03C-3440-8283-9950B9091C2E}"/>
              </a:ext>
            </a:extLst>
          </p:cNvPr>
          <p:cNvPicPr>
            <a:picLocks noChangeAspect="1"/>
          </p:cNvPicPr>
          <p:nvPr/>
        </p:nvPicPr>
        <p:blipFill>
          <a:blip r:embed="rId2"/>
          <a:stretch>
            <a:fillRect/>
          </a:stretch>
        </p:blipFill>
        <p:spPr>
          <a:xfrm>
            <a:off x="0" y="0"/>
            <a:ext cx="9144000" cy="1077686"/>
          </a:xfrm>
          <a:prstGeom prst="rect">
            <a:avLst/>
          </a:prstGeom>
        </p:spPr>
      </p:pic>
      <p:pic>
        <p:nvPicPr>
          <p:cNvPr id="7" name="Resim 6">
            <a:extLst>
              <a:ext uri="{FF2B5EF4-FFF2-40B4-BE49-F238E27FC236}">
                <a16:creationId xmlns:a16="http://schemas.microsoft.com/office/drawing/2014/main" xmlns="" id="{3253B675-2016-C34C-A179-F1725F255468}"/>
              </a:ext>
            </a:extLst>
          </p:cNvPr>
          <p:cNvPicPr>
            <a:picLocks noChangeAspect="1"/>
          </p:cNvPicPr>
          <p:nvPr/>
        </p:nvPicPr>
        <p:blipFill>
          <a:blip r:embed="rId3"/>
          <a:stretch>
            <a:fillRect/>
          </a:stretch>
        </p:blipFill>
        <p:spPr>
          <a:xfrm>
            <a:off x="1224280" y="1077685"/>
            <a:ext cx="6502400" cy="577413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209917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B9599AD4-E03C-3440-8283-9950B9091C2E}"/>
              </a:ext>
            </a:extLst>
          </p:cNvPr>
          <p:cNvPicPr>
            <a:picLocks noChangeAspect="1"/>
          </p:cNvPicPr>
          <p:nvPr/>
        </p:nvPicPr>
        <p:blipFill>
          <a:blip r:embed="rId2"/>
          <a:stretch>
            <a:fillRect/>
          </a:stretch>
        </p:blipFill>
        <p:spPr>
          <a:xfrm>
            <a:off x="0" y="0"/>
            <a:ext cx="9144000" cy="1077686"/>
          </a:xfrm>
          <a:prstGeom prst="rect">
            <a:avLst/>
          </a:prstGeom>
        </p:spPr>
      </p:pic>
      <p:pic>
        <p:nvPicPr>
          <p:cNvPr id="4" name="Resim 3">
            <a:extLst>
              <a:ext uri="{FF2B5EF4-FFF2-40B4-BE49-F238E27FC236}">
                <a16:creationId xmlns:a16="http://schemas.microsoft.com/office/drawing/2014/main" xmlns="" id="{06958ABC-32B6-B146-B97E-6EA3F1332B87}"/>
              </a:ext>
            </a:extLst>
          </p:cNvPr>
          <p:cNvPicPr>
            <a:picLocks noChangeAspect="1"/>
          </p:cNvPicPr>
          <p:nvPr/>
        </p:nvPicPr>
        <p:blipFill>
          <a:blip r:embed="rId3"/>
          <a:stretch>
            <a:fillRect/>
          </a:stretch>
        </p:blipFill>
        <p:spPr>
          <a:xfrm>
            <a:off x="0" y="2426426"/>
            <a:ext cx="9144000" cy="2194560"/>
          </a:xfrm>
          <a:prstGeom prst="rect">
            <a:avLst/>
          </a:prstGeom>
          <a:ln>
            <a:noFill/>
          </a:ln>
          <a:effectLst>
            <a:outerShdw blurRad="292100" dist="139700" dir="2700000" algn="tl" rotWithShape="0">
              <a:srgbClr val="333333">
                <a:alpha val="65000"/>
              </a:srgbClr>
            </a:outerShdw>
          </a:effectLst>
        </p:spPr>
      </p:pic>
      <p:sp>
        <p:nvSpPr>
          <p:cNvPr id="8" name="Metin kutusu 7">
            <a:extLst>
              <a:ext uri="{FF2B5EF4-FFF2-40B4-BE49-F238E27FC236}">
                <a16:creationId xmlns:a16="http://schemas.microsoft.com/office/drawing/2014/main" xmlns="" id="{82ED3EA6-6728-804D-840D-E52E7F7179DB}"/>
              </a:ext>
            </a:extLst>
          </p:cNvPr>
          <p:cNvSpPr txBox="1"/>
          <p:nvPr/>
        </p:nvSpPr>
        <p:spPr>
          <a:xfrm>
            <a:off x="861427" y="1428184"/>
            <a:ext cx="4384943" cy="1692771"/>
          </a:xfrm>
          <a:prstGeom prst="rect">
            <a:avLst/>
          </a:prstGeom>
          <a:noFill/>
        </p:spPr>
        <p:txBody>
          <a:bodyPr wrap="square" rtlCol="0">
            <a:spAutoFit/>
          </a:bodyPr>
          <a:lstStyle/>
          <a:p>
            <a:r>
              <a:rPr lang="tr-TR" sz="3200" b="1" dirty="0">
                <a:solidFill>
                  <a:srgbClr val="7030A0"/>
                </a:solidFill>
              </a:rPr>
              <a:t>Harf Araları (</a:t>
            </a:r>
            <a:r>
              <a:rPr lang="tr-TR" sz="3200" b="1" dirty="0" err="1">
                <a:solidFill>
                  <a:srgbClr val="7030A0"/>
                </a:solidFill>
              </a:rPr>
              <a:t>Kerning</a:t>
            </a:r>
            <a:r>
              <a:rPr lang="tr-TR" sz="3200" b="1" dirty="0">
                <a:solidFill>
                  <a:srgbClr val="7030A0"/>
                </a:solidFill>
              </a:rPr>
              <a:t>)</a:t>
            </a:r>
          </a:p>
          <a:p>
            <a:endParaRPr lang="tr-TR" sz="2400" b="1" dirty="0">
              <a:solidFill>
                <a:schemeClr val="accent1">
                  <a:lumMod val="60000"/>
                  <a:lumOff val="40000"/>
                </a:schemeClr>
              </a:solidFill>
            </a:endParaRPr>
          </a:p>
          <a:p>
            <a:endParaRPr lang="tr-TR" sz="2400" b="1" dirty="0">
              <a:solidFill>
                <a:schemeClr val="accent5">
                  <a:lumMod val="75000"/>
                </a:schemeClr>
              </a:solidFill>
            </a:endParaRPr>
          </a:p>
          <a:p>
            <a:endParaRPr lang="tr-TR" sz="2400" b="1" dirty="0"/>
          </a:p>
        </p:txBody>
      </p:sp>
    </p:spTree>
    <p:extLst>
      <p:ext uri="{BB962C8B-B14F-4D97-AF65-F5344CB8AC3E}">
        <p14:creationId xmlns:p14="http://schemas.microsoft.com/office/powerpoint/2010/main" val="23176201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B9599AD4-E03C-3440-8283-9950B9091C2E}"/>
              </a:ext>
            </a:extLst>
          </p:cNvPr>
          <p:cNvPicPr>
            <a:picLocks noChangeAspect="1"/>
          </p:cNvPicPr>
          <p:nvPr/>
        </p:nvPicPr>
        <p:blipFill>
          <a:blip r:embed="rId2"/>
          <a:stretch>
            <a:fillRect/>
          </a:stretch>
        </p:blipFill>
        <p:spPr>
          <a:xfrm>
            <a:off x="0" y="0"/>
            <a:ext cx="9144000" cy="1077686"/>
          </a:xfrm>
          <a:prstGeom prst="rect">
            <a:avLst/>
          </a:prstGeom>
        </p:spPr>
      </p:pic>
      <p:sp>
        <p:nvSpPr>
          <p:cNvPr id="8" name="Metin kutusu 7">
            <a:extLst>
              <a:ext uri="{FF2B5EF4-FFF2-40B4-BE49-F238E27FC236}">
                <a16:creationId xmlns:a16="http://schemas.microsoft.com/office/drawing/2014/main" xmlns="" id="{82ED3EA6-6728-804D-840D-E52E7F7179DB}"/>
              </a:ext>
            </a:extLst>
          </p:cNvPr>
          <p:cNvSpPr txBox="1"/>
          <p:nvPr/>
        </p:nvSpPr>
        <p:spPr>
          <a:xfrm>
            <a:off x="861427" y="1428184"/>
            <a:ext cx="4384943" cy="1692771"/>
          </a:xfrm>
          <a:prstGeom prst="rect">
            <a:avLst/>
          </a:prstGeom>
          <a:noFill/>
        </p:spPr>
        <p:txBody>
          <a:bodyPr wrap="square" rtlCol="0">
            <a:spAutoFit/>
          </a:bodyPr>
          <a:lstStyle/>
          <a:p>
            <a:r>
              <a:rPr lang="tr-TR" sz="3200" b="1" dirty="0">
                <a:solidFill>
                  <a:srgbClr val="7030A0"/>
                </a:solidFill>
              </a:rPr>
              <a:t>Harf Araları (</a:t>
            </a:r>
            <a:r>
              <a:rPr lang="tr-TR" sz="3200" b="1" dirty="0" err="1">
                <a:solidFill>
                  <a:srgbClr val="7030A0"/>
                </a:solidFill>
              </a:rPr>
              <a:t>Kerning</a:t>
            </a:r>
            <a:r>
              <a:rPr lang="tr-TR" sz="3200" b="1" dirty="0">
                <a:solidFill>
                  <a:srgbClr val="7030A0"/>
                </a:solidFill>
              </a:rPr>
              <a:t>)</a:t>
            </a:r>
          </a:p>
          <a:p>
            <a:endParaRPr lang="tr-TR" sz="2400" b="1" dirty="0">
              <a:solidFill>
                <a:schemeClr val="accent1">
                  <a:lumMod val="60000"/>
                  <a:lumOff val="40000"/>
                </a:schemeClr>
              </a:solidFill>
            </a:endParaRPr>
          </a:p>
          <a:p>
            <a:endParaRPr lang="tr-TR" sz="2400" b="1" dirty="0">
              <a:solidFill>
                <a:schemeClr val="accent5">
                  <a:lumMod val="75000"/>
                </a:schemeClr>
              </a:solidFill>
            </a:endParaRPr>
          </a:p>
          <a:p>
            <a:endParaRPr lang="tr-TR" sz="2400" b="1" dirty="0"/>
          </a:p>
        </p:txBody>
      </p:sp>
      <p:pic>
        <p:nvPicPr>
          <p:cNvPr id="5" name="Resim 4">
            <a:extLst>
              <a:ext uri="{FF2B5EF4-FFF2-40B4-BE49-F238E27FC236}">
                <a16:creationId xmlns:a16="http://schemas.microsoft.com/office/drawing/2014/main" xmlns="" id="{D99926CB-5D40-A64A-B63E-4A302541E899}"/>
              </a:ext>
            </a:extLst>
          </p:cNvPr>
          <p:cNvPicPr>
            <a:picLocks noChangeAspect="1"/>
          </p:cNvPicPr>
          <p:nvPr/>
        </p:nvPicPr>
        <p:blipFill>
          <a:blip r:embed="rId3"/>
          <a:stretch>
            <a:fillRect/>
          </a:stretch>
        </p:blipFill>
        <p:spPr>
          <a:xfrm>
            <a:off x="0" y="2192482"/>
            <a:ext cx="9144000" cy="4073236"/>
          </a:xfrm>
          <a:prstGeom prst="rect">
            <a:avLst/>
          </a:prstGeom>
        </p:spPr>
      </p:pic>
    </p:spTree>
    <p:extLst>
      <p:ext uri="{BB962C8B-B14F-4D97-AF65-F5344CB8AC3E}">
        <p14:creationId xmlns:p14="http://schemas.microsoft.com/office/powerpoint/2010/main" val="17789215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B9599AD4-E03C-3440-8283-9950B9091C2E}"/>
              </a:ext>
            </a:extLst>
          </p:cNvPr>
          <p:cNvPicPr>
            <a:picLocks noChangeAspect="1"/>
          </p:cNvPicPr>
          <p:nvPr/>
        </p:nvPicPr>
        <p:blipFill>
          <a:blip r:embed="rId2"/>
          <a:stretch>
            <a:fillRect/>
          </a:stretch>
        </p:blipFill>
        <p:spPr>
          <a:xfrm>
            <a:off x="0" y="0"/>
            <a:ext cx="9144000" cy="1077686"/>
          </a:xfrm>
          <a:prstGeom prst="rect">
            <a:avLst/>
          </a:prstGeom>
        </p:spPr>
      </p:pic>
      <p:sp>
        <p:nvSpPr>
          <p:cNvPr id="8" name="Metin kutusu 7">
            <a:extLst>
              <a:ext uri="{FF2B5EF4-FFF2-40B4-BE49-F238E27FC236}">
                <a16:creationId xmlns:a16="http://schemas.microsoft.com/office/drawing/2014/main" xmlns="" id="{82ED3EA6-6728-804D-840D-E52E7F7179DB}"/>
              </a:ext>
            </a:extLst>
          </p:cNvPr>
          <p:cNvSpPr txBox="1"/>
          <p:nvPr/>
        </p:nvSpPr>
        <p:spPr>
          <a:xfrm>
            <a:off x="529957" y="1188154"/>
            <a:ext cx="2647583" cy="1477328"/>
          </a:xfrm>
          <a:prstGeom prst="rect">
            <a:avLst/>
          </a:prstGeom>
          <a:noFill/>
        </p:spPr>
        <p:txBody>
          <a:bodyPr wrap="square" rtlCol="0">
            <a:spAutoFit/>
          </a:bodyPr>
          <a:lstStyle/>
          <a:p>
            <a:r>
              <a:rPr lang="tr-TR" b="1" dirty="0">
                <a:solidFill>
                  <a:srgbClr val="7030A0"/>
                </a:solidFill>
              </a:rPr>
              <a:t>Harf Araları (</a:t>
            </a:r>
            <a:r>
              <a:rPr lang="tr-TR" b="1" dirty="0" err="1">
                <a:solidFill>
                  <a:srgbClr val="7030A0"/>
                </a:solidFill>
              </a:rPr>
              <a:t>Kerning</a:t>
            </a:r>
            <a:r>
              <a:rPr lang="tr-TR" b="1" dirty="0">
                <a:solidFill>
                  <a:srgbClr val="7030A0"/>
                </a:solidFill>
              </a:rPr>
              <a:t>)</a:t>
            </a:r>
          </a:p>
          <a:p>
            <a:endParaRPr lang="tr-TR" sz="2400" b="1" dirty="0">
              <a:solidFill>
                <a:schemeClr val="accent1">
                  <a:lumMod val="60000"/>
                  <a:lumOff val="40000"/>
                </a:schemeClr>
              </a:solidFill>
            </a:endParaRPr>
          </a:p>
          <a:p>
            <a:endParaRPr lang="tr-TR" sz="2400" b="1" dirty="0">
              <a:solidFill>
                <a:schemeClr val="accent5">
                  <a:lumMod val="75000"/>
                </a:schemeClr>
              </a:solidFill>
            </a:endParaRPr>
          </a:p>
          <a:p>
            <a:endParaRPr lang="tr-TR" sz="2400" b="1" dirty="0"/>
          </a:p>
        </p:txBody>
      </p:sp>
      <p:pic>
        <p:nvPicPr>
          <p:cNvPr id="4" name="Resim 3">
            <a:extLst>
              <a:ext uri="{FF2B5EF4-FFF2-40B4-BE49-F238E27FC236}">
                <a16:creationId xmlns:a16="http://schemas.microsoft.com/office/drawing/2014/main" xmlns="" id="{A4E1E0A0-82DD-3148-B8DB-CDE839311403}"/>
              </a:ext>
            </a:extLst>
          </p:cNvPr>
          <p:cNvPicPr>
            <a:picLocks noChangeAspect="1"/>
          </p:cNvPicPr>
          <p:nvPr/>
        </p:nvPicPr>
        <p:blipFill>
          <a:blip r:embed="rId3"/>
          <a:stretch>
            <a:fillRect/>
          </a:stretch>
        </p:blipFill>
        <p:spPr>
          <a:xfrm>
            <a:off x="3005935" y="1188154"/>
            <a:ext cx="4271539" cy="56698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972009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B9599AD4-E03C-3440-8283-9950B9091C2E}"/>
              </a:ext>
            </a:extLst>
          </p:cNvPr>
          <p:cNvPicPr>
            <a:picLocks noChangeAspect="1"/>
          </p:cNvPicPr>
          <p:nvPr/>
        </p:nvPicPr>
        <p:blipFill>
          <a:blip r:embed="rId2"/>
          <a:stretch>
            <a:fillRect/>
          </a:stretch>
        </p:blipFill>
        <p:spPr>
          <a:xfrm>
            <a:off x="0" y="0"/>
            <a:ext cx="9144000" cy="1077686"/>
          </a:xfrm>
          <a:prstGeom prst="rect">
            <a:avLst/>
          </a:prstGeom>
        </p:spPr>
      </p:pic>
      <p:sp>
        <p:nvSpPr>
          <p:cNvPr id="8" name="Metin kutusu 7">
            <a:extLst>
              <a:ext uri="{FF2B5EF4-FFF2-40B4-BE49-F238E27FC236}">
                <a16:creationId xmlns:a16="http://schemas.microsoft.com/office/drawing/2014/main" xmlns="" id="{82ED3EA6-6728-804D-840D-E52E7F7179DB}"/>
              </a:ext>
            </a:extLst>
          </p:cNvPr>
          <p:cNvSpPr txBox="1"/>
          <p:nvPr/>
        </p:nvSpPr>
        <p:spPr>
          <a:xfrm>
            <a:off x="529957" y="1188154"/>
            <a:ext cx="2647583" cy="1477328"/>
          </a:xfrm>
          <a:prstGeom prst="rect">
            <a:avLst/>
          </a:prstGeom>
          <a:noFill/>
        </p:spPr>
        <p:txBody>
          <a:bodyPr wrap="square" rtlCol="0">
            <a:spAutoFit/>
          </a:bodyPr>
          <a:lstStyle/>
          <a:p>
            <a:r>
              <a:rPr lang="tr-TR" b="1" dirty="0">
                <a:solidFill>
                  <a:srgbClr val="7030A0"/>
                </a:solidFill>
              </a:rPr>
              <a:t>Harf Araları (</a:t>
            </a:r>
            <a:r>
              <a:rPr lang="tr-TR" b="1" dirty="0" err="1">
                <a:solidFill>
                  <a:srgbClr val="7030A0"/>
                </a:solidFill>
              </a:rPr>
              <a:t>Kerning</a:t>
            </a:r>
            <a:r>
              <a:rPr lang="tr-TR" b="1" dirty="0">
                <a:solidFill>
                  <a:srgbClr val="7030A0"/>
                </a:solidFill>
              </a:rPr>
              <a:t>)</a:t>
            </a:r>
          </a:p>
          <a:p>
            <a:endParaRPr lang="tr-TR" sz="2400" b="1" dirty="0">
              <a:solidFill>
                <a:schemeClr val="accent1">
                  <a:lumMod val="60000"/>
                  <a:lumOff val="40000"/>
                </a:schemeClr>
              </a:solidFill>
            </a:endParaRPr>
          </a:p>
          <a:p>
            <a:endParaRPr lang="tr-TR" sz="2400" b="1" dirty="0">
              <a:solidFill>
                <a:schemeClr val="accent5">
                  <a:lumMod val="75000"/>
                </a:schemeClr>
              </a:solidFill>
            </a:endParaRPr>
          </a:p>
          <a:p>
            <a:endParaRPr lang="tr-TR" sz="2400" b="1" dirty="0"/>
          </a:p>
        </p:txBody>
      </p:sp>
      <p:pic>
        <p:nvPicPr>
          <p:cNvPr id="5" name="Resim 4">
            <a:extLst>
              <a:ext uri="{FF2B5EF4-FFF2-40B4-BE49-F238E27FC236}">
                <a16:creationId xmlns:a16="http://schemas.microsoft.com/office/drawing/2014/main" xmlns="" id="{9F20845D-EF3A-5F40-82F4-E19E96644A5C}"/>
              </a:ext>
            </a:extLst>
          </p:cNvPr>
          <p:cNvPicPr>
            <a:picLocks noChangeAspect="1"/>
          </p:cNvPicPr>
          <p:nvPr/>
        </p:nvPicPr>
        <p:blipFill>
          <a:blip r:embed="rId3"/>
          <a:stretch>
            <a:fillRect/>
          </a:stretch>
        </p:blipFill>
        <p:spPr>
          <a:xfrm>
            <a:off x="667116" y="1655809"/>
            <a:ext cx="7573914" cy="490789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592311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xmlns="" id="{82ED3EA6-6728-804D-840D-E52E7F7179DB}"/>
              </a:ext>
            </a:extLst>
          </p:cNvPr>
          <p:cNvSpPr txBox="1"/>
          <p:nvPr/>
        </p:nvSpPr>
        <p:spPr>
          <a:xfrm>
            <a:off x="529957" y="1188154"/>
            <a:ext cx="2647583" cy="1477328"/>
          </a:xfrm>
          <a:prstGeom prst="rect">
            <a:avLst/>
          </a:prstGeom>
          <a:noFill/>
        </p:spPr>
        <p:txBody>
          <a:bodyPr wrap="square" rtlCol="0">
            <a:spAutoFit/>
          </a:bodyPr>
          <a:lstStyle/>
          <a:p>
            <a:r>
              <a:rPr lang="tr-TR" b="1" dirty="0">
                <a:solidFill>
                  <a:srgbClr val="7030A0"/>
                </a:solidFill>
              </a:rPr>
              <a:t>Harf Araları (</a:t>
            </a:r>
            <a:r>
              <a:rPr lang="tr-TR" b="1" dirty="0" err="1">
                <a:solidFill>
                  <a:srgbClr val="7030A0"/>
                </a:solidFill>
              </a:rPr>
              <a:t>Kerning</a:t>
            </a:r>
            <a:r>
              <a:rPr lang="tr-TR" b="1" dirty="0">
                <a:solidFill>
                  <a:srgbClr val="7030A0"/>
                </a:solidFill>
              </a:rPr>
              <a:t>)</a:t>
            </a:r>
          </a:p>
          <a:p>
            <a:endParaRPr lang="tr-TR" sz="2400" b="1" dirty="0">
              <a:solidFill>
                <a:schemeClr val="accent1">
                  <a:lumMod val="60000"/>
                  <a:lumOff val="40000"/>
                </a:schemeClr>
              </a:solidFill>
            </a:endParaRPr>
          </a:p>
          <a:p>
            <a:endParaRPr lang="tr-TR" sz="2400" b="1" dirty="0">
              <a:solidFill>
                <a:schemeClr val="accent5">
                  <a:lumMod val="75000"/>
                </a:schemeClr>
              </a:solidFill>
            </a:endParaRPr>
          </a:p>
          <a:p>
            <a:endParaRPr lang="tr-TR" sz="2400" b="1" dirty="0"/>
          </a:p>
        </p:txBody>
      </p:sp>
      <p:pic>
        <p:nvPicPr>
          <p:cNvPr id="4" name="Resim 3">
            <a:extLst>
              <a:ext uri="{FF2B5EF4-FFF2-40B4-BE49-F238E27FC236}">
                <a16:creationId xmlns:a16="http://schemas.microsoft.com/office/drawing/2014/main" xmlns="" id="{F1DF62F8-BF96-E145-848D-34977E431148}"/>
              </a:ext>
            </a:extLst>
          </p:cNvPr>
          <p:cNvPicPr>
            <a:picLocks noChangeAspect="1"/>
          </p:cNvPicPr>
          <p:nvPr/>
        </p:nvPicPr>
        <p:blipFill>
          <a:blip r:embed="rId2"/>
          <a:stretch>
            <a:fillRect/>
          </a:stretch>
        </p:blipFill>
        <p:spPr>
          <a:xfrm>
            <a:off x="0" y="275953"/>
            <a:ext cx="9144000" cy="6148552"/>
          </a:xfrm>
          <a:prstGeom prst="rect">
            <a:avLst/>
          </a:prstGeom>
        </p:spPr>
      </p:pic>
    </p:spTree>
    <p:extLst>
      <p:ext uri="{BB962C8B-B14F-4D97-AF65-F5344CB8AC3E}">
        <p14:creationId xmlns:p14="http://schemas.microsoft.com/office/powerpoint/2010/main" val="21708275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0579261F-BFC8-6343-AE4B-4F2A7CA2F47B}"/>
              </a:ext>
            </a:extLst>
          </p:cNvPr>
          <p:cNvPicPr>
            <a:picLocks noChangeAspect="1"/>
          </p:cNvPicPr>
          <p:nvPr/>
        </p:nvPicPr>
        <p:blipFill>
          <a:blip r:embed="rId2"/>
          <a:stretch>
            <a:fillRect/>
          </a:stretch>
        </p:blipFill>
        <p:spPr>
          <a:xfrm>
            <a:off x="800100" y="768042"/>
            <a:ext cx="7532370" cy="5472738"/>
          </a:xfrm>
          <a:prstGeom prst="rect">
            <a:avLst/>
          </a:prstGeom>
        </p:spPr>
      </p:pic>
    </p:spTree>
    <p:extLst>
      <p:ext uri="{BB962C8B-B14F-4D97-AF65-F5344CB8AC3E}">
        <p14:creationId xmlns:p14="http://schemas.microsoft.com/office/powerpoint/2010/main" val="19616266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CCC3E55C-D997-4A4E-98C2-B67D4BF68763}"/>
              </a:ext>
            </a:extLst>
          </p:cNvPr>
          <p:cNvPicPr>
            <a:picLocks noChangeAspect="1"/>
          </p:cNvPicPr>
          <p:nvPr/>
        </p:nvPicPr>
        <p:blipFill>
          <a:blip r:embed="rId2"/>
          <a:stretch>
            <a:fillRect/>
          </a:stretch>
        </p:blipFill>
        <p:spPr>
          <a:xfrm>
            <a:off x="634365" y="2028938"/>
            <a:ext cx="7875270" cy="3228861"/>
          </a:xfrm>
          <a:prstGeom prst="rect">
            <a:avLst/>
          </a:prstGeom>
        </p:spPr>
      </p:pic>
      <p:pic>
        <p:nvPicPr>
          <p:cNvPr id="7" name="Resim 6">
            <a:extLst>
              <a:ext uri="{FF2B5EF4-FFF2-40B4-BE49-F238E27FC236}">
                <a16:creationId xmlns:a16="http://schemas.microsoft.com/office/drawing/2014/main" xmlns="" id="{282A0E93-FA0F-5643-A0E9-784A2F8F27A6}"/>
              </a:ext>
            </a:extLst>
          </p:cNvPr>
          <p:cNvPicPr>
            <a:picLocks noChangeAspect="1"/>
          </p:cNvPicPr>
          <p:nvPr/>
        </p:nvPicPr>
        <p:blipFill>
          <a:blip r:embed="rId3"/>
          <a:stretch>
            <a:fillRect/>
          </a:stretch>
        </p:blipFill>
        <p:spPr>
          <a:xfrm>
            <a:off x="0" y="0"/>
            <a:ext cx="9144000" cy="1077686"/>
          </a:xfrm>
          <a:prstGeom prst="rect">
            <a:avLst/>
          </a:prstGeom>
        </p:spPr>
      </p:pic>
    </p:spTree>
    <p:extLst>
      <p:ext uri="{BB962C8B-B14F-4D97-AF65-F5344CB8AC3E}">
        <p14:creationId xmlns:p14="http://schemas.microsoft.com/office/powerpoint/2010/main" val="25799387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xmlns="" id="{282A0E93-FA0F-5643-A0E9-784A2F8F27A6}"/>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16ACE339-0115-EA4F-BD03-786C57CEC4A3}"/>
              </a:ext>
            </a:extLst>
          </p:cNvPr>
          <p:cNvSpPr txBox="1"/>
          <p:nvPr/>
        </p:nvSpPr>
        <p:spPr>
          <a:xfrm>
            <a:off x="792847" y="1380314"/>
            <a:ext cx="7601853" cy="5878532"/>
          </a:xfrm>
          <a:prstGeom prst="rect">
            <a:avLst/>
          </a:prstGeom>
          <a:noFill/>
        </p:spPr>
        <p:txBody>
          <a:bodyPr wrap="square" rtlCol="0">
            <a:spAutoFit/>
          </a:bodyPr>
          <a:lstStyle/>
          <a:p>
            <a:r>
              <a:rPr lang="tr-TR" sz="3200" b="1" dirty="0">
                <a:solidFill>
                  <a:srgbClr val="7030A0"/>
                </a:solidFill>
              </a:rPr>
              <a:t>Boşluk Düzenleme</a:t>
            </a:r>
          </a:p>
          <a:p>
            <a:endParaRPr lang="tr-TR" sz="3200" b="1" dirty="0">
              <a:solidFill>
                <a:srgbClr val="7030A0"/>
              </a:solidFill>
            </a:endParaRPr>
          </a:p>
          <a:p>
            <a:r>
              <a:rPr lang="tr-TR" sz="2400" b="1" dirty="0"/>
              <a:t>Normal Dizgi: Boşluk eklenmemiş.</a:t>
            </a:r>
          </a:p>
          <a:p>
            <a:r>
              <a:rPr lang="tr-TR" sz="2400" b="1" dirty="0"/>
              <a:t>Sıkışık Dizgi: Boşluk eksiltilmiş.</a:t>
            </a:r>
          </a:p>
          <a:p>
            <a:r>
              <a:rPr lang="tr-TR" sz="2400" b="1" dirty="0"/>
              <a:t>Geniş Dizgi: Boşluk eklenmiş.</a:t>
            </a:r>
          </a:p>
          <a:p>
            <a:endParaRPr lang="tr-TR" sz="2400" b="1" dirty="0"/>
          </a:p>
          <a:p>
            <a:r>
              <a:rPr lang="tr-TR" sz="2400" dirty="0">
                <a:solidFill>
                  <a:schemeClr val="accent1">
                    <a:lumMod val="60000"/>
                    <a:lumOff val="40000"/>
                  </a:schemeClr>
                </a:solidFill>
              </a:rPr>
              <a:t>Metin yazılarında </a:t>
            </a:r>
            <a:r>
              <a:rPr lang="tr-TR" sz="2400" dirty="0" err="1">
                <a:solidFill>
                  <a:schemeClr val="accent1">
                    <a:lumMod val="60000"/>
                    <a:lumOff val="40000"/>
                  </a:schemeClr>
                </a:solidFill>
              </a:rPr>
              <a:t>espaslama</a:t>
            </a:r>
            <a:r>
              <a:rPr lang="tr-TR" sz="2400" dirty="0">
                <a:solidFill>
                  <a:schemeClr val="accent1">
                    <a:lumMod val="60000"/>
                    <a:lumOff val="40000"/>
                  </a:schemeClr>
                </a:solidFill>
              </a:rPr>
              <a:t> çok göze batar.</a:t>
            </a:r>
          </a:p>
          <a:p>
            <a:r>
              <a:rPr lang="tr-TR" sz="2400" dirty="0" err="1">
                <a:solidFill>
                  <a:schemeClr val="accent1">
                    <a:lumMod val="60000"/>
                    <a:lumOff val="40000"/>
                  </a:schemeClr>
                </a:solidFill>
              </a:rPr>
              <a:t>Espaslamada</a:t>
            </a:r>
            <a:r>
              <a:rPr lang="tr-TR" sz="2400" dirty="0">
                <a:solidFill>
                  <a:schemeClr val="accent1">
                    <a:lumMod val="60000"/>
                    <a:lumOff val="40000"/>
                  </a:schemeClr>
                </a:solidFill>
              </a:rPr>
              <a:t> iç boşluklar da hesaba katılmalıdır. </a:t>
            </a:r>
          </a:p>
          <a:p>
            <a:r>
              <a:rPr lang="tr-TR" sz="2400" dirty="0">
                <a:solidFill>
                  <a:schemeClr val="accent1">
                    <a:lumMod val="60000"/>
                    <a:lumOff val="40000"/>
                  </a:schemeClr>
                </a:solidFill>
              </a:rPr>
              <a:t>Bu olmazsa “o” harflerinin olduğu yerler delik hissi verir.</a:t>
            </a:r>
          </a:p>
          <a:p>
            <a:r>
              <a:rPr lang="tr-TR" sz="2400" dirty="0">
                <a:solidFill>
                  <a:schemeClr val="accent1">
                    <a:lumMod val="60000"/>
                    <a:lumOff val="40000"/>
                  </a:schemeClr>
                </a:solidFill>
              </a:rPr>
              <a:t>Çoğunlukla boşluklar ölçüm araçlarıyla değil göz ile yapılır.</a:t>
            </a:r>
          </a:p>
          <a:p>
            <a:r>
              <a:rPr lang="tr-TR" sz="2400" dirty="0">
                <a:solidFill>
                  <a:schemeClr val="accent1">
                    <a:lumMod val="60000"/>
                    <a:lumOff val="40000"/>
                  </a:schemeClr>
                </a:solidFill>
              </a:rPr>
              <a:t>Çok dar ve çok geniş </a:t>
            </a:r>
            <a:r>
              <a:rPr lang="tr-TR" sz="2400" dirty="0" err="1">
                <a:solidFill>
                  <a:schemeClr val="accent1">
                    <a:lumMod val="60000"/>
                    <a:lumOff val="40000"/>
                  </a:schemeClr>
                </a:solidFill>
              </a:rPr>
              <a:t>espaslama</a:t>
            </a:r>
            <a:r>
              <a:rPr lang="tr-TR" sz="2400" dirty="0">
                <a:solidFill>
                  <a:schemeClr val="accent1">
                    <a:lumMod val="60000"/>
                    <a:lumOff val="40000"/>
                  </a:schemeClr>
                </a:solidFill>
              </a:rPr>
              <a:t> </a:t>
            </a:r>
            <a:r>
              <a:rPr lang="tr-TR" sz="2400" dirty="0" err="1">
                <a:solidFill>
                  <a:schemeClr val="accent1">
                    <a:lumMod val="60000"/>
                    <a:lumOff val="40000"/>
                  </a:schemeClr>
                </a:solidFill>
              </a:rPr>
              <a:t>okunaklılığı</a:t>
            </a:r>
            <a:r>
              <a:rPr lang="tr-TR" sz="2400" dirty="0">
                <a:solidFill>
                  <a:schemeClr val="accent1">
                    <a:lumMod val="60000"/>
                    <a:lumOff val="40000"/>
                  </a:schemeClr>
                </a:solidFill>
              </a:rPr>
              <a:t> </a:t>
            </a:r>
            <a:r>
              <a:rPr lang="tr-TR" sz="2400" dirty="0" err="1">
                <a:solidFill>
                  <a:schemeClr val="accent1">
                    <a:lumMod val="60000"/>
                    <a:lumOff val="40000"/>
                  </a:schemeClr>
                </a:solidFill>
              </a:rPr>
              <a:t>göçleştirir</a:t>
            </a:r>
            <a:r>
              <a:rPr lang="tr-TR" sz="2400" dirty="0">
                <a:solidFill>
                  <a:schemeClr val="accent1">
                    <a:lumMod val="60000"/>
                    <a:lumOff val="40000"/>
                  </a:schemeClr>
                </a:solidFill>
              </a:rPr>
              <a:t>.</a:t>
            </a:r>
          </a:p>
          <a:p>
            <a:r>
              <a:rPr lang="tr-TR" sz="2400" dirty="0">
                <a:solidFill>
                  <a:schemeClr val="accent1">
                    <a:lumMod val="60000"/>
                    <a:lumOff val="40000"/>
                  </a:schemeClr>
                </a:solidFill>
              </a:rPr>
              <a:t>Paragraf ve Sütun Araları</a:t>
            </a:r>
          </a:p>
          <a:p>
            <a:endParaRPr lang="tr-TR" sz="2400" b="1" dirty="0"/>
          </a:p>
          <a:p>
            <a:endParaRPr lang="tr-TR" sz="2400" b="1" dirty="0">
              <a:solidFill>
                <a:schemeClr val="accent5">
                  <a:lumMod val="75000"/>
                </a:schemeClr>
              </a:solidFill>
            </a:endParaRPr>
          </a:p>
          <a:p>
            <a:endParaRPr lang="tr-TR" sz="2400" b="1" dirty="0"/>
          </a:p>
        </p:txBody>
      </p:sp>
    </p:spTree>
    <p:extLst>
      <p:ext uri="{BB962C8B-B14F-4D97-AF65-F5344CB8AC3E}">
        <p14:creationId xmlns:p14="http://schemas.microsoft.com/office/powerpoint/2010/main" val="12108174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xmlns="" id="{282A0E93-FA0F-5643-A0E9-784A2F8F27A6}"/>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16ACE339-0115-EA4F-BD03-786C57CEC4A3}"/>
              </a:ext>
            </a:extLst>
          </p:cNvPr>
          <p:cNvSpPr txBox="1"/>
          <p:nvPr/>
        </p:nvSpPr>
        <p:spPr>
          <a:xfrm>
            <a:off x="792847" y="1380314"/>
            <a:ext cx="7601853" cy="5509200"/>
          </a:xfrm>
          <a:prstGeom prst="rect">
            <a:avLst/>
          </a:prstGeom>
          <a:noFill/>
        </p:spPr>
        <p:txBody>
          <a:bodyPr wrap="square" rtlCol="0">
            <a:spAutoFit/>
          </a:bodyPr>
          <a:lstStyle/>
          <a:p>
            <a:r>
              <a:rPr lang="tr-TR" sz="3200" b="1" dirty="0">
                <a:solidFill>
                  <a:srgbClr val="7030A0"/>
                </a:solidFill>
              </a:rPr>
              <a:t>Harf Araları</a:t>
            </a:r>
          </a:p>
          <a:p>
            <a:endParaRPr lang="tr-TR" sz="3200" b="1" dirty="0">
              <a:solidFill>
                <a:srgbClr val="7030A0"/>
              </a:solidFill>
            </a:endParaRPr>
          </a:p>
          <a:p>
            <a:r>
              <a:rPr lang="tr-TR" sz="5400" b="1" spc="-300" dirty="0"/>
              <a:t>TİPOGRAFİ</a:t>
            </a:r>
          </a:p>
          <a:p>
            <a:r>
              <a:rPr lang="tr-TR" sz="5400" b="1" spc="-150" dirty="0"/>
              <a:t>TİPOGRAFİ</a:t>
            </a:r>
            <a:endParaRPr lang="tr-TR" sz="5400" b="1" spc="-300" dirty="0"/>
          </a:p>
          <a:p>
            <a:r>
              <a:rPr lang="tr-TR" sz="5400" b="1" spc="300" dirty="0"/>
              <a:t>TİPOGRAFİ</a:t>
            </a:r>
          </a:p>
          <a:p>
            <a:r>
              <a:rPr lang="tr-TR" sz="5400" b="1" spc="600" dirty="0"/>
              <a:t>TİPOGRAFİ</a:t>
            </a:r>
          </a:p>
          <a:p>
            <a:endParaRPr lang="tr-TR" sz="2400" b="1" dirty="0"/>
          </a:p>
          <a:p>
            <a:endParaRPr lang="tr-TR" sz="2400" b="1" dirty="0">
              <a:solidFill>
                <a:schemeClr val="accent5">
                  <a:lumMod val="75000"/>
                </a:schemeClr>
              </a:solidFill>
            </a:endParaRPr>
          </a:p>
          <a:p>
            <a:endParaRPr lang="tr-TR" sz="2400" b="1" dirty="0"/>
          </a:p>
        </p:txBody>
      </p:sp>
    </p:spTree>
    <p:extLst>
      <p:ext uri="{BB962C8B-B14F-4D97-AF65-F5344CB8AC3E}">
        <p14:creationId xmlns:p14="http://schemas.microsoft.com/office/powerpoint/2010/main" val="11892890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xmlns="" id="{282A0E93-FA0F-5643-A0E9-784A2F8F27A6}"/>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16ACE339-0115-EA4F-BD03-786C57CEC4A3}"/>
              </a:ext>
            </a:extLst>
          </p:cNvPr>
          <p:cNvSpPr txBox="1"/>
          <p:nvPr/>
        </p:nvSpPr>
        <p:spPr>
          <a:xfrm>
            <a:off x="771073" y="1249685"/>
            <a:ext cx="7601853" cy="6678751"/>
          </a:xfrm>
          <a:prstGeom prst="rect">
            <a:avLst/>
          </a:prstGeom>
          <a:noFill/>
        </p:spPr>
        <p:txBody>
          <a:bodyPr wrap="square" rtlCol="0">
            <a:spAutoFit/>
          </a:bodyPr>
          <a:lstStyle/>
          <a:p>
            <a:r>
              <a:rPr lang="tr-TR" sz="3200" b="1" dirty="0">
                <a:solidFill>
                  <a:srgbClr val="7030A0"/>
                </a:solidFill>
              </a:rPr>
              <a:t>Harf Araları</a:t>
            </a:r>
          </a:p>
          <a:p>
            <a:endParaRPr lang="tr-TR" sz="2000" b="1" dirty="0">
              <a:solidFill>
                <a:srgbClr val="7030A0"/>
              </a:solidFill>
            </a:endParaRPr>
          </a:p>
          <a:p>
            <a:pPr>
              <a:buNone/>
            </a:pPr>
            <a:r>
              <a:rPr lang="tr-TR" sz="2000" spc="-150" dirty="0"/>
              <a:t>Normal dizgi boşluk  eklenmemiş, sıkışık dizgi boşluk eksiltilmiş ve geniş dizgi boşluk eklenmiş dizgidir.</a:t>
            </a:r>
          </a:p>
          <a:p>
            <a:pPr>
              <a:buNone/>
            </a:pPr>
            <a:endParaRPr lang="tr-TR" sz="2000" dirty="0"/>
          </a:p>
          <a:p>
            <a:pPr>
              <a:buNone/>
            </a:pPr>
            <a:r>
              <a:rPr lang="tr-TR" sz="2000" dirty="0"/>
              <a:t>Normal dizgi boşluk  eklenmemiş, sıkışık dizgi boşluk eksiltilmiş ve geniş dizgi boşluk eklenmiş dizgidir.</a:t>
            </a:r>
          </a:p>
          <a:p>
            <a:pPr>
              <a:buNone/>
            </a:pPr>
            <a:endParaRPr lang="tr-TR" sz="2000" dirty="0"/>
          </a:p>
          <a:p>
            <a:pPr>
              <a:buNone/>
            </a:pPr>
            <a:r>
              <a:rPr lang="tr-TR" sz="2000" spc="300" dirty="0"/>
              <a:t>Normal dizgi boşluk  eklenmemiş, sıkışık dizgi boşluk eksiltilmiş ve geniş dizgi boşluk eklenmiş dizgidir.</a:t>
            </a:r>
          </a:p>
          <a:p>
            <a:pPr>
              <a:buNone/>
            </a:pPr>
            <a:endParaRPr lang="tr-TR" sz="2000" dirty="0"/>
          </a:p>
          <a:p>
            <a:pPr>
              <a:buNone/>
            </a:pPr>
            <a:r>
              <a:rPr lang="tr-TR" sz="2000" spc="600" dirty="0"/>
              <a:t>Normal dizgi boşluk  eklenmemiş, sıkışık dizgi boşluk eksiltilmiş ve geniş dizgi boşluk eklenmiş dizgidir.</a:t>
            </a:r>
          </a:p>
          <a:p>
            <a:endParaRPr lang="tr-TR" sz="3200" b="1" dirty="0">
              <a:solidFill>
                <a:srgbClr val="7030A0"/>
              </a:solidFill>
            </a:endParaRPr>
          </a:p>
          <a:p>
            <a:endParaRPr lang="tr-TR" sz="3200" b="1" dirty="0">
              <a:solidFill>
                <a:srgbClr val="7030A0"/>
              </a:solidFill>
            </a:endParaRPr>
          </a:p>
          <a:p>
            <a:endParaRPr lang="tr-TR" sz="2400" b="1" dirty="0"/>
          </a:p>
          <a:p>
            <a:endParaRPr lang="tr-TR" sz="2400" b="1" dirty="0">
              <a:solidFill>
                <a:schemeClr val="accent5">
                  <a:lumMod val="75000"/>
                </a:schemeClr>
              </a:solidFill>
            </a:endParaRPr>
          </a:p>
          <a:p>
            <a:endParaRPr lang="tr-TR" sz="2400" b="1" dirty="0"/>
          </a:p>
        </p:txBody>
      </p:sp>
    </p:spTree>
    <p:extLst>
      <p:ext uri="{BB962C8B-B14F-4D97-AF65-F5344CB8AC3E}">
        <p14:creationId xmlns:p14="http://schemas.microsoft.com/office/powerpoint/2010/main" val="9627177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xmlns="" id="{282A0E93-FA0F-5643-A0E9-784A2F8F27A6}"/>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16ACE339-0115-EA4F-BD03-786C57CEC4A3}"/>
              </a:ext>
            </a:extLst>
          </p:cNvPr>
          <p:cNvSpPr txBox="1"/>
          <p:nvPr/>
        </p:nvSpPr>
        <p:spPr>
          <a:xfrm>
            <a:off x="771073" y="1249685"/>
            <a:ext cx="7601853" cy="6986528"/>
          </a:xfrm>
          <a:prstGeom prst="rect">
            <a:avLst/>
          </a:prstGeom>
          <a:noFill/>
        </p:spPr>
        <p:txBody>
          <a:bodyPr wrap="square" rtlCol="0">
            <a:spAutoFit/>
          </a:bodyPr>
          <a:lstStyle/>
          <a:p>
            <a:r>
              <a:rPr lang="tr-TR" sz="3200" b="1" dirty="0">
                <a:solidFill>
                  <a:schemeClr val="accent5">
                    <a:lumMod val="75000"/>
                  </a:schemeClr>
                </a:solidFill>
              </a:rPr>
              <a:t>Kelime Araları</a:t>
            </a:r>
          </a:p>
          <a:p>
            <a:endParaRPr lang="tr-TR" sz="2000" b="1" dirty="0">
              <a:solidFill>
                <a:srgbClr val="7030A0"/>
              </a:solidFill>
            </a:endParaRPr>
          </a:p>
          <a:p>
            <a:r>
              <a:rPr lang="tr-TR" sz="2000" b="1" dirty="0"/>
              <a:t>Kalın harflerden</a:t>
            </a:r>
            <a:r>
              <a:rPr lang="tr-TR" sz="2000" dirty="0"/>
              <a:t> oluşan yazı karakterlerinde kelime arası </a:t>
            </a:r>
            <a:r>
              <a:rPr lang="tr-TR" sz="2000" b="1" dirty="0"/>
              <a:t>dar espas olarak </a:t>
            </a:r>
            <a:r>
              <a:rPr lang="tr-TR" sz="2000" dirty="0"/>
              <a:t>düzenlenir.</a:t>
            </a:r>
          </a:p>
          <a:p>
            <a:endParaRPr lang="tr-TR" sz="2000" dirty="0"/>
          </a:p>
          <a:p>
            <a:r>
              <a:rPr lang="tr-TR" sz="2000" b="1" dirty="0"/>
              <a:t>İnce    harflerden    </a:t>
            </a:r>
            <a:r>
              <a:rPr lang="tr-TR" sz="2000" dirty="0"/>
              <a:t>oluşan    yazı    karakterlerinde    kelime    arası    </a:t>
            </a:r>
            <a:r>
              <a:rPr lang="tr-TR" sz="2000" b="1" dirty="0"/>
              <a:t>geniş    espas  olarak  </a:t>
            </a:r>
            <a:r>
              <a:rPr lang="tr-TR" sz="2000" dirty="0"/>
              <a:t>düzenlenir.</a:t>
            </a:r>
          </a:p>
          <a:p>
            <a:endParaRPr lang="tr-TR" sz="2000" dirty="0"/>
          </a:p>
          <a:p>
            <a:r>
              <a:rPr lang="tr-TR" sz="2000" dirty="0">
                <a:solidFill>
                  <a:schemeClr val="accent1">
                    <a:lumMod val="60000"/>
                    <a:lumOff val="40000"/>
                  </a:schemeClr>
                </a:solidFill>
              </a:rPr>
              <a:t>Kelime araları da göz ile saptanır.</a:t>
            </a:r>
          </a:p>
          <a:p>
            <a:r>
              <a:rPr lang="tr-TR" sz="2000" dirty="0">
                <a:solidFill>
                  <a:schemeClr val="accent1">
                    <a:lumMod val="60000"/>
                    <a:lumOff val="40000"/>
                  </a:schemeClr>
                </a:solidFill>
              </a:rPr>
              <a:t>Kelime aralarındaki noktalama işaretleri dikkate alınır.</a:t>
            </a:r>
          </a:p>
          <a:p>
            <a:r>
              <a:rPr lang="tr-TR" sz="2000" dirty="0">
                <a:solidFill>
                  <a:schemeClr val="accent1">
                    <a:lumMod val="60000"/>
                    <a:lumOff val="40000"/>
                  </a:schemeClr>
                </a:solidFill>
              </a:rPr>
              <a:t>Kelime arası espas da kesin bir ölçü yoktur. 1 harfin rahatlıkla girebileceği kadar bir boşluk ölçü kabul </a:t>
            </a:r>
            <a:r>
              <a:rPr lang="tr-TR" sz="2000" dirty="0" err="1">
                <a:solidFill>
                  <a:schemeClr val="accent1">
                    <a:lumMod val="60000"/>
                    <a:lumOff val="40000"/>
                  </a:schemeClr>
                </a:solidFill>
              </a:rPr>
              <a:t>edilebilinir</a:t>
            </a:r>
            <a:r>
              <a:rPr lang="tr-TR" sz="2000" dirty="0">
                <a:solidFill>
                  <a:schemeClr val="accent1">
                    <a:lumMod val="60000"/>
                    <a:lumOff val="40000"/>
                  </a:schemeClr>
                </a:solidFill>
              </a:rPr>
              <a:t>.</a:t>
            </a:r>
          </a:p>
          <a:p>
            <a:r>
              <a:rPr lang="tr-TR" sz="2000" dirty="0">
                <a:solidFill>
                  <a:schemeClr val="accent1">
                    <a:lumMod val="60000"/>
                    <a:lumOff val="40000"/>
                  </a:schemeClr>
                </a:solidFill>
              </a:rPr>
              <a:t>Dengeli harf ve kelime arası düzenlemesi daha rahat </a:t>
            </a:r>
            <a:r>
              <a:rPr lang="tr-TR" sz="2000" dirty="0" err="1">
                <a:solidFill>
                  <a:schemeClr val="accent1">
                    <a:lumMod val="60000"/>
                    <a:lumOff val="40000"/>
                  </a:schemeClr>
                </a:solidFill>
              </a:rPr>
              <a:t>okununabilirlik</a:t>
            </a:r>
            <a:r>
              <a:rPr lang="tr-TR" sz="2000" dirty="0">
                <a:solidFill>
                  <a:schemeClr val="accent1">
                    <a:lumMod val="60000"/>
                    <a:lumOff val="40000"/>
                  </a:schemeClr>
                </a:solidFill>
              </a:rPr>
              <a:t> ve görsel estetik meydana getirir.</a:t>
            </a:r>
          </a:p>
          <a:p>
            <a:endParaRPr lang="tr-TR" sz="2000" dirty="0"/>
          </a:p>
          <a:p>
            <a:endParaRPr lang="tr-TR" sz="3200" b="1" dirty="0">
              <a:solidFill>
                <a:srgbClr val="7030A0"/>
              </a:solidFill>
            </a:endParaRPr>
          </a:p>
          <a:p>
            <a:endParaRPr lang="tr-TR" sz="3200" b="1" dirty="0">
              <a:solidFill>
                <a:srgbClr val="7030A0"/>
              </a:solidFill>
            </a:endParaRPr>
          </a:p>
          <a:p>
            <a:endParaRPr lang="tr-TR" sz="2400" b="1" dirty="0"/>
          </a:p>
          <a:p>
            <a:endParaRPr lang="tr-TR" sz="2400" b="1" dirty="0">
              <a:solidFill>
                <a:schemeClr val="accent5">
                  <a:lumMod val="75000"/>
                </a:schemeClr>
              </a:solidFill>
            </a:endParaRPr>
          </a:p>
          <a:p>
            <a:endParaRPr lang="tr-TR" sz="2400" b="1" dirty="0"/>
          </a:p>
        </p:txBody>
      </p:sp>
    </p:spTree>
    <p:extLst>
      <p:ext uri="{BB962C8B-B14F-4D97-AF65-F5344CB8AC3E}">
        <p14:creationId xmlns:p14="http://schemas.microsoft.com/office/powerpoint/2010/main" val="26552011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xmlns="" id="{282A0E93-FA0F-5643-A0E9-784A2F8F27A6}"/>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16ACE339-0115-EA4F-BD03-786C57CEC4A3}"/>
              </a:ext>
            </a:extLst>
          </p:cNvPr>
          <p:cNvSpPr txBox="1"/>
          <p:nvPr/>
        </p:nvSpPr>
        <p:spPr>
          <a:xfrm>
            <a:off x="2969987" y="1173485"/>
            <a:ext cx="7601853" cy="8012450"/>
          </a:xfrm>
          <a:prstGeom prst="rect">
            <a:avLst/>
          </a:prstGeom>
          <a:noFill/>
        </p:spPr>
        <p:txBody>
          <a:bodyPr wrap="square" rtlCol="0">
            <a:spAutoFit/>
          </a:bodyPr>
          <a:lstStyle/>
          <a:p>
            <a:r>
              <a:rPr lang="tr-TR" sz="3200" b="1" dirty="0">
                <a:solidFill>
                  <a:srgbClr val="FF0000"/>
                </a:solidFill>
              </a:rPr>
              <a:t>Satır Araları</a:t>
            </a:r>
          </a:p>
          <a:p>
            <a:r>
              <a:rPr lang="tr-TR" sz="2000" b="1" dirty="0"/>
              <a:t>İkiden fazla satır metin demektir.</a:t>
            </a:r>
          </a:p>
          <a:p>
            <a:r>
              <a:rPr lang="tr-TR" sz="2000" b="1" dirty="0"/>
              <a:t>Satırlar arasındaki boşluk punto ile ölçülür.</a:t>
            </a:r>
          </a:p>
          <a:p>
            <a:endParaRPr lang="tr-TR" sz="1600" dirty="0"/>
          </a:p>
          <a:p>
            <a:pPr>
              <a:buNone/>
            </a:pPr>
            <a:r>
              <a:rPr lang="tr-TR" sz="1600" dirty="0"/>
              <a:t>Normal yerleştirme satır arası</a:t>
            </a:r>
          </a:p>
          <a:p>
            <a:pPr>
              <a:buNone/>
            </a:pPr>
            <a:r>
              <a:rPr lang="tr-TR" sz="1600" dirty="0"/>
              <a:t>boşlukların düzenlenememesi</a:t>
            </a:r>
          </a:p>
          <a:p>
            <a:pPr>
              <a:buNone/>
            </a:pPr>
            <a:r>
              <a:rPr lang="tr-TR" sz="1600" dirty="0"/>
              <a:t>halidir. Yani 12 punto harf için </a:t>
            </a:r>
          </a:p>
          <a:p>
            <a:pPr>
              <a:buNone/>
            </a:pPr>
            <a:r>
              <a:rPr lang="tr-TR" sz="1600" dirty="0"/>
              <a:t>satır arası düzenleme 12 puntodur.</a:t>
            </a:r>
          </a:p>
          <a:p>
            <a:pPr>
              <a:buNone/>
            </a:pPr>
            <a:endParaRPr lang="tr-TR" sz="1600" dirty="0"/>
          </a:p>
          <a:p>
            <a:pPr>
              <a:buNone/>
            </a:pPr>
            <a:endParaRPr lang="tr-TR" sz="1600" dirty="0"/>
          </a:p>
          <a:p>
            <a:pPr>
              <a:lnSpc>
                <a:spcPts val="1400"/>
              </a:lnSpc>
              <a:buNone/>
            </a:pPr>
            <a:r>
              <a:rPr lang="tr-TR" sz="1600" dirty="0"/>
              <a:t>Normal yerleştirme satır arası</a:t>
            </a:r>
          </a:p>
          <a:p>
            <a:pPr>
              <a:lnSpc>
                <a:spcPts val="1400"/>
              </a:lnSpc>
              <a:buNone/>
            </a:pPr>
            <a:r>
              <a:rPr lang="tr-TR" sz="1600" dirty="0"/>
              <a:t>boşlukların düzenlenememesi</a:t>
            </a:r>
          </a:p>
          <a:p>
            <a:pPr>
              <a:lnSpc>
                <a:spcPts val="1400"/>
              </a:lnSpc>
              <a:buNone/>
            </a:pPr>
            <a:r>
              <a:rPr lang="tr-TR" sz="1600" dirty="0"/>
              <a:t>halidir. Yani 12 punto harf için </a:t>
            </a:r>
          </a:p>
          <a:p>
            <a:pPr>
              <a:lnSpc>
                <a:spcPts val="1400"/>
              </a:lnSpc>
              <a:buNone/>
            </a:pPr>
            <a:r>
              <a:rPr lang="tr-TR" sz="1600" dirty="0"/>
              <a:t>satır arası düzenleme 12 puntodur.</a:t>
            </a:r>
          </a:p>
          <a:p>
            <a:pPr>
              <a:buNone/>
            </a:pPr>
            <a:endParaRPr lang="tr-TR" sz="1600" dirty="0"/>
          </a:p>
          <a:p>
            <a:pPr>
              <a:lnSpc>
                <a:spcPct val="150000"/>
              </a:lnSpc>
              <a:buNone/>
            </a:pPr>
            <a:r>
              <a:rPr lang="tr-TR" sz="1600" dirty="0"/>
              <a:t>Normal yerleştirme satır arası</a:t>
            </a:r>
          </a:p>
          <a:p>
            <a:pPr>
              <a:lnSpc>
                <a:spcPct val="150000"/>
              </a:lnSpc>
              <a:buNone/>
            </a:pPr>
            <a:r>
              <a:rPr lang="tr-TR" sz="1600" dirty="0"/>
              <a:t>boşlukların </a:t>
            </a:r>
            <a:r>
              <a:rPr lang="tr-TR" sz="1600" dirty="0" err="1"/>
              <a:t>düzenlenemmemesi</a:t>
            </a:r>
            <a:endParaRPr lang="tr-TR" sz="1600" dirty="0"/>
          </a:p>
          <a:p>
            <a:pPr>
              <a:lnSpc>
                <a:spcPct val="150000"/>
              </a:lnSpc>
              <a:buNone/>
            </a:pPr>
            <a:r>
              <a:rPr lang="tr-TR" sz="1600" dirty="0"/>
              <a:t>halidir. Yani 12 punto harf için </a:t>
            </a:r>
          </a:p>
          <a:p>
            <a:pPr>
              <a:lnSpc>
                <a:spcPct val="150000"/>
              </a:lnSpc>
              <a:buNone/>
            </a:pPr>
            <a:r>
              <a:rPr lang="tr-TR" sz="1600" dirty="0"/>
              <a:t>satır arası düzenleme 12 puntodur.</a:t>
            </a:r>
          </a:p>
          <a:p>
            <a:endParaRPr lang="tr-TR" sz="2000" dirty="0"/>
          </a:p>
          <a:p>
            <a:endParaRPr lang="tr-TR" sz="3200" b="1" dirty="0">
              <a:solidFill>
                <a:srgbClr val="7030A0"/>
              </a:solidFill>
            </a:endParaRPr>
          </a:p>
          <a:p>
            <a:endParaRPr lang="tr-TR" sz="3200" b="1" dirty="0">
              <a:solidFill>
                <a:srgbClr val="7030A0"/>
              </a:solidFill>
            </a:endParaRPr>
          </a:p>
          <a:p>
            <a:endParaRPr lang="tr-TR" sz="2400" b="1" dirty="0"/>
          </a:p>
          <a:p>
            <a:endParaRPr lang="tr-TR" sz="2400" b="1" dirty="0">
              <a:solidFill>
                <a:schemeClr val="accent5">
                  <a:lumMod val="75000"/>
                </a:schemeClr>
              </a:solidFill>
            </a:endParaRPr>
          </a:p>
          <a:p>
            <a:endParaRPr lang="tr-TR" sz="2400" b="1" dirty="0"/>
          </a:p>
        </p:txBody>
      </p:sp>
    </p:spTree>
    <p:extLst>
      <p:ext uri="{BB962C8B-B14F-4D97-AF65-F5344CB8AC3E}">
        <p14:creationId xmlns:p14="http://schemas.microsoft.com/office/powerpoint/2010/main" val="40753020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xmlns="" id="{282A0E93-FA0F-5643-A0E9-784A2F8F27A6}"/>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16ACE339-0115-EA4F-BD03-786C57CEC4A3}"/>
              </a:ext>
            </a:extLst>
          </p:cNvPr>
          <p:cNvSpPr txBox="1"/>
          <p:nvPr/>
        </p:nvSpPr>
        <p:spPr>
          <a:xfrm>
            <a:off x="1064987" y="1271456"/>
            <a:ext cx="7601853" cy="7355860"/>
          </a:xfrm>
          <a:prstGeom prst="rect">
            <a:avLst/>
          </a:prstGeom>
          <a:noFill/>
        </p:spPr>
        <p:txBody>
          <a:bodyPr wrap="square" rtlCol="0">
            <a:spAutoFit/>
          </a:bodyPr>
          <a:lstStyle/>
          <a:p>
            <a:r>
              <a:rPr lang="tr-TR" sz="3200" b="1" dirty="0">
                <a:solidFill>
                  <a:schemeClr val="accent3">
                    <a:lumMod val="50000"/>
                  </a:schemeClr>
                </a:solidFill>
              </a:rPr>
              <a:t>Metin İçerisinde Satır Arası Boşlukların Düzenlenmesi</a:t>
            </a:r>
          </a:p>
          <a:p>
            <a:endParaRPr lang="tr-TR" sz="3200" b="1" dirty="0">
              <a:solidFill>
                <a:schemeClr val="accent3">
                  <a:lumMod val="50000"/>
                </a:schemeClr>
              </a:solidFill>
            </a:endParaRPr>
          </a:p>
          <a:p>
            <a:pPr lvl="0">
              <a:defRPr/>
            </a:pPr>
            <a:r>
              <a:rPr lang="tr-TR" sz="2000" dirty="0"/>
              <a:t>Negatif-pozitif denge için çok önemlidir. Boşluk çok olursa gri alandan ziyade çizgi olarak görünmeye başlar.</a:t>
            </a:r>
          </a:p>
          <a:p>
            <a:pPr lvl="0">
              <a:defRPr/>
            </a:pPr>
            <a:endParaRPr lang="tr-TR" sz="2000" dirty="0"/>
          </a:p>
          <a:p>
            <a:pPr lvl="0">
              <a:defRPr/>
            </a:pPr>
            <a:r>
              <a:rPr lang="tr-TR" sz="2000" b="1" dirty="0"/>
              <a:t>Eksiltilmiş Satır</a:t>
            </a:r>
            <a:r>
              <a:rPr lang="tr-TR" sz="2000" dirty="0"/>
              <a:t>: Boşluk azaltıldığında.</a:t>
            </a:r>
          </a:p>
          <a:p>
            <a:pPr>
              <a:defRPr/>
            </a:pPr>
            <a:r>
              <a:rPr lang="tr-TR" sz="2000" b="1" dirty="0"/>
              <a:t>Katılmış Satır: </a:t>
            </a:r>
            <a:r>
              <a:rPr lang="tr-TR" sz="2000" dirty="0"/>
              <a:t>Boşluk arttırıldığında.</a:t>
            </a:r>
          </a:p>
          <a:p>
            <a:pPr>
              <a:defRPr/>
            </a:pPr>
            <a:r>
              <a:rPr lang="tr-TR" sz="2000" b="1" dirty="0"/>
              <a:t>Normal Dizilmiş: </a:t>
            </a:r>
            <a:r>
              <a:rPr lang="tr-TR" sz="2000" dirty="0"/>
              <a:t>Boşlukla oynanmamışsa…</a:t>
            </a:r>
          </a:p>
          <a:p>
            <a:pPr>
              <a:buNone/>
            </a:pPr>
            <a:endParaRPr lang="tr-TR" sz="2000" dirty="0"/>
          </a:p>
          <a:p>
            <a:pPr lvl="0">
              <a:buNone/>
              <a:defRPr/>
            </a:pPr>
            <a:r>
              <a:rPr lang="tr-TR" sz="2000" dirty="0"/>
              <a:t>Boşluk </a:t>
            </a:r>
            <a:r>
              <a:rPr lang="tr-TR" sz="2000" b="1" dirty="0"/>
              <a:t>az olursa</a:t>
            </a:r>
            <a:r>
              <a:rPr lang="tr-TR" sz="2000" dirty="0"/>
              <a:t>, satır takibini göz çok zor yapar.</a:t>
            </a:r>
          </a:p>
          <a:p>
            <a:pPr lvl="0">
              <a:defRPr/>
            </a:pPr>
            <a:endParaRPr lang="tr-TR" sz="2000" dirty="0"/>
          </a:p>
          <a:p>
            <a:pPr lvl="0">
              <a:buNone/>
              <a:defRPr/>
            </a:pPr>
            <a:r>
              <a:rPr lang="tr-TR" sz="2000" dirty="0"/>
              <a:t>Boşluk </a:t>
            </a:r>
            <a:r>
              <a:rPr lang="tr-TR" sz="2000" b="1" dirty="0"/>
              <a:t>fazla olursa</a:t>
            </a:r>
            <a:r>
              <a:rPr lang="tr-TR" sz="2000" dirty="0"/>
              <a:t>, soldan sağa okuma zorlaşır.</a:t>
            </a:r>
          </a:p>
          <a:p>
            <a:pPr lvl="0">
              <a:defRPr/>
            </a:pPr>
            <a:endParaRPr lang="tr-TR" sz="2000" dirty="0"/>
          </a:p>
          <a:p>
            <a:endParaRPr lang="tr-TR" sz="2000" dirty="0"/>
          </a:p>
          <a:p>
            <a:endParaRPr lang="tr-TR" sz="3200" b="1" dirty="0">
              <a:solidFill>
                <a:srgbClr val="7030A0"/>
              </a:solidFill>
            </a:endParaRPr>
          </a:p>
          <a:p>
            <a:endParaRPr lang="tr-TR" sz="3200" b="1" dirty="0">
              <a:solidFill>
                <a:srgbClr val="7030A0"/>
              </a:solidFill>
            </a:endParaRPr>
          </a:p>
          <a:p>
            <a:endParaRPr lang="tr-TR" sz="2400" b="1" dirty="0"/>
          </a:p>
          <a:p>
            <a:endParaRPr lang="tr-TR" sz="2400" b="1" dirty="0">
              <a:solidFill>
                <a:schemeClr val="accent5">
                  <a:lumMod val="75000"/>
                </a:schemeClr>
              </a:solidFill>
            </a:endParaRPr>
          </a:p>
          <a:p>
            <a:endParaRPr lang="tr-TR" sz="2400" b="1" dirty="0"/>
          </a:p>
        </p:txBody>
      </p:sp>
    </p:spTree>
    <p:extLst>
      <p:ext uri="{BB962C8B-B14F-4D97-AF65-F5344CB8AC3E}">
        <p14:creationId xmlns:p14="http://schemas.microsoft.com/office/powerpoint/2010/main" val="11482909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xmlns="" id="{282A0E93-FA0F-5643-A0E9-784A2F8F27A6}"/>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16ACE339-0115-EA4F-BD03-786C57CEC4A3}"/>
              </a:ext>
            </a:extLst>
          </p:cNvPr>
          <p:cNvSpPr txBox="1"/>
          <p:nvPr/>
        </p:nvSpPr>
        <p:spPr>
          <a:xfrm>
            <a:off x="1064987" y="1271456"/>
            <a:ext cx="7601853" cy="6432530"/>
          </a:xfrm>
          <a:prstGeom prst="rect">
            <a:avLst/>
          </a:prstGeom>
          <a:noFill/>
        </p:spPr>
        <p:txBody>
          <a:bodyPr wrap="square" rtlCol="0">
            <a:spAutoFit/>
          </a:bodyPr>
          <a:lstStyle/>
          <a:p>
            <a:r>
              <a:rPr lang="tr-TR" sz="3200" b="1" dirty="0">
                <a:solidFill>
                  <a:srgbClr val="C00000"/>
                </a:solidFill>
              </a:rPr>
              <a:t>Paragraf ve </a:t>
            </a:r>
            <a:r>
              <a:rPr lang="tr-TR" sz="3200" b="1" dirty="0" err="1">
                <a:solidFill>
                  <a:srgbClr val="C00000"/>
                </a:solidFill>
              </a:rPr>
              <a:t>Stun</a:t>
            </a:r>
            <a:r>
              <a:rPr lang="tr-TR" sz="3200" b="1" dirty="0">
                <a:solidFill>
                  <a:srgbClr val="C00000"/>
                </a:solidFill>
              </a:rPr>
              <a:t> Arası Boşlukların Düzenlenmesi</a:t>
            </a:r>
          </a:p>
          <a:p>
            <a:endParaRPr lang="tr-TR" sz="3200" b="1" dirty="0">
              <a:solidFill>
                <a:schemeClr val="accent3">
                  <a:lumMod val="50000"/>
                </a:schemeClr>
              </a:solidFill>
            </a:endParaRPr>
          </a:p>
          <a:p>
            <a:pPr lvl="0">
              <a:defRPr/>
            </a:pPr>
            <a:r>
              <a:rPr lang="tr-TR" sz="2000" dirty="0"/>
              <a:t>Metinler paragraflardan oluşur.</a:t>
            </a:r>
          </a:p>
          <a:p>
            <a:pPr lvl="0">
              <a:defRPr/>
            </a:pPr>
            <a:endParaRPr lang="tr-TR" sz="2000" dirty="0"/>
          </a:p>
          <a:p>
            <a:pPr lvl="0">
              <a:defRPr/>
            </a:pPr>
            <a:r>
              <a:rPr lang="tr-TR" sz="2000" dirty="0"/>
              <a:t>Paragraflar rahat okuma için ve konunun anlaşılabilmesi için yapılır.</a:t>
            </a:r>
          </a:p>
          <a:p>
            <a:pPr lvl="0">
              <a:defRPr/>
            </a:pPr>
            <a:endParaRPr lang="tr-TR" sz="2000" dirty="0"/>
          </a:p>
          <a:p>
            <a:pPr lvl="0">
              <a:defRPr/>
            </a:pPr>
            <a:r>
              <a:rPr lang="tr-TR" sz="2000" dirty="0"/>
              <a:t>Başka bir anlatıma geçiş yeni bir paragrafa geçiş demektir.</a:t>
            </a:r>
          </a:p>
          <a:p>
            <a:pPr lvl="0">
              <a:defRPr/>
            </a:pPr>
            <a:endParaRPr lang="tr-TR" sz="2000" dirty="0"/>
          </a:p>
          <a:p>
            <a:pPr lvl="0">
              <a:defRPr/>
            </a:pPr>
            <a:r>
              <a:rPr lang="tr-TR" sz="2000" b="1" dirty="0"/>
              <a:t>“Paragraf tipografinin akıcılığı için gereklidir.”</a:t>
            </a:r>
          </a:p>
          <a:p>
            <a:pPr lvl="0">
              <a:defRPr/>
            </a:pPr>
            <a:endParaRPr lang="tr-TR" sz="2000" dirty="0"/>
          </a:p>
          <a:p>
            <a:endParaRPr lang="tr-TR" sz="2000" dirty="0"/>
          </a:p>
          <a:p>
            <a:endParaRPr lang="tr-TR" sz="3200" b="1" dirty="0">
              <a:solidFill>
                <a:srgbClr val="7030A0"/>
              </a:solidFill>
            </a:endParaRPr>
          </a:p>
          <a:p>
            <a:endParaRPr lang="tr-TR" sz="3200" b="1" dirty="0">
              <a:solidFill>
                <a:srgbClr val="7030A0"/>
              </a:solidFill>
            </a:endParaRPr>
          </a:p>
          <a:p>
            <a:endParaRPr lang="tr-TR" sz="2400" b="1" dirty="0"/>
          </a:p>
          <a:p>
            <a:endParaRPr lang="tr-TR" sz="2400" b="1" dirty="0">
              <a:solidFill>
                <a:schemeClr val="accent5">
                  <a:lumMod val="75000"/>
                </a:schemeClr>
              </a:solidFill>
            </a:endParaRPr>
          </a:p>
          <a:p>
            <a:endParaRPr lang="tr-TR" sz="2400" b="1" dirty="0"/>
          </a:p>
        </p:txBody>
      </p:sp>
    </p:spTree>
    <p:extLst>
      <p:ext uri="{BB962C8B-B14F-4D97-AF65-F5344CB8AC3E}">
        <p14:creationId xmlns:p14="http://schemas.microsoft.com/office/powerpoint/2010/main" val="14655036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xmlns="" id="{282A0E93-FA0F-5643-A0E9-784A2F8F27A6}"/>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16ACE339-0115-EA4F-BD03-786C57CEC4A3}"/>
              </a:ext>
            </a:extLst>
          </p:cNvPr>
          <p:cNvSpPr txBox="1"/>
          <p:nvPr/>
        </p:nvSpPr>
        <p:spPr>
          <a:xfrm>
            <a:off x="1064987" y="1271456"/>
            <a:ext cx="7601853" cy="6740307"/>
          </a:xfrm>
          <a:prstGeom prst="rect">
            <a:avLst/>
          </a:prstGeom>
          <a:noFill/>
        </p:spPr>
        <p:txBody>
          <a:bodyPr wrap="square" rtlCol="0">
            <a:spAutoFit/>
          </a:bodyPr>
          <a:lstStyle/>
          <a:p>
            <a:r>
              <a:rPr lang="tr-TR" sz="3200" b="1" dirty="0">
                <a:solidFill>
                  <a:srgbClr val="C00000"/>
                </a:solidFill>
              </a:rPr>
              <a:t>Paragraf ve </a:t>
            </a:r>
            <a:r>
              <a:rPr lang="tr-TR" sz="3200" b="1" dirty="0" err="1">
                <a:solidFill>
                  <a:srgbClr val="C00000"/>
                </a:solidFill>
              </a:rPr>
              <a:t>Stun</a:t>
            </a:r>
            <a:r>
              <a:rPr lang="tr-TR" sz="3200" b="1" dirty="0">
                <a:solidFill>
                  <a:srgbClr val="C00000"/>
                </a:solidFill>
              </a:rPr>
              <a:t> Arası Boşlukların Düzenlenmesi</a:t>
            </a:r>
          </a:p>
          <a:p>
            <a:endParaRPr lang="tr-TR" sz="3200" b="1" dirty="0">
              <a:solidFill>
                <a:schemeClr val="accent3">
                  <a:lumMod val="50000"/>
                </a:schemeClr>
              </a:solidFill>
            </a:endParaRPr>
          </a:p>
          <a:p>
            <a:pPr>
              <a:buNone/>
            </a:pPr>
            <a:r>
              <a:rPr lang="tr-TR" sz="2000" dirty="0"/>
              <a:t>Geleneksel yöntemde paragrafın ilk kelimesi biraz içeriden başlar.</a:t>
            </a:r>
          </a:p>
          <a:p>
            <a:pPr>
              <a:buNone/>
            </a:pPr>
            <a:endParaRPr lang="tr-TR" sz="2000" dirty="0"/>
          </a:p>
          <a:p>
            <a:pPr>
              <a:buNone/>
            </a:pPr>
            <a:r>
              <a:rPr lang="tr-TR" sz="2000" dirty="0"/>
              <a:t>Bu farklılık paragrafı diğer paragraftan ayırmaya yetmez bu yüzden paragraflar arasında boşluk bırakılır. Bu boşluk genelde yarım satır veya tam satırdır.</a:t>
            </a:r>
          </a:p>
          <a:p>
            <a:pPr>
              <a:buNone/>
            </a:pPr>
            <a:endParaRPr lang="tr-TR" sz="2000" dirty="0"/>
          </a:p>
          <a:p>
            <a:pPr>
              <a:buNone/>
            </a:pPr>
            <a:r>
              <a:rPr lang="tr-TR" sz="2000" dirty="0"/>
              <a:t>Günümüzde paragraf arası boşluk </a:t>
            </a:r>
            <a:r>
              <a:rPr lang="tr-TR" sz="2000" dirty="0" err="1"/>
              <a:t>bırkılmakta</a:t>
            </a:r>
            <a:r>
              <a:rPr lang="tr-TR" sz="2000" dirty="0"/>
              <a:t> ve içeriden başlama yöntemi kullanılmamaktadır.</a:t>
            </a:r>
          </a:p>
          <a:p>
            <a:pPr lvl="0">
              <a:defRPr/>
            </a:pPr>
            <a:endParaRPr lang="tr-TR" sz="2000" dirty="0"/>
          </a:p>
          <a:p>
            <a:endParaRPr lang="tr-TR" sz="2000" dirty="0"/>
          </a:p>
          <a:p>
            <a:endParaRPr lang="tr-TR" sz="3200" b="1" dirty="0">
              <a:solidFill>
                <a:srgbClr val="7030A0"/>
              </a:solidFill>
            </a:endParaRPr>
          </a:p>
          <a:p>
            <a:endParaRPr lang="tr-TR" sz="3200" b="1" dirty="0">
              <a:solidFill>
                <a:srgbClr val="7030A0"/>
              </a:solidFill>
            </a:endParaRPr>
          </a:p>
          <a:p>
            <a:endParaRPr lang="tr-TR" sz="2400" b="1" dirty="0"/>
          </a:p>
          <a:p>
            <a:endParaRPr lang="tr-TR" sz="2400" b="1" dirty="0">
              <a:solidFill>
                <a:schemeClr val="accent5">
                  <a:lumMod val="75000"/>
                </a:schemeClr>
              </a:solidFill>
            </a:endParaRPr>
          </a:p>
          <a:p>
            <a:endParaRPr lang="tr-TR" sz="2400" b="1" dirty="0"/>
          </a:p>
        </p:txBody>
      </p:sp>
    </p:spTree>
    <p:extLst>
      <p:ext uri="{BB962C8B-B14F-4D97-AF65-F5344CB8AC3E}">
        <p14:creationId xmlns:p14="http://schemas.microsoft.com/office/powerpoint/2010/main" val="8896091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xmlns="" id="{282A0E93-FA0F-5643-A0E9-784A2F8F27A6}"/>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16ACE339-0115-EA4F-BD03-786C57CEC4A3}"/>
              </a:ext>
            </a:extLst>
          </p:cNvPr>
          <p:cNvSpPr txBox="1"/>
          <p:nvPr/>
        </p:nvSpPr>
        <p:spPr>
          <a:xfrm>
            <a:off x="1064987" y="1271456"/>
            <a:ext cx="7601853" cy="6986528"/>
          </a:xfrm>
          <a:prstGeom prst="rect">
            <a:avLst/>
          </a:prstGeom>
          <a:noFill/>
        </p:spPr>
        <p:txBody>
          <a:bodyPr wrap="square" rtlCol="0">
            <a:spAutoFit/>
          </a:bodyPr>
          <a:lstStyle/>
          <a:p>
            <a:r>
              <a:rPr lang="tr-TR" sz="3200" b="1" dirty="0" err="1">
                <a:solidFill>
                  <a:srgbClr val="C00000"/>
                </a:solidFill>
              </a:rPr>
              <a:t>Stun</a:t>
            </a:r>
            <a:r>
              <a:rPr lang="tr-TR" sz="3200" b="1" dirty="0">
                <a:solidFill>
                  <a:srgbClr val="C00000"/>
                </a:solidFill>
              </a:rPr>
              <a:t> Arası Boşlukların Düzenlenmesi</a:t>
            </a:r>
          </a:p>
          <a:p>
            <a:pPr lvl="0">
              <a:defRPr/>
            </a:pPr>
            <a:endParaRPr lang="tr-TR" sz="2000" dirty="0"/>
          </a:p>
          <a:p>
            <a:pPr lvl="0">
              <a:defRPr/>
            </a:pPr>
            <a:r>
              <a:rPr lang="tr-TR" sz="2000" dirty="0"/>
              <a:t>Sütunlar iki veya daha fazladır.</a:t>
            </a:r>
          </a:p>
          <a:p>
            <a:pPr lvl="0">
              <a:defRPr/>
            </a:pPr>
            <a:endParaRPr lang="tr-TR" sz="2000" b="1" dirty="0"/>
          </a:p>
          <a:p>
            <a:pPr lvl="0">
              <a:defRPr/>
            </a:pPr>
            <a:r>
              <a:rPr lang="tr-TR" sz="2000" dirty="0" err="1"/>
              <a:t>Yanyana</a:t>
            </a:r>
            <a:r>
              <a:rPr lang="tr-TR" sz="2000" dirty="0"/>
              <a:t> geldiklerinde ara boşlukları düzenlenir.</a:t>
            </a:r>
          </a:p>
          <a:p>
            <a:pPr lvl="0">
              <a:defRPr/>
            </a:pPr>
            <a:endParaRPr lang="tr-TR" sz="2000" dirty="0"/>
          </a:p>
          <a:p>
            <a:pPr lvl="0">
              <a:defRPr/>
            </a:pPr>
            <a:r>
              <a:rPr lang="tr-TR" sz="2000" dirty="0"/>
              <a:t>1. İki taraftan bloklu</a:t>
            </a:r>
          </a:p>
          <a:p>
            <a:pPr lvl="0">
              <a:defRPr/>
            </a:pPr>
            <a:r>
              <a:rPr lang="tr-TR" sz="2000" dirty="0"/>
              <a:t>2. Sağdan bloklu</a:t>
            </a:r>
          </a:p>
          <a:p>
            <a:pPr lvl="0">
              <a:defRPr/>
            </a:pPr>
            <a:r>
              <a:rPr lang="tr-TR" sz="2000" dirty="0"/>
              <a:t>3. Soldan bloklu olabilir.</a:t>
            </a:r>
          </a:p>
          <a:p>
            <a:pPr lvl="0">
              <a:defRPr/>
            </a:pPr>
            <a:endParaRPr lang="tr-TR" sz="2000" dirty="0"/>
          </a:p>
          <a:p>
            <a:pPr lvl="0">
              <a:defRPr/>
            </a:pPr>
            <a:r>
              <a:rPr lang="tr-TR" sz="2000" dirty="0"/>
              <a:t>İki taraftan bloklu sütunları düzenlemek daha kolaydır.</a:t>
            </a:r>
          </a:p>
          <a:p>
            <a:pPr lvl="0">
              <a:defRPr/>
            </a:pPr>
            <a:endParaRPr lang="tr-TR" sz="2000" dirty="0"/>
          </a:p>
          <a:p>
            <a:pPr lvl="0">
              <a:defRPr/>
            </a:pPr>
            <a:r>
              <a:rPr lang="tr-TR" sz="2000" dirty="0"/>
              <a:t>Sağ/sol bloklu sütunlarda negatif alanlar serbesttir.</a:t>
            </a:r>
          </a:p>
          <a:p>
            <a:pPr lvl="0">
              <a:defRPr/>
            </a:pPr>
            <a:endParaRPr lang="tr-TR" sz="2000" dirty="0"/>
          </a:p>
          <a:p>
            <a:endParaRPr lang="tr-TR" sz="2000" dirty="0"/>
          </a:p>
          <a:p>
            <a:endParaRPr lang="tr-TR" sz="3200" b="1" dirty="0">
              <a:solidFill>
                <a:srgbClr val="7030A0"/>
              </a:solidFill>
            </a:endParaRPr>
          </a:p>
          <a:p>
            <a:endParaRPr lang="tr-TR" sz="3200" b="1" dirty="0">
              <a:solidFill>
                <a:srgbClr val="7030A0"/>
              </a:solidFill>
            </a:endParaRPr>
          </a:p>
          <a:p>
            <a:endParaRPr lang="tr-TR" sz="2400" b="1" dirty="0"/>
          </a:p>
          <a:p>
            <a:endParaRPr lang="tr-TR" sz="2400" b="1" dirty="0">
              <a:solidFill>
                <a:schemeClr val="accent5">
                  <a:lumMod val="75000"/>
                </a:schemeClr>
              </a:solidFill>
            </a:endParaRPr>
          </a:p>
          <a:p>
            <a:endParaRPr lang="tr-TR" sz="2400" b="1" dirty="0"/>
          </a:p>
        </p:txBody>
      </p:sp>
    </p:spTree>
    <p:extLst>
      <p:ext uri="{BB962C8B-B14F-4D97-AF65-F5344CB8AC3E}">
        <p14:creationId xmlns:p14="http://schemas.microsoft.com/office/powerpoint/2010/main" val="41321295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xmlns="" id="{282A0E93-FA0F-5643-A0E9-784A2F8F27A6}"/>
              </a:ext>
            </a:extLst>
          </p:cNvPr>
          <p:cNvPicPr>
            <a:picLocks noChangeAspect="1"/>
          </p:cNvPicPr>
          <p:nvPr/>
        </p:nvPicPr>
        <p:blipFill>
          <a:blip r:embed="rId2"/>
          <a:stretch>
            <a:fillRect/>
          </a:stretch>
        </p:blipFill>
        <p:spPr>
          <a:xfrm>
            <a:off x="0" y="0"/>
            <a:ext cx="9144000" cy="1077686"/>
          </a:xfrm>
          <a:prstGeom prst="rect">
            <a:avLst/>
          </a:prstGeom>
        </p:spPr>
      </p:pic>
      <p:sp>
        <p:nvSpPr>
          <p:cNvPr id="4" name="Metin kutusu 3">
            <a:extLst>
              <a:ext uri="{FF2B5EF4-FFF2-40B4-BE49-F238E27FC236}">
                <a16:creationId xmlns:a16="http://schemas.microsoft.com/office/drawing/2014/main" xmlns="" id="{16ACE339-0115-EA4F-BD03-786C57CEC4A3}"/>
              </a:ext>
            </a:extLst>
          </p:cNvPr>
          <p:cNvSpPr txBox="1"/>
          <p:nvPr/>
        </p:nvSpPr>
        <p:spPr>
          <a:xfrm>
            <a:off x="411845" y="1217027"/>
            <a:ext cx="2690583" cy="4585871"/>
          </a:xfrm>
          <a:prstGeom prst="rect">
            <a:avLst/>
          </a:prstGeom>
          <a:noFill/>
        </p:spPr>
        <p:txBody>
          <a:bodyPr wrap="square" rtlCol="0">
            <a:spAutoFit/>
          </a:bodyPr>
          <a:lstStyle/>
          <a:p>
            <a:r>
              <a:rPr lang="tr-TR" sz="3200" b="1" dirty="0" err="1">
                <a:solidFill>
                  <a:schemeClr val="bg1">
                    <a:lumMod val="65000"/>
                  </a:schemeClr>
                </a:solidFill>
              </a:rPr>
              <a:t>Stun</a:t>
            </a:r>
            <a:r>
              <a:rPr lang="tr-TR" sz="3200" b="1" dirty="0">
                <a:solidFill>
                  <a:schemeClr val="bg1">
                    <a:lumMod val="65000"/>
                  </a:schemeClr>
                </a:solidFill>
              </a:rPr>
              <a:t> Arası</a:t>
            </a:r>
          </a:p>
          <a:p>
            <a:r>
              <a:rPr lang="tr-TR" sz="3200" b="1" dirty="0">
                <a:solidFill>
                  <a:schemeClr val="bg1">
                    <a:lumMod val="65000"/>
                  </a:schemeClr>
                </a:solidFill>
              </a:rPr>
              <a:t>Boşlukların </a:t>
            </a:r>
          </a:p>
          <a:p>
            <a:r>
              <a:rPr lang="tr-TR" sz="3200" b="1" dirty="0">
                <a:solidFill>
                  <a:schemeClr val="bg1">
                    <a:lumMod val="65000"/>
                  </a:schemeClr>
                </a:solidFill>
              </a:rPr>
              <a:t>Düzenlenmesi</a:t>
            </a:r>
          </a:p>
          <a:p>
            <a:pPr lvl="0">
              <a:defRPr/>
            </a:pPr>
            <a:endParaRPr lang="tr-TR" sz="2000" dirty="0"/>
          </a:p>
          <a:p>
            <a:pPr lvl="0">
              <a:defRPr/>
            </a:pPr>
            <a:endParaRPr lang="tr-TR" sz="2000" dirty="0"/>
          </a:p>
          <a:p>
            <a:endParaRPr lang="tr-TR" sz="2000" dirty="0"/>
          </a:p>
          <a:p>
            <a:endParaRPr lang="tr-TR" sz="3200" b="1" dirty="0">
              <a:solidFill>
                <a:srgbClr val="7030A0"/>
              </a:solidFill>
            </a:endParaRPr>
          </a:p>
          <a:p>
            <a:endParaRPr lang="tr-TR" sz="3200" b="1" dirty="0">
              <a:solidFill>
                <a:srgbClr val="7030A0"/>
              </a:solidFill>
            </a:endParaRPr>
          </a:p>
          <a:p>
            <a:endParaRPr lang="tr-TR" sz="2400" b="1" dirty="0"/>
          </a:p>
          <a:p>
            <a:endParaRPr lang="tr-TR" sz="2400" b="1" dirty="0">
              <a:solidFill>
                <a:schemeClr val="accent5">
                  <a:lumMod val="75000"/>
                </a:schemeClr>
              </a:solidFill>
            </a:endParaRPr>
          </a:p>
          <a:p>
            <a:endParaRPr lang="tr-TR" sz="2400" b="1" dirty="0"/>
          </a:p>
        </p:txBody>
      </p:sp>
      <p:pic>
        <p:nvPicPr>
          <p:cNvPr id="5" name="Picture 2">
            <a:extLst>
              <a:ext uri="{FF2B5EF4-FFF2-40B4-BE49-F238E27FC236}">
                <a16:creationId xmlns:a16="http://schemas.microsoft.com/office/drawing/2014/main" xmlns="" id="{9C015BD7-E5FA-2842-B45F-EB2A7B77A939}"/>
              </a:ext>
            </a:extLst>
          </p:cNvPr>
          <p:cNvPicPr>
            <a:picLocks noChangeAspect="1" noChangeArrowheads="1"/>
          </p:cNvPicPr>
          <p:nvPr/>
        </p:nvPicPr>
        <p:blipFill>
          <a:blip r:embed="rId3" cstate="print"/>
          <a:srcRect/>
          <a:stretch>
            <a:fillRect/>
          </a:stretch>
        </p:blipFill>
        <p:spPr bwMode="auto">
          <a:xfrm>
            <a:off x="3494314" y="1122724"/>
            <a:ext cx="2666999" cy="563730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331444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xmlns="" id="{1BFEFCDC-FF7C-2F45-A983-695948CE78D2}"/>
              </a:ext>
            </a:extLst>
          </p:cNvPr>
          <p:cNvSpPr txBox="1">
            <a:spLocks/>
          </p:cNvSpPr>
          <p:nvPr/>
        </p:nvSpPr>
        <p:spPr>
          <a:xfrm>
            <a:off x="1812936" y="3323941"/>
            <a:ext cx="5888244" cy="1030346"/>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tr-TR" sz="2400" dirty="0">
                <a:solidFill>
                  <a:srgbClr val="00B0F0"/>
                </a:solidFill>
              </a:rPr>
              <a:t>Dikkatiniz için teşekkürler.</a:t>
            </a:r>
          </a:p>
          <a:p>
            <a:endParaRPr lang="tr-TR" sz="2400" dirty="0">
              <a:solidFill>
                <a:srgbClr val="FF0000"/>
              </a:solidFill>
            </a:endParaRPr>
          </a:p>
          <a:p>
            <a:endParaRPr lang="en-US" sz="2400" dirty="0">
              <a:solidFill>
                <a:schemeClr val="tx1"/>
              </a:solidFill>
            </a:endParaRPr>
          </a:p>
          <a:p>
            <a:pPr marL="342900" indent="-342900">
              <a:buFont typeface="Arial" panose="020B0604020202020204" pitchFamily="34" charset="0"/>
              <a:buChar char="•"/>
            </a:pPr>
            <a:endParaRPr lang="en-US" sz="2400" dirty="0">
              <a:solidFill>
                <a:schemeClr val="tx1"/>
              </a:solidFill>
            </a:endParaRPr>
          </a:p>
        </p:txBody>
      </p:sp>
      <p:pic>
        <p:nvPicPr>
          <p:cNvPr id="6" name="Resim 5">
            <a:extLst>
              <a:ext uri="{FF2B5EF4-FFF2-40B4-BE49-F238E27FC236}">
                <a16:creationId xmlns:a16="http://schemas.microsoft.com/office/drawing/2014/main" xmlns="" id="{A0B6AD15-4A95-D649-96D4-30CF35DE42BC}"/>
              </a:ext>
            </a:extLst>
          </p:cNvPr>
          <p:cNvPicPr>
            <a:picLocks noChangeAspect="1"/>
          </p:cNvPicPr>
          <p:nvPr/>
        </p:nvPicPr>
        <p:blipFill>
          <a:blip r:embed="rId2"/>
          <a:stretch>
            <a:fillRect/>
          </a:stretch>
        </p:blipFill>
        <p:spPr>
          <a:xfrm>
            <a:off x="0" y="0"/>
            <a:ext cx="9144000" cy="1077686"/>
          </a:xfrm>
          <a:prstGeom prst="rect">
            <a:avLst/>
          </a:prstGeom>
        </p:spPr>
      </p:pic>
    </p:spTree>
    <p:extLst>
      <p:ext uri="{BB962C8B-B14F-4D97-AF65-F5344CB8AC3E}">
        <p14:creationId xmlns:p14="http://schemas.microsoft.com/office/powerpoint/2010/main" val="32724289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1180</TotalTime>
  <Words>1146</Words>
  <Application>Microsoft Macintosh PowerPoint</Application>
  <PresentationFormat>Ekran Gösterisi (4:3)</PresentationFormat>
  <Paragraphs>277</Paragraphs>
  <Slides>83</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83</vt:i4>
      </vt:variant>
    </vt:vector>
  </HeadingPairs>
  <TitlesOfParts>
    <vt:vector size="88" baseType="lpstr">
      <vt:lpstr>Arial</vt:lpstr>
      <vt:lpstr>Calibri</vt:lpstr>
      <vt:lpstr>Tahoma</vt:lpstr>
      <vt:lpstr>Times New Roman</vt:lpstr>
      <vt:lpstr>Office Theme</vt:lpstr>
      <vt:lpstr>Görsel İletişim Tasarımı Bölümü GİT207 Tipografi-I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15.0035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mac30</dc:creator>
  <cp:lastModifiedBy>Microsoft Office Kullanıcısı</cp:lastModifiedBy>
  <cp:revision>393</cp:revision>
  <dcterms:created xsi:type="dcterms:W3CDTF">2016-05-24T19:56:32Z</dcterms:created>
  <dcterms:modified xsi:type="dcterms:W3CDTF">2020-10-19T05:14:52Z</dcterms:modified>
</cp:coreProperties>
</file>