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419" r:id="rId2"/>
    <p:sldId id="420" r:id="rId3"/>
    <p:sldId id="450" r:id="rId4"/>
    <p:sldId id="433" r:id="rId5"/>
    <p:sldId id="434"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1" r:id="rId22"/>
    <p:sldId id="452" r:id="rId23"/>
    <p:sldId id="453" r:id="rId24"/>
    <p:sldId id="454" r:id="rId25"/>
    <p:sldId id="455" r:id="rId26"/>
    <p:sldId id="456" r:id="rId27"/>
    <p:sldId id="457" r:id="rId28"/>
    <p:sldId id="458" r:id="rId29"/>
    <p:sldId id="459" r:id="rId30"/>
    <p:sldId id="467" r:id="rId31"/>
    <p:sldId id="460" r:id="rId32"/>
    <p:sldId id="461" r:id="rId33"/>
    <p:sldId id="462" r:id="rId34"/>
    <p:sldId id="464" r:id="rId35"/>
    <p:sldId id="465" r:id="rId36"/>
    <p:sldId id="466"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29" r:id="rId59"/>
    <p:sldId id="489" r:id="rId60"/>
    <p:sldId id="491" r:id="rId61"/>
    <p:sldId id="492" r:id="rId62"/>
    <p:sldId id="493" r:id="rId63"/>
    <p:sldId id="494" r:id="rId64"/>
    <p:sldId id="430" r:id="rId65"/>
    <p:sldId id="495" r:id="rId66"/>
    <p:sldId id="496" r:id="rId67"/>
    <p:sldId id="497" r:id="rId68"/>
    <p:sldId id="498" r:id="rId69"/>
    <p:sldId id="499" r:id="rId70"/>
    <p:sldId id="490" r:id="rId7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2"/>
    <p:restoredTop sz="93630"/>
  </p:normalViewPr>
  <p:slideViewPr>
    <p:cSldViewPr>
      <p:cViewPr varScale="1">
        <p:scale>
          <a:sx n="119" d="100"/>
          <a:sy n="119" d="100"/>
        </p:scale>
        <p:origin x="76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a:xfrm>
            <a:off x="2743973" y="5870576"/>
            <a:ext cx="3932137" cy="377825"/>
          </a:xfrm>
        </p:spPr>
        <p:txBody>
          <a:bodyPr/>
          <a:lstStyle/>
          <a:p>
            <a:endParaRPr lang="tr-TR"/>
          </a:p>
        </p:txBody>
      </p:sp>
      <p:sp>
        <p:nvSpPr>
          <p:cNvPr id="6" name="Slide Number Placeholder 5"/>
          <p:cNvSpPr>
            <a:spLocks noGrp="1"/>
          </p:cNvSpPr>
          <p:nvPr>
            <p:ph type="sldNum" sz="quarter" idx="12"/>
          </p:nvPr>
        </p:nvSpPr>
        <p:spPr>
          <a:xfrm>
            <a:off x="8040685" y="5870576"/>
            <a:ext cx="417516" cy="377825"/>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tr-TR"/>
              <a:t>Resmi yer tutucuya sürükleyin veya eklemek için simgeye tıklayın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tr-TR"/>
              <a:t>Resmi yer tutucuya sürükleyin veya eklemek için simgeye tıklayın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24.04.2023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F75050-0E15-4C5B-92B0-66D068882F1F}" type="datetimeFigureOut">
              <a:rPr lang="tr-TR" smtClean="0"/>
              <a:pPr/>
              <a:t>24.04.2023</a:t>
            </a:fld>
            <a:endParaRPr lang="tr-TR"/>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213289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4.xml.rels><?xml version="1.0" encoding="UTF-8" standalone="yes"?>
<Relationships xmlns="http://schemas.openxmlformats.org/package/2006/relationships"><Relationship Id="rId11" Type="http://schemas.openxmlformats.org/officeDocument/2006/relationships/hyperlink" Target="http://www.renklerinanlamlari.com/turuncu-renk.html" TargetMode="External"/><Relationship Id="rId12" Type="http://schemas.openxmlformats.org/officeDocument/2006/relationships/hyperlink" Target="http://www.renklerinanlamlari.com/lacivert-renk.html" TargetMode="External"/><Relationship Id="rId13" Type="http://schemas.openxmlformats.org/officeDocument/2006/relationships/hyperlink" Target="http://www.renklerinanlamlari.com/kahverengi.html" TargetMode="External"/><Relationship Id="rId14" Type="http://schemas.openxmlformats.org/officeDocument/2006/relationships/hyperlink" Target="http://www.renklerinanlamlari.com/gri-renk.html" TargetMode="External"/><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hyperlink" Target="http://www.renklerinanlamlari.com/beyaz-renk.html" TargetMode="External"/><Relationship Id="rId4" Type="http://schemas.openxmlformats.org/officeDocument/2006/relationships/hyperlink" Target="http://www.renklerinanlamlari.com/siyah-renk.html" TargetMode="External"/><Relationship Id="rId5" Type="http://schemas.openxmlformats.org/officeDocument/2006/relationships/hyperlink" Target="http://www.renklerinanlamlari.com/mavi-renk.html" TargetMode="External"/><Relationship Id="rId6" Type="http://schemas.openxmlformats.org/officeDocument/2006/relationships/hyperlink" Target="http://www.renklerinanlamlari.com/yesil-renk.html" TargetMode="External"/><Relationship Id="rId7" Type="http://schemas.openxmlformats.org/officeDocument/2006/relationships/hyperlink" Target="http://www.renklerinanlamlari.com/kirmizi-renk.html" TargetMode="External"/><Relationship Id="rId8" Type="http://schemas.openxmlformats.org/officeDocument/2006/relationships/hyperlink" Target="http://www.renklerinanlamlari.com/sari-renk.html" TargetMode="External"/><Relationship Id="rId9" Type="http://schemas.openxmlformats.org/officeDocument/2006/relationships/hyperlink" Target="http://www.renklerinanlamlari.com/mor-renk.html" TargetMode="External"/><Relationship Id="rId10" Type="http://schemas.openxmlformats.org/officeDocument/2006/relationships/hyperlink" Target="http://www.renklerinanlamlari.com/pembe-renk.html"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1" y="-27384"/>
            <a:ext cx="9142564" cy="6858000"/>
          </a:xfrm>
          <a:prstGeom prst="rect">
            <a:avLst/>
          </a:prstGeom>
        </p:spPr>
      </p:pic>
      <p:sp>
        <p:nvSpPr>
          <p:cNvPr id="13" name="2 İçerik Yer Tutucusu"/>
          <p:cNvSpPr>
            <a:spLocks noGrp="1"/>
          </p:cNvSpPr>
          <p:nvPr>
            <p:ph idx="1"/>
          </p:nvPr>
        </p:nvSpPr>
        <p:spPr>
          <a:xfrm>
            <a:off x="2339752" y="2417566"/>
            <a:ext cx="5976664" cy="1875529"/>
          </a:xfrm>
        </p:spPr>
        <p:txBody>
          <a:bodyPr anchor="t">
            <a:noAutofit/>
          </a:bodyPr>
          <a:lstStyle/>
          <a:p>
            <a:pPr>
              <a:buNone/>
            </a:pPr>
            <a:r>
              <a:rPr lang="tr-TR" sz="4800" b="1" dirty="0" smtClean="0">
                <a:solidFill>
                  <a:schemeClr val="bg2">
                    <a:lumMod val="20000"/>
                    <a:lumOff val="80000"/>
                  </a:schemeClr>
                </a:solidFill>
              </a:rPr>
              <a:t>GÖSTERGEBİLİM</a:t>
            </a:r>
          </a:p>
          <a:p>
            <a:pPr>
              <a:buNone/>
            </a:pPr>
            <a:r>
              <a:rPr lang="tr-TR" sz="2000" b="1" dirty="0" smtClean="0">
                <a:solidFill>
                  <a:schemeClr val="bg2">
                    <a:lumMod val="20000"/>
                    <a:lumOff val="80000"/>
                  </a:schemeClr>
                </a:solidFill>
              </a:rPr>
              <a:t>Doç. Dr. Tarık YAZAR</a:t>
            </a:r>
            <a:endParaRPr lang="tr-TR" sz="2000" dirty="0">
              <a:solidFill>
                <a:schemeClr val="bg2">
                  <a:lumMod val="20000"/>
                  <a:lumOff val="80000"/>
                </a:schemeClr>
              </a:solidFill>
            </a:endParaRPr>
          </a:p>
        </p:txBody>
      </p:sp>
      <p:sp>
        <p:nvSpPr>
          <p:cNvPr id="5" name="2 İçerik Yer Tutucusu"/>
          <p:cNvSpPr txBox="1">
            <a:spLocks/>
          </p:cNvSpPr>
          <p:nvPr/>
        </p:nvSpPr>
        <p:spPr>
          <a:xfrm>
            <a:off x="2239414" y="5373216"/>
            <a:ext cx="1152128" cy="1656184"/>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Font typeface="Arial"/>
              <a:buNone/>
            </a:pPr>
            <a:r>
              <a:rPr lang="tr-TR" sz="9600" b="1" dirty="0">
                <a:solidFill>
                  <a:schemeClr val="bg2">
                    <a:lumMod val="60000"/>
                    <a:lumOff val="40000"/>
                  </a:schemeClr>
                </a:solidFill>
              </a:rPr>
              <a:t>1</a:t>
            </a:r>
            <a:endParaRPr lang="tr-TR" sz="9600" dirty="0">
              <a:solidFill>
                <a:schemeClr val="bg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1813357"/>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İnsanların günlük iletişimde kullandıkları kültür ya da kültürel değerlerin tümünü belirten gösterge olarak ifade edilen değerlerin toplumsal uzlaşı ekseninde toplum tarafından benimsenip kullanılmaktadır. </a:t>
            </a:r>
          </a:p>
          <a:p>
            <a:pPr algn="l"/>
            <a:endParaRPr lang="tr-TR" sz="2400" cap="none" dirty="0"/>
          </a:p>
          <a:p>
            <a:pPr algn="l"/>
            <a:r>
              <a:rPr lang="tr-TR" sz="2400" cap="none" dirty="0"/>
              <a:t>Kültürel olgular toplum için önemlidir ve toplumsal yapının oluşmasında (biçimlendirilmesinde) hayati öneme sahiptir. Bu süreçte ortaya çıkan göstergelerin </a:t>
            </a:r>
            <a:r>
              <a:rPr lang="tr-TR" sz="2400" cap="none" dirty="0" err="1"/>
              <a:t>uzlaşımsal</a:t>
            </a:r>
            <a:r>
              <a:rPr lang="tr-TR" sz="2400" cap="none" dirty="0"/>
              <a:t> eksende tam anlamıyla kullanım yerlerinin saptanması ve bu eksende kullanılması gerekmektedir. Bu durum toplumsal yaşamın bir gereğidir. </a:t>
            </a:r>
            <a:endParaRPr lang="tr-TR" sz="2400" cap="none" dirty="0">
              <a:solidFill>
                <a:srgbClr val="FFFF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77779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789911"/>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Göstergebilimin özünde, çözümleme ve anlamlandırma vardır. Anlamlandırılamayan göstergelerin, göstergebilimde karşılığı yoktur. Göstergebilim, göstergeleri anlamlandırma sürecinde kültürel formları da dikkate alır. “</a:t>
            </a:r>
          </a:p>
          <a:p>
            <a:pPr algn="l"/>
            <a:endParaRPr lang="tr-TR" sz="2400" cap="none" dirty="0"/>
          </a:p>
          <a:p>
            <a:pPr algn="l"/>
            <a:r>
              <a:rPr lang="tr-TR" sz="2400" cap="none" dirty="0"/>
              <a:t>…göstergebilim, görsellerin çözümlenmesi üzerinde yoğunlaşır. Bir reklamı, filmi ya da görseli çözümlemek için ait olduğu ülkenin kültürel ve toplumsal yapısını, dilini, ahlaki değerlerini tanımak ve değerlendirmek gerekmektedir” </a:t>
            </a:r>
            <a:endParaRPr lang="tr-TR" sz="2400" cap="none" dirty="0">
              <a:solidFill>
                <a:srgbClr val="FFFF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99985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789911"/>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a:solidFill>
                  <a:srgbClr val="FFFF00"/>
                </a:solidFill>
              </a:rPr>
              <a:t>Göstergebilim </a:t>
            </a:r>
            <a:r>
              <a:rPr lang="tr-TR" sz="3600" cap="none" dirty="0" err="1">
                <a:solidFill>
                  <a:srgbClr val="FFFF00"/>
                </a:solidFill>
              </a:rPr>
              <a:t>anlamlama</a:t>
            </a:r>
            <a:r>
              <a:rPr lang="tr-TR" sz="3600" cap="none" dirty="0">
                <a:solidFill>
                  <a:srgbClr val="FFFF00"/>
                </a:solidFill>
              </a:rPr>
              <a:t> bilimidir.</a:t>
            </a:r>
          </a:p>
          <a:p>
            <a:pPr algn="l"/>
            <a:r>
              <a:rPr lang="tr-TR" sz="3600" cap="none" dirty="0" err="1">
                <a:solidFill>
                  <a:srgbClr val="FFFF00"/>
                </a:solidFill>
              </a:rPr>
              <a:t>Göstergebilimsel</a:t>
            </a:r>
            <a:r>
              <a:rPr lang="tr-TR" sz="3600" cap="none" dirty="0">
                <a:solidFill>
                  <a:srgbClr val="FFFF00"/>
                </a:solidFill>
              </a:rPr>
              <a:t> çözümleme bir okuma eylemidir.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97737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817440"/>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err="1"/>
              <a:t>Greimas’ın</a:t>
            </a:r>
            <a:r>
              <a:rPr lang="tr-TR" sz="3600" cap="none" dirty="0"/>
              <a:t> geliştirdiği göstergebilim kuramı üç aşamalı çözümlemeye dayanır. </a:t>
            </a:r>
          </a:p>
          <a:p>
            <a:pPr algn="l"/>
            <a:endParaRPr lang="tr-TR" sz="3600" cap="none" dirty="0"/>
          </a:p>
          <a:p>
            <a:pPr algn="l"/>
            <a:r>
              <a:rPr lang="tr-TR" sz="3600" cap="none" dirty="0">
                <a:solidFill>
                  <a:srgbClr val="FFFF00"/>
                </a:solidFill>
              </a:rPr>
              <a:t>Bu aşamalar; betimleme, </a:t>
            </a:r>
            <a:r>
              <a:rPr lang="tr-TR" sz="3600" cap="none" dirty="0" err="1">
                <a:solidFill>
                  <a:srgbClr val="FFFF00"/>
                </a:solidFill>
              </a:rPr>
              <a:t>anlatısal</a:t>
            </a:r>
            <a:r>
              <a:rPr lang="tr-TR" sz="3600" cap="none" dirty="0">
                <a:solidFill>
                  <a:srgbClr val="FFFF00"/>
                </a:solidFill>
              </a:rPr>
              <a:t> ve </a:t>
            </a:r>
            <a:r>
              <a:rPr lang="tr-TR" sz="3600" cap="none" dirty="0" err="1">
                <a:solidFill>
                  <a:srgbClr val="FFFF00"/>
                </a:solidFill>
              </a:rPr>
              <a:t>izlekçi</a:t>
            </a:r>
            <a:r>
              <a:rPr lang="tr-TR" sz="3600" cap="none" dirty="0">
                <a:solidFill>
                  <a:srgbClr val="FFFF00"/>
                </a:solidFill>
              </a:rPr>
              <a:t> düzeyde gerçekleşir.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33762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60630" y="1412776"/>
            <a:ext cx="7200800" cy="5040560"/>
          </a:xfrm>
          <a:prstGeom prst="rect">
            <a:avLst/>
          </a:prstGeom>
        </p:spPr>
        <p:txBody>
          <a:bodyPr vert="horz" lIns="91440" tIns="45720" rIns="91440" bIns="45720" rtlCol="0" anchor="t">
            <a:normAutofit fontScale="85000" lnSpcReduction="1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a:t>Çözümleme sürecinde ilk önce genel olarak yüzeysel yapıdan başlanarak, derin (içerik) yapıya doğru bir ilerleyiş söz konusudur. “İncelenen metnin boyutu ne olursa olsun, öncelikle metni ayrıştırılamaz öğelere varıncaya dek gittikçe daha ufak bölümlere </a:t>
            </a:r>
            <a:r>
              <a:rPr lang="tr-TR" sz="3600" cap="none" dirty="0" err="1"/>
              <a:t>kesitlemek</a:t>
            </a:r>
            <a:r>
              <a:rPr lang="tr-TR" sz="3600" cap="none" dirty="0"/>
              <a:t> gerekir”.</a:t>
            </a:r>
          </a:p>
          <a:p>
            <a:pPr algn="l"/>
            <a:r>
              <a:rPr lang="tr-TR" sz="3600" cap="none" dirty="0"/>
              <a:t>Göstergebilimcilerin de vurguladığı gibi, </a:t>
            </a:r>
            <a:r>
              <a:rPr lang="tr-TR" sz="3600" cap="none" dirty="0" err="1"/>
              <a:t>göstergebilimsel</a:t>
            </a:r>
            <a:r>
              <a:rPr lang="tr-TR" sz="3600" cap="none" dirty="0"/>
              <a:t> çözümlemelerde genel olarak, önce bütünü oluşturan parçalara odaklanılır. </a:t>
            </a:r>
            <a:endParaRPr lang="tr-TR" sz="3600" cap="none" dirty="0">
              <a:solidFill>
                <a:srgbClr val="FFFF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08459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60630" y="1412776"/>
            <a:ext cx="7200800" cy="5040560"/>
          </a:xfrm>
          <a:prstGeom prst="rect">
            <a:avLst/>
          </a:prstGeom>
        </p:spPr>
        <p:txBody>
          <a:bodyPr vert="horz" lIns="91440" tIns="45720" rIns="91440" bIns="45720" rtlCol="0" anchor="t">
            <a:normAutofit fontScale="85000" lnSpcReduction="1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200" cap="none" dirty="0">
                <a:solidFill>
                  <a:srgbClr val="FFFF00"/>
                </a:solidFill>
              </a:rPr>
              <a:t>Önce gösteren algılanır. Sonraki aşamada gösterilen dizge ya da dizgeler incelenir. Tıpkı birçok parçadan oluşan </a:t>
            </a:r>
            <a:r>
              <a:rPr lang="tr-TR" sz="3200" cap="none" dirty="0" err="1">
                <a:solidFill>
                  <a:srgbClr val="FFFF00"/>
                </a:solidFill>
              </a:rPr>
              <a:t>puzzle’ın</a:t>
            </a:r>
            <a:r>
              <a:rPr lang="tr-TR" sz="3200" cap="none" dirty="0">
                <a:solidFill>
                  <a:srgbClr val="FFFF00"/>
                </a:solidFill>
              </a:rPr>
              <a:t> oluşturulma sürecinde olduğu gibi.</a:t>
            </a:r>
          </a:p>
          <a:p>
            <a:pPr algn="l"/>
            <a:r>
              <a:rPr lang="tr-TR" sz="3200" cap="none" dirty="0">
                <a:solidFill>
                  <a:srgbClr val="FFFF00"/>
                </a:solidFill>
              </a:rPr>
              <a:t>İlk olarak görüntünün bütününe bakılır. Sonrasında bütünü oluşturan en küçük parçadan başlayarak bütüne ulaşılmaya çalışılır. göstergebilim de ise, bütünün oluşturulma sürecinde görünen değerlerin ötesinde görünmeyen soyut değerlere ulaşılmaya çalışılır.</a:t>
            </a:r>
          </a:p>
          <a:p>
            <a:pPr algn="l"/>
            <a:r>
              <a:rPr lang="tr-TR" sz="3200" cap="none" dirty="0">
                <a:solidFill>
                  <a:srgbClr val="FFFF00"/>
                </a:solidFill>
              </a:rPr>
              <a:t>Bu şekilde ele alınan göstergeler tek tek analiz edilerek aralarındaki ilişkisel boyut ortaya çıkartılır. </a:t>
            </a:r>
            <a:endParaRPr lang="tr-TR" sz="3600" cap="none" dirty="0">
              <a:solidFill>
                <a:srgbClr val="FFFF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10157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2564704"/>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solidFill>
                  <a:srgbClr val="FFFF00"/>
                </a:solidFill>
              </a:rPr>
              <a:t>Fiske, göstergebilimin göstergeyi merkeze aldığını ve göstergelerin çalışma prensipleri üzerine inceleme yapan bir bilim dalı olduğunu belirtmiştir. Göstergebilimin çalışma alanını 3’e ayırmıştır:</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339377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2564704"/>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lvl="0" algn="l"/>
            <a:r>
              <a:rPr lang="tr-TR" sz="2800" i="1" cap="none" dirty="0">
                <a:solidFill>
                  <a:srgbClr val="FFC000"/>
                </a:solidFill>
              </a:rPr>
              <a:t>1. Göstergenin kendisi:</a:t>
            </a:r>
            <a:r>
              <a:rPr lang="tr-TR" sz="2800" cap="none" dirty="0">
                <a:solidFill>
                  <a:srgbClr val="FFC000"/>
                </a:solidFill>
              </a:rPr>
              <a:t> </a:t>
            </a:r>
            <a:r>
              <a:rPr lang="tr-TR" sz="2800" cap="none" dirty="0">
                <a:solidFill>
                  <a:schemeClr val="accent5">
                    <a:lumMod val="40000"/>
                    <a:lumOff val="60000"/>
                  </a:schemeClr>
                </a:solidFill>
              </a:rPr>
              <a:t>Göstergelerin türleriyle, anlamlarını içerir. Göstergeler ve onları kullanan insanlar arasındaki ilişkileri, insanların oluşumunda göstergelerin etkilerini kapsar.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79530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2564704"/>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i="1" cap="none" dirty="0">
                <a:solidFill>
                  <a:srgbClr val="FFC000"/>
                </a:solidFill>
              </a:rPr>
              <a:t>2. İçinde göstergelerin düzenlediği kodlar ya da sistemler:</a:t>
            </a:r>
            <a:r>
              <a:rPr lang="tr-TR" sz="2800" cap="none" dirty="0">
                <a:solidFill>
                  <a:srgbClr val="FFC000"/>
                </a:solidFill>
              </a:rPr>
              <a:t> </a:t>
            </a:r>
            <a:r>
              <a:rPr lang="tr-TR" sz="2800" cap="none" dirty="0">
                <a:solidFill>
                  <a:schemeClr val="accent3">
                    <a:lumMod val="20000"/>
                    <a:lumOff val="80000"/>
                  </a:schemeClr>
                </a:solidFill>
              </a:rPr>
              <a:t>Toplumun ortaya çıkan ihtiyaçlarının giderilmesi noktasında geliştirilen kodlar ve kodların aktarımında var olan iletişim kanallarını işletmek için başvurulan yolları belirtmek.</a:t>
            </a:r>
          </a:p>
          <a:p>
            <a:pPr lvl="0" algn="l"/>
            <a:endParaRPr lang="tr-TR" sz="2800" cap="none" dirty="0">
              <a:solidFill>
                <a:schemeClr val="accent5">
                  <a:lumMod val="40000"/>
                  <a:lumOff val="60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8722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56"/>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2564704"/>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i="1" cap="none" dirty="0">
                <a:solidFill>
                  <a:srgbClr val="FFC000"/>
                </a:solidFill>
              </a:rPr>
              <a:t>3. Kodlar ve göstergelerin içinde işlediği kültür:</a:t>
            </a:r>
            <a:r>
              <a:rPr lang="tr-TR" sz="2800" cap="none" dirty="0">
                <a:solidFill>
                  <a:srgbClr val="FFC000"/>
                </a:solidFill>
              </a:rPr>
              <a:t> </a:t>
            </a:r>
            <a:r>
              <a:rPr lang="tr-TR" sz="2800" cap="none" dirty="0">
                <a:solidFill>
                  <a:schemeClr val="accent6">
                    <a:lumMod val="20000"/>
                    <a:lumOff val="80000"/>
                  </a:schemeClr>
                </a:solidFill>
              </a:rPr>
              <a:t>Kültür ile göstergeler arasındaki ilişki göz önünde bulundurulduğunda, kültürün var olmasında biçiminde kodların ve göstergelerin kullanımı etkilidir.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31648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2060848"/>
            <a:ext cx="6912768" cy="4392488"/>
          </a:xfrm>
          <a:prstGeom prst="rect">
            <a:avLst/>
          </a:prstGeom>
        </p:spPr>
        <p:txBody>
          <a:bodyPr vert="horz" lIns="91440" tIns="45720" rIns="91440" bIns="45720" rtlCol="0" anchor="t">
            <a:normAutofit fontScale="25000" lnSpcReduction="2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9600" cap="none" dirty="0">
                <a:cs typeface="Times New Roman" pitchFamily="18" charset="0"/>
              </a:rPr>
              <a:t>Göstergebilim, 20. yüzyılın gereksinimlerine cevap vermekte olan, bundan dolayı da 20. yüzyılda oluşmuş bir bilim dalıdır.</a:t>
            </a:r>
          </a:p>
          <a:p>
            <a:pPr algn="l"/>
            <a:r>
              <a:rPr lang="tr-TR" sz="9600" cap="none" dirty="0">
                <a:cs typeface="Times New Roman" pitchFamily="18" charset="0"/>
              </a:rPr>
              <a:t>Göstergebilim, dilbilimsel metotları nesnelere uygulayan, her şeyi (oyunlar, jestler, yüz ifadeleri, edebiyat eserleri, müzik parçaları…) dille betimlemeye ve dilsel olmayan bütün olguları da dil metaforuna dönüştürerek açıklamaya çalışan bir bilimdir.</a:t>
            </a:r>
          </a:p>
          <a:p>
            <a:pPr algn="just"/>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100985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56"/>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92500" lnSpcReduction="20000"/>
          </a:bodyPr>
          <a:lstStyle/>
          <a:p>
            <a:pPr algn="l"/>
            <a:r>
              <a:rPr lang="tr-TR" sz="3600" b="1" cap="none" dirty="0">
                <a:solidFill>
                  <a:srgbClr val="FFFF00"/>
                </a:solidFill>
              </a:rPr>
              <a:t>Gösterge</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758788"/>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i="1" cap="none" dirty="0"/>
              <a:t>“Bir nesneyi ya da bir olguyu göstermeye yarayan her maddesel biçime gösterge (</a:t>
            </a:r>
            <a:r>
              <a:rPr lang="tr-TR" sz="2800" i="1" cap="none" dirty="0" err="1"/>
              <a:t>signe</a:t>
            </a:r>
            <a:r>
              <a:rPr lang="tr-TR" sz="2800" i="1" cap="none" dirty="0"/>
              <a:t>) adı verilir. Ancak gösterge, yalnız </a:t>
            </a:r>
            <a:r>
              <a:rPr lang="tr-TR" sz="2800" i="1" cap="none" dirty="0" err="1"/>
              <a:t>göstercelik</a:t>
            </a:r>
            <a:r>
              <a:rPr lang="tr-TR" sz="2800" i="1" cap="none" dirty="0"/>
              <a:t> işleviyle sınırlanamaz”</a:t>
            </a:r>
            <a:r>
              <a:rPr lang="tr-TR" sz="2800" cap="none" dirty="0"/>
              <a:t>. </a:t>
            </a:r>
          </a:p>
          <a:p>
            <a:pPr algn="l"/>
            <a:r>
              <a:rPr lang="tr-TR" sz="2800" cap="none" dirty="0"/>
              <a:t>Her gösterge ya da gösterge dizgesinin dille etkileşim noktası vardır. Görsel bir </a:t>
            </a:r>
            <a:r>
              <a:rPr lang="tr-TR" sz="2800" cap="none" dirty="0" err="1"/>
              <a:t>töz’ün</a:t>
            </a:r>
            <a:r>
              <a:rPr lang="tr-TR" sz="2800" cap="none" dirty="0"/>
              <a:t> kalıcılığını sağlayabilmesinin koşulu dilsel bir bildiriyle desteklenmesine bağlıdır (sinema, reklam, resim, fotoğraf, vb.).</a:t>
            </a:r>
            <a:endParaRPr lang="tr-TR" sz="2800" cap="none" dirty="0">
              <a:solidFill>
                <a:schemeClr val="accent6">
                  <a:lumMod val="20000"/>
                  <a:lumOff val="80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07812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56"/>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92500" lnSpcReduction="20000"/>
          </a:bodyPr>
          <a:lstStyle/>
          <a:p>
            <a:pPr algn="l"/>
            <a:r>
              <a:rPr lang="tr-TR" sz="3600" b="1" cap="none" dirty="0">
                <a:solidFill>
                  <a:srgbClr val="FFFF00"/>
                </a:solidFill>
              </a:rPr>
              <a:t>Gösterge</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758788"/>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Göstergeler, toplumsal uzlaşı temelli oluşum süreçlerinden geçerek kalıcılık kazanırlar. </a:t>
            </a:r>
          </a:p>
          <a:p>
            <a:pPr algn="l"/>
            <a:r>
              <a:rPr lang="tr-TR" sz="2800" cap="none" dirty="0"/>
              <a:t>Bireyler, bu eksende dilsel ya da dilsel olmayan göstergeleri anlamlandırma çabası içerisine girerler. </a:t>
            </a:r>
          </a:p>
          <a:p>
            <a:pPr algn="l"/>
            <a:r>
              <a:rPr lang="tr-TR" sz="2800" cap="none" dirty="0"/>
              <a:t>40 yıl önce cep telefonu yokken cep telefonunun da dilsel karşılığı yoktu. Cep telefonu icat edildikten sonra bir bakıma onu anlamlandırmak mecburi oldu. </a:t>
            </a:r>
            <a:endParaRPr lang="tr-TR" sz="2800" cap="none" dirty="0">
              <a:solidFill>
                <a:schemeClr val="accent6">
                  <a:lumMod val="20000"/>
                  <a:lumOff val="80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40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92500" lnSpcReduction="20000"/>
          </a:bodyPr>
          <a:lstStyle/>
          <a:p>
            <a:pPr algn="l"/>
            <a:r>
              <a:rPr lang="tr-TR" sz="3600" b="1" cap="none" dirty="0">
                <a:solidFill>
                  <a:srgbClr val="FFFF00"/>
                </a:solidFill>
              </a:rPr>
              <a:t>Gösterge</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484784"/>
            <a:ext cx="7200800" cy="5040560"/>
          </a:xfrm>
          <a:prstGeom prst="rect">
            <a:avLst/>
          </a:prstGeom>
        </p:spPr>
        <p:txBody>
          <a:bodyPr vert="horz" lIns="91440" tIns="45720" rIns="91440" bIns="45720" rtlCol="0" anchor="t">
            <a:normAutofit fontScale="85000" lnSpcReduction="2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solidFill>
                  <a:srgbClr val="FFFF00"/>
                </a:solidFill>
              </a:rPr>
              <a:t>Göstergeler, insanların birbirleriyle olan iletişimlerini sağlayabilmede kullandıkları simgelerdir. Bu simgeler insanların kendilerini ve başkalarını ifade etmekte kullandıkları simgesel biçimlerdir. </a:t>
            </a:r>
          </a:p>
          <a:p>
            <a:pPr algn="l"/>
            <a:endParaRPr lang="tr-TR" sz="2800" cap="none" dirty="0">
              <a:solidFill>
                <a:srgbClr val="FFFF00"/>
              </a:solidFill>
            </a:endParaRPr>
          </a:p>
          <a:p>
            <a:pPr algn="l"/>
            <a:r>
              <a:rPr lang="tr-TR" sz="2800" cap="none" dirty="0">
                <a:solidFill>
                  <a:srgbClr val="FFFF00"/>
                </a:solidFill>
              </a:rPr>
              <a:t>Göstergeler sadece dil üzerine değildir. Bazı göstergeler ise, dil dışı göstergelerdir. Trafik işaretleri ya da yolda görülen hastane/okul işareti, gerçekte var olan okulun kendisini belirtmez. Sadece, hastane ya da okulun yakınlarda olduğunu belirtir. </a:t>
            </a:r>
          </a:p>
          <a:p>
            <a:pPr algn="l"/>
            <a:endParaRPr lang="tr-TR" sz="2800" cap="none" dirty="0">
              <a:solidFill>
                <a:srgbClr val="FFFF00"/>
              </a:solidFill>
            </a:endParaRPr>
          </a:p>
          <a:p>
            <a:pPr algn="l"/>
            <a:r>
              <a:rPr lang="tr-TR" sz="2800" cap="none" dirty="0">
                <a:solidFill>
                  <a:srgbClr val="FFFF00"/>
                </a:solidFill>
              </a:rPr>
              <a:t>Duman ateşin belirtisi, karabulutlar ise, yağmurun belirtisidir. Her göstergenin bir iletişim sistemi içerisinde bir anlamı vardır.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980128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92500" lnSpcReduction="20000"/>
          </a:bodyPr>
          <a:lstStyle/>
          <a:p>
            <a:pPr algn="l"/>
            <a:r>
              <a:rPr lang="tr-TR" sz="3600" b="1" cap="none" dirty="0">
                <a:solidFill>
                  <a:srgbClr val="FFFF00"/>
                </a:solidFill>
              </a:rPr>
              <a:t>Gösterge</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2996952"/>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t>Benveniste</a:t>
            </a:r>
            <a:r>
              <a:rPr lang="tr-TR" sz="2800" cap="none" dirty="0"/>
              <a:t>, gösterge dizgeleri arasındaki üç tür bağıntının olduğunu belirterek, bu bağıntıları şu şekilde ifade etmiştir</a:t>
            </a:r>
            <a:r>
              <a:rPr lang="tr-TR" sz="2800" dirty="0"/>
              <a:t>.</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334237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92500" lnSpcReduction="20000"/>
          </a:bodyPr>
          <a:lstStyle/>
          <a:p>
            <a:pPr algn="l"/>
            <a:r>
              <a:rPr lang="tr-TR" sz="3600" b="1" cap="none" dirty="0">
                <a:solidFill>
                  <a:srgbClr val="FFFF00"/>
                </a:solidFill>
              </a:rPr>
              <a:t>Gösterge</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2996952"/>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i="1" cap="none" dirty="0"/>
              <a:t>1- Bir dizge başka bir dizge doğurabilir. Gündelik dil mantıksal-matematiksel dili; abecesel yazı stenografik yazıyı; sesçil abece de </a:t>
            </a:r>
            <a:r>
              <a:rPr lang="tr-TR" sz="2800" i="1" cap="none" dirty="0" err="1"/>
              <a:t>braille</a:t>
            </a:r>
            <a:r>
              <a:rPr lang="tr-TR" sz="2800" i="1" cap="none" dirty="0"/>
              <a:t> abecesini üretmiştir. </a:t>
            </a:r>
            <a:endParaRPr lang="tr-TR" sz="2800" cap="none"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67899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92500" lnSpcReduction="20000"/>
          </a:bodyPr>
          <a:lstStyle/>
          <a:p>
            <a:pPr algn="l"/>
            <a:r>
              <a:rPr lang="tr-TR" sz="3600" b="1" cap="none" dirty="0">
                <a:solidFill>
                  <a:srgbClr val="FFFF00"/>
                </a:solidFill>
              </a:rPr>
              <a:t>Gösterge</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1971772"/>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i="1" cap="none" dirty="0"/>
              <a:t>2- İkinci bağıntı türü, iki gösterge dizgesinin bölümleri arasında bir bağlılaşım kuran türdeşlik bağıntısıdır. </a:t>
            </a:r>
          </a:p>
          <a:p>
            <a:pPr algn="l"/>
            <a:r>
              <a:rPr lang="tr-TR" sz="2800" i="1" cap="none" dirty="0"/>
              <a:t>Önceki bağıntıdan ayrı olarak, bu bağıntı gözlemlenen bir bağıntı değil, iki ayrı dizge arasında ortaya çıkarılan ya da kurulan yakınlıklar, benzerlikler uyarınca oluşturulmuş bir bağıntıdır. </a:t>
            </a:r>
            <a:endParaRPr lang="tr-TR" sz="2800" cap="none"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60000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normAutofit fontScale="92500" lnSpcReduction="20000"/>
          </a:bodyPr>
          <a:lstStyle/>
          <a:p>
            <a:pPr algn="l"/>
            <a:r>
              <a:rPr lang="tr-TR" sz="3600" b="1" cap="none" dirty="0">
                <a:solidFill>
                  <a:srgbClr val="FFFF00"/>
                </a:solidFill>
              </a:rPr>
              <a:t>Gösterge</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5656" y="2673895"/>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i="1" cap="none" dirty="0"/>
              <a:t>3- Gösterge dizgeleri arasındaki üçüncü bağıntıyı </a:t>
            </a:r>
            <a:r>
              <a:rPr lang="tr-TR" sz="2800" i="1" cap="none" dirty="0" err="1"/>
              <a:t>yorumlayıcılık</a:t>
            </a:r>
            <a:r>
              <a:rPr lang="tr-TR" sz="2800" i="1" cap="none" dirty="0"/>
              <a:t> bağıntısı olarak adlandıracağız. </a:t>
            </a:r>
            <a:r>
              <a:rPr lang="tr-TR" sz="2800" i="1" cap="none" dirty="0">
                <a:solidFill>
                  <a:srgbClr val="FFC000"/>
                </a:solidFill>
              </a:rPr>
              <a:t>Bu yorumlayan dizge ile yorumlanan dizge arasında kurduğu bağıntıdır. </a:t>
            </a:r>
            <a:endParaRPr lang="tr-TR" sz="2800" cap="none" dirty="0">
              <a:solidFill>
                <a:srgbClr val="FFC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63556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3986" y="1588594"/>
            <a:ext cx="7200800" cy="5040560"/>
          </a:xfrm>
          <a:prstGeom prst="rect">
            <a:avLst/>
          </a:prstGeom>
        </p:spPr>
        <p:txBody>
          <a:bodyPr vert="horz" lIns="91440" tIns="45720" rIns="91440" bIns="45720" rtlCol="0" anchor="t">
            <a:normAutofit fontScale="925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Gösteren ve gösterilen kavramlarını Vardar şu şekilde tanımlamıştır; </a:t>
            </a:r>
          </a:p>
          <a:p>
            <a:pPr algn="l"/>
            <a:endParaRPr lang="tr-TR" sz="2800" cap="none" dirty="0"/>
          </a:p>
          <a:p>
            <a:pPr algn="l"/>
            <a:r>
              <a:rPr lang="tr-TR" sz="2800" cap="none" dirty="0">
                <a:solidFill>
                  <a:srgbClr val="FFFF00"/>
                </a:solidFill>
              </a:rPr>
              <a:t>Gösteren: </a:t>
            </a:r>
            <a:r>
              <a:rPr lang="tr-TR" sz="2800" cap="none" dirty="0"/>
              <a:t>“Gösterilenle birleşerek göstergeyi oluşturan ses ya da sesler bütünü; göstergenin özdeksel yönünü oluşturan işitim imgesi”.</a:t>
            </a:r>
          </a:p>
          <a:p>
            <a:pPr algn="l"/>
            <a:r>
              <a:rPr lang="tr-TR" sz="2800" cap="none" dirty="0">
                <a:solidFill>
                  <a:srgbClr val="FFFF00"/>
                </a:solidFill>
              </a:rPr>
              <a:t>Gösterilen: </a:t>
            </a:r>
            <a:r>
              <a:rPr lang="tr-TR" sz="2800" cap="none" dirty="0"/>
              <a:t>“Gösterenin kavramsal yönü; gösterenle birleşerek göstergeyi oluşturan içerik”. Her görüntünün bir anlamı vardır. Fakat, her görüntünün de altında görünenden farklı anlam ya da anlamlar taşıyan gösterilenler dizisi vardır.</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84804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3986" y="1588594"/>
            <a:ext cx="7200800" cy="5040560"/>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just"/>
            <a:r>
              <a:rPr lang="tr-TR" sz="2800" b="1" dirty="0">
                <a:cs typeface="Times New Roman" pitchFamily="18" charset="0"/>
              </a:rPr>
              <a:t> </a:t>
            </a:r>
            <a:r>
              <a:rPr lang="tr-TR" sz="2800" b="1" dirty="0">
                <a:solidFill>
                  <a:srgbClr val="FFFF00"/>
                </a:solidFill>
                <a:cs typeface="Times New Roman" pitchFamily="18" charset="0"/>
              </a:rPr>
              <a:t>Gösteren</a:t>
            </a:r>
            <a:endParaRPr lang="tr-TR" sz="2800" cap="none" dirty="0">
              <a:solidFill>
                <a:srgbClr val="FFFF00"/>
              </a:solidFill>
              <a:cs typeface="Times New Roman" pitchFamily="18" charset="0"/>
            </a:endParaRPr>
          </a:p>
          <a:p>
            <a:pPr algn="l"/>
            <a:r>
              <a:rPr lang="tr-TR" sz="2800" cap="none" dirty="0">
                <a:cs typeface="Times New Roman" pitchFamily="18" charset="0"/>
              </a:rPr>
              <a:t>Bir düşünceyi ya da anlamı dile getirmede kullanılan sözcük ya da sözcükler olarak tanımlanmaktadır. </a:t>
            </a:r>
            <a:r>
              <a:rPr lang="tr-TR" sz="2800" i="1" u="sng" cap="none" dirty="0">
                <a:cs typeface="Times New Roman" pitchFamily="18" charset="0"/>
              </a:rPr>
              <a:t>Gösteren, </a:t>
            </a:r>
            <a:r>
              <a:rPr lang="tr-TR" sz="2800" i="1" u="sng" cap="none" dirty="0" err="1">
                <a:cs typeface="Times New Roman" pitchFamily="18" charset="0"/>
              </a:rPr>
              <a:t>gösterge’nin</a:t>
            </a:r>
            <a:r>
              <a:rPr lang="tr-TR" sz="2800" i="1" u="sng" cap="none" dirty="0">
                <a:cs typeface="Times New Roman" pitchFamily="18" charset="0"/>
              </a:rPr>
              <a:t> maddi olan parçası, anlamlandırma sürecinin maddi varlığıdır.</a:t>
            </a:r>
          </a:p>
          <a:p>
            <a:pPr algn="just"/>
            <a:endParaRPr lang="tr-TR" sz="2800" cap="none" dirty="0">
              <a:cs typeface="Times New Roman" pitchFamily="18" charset="0"/>
            </a:endParaRPr>
          </a:p>
          <a:p>
            <a:pPr algn="l"/>
            <a:r>
              <a:rPr lang="tr-TR" sz="2800" cap="none" dirty="0">
                <a:cs typeface="Times New Roman" pitchFamily="18" charset="0"/>
              </a:rPr>
              <a:t> Bir “şey” in anlamlandırılmadan önceki hali gösteren olarak ele alınmaktadır. Bu herhangi bir “şey” olabilir, bir nesne, bir sözcük, bir ses. Her zaman maddi bir varlıktır.</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93541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73986" y="1588594"/>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just"/>
            <a:r>
              <a:rPr lang="tr-TR" sz="2800" b="1" dirty="0">
                <a:cs typeface="Times New Roman" pitchFamily="18" charset="0"/>
              </a:rPr>
              <a:t> </a:t>
            </a:r>
            <a:r>
              <a:rPr lang="tr-TR" sz="2800" b="1" dirty="0" err="1">
                <a:solidFill>
                  <a:srgbClr val="FFFF00"/>
                </a:solidFill>
                <a:cs typeface="Times New Roman" pitchFamily="18" charset="0"/>
              </a:rPr>
              <a:t>GösterİLEN</a:t>
            </a:r>
            <a:endParaRPr lang="tr-TR" sz="2800" cap="none" dirty="0">
              <a:solidFill>
                <a:srgbClr val="FFFF00"/>
              </a:solidFill>
              <a:cs typeface="Times New Roman" pitchFamily="18" charset="0"/>
            </a:endParaRPr>
          </a:p>
          <a:p>
            <a:pPr algn="l"/>
            <a:r>
              <a:rPr lang="tr-TR" sz="2800" i="1" u="sng" cap="none" dirty="0">
                <a:solidFill>
                  <a:srgbClr val="FFFF00"/>
                </a:solidFill>
                <a:cs typeface="Times New Roman" pitchFamily="18" charset="0"/>
              </a:rPr>
              <a:t>Bir göstereni anlama ya da fikir yürütmede kullanılan kavram olarak bilinmektedir. </a:t>
            </a:r>
          </a:p>
          <a:p>
            <a:pPr algn="l"/>
            <a:r>
              <a:rPr lang="tr-TR" sz="2800" cap="none" dirty="0">
                <a:cs typeface="Times New Roman" pitchFamily="18" charset="0"/>
              </a:rPr>
              <a:t>Gösterilen Ferdinand de </a:t>
            </a:r>
            <a:r>
              <a:rPr lang="tr-TR" sz="2800" cap="none" dirty="0" err="1">
                <a:cs typeface="Times New Roman" pitchFamily="18" charset="0"/>
              </a:rPr>
              <a:t>Saussure’e</a:t>
            </a:r>
            <a:r>
              <a:rPr lang="tr-TR" sz="2800" cap="none" dirty="0">
                <a:cs typeface="Times New Roman" pitchFamily="18" charset="0"/>
              </a:rPr>
              <a:t> göre, göstergeyi bir araya getiren kavram ikilisinden biri olup, göstergenin vurgulayıp, gönderme yaptığı zihinsel kavramı dile getirmektir. </a:t>
            </a:r>
          </a:p>
          <a:p>
            <a:pPr algn="l"/>
            <a:r>
              <a:rPr lang="tr-TR" sz="2800" cap="none" dirty="0">
                <a:cs typeface="Times New Roman" pitchFamily="18" charset="0"/>
              </a:rPr>
              <a:t>Göstereni yorumlarken ifade edilen düşünce, kelime ve anlamdır.</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50731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2060848"/>
            <a:ext cx="6912768" cy="4392488"/>
          </a:xfrm>
          <a:prstGeom prst="rect">
            <a:avLst/>
          </a:prstGeom>
        </p:spPr>
        <p:txBody>
          <a:bodyPr vert="horz" lIns="91440" tIns="45720" rIns="91440" bIns="45720" rtlCol="0" anchor="t">
            <a:normAutofit fontScale="25000" lnSpcReduction="2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9600" cap="none" dirty="0"/>
              <a:t> Göstergebilimin temelleri ise çok eskilere dayanır. “…göstergeler öğretisi ise stoacılarla birlikte özellikle mantık ve dil alanındaki tartışmalarda ortaya çıkmıştır (</a:t>
            </a:r>
            <a:r>
              <a:rPr lang="tr-TR" sz="9600" cap="none" dirty="0" err="1"/>
              <a:t>i.ö</a:t>
            </a:r>
            <a:r>
              <a:rPr lang="tr-TR" sz="9600" cap="none" dirty="0"/>
              <a:t>. 3. yüzyıl). Stoacılar gösteren (</a:t>
            </a:r>
            <a:r>
              <a:rPr lang="tr-TR" sz="9600" cap="none" dirty="0" err="1"/>
              <a:t>semainon</a:t>
            </a:r>
            <a:r>
              <a:rPr lang="tr-TR" sz="9600" cap="none" dirty="0"/>
              <a:t>) ile gösterilen (</a:t>
            </a:r>
            <a:r>
              <a:rPr lang="tr-TR" sz="9600" cap="none" dirty="0" err="1"/>
              <a:t>semainomenon</a:t>
            </a:r>
            <a:r>
              <a:rPr lang="tr-TR" sz="9600" cap="none" dirty="0"/>
              <a:t>) arasındaki karşıtlıktan söz etmişlerdir”.</a:t>
            </a:r>
          </a:p>
          <a:p>
            <a:pPr algn="l"/>
            <a:r>
              <a:rPr lang="tr-TR" sz="9600" cap="none" dirty="0"/>
              <a:t>Ünlü </a:t>
            </a:r>
            <a:r>
              <a:rPr lang="tr-TR" sz="9600" cap="none" dirty="0" err="1"/>
              <a:t>ingiliz</a:t>
            </a:r>
            <a:r>
              <a:rPr lang="tr-TR" sz="9600" cap="none" dirty="0"/>
              <a:t> felsefecilerinden </a:t>
            </a:r>
            <a:r>
              <a:rPr lang="tr-TR" sz="9600" cap="none" dirty="0" err="1"/>
              <a:t>john</a:t>
            </a:r>
            <a:r>
              <a:rPr lang="tr-TR" sz="9600" cap="none" dirty="0"/>
              <a:t> </a:t>
            </a:r>
            <a:r>
              <a:rPr lang="tr-TR" sz="9600" cap="none" dirty="0" err="1"/>
              <a:t>locke</a:t>
            </a:r>
            <a:r>
              <a:rPr lang="tr-TR" sz="9600" cap="none" dirty="0"/>
              <a:t>, ‘insan anlığı üzerine bir deneme’ isimli çalışmasının </a:t>
            </a:r>
            <a:r>
              <a:rPr lang="tr-TR" sz="9600" cap="none" dirty="0" err="1"/>
              <a:t>xxı</a:t>
            </a:r>
            <a:r>
              <a:rPr lang="tr-TR" sz="9600" cap="none" dirty="0"/>
              <a:t>. bölümünde, bilimi üç türe ayırır. üçüncü olarak ifade ettiği bölümde, ‘göstergebilim’ kavramını ‘imlerin öğretisi’ olarak ifade etmiştir. </a:t>
            </a:r>
          </a:p>
          <a:p>
            <a:pPr algn="just"/>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132372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2 Alt Başlık"/>
          <p:cNvSpPr txBox="1">
            <a:spLocks/>
          </p:cNvSpPr>
          <p:nvPr/>
        </p:nvSpPr>
        <p:spPr>
          <a:xfrm>
            <a:off x="1443935" y="1597686"/>
            <a:ext cx="7200800" cy="5040560"/>
          </a:xfrm>
          <a:prstGeom prst="rect">
            <a:avLst/>
          </a:prstGeom>
        </p:spPr>
        <p:txBody>
          <a:bodyPr vert="horz" lIns="91440" tIns="45720" rIns="91440" bIns="45720" rtlCol="0" anchor="t">
            <a:normAutofit fontScale="62500" lnSpcReduction="2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a:solidFill>
                  <a:srgbClr val="FFFF00"/>
                </a:solidFill>
              </a:rPr>
              <a:t>Gösterenin öz niteliği gösterileninkiyle hemen hemen aynı türden gözlemlere yol açar: Katışıksız bir </a:t>
            </a:r>
            <a:r>
              <a:rPr lang="tr-TR" sz="3600" cap="none" dirty="0" err="1">
                <a:solidFill>
                  <a:srgbClr val="FFFF00"/>
                </a:solidFill>
              </a:rPr>
              <a:t>bağlantısal</a:t>
            </a:r>
            <a:r>
              <a:rPr lang="tr-TR" sz="3600" cap="none" dirty="0">
                <a:solidFill>
                  <a:srgbClr val="FFFF00"/>
                </a:solidFill>
              </a:rPr>
              <a:t> öğedir…</a:t>
            </a:r>
          </a:p>
          <a:p>
            <a:pPr algn="l"/>
            <a:endParaRPr lang="tr-TR" sz="3600" cap="none" dirty="0">
              <a:solidFill>
                <a:srgbClr val="FFFF00"/>
              </a:solidFill>
            </a:endParaRPr>
          </a:p>
          <a:p>
            <a:pPr algn="l"/>
            <a:r>
              <a:rPr lang="tr-TR" sz="3600" cap="none" dirty="0">
                <a:solidFill>
                  <a:srgbClr val="FFFF00"/>
                </a:solidFill>
              </a:rPr>
              <a:t>Gösteren ile gösterilen arasındaki bu farklı anlamsal boyutu çözümleme görevi izleyiciye/alıcıya bırakılır. </a:t>
            </a:r>
          </a:p>
          <a:p>
            <a:pPr algn="l"/>
            <a:endParaRPr lang="tr-TR" sz="3600" cap="none" dirty="0">
              <a:solidFill>
                <a:srgbClr val="FFFF00"/>
              </a:solidFill>
            </a:endParaRPr>
          </a:p>
          <a:p>
            <a:pPr algn="l"/>
            <a:r>
              <a:rPr lang="tr-TR" sz="3600" cap="none" dirty="0">
                <a:solidFill>
                  <a:srgbClr val="FFFF00"/>
                </a:solidFill>
              </a:rPr>
              <a:t>Gösteren-gösterilen ilişkisi </a:t>
            </a:r>
            <a:r>
              <a:rPr lang="tr-TR" sz="3600" cap="none" dirty="0" err="1">
                <a:solidFill>
                  <a:srgbClr val="FFFF00"/>
                </a:solidFill>
              </a:rPr>
              <a:t>Saussure’un</a:t>
            </a:r>
            <a:r>
              <a:rPr lang="tr-TR" sz="3600" cap="none" dirty="0">
                <a:solidFill>
                  <a:srgbClr val="FFFF00"/>
                </a:solidFill>
              </a:rPr>
              <a:t> gösterge çözümlemelerinde kullandığı kavramlardır. </a:t>
            </a:r>
          </a:p>
          <a:p>
            <a:pPr algn="l"/>
            <a:endParaRPr lang="tr-TR" sz="3600" cap="none" dirty="0">
              <a:solidFill>
                <a:srgbClr val="FFFF00"/>
              </a:solidFill>
            </a:endParaRPr>
          </a:p>
          <a:p>
            <a:pPr algn="l"/>
            <a:r>
              <a:rPr lang="tr-TR" sz="3600" cap="none" dirty="0" err="1">
                <a:solidFill>
                  <a:srgbClr val="FFFF00"/>
                </a:solidFill>
              </a:rPr>
              <a:t>Saussure</a:t>
            </a:r>
            <a:r>
              <a:rPr lang="tr-TR" sz="3600" cap="none" dirty="0">
                <a:solidFill>
                  <a:srgbClr val="FFFF00"/>
                </a:solidFill>
              </a:rPr>
              <a:t>, her göstergenin bir göstereni ve bir de gösterileni olduğunu belirterek, “…dil bir terimler dizelgesidir ve burada yer alan her öğe bir nesnenin karşılığıdır” der. </a:t>
            </a:r>
            <a:endParaRPr lang="tr-TR" sz="3600" cap="none" dirty="0">
              <a:solidFill>
                <a:srgbClr val="FFFF00"/>
              </a:solidFill>
              <a:cs typeface="Times New Roman" pitchFamily="18" charset="0"/>
            </a:endParaRPr>
          </a:p>
        </p:txBody>
      </p:sp>
    </p:spTree>
    <p:extLst>
      <p:ext uri="{BB962C8B-B14F-4D97-AF65-F5344CB8AC3E}">
        <p14:creationId xmlns:p14="http://schemas.microsoft.com/office/powerpoint/2010/main" val="212114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2547300"/>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err="1">
                <a:solidFill>
                  <a:srgbClr val="FFFF00"/>
                </a:solidFill>
              </a:rPr>
              <a:t>Barthes</a:t>
            </a:r>
            <a:r>
              <a:rPr lang="tr-TR" sz="3600" cap="none" dirty="0">
                <a:solidFill>
                  <a:srgbClr val="FFFF00"/>
                </a:solidFill>
              </a:rPr>
              <a:t>, gösterilenin bir nesneden ziyade nesnenin zihinsel bir tasarımı olduğunu ifade etmiştir. </a:t>
            </a:r>
            <a:endParaRPr lang="tr-TR" sz="3600" cap="none" dirty="0">
              <a:solidFill>
                <a:srgbClr val="FFFF00"/>
              </a:solidFill>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449159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68978" y="1817440"/>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cap="none" dirty="0"/>
              <a:t>Ayrıca </a:t>
            </a:r>
            <a:r>
              <a:rPr lang="tr-TR" sz="3600" cap="none" dirty="0" err="1"/>
              <a:t>Barthes</a:t>
            </a:r>
            <a:r>
              <a:rPr lang="tr-TR" sz="3600" cap="none" dirty="0"/>
              <a:t>, gösterileni göstergenin birbiriyle ilişkili iki öğesinden biri olarak ifade etmiştir.</a:t>
            </a:r>
          </a:p>
          <a:p>
            <a:pPr algn="l"/>
            <a:r>
              <a:rPr lang="tr-TR" sz="3600" cap="none" dirty="0">
                <a:solidFill>
                  <a:srgbClr val="FFFF00"/>
                </a:solidFill>
              </a:rPr>
              <a:t> “Gösteren ve gösterilen arasındaki ilişki açısından soyut ya da somut kavramlar bir gerçekliği ifade etmelidir” </a:t>
            </a:r>
            <a:endParaRPr lang="tr-TR" sz="3600" cap="none" dirty="0">
              <a:solidFill>
                <a:srgbClr val="FFFF00"/>
              </a:solidFill>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105799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1" y="1355440"/>
            <a:ext cx="7165887" cy="3744416"/>
          </a:xfrm>
          <a:prstGeom prst="rect">
            <a:avLst/>
          </a:prstGeom>
        </p:spPr>
      </p:pic>
      <p:sp>
        <p:nvSpPr>
          <p:cNvPr id="7" name="2 Alt Başlık"/>
          <p:cNvSpPr txBox="1">
            <a:spLocks/>
          </p:cNvSpPr>
          <p:nvPr/>
        </p:nvSpPr>
        <p:spPr>
          <a:xfrm>
            <a:off x="1475656" y="5099856"/>
            <a:ext cx="7453919" cy="7920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cap="none" dirty="0" err="1"/>
              <a:t>Saussure’un</a:t>
            </a:r>
            <a:r>
              <a:rPr lang="tr-TR" sz="2000" cap="none" dirty="0"/>
              <a:t> Gösteren Ve Gösterilen Şeması</a:t>
            </a:r>
            <a:endParaRPr lang="tr-TR" sz="2000" cap="none" dirty="0">
              <a:solidFill>
                <a:srgbClr val="FFFF00"/>
              </a:solidFill>
              <a:cs typeface="Times New Roman" pitchFamily="18" charset="0"/>
            </a:endParaRPr>
          </a:p>
        </p:txBody>
      </p:sp>
      <p:sp>
        <p:nvSpPr>
          <p:cNvPr id="8" name="2 Alt Başlık"/>
          <p:cNvSpPr txBox="1">
            <a:spLocks/>
          </p:cNvSpPr>
          <p:nvPr/>
        </p:nvSpPr>
        <p:spPr>
          <a:xfrm>
            <a:off x="1475656" y="5805264"/>
            <a:ext cx="7453919" cy="792088"/>
          </a:xfrm>
          <a:prstGeom prst="rect">
            <a:avLst/>
          </a:prstGeom>
        </p:spPr>
        <p:txBody>
          <a:bodyPr vert="horz" lIns="91440" tIns="45720" rIns="91440" bIns="45720" rtlCol="0" anchor="t">
            <a:normAutofit fontScale="77500" lnSpcReduction="2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cap="none" dirty="0"/>
              <a:t>Tabloda belirtilen kavramlar (gösterge-gösteren-gösterilen) her ne kadar birbirlerine karşıtmış gibi görünseler de, birbirleriyle ilişkili olan ve birbirlerini çağrıştıran kavramlar olmaları, bu kavramların daha net bir şekilde anlaşılmalarını sağlayacaktır.</a:t>
            </a:r>
            <a:endParaRPr lang="tr-TR" sz="2000" cap="none" dirty="0">
              <a:solidFill>
                <a:srgbClr val="FFFF00"/>
              </a:solidFill>
              <a:cs typeface="Times New Roman" pitchFamily="18" charset="0"/>
            </a:endParaRPr>
          </a:p>
        </p:txBody>
      </p:sp>
    </p:spTree>
    <p:extLst>
      <p:ext uri="{BB962C8B-B14F-4D97-AF65-F5344CB8AC3E}">
        <p14:creationId xmlns:p14="http://schemas.microsoft.com/office/powerpoint/2010/main" val="1518523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2 Alt Başlık"/>
          <p:cNvSpPr txBox="1">
            <a:spLocks/>
          </p:cNvSpPr>
          <p:nvPr/>
        </p:nvSpPr>
        <p:spPr>
          <a:xfrm>
            <a:off x="1480846" y="4653136"/>
            <a:ext cx="7453919" cy="7920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000" cap="none"/>
              <a:t>Gösteren </a:t>
            </a:r>
            <a:r>
              <a:rPr lang="tr-TR" sz="2000" cap="none" dirty="0"/>
              <a:t>Ve Gösterilen Şeması</a:t>
            </a:r>
            <a:endParaRPr lang="tr-TR" sz="2000" cap="none" dirty="0">
              <a:solidFill>
                <a:srgbClr val="FFFF00"/>
              </a:solidFill>
              <a:cs typeface="Times New Roman" pitchFamily="18" charset="0"/>
            </a:endParaRPr>
          </a:p>
        </p:txBody>
      </p:sp>
      <p:sp>
        <p:nvSpPr>
          <p:cNvPr id="8" name="2 Alt Başlık"/>
          <p:cNvSpPr txBox="1">
            <a:spLocks/>
          </p:cNvSpPr>
          <p:nvPr/>
        </p:nvSpPr>
        <p:spPr>
          <a:xfrm>
            <a:off x="1480846" y="5301208"/>
            <a:ext cx="7555650" cy="1368152"/>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Yukarıdaki tabloda nesnesi kullanılarak yapılan örnekte, gösteren-gösterilen ilişkisine değinilmiştir.</a:t>
            </a:r>
            <a:endParaRPr lang="tr-TR" sz="2800" cap="none" dirty="0">
              <a:solidFill>
                <a:srgbClr val="FFFF00"/>
              </a:solidFill>
              <a:cs typeface="Times New Roman"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877251"/>
            <a:ext cx="5256584" cy="2580850"/>
          </a:xfrm>
          <a:prstGeom prst="rect">
            <a:avLst/>
          </a:prstGeom>
        </p:spPr>
      </p:pic>
    </p:spTree>
    <p:extLst>
      <p:ext uri="{BB962C8B-B14F-4D97-AF65-F5344CB8AC3E}">
        <p14:creationId xmlns:p14="http://schemas.microsoft.com/office/powerpoint/2010/main" val="467157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75656" y="1916832"/>
            <a:ext cx="7488832" cy="4248472"/>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t>Saussure’a</a:t>
            </a:r>
            <a:r>
              <a:rPr lang="tr-TR" sz="2800" cap="none" dirty="0"/>
              <a:t> göre, göstereni gösterilenle birleştiren bağ nedensizdir. Göstergeyi, bir gösterenin bir gösterilenle birleşmesinden doğan bütün olarak gördüğümüzden daha yalın olarak şöyle de diyebiliriz: </a:t>
            </a:r>
          </a:p>
          <a:p>
            <a:pPr algn="l"/>
            <a:endParaRPr lang="tr-TR" sz="2800" i="1" cap="none" dirty="0"/>
          </a:p>
          <a:p>
            <a:pPr algn="l"/>
            <a:r>
              <a:rPr lang="tr-TR" sz="2800" i="1" cap="none" dirty="0">
                <a:solidFill>
                  <a:srgbClr val="FFFF00"/>
                </a:solidFill>
              </a:rPr>
              <a:t>Dil göstergesi nedensizdir</a:t>
            </a:r>
            <a:r>
              <a:rPr lang="tr-TR" sz="2800" cap="none" dirty="0">
                <a:solidFill>
                  <a:srgbClr val="FFFF00"/>
                </a:solidFill>
              </a:rPr>
              <a:t>.</a:t>
            </a:r>
            <a:endParaRPr lang="tr-TR" sz="2800" cap="none" dirty="0">
              <a:solidFill>
                <a:srgbClr val="FFFF00"/>
              </a:solidFill>
              <a:cs typeface="Times New Roman" pitchFamily="18" charset="0"/>
            </a:endParaRPr>
          </a:p>
        </p:txBody>
      </p:sp>
    </p:spTree>
    <p:extLst>
      <p:ext uri="{BB962C8B-B14F-4D97-AF65-F5344CB8AC3E}">
        <p14:creationId xmlns:p14="http://schemas.microsoft.com/office/powerpoint/2010/main" val="1461960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1">
                    <a:lumMod val="40000"/>
                    <a:lumOff val="60000"/>
                  </a:schemeClr>
                </a:solidFill>
              </a:rPr>
              <a:t>Gösteren Ve Gösterilen İlişkisi</a:t>
            </a:r>
            <a:r>
              <a:rPr lang="tr-TR" sz="3600" cap="none" dirty="0">
                <a:solidFill>
                  <a:schemeClr val="accent1">
                    <a:lumMod val="40000"/>
                    <a:lumOff val="60000"/>
                  </a:schemeClr>
                </a:solidFill>
              </a:rPr>
              <a:t> </a:t>
            </a:r>
            <a:endParaRPr lang="tr-TR" sz="2400" cap="none" dirty="0">
              <a:solidFill>
                <a:schemeClr val="accent1">
                  <a:lumMod val="40000"/>
                  <a:lumOff val="6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75656" y="1916832"/>
            <a:ext cx="7488832" cy="4248472"/>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t>Saussure</a:t>
            </a:r>
            <a:r>
              <a:rPr lang="tr-TR" sz="2800" cap="none" dirty="0"/>
              <a:t>’ ün bu ifadelerine karşın </a:t>
            </a:r>
            <a:r>
              <a:rPr lang="tr-TR" sz="2800" cap="none" dirty="0" err="1"/>
              <a:t>Benveniste</a:t>
            </a:r>
            <a:r>
              <a:rPr lang="tr-TR" sz="2800" cap="none" dirty="0"/>
              <a:t>, “göstergenin kurucu öğelerinden biri işitim imgesi gösterenini oluşturur, öbürü ise, kavram da gösterilenidir.</a:t>
            </a:r>
          </a:p>
          <a:p>
            <a:pPr algn="l"/>
            <a:endParaRPr lang="tr-TR" sz="2800" cap="none" dirty="0"/>
          </a:p>
          <a:p>
            <a:pPr algn="l"/>
            <a:r>
              <a:rPr lang="tr-TR" sz="2800" cap="none" dirty="0">
                <a:solidFill>
                  <a:srgbClr val="FFFF00"/>
                </a:solidFill>
              </a:rPr>
              <a:t>“Gösterenle gösterilen arasındaki ilişki nedensiz değil zorunludur” şeklinde ifade etmiştir. </a:t>
            </a:r>
            <a:endParaRPr lang="tr-TR" sz="2800" cap="none" dirty="0">
              <a:solidFill>
                <a:srgbClr val="FFFF00"/>
              </a:solidFill>
              <a:cs typeface="Times New Roman" pitchFamily="18" charset="0"/>
            </a:endParaRPr>
          </a:p>
        </p:txBody>
      </p:sp>
    </p:spTree>
    <p:extLst>
      <p:ext uri="{BB962C8B-B14F-4D97-AF65-F5344CB8AC3E}">
        <p14:creationId xmlns:p14="http://schemas.microsoft.com/office/powerpoint/2010/main" val="1785175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6">
                    <a:lumMod val="60000"/>
                    <a:lumOff val="40000"/>
                  </a:schemeClr>
                </a:solidFill>
              </a:rPr>
              <a:t>İmge</a:t>
            </a:r>
            <a:endParaRPr lang="tr-TR" sz="2400" cap="none" dirty="0">
              <a:solidFill>
                <a:schemeClr val="accent6">
                  <a:lumMod val="60000"/>
                  <a:lumOff val="4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75656" y="1340768"/>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Yaşantımızda birçok imgeyle karşılaşmaktayız. Dolayısıyla imgelerle örülü bu yaşantımızda, imgelerle olan temasımız kaçınılmazdır.</a:t>
            </a:r>
          </a:p>
          <a:p>
            <a:pPr algn="l"/>
            <a:r>
              <a:rPr lang="tr-TR" sz="2800" cap="none" dirty="0"/>
              <a:t>“Bir imge yeniden yaratılmış ya da yeniden üretilmiş görünümdür.  </a:t>
            </a:r>
          </a:p>
          <a:p>
            <a:pPr algn="l"/>
            <a:r>
              <a:rPr lang="tr-TR" sz="2800" cap="none" dirty="0"/>
              <a:t>İmge ilk kez ortaya çıktığı yerden ve zamandan birkaç dakika ya da birkaç yüzyıl için- kopmuş ve saklanmış bir görünüm ya da görünümler düzenidir.</a:t>
            </a:r>
          </a:p>
          <a:p>
            <a:pPr algn="l"/>
            <a:r>
              <a:rPr lang="tr-TR" sz="2800" cap="none" dirty="0">
                <a:solidFill>
                  <a:schemeClr val="accent6">
                    <a:lumMod val="60000"/>
                    <a:lumOff val="40000"/>
                  </a:schemeClr>
                </a:solidFill>
              </a:rPr>
              <a:t>Her şeyin ve herkesin imgesi vardır: Sanatçıların, politikacıların, sosyete kadınlarının…</a:t>
            </a:r>
            <a:endParaRPr lang="tr-TR" sz="2800" cap="none" dirty="0">
              <a:solidFill>
                <a:schemeClr val="accent6">
                  <a:lumMod val="60000"/>
                  <a:lumOff val="40000"/>
                </a:schemeClr>
              </a:solidFill>
              <a:cs typeface="Times New Roman" pitchFamily="18" charset="0"/>
            </a:endParaRPr>
          </a:p>
        </p:txBody>
      </p:sp>
    </p:spTree>
    <p:extLst>
      <p:ext uri="{BB962C8B-B14F-4D97-AF65-F5344CB8AC3E}">
        <p14:creationId xmlns:p14="http://schemas.microsoft.com/office/powerpoint/2010/main" val="285921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6">
                    <a:lumMod val="60000"/>
                    <a:lumOff val="40000"/>
                  </a:schemeClr>
                </a:solidFill>
              </a:rPr>
              <a:t>İmge</a:t>
            </a:r>
            <a:endParaRPr lang="tr-TR" sz="2400" cap="none" dirty="0">
              <a:solidFill>
                <a:schemeClr val="accent6">
                  <a:lumMod val="60000"/>
                  <a:lumOff val="4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03648" y="2708920"/>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İ</a:t>
            </a:r>
            <a:r>
              <a:rPr lang="tr-TR" sz="2800" cap="none"/>
              <a:t>mge</a:t>
            </a:r>
            <a:r>
              <a:rPr lang="tr-TR" sz="2800" cap="none" dirty="0"/>
              <a:t>, sanatçıların, yaşantılarından ya da dünya gerçekliğinden edindikleri bilgi ve birikimlerinin (tecrübe) zihinde tasarlanarak yeni görüntüleri ile ifade edilmesine denir.</a:t>
            </a:r>
            <a:endParaRPr lang="tr-TR" sz="2800" cap="none" dirty="0">
              <a:solidFill>
                <a:schemeClr val="accent6">
                  <a:lumMod val="60000"/>
                  <a:lumOff val="40000"/>
                </a:schemeClr>
              </a:solidFill>
              <a:cs typeface="Times New Roman" pitchFamily="18" charset="0"/>
            </a:endParaRPr>
          </a:p>
        </p:txBody>
      </p:sp>
    </p:spTree>
    <p:extLst>
      <p:ext uri="{BB962C8B-B14F-4D97-AF65-F5344CB8AC3E}">
        <p14:creationId xmlns:p14="http://schemas.microsoft.com/office/powerpoint/2010/main" val="917245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6">
                    <a:lumMod val="60000"/>
                    <a:lumOff val="40000"/>
                  </a:schemeClr>
                </a:solidFill>
              </a:rPr>
              <a:t>İmge</a:t>
            </a:r>
            <a:endParaRPr lang="tr-TR" sz="2400" cap="none" dirty="0">
              <a:solidFill>
                <a:schemeClr val="accent6">
                  <a:lumMod val="60000"/>
                  <a:lumOff val="4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03648" y="2362471"/>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Gerçekliğin zihindeki yansıması. Bir şeyin, fikrin ya da kişinin zihindeki izlenimi, düşüncesi veya resmi. İmge gerçekliğin tıpatıp kopyası değil; gerçekliğin zihni süreçlerle yeniden kurulmuş biçimidir ve bu nedenle yeni bir şeyi temsil eder.</a:t>
            </a:r>
            <a:endParaRPr lang="tr-TR" sz="2800" cap="none" dirty="0">
              <a:solidFill>
                <a:schemeClr val="accent6">
                  <a:lumMod val="60000"/>
                  <a:lumOff val="40000"/>
                </a:schemeClr>
              </a:solidFill>
              <a:cs typeface="Times New Roman" pitchFamily="18" charset="0"/>
            </a:endParaRPr>
          </a:p>
        </p:txBody>
      </p:sp>
    </p:spTree>
    <p:extLst>
      <p:ext uri="{BB962C8B-B14F-4D97-AF65-F5344CB8AC3E}">
        <p14:creationId xmlns:p14="http://schemas.microsoft.com/office/powerpoint/2010/main" val="211774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2060848"/>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err="1"/>
              <a:t>Locke’a</a:t>
            </a:r>
            <a:r>
              <a:rPr lang="tr-TR" sz="2400" cap="none" dirty="0"/>
              <a:t> göre, “…zihnin şeyleri kavramak ve bilgisini başkasına iletmek için kullandığı imlerin doğasını incelemektir” göstergebilim, bulguları ve kendi külliyatı ile hem bir bilimdir hem de işaretlerin ortaya koyduğu araştırmalar için bir tekniktir.</a:t>
            </a:r>
          </a:p>
          <a:p>
            <a:pPr algn="l"/>
            <a:r>
              <a:rPr lang="tr-TR" sz="2400" cap="none" dirty="0"/>
              <a:t>Göstergebilim (</a:t>
            </a:r>
            <a:r>
              <a:rPr lang="tr-TR" sz="2400" cap="none" dirty="0" err="1"/>
              <a:t>sémiotics</a:t>
            </a:r>
            <a:r>
              <a:rPr lang="tr-TR" sz="2400" cap="none" dirty="0"/>
              <a:t> / </a:t>
            </a:r>
            <a:r>
              <a:rPr lang="tr-TR" sz="2400" cap="none" dirty="0" err="1"/>
              <a:t>sémiology</a:t>
            </a:r>
            <a:r>
              <a:rPr lang="tr-TR" sz="2400" cap="none" dirty="0"/>
              <a:t>), toplumun yaşantısının tüm alanlarına nüfuz etmiş işaretleri/göstergeleri inceler. “</a:t>
            </a:r>
            <a:r>
              <a:rPr lang="tr-TR" sz="2400" cap="none" dirty="0" err="1"/>
              <a:t>semiotik</a:t>
            </a:r>
            <a:r>
              <a:rPr lang="tr-TR" sz="2400" cap="none" dirty="0"/>
              <a:t> </a:t>
            </a:r>
            <a:r>
              <a:rPr lang="tr-TR" sz="2400" cap="none" dirty="0" err="1"/>
              <a:t>işaretlendirme</a:t>
            </a:r>
            <a:r>
              <a:rPr lang="tr-TR" sz="2400" cap="none" dirty="0"/>
              <a:t> teorisidir. Anlamın üretimi ya da genelleştirilmesidir” </a:t>
            </a:r>
            <a:endParaRPr lang="tr-TR" sz="2400" cap="none" dirty="0">
              <a:latin typeface="Times New Roman" pitchFamily="18" charset="0"/>
              <a:cs typeface="Times New Roman" pitchFamily="18" charset="0"/>
            </a:endParaRPr>
          </a:p>
        </p:txBody>
      </p:sp>
    </p:spTree>
    <p:extLst>
      <p:ext uri="{BB962C8B-B14F-4D97-AF65-F5344CB8AC3E}">
        <p14:creationId xmlns:p14="http://schemas.microsoft.com/office/powerpoint/2010/main" val="273168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6">
                    <a:lumMod val="60000"/>
                    <a:lumOff val="40000"/>
                  </a:schemeClr>
                </a:solidFill>
              </a:rPr>
              <a:t>İmge</a:t>
            </a:r>
            <a:endParaRPr lang="tr-TR" sz="2400" cap="none" dirty="0">
              <a:solidFill>
                <a:schemeClr val="accent6">
                  <a:lumMod val="60000"/>
                  <a:lumOff val="4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03648" y="2708920"/>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İmge bir kelime olabileceği gibi bir kelime grubu, ipucu verilmiş ancak açıkça söylenmemiş bir </a:t>
            </a:r>
            <a:r>
              <a:rPr lang="tr-TR" sz="2800" i="1" cap="none" dirty="0"/>
              <a:t>im</a:t>
            </a:r>
            <a:r>
              <a:rPr lang="tr-TR" sz="2800" cap="none" dirty="0"/>
              <a:t> şeklinde de olabilir.</a:t>
            </a:r>
            <a:endParaRPr lang="tr-TR" sz="2800" cap="none" dirty="0">
              <a:solidFill>
                <a:schemeClr val="accent6">
                  <a:lumMod val="60000"/>
                  <a:lumOff val="40000"/>
                </a:schemeClr>
              </a:solidFill>
              <a:cs typeface="Times New Roman" pitchFamily="18" charset="0"/>
            </a:endParaRPr>
          </a:p>
        </p:txBody>
      </p:sp>
    </p:spTree>
    <p:extLst>
      <p:ext uri="{BB962C8B-B14F-4D97-AF65-F5344CB8AC3E}">
        <p14:creationId xmlns:p14="http://schemas.microsoft.com/office/powerpoint/2010/main" val="592326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6">
                    <a:lumMod val="60000"/>
                    <a:lumOff val="40000"/>
                  </a:schemeClr>
                </a:solidFill>
              </a:rPr>
              <a:t>İmge</a:t>
            </a:r>
            <a:endParaRPr lang="tr-TR" sz="2400" cap="none" dirty="0">
              <a:solidFill>
                <a:schemeClr val="accent6">
                  <a:lumMod val="60000"/>
                  <a:lumOff val="40000"/>
                </a:schemeClr>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03648" y="2708920"/>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Filozof için imge, her şeyden önce, çevre dünyasının zihinsel yansımasıdır. </a:t>
            </a:r>
          </a:p>
          <a:p>
            <a:pPr algn="l"/>
            <a:r>
              <a:rPr lang="tr-TR" sz="2800" cap="none" dirty="0"/>
              <a:t>İmge her şeyden önce bir bağıntıdır, bir nesneye benzese de kopya değildir.</a:t>
            </a:r>
            <a:endParaRPr lang="tr-TR" sz="2800" cap="none" dirty="0">
              <a:solidFill>
                <a:schemeClr val="accent6">
                  <a:lumMod val="60000"/>
                  <a:lumOff val="40000"/>
                </a:schemeClr>
              </a:solidFill>
              <a:cs typeface="Times New Roman" pitchFamily="18" charset="0"/>
            </a:endParaRPr>
          </a:p>
        </p:txBody>
      </p:sp>
    </p:spTree>
    <p:extLst>
      <p:ext uri="{BB962C8B-B14F-4D97-AF65-F5344CB8AC3E}">
        <p14:creationId xmlns:p14="http://schemas.microsoft.com/office/powerpoint/2010/main" val="1940564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4"/>
                </a:solidFill>
              </a:rPr>
              <a:t>Algı</a:t>
            </a:r>
            <a:endParaRPr lang="tr-TR" sz="2400" cap="none" dirty="0">
              <a:solidFill>
                <a:schemeClr val="accent4"/>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331640" y="2492896"/>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Algı kavramının farklı disiplinlerde belirtilmiş tanımlarına rastlamaktayız. </a:t>
            </a:r>
          </a:p>
          <a:p>
            <a:pPr algn="l"/>
            <a:r>
              <a:rPr lang="tr-TR" sz="2800" cap="none" dirty="0"/>
              <a:t>Bu tanımlara kısaca değinecek olursak; </a:t>
            </a:r>
            <a:r>
              <a:rPr lang="tr-TR" sz="2800" i="1" cap="none" dirty="0"/>
              <a:t>ruhbilim terimleri sözlüğüne göre</a:t>
            </a:r>
            <a:r>
              <a:rPr lang="tr-TR" sz="2800" cap="none" dirty="0"/>
              <a:t>, bir olay ya da bir nesnenin varlığı üzerine duyumlar yoluyla edinilen yalın bilinç durumudur.</a:t>
            </a:r>
            <a:endParaRPr lang="tr-TR" sz="2800" cap="none" dirty="0">
              <a:solidFill>
                <a:schemeClr val="accent6">
                  <a:lumMod val="60000"/>
                  <a:lumOff val="40000"/>
                </a:schemeClr>
              </a:solidFill>
              <a:cs typeface="Times New Roman" pitchFamily="18" charset="0"/>
            </a:endParaRPr>
          </a:p>
        </p:txBody>
      </p:sp>
    </p:spTree>
    <p:extLst>
      <p:ext uri="{BB962C8B-B14F-4D97-AF65-F5344CB8AC3E}">
        <p14:creationId xmlns:p14="http://schemas.microsoft.com/office/powerpoint/2010/main" val="209296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4"/>
                </a:solidFill>
              </a:rPr>
              <a:t>Algı</a:t>
            </a:r>
            <a:endParaRPr lang="tr-TR" sz="2400" cap="none" dirty="0">
              <a:solidFill>
                <a:schemeClr val="accent4"/>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331640" y="2564904"/>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i="1" cap="none" dirty="0"/>
              <a:t>F</a:t>
            </a:r>
            <a:r>
              <a:rPr lang="tr-TR" sz="2800" i="1" cap="none"/>
              <a:t>elsefe </a:t>
            </a:r>
            <a:r>
              <a:rPr lang="tr-TR" sz="2800" i="1" cap="none" dirty="0"/>
              <a:t>terimleri sözlüğüne göre ise</a:t>
            </a:r>
            <a:r>
              <a:rPr lang="tr-TR" sz="2800" cap="none"/>
              <a:t>; “bir </a:t>
            </a:r>
            <a:r>
              <a:rPr lang="tr-TR" sz="2800" cap="none" dirty="0"/>
              <a:t>şeye dikkati yönelterek, duyular yoluyla o şeyin bilincine varma” olarak tanımlanmıştır.</a:t>
            </a:r>
            <a:endParaRPr lang="tr-TR" sz="2800" cap="none" dirty="0">
              <a:solidFill>
                <a:schemeClr val="accent6">
                  <a:lumMod val="60000"/>
                  <a:lumOff val="40000"/>
                </a:schemeClr>
              </a:solidFill>
              <a:cs typeface="Times New Roman" pitchFamily="18" charset="0"/>
            </a:endParaRPr>
          </a:p>
        </p:txBody>
      </p:sp>
    </p:spTree>
    <p:extLst>
      <p:ext uri="{BB962C8B-B14F-4D97-AF65-F5344CB8AC3E}">
        <p14:creationId xmlns:p14="http://schemas.microsoft.com/office/powerpoint/2010/main" val="1624675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4"/>
                </a:solidFill>
              </a:rPr>
              <a:t>Algı</a:t>
            </a:r>
            <a:endParaRPr lang="tr-TR" sz="2400" cap="none" dirty="0">
              <a:solidFill>
                <a:schemeClr val="accent4"/>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331640" y="2564904"/>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solidFill>
                  <a:schemeClr val="accent4">
                    <a:lumMod val="20000"/>
                    <a:lumOff val="80000"/>
                  </a:schemeClr>
                </a:solidFill>
              </a:rPr>
              <a:t>Algı, duyularımız ile dış dünyadan edinilen duyumların zihnimizde anlamlı bir şekilde yer etmesidir. Algı dünyamızın kurulabilmesi için dış dünyadan beslenmesi gerekir.</a:t>
            </a:r>
            <a:endParaRPr lang="tr-TR" sz="2800" cap="none" dirty="0">
              <a:solidFill>
                <a:schemeClr val="accent4">
                  <a:lumMod val="20000"/>
                  <a:lumOff val="80000"/>
                </a:schemeClr>
              </a:solidFill>
              <a:cs typeface="Times New Roman" pitchFamily="18" charset="0"/>
            </a:endParaRPr>
          </a:p>
        </p:txBody>
      </p:sp>
    </p:spTree>
    <p:extLst>
      <p:ext uri="{BB962C8B-B14F-4D97-AF65-F5344CB8AC3E}">
        <p14:creationId xmlns:p14="http://schemas.microsoft.com/office/powerpoint/2010/main" val="2028866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chemeClr val="accent4"/>
                </a:solidFill>
              </a:rPr>
              <a:t>Algı</a:t>
            </a:r>
            <a:endParaRPr lang="tr-TR" sz="2400" cap="none" dirty="0">
              <a:solidFill>
                <a:schemeClr val="accent4"/>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03648" y="1489674"/>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Keser’in ‘sanat sözlüğü’ adlı kitabında algı şu şekilde tanımlanır:</a:t>
            </a:r>
          </a:p>
          <a:p>
            <a:pPr algn="l"/>
            <a:r>
              <a:rPr lang="tr-TR" sz="2800" i="1" cap="none" dirty="0">
                <a:solidFill>
                  <a:srgbClr val="FFFF00"/>
                </a:solidFill>
              </a:rPr>
              <a:t>insan beyninin duyu organları aracılığıyla, duyusal olarak uyarılması ve bu uyarılma sonucunda bir kavrayışa sahip olması. </a:t>
            </a:r>
          </a:p>
          <a:p>
            <a:pPr algn="l"/>
            <a:r>
              <a:rPr lang="tr-TR" sz="2800" i="1" cap="none" dirty="0">
                <a:solidFill>
                  <a:srgbClr val="FFFF00"/>
                </a:solidFill>
              </a:rPr>
              <a:t>İnsan kendisini çevreleyen dış dünya hakkında duyu organları aracılığıyla oluşturduğu bilgiyi bir ya da birden çok duyu organının beyinde kaydettiği bir uyarıcıyı yorumlaması ve gelen bilgilere birlik kazandıran fiziksel, duyumsal ve bilişsel bileşenleri içeren süreci ifade eder.</a:t>
            </a:r>
            <a:endParaRPr lang="tr-TR" sz="2800" cap="none" dirty="0">
              <a:solidFill>
                <a:srgbClr val="FFFF00"/>
              </a:solidFill>
            </a:endParaRPr>
          </a:p>
        </p:txBody>
      </p:sp>
    </p:spTree>
    <p:extLst>
      <p:ext uri="{BB962C8B-B14F-4D97-AF65-F5344CB8AC3E}">
        <p14:creationId xmlns:p14="http://schemas.microsoft.com/office/powerpoint/2010/main" val="1778146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rgbClr val="FFFF00"/>
                </a:solidFill>
              </a:rPr>
              <a:t>Görsel Algı</a:t>
            </a:r>
            <a:endParaRPr lang="tr-TR" sz="24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03648" y="2177479"/>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Görsel algıda görme ve düşünme eylemlerini farklı değerlendirmek gerekir. Görmeyle sadece var olan nesnelerin biçimsel özelliklerini zihnimize imge olarak kodlarız. Düşünme süreci devreye girince duygu ve düşüncelerimizle zihnimize kaydettiğimiz imgeleri yorumlarız.</a:t>
            </a:r>
            <a:endParaRPr lang="tr-TR" sz="2800" cap="none" dirty="0">
              <a:solidFill>
                <a:srgbClr val="FFFF00"/>
              </a:solidFill>
            </a:endParaRPr>
          </a:p>
        </p:txBody>
      </p:sp>
    </p:spTree>
    <p:extLst>
      <p:ext uri="{BB962C8B-B14F-4D97-AF65-F5344CB8AC3E}">
        <p14:creationId xmlns:p14="http://schemas.microsoft.com/office/powerpoint/2010/main" val="522878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rgbClr val="FFFF00"/>
                </a:solidFill>
              </a:rPr>
              <a:t>Görsel Algı</a:t>
            </a:r>
            <a:endParaRPr lang="tr-TR" sz="24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03648" y="2636912"/>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a:t>
            </a:r>
            <a:r>
              <a:rPr lang="tr-TR" sz="2800" cap="none"/>
              <a:t>örsel </a:t>
            </a:r>
            <a:r>
              <a:rPr lang="tr-TR" sz="2800" cap="none" dirty="0"/>
              <a:t>algıda imge, bakarak yani gözlemleyerek elde ettiğimiz görüntülerin, göz duyu organının sunmuş olduğu işlevsel çabayla zihnimizde kodlanarak oluşur.</a:t>
            </a:r>
            <a:endParaRPr lang="tr-TR" sz="2800" cap="none" dirty="0">
              <a:solidFill>
                <a:srgbClr val="FFFF00"/>
              </a:solidFill>
            </a:endParaRPr>
          </a:p>
        </p:txBody>
      </p:sp>
    </p:spTree>
    <p:extLst>
      <p:ext uri="{BB962C8B-B14F-4D97-AF65-F5344CB8AC3E}">
        <p14:creationId xmlns:p14="http://schemas.microsoft.com/office/powerpoint/2010/main" val="1047655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fontScale="92500" lnSpcReduction="20000"/>
          </a:bodyPr>
          <a:lstStyle/>
          <a:p>
            <a:pPr algn="l"/>
            <a:r>
              <a:rPr lang="tr-TR" sz="3600" b="1" cap="none" dirty="0">
                <a:solidFill>
                  <a:srgbClr val="FFFF00"/>
                </a:solidFill>
              </a:rPr>
              <a:t>Görsel Algı</a:t>
            </a:r>
            <a:endParaRPr lang="tr-TR" sz="2400" cap="none" dirty="0">
              <a:solidFill>
                <a:srgbClr val="FFFF00"/>
              </a:solidFill>
            </a:endParaRPr>
          </a:p>
          <a:p>
            <a:pPr algn="just"/>
            <a:endParaRPr lang="tr-TR" sz="2400" dirty="0">
              <a:solidFill>
                <a:schemeClr val="tx1"/>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03648" y="2330496"/>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Görsel algının oluşum sürecini Keser, şu şekilde ifade eder:</a:t>
            </a:r>
          </a:p>
          <a:p>
            <a:pPr algn="l"/>
            <a:r>
              <a:rPr lang="tr-TR" sz="2800" i="1" cap="none" dirty="0">
                <a:solidFill>
                  <a:srgbClr val="FFFF00"/>
                </a:solidFill>
              </a:rPr>
              <a:t>Dikkatini belli bir nesnede yoğunlaştırmış bir kişi önce nesneyi görür, nesnenin dış hatları, kütlesi, rengi göz merceklerinden geçerek beyinde bir ‘imge’ olarak kaydedilir.</a:t>
            </a:r>
            <a:endParaRPr lang="tr-TR" sz="2800" cap="none" dirty="0">
              <a:solidFill>
                <a:srgbClr val="FFFF00"/>
              </a:solidFill>
            </a:endParaRPr>
          </a:p>
        </p:txBody>
      </p:sp>
    </p:spTree>
    <p:extLst>
      <p:ext uri="{BB962C8B-B14F-4D97-AF65-F5344CB8AC3E}">
        <p14:creationId xmlns:p14="http://schemas.microsoft.com/office/powerpoint/2010/main" val="518785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a:bodyPr>
          <a:lstStyle/>
          <a:p>
            <a:pPr algn="l"/>
            <a:r>
              <a:rPr lang="tr-TR" sz="3600" b="1" cap="none" dirty="0">
                <a:solidFill>
                  <a:schemeClr val="accent6">
                    <a:lumMod val="60000"/>
                    <a:lumOff val="40000"/>
                  </a:schemeClr>
                </a:solidFill>
              </a:rPr>
              <a:t>Görüntüsel Gösterge (İkon)</a:t>
            </a:r>
            <a:endParaRPr lang="tr-TR" sz="2400" cap="none" dirty="0">
              <a:solidFill>
                <a:schemeClr val="accent6">
                  <a:lumMod val="60000"/>
                  <a:lumOff val="40000"/>
                </a:schemeClr>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75656" y="2636912"/>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Görüntüsel gösterge, </a:t>
            </a:r>
            <a:r>
              <a:rPr lang="tr-TR" sz="2800" cap="none" dirty="0" err="1"/>
              <a:t>Peirce’nin</a:t>
            </a:r>
            <a:r>
              <a:rPr lang="tr-TR" sz="2800" cap="none" dirty="0"/>
              <a:t> göstergebilim kuramında kullandığı gösterge türüdür. Nesnesinin sahip olduğu niteliklerinden dolayı nesnesine gönderme yapan göstergedir.</a:t>
            </a:r>
            <a:endParaRPr lang="tr-TR" sz="2800" cap="none" dirty="0">
              <a:solidFill>
                <a:srgbClr val="FFFF00"/>
              </a:solidFill>
            </a:endParaRPr>
          </a:p>
        </p:txBody>
      </p:sp>
    </p:spTree>
    <p:extLst>
      <p:ext uri="{BB962C8B-B14F-4D97-AF65-F5344CB8AC3E}">
        <p14:creationId xmlns:p14="http://schemas.microsoft.com/office/powerpoint/2010/main" val="116497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2060848"/>
            <a:ext cx="6912768" cy="4392488"/>
          </a:xfrm>
          <a:prstGeom prst="rect">
            <a:avLst/>
          </a:prstGeom>
        </p:spPr>
        <p:txBody>
          <a:bodyPr vert="horz" lIns="91440" tIns="45720" rIns="91440" bIns="45720" rtlCol="0" anchor="t">
            <a:normAutofit fontScale="92500" lnSpcReduction="20000"/>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err="1"/>
              <a:t>Göstergebilim’in</a:t>
            </a:r>
            <a:r>
              <a:rPr lang="tr-TR" sz="2400" cap="none" dirty="0"/>
              <a:t> kaynağının gösterge ve göstergeler dizgesi olduğu düşünüldüğünde, </a:t>
            </a:r>
            <a:r>
              <a:rPr lang="tr-TR" sz="2400" cap="none" dirty="0" err="1"/>
              <a:t>göstergebilim’in</a:t>
            </a:r>
            <a:r>
              <a:rPr lang="tr-TR" sz="2400" cap="none" dirty="0"/>
              <a:t> anlaşılabilmesinin temel koşulunun da ‘gösterge’ kavramının detaylı bir şekilde incelenmesi ya da konumlandırılması olarak söylenebilir. bu noktada ‘gösterge neye denir? ya da gösterge neye denmez?’ soruları bizim için belirleyici olacaktır. Paul Martin </a:t>
            </a:r>
            <a:r>
              <a:rPr lang="tr-TR" sz="2400" cap="none" dirty="0" err="1"/>
              <a:t>Lester</a:t>
            </a:r>
            <a:r>
              <a:rPr lang="tr-TR" sz="2400" cap="none" dirty="0"/>
              <a:t> (2000) bu durumu şu şekilde ifade etmiştir: </a:t>
            </a:r>
          </a:p>
          <a:p>
            <a:pPr algn="l"/>
            <a:r>
              <a:rPr lang="tr-TR" sz="2400" i="1" cap="none" dirty="0">
                <a:solidFill>
                  <a:srgbClr val="FFFF00"/>
                </a:solidFill>
              </a:rPr>
              <a:t>…bu gerçekten iyi bir sorudur çünkü çoğunlukla herhangi hareket, nesne veya imge bazıları için bazı yerde bazı şeyler anlamına gelmektedir. Herhangi bir fiziksel yeniden sunum bir göstergedir ve anlamı kendi nesnesinin ötesindedir. Sonuç olarak anlam herhangi bir göstergenin arkasındadır ve öğrenilmek zorundadır.</a:t>
            </a:r>
            <a:endParaRPr lang="tr-TR" sz="2400" cap="none" dirty="0">
              <a:solidFill>
                <a:srgbClr val="FFFF00"/>
              </a:solidFill>
            </a:endParaRPr>
          </a:p>
        </p:txBody>
      </p:sp>
    </p:spTree>
    <p:extLst>
      <p:ext uri="{BB962C8B-B14F-4D97-AF65-F5344CB8AC3E}">
        <p14:creationId xmlns:p14="http://schemas.microsoft.com/office/powerpoint/2010/main" val="374836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a:bodyPr>
          <a:lstStyle/>
          <a:p>
            <a:pPr algn="l"/>
            <a:r>
              <a:rPr lang="tr-TR" sz="3600" b="1" cap="none" dirty="0">
                <a:solidFill>
                  <a:schemeClr val="accent6">
                    <a:lumMod val="60000"/>
                    <a:lumOff val="40000"/>
                  </a:schemeClr>
                </a:solidFill>
              </a:rPr>
              <a:t>Görüntüsel Gösterge (İkon)</a:t>
            </a:r>
            <a:endParaRPr lang="tr-TR" sz="2400" cap="none" dirty="0">
              <a:solidFill>
                <a:schemeClr val="accent6">
                  <a:lumMod val="60000"/>
                  <a:lumOff val="40000"/>
                </a:schemeClr>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75656" y="2636912"/>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t>Peirce</a:t>
            </a:r>
            <a:r>
              <a:rPr lang="tr-TR" sz="2800" cap="none" dirty="0"/>
              <a:t> görüntüsel göstergeyi, “bir görüntüsel gösterge, gerçek nesnenin ya da olayın yeniden yaratımına çok yakın olmasından ötürü idea taşıyan bir göstergedir” şeklinde belirtir.</a:t>
            </a:r>
            <a:endParaRPr lang="tr-TR" sz="2800" cap="none" dirty="0">
              <a:solidFill>
                <a:srgbClr val="FFFF00"/>
              </a:solidFill>
            </a:endParaRPr>
          </a:p>
        </p:txBody>
      </p:sp>
    </p:spTree>
    <p:extLst>
      <p:ext uri="{BB962C8B-B14F-4D97-AF65-F5344CB8AC3E}">
        <p14:creationId xmlns:p14="http://schemas.microsoft.com/office/powerpoint/2010/main" val="1682403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 y="-34843"/>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a:bodyPr>
          <a:lstStyle/>
          <a:p>
            <a:pPr algn="l"/>
            <a:r>
              <a:rPr lang="tr-TR" sz="3600" b="1" cap="none" dirty="0">
                <a:solidFill>
                  <a:schemeClr val="accent6">
                    <a:lumMod val="60000"/>
                    <a:lumOff val="40000"/>
                  </a:schemeClr>
                </a:solidFill>
              </a:rPr>
              <a:t>Görüntüsel Gösterge (İkon)</a:t>
            </a:r>
            <a:endParaRPr lang="tr-TR" sz="2400" cap="none" dirty="0">
              <a:solidFill>
                <a:schemeClr val="accent6">
                  <a:lumMod val="60000"/>
                  <a:lumOff val="40000"/>
                </a:schemeClr>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75656" y="2636912"/>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Fotoğraf gerçekte var olan nesneyi aynı şekilde yansıtır. Fotoğraf görüntüsü ile yansıttığı nesnesi arasında benzerlik ilişkisi/bağı vardır. Görüntüsel göstergenin anlamlandırılması kolaydır. </a:t>
            </a:r>
          </a:p>
          <a:p>
            <a:pPr algn="l"/>
            <a:r>
              <a:rPr lang="tr-TR" sz="2800" cap="none" dirty="0">
                <a:solidFill>
                  <a:schemeClr val="accent6">
                    <a:lumMod val="60000"/>
                    <a:lumOff val="40000"/>
                  </a:schemeClr>
                </a:solidFill>
              </a:rPr>
              <a:t>Çünkü benzerlik gösterdiği görüntüsü yanında olmasa da, görüntüsel gösterge kişiye görüntünün gerçek nesnesini hatırlatır.</a:t>
            </a:r>
          </a:p>
        </p:txBody>
      </p:sp>
    </p:spTree>
    <p:extLst>
      <p:ext uri="{BB962C8B-B14F-4D97-AF65-F5344CB8AC3E}">
        <p14:creationId xmlns:p14="http://schemas.microsoft.com/office/powerpoint/2010/main" val="67732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77"/>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a:bodyPr>
          <a:lstStyle/>
          <a:p>
            <a:pPr algn="l"/>
            <a:r>
              <a:rPr lang="tr-TR" sz="3600" b="1" cap="none" dirty="0">
                <a:solidFill>
                  <a:schemeClr val="accent6">
                    <a:lumMod val="60000"/>
                    <a:lumOff val="40000"/>
                  </a:schemeClr>
                </a:solidFill>
              </a:rPr>
              <a:t>Görüntüsel Gösterge (İkon)</a:t>
            </a:r>
            <a:endParaRPr lang="tr-TR" sz="2400" cap="none" dirty="0">
              <a:solidFill>
                <a:schemeClr val="accent6">
                  <a:lumMod val="60000"/>
                  <a:lumOff val="40000"/>
                </a:schemeClr>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67308" y="2360802"/>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“Görüntüsel göstergede gösteren ile gösterilen arasındaki gerçek benzeyiş söz konusudur: </a:t>
            </a:r>
          </a:p>
          <a:p>
            <a:pPr algn="l"/>
            <a:endParaRPr lang="tr-TR" sz="2800" cap="none" dirty="0"/>
          </a:p>
          <a:p>
            <a:pPr algn="l"/>
            <a:r>
              <a:rPr lang="tr-TR" sz="2800" cap="none" dirty="0"/>
              <a:t>Bir kişiyi gösteren portre yalnız nedensiz uzlaşma değildir, ancak benzeşim ile o kişinin resmidir”</a:t>
            </a:r>
            <a:endParaRPr lang="tr-TR" sz="2800" cap="none" dirty="0">
              <a:solidFill>
                <a:schemeClr val="accent6">
                  <a:lumMod val="60000"/>
                  <a:lumOff val="40000"/>
                </a:schemeClr>
              </a:solidFill>
            </a:endParaRPr>
          </a:p>
        </p:txBody>
      </p:sp>
    </p:spTree>
    <p:extLst>
      <p:ext uri="{BB962C8B-B14F-4D97-AF65-F5344CB8AC3E}">
        <p14:creationId xmlns:p14="http://schemas.microsoft.com/office/powerpoint/2010/main" val="601425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77"/>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a:bodyPr>
          <a:lstStyle/>
          <a:p>
            <a:pPr algn="l"/>
            <a:r>
              <a:rPr lang="tr-TR" sz="3600" b="1" cap="none" dirty="0">
                <a:solidFill>
                  <a:schemeClr val="accent6">
                    <a:lumMod val="60000"/>
                    <a:lumOff val="40000"/>
                  </a:schemeClr>
                </a:solidFill>
              </a:rPr>
              <a:t>Görüntüsel Gösterge (İkon)</a:t>
            </a:r>
            <a:endParaRPr lang="tr-TR" sz="2400" cap="none" dirty="0">
              <a:solidFill>
                <a:schemeClr val="accent6">
                  <a:lumMod val="60000"/>
                  <a:lumOff val="40000"/>
                </a:schemeClr>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67308" y="2360802"/>
            <a:ext cx="7416824" cy="5256584"/>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Görüntüsel gösterge, aslına benzeyen fakat hiçbir zaman aslının yerini alamayan göstergelerdir.</a:t>
            </a:r>
          </a:p>
          <a:p>
            <a:pPr algn="l"/>
            <a:r>
              <a:rPr lang="tr-TR" sz="2800" cap="none" dirty="0">
                <a:solidFill>
                  <a:schemeClr val="accent6">
                    <a:lumMod val="60000"/>
                    <a:lumOff val="40000"/>
                  </a:schemeClr>
                </a:solidFill>
              </a:rPr>
              <a:t>Karşımızda duran bir nesneyi resmetmemiz, o nesnenin görüntüsünü elde ettiğimizi ortaya koyar.</a:t>
            </a:r>
          </a:p>
        </p:txBody>
      </p:sp>
    </p:spTree>
    <p:extLst>
      <p:ext uri="{BB962C8B-B14F-4D97-AF65-F5344CB8AC3E}">
        <p14:creationId xmlns:p14="http://schemas.microsoft.com/office/powerpoint/2010/main" val="1990962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77"/>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a:bodyPr>
          <a:lstStyle/>
          <a:p>
            <a:pPr algn="l"/>
            <a:r>
              <a:rPr lang="tr-TR" sz="3600" b="1" cap="none" dirty="0">
                <a:solidFill>
                  <a:schemeClr val="accent6">
                    <a:lumMod val="60000"/>
                    <a:lumOff val="40000"/>
                  </a:schemeClr>
                </a:solidFill>
              </a:rPr>
              <a:t>Görüntüsel Gösterge (İkon)</a:t>
            </a:r>
            <a:endParaRPr lang="tr-TR" sz="2400" cap="none" dirty="0">
              <a:solidFill>
                <a:schemeClr val="accent6">
                  <a:lumMod val="60000"/>
                  <a:lumOff val="40000"/>
                </a:schemeClr>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75656" y="1565539"/>
            <a:ext cx="7488832" cy="1503421"/>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1600" cap="none" dirty="0" err="1"/>
              <a:t>Réné</a:t>
            </a:r>
            <a:r>
              <a:rPr lang="tr-TR" sz="1600" cap="none" dirty="0"/>
              <a:t> </a:t>
            </a:r>
            <a:r>
              <a:rPr lang="tr-TR" sz="1600" cap="none" dirty="0" err="1"/>
              <a:t>magritte</a:t>
            </a:r>
            <a:r>
              <a:rPr lang="tr-TR" sz="1600" cap="none" dirty="0"/>
              <a:t> dış dünya gerçeklik nesnesinin resminin nesneyle aynı şey olmadığını vurgulamak için yaptığı ünlü bir pipo resmi vardır. </a:t>
            </a:r>
          </a:p>
          <a:p>
            <a:pPr algn="l"/>
            <a:r>
              <a:rPr lang="tr-TR" sz="1600" cap="none" dirty="0"/>
              <a:t>Belçikalı sürrealist ressam </a:t>
            </a:r>
            <a:r>
              <a:rPr lang="tr-TR" sz="1600" cap="none" dirty="0" err="1"/>
              <a:t>Réné</a:t>
            </a:r>
            <a:r>
              <a:rPr lang="tr-TR" sz="1600" cap="none" dirty="0"/>
              <a:t> </a:t>
            </a:r>
            <a:r>
              <a:rPr lang="tr-TR" sz="1600" cap="none" dirty="0" err="1"/>
              <a:t>Magritte’in</a:t>
            </a:r>
            <a:r>
              <a:rPr lang="tr-TR" sz="1600" cap="none" dirty="0"/>
              <a:t> yapmış olduğu aşağıdaki resim görüntüsel göstergeye örnek olarak gösterilebilir.</a:t>
            </a:r>
            <a:endParaRPr lang="tr-TR" sz="1600" cap="none" dirty="0">
              <a:solidFill>
                <a:schemeClr val="accent6">
                  <a:lumMod val="60000"/>
                  <a:lumOff val="40000"/>
                </a:schemeClr>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51201" name="Picture 1" descr="1230586651a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945" y="3001325"/>
            <a:ext cx="5596343" cy="387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18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77"/>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a:bodyPr>
          <a:lstStyle/>
          <a:p>
            <a:pPr algn="l"/>
            <a:r>
              <a:rPr lang="tr-TR" sz="3600" b="1" cap="none" dirty="0" err="1">
                <a:solidFill>
                  <a:schemeClr val="accent1">
                    <a:lumMod val="40000"/>
                    <a:lumOff val="60000"/>
                  </a:schemeClr>
                </a:solidFill>
              </a:rPr>
              <a:t>Belirtisel</a:t>
            </a:r>
            <a:r>
              <a:rPr lang="tr-TR" sz="3600" b="1" cap="none" dirty="0">
                <a:solidFill>
                  <a:schemeClr val="accent1">
                    <a:lumMod val="40000"/>
                    <a:lumOff val="60000"/>
                  </a:schemeClr>
                </a:solidFill>
              </a:rPr>
              <a:t> Gösterge (Index)</a:t>
            </a:r>
            <a:endParaRPr lang="tr-TR" sz="2400" cap="none" dirty="0">
              <a:solidFill>
                <a:schemeClr val="accent1">
                  <a:lumMod val="40000"/>
                  <a:lumOff val="60000"/>
                </a:schemeClr>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57255" y="2060848"/>
            <a:ext cx="7344816" cy="4455749"/>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err="1"/>
              <a:t>Fiske’ye</a:t>
            </a:r>
            <a:r>
              <a:rPr lang="tr-TR" sz="2800" cap="none" dirty="0"/>
              <a:t> göre, “</a:t>
            </a:r>
            <a:r>
              <a:rPr lang="tr-TR" sz="2800" cap="none" dirty="0" err="1"/>
              <a:t>belirtisel</a:t>
            </a:r>
            <a:r>
              <a:rPr lang="tr-TR" sz="2800" cap="none" dirty="0"/>
              <a:t> gösterge nesnesiyle doğrudan varoluşsal bağlantısı olan bir göstergedir”.</a:t>
            </a:r>
          </a:p>
          <a:p>
            <a:pPr algn="l"/>
            <a:r>
              <a:rPr lang="tr-TR" sz="2800" cap="none" dirty="0" err="1"/>
              <a:t>Peirce’nin</a:t>
            </a:r>
            <a:r>
              <a:rPr lang="tr-TR" sz="2800" cap="none" dirty="0"/>
              <a:t> üçlü gösterge kuramları içerisinde yer alan </a:t>
            </a:r>
            <a:r>
              <a:rPr lang="tr-TR" sz="2800" cap="none" dirty="0" err="1"/>
              <a:t>belirtisel</a:t>
            </a:r>
            <a:r>
              <a:rPr lang="tr-TR" sz="2800" cap="none" dirty="0"/>
              <a:t> gösterge, “bir belirti, nesnesi ortadan kalktığı zaman onu gösterge yapan niteliklerini kaybedecek olan bir göstergedir”</a:t>
            </a:r>
            <a:endParaRPr lang="tr-TR" sz="2800" cap="none" dirty="0">
              <a:solidFill>
                <a:schemeClr val="accent6">
                  <a:lumMod val="60000"/>
                  <a:lumOff val="40000"/>
                </a:schemeClr>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528449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77"/>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a:bodyPr>
          <a:lstStyle/>
          <a:p>
            <a:pPr algn="l"/>
            <a:r>
              <a:rPr lang="tr-TR" sz="3600" b="1" cap="none" dirty="0" err="1">
                <a:solidFill>
                  <a:schemeClr val="accent1">
                    <a:lumMod val="40000"/>
                    <a:lumOff val="60000"/>
                  </a:schemeClr>
                </a:solidFill>
              </a:rPr>
              <a:t>Belirtisel</a:t>
            </a:r>
            <a:r>
              <a:rPr lang="tr-TR" sz="3600" b="1" cap="none" dirty="0">
                <a:solidFill>
                  <a:schemeClr val="accent1">
                    <a:lumMod val="40000"/>
                    <a:lumOff val="60000"/>
                  </a:schemeClr>
                </a:solidFill>
              </a:rPr>
              <a:t> Gösterge (Index)</a:t>
            </a:r>
            <a:endParaRPr lang="tr-TR" sz="2400" cap="none" dirty="0">
              <a:solidFill>
                <a:schemeClr val="accent1">
                  <a:lumMod val="40000"/>
                  <a:lumOff val="60000"/>
                </a:schemeClr>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57255" y="2060848"/>
            <a:ext cx="7344816" cy="4455749"/>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solidFill>
                  <a:schemeClr val="accent1">
                    <a:lumMod val="40000"/>
                    <a:lumOff val="60000"/>
                  </a:schemeClr>
                </a:solidFill>
              </a:rPr>
              <a:t>Ateşi yükselen çocuğun hasta olduğu belirtisi, </a:t>
            </a:r>
          </a:p>
          <a:p>
            <a:pPr algn="l"/>
            <a:r>
              <a:rPr lang="tr-TR" sz="2800" cap="none" dirty="0">
                <a:solidFill>
                  <a:srgbClr val="FFFF00"/>
                </a:solidFill>
              </a:rPr>
              <a:t>Gök gürültüsünün ve şimşeklerin çakışının yağmurun belirtisi olması, </a:t>
            </a:r>
          </a:p>
          <a:p>
            <a:pPr algn="l"/>
            <a:r>
              <a:rPr lang="tr-TR" sz="2800" cap="none" dirty="0">
                <a:solidFill>
                  <a:schemeClr val="accent3">
                    <a:lumMod val="40000"/>
                    <a:lumOff val="60000"/>
                  </a:schemeClr>
                </a:solidFill>
              </a:rPr>
              <a:t>Yüzük parmağında yüzüğü olan bireylerin nişanlı ya da evli olduklarının belirtisi olması </a:t>
            </a:r>
            <a:r>
              <a:rPr lang="tr-TR" sz="2800" cap="none" dirty="0"/>
              <a:t>bir bakıma gösteren ile gösterilen arasında neden-sonuç ilişkisine dayalı bir durumun olduğunu göstermektedir.</a:t>
            </a:r>
            <a:endParaRPr lang="tr-TR" sz="2800" cap="none" dirty="0">
              <a:solidFill>
                <a:schemeClr val="accent6">
                  <a:lumMod val="60000"/>
                  <a:lumOff val="40000"/>
                </a:schemeClr>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60834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77"/>
            <a:ext cx="9144000" cy="6858000"/>
          </a:xfrm>
          <a:prstGeom prst="rect">
            <a:avLst/>
          </a:prstGeom>
        </p:spPr>
      </p:pic>
      <p:sp>
        <p:nvSpPr>
          <p:cNvPr id="12" name="2 Alt Başlık"/>
          <p:cNvSpPr>
            <a:spLocks noGrp="1"/>
          </p:cNvSpPr>
          <p:nvPr>
            <p:ph type="subTitle" idx="1"/>
          </p:nvPr>
        </p:nvSpPr>
        <p:spPr>
          <a:xfrm>
            <a:off x="1475656" y="764704"/>
            <a:ext cx="6552728" cy="648072"/>
          </a:xfrm>
        </p:spPr>
        <p:txBody>
          <a:bodyPr>
            <a:normAutofit/>
          </a:bodyPr>
          <a:lstStyle/>
          <a:p>
            <a:pPr algn="l"/>
            <a:r>
              <a:rPr lang="tr-TR" sz="3600" b="1" cap="none" dirty="0" err="1">
                <a:solidFill>
                  <a:schemeClr val="accent1">
                    <a:lumMod val="40000"/>
                    <a:lumOff val="60000"/>
                  </a:schemeClr>
                </a:solidFill>
              </a:rPr>
              <a:t>Belirtisel</a:t>
            </a:r>
            <a:r>
              <a:rPr lang="tr-TR" sz="3600" b="1" cap="none" dirty="0">
                <a:solidFill>
                  <a:schemeClr val="accent1">
                    <a:lumMod val="40000"/>
                    <a:lumOff val="60000"/>
                  </a:schemeClr>
                </a:solidFill>
              </a:rPr>
              <a:t> Gösterge (Index)</a:t>
            </a:r>
            <a:endParaRPr lang="tr-TR" sz="2400" cap="none" dirty="0">
              <a:solidFill>
                <a:schemeClr val="accent1">
                  <a:lumMod val="40000"/>
                  <a:lumOff val="60000"/>
                </a:schemeClr>
              </a:solidFill>
              <a:latin typeface="Times New Roman" pitchFamily="18" charset="0"/>
              <a:cs typeface="Times New Roman"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2 Alt Başlık"/>
          <p:cNvSpPr txBox="1">
            <a:spLocks/>
          </p:cNvSpPr>
          <p:nvPr/>
        </p:nvSpPr>
        <p:spPr>
          <a:xfrm>
            <a:off x="1443862" y="1700808"/>
            <a:ext cx="7520626" cy="4968552"/>
          </a:xfrm>
          <a:prstGeom prst="rect">
            <a:avLst/>
          </a:prstGeom>
        </p:spPr>
        <p:txBody>
          <a:bodyPr vert="horz" lIns="91440" tIns="45720" rIns="91440" bIns="4572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800" cap="none" dirty="0"/>
              <a:t>Hayatın birçok alanında görülen bu gösterge türleri bireylerin yorumlaması sonucu </a:t>
            </a:r>
            <a:r>
              <a:rPr lang="tr-TR" sz="2800" cap="none" dirty="0" err="1"/>
              <a:t>uzlaşımsal</a:t>
            </a:r>
            <a:r>
              <a:rPr lang="tr-TR" sz="2800" cap="none" dirty="0"/>
              <a:t> eksende konumlanmıştır.</a:t>
            </a:r>
          </a:p>
          <a:p>
            <a:pPr algn="l"/>
            <a:endParaRPr lang="tr-TR" sz="2800" cap="none" dirty="0"/>
          </a:p>
          <a:p>
            <a:pPr algn="l"/>
            <a:r>
              <a:rPr lang="tr-TR" sz="2800" cap="none" dirty="0">
                <a:solidFill>
                  <a:srgbClr val="FFFF00"/>
                </a:solidFill>
              </a:rPr>
              <a:t>Siren sesini sonuna kadar açmış olan ambulansın hasta taşıdığını ya da hastayı almaya gittiğini, aynı şekilde polis aracının, suçluları yakaladığını ya da peşinde olduğunu bize belirtir. Bu noktada belirtilerin yorumlayıcıları tarafından nasıl yorumlandıkları önemlidir.</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48308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331640" y="2420888"/>
            <a:ext cx="7367736" cy="4188296"/>
          </a:xfrm>
        </p:spPr>
        <p:txBody>
          <a:bodyPr>
            <a:normAutofit/>
          </a:bodyPr>
          <a:lstStyle/>
          <a:p>
            <a:pPr algn="l"/>
            <a:r>
              <a:rPr lang="tr-TR" sz="2800" cap="none" dirty="0"/>
              <a:t>Kodlar göstergelerin düzenlenme sistemleridir. İletişimin toplumsal boyutudur. Tüm kodlar anlam taşır. Tüm kodlar, kullananların paylaştıkları kültürel birikimleriyle onaylarına dayanır ve uygun iletişim kanallarıyla aktarılır.</a:t>
            </a:r>
            <a:endParaRPr lang="tr-TR" sz="2400" cap="none" dirty="0">
              <a:solidFill>
                <a:schemeClr val="tx1"/>
              </a:solidFill>
              <a:cs typeface="Times New Roman" pitchFamily="18" charset="0"/>
            </a:endParaRPr>
          </a:p>
        </p:txBody>
      </p:sp>
      <p:sp>
        <p:nvSpPr>
          <p:cNvPr id="4" name="2 Alt Başlık"/>
          <p:cNvSpPr txBox="1">
            <a:spLocks/>
          </p:cNvSpPr>
          <p:nvPr/>
        </p:nvSpPr>
        <p:spPr>
          <a:xfrm>
            <a:off x="1475656" y="764704"/>
            <a:ext cx="6552728" cy="648072"/>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b="1" cap="none" dirty="0">
                <a:solidFill>
                  <a:schemeClr val="accent1">
                    <a:lumMod val="40000"/>
                    <a:lumOff val="60000"/>
                  </a:schemeClr>
                </a:solidFill>
              </a:rPr>
              <a:t>Kod (Düzgü)</a:t>
            </a:r>
            <a:endParaRPr lang="tr-TR" sz="24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20404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331640" y="2171691"/>
            <a:ext cx="7367736" cy="4188296"/>
          </a:xfrm>
        </p:spPr>
        <p:txBody>
          <a:bodyPr>
            <a:normAutofit/>
          </a:bodyPr>
          <a:lstStyle/>
          <a:p>
            <a:pPr algn="l"/>
            <a:r>
              <a:rPr lang="tr-TR" sz="2800" cap="none" dirty="0"/>
              <a:t>Göstergelerin anlamlandırılması/çözümlenmesi sürecinde, iletinin vericiden alıcıya ulaştırılması noktasında şifre ve kodların kullanılması gerekmektedir.</a:t>
            </a:r>
          </a:p>
          <a:p>
            <a:pPr algn="l"/>
            <a:r>
              <a:rPr lang="tr-TR" sz="2800" cap="none" dirty="0"/>
              <a:t>Verici alıcı arasında iletinin olması gerektiği gibi idrak edilmesi ve kodlama ve şifrelemenin doğru bir şekilde düzenlenmesi şarttır.</a:t>
            </a:r>
            <a:endParaRPr lang="tr-TR" sz="2400" cap="none" dirty="0">
              <a:solidFill>
                <a:schemeClr val="tx1"/>
              </a:solidFill>
              <a:cs typeface="Times New Roman" pitchFamily="18" charset="0"/>
            </a:endParaRPr>
          </a:p>
        </p:txBody>
      </p:sp>
      <p:sp>
        <p:nvSpPr>
          <p:cNvPr id="4" name="2 Alt Başlık"/>
          <p:cNvSpPr txBox="1">
            <a:spLocks/>
          </p:cNvSpPr>
          <p:nvPr/>
        </p:nvSpPr>
        <p:spPr>
          <a:xfrm>
            <a:off x="1475656" y="764704"/>
            <a:ext cx="6552728" cy="648072"/>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b="1" cap="none" dirty="0">
                <a:solidFill>
                  <a:schemeClr val="accent1">
                    <a:lumMod val="40000"/>
                    <a:lumOff val="60000"/>
                  </a:schemeClr>
                </a:solidFill>
              </a:rPr>
              <a:t>Kod (Düzgü)</a:t>
            </a:r>
            <a:endParaRPr lang="tr-TR" sz="24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420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2060848"/>
            <a:ext cx="6912768" cy="4392488"/>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err="1"/>
              <a:t>Lester’ın</a:t>
            </a:r>
            <a:r>
              <a:rPr lang="tr-TR" sz="2400" cap="none" dirty="0"/>
              <a:t> ifadeleri ışığında göstergebilim, nesnesinin arkasında ya da ötesinde saklanan anlamı ortaya çıkarmaya yönelik tavır sergilediği söylenebilir. Bilindiği üzere göstergebilim, sadece gözle algılanan değil, aynı zamanda tüm duyu organlarımızla algılayabildiğimiz tüm göstergelerin ve gösterge dizgelerinin anlamlandırılmasını (çözümlenmesini) sağlayan bir bilim dalıdır. </a:t>
            </a:r>
            <a:endParaRPr lang="tr-TR" sz="2400" cap="none" dirty="0">
              <a:solidFill>
                <a:srgbClr val="FFFF00"/>
              </a:solidFill>
            </a:endParaRPr>
          </a:p>
        </p:txBody>
      </p:sp>
    </p:spTree>
    <p:extLst>
      <p:ext uri="{BB962C8B-B14F-4D97-AF65-F5344CB8AC3E}">
        <p14:creationId xmlns:p14="http://schemas.microsoft.com/office/powerpoint/2010/main" val="976148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331640" y="2171691"/>
            <a:ext cx="7367736" cy="4188296"/>
          </a:xfrm>
        </p:spPr>
        <p:txBody>
          <a:bodyPr>
            <a:normAutofit fontScale="92500"/>
          </a:bodyPr>
          <a:lstStyle/>
          <a:p>
            <a:pPr algn="l"/>
            <a:r>
              <a:rPr lang="tr-TR" sz="2800" cap="none" dirty="0">
                <a:solidFill>
                  <a:srgbClr val="FFC000"/>
                </a:solidFill>
              </a:rPr>
              <a:t>Kodlar temelde, göstergeler gibi uzlaşıma dayalıdır. </a:t>
            </a:r>
          </a:p>
          <a:p>
            <a:pPr algn="l"/>
            <a:r>
              <a:rPr lang="tr-TR" sz="2800" cap="none" dirty="0"/>
              <a:t>Bu durum toplumsal yaşantımızda yer almıştır. Toplum yaşantısının biçimlendirilmesinde gerek yazılı gerekse sözlü kodların şekillenmesinde kodlar öneme taşımaktadır. </a:t>
            </a:r>
          </a:p>
          <a:p>
            <a:pPr algn="l"/>
            <a:r>
              <a:rPr lang="tr-TR" sz="2800" cap="none" dirty="0">
                <a:solidFill>
                  <a:srgbClr val="FFC000"/>
                </a:solidFill>
              </a:rPr>
              <a:t>Sosyal yaşantının tüm alanlarında kodlara rastlamaktayız. </a:t>
            </a:r>
          </a:p>
          <a:p>
            <a:pPr algn="l"/>
            <a:r>
              <a:rPr lang="tr-TR" sz="2800" cap="none" dirty="0">
                <a:solidFill>
                  <a:srgbClr val="FFC000"/>
                </a:solidFill>
              </a:rPr>
              <a:t>Bu kodlar anlamlandırma kodlarıdır. </a:t>
            </a:r>
          </a:p>
          <a:p>
            <a:pPr algn="l"/>
            <a:r>
              <a:rPr lang="tr-TR" sz="2800" cap="none" dirty="0">
                <a:solidFill>
                  <a:srgbClr val="FFC000"/>
                </a:solidFill>
              </a:rPr>
              <a:t>Ayrıca bunlara gösterge sistemleri diyebiliriz. </a:t>
            </a:r>
            <a:endParaRPr lang="tr-TR" sz="2400" cap="none" dirty="0">
              <a:solidFill>
                <a:srgbClr val="FFC000"/>
              </a:solidFill>
              <a:cs typeface="Times New Roman" pitchFamily="18" charset="0"/>
            </a:endParaRPr>
          </a:p>
        </p:txBody>
      </p:sp>
      <p:sp>
        <p:nvSpPr>
          <p:cNvPr id="4" name="2 Alt Başlık"/>
          <p:cNvSpPr txBox="1">
            <a:spLocks/>
          </p:cNvSpPr>
          <p:nvPr/>
        </p:nvSpPr>
        <p:spPr>
          <a:xfrm>
            <a:off x="1475656" y="764704"/>
            <a:ext cx="6552728" cy="648072"/>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b="1" cap="none" dirty="0">
                <a:solidFill>
                  <a:schemeClr val="accent1">
                    <a:lumMod val="40000"/>
                    <a:lumOff val="60000"/>
                  </a:schemeClr>
                </a:solidFill>
              </a:rPr>
              <a:t>Kod (Düzgü)</a:t>
            </a:r>
            <a:endParaRPr lang="tr-TR" sz="24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77939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331640" y="2171691"/>
            <a:ext cx="7367736" cy="4188296"/>
          </a:xfrm>
        </p:spPr>
        <p:txBody>
          <a:bodyPr>
            <a:normAutofit/>
          </a:bodyPr>
          <a:lstStyle/>
          <a:p>
            <a:pPr algn="l"/>
            <a:r>
              <a:rPr lang="tr-TR" sz="3600" cap="none" dirty="0">
                <a:solidFill>
                  <a:srgbClr val="FFFF00"/>
                </a:solidFill>
              </a:rPr>
              <a:t>Kodlar, Bildirinin oluşturulması ve aktarılması için kullanılan dizgeler ve göstergeleri oluşturmaya yarayan ve </a:t>
            </a:r>
            <a:r>
              <a:rPr lang="tr-TR" sz="3600" cap="none" dirty="0" err="1">
                <a:solidFill>
                  <a:srgbClr val="FFFF00"/>
                </a:solidFill>
              </a:rPr>
              <a:t>anlamlama</a:t>
            </a:r>
            <a:r>
              <a:rPr lang="tr-TR" sz="3600" cap="none" dirty="0">
                <a:solidFill>
                  <a:srgbClr val="FFFF00"/>
                </a:solidFill>
              </a:rPr>
              <a:t> öğelerini yaratan kurallar bütünüdür. </a:t>
            </a:r>
            <a:endParaRPr lang="tr-TR" sz="3600" cap="none" dirty="0">
              <a:solidFill>
                <a:srgbClr val="FFFF00"/>
              </a:solidFill>
              <a:cs typeface="Times New Roman" pitchFamily="18" charset="0"/>
            </a:endParaRPr>
          </a:p>
        </p:txBody>
      </p:sp>
      <p:sp>
        <p:nvSpPr>
          <p:cNvPr id="4" name="2 Alt Başlık"/>
          <p:cNvSpPr txBox="1">
            <a:spLocks/>
          </p:cNvSpPr>
          <p:nvPr/>
        </p:nvSpPr>
        <p:spPr>
          <a:xfrm>
            <a:off x="1475656" y="764704"/>
            <a:ext cx="6552728" cy="648072"/>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b="1" cap="none" dirty="0">
                <a:solidFill>
                  <a:schemeClr val="accent1">
                    <a:lumMod val="40000"/>
                    <a:lumOff val="60000"/>
                  </a:schemeClr>
                </a:solidFill>
              </a:rPr>
              <a:t>Kod (Düzgü)</a:t>
            </a:r>
            <a:endParaRPr lang="tr-TR" sz="24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93533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331640" y="2171691"/>
            <a:ext cx="7367736" cy="4188296"/>
          </a:xfrm>
        </p:spPr>
        <p:txBody>
          <a:bodyPr>
            <a:normAutofit/>
          </a:bodyPr>
          <a:lstStyle/>
          <a:p>
            <a:pPr algn="l"/>
            <a:r>
              <a:rPr lang="tr-TR" sz="4400" cap="none" dirty="0"/>
              <a:t>İletinin üretildiği dil </a:t>
            </a:r>
            <a:r>
              <a:rPr lang="tr-TR" sz="4400" cap="none" dirty="0" err="1"/>
              <a:t>kod’u</a:t>
            </a:r>
            <a:r>
              <a:rPr lang="tr-TR" sz="4400" cap="none" dirty="0"/>
              <a:t> oluşturur.</a:t>
            </a:r>
            <a:endParaRPr lang="tr-TR" sz="4400" cap="none" dirty="0">
              <a:solidFill>
                <a:srgbClr val="FFFF00"/>
              </a:solidFill>
              <a:cs typeface="Times New Roman" pitchFamily="18" charset="0"/>
            </a:endParaRPr>
          </a:p>
        </p:txBody>
      </p:sp>
      <p:sp>
        <p:nvSpPr>
          <p:cNvPr id="4" name="2 Alt Başlık"/>
          <p:cNvSpPr txBox="1">
            <a:spLocks/>
          </p:cNvSpPr>
          <p:nvPr/>
        </p:nvSpPr>
        <p:spPr>
          <a:xfrm>
            <a:off x="1475656" y="764704"/>
            <a:ext cx="6552728" cy="648072"/>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b="1" cap="none" dirty="0">
                <a:solidFill>
                  <a:schemeClr val="accent1">
                    <a:lumMod val="40000"/>
                    <a:lumOff val="60000"/>
                  </a:schemeClr>
                </a:solidFill>
              </a:rPr>
              <a:t>Kod (Düzgü)</a:t>
            </a:r>
            <a:endParaRPr lang="tr-TR" sz="24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24592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331640" y="2171691"/>
            <a:ext cx="7367736" cy="4188296"/>
          </a:xfrm>
        </p:spPr>
        <p:txBody>
          <a:bodyPr>
            <a:normAutofit fontScale="70000" lnSpcReduction="20000"/>
          </a:bodyPr>
          <a:lstStyle/>
          <a:p>
            <a:pPr algn="l"/>
            <a:r>
              <a:rPr lang="tr-TR" sz="4400" cap="none" dirty="0"/>
              <a:t>Her bankamatik kartının kendine özgü (kullanıcısı tarafından kodlanan) şifresi vardır. </a:t>
            </a:r>
          </a:p>
          <a:p>
            <a:pPr algn="l"/>
            <a:r>
              <a:rPr lang="tr-TR" sz="4400" cap="none" dirty="0"/>
              <a:t>Her işlemde şifreyi girerek işlemimizi yapıyoruz. Şayet kartımızı kaybedersek onu bulan her hangi bir kişi belirlemiş olduğumuz </a:t>
            </a:r>
            <a:r>
              <a:rPr lang="tr-TR" sz="4400" cap="none" dirty="0">
                <a:solidFill>
                  <a:srgbClr val="FFFF00"/>
                </a:solidFill>
              </a:rPr>
              <a:t>şifreyi</a:t>
            </a:r>
            <a:r>
              <a:rPr lang="tr-TR" sz="4400" cap="none" dirty="0"/>
              <a:t> </a:t>
            </a:r>
            <a:r>
              <a:rPr lang="tr-TR" sz="4400" cap="none" dirty="0">
                <a:solidFill>
                  <a:srgbClr val="FFFF00"/>
                </a:solidFill>
              </a:rPr>
              <a:t>biliyorsa</a:t>
            </a:r>
            <a:r>
              <a:rPr lang="tr-TR" sz="4400" cap="none" dirty="0"/>
              <a:t> iletinin formülü gibi onu kullanabilir, </a:t>
            </a:r>
            <a:r>
              <a:rPr lang="tr-TR" sz="4400" cap="none" dirty="0">
                <a:solidFill>
                  <a:srgbClr val="FFFF00"/>
                </a:solidFill>
              </a:rPr>
              <a:t>bilmiyorsa</a:t>
            </a:r>
            <a:r>
              <a:rPr lang="tr-TR" sz="4400" cap="none" dirty="0"/>
              <a:t> kartla işlem yapamaz. (Temassız kullanım hariç).</a:t>
            </a:r>
            <a:endParaRPr lang="tr-TR" sz="4400" cap="none" dirty="0">
              <a:solidFill>
                <a:srgbClr val="FFFF00"/>
              </a:solidFill>
              <a:cs typeface="Times New Roman" pitchFamily="18" charset="0"/>
            </a:endParaRPr>
          </a:p>
        </p:txBody>
      </p:sp>
      <p:sp>
        <p:nvSpPr>
          <p:cNvPr id="4" name="2 Alt Başlık"/>
          <p:cNvSpPr txBox="1">
            <a:spLocks/>
          </p:cNvSpPr>
          <p:nvPr/>
        </p:nvSpPr>
        <p:spPr>
          <a:xfrm>
            <a:off x="1475656" y="764704"/>
            <a:ext cx="6552728" cy="648072"/>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3600" b="1" cap="none" dirty="0">
                <a:solidFill>
                  <a:schemeClr val="accent1">
                    <a:lumMod val="40000"/>
                    <a:lumOff val="60000"/>
                  </a:schemeClr>
                </a:solidFill>
              </a:rPr>
              <a:t>Kod (Düzgü)</a:t>
            </a:r>
            <a:endParaRPr lang="tr-TR" sz="2400" cap="none"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34804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619672" y="1484784"/>
            <a:ext cx="7272808" cy="4968552"/>
          </a:xfrm>
        </p:spPr>
        <p:txBody>
          <a:bodyPr>
            <a:normAutofit fontScale="40000" lnSpcReduction="20000"/>
          </a:bodyPr>
          <a:lstStyle/>
          <a:p>
            <a:pPr algn="l"/>
            <a:r>
              <a:rPr lang="tr-TR" sz="2400" b="1" cap="none" dirty="0">
                <a:cs typeface="Times New Roman" pitchFamily="18" charset="0"/>
              </a:rPr>
              <a:t> </a:t>
            </a:r>
            <a:r>
              <a:rPr lang="tr-TR" sz="2800" b="1" dirty="0">
                <a:latin typeface="Times New Roman" pitchFamily="18" charset="0"/>
                <a:cs typeface="Times New Roman" pitchFamily="18" charset="0"/>
              </a:rPr>
              <a:t> </a:t>
            </a:r>
            <a:r>
              <a:rPr lang="tr-TR" sz="2800" b="1" cap="none" dirty="0">
                <a:cs typeface="Times New Roman" pitchFamily="18" charset="0"/>
              </a:rPr>
              <a:t/>
            </a:r>
            <a:br>
              <a:rPr lang="tr-TR" sz="2800" b="1" cap="none" dirty="0">
                <a:cs typeface="Times New Roman" pitchFamily="18" charset="0"/>
              </a:rPr>
            </a:br>
            <a:r>
              <a:rPr lang="tr-TR" sz="6000" b="1" dirty="0"/>
              <a:t>Birer Kod Olan Renklerin Anlamları</a:t>
            </a:r>
          </a:p>
          <a:p>
            <a:pPr algn="l"/>
            <a:r>
              <a:rPr lang="tr-TR" sz="4000" cap="none" dirty="0">
                <a:cs typeface="Times New Roman" pitchFamily="18" charset="0"/>
                <a:hlinkClick r:id="rId3"/>
              </a:rPr>
              <a:t>Beyaz</a:t>
            </a:r>
            <a:r>
              <a:rPr lang="tr-TR" sz="4000" cap="none" dirty="0">
                <a:cs typeface="Times New Roman" pitchFamily="18" charset="0"/>
              </a:rPr>
              <a:t>: Saflığı, Temizliği Ve İstikrarı İfade Eder.</a:t>
            </a:r>
          </a:p>
          <a:p>
            <a:pPr algn="l"/>
            <a:r>
              <a:rPr lang="tr-TR" sz="4000" cap="none" dirty="0">
                <a:cs typeface="Times New Roman" pitchFamily="18" charset="0"/>
                <a:hlinkClick r:id="rId4"/>
              </a:rPr>
              <a:t>Siyah</a:t>
            </a:r>
            <a:r>
              <a:rPr lang="tr-TR" sz="4000" cap="none" dirty="0">
                <a:cs typeface="Times New Roman" pitchFamily="18" charset="0"/>
              </a:rPr>
              <a:t>: Gücü, Tutkuyu Ve Çoğu Ülkede Matemi Temsil Eder.</a:t>
            </a:r>
          </a:p>
          <a:p>
            <a:pPr algn="l"/>
            <a:r>
              <a:rPr lang="tr-TR" sz="4000" cap="none" dirty="0">
                <a:cs typeface="Times New Roman" pitchFamily="18" charset="0"/>
                <a:hlinkClick r:id="rId5"/>
              </a:rPr>
              <a:t>Mavi</a:t>
            </a:r>
            <a:r>
              <a:rPr lang="tr-TR" sz="4000" cap="none" dirty="0">
                <a:cs typeface="Times New Roman" pitchFamily="18" charset="0"/>
              </a:rPr>
              <a:t>: Sonsuzluğu, Özgürlüğü Ve Sadakati İfade Eder.</a:t>
            </a:r>
          </a:p>
          <a:p>
            <a:pPr algn="l"/>
            <a:r>
              <a:rPr lang="tr-TR" sz="4000" cap="none" dirty="0">
                <a:cs typeface="Times New Roman" pitchFamily="18" charset="0"/>
                <a:hlinkClick r:id="rId6"/>
              </a:rPr>
              <a:t>Yeşil</a:t>
            </a:r>
            <a:r>
              <a:rPr lang="tr-TR" sz="4000" cap="none" dirty="0">
                <a:cs typeface="Times New Roman" pitchFamily="18" charset="0"/>
              </a:rPr>
              <a:t>: Doğanın Ve Huzurun Rengidir.</a:t>
            </a:r>
          </a:p>
          <a:p>
            <a:pPr algn="l"/>
            <a:r>
              <a:rPr lang="tr-TR" sz="4000" cap="none" dirty="0">
                <a:cs typeface="Times New Roman" pitchFamily="18" charset="0"/>
                <a:hlinkClick r:id="rId7"/>
              </a:rPr>
              <a:t>Kırmızı</a:t>
            </a:r>
            <a:r>
              <a:rPr lang="tr-TR" sz="4000" cap="none" dirty="0">
                <a:cs typeface="Times New Roman" pitchFamily="18" charset="0"/>
              </a:rPr>
              <a:t>: Canlılık Ve Dinamizmin Rengidir. Ataklık, Azim Ve Kararlılığı İfade Eder.</a:t>
            </a:r>
          </a:p>
          <a:p>
            <a:pPr algn="l"/>
            <a:r>
              <a:rPr lang="tr-TR" sz="4000" cap="none" dirty="0">
                <a:cs typeface="Times New Roman" pitchFamily="18" charset="0"/>
                <a:hlinkClick r:id="rId8"/>
              </a:rPr>
              <a:t>Sarı</a:t>
            </a:r>
            <a:r>
              <a:rPr lang="tr-TR" sz="4000" cap="none" dirty="0">
                <a:cs typeface="Times New Roman" pitchFamily="18" charset="0"/>
              </a:rPr>
              <a:t>: En Parlak Ve Dikkat Çekici Renktir. Neşe, Zeka, İncelik Ve Pratikliği İfade Eder.</a:t>
            </a:r>
          </a:p>
          <a:p>
            <a:pPr algn="l"/>
            <a:r>
              <a:rPr lang="tr-TR" sz="4000" cap="none" dirty="0">
                <a:cs typeface="Times New Roman" pitchFamily="18" charset="0"/>
                <a:hlinkClick r:id="rId9"/>
              </a:rPr>
              <a:t>Mor</a:t>
            </a:r>
            <a:r>
              <a:rPr lang="tr-TR" sz="4000" cap="none" dirty="0">
                <a:cs typeface="Times New Roman" pitchFamily="18" charset="0"/>
              </a:rPr>
              <a:t>: Asalet, Lüks Ve İtibarın Rengidir.</a:t>
            </a:r>
          </a:p>
          <a:p>
            <a:pPr algn="l"/>
            <a:r>
              <a:rPr lang="tr-TR" sz="4000" cap="none" dirty="0">
                <a:cs typeface="Times New Roman" pitchFamily="18" charset="0"/>
                <a:hlinkClick r:id="rId10"/>
              </a:rPr>
              <a:t>Pembe</a:t>
            </a:r>
            <a:r>
              <a:rPr lang="tr-TR" sz="4000" cap="none" dirty="0">
                <a:cs typeface="Times New Roman" pitchFamily="18" charset="0"/>
              </a:rPr>
              <a:t>: Neşe, Güven Ve Rahatlığı İfade Eder. </a:t>
            </a:r>
          </a:p>
          <a:p>
            <a:pPr algn="l"/>
            <a:r>
              <a:rPr lang="tr-TR" sz="4000" cap="none" dirty="0">
                <a:cs typeface="Times New Roman" pitchFamily="18" charset="0"/>
                <a:hlinkClick r:id="rId11"/>
              </a:rPr>
              <a:t>Turuncu</a:t>
            </a:r>
            <a:r>
              <a:rPr lang="tr-TR" sz="4000" cap="none" dirty="0">
                <a:cs typeface="Times New Roman" pitchFamily="18" charset="0"/>
              </a:rPr>
              <a:t>: Dışa Dönük Olmayı Ve Güveni Temsil Eder.</a:t>
            </a:r>
          </a:p>
          <a:p>
            <a:pPr algn="l"/>
            <a:r>
              <a:rPr lang="tr-TR" sz="4000" cap="none" dirty="0">
                <a:cs typeface="Times New Roman" pitchFamily="18" charset="0"/>
                <a:hlinkClick r:id="rId12"/>
              </a:rPr>
              <a:t>Lacivert</a:t>
            </a:r>
            <a:r>
              <a:rPr lang="tr-TR" sz="4000" cap="none" dirty="0">
                <a:cs typeface="Times New Roman" pitchFamily="18" charset="0"/>
              </a:rPr>
              <a:t>: Sonsuzluk, Otorite, Verimlilik Ve Kurumsallığı İfade Eder.</a:t>
            </a:r>
          </a:p>
          <a:p>
            <a:pPr algn="l"/>
            <a:r>
              <a:rPr lang="tr-TR" sz="4000" cap="none" dirty="0">
                <a:cs typeface="Times New Roman" pitchFamily="18" charset="0"/>
                <a:hlinkClick r:id="rId13"/>
              </a:rPr>
              <a:t>Kahverengi</a:t>
            </a:r>
            <a:r>
              <a:rPr lang="tr-TR" sz="4000" cap="none" dirty="0">
                <a:cs typeface="Times New Roman" pitchFamily="18" charset="0"/>
              </a:rPr>
              <a:t>: Toprağın Ve Doğallığın Rengidir. </a:t>
            </a:r>
          </a:p>
          <a:p>
            <a:pPr algn="l"/>
            <a:r>
              <a:rPr lang="tr-TR" sz="4000" cap="none" dirty="0">
                <a:cs typeface="Times New Roman" pitchFamily="18" charset="0"/>
                <a:hlinkClick r:id="rId14"/>
              </a:rPr>
              <a:t>Gri</a:t>
            </a:r>
            <a:r>
              <a:rPr lang="tr-TR" sz="4000" cap="none" dirty="0">
                <a:cs typeface="Times New Roman" pitchFamily="18" charset="0"/>
              </a:rPr>
              <a:t>: Alçak Gönüllülüğü Ve Dengeyi İfade Eder.</a:t>
            </a:r>
          </a:p>
        </p:txBody>
      </p:sp>
    </p:spTree>
    <p:extLst>
      <p:ext uri="{BB962C8B-B14F-4D97-AF65-F5344CB8AC3E}">
        <p14:creationId xmlns:p14="http://schemas.microsoft.com/office/powerpoint/2010/main" val="965513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547664" y="944724"/>
            <a:ext cx="7272808" cy="4968552"/>
          </a:xfrm>
        </p:spPr>
        <p:txBody>
          <a:bodyPr>
            <a:normAutofit/>
          </a:bodyPr>
          <a:lstStyle/>
          <a:p>
            <a:pPr algn="l"/>
            <a:r>
              <a:rPr lang="tr-TR" sz="2400" b="1" cap="none" dirty="0">
                <a:cs typeface="Times New Roman" pitchFamily="18" charset="0"/>
              </a:rPr>
              <a:t> </a:t>
            </a:r>
            <a:r>
              <a:rPr lang="tr-TR" sz="4800" b="1" cap="none" dirty="0" err="1"/>
              <a:t>Gönderge</a:t>
            </a:r>
            <a:endParaRPr lang="tr-TR" sz="4800" b="1" cap="none" dirty="0"/>
          </a:p>
          <a:p>
            <a:pPr algn="l"/>
            <a:endParaRPr lang="tr-TR" sz="4800" b="1" cap="none" dirty="0"/>
          </a:p>
          <a:p>
            <a:pPr algn="l"/>
            <a:r>
              <a:rPr lang="tr-TR" sz="4000" cap="none" dirty="0" err="1">
                <a:solidFill>
                  <a:srgbClr val="FFFF00"/>
                </a:solidFill>
              </a:rPr>
              <a:t>Gönderge</a:t>
            </a:r>
            <a:r>
              <a:rPr lang="tr-TR" sz="4000" cap="none" dirty="0">
                <a:solidFill>
                  <a:srgbClr val="FFFF00"/>
                </a:solidFill>
              </a:rPr>
              <a:t>, dil göstergesinin dil dışında gösterdiği her şeydir: </a:t>
            </a:r>
            <a:r>
              <a:rPr lang="tr-TR" sz="4000" cap="none" dirty="0"/>
              <a:t>Soyuttur, somuttur, nesnedir, olaydır, olgudur, niceliktir, durumdur, kanıdır. </a:t>
            </a:r>
            <a:endParaRPr lang="tr-TR" sz="4000" cap="none" dirty="0">
              <a:cs typeface="Times New Roman" pitchFamily="18" charset="0"/>
            </a:endParaRPr>
          </a:p>
        </p:txBody>
      </p:sp>
    </p:spTree>
    <p:extLst>
      <p:ext uri="{BB962C8B-B14F-4D97-AF65-F5344CB8AC3E}">
        <p14:creationId xmlns:p14="http://schemas.microsoft.com/office/powerpoint/2010/main" val="1230692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547664" y="1052736"/>
            <a:ext cx="7272808" cy="4968552"/>
          </a:xfrm>
        </p:spPr>
        <p:txBody>
          <a:bodyPr>
            <a:normAutofit lnSpcReduction="10000"/>
          </a:bodyPr>
          <a:lstStyle/>
          <a:p>
            <a:pPr algn="l"/>
            <a:r>
              <a:rPr lang="tr-TR" sz="4000" cap="none" dirty="0"/>
              <a:t>İletişimde kullanılan her sözcüğün, gerçek ya da düşsel </a:t>
            </a:r>
            <a:r>
              <a:rPr lang="tr-TR" sz="4000" cap="none" dirty="0" err="1"/>
              <a:t>gönderge</a:t>
            </a:r>
            <a:r>
              <a:rPr lang="tr-TR" sz="4000" cap="none" dirty="0"/>
              <a:t> dünyası ile ilişkilendirilmesi, gerçek dünyada bir karşılığının bulunması ile anlamlı olur. </a:t>
            </a:r>
          </a:p>
          <a:p>
            <a:pPr algn="l"/>
            <a:r>
              <a:rPr lang="tr-TR" sz="4000" cap="none" dirty="0"/>
              <a:t>Yani sözcüğün anlamı insan beyninde çağrışım yaptığı değerdir. </a:t>
            </a:r>
            <a:endParaRPr lang="tr-TR" sz="4000" cap="none" dirty="0">
              <a:cs typeface="Times New Roman" pitchFamily="18" charset="0"/>
            </a:endParaRPr>
          </a:p>
        </p:txBody>
      </p:sp>
    </p:spTree>
    <p:extLst>
      <p:ext uri="{BB962C8B-B14F-4D97-AF65-F5344CB8AC3E}">
        <p14:creationId xmlns:p14="http://schemas.microsoft.com/office/powerpoint/2010/main" val="402125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1889448"/>
            <a:ext cx="7272808" cy="4968552"/>
          </a:xfrm>
        </p:spPr>
        <p:txBody>
          <a:bodyPr>
            <a:normAutofit/>
          </a:bodyPr>
          <a:lstStyle/>
          <a:p>
            <a:pPr algn="l"/>
            <a:r>
              <a:rPr lang="tr-TR" sz="4000" cap="none" dirty="0" err="1"/>
              <a:t>Guiraud’a</a:t>
            </a:r>
            <a:r>
              <a:rPr lang="tr-TR" sz="4000" cap="none" dirty="0"/>
              <a:t> göre;</a:t>
            </a:r>
          </a:p>
          <a:p>
            <a:pPr algn="l"/>
            <a:r>
              <a:rPr lang="tr-TR" sz="4000" cap="none" dirty="0" err="1"/>
              <a:t>Gönderge</a:t>
            </a:r>
            <a:r>
              <a:rPr lang="tr-TR" sz="4000" cap="none" dirty="0"/>
              <a:t>, bildiri ile bildiriye konu olan nesne arasındaki ilişkiyi ortaya koyar. </a:t>
            </a:r>
            <a:endParaRPr lang="tr-TR" sz="4000" cap="none" dirty="0">
              <a:cs typeface="Times New Roman" pitchFamily="18" charset="0"/>
            </a:endParaRPr>
          </a:p>
        </p:txBody>
      </p:sp>
    </p:spTree>
    <p:extLst>
      <p:ext uri="{BB962C8B-B14F-4D97-AF65-F5344CB8AC3E}">
        <p14:creationId xmlns:p14="http://schemas.microsoft.com/office/powerpoint/2010/main" val="7924186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1556792"/>
            <a:ext cx="7272808" cy="4968552"/>
          </a:xfrm>
        </p:spPr>
        <p:txBody>
          <a:bodyPr>
            <a:normAutofit/>
          </a:bodyPr>
          <a:lstStyle/>
          <a:p>
            <a:pPr algn="l"/>
            <a:r>
              <a:rPr lang="tr-TR" sz="4000" cap="none" dirty="0"/>
              <a:t>Oluşturulan </a:t>
            </a:r>
            <a:r>
              <a:rPr lang="tr-TR" sz="4000" cap="none" dirty="0" err="1"/>
              <a:t>göndergeler</a:t>
            </a:r>
            <a:r>
              <a:rPr lang="tr-TR" sz="4000" cap="none" dirty="0"/>
              <a:t> alıcıya, verici tarafından oluşturulan kodlarla iletilir. </a:t>
            </a:r>
            <a:r>
              <a:rPr lang="tr-TR" sz="4000" cap="none" dirty="0" err="1"/>
              <a:t>Gönderge</a:t>
            </a:r>
            <a:r>
              <a:rPr lang="tr-TR" sz="4000" cap="none" dirty="0"/>
              <a:t> alıcıya, biçimlendirilmiş son haliyle ulaşır. Alıcı, kodlanmış </a:t>
            </a:r>
            <a:r>
              <a:rPr lang="tr-TR" sz="4000" cap="none" dirty="0" err="1"/>
              <a:t>göndergeleri</a:t>
            </a:r>
            <a:r>
              <a:rPr lang="tr-TR" sz="4000" cap="none" dirty="0"/>
              <a:t> algılayıp çözümleme çabası içerisine girer. </a:t>
            </a:r>
            <a:endParaRPr lang="tr-TR" sz="4000" cap="none" dirty="0">
              <a:cs typeface="Times New Roman" pitchFamily="18" charset="0"/>
            </a:endParaRPr>
          </a:p>
        </p:txBody>
      </p:sp>
    </p:spTree>
    <p:extLst>
      <p:ext uri="{BB962C8B-B14F-4D97-AF65-F5344CB8AC3E}">
        <p14:creationId xmlns:p14="http://schemas.microsoft.com/office/powerpoint/2010/main" val="350717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98"/>
            <a:ext cx="9144000" cy="6858000"/>
          </a:xfrm>
          <a:prstGeom prst="rect">
            <a:avLst/>
          </a:prstGeom>
        </p:spPr>
      </p:pic>
      <p:sp>
        <p:nvSpPr>
          <p:cNvPr id="12" name="2 Alt Başlık"/>
          <p:cNvSpPr>
            <a:spLocks noGrp="1"/>
          </p:cNvSpPr>
          <p:nvPr>
            <p:ph type="subTitle" idx="1"/>
          </p:nvPr>
        </p:nvSpPr>
        <p:spPr>
          <a:xfrm>
            <a:off x="1475656" y="1124744"/>
            <a:ext cx="7272808" cy="4968552"/>
          </a:xfrm>
        </p:spPr>
        <p:txBody>
          <a:bodyPr>
            <a:normAutofit fontScale="85000" lnSpcReduction="20000"/>
          </a:bodyPr>
          <a:lstStyle/>
          <a:p>
            <a:pPr algn="l"/>
            <a:r>
              <a:rPr lang="tr-TR" sz="4000" cap="none" dirty="0"/>
              <a:t>Verici, </a:t>
            </a:r>
            <a:r>
              <a:rPr lang="tr-TR" sz="4000" cap="none" dirty="0" err="1"/>
              <a:t>göndergeyi</a:t>
            </a:r>
            <a:r>
              <a:rPr lang="tr-TR" sz="4000" cap="none" dirty="0"/>
              <a:t> sunar, alıcı ise sunulan </a:t>
            </a:r>
            <a:r>
              <a:rPr lang="tr-TR" sz="4000" cap="none" dirty="0" err="1"/>
              <a:t>göndergeyi</a:t>
            </a:r>
            <a:r>
              <a:rPr lang="tr-TR" sz="4000" cap="none" dirty="0"/>
              <a:t> anlayıp çözümleme sürecine girer. Vericinin ve alıcının </a:t>
            </a:r>
            <a:r>
              <a:rPr lang="tr-TR" sz="4000" cap="none" dirty="0" err="1"/>
              <a:t>göndergeye</a:t>
            </a:r>
            <a:r>
              <a:rPr lang="tr-TR" sz="4000" cap="none" dirty="0"/>
              <a:t> yaklaşımı farklılıklar gösterebilir. Bunu sağlayan etken, farklı algısal yeterlilik düzeylerine sahip olmalarıdır. </a:t>
            </a:r>
          </a:p>
          <a:p>
            <a:pPr algn="l"/>
            <a:endParaRPr lang="tr-TR" sz="4000" cap="none" dirty="0"/>
          </a:p>
          <a:p>
            <a:pPr algn="l"/>
            <a:r>
              <a:rPr lang="tr-TR" sz="4000" cap="none" dirty="0"/>
              <a:t>Nihayetinde </a:t>
            </a:r>
            <a:r>
              <a:rPr lang="tr-TR" sz="4000" cap="none" dirty="0" err="1"/>
              <a:t>göndergelerin</a:t>
            </a:r>
            <a:r>
              <a:rPr lang="tr-TR" sz="4000" cap="none" dirty="0"/>
              <a:t> olması gerektiği gibi çözümlenebilmesi noktasında uzlaşı gerekmektedir. </a:t>
            </a:r>
            <a:endParaRPr lang="tr-TR" sz="4000" cap="none" dirty="0">
              <a:cs typeface="Times New Roman" pitchFamily="18" charset="0"/>
            </a:endParaRPr>
          </a:p>
        </p:txBody>
      </p:sp>
    </p:spTree>
    <p:extLst>
      <p:ext uri="{BB962C8B-B14F-4D97-AF65-F5344CB8AC3E}">
        <p14:creationId xmlns:p14="http://schemas.microsoft.com/office/powerpoint/2010/main" val="60558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1412776"/>
            <a:ext cx="7272808" cy="2304256"/>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Gösterge ile ilk temasımızı duyu organlarıyla gerçekleştiririz. Göstergenin anlamlandırılma sürecinde ise gösterge farklı bir nesneyi ya da durumu temsil edebilir. En azından vermek istediği mesajı ilk etapta tam olarak algılamakta zorlanabiliriz. fakat </a:t>
            </a:r>
            <a:r>
              <a:rPr lang="tr-TR" sz="2400" cap="none" dirty="0" err="1"/>
              <a:t>Lester’ın</a:t>
            </a:r>
            <a:r>
              <a:rPr lang="tr-TR" sz="2400" cap="none" dirty="0"/>
              <a:t> da belirttiği gibi göstergelerin anlamlandırılması şarttır. </a:t>
            </a:r>
            <a:endParaRPr lang="tr-TR" sz="2400" cap="none" dirty="0">
              <a:solidFill>
                <a:srgbClr val="FFFF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25" name="Picture 1" descr="27_CB5U8359_Bra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292" y="3861048"/>
            <a:ext cx="4602462"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64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32"/>
            <a:ext cx="9144000" cy="6858000"/>
          </a:xfrm>
          <a:prstGeom prst="rect">
            <a:avLst/>
          </a:prstGeom>
        </p:spPr>
      </p:pic>
      <p:sp>
        <p:nvSpPr>
          <p:cNvPr id="12" name="2 Alt Başlık"/>
          <p:cNvSpPr>
            <a:spLocks noGrp="1"/>
          </p:cNvSpPr>
          <p:nvPr>
            <p:ph type="subTitle" idx="1"/>
          </p:nvPr>
        </p:nvSpPr>
        <p:spPr>
          <a:xfrm>
            <a:off x="1475656" y="2924944"/>
            <a:ext cx="6696744" cy="1656184"/>
          </a:xfrm>
        </p:spPr>
        <p:txBody>
          <a:bodyPr>
            <a:normAutofit/>
          </a:bodyPr>
          <a:lstStyle/>
          <a:p>
            <a:pPr algn="l"/>
            <a:r>
              <a:rPr lang="tr-TR" sz="2400" b="1" cap="none" dirty="0">
                <a:cs typeface="Times New Roman" pitchFamily="18" charset="0"/>
              </a:rPr>
              <a:t> </a:t>
            </a:r>
            <a:r>
              <a:rPr lang="tr-TR" sz="2800" b="1" dirty="0">
                <a:latin typeface="Times New Roman" pitchFamily="18" charset="0"/>
                <a:cs typeface="Times New Roman" pitchFamily="18" charset="0"/>
              </a:rPr>
              <a:t> </a:t>
            </a:r>
            <a:r>
              <a:rPr lang="tr-TR" sz="2800" b="1" cap="none" dirty="0">
                <a:cs typeface="Times New Roman" pitchFamily="18" charset="0"/>
              </a:rPr>
              <a:t/>
            </a:r>
            <a:br>
              <a:rPr lang="tr-TR" sz="2800" b="1" cap="none" dirty="0">
                <a:cs typeface="Times New Roman" pitchFamily="18" charset="0"/>
              </a:rPr>
            </a:br>
            <a:r>
              <a:rPr lang="tr-TR" sz="5900" cap="none" dirty="0"/>
              <a:t> </a:t>
            </a:r>
            <a:r>
              <a:rPr lang="tr-TR" sz="2800" b="1" cap="none"/>
              <a:t>Dikkatiniz için </a:t>
            </a:r>
            <a:r>
              <a:rPr lang="tr-TR" sz="2800" b="1" cap="none" dirty="0"/>
              <a:t>teşekkürler</a:t>
            </a:r>
            <a:r>
              <a:rPr lang="mr-IN" sz="2800" b="1" cap="none" dirty="0"/>
              <a:t>…</a:t>
            </a:r>
            <a:endParaRPr lang="tr-TR" sz="2800" cap="none" dirty="0">
              <a:cs typeface="Times New Roman" pitchFamily="18" charset="0"/>
            </a:endParaRPr>
          </a:p>
        </p:txBody>
      </p:sp>
      <p:sp>
        <p:nvSpPr>
          <p:cNvPr id="4" name="2 İçerik Yer Tutucusu"/>
          <p:cNvSpPr txBox="1">
            <a:spLocks/>
          </p:cNvSpPr>
          <p:nvPr/>
        </p:nvSpPr>
        <p:spPr>
          <a:xfrm>
            <a:off x="1619672" y="4331023"/>
            <a:ext cx="5544616" cy="925694"/>
          </a:xfrm>
          <a:prstGeom prst="rect">
            <a:avLst/>
          </a:prstGeom>
        </p:spPr>
        <p:txBody>
          <a:bodyPr vert="horz" lIns="91440" tIns="45720" rIns="91440" bIns="45720" rtlCol="0" anchor="t">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0">
              <a:spcAft>
                <a:spcPts val="0"/>
              </a:spcAft>
              <a:buNone/>
            </a:pPr>
            <a:r>
              <a:rPr lang="tr-TR" sz="2000" b="1" dirty="0">
                <a:solidFill>
                  <a:schemeClr val="bg2">
                    <a:lumMod val="20000"/>
                    <a:lumOff val="80000"/>
                  </a:schemeClr>
                </a:solidFill>
              </a:rPr>
              <a:t>Doç. Dr. Tarık YAZAR</a:t>
            </a:r>
          </a:p>
          <a:p>
            <a:pPr lvl="0">
              <a:spcAft>
                <a:spcPts val="0"/>
              </a:spcAft>
              <a:buNone/>
            </a:pPr>
            <a:r>
              <a:rPr lang="tr-TR" sz="2000" b="1" smtClean="0">
                <a:solidFill>
                  <a:schemeClr val="bg2">
                    <a:lumMod val="20000"/>
                    <a:lumOff val="80000"/>
                  </a:schemeClr>
                </a:solidFill>
              </a:rPr>
              <a:t>Samsun</a:t>
            </a:r>
            <a:endParaRPr lang="tr-TR" sz="2000" dirty="0">
              <a:solidFill>
                <a:schemeClr val="bg2">
                  <a:lumMod val="20000"/>
                  <a:lumOff val="80000"/>
                </a:schemeClr>
              </a:solidFill>
            </a:endParaRPr>
          </a:p>
          <a:p>
            <a:pPr>
              <a:buFont typeface="Arial"/>
              <a:buNone/>
            </a:pPr>
            <a:endParaRPr lang="tr-TR" sz="2800" dirty="0">
              <a:solidFill>
                <a:schemeClr val="bg2">
                  <a:lumMod val="20000"/>
                  <a:lumOff val="80000"/>
                </a:schemeClr>
              </a:solidFill>
            </a:endParaRPr>
          </a:p>
        </p:txBody>
      </p:sp>
    </p:spTree>
    <p:extLst>
      <p:ext uri="{BB962C8B-B14F-4D97-AF65-F5344CB8AC3E}">
        <p14:creationId xmlns:p14="http://schemas.microsoft.com/office/powerpoint/2010/main" val="1534069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03648" y="1615108"/>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Göstergebilimin araştırma alanı olarak bazı araştırmacılar, temelde kültür dizgeleriyle doğal dizgelerin birbiriyle ilişkisi olduğunu ifade ederek, her iki dizgenin de göstergebilimin inceleme alanında olduğunu ifade etmişlerdir</a:t>
            </a:r>
            <a:r>
              <a:rPr lang="tr-TR" sz="2400" cap="none"/>
              <a:t>. </a:t>
            </a:r>
          </a:p>
          <a:p>
            <a:pPr algn="l"/>
            <a:endParaRPr lang="tr-TR" sz="2400" cap="none" dirty="0"/>
          </a:p>
          <a:p>
            <a:pPr algn="l"/>
            <a:r>
              <a:rPr lang="tr-TR" sz="2400" cap="none" dirty="0"/>
              <a:t>Bunun yanında bazı göstergebilimciler ise bu görüşe karşı çıkarak, göstergebilimin inceleme alanının sadece kültürel eksende yapılması gerektiğini, doğal dizgelerin ise, farklı bilim dalları tarafından incelenmesi gerektiğini belirtmişlerdir. </a:t>
            </a:r>
            <a:endParaRPr lang="tr-TR" sz="2400" cap="none" dirty="0">
              <a:solidFill>
                <a:srgbClr val="FFFF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0071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2 Alt Başlık"/>
          <p:cNvSpPr>
            <a:spLocks noGrp="1"/>
          </p:cNvSpPr>
          <p:nvPr>
            <p:ph type="subTitle" idx="1"/>
          </p:nvPr>
        </p:nvSpPr>
        <p:spPr>
          <a:xfrm>
            <a:off x="1475656" y="764704"/>
            <a:ext cx="5904656" cy="648072"/>
          </a:xfrm>
        </p:spPr>
        <p:txBody>
          <a:bodyPr/>
          <a:lstStyle/>
          <a:p>
            <a:pPr algn="l"/>
            <a:r>
              <a:rPr lang="tr-TR" sz="2400" b="1" dirty="0"/>
              <a:t>Göstergebilim Kuramı</a:t>
            </a:r>
          </a:p>
          <a:p>
            <a:pPr algn="l">
              <a:buFont typeface="Arial" pitchFamily="34" charset="0"/>
              <a:buChar char="•"/>
            </a:pPr>
            <a:endParaRPr lang="tr-TR" sz="2400" cap="none" dirty="0">
              <a:solidFill>
                <a:schemeClr val="tx1"/>
              </a:solidFill>
            </a:endParaRPr>
          </a:p>
          <a:p>
            <a:pPr algn="just"/>
            <a:endParaRPr lang="tr-TR" sz="2400" dirty="0">
              <a:solidFill>
                <a:schemeClr val="tx1"/>
              </a:solidFill>
              <a:latin typeface="Times New Roman" pitchFamily="18" charset="0"/>
              <a:cs typeface="Times New Roman" pitchFamily="18" charset="0"/>
            </a:endParaRPr>
          </a:p>
        </p:txBody>
      </p:sp>
      <p:sp>
        <p:nvSpPr>
          <p:cNvPr id="4" name="2 Alt Başlık"/>
          <p:cNvSpPr txBox="1">
            <a:spLocks/>
          </p:cNvSpPr>
          <p:nvPr/>
        </p:nvSpPr>
        <p:spPr>
          <a:xfrm>
            <a:off x="1443790" y="2019772"/>
            <a:ext cx="7200800" cy="5040560"/>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l"/>
            <a:r>
              <a:rPr lang="tr-TR" sz="2400" cap="none" dirty="0"/>
              <a:t>“Kültürel göstergebilim çalışmaları, esas olarak göstergebilimin ilkelerine dayanmaktadır.</a:t>
            </a:r>
          </a:p>
          <a:p>
            <a:pPr algn="l"/>
            <a:endParaRPr lang="tr-TR" sz="2400" cap="none" dirty="0"/>
          </a:p>
          <a:p>
            <a:pPr algn="l"/>
            <a:r>
              <a:rPr lang="tr-TR" sz="2400" cap="none" dirty="0"/>
              <a:t>Kültürel ögelerin anlamlanma süreçlerini, değerlerini incelerken </a:t>
            </a:r>
            <a:r>
              <a:rPr lang="tr-TR" sz="2400" cap="none" dirty="0" err="1"/>
              <a:t>göstergebilimsel</a:t>
            </a:r>
            <a:r>
              <a:rPr lang="tr-TR" sz="2400" cap="none" dirty="0"/>
              <a:t> yöntemi kullanır. </a:t>
            </a:r>
            <a:r>
              <a:rPr lang="tr-TR" sz="2400" cap="none" dirty="0" err="1"/>
              <a:t>Yananlamsal</a:t>
            </a:r>
            <a:r>
              <a:rPr lang="tr-TR" sz="2400" cap="none" dirty="0"/>
              <a:t> göstergebilim sistemlerinin incelenmesini esas alan bu yöntem “farklı gösterge sistemlerinin işlevsel bağlaşmasının incelemesidir”” </a:t>
            </a:r>
            <a:endParaRPr lang="tr-TR" sz="2400" cap="none" dirty="0">
              <a:solidFill>
                <a:srgbClr val="FFFF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856521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ökyüzü">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Parcel</Template>
  <TotalTime>1185</TotalTime>
  <Words>2867</Words>
  <Application>Microsoft Macintosh PowerPoint</Application>
  <PresentationFormat>Ekran Gösterisi (4:3)</PresentationFormat>
  <Paragraphs>226</Paragraphs>
  <Slides>70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70</vt:i4>
      </vt:variant>
    </vt:vector>
  </HeadingPairs>
  <TitlesOfParts>
    <vt:vector size="76" baseType="lpstr">
      <vt:lpstr>Calibri</vt:lpstr>
      <vt:lpstr>Calibri Light</vt:lpstr>
      <vt:lpstr>Mangal</vt:lpstr>
      <vt:lpstr>Times New Roman</vt:lpstr>
      <vt:lpstr>Arial</vt:lpstr>
      <vt:lpstr>Gökyüzü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Microsoft Office Kullanıcısı</cp:lastModifiedBy>
  <cp:revision>268</cp:revision>
  <dcterms:created xsi:type="dcterms:W3CDTF">2011-11-24T16:40:59Z</dcterms:created>
  <dcterms:modified xsi:type="dcterms:W3CDTF">2023-04-24T17:32:56Z</dcterms:modified>
</cp:coreProperties>
</file>