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419" r:id="rId2"/>
    <p:sldId id="420"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539" r:id="rId52"/>
    <p:sldId id="540" r:id="rId53"/>
    <p:sldId id="541" r:id="rId54"/>
    <p:sldId id="542" r:id="rId55"/>
    <p:sldId id="543" r:id="rId56"/>
    <p:sldId id="544" r:id="rId57"/>
    <p:sldId id="545" r:id="rId58"/>
    <p:sldId id="546" r:id="rId59"/>
    <p:sldId id="547" r:id="rId60"/>
    <p:sldId id="548" r:id="rId61"/>
    <p:sldId id="549" r:id="rId62"/>
    <p:sldId id="550" r:id="rId63"/>
    <p:sldId id="551" r:id="rId64"/>
    <p:sldId id="490"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3"/>
    <p:restoredTop sz="93699"/>
  </p:normalViewPr>
  <p:slideViewPr>
    <p:cSldViewPr>
      <p:cViewPr varScale="1">
        <p:scale>
          <a:sx n="119" d="100"/>
          <a:sy n="119" d="100"/>
        </p:scale>
        <p:origin x="89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a:xfrm>
            <a:off x="2743973" y="5870576"/>
            <a:ext cx="3932137" cy="377825"/>
          </a:xfrm>
        </p:spPr>
        <p:txBody>
          <a:bodyPr/>
          <a:lstStyle/>
          <a:p>
            <a:endParaRPr lang="tr-TR"/>
          </a:p>
        </p:txBody>
      </p:sp>
      <p:sp>
        <p:nvSpPr>
          <p:cNvPr id="6" name="Slide Number Placeholder 5"/>
          <p:cNvSpPr>
            <a:spLocks noGrp="1"/>
          </p:cNvSpPr>
          <p:nvPr>
            <p:ph type="sldNum" sz="quarter" idx="12"/>
          </p:nvPr>
        </p:nvSpPr>
        <p:spPr>
          <a:xfrm>
            <a:off x="8040685" y="5870576"/>
            <a:ext cx="417516" cy="377825"/>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F75050-0E15-4C5B-92B0-66D068882F1F}" type="datetimeFigureOut">
              <a:rPr lang="tr-TR" smtClean="0"/>
              <a:pPr/>
              <a:t>24.04.2023</a:t>
            </a:fld>
            <a:endParaRPr lang="tr-T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213289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 y="5950"/>
            <a:ext cx="9142564" cy="6858000"/>
          </a:xfrm>
          <a:prstGeom prst="rect">
            <a:avLst/>
          </a:prstGeom>
        </p:spPr>
      </p:pic>
      <p:sp>
        <p:nvSpPr>
          <p:cNvPr id="13" name="2 İçerik Yer Tutucusu"/>
          <p:cNvSpPr>
            <a:spLocks noGrp="1"/>
          </p:cNvSpPr>
          <p:nvPr>
            <p:ph idx="1"/>
          </p:nvPr>
        </p:nvSpPr>
        <p:spPr>
          <a:xfrm>
            <a:off x="2087216" y="1700808"/>
            <a:ext cx="7056784" cy="2222706"/>
          </a:xfrm>
        </p:spPr>
        <p:txBody>
          <a:bodyPr anchor="t">
            <a:normAutofit/>
          </a:bodyPr>
          <a:lstStyle/>
          <a:p>
            <a:pPr>
              <a:buNone/>
            </a:pPr>
            <a:r>
              <a:rPr lang="tr-TR" sz="2800" b="1">
                <a:solidFill>
                  <a:schemeClr val="bg2">
                    <a:lumMod val="20000"/>
                    <a:lumOff val="80000"/>
                  </a:schemeClr>
                </a:solidFill>
              </a:rPr>
              <a:t>GÖSTERGEBİLİMDE ANLAMLANDIRMA VE</a:t>
            </a:r>
          </a:p>
          <a:p>
            <a:pPr>
              <a:buNone/>
            </a:pPr>
            <a:r>
              <a:rPr lang="tr-TR" sz="2800" b="1" dirty="0">
                <a:solidFill>
                  <a:schemeClr val="bg2">
                    <a:lumMod val="20000"/>
                    <a:lumOff val="80000"/>
                  </a:schemeClr>
                </a:solidFill>
              </a:rPr>
              <a:t>ALGIRDAS JULIEN GREIMAS’IN </a:t>
            </a:r>
          </a:p>
          <a:p>
            <a:pPr>
              <a:buNone/>
            </a:pPr>
            <a:r>
              <a:rPr lang="tr-TR" sz="2800" b="1" dirty="0">
                <a:solidFill>
                  <a:schemeClr val="bg2">
                    <a:lumMod val="20000"/>
                    <a:lumOff val="80000"/>
                  </a:schemeClr>
                </a:solidFill>
              </a:rPr>
              <a:t>ÇÖZÜMLEME YÖNTEMLERİ</a:t>
            </a:r>
          </a:p>
        </p:txBody>
      </p:sp>
      <p:sp>
        <p:nvSpPr>
          <p:cNvPr id="5" name="2 İçerik Yer Tutucusu"/>
          <p:cNvSpPr txBox="1">
            <a:spLocks/>
          </p:cNvSpPr>
          <p:nvPr/>
        </p:nvSpPr>
        <p:spPr>
          <a:xfrm>
            <a:off x="2239414" y="5373216"/>
            <a:ext cx="1152128" cy="1656184"/>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 typeface="Arial"/>
              <a:buNone/>
            </a:pPr>
            <a:r>
              <a:rPr lang="tr-TR" sz="9600" b="1" dirty="0">
                <a:solidFill>
                  <a:schemeClr val="bg2">
                    <a:lumMod val="60000"/>
                    <a:lumOff val="40000"/>
                  </a:schemeClr>
                </a:solidFill>
              </a:rPr>
              <a:t>2</a:t>
            </a:r>
            <a:endParaRPr lang="tr-TR" sz="9600" dirty="0">
              <a:solidFill>
                <a:schemeClr val="bg2">
                  <a:lumMod val="60000"/>
                  <a:lumOff val="40000"/>
                </a:schemeClr>
              </a:solidFill>
            </a:endParaRPr>
          </a:p>
        </p:txBody>
      </p:sp>
      <p:sp>
        <p:nvSpPr>
          <p:cNvPr id="6" name="2 İçerik Yer Tutucusu"/>
          <p:cNvSpPr txBox="1">
            <a:spLocks/>
          </p:cNvSpPr>
          <p:nvPr/>
        </p:nvSpPr>
        <p:spPr>
          <a:xfrm>
            <a:off x="2133130" y="3434950"/>
            <a:ext cx="5976664" cy="1875529"/>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 typeface="Arial"/>
              <a:buNone/>
            </a:pPr>
            <a:r>
              <a:rPr lang="tr-TR" sz="2000" b="1" smtClean="0">
                <a:solidFill>
                  <a:schemeClr val="bg2">
                    <a:lumMod val="20000"/>
                    <a:lumOff val="80000"/>
                  </a:schemeClr>
                </a:solidFill>
              </a:rPr>
              <a:t>Doç</a:t>
            </a:r>
            <a:r>
              <a:rPr lang="tr-TR" sz="2000" b="1" dirty="0" smtClean="0">
                <a:solidFill>
                  <a:schemeClr val="bg2">
                    <a:lumMod val="20000"/>
                    <a:lumOff val="80000"/>
                  </a:schemeClr>
                </a:solidFill>
              </a:rPr>
              <a:t>. Dr. Tarık YAZAR</a:t>
            </a:r>
            <a:endParaRPr lang="tr-TR" sz="2000" dirty="0">
              <a:solidFill>
                <a:schemeClr val="bg2">
                  <a:lumMod val="20000"/>
                  <a:lumOff val="8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t>Düzanlam</a:t>
            </a:r>
            <a:endParaRPr lang="tr-TR" sz="40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177480"/>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t>Düzanlam</a:t>
            </a:r>
            <a:r>
              <a:rPr lang="tr-TR" sz="3600" cap="none" dirty="0"/>
              <a:t>, </a:t>
            </a:r>
            <a:r>
              <a:rPr lang="tr-TR" sz="3600" cap="none" dirty="0" err="1"/>
              <a:t>yananlamın</a:t>
            </a:r>
            <a:r>
              <a:rPr lang="tr-TR" sz="3600" cap="none" dirty="0"/>
              <a:t> bir ürünü, bir etkisi olarak gösterilir (…) </a:t>
            </a:r>
          </a:p>
          <a:p>
            <a:pPr algn="l"/>
            <a:r>
              <a:rPr lang="tr-TR" sz="3600" cap="none" dirty="0" err="1"/>
              <a:t>Düzanlam</a:t>
            </a:r>
            <a:r>
              <a:rPr lang="tr-TR" sz="3600" cap="none" dirty="0"/>
              <a:t> bir kapanışın etkisidir, </a:t>
            </a:r>
            <a:r>
              <a:rPr lang="tr-TR" sz="3600" cap="none" dirty="0" err="1"/>
              <a:t>yananlamsal</a:t>
            </a:r>
            <a:r>
              <a:rPr lang="tr-TR" sz="3600" cap="none" dirty="0"/>
              <a:t> süreci sınırlandıran anlamın üretkenliğinin etkisidir denilebilir. </a:t>
            </a:r>
            <a:endParaRPr lang="tr-TR" sz="3600" cap="none"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780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t>Düzanlam</a:t>
            </a:r>
            <a:endParaRPr lang="tr-TR" sz="40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433392"/>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t>Düzanlam</a:t>
            </a:r>
            <a:r>
              <a:rPr lang="tr-TR" sz="3600" cap="none" dirty="0"/>
              <a:t>, gösterilenin nesnel olarak ve olduğu gibi kavranmasıyla oluşur.</a:t>
            </a:r>
            <a:endParaRPr lang="tr-TR" sz="3600" cap="none"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874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a:solidFill>
                  <a:srgbClr val="FFFF00"/>
                </a:solidFill>
              </a:rPr>
              <a:t>Yananlam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348880"/>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t>Yananlam</a:t>
            </a:r>
            <a:r>
              <a:rPr lang="tr-TR" sz="3600" cap="none" dirty="0"/>
              <a:t>, </a:t>
            </a:r>
            <a:r>
              <a:rPr lang="tr-TR" sz="3600" cap="none" dirty="0" err="1"/>
              <a:t>düzanlamın</a:t>
            </a:r>
            <a:r>
              <a:rPr lang="tr-TR" sz="3600" cap="none" dirty="0"/>
              <a:t> ifade ettiğinden başka bir anlam ortaya koymasıdır. </a:t>
            </a:r>
          </a:p>
          <a:p>
            <a:pPr algn="l"/>
            <a:r>
              <a:rPr lang="tr-TR" sz="3600" cap="none" dirty="0" err="1"/>
              <a:t>Yananlam</a:t>
            </a:r>
            <a:r>
              <a:rPr lang="tr-TR" sz="3600" cap="none" dirty="0"/>
              <a:t>; sanat, edebiyat ve bilim alanında yaygın bir şekilde görülen bir kavramdır. </a:t>
            </a:r>
            <a:endParaRPr lang="tr-TR" sz="3600" cap="none"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1519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177480"/>
            <a:ext cx="6912768" cy="4392488"/>
          </a:xfrm>
          <a:prstGeom prst="rect">
            <a:avLst/>
          </a:prstGeom>
        </p:spPr>
        <p:txBody>
          <a:bodyPr vert="horz" lIns="91440" tIns="45720" rIns="91440" bIns="45720" rtlCol="0" anchor="t">
            <a:normAutofit fontScale="925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t>Bir sözcüğün sürekli anlamsal öğelerine ya da </a:t>
            </a:r>
            <a:r>
              <a:rPr lang="tr-TR" sz="3600" cap="none" dirty="0" err="1"/>
              <a:t>düzanlamına</a:t>
            </a:r>
            <a:r>
              <a:rPr lang="tr-TR" sz="3600" cap="none" dirty="0"/>
              <a:t> kullanım sırasında katılan </a:t>
            </a:r>
            <a:r>
              <a:rPr lang="tr-TR" sz="3600" cap="none" dirty="0">
                <a:solidFill>
                  <a:srgbClr val="FFFF00"/>
                </a:solidFill>
              </a:rPr>
              <a:t>bildirişenlerin tümünce algılanmayan, ikincil kavramlara, imgelere, öznel izlenimlere, vb. ilişkin olan duygusal, </a:t>
            </a:r>
            <a:r>
              <a:rPr lang="tr-TR" sz="3600" cap="none" dirty="0" err="1">
                <a:solidFill>
                  <a:srgbClr val="FFFF00"/>
                </a:solidFill>
              </a:rPr>
              <a:t>coşkusal</a:t>
            </a:r>
            <a:r>
              <a:rPr lang="tr-TR" sz="3600" cap="none" dirty="0">
                <a:solidFill>
                  <a:srgbClr val="FFFF00"/>
                </a:solidFill>
              </a:rPr>
              <a:t> anlamlar </a:t>
            </a:r>
            <a:r>
              <a:rPr lang="tr-TR" sz="3600" cap="none" dirty="0" err="1">
                <a:solidFill>
                  <a:srgbClr val="FFFF00"/>
                </a:solidFill>
              </a:rPr>
              <a:t>yananlamı</a:t>
            </a:r>
            <a:r>
              <a:rPr lang="tr-TR" sz="3600" cap="none" dirty="0">
                <a:solidFill>
                  <a:srgbClr val="FFFF00"/>
                </a:solidFill>
              </a:rPr>
              <a:t> oluşturabilmektedir.</a:t>
            </a:r>
            <a:endParaRPr lang="tr-TR" sz="36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9222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177480"/>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t>Yananlamların</a:t>
            </a:r>
            <a:r>
              <a:rPr lang="tr-TR" sz="3600" cap="none" dirty="0"/>
              <a:t> oluşum süreçlerinde farklılıklar görülebilir. Kalıplaşmış kavramlardan oluşabileceği gibi bireysel çabalar sonucunda da oluşabilir. </a:t>
            </a:r>
          </a:p>
          <a:p>
            <a:pPr algn="l"/>
            <a:r>
              <a:rPr lang="tr-TR" sz="3600" cap="none" dirty="0">
                <a:solidFill>
                  <a:schemeClr val="accent1">
                    <a:lumMod val="40000"/>
                    <a:lumOff val="60000"/>
                  </a:schemeClr>
                </a:solidFill>
              </a:rPr>
              <a:t>Atasözleri ve deyimleri örnek gösterebiliriz. </a:t>
            </a:r>
            <a:endParaRPr lang="tr-TR" sz="36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7391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446149"/>
            <a:ext cx="7068072" cy="496855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a:t>Örneğin, </a:t>
            </a:r>
            <a:r>
              <a:rPr lang="tr-TR" cap="none" dirty="0">
                <a:solidFill>
                  <a:srgbClr val="FFFF00"/>
                </a:solidFill>
              </a:rPr>
              <a:t>‘Sakla samanı gelir zamanı” </a:t>
            </a:r>
            <a:r>
              <a:rPr lang="tr-TR" cap="none" dirty="0"/>
              <a:t>atasözünü </a:t>
            </a:r>
            <a:r>
              <a:rPr lang="tr-TR" cap="none" dirty="0" err="1"/>
              <a:t>düzanlam</a:t>
            </a:r>
            <a:r>
              <a:rPr lang="tr-TR" cap="none" dirty="0"/>
              <a:t> ekseninde değerlendirirsek; </a:t>
            </a:r>
          </a:p>
          <a:p>
            <a:pPr algn="l"/>
            <a:endParaRPr lang="tr-TR" cap="none" dirty="0"/>
          </a:p>
          <a:p>
            <a:pPr algn="l"/>
            <a:r>
              <a:rPr lang="tr-TR" cap="none" dirty="0"/>
              <a:t>Hayvanların beslenmesinde kullanılan saman bitkisinin bir kenarda saklanması ve zamanı geldiğinde besi olarak hayvanlara verilmesi anlamı çıkmaktadır. </a:t>
            </a:r>
          </a:p>
          <a:p>
            <a:pPr algn="l"/>
            <a:endParaRPr lang="tr-TR" cap="none" dirty="0"/>
          </a:p>
          <a:p>
            <a:pPr algn="l"/>
            <a:r>
              <a:rPr lang="tr-TR" cap="none" dirty="0"/>
              <a:t>Peki, hayvancılıkla uğraşmayan bir kişi için bu atasözü değersiz ya da geçersiz midir? </a:t>
            </a:r>
          </a:p>
          <a:p>
            <a:pPr algn="l"/>
            <a:endParaRPr lang="tr-TR" cap="none" dirty="0"/>
          </a:p>
          <a:p>
            <a:pPr algn="l"/>
            <a:r>
              <a:rPr lang="tr-TR" cap="none" dirty="0">
                <a:solidFill>
                  <a:srgbClr val="FFFF00"/>
                </a:solidFill>
              </a:rPr>
              <a:t>Atasözüne </a:t>
            </a:r>
            <a:r>
              <a:rPr lang="tr-TR" cap="none" dirty="0" err="1">
                <a:solidFill>
                  <a:srgbClr val="FFFF00"/>
                </a:solidFill>
              </a:rPr>
              <a:t>yananlamsal</a:t>
            </a:r>
            <a:r>
              <a:rPr lang="tr-TR" cap="none" dirty="0">
                <a:solidFill>
                  <a:srgbClr val="FFFF00"/>
                </a:solidFill>
              </a:rPr>
              <a:t> açıdan yaklaşıldığı zaman, ‘saman’ kavramı, insanların yaşantılarında kullanabilecekleri her türlü nesneyi temsil eder. Atasözünün </a:t>
            </a:r>
            <a:r>
              <a:rPr lang="tr-TR" cap="none" dirty="0" err="1">
                <a:solidFill>
                  <a:srgbClr val="FFFF00"/>
                </a:solidFill>
              </a:rPr>
              <a:t>yananlamı</a:t>
            </a:r>
            <a:r>
              <a:rPr lang="tr-TR" cap="none" dirty="0">
                <a:solidFill>
                  <a:srgbClr val="FFFF00"/>
                </a:solidFill>
              </a:rPr>
              <a:t> ise, bu nesnelere insanlar elbet bir gün ihtiyaç duyabilirler. Dolayısıyla bu nesnelerin korunması gerektiğini belirten bir cümledir. </a:t>
            </a:r>
            <a:endParaRPr lang="tr-TR"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94395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446148"/>
            <a:ext cx="7416824" cy="52952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err="1"/>
              <a:t>Düzanlam</a:t>
            </a:r>
            <a:r>
              <a:rPr lang="tr-TR" sz="2400" cap="none" dirty="0"/>
              <a:t> ile </a:t>
            </a:r>
            <a:r>
              <a:rPr lang="tr-TR" sz="2400" cap="none" dirty="0" err="1"/>
              <a:t>yananlam</a:t>
            </a:r>
            <a:r>
              <a:rPr lang="tr-TR" sz="2400" cap="none" dirty="0"/>
              <a:t>, </a:t>
            </a:r>
            <a:r>
              <a:rPr lang="tr-TR" sz="2400" cap="none" dirty="0" err="1"/>
              <a:t>anlamlamanın</a:t>
            </a:r>
            <a:r>
              <a:rPr lang="tr-TR" sz="2400" cap="none" dirty="0"/>
              <a:t> iki temel ve karşıt türünü oluşturur; Bildirilerin çoğunda bir araya gelmelerine karşın, bu bildiriler, </a:t>
            </a:r>
            <a:r>
              <a:rPr lang="tr-TR" sz="2400" cap="none" dirty="0" err="1"/>
              <a:t>düzanlam</a:t>
            </a:r>
            <a:r>
              <a:rPr lang="tr-TR" sz="2400" cap="none" dirty="0"/>
              <a:t> ağırlıklı ya da </a:t>
            </a:r>
            <a:r>
              <a:rPr lang="tr-TR" sz="2400" cap="none" dirty="0" err="1"/>
              <a:t>yananlam</a:t>
            </a:r>
            <a:r>
              <a:rPr lang="tr-TR" sz="2400" cap="none" dirty="0"/>
              <a:t> ağırlıklı olmalarına göre ayırt edilebilirler.</a:t>
            </a:r>
          </a:p>
          <a:p>
            <a:pPr algn="l"/>
            <a:r>
              <a:rPr lang="tr-TR" sz="3600" cap="none" dirty="0">
                <a:solidFill>
                  <a:srgbClr val="FFFF00"/>
                </a:solidFill>
              </a:rPr>
              <a:t>Bilimler birinci (</a:t>
            </a:r>
            <a:r>
              <a:rPr lang="tr-TR" sz="3600" cap="none" dirty="0" err="1">
                <a:solidFill>
                  <a:srgbClr val="FFFF00"/>
                </a:solidFill>
              </a:rPr>
              <a:t>düzanlam</a:t>
            </a:r>
            <a:r>
              <a:rPr lang="tr-TR" sz="3600" cap="none" dirty="0">
                <a:solidFill>
                  <a:srgbClr val="FFFF00"/>
                </a:solidFill>
              </a:rPr>
              <a:t>), sanatlarsa ikinci (</a:t>
            </a:r>
            <a:r>
              <a:rPr lang="tr-TR" sz="3600" cap="none" dirty="0" err="1">
                <a:solidFill>
                  <a:srgbClr val="FFFF00"/>
                </a:solidFill>
              </a:rPr>
              <a:t>yananlam</a:t>
            </a:r>
            <a:r>
              <a:rPr lang="tr-TR" sz="3600" cap="none" dirty="0">
                <a:solidFill>
                  <a:srgbClr val="FFFF00"/>
                </a:solidFill>
              </a:rPr>
              <a:t>)türdendir.</a:t>
            </a:r>
          </a:p>
          <a:p>
            <a:pPr algn="l"/>
            <a:r>
              <a:rPr lang="tr-TR" sz="2400" cap="none" dirty="0"/>
              <a:t>Bir kimya ya da cebir formülünde biçimsel sapmalar ya hiç yoktur, ya da çok sınırlıdır. </a:t>
            </a:r>
            <a:r>
              <a:rPr lang="tr-TR" sz="2400" cap="none" dirty="0">
                <a:solidFill>
                  <a:schemeClr val="accent1">
                    <a:lumMod val="40000"/>
                    <a:lumOff val="60000"/>
                  </a:schemeClr>
                </a:solidFill>
              </a:rPr>
              <a:t>Oysa bir ressam </a:t>
            </a:r>
            <a:r>
              <a:rPr lang="tr-TR" sz="2400" cap="none" dirty="0"/>
              <a:t>bir portreyi gerçekçi, izlenimci, kübist, vb. gibi bir yaklaşımla işleyebilir. Burada bile göstergelerin çokanlamlı oluşunun, düzgülerin değişik olmasından ileri geldiği anlaşılacaktır. </a:t>
            </a:r>
            <a:endParaRPr lang="tr-TR" sz="24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179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446148"/>
            <a:ext cx="7416824" cy="52952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solidFill>
                  <a:schemeClr val="accent1">
                    <a:lumMod val="40000"/>
                    <a:lumOff val="60000"/>
                  </a:schemeClr>
                </a:solidFill>
              </a:rPr>
              <a:t>Göstergeler, görülenden (</a:t>
            </a:r>
            <a:r>
              <a:rPr lang="tr-TR" sz="3600" cap="none" dirty="0" err="1">
                <a:solidFill>
                  <a:schemeClr val="accent1">
                    <a:lumMod val="40000"/>
                    <a:lumOff val="60000"/>
                  </a:schemeClr>
                </a:solidFill>
              </a:rPr>
              <a:t>düzanlam</a:t>
            </a:r>
            <a:r>
              <a:rPr lang="tr-TR" sz="3600" cap="none" dirty="0">
                <a:solidFill>
                  <a:schemeClr val="accent1">
                    <a:lumMod val="40000"/>
                    <a:lumOff val="60000"/>
                  </a:schemeClr>
                </a:solidFill>
              </a:rPr>
              <a:t>) ziyade görülmeyen (</a:t>
            </a:r>
            <a:r>
              <a:rPr lang="tr-TR" sz="3600" cap="none" dirty="0" err="1">
                <a:solidFill>
                  <a:schemeClr val="accent1">
                    <a:lumMod val="40000"/>
                    <a:lumOff val="60000"/>
                  </a:schemeClr>
                </a:solidFill>
              </a:rPr>
              <a:t>yananlam</a:t>
            </a:r>
            <a:r>
              <a:rPr lang="tr-TR" sz="3600" cap="none" dirty="0">
                <a:solidFill>
                  <a:schemeClr val="accent1">
                    <a:lumMod val="40000"/>
                    <a:lumOff val="60000"/>
                  </a:schemeClr>
                </a:solidFill>
              </a:rPr>
              <a:t>) dokular barındırır. </a:t>
            </a:r>
          </a:p>
          <a:p>
            <a:pPr algn="l"/>
            <a:endParaRPr lang="tr-TR" sz="3600" cap="none" dirty="0">
              <a:solidFill>
                <a:schemeClr val="accent1">
                  <a:lumMod val="40000"/>
                  <a:lumOff val="60000"/>
                </a:schemeClr>
              </a:solidFill>
            </a:endParaRPr>
          </a:p>
          <a:p>
            <a:pPr algn="l"/>
            <a:r>
              <a:rPr lang="tr-TR" sz="3600" cap="none" dirty="0">
                <a:solidFill>
                  <a:schemeClr val="accent1">
                    <a:lumMod val="40000"/>
                    <a:lumOff val="60000"/>
                  </a:schemeClr>
                </a:solidFill>
              </a:rPr>
              <a:t>Bir başka ifadeyle, göstergenin vermek istediği asıl mesaj alınmalıdır. </a:t>
            </a:r>
            <a:endParaRPr lang="tr-TR" sz="36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04161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492896"/>
            <a:ext cx="7056784" cy="3206988"/>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Yananlamın</a:t>
            </a:r>
            <a:r>
              <a:rPr lang="tr-TR" sz="2800" cap="none" dirty="0"/>
              <a:t> oluşumunda etkili olan diğer önemli etkenlerin başında kültürel dokular gelir. </a:t>
            </a:r>
          </a:p>
          <a:p>
            <a:pPr algn="l"/>
            <a:r>
              <a:rPr lang="tr-TR" sz="2800" cap="none" dirty="0"/>
              <a:t>Tıpkı göstergelerin kültürel eksende farklılıklar gösterebileceği gibi. Bir bakıma </a:t>
            </a:r>
            <a:r>
              <a:rPr lang="tr-TR" sz="2800" cap="none" dirty="0" err="1"/>
              <a:t>yananlamı</a:t>
            </a:r>
            <a:r>
              <a:rPr lang="tr-TR" sz="2800" cap="none" dirty="0"/>
              <a:t> besleyen kültürel birikimlerdir. </a:t>
            </a:r>
          </a:p>
        </p:txBody>
      </p:sp>
    </p:spTree>
    <p:extLst>
      <p:ext uri="{BB962C8B-B14F-4D97-AF65-F5344CB8AC3E}">
        <p14:creationId xmlns:p14="http://schemas.microsoft.com/office/powerpoint/2010/main" val="70962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solidFill>
                  <a:srgbClr val="FFFF00"/>
                </a:solidFill>
              </a:rPr>
              <a:t>Yananalam</a:t>
            </a:r>
            <a:endParaRPr lang="tr-TR" sz="40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492896"/>
            <a:ext cx="7344816" cy="360040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Gelişen bilim ve teknolojinin ışığında karşımıza birçok gösterge çıkmaktadır. Bu göstergelerin arasında yer alan görüntüsel göstergeler, tüketim toplumunun algısında tahribata neden olabilmektedir.</a:t>
            </a:r>
            <a:endParaRPr lang="tr-TR" sz="28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9060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Göstergebilimde Anlamlandırma</a:t>
            </a:r>
            <a:r>
              <a:rPr lang="tr-TR" sz="2400" dirty="0"/>
              <a:t> </a:t>
            </a: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56112" y="1939144"/>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Anlam düşüncesinin çözümlenebilmesine yönelik ilk çalışmaları yapan kişilerden birisi </a:t>
            </a:r>
            <a:r>
              <a:rPr lang="tr-TR" sz="2800" cap="none" dirty="0" err="1"/>
              <a:t>Roland</a:t>
            </a:r>
            <a:r>
              <a:rPr lang="tr-TR" sz="2800" cap="none" dirty="0"/>
              <a:t> </a:t>
            </a:r>
            <a:r>
              <a:rPr lang="tr-TR" sz="2800" cap="none" dirty="0" err="1"/>
              <a:t>Barthes’dir</a:t>
            </a:r>
            <a:r>
              <a:rPr lang="tr-TR" sz="2800" cap="none" dirty="0"/>
              <a:t>. </a:t>
            </a:r>
          </a:p>
          <a:p>
            <a:pPr algn="l"/>
            <a:r>
              <a:rPr lang="tr-TR" sz="2800" cap="none" dirty="0" err="1"/>
              <a:t>Saussure’un</a:t>
            </a:r>
            <a:r>
              <a:rPr lang="tr-TR" sz="2800" cap="none" dirty="0"/>
              <a:t> göstergebilim kuramından beslenen </a:t>
            </a:r>
            <a:r>
              <a:rPr lang="tr-TR" sz="2800" cap="none" dirty="0" err="1"/>
              <a:t>Barthes’in</a:t>
            </a:r>
            <a:r>
              <a:rPr lang="tr-TR" sz="2800" cap="none" dirty="0"/>
              <a:t> ortaya koymuş olduğu kuramın odak noktasında “anlamlandırmanın iki düzeyi” fikri yer almaktadır. </a:t>
            </a:r>
            <a:endParaRPr lang="tr-TR" sz="2800" cap="none" dirty="0">
              <a:latin typeface="Times New Roman" pitchFamily="18" charset="0"/>
              <a:cs typeface="Times New Roman" pitchFamily="18" charset="0"/>
            </a:endParaRPr>
          </a:p>
        </p:txBody>
      </p:sp>
    </p:spTree>
    <p:extLst>
      <p:ext uri="{BB962C8B-B14F-4D97-AF65-F5344CB8AC3E}">
        <p14:creationId xmlns:p14="http://schemas.microsoft.com/office/powerpoint/2010/main" val="210098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t>Paris Göstergebilim Okulu ve </a:t>
            </a:r>
            <a:r>
              <a:rPr lang="tr-TR" sz="3600" b="1" dirty="0" err="1"/>
              <a:t>AlgIrdas</a:t>
            </a:r>
            <a:r>
              <a:rPr lang="tr-TR" sz="3600" b="1" dirty="0"/>
              <a:t> </a:t>
            </a:r>
            <a:r>
              <a:rPr lang="tr-TR" sz="3600" b="1" dirty="0" err="1"/>
              <a:t>JulIen</a:t>
            </a:r>
            <a:r>
              <a:rPr lang="tr-TR" sz="3600" b="1" dirty="0"/>
              <a:t> </a:t>
            </a:r>
            <a:r>
              <a:rPr lang="tr-TR" sz="3600" b="1" dirty="0" err="1"/>
              <a:t>GreImas</a:t>
            </a:r>
            <a:r>
              <a:rPr lang="tr-TR" sz="3600" dirty="0"/>
              <a:t> </a:t>
            </a:r>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1844824"/>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Göstergebilim alanında en yoğun çalışmaların yapıldığı ülke Fransa’dır. Öncelikle 1960’lı yıllardan başlayarak günümüze kadar ki süreçte birçok disiplinde kullanılmaya çalışılan göstergebilim ile ilgili birçok alanda yapılan çalışmalarda Fransız göstergebilimciler ön plana çıkmaktadır.</a:t>
            </a:r>
          </a:p>
          <a:p>
            <a:pPr algn="l"/>
            <a:r>
              <a:rPr lang="tr-TR" sz="2400" cap="none" dirty="0"/>
              <a:t>Litvanya asıllı Fransız göstergebilimci A. J. </a:t>
            </a:r>
            <a:r>
              <a:rPr lang="tr-TR" sz="2400" cap="none" dirty="0" err="1"/>
              <a:t>Greimas</a:t>
            </a:r>
            <a:r>
              <a:rPr lang="tr-TR" sz="2400" cap="none" dirty="0"/>
              <a:t>, “…göstergebilimi kendi kendine yeten, özerk bir bilimsel tasarı biçiminde ortaya atıp çevresinde oluşturduğu </a:t>
            </a:r>
            <a:r>
              <a:rPr lang="tr-TR" sz="2400" cap="none" dirty="0">
                <a:solidFill>
                  <a:srgbClr val="FFFF00"/>
                </a:solidFill>
              </a:rPr>
              <a:t>Paris Göstergebilim Okulu’yla </a:t>
            </a:r>
            <a:r>
              <a:rPr lang="tr-TR" sz="2400" cap="none" dirty="0"/>
              <a:t>bu tasarısını değişik alanlara yönelik uygulamalarla geliştirmiştir” </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1984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331640" y="2564904"/>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Temelleri ikinci </a:t>
            </a:r>
            <a:r>
              <a:rPr lang="tr-TR" sz="2800" cap="none" dirty="0" err="1"/>
              <a:t>dünla</a:t>
            </a:r>
            <a:r>
              <a:rPr lang="tr-TR" sz="2800" cap="none" dirty="0"/>
              <a:t> savaşından sonra atılan Paris Göstergebilim Okulu, </a:t>
            </a:r>
            <a:r>
              <a:rPr lang="tr-TR" sz="2800" cap="none" dirty="0" err="1"/>
              <a:t>Algirdas</a:t>
            </a:r>
            <a:r>
              <a:rPr lang="tr-TR" sz="2800" cap="none" dirty="0"/>
              <a:t> </a:t>
            </a:r>
            <a:r>
              <a:rPr lang="tr-TR" sz="2800" cap="none" dirty="0" err="1"/>
              <a:t>Julien</a:t>
            </a:r>
            <a:r>
              <a:rPr lang="tr-TR" sz="2800" cap="none" dirty="0"/>
              <a:t> </a:t>
            </a:r>
            <a:r>
              <a:rPr lang="tr-TR" sz="2800" cap="none" dirty="0" err="1"/>
              <a:t>Greimas’ın</a:t>
            </a:r>
            <a:r>
              <a:rPr lang="tr-TR" sz="2800" cap="none" dirty="0"/>
              <a:t> görüşleri doğrultusunda çalışmalarını sürdüren ve bu doğrultuda çalışan araştırmacıların oluşturduğu bir topluluktur. </a:t>
            </a:r>
            <a:endParaRPr lang="tr-TR" sz="28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1040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331640" y="2564904"/>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Bu okulun kurucusu olan </a:t>
            </a:r>
            <a:r>
              <a:rPr lang="tr-TR" sz="2800" cap="none" dirty="0" err="1"/>
              <a:t>Greimas</a:t>
            </a:r>
            <a:r>
              <a:rPr lang="tr-TR" sz="2800" cap="none" dirty="0"/>
              <a:t>, …</a:t>
            </a:r>
            <a:r>
              <a:rPr lang="tr-TR" sz="2800" cap="none" dirty="0" err="1"/>
              <a:t>söylensel</a:t>
            </a:r>
            <a:r>
              <a:rPr lang="tr-TR" sz="2800" cap="none" dirty="0"/>
              <a:t> yapı çözümlemeleriyle adeta devrim yaratan Georges </a:t>
            </a:r>
            <a:r>
              <a:rPr lang="tr-TR" sz="2800" cap="none" dirty="0" err="1"/>
              <a:t>Dumézil</a:t>
            </a:r>
            <a:r>
              <a:rPr lang="tr-TR" sz="2800" cap="none" dirty="0"/>
              <a:t> ve </a:t>
            </a:r>
            <a:r>
              <a:rPr lang="tr-TR" sz="2800" cap="none" dirty="0" err="1"/>
              <a:t>Claude</a:t>
            </a:r>
            <a:r>
              <a:rPr lang="tr-TR" sz="2800" cap="none" dirty="0"/>
              <a:t> </a:t>
            </a:r>
            <a:r>
              <a:rPr lang="tr-TR" sz="2800" cap="none" dirty="0" err="1"/>
              <a:t>Lévi-Strauss’un</a:t>
            </a:r>
            <a:r>
              <a:rPr lang="tr-TR" sz="2800" cap="none" dirty="0"/>
              <a:t> gösterdiği gibi, yazınsal yapıtların bir derin bir de yüzey yapıdan oluştuğuna dikkat çekmiştir. </a:t>
            </a:r>
            <a:endParaRPr lang="tr-TR" sz="28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4502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331640" y="2564904"/>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Paris göstergebilim topluluğu, çalışmalarını, bitmiş, bütünlenmiş bir bilim, bir kuram, ilkeleri değişmeyecek biçimde çözümlenmiş bir çözümleme </a:t>
            </a:r>
            <a:r>
              <a:rPr lang="tr-TR" sz="2800" cap="none" dirty="0" err="1"/>
              <a:t>örnekçesi</a:t>
            </a:r>
            <a:r>
              <a:rPr lang="tr-TR" sz="2800" cap="none" dirty="0"/>
              <a:t> olarak değil, gelişmesi sürmekte ve sürecek olan bir bilimsel tasarı olarak görmüştür.</a:t>
            </a:r>
            <a:endParaRPr lang="tr-TR" sz="28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0194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331640" y="2564904"/>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 Paris göstergebilim okuluna göre göstergebilim, “…göstergebilimin tasarısı, </a:t>
            </a:r>
            <a:r>
              <a:rPr lang="tr-TR" sz="2800" cap="none" dirty="0" err="1"/>
              <a:t>anlamlama</a:t>
            </a:r>
            <a:r>
              <a:rPr lang="tr-TR" sz="2800" cap="none" dirty="0"/>
              <a:t> dizgelerinin genel bir kuramını oluşturmaktır”. Avrupa eksenli gelişen göstergebilim, başlangıcından bu yana inceleme konusu olarak her zaman anlam ve </a:t>
            </a:r>
            <a:r>
              <a:rPr lang="tr-TR" sz="2800" cap="none" dirty="0" err="1"/>
              <a:t>anlamlama</a:t>
            </a:r>
            <a:r>
              <a:rPr lang="tr-TR" sz="2800" cap="none" dirty="0"/>
              <a:t> olgusunu merkeze almıştır. </a:t>
            </a:r>
            <a:endParaRPr lang="tr-TR" sz="28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6211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331640" y="2564904"/>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1960’lı yıllardan başlayarak günümüze kadar ulaşan bu anlayış, Fransız dilbilimci </a:t>
            </a:r>
            <a:r>
              <a:rPr lang="tr-TR" sz="2800" cap="none" dirty="0" err="1"/>
              <a:t>Greimas’ın</a:t>
            </a:r>
            <a:r>
              <a:rPr lang="tr-TR" sz="2800" cap="none" dirty="0"/>
              <a:t> öncülüğünde oluşturulan Paris Göstergebilim Okulu’nda benimsendi. </a:t>
            </a:r>
          </a:p>
          <a:p>
            <a:pPr algn="l"/>
            <a:r>
              <a:rPr lang="tr-TR" sz="2800" cap="none" dirty="0">
                <a:solidFill>
                  <a:srgbClr val="FFC000"/>
                </a:solidFill>
              </a:rPr>
              <a:t>Göstergebilimin bağımsız bir bilim dalı konumuna ulaşması, </a:t>
            </a:r>
            <a:r>
              <a:rPr lang="tr-TR" sz="2800" cap="none" dirty="0" err="1">
                <a:solidFill>
                  <a:srgbClr val="FFC000"/>
                </a:solidFill>
              </a:rPr>
              <a:t>Greimas’ın</a:t>
            </a:r>
            <a:r>
              <a:rPr lang="tr-TR" sz="2800" cap="none" dirty="0">
                <a:solidFill>
                  <a:srgbClr val="FFC000"/>
                </a:solidFill>
              </a:rPr>
              <a:t> 1960’lardan sonra bu alanda yapmış olduğu çalışmalar sayesinde olmuştur. </a:t>
            </a:r>
            <a:endParaRPr lang="tr-TR" sz="2800" cap="none"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50945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59596" y="2492896"/>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solidFill>
                  <a:srgbClr val="FFC000"/>
                </a:solidFill>
              </a:rPr>
              <a:t>Greimas</a:t>
            </a:r>
            <a:r>
              <a:rPr lang="tr-TR" sz="2800" cap="none" dirty="0">
                <a:solidFill>
                  <a:srgbClr val="FFC000"/>
                </a:solidFill>
              </a:rPr>
              <a:t>, her tür anlamlı bütünün incelenmesine yönelik genel bir göstergebilim yöntemi tasarlamıştır. </a:t>
            </a:r>
          </a:p>
          <a:p>
            <a:pPr algn="l"/>
            <a:r>
              <a:rPr lang="tr-TR" sz="2800" cap="none" dirty="0">
                <a:solidFill>
                  <a:srgbClr val="FFFF00"/>
                </a:solidFill>
              </a:rPr>
              <a:t>Anlamlı bütün incelemesine sadece yazı, metin, vb. dilsel göstergeleri değil, aynı zamanda resim, reklam, vb. dil dışı (görüntüsel) göstergeleri de dâhil etmiştir.</a:t>
            </a:r>
            <a:endParaRPr lang="tr-TR" sz="28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3033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59596" y="2492896"/>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err="1"/>
              <a:t>Greimas’çı</a:t>
            </a:r>
            <a:r>
              <a:rPr lang="tr-TR" sz="3200" cap="none" dirty="0"/>
              <a:t> göstergebilim hem </a:t>
            </a:r>
            <a:r>
              <a:rPr lang="tr-TR" sz="3200" cap="none" dirty="0" err="1"/>
              <a:t>anlamlama</a:t>
            </a:r>
            <a:r>
              <a:rPr lang="tr-TR" sz="3200" cap="none" dirty="0"/>
              <a:t> üzerine genel bir düşünce hem de anlamlı nesneleri çözümleme yolunda bir yöntemler bütünü olmaya yönelmiştir. </a:t>
            </a:r>
            <a:endParaRPr lang="tr-TR" sz="32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8118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75656" y="2092932"/>
            <a:ext cx="7416824"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a:solidFill>
                  <a:schemeClr val="accent6">
                    <a:lumMod val="40000"/>
                    <a:lumOff val="60000"/>
                  </a:schemeClr>
                </a:solidFill>
              </a:rPr>
              <a:t>Yapısal dilbilim, halkbilim, söylem incelemeleri gibi alanlarındaki çalışmalardan da esinlenen ve bugüne değin mantıksal boyuta ağırlık vermiş olan </a:t>
            </a:r>
            <a:r>
              <a:rPr lang="tr-TR" sz="3200" cap="none" dirty="0" err="1">
                <a:solidFill>
                  <a:schemeClr val="accent6">
                    <a:lumMod val="40000"/>
                    <a:lumOff val="60000"/>
                  </a:schemeClr>
                </a:solidFill>
              </a:rPr>
              <a:t>Greimas</a:t>
            </a:r>
            <a:r>
              <a:rPr lang="tr-TR" sz="3200" cap="none" dirty="0">
                <a:solidFill>
                  <a:schemeClr val="accent6">
                    <a:lumMod val="40000"/>
                    <a:lumOff val="60000"/>
                  </a:schemeClr>
                </a:solidFill>
              </a:rPr>
              <a:t> göstergebilimi, özü bakımından bir betiğin (yazınsal ya da yazın dışı), bir söylemin anlamını değil, anlam kuruluşunu çözümlemede yararlanılacak gereci sunar. </a:t>
            </a:r>
            <a:endParaRPr lang="tr-TR" sz="3200" cap="none" dirty="0">
              <a:solidFill>
                <a:schemeClr val="accent6">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53570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75656" y="1988840"/>
            <a:ext cx="6912768" cy="104803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a:t>Louis </a:t>
            </a:r>
            <a:r>
              <a:rPr lang="tr-TR" cap="none" dirty="0" err="1"/>
              <a:t>Hjelmslev’in</a:t>
            </a:r>
            <a:r>
              <a:rPr lang="tr-TR" cap="none" dirty="0"/>
              <a:t> geliştirdiği çözümleme metodu </a:t>
            </a:r>
            <a:r>
              <a:rPr lang="tr-TR" cap="none" dirty="0" err="1"/>
              <a:t>Saussure’ün</a:t>
            </a:r>
            <a:r>
              <a:rPr lang="tr-TR" cap="none" dirty="0"/>
              <a:t> modelinin geliştirilmiş hali olduğu söylenebilir. Aşağıdaki şekilde bu benzerlikler açıkça görülmektedir.</a:t>
            </a:r>
            <a:endParaRPr lang="tr-TR" sz="32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133" y="3212976"/>
            <a:ext cx="7364066" cy="2825207"/>
          </a:xfrm>
          <a:prstGeom prst="rect">
            <a:avLst/>
          </a:prstGeom>
        </p:spPr>
      </p:pic>
      <p:sp>
        <p:nvSpPr>
          <p:cNvPr id="3" name="Dikdörtgen 2"/>
          <p:cNvSpPr/>
          <p:nvPr/>
        </p:nvSpPr>
        <p:spPr>
          <a:xfrm>
            <a:off x="1403648" y="6156012"/>
            <a:ext cx="7418726" cy="369332"/>
          </a:xfrm>
          <a:prstGeom prst="rect">
            <a:avLst/>
          </a:prstGeom>
        </p:spPr>
        <p:txBody>
          <a:bodyPr wrap="square">
            <a:spAutoFit/>
          </a:bodyPr>
          <a:lstStyle/>
          <a:p>
            <a:r>
              <a:rPr lang="tr-TR" dirty="0">
                <a:ea typeface="Times New Roman" charset="0"/>
              </a:rPr>
              <a:t>F. de </a:t>
            </a:r>
            <a:r>
              <a:rPr lang="tr-TR" dirty="0" err="1">
                <a:ea typeface="Times New Roman" charset="0"/>
              </a:rPr>
              <a:t>Saussure</a:t>
            </a:r>
            <a:r>
              <a:rPr lang="tr-TR" dirty="0">
                <a:ea typeface="Times New Roman" charset="0"/>
              </a:rPr>
              <a:t> ve L. </a:t>
            </a:r>
            <a:r>
              <a:rPr lang="tr-TR" dirty="0" err="1">
                <a:ea typeface="Times New Roman" charset="0"/>
              </a:rPr>
              <a:t>Hjelmslev’in</a:t>
            </a:r>
            <a:r>
              <a:rPr lang="tr-TR" dirty="0">
                <a:ea typeface="Times New Roman" charset="0"/>
              </a:rPr>
              <a:t> Görüşlerinin Karşılaştırılması </a:t>
            </a:r>
            <a:endParaRPr lang="tr-TR" dirty="0"/>
          </a:p>
        </p:txBody>
      </p:sp>
    </p:spTree>
    <p:extLst>
      <p:ext uri="{BB962C8B-B14F-4D97-AF65-F5344CB8AC3E}">
        <p14:creationId xmlns:p14="http://schemas.microsoft.com/office/powerpoint/2010/main" val="214246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Göstergebilimde Anlamlandırma</a:t>
            </a:r>
            <a:r>
              <a:rPr lang="tr-TR" sz="2400" dirty="0"/>
              <a:t> </a:t>
            </a: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72816"/>
            <a:ext cx="6912768" cy="4392488"/>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Günlük konuşma dilimizde birçok sözcüğü kullanarak birbirimizle iletişim sağlamaktayız. Bazı durumlarda durum ve koşullar göz önünde bulundurularak söylenen bir sözcük, söyleyen (verici) ile dinleyen (alıcı) arasında anlamlandırma sorunlarının yaşanmasına neden olur. </a:t>
            </a:r>
          </a:p>
          <a:p>
            <a:pPr algn="l"/>
            <a:endParaRPr lang="tr-TR" sz="2800" cap="none" dirty="0"/>
          </a:p>
          <a:p>
            <a:pPr algn="l"/>
            <a:r>
              <a:rPr lang="tr-TR" sz="2800" cap="none" dirty="0"/>
              <a:t>Tabii ki dilin oluşumunda kültürün de etkisi vardır. Fakat, aynı kültüre mensup bireyler arasında da sözcüklerin anlamlandırılması noktasında sorunlar yaşanabilmektedir. </a:t>
            </a:r>
            <a:endParaRPr lang="tr-TR" sz="2800" cap="none" dirty="0">
              <a:latin typeface="Times New Roman" pitchFamily="18" charset="0"/>
              <a:cs typeface="Times New Roman" pitchFamily="18" charset="0"/>
            </a:endParaRPr>
          </a:p>
        </p:txBody>
      </p:sp>
    </p:spTree>
    <p:extLst>
      <p:ext uri="{BB962C8B-B14F-4D97-AF65-F5344CB8AC3E}">
        <p14:creationId xmlns:p14="http://schemas.microsoft.com/office/powerpoint/2010/main" val="82329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42701" y="2420888"/>
            <a:ext cx="6984776" cy="381642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err="1"/>
              <a:t>Greimas’ın</a:t>
            </a:r>
            <a:r>
              <a:rPr lang="tr-TR" sz="2400" cap="none" dirty="0"/>
              <a:t> </a:t>
            </a:r>
            <a:r>
              <a:rPr lang="tr-TR" sz="2400" cap="none" dirty="0" err="1"/>
              <a:t>göstergebilimsel</a:t>
            </a:r>
            <a:r>
              <a:rPr lang="tr-TR" sz="2400" cap="none" dirty="0"/>
              <a:t> yaklaşımı, L. </a:t>
            </a:r>
            <a:r>
              <a:rPr lang="tr-TR" sz="2400" cap="none" dirty="0" err="1"/>
              <a:t>Hjelmslev’in</a:t>
            </a:r>
            <a:r>
              <a:rPr lang="tr-TR" sz="2400" cap="none" dirty="0"/>
              <a:t> </a:t>
            </a:r>
            <a:r>
              <a:rPr lang="tr-TR" sz="2400" i="1" cap="none" dirty="0"/>
              <a:t>biçim/töz</a:t>
            </a:r>
            <a:r>
              <a:rPr lang="tr-TR" sz="2400" cap="none" dirty="0"/>
              <a:t> yapısından esinlenerek oluşturduğunu görmekteyiz. </a:t>
            </a:r>
            <a:r>
              <a:rPr lang="tr-TR" sz="2400" cap="none" dirty="0" err="1"/>
              <a:t>Greimas</a:t>
            </a:r>
            <a:r>
              <a:rPr lang="tr-TR" sz="2400" cap="none" dirty="0"/>
              <a:t>, </a:t>
            </a:r>
            <a:r>
              <a:rPr lang="tr-TR" sz="2400" cap="none" dirty="0" err="1"/>
              <a:t>hjelmslev’in</a:t>
            </a:r>
            <a:r>
              <a:rPr lang="tr-TR" sz="2400" cap="none" dirty="0"/>
              <a:t> dilsel metinlere uyguladığı bu metodu farklı (dil dışı) dizgelere uygulamıştır. Bunu yaparken geliştirdiği çözümleme metodunu aşamalardan oluşacak şekilde düzenlemiştir. </a:t>
            </a:r>
          </a:p>
        </p:txBody>
      </p:sp>
    </p:spTree>
    <p:extLst>
      <p:ext uri="{BB962C8B-B14F-4D97-AF65-F5344CB8AC3E}">
        <p14:creationId xmlns:p14="http://schemas.microsoft.com/office/powerpoint/2010/main" val="194460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42701" y="2420888"/>
            <a:ext cx="6984776" cy="381642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Greimas</a:t>
            </a:r>
            <a:r>
              <a:rPr lang="tr-TR" sz="2800" cap="none" dirty="0"/>
              <a:t>, metin ya da eserlerin sadece biçimsel özelliklerine odaklanmamıştır. Aynı zamanda </a:t>
            </a:r>
            <a:r>
              <a:rPr lang="tr-TR" sz="2800" cap="none" dirty="0" err="1"/>
              <a:t>düzanlamlarının</a:t>
            </a:r>
            <a:r>
              <a:rPr lang="tr-TR" sz="2800" cap="none" dirty="0"/>
              <a:t> ötesinde </a:t>
            </a:r>
            <a:r>
              <a:rPr lang="tr-TR" sz="2800" cap="none" dirty="0" err="1"/>
              <a:t>yananlamsal</a:t>
            </a:r>
            <a:r>
              <a:rPr lang="tr-TR" sz="2800" cap="none" dirty="0"/>
              <a:t> boyutlarını da çözümleme sürecine dâhil etmiştir. </a:t>
            </a:r>
          </a:p>
        </p:txBody>
      </p:sp>
    </p:spTree>
    <p:extLst>
      <p:ext uri="{BB962C8B-B14F-4D97-AF65-F5344CB8AC3E}">
        <p14:creationId xmlns:p14="http://schemas.microsoft.com/office/powerpoint/2010/main" val="102978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75656" y="1916832"/>
            <a:ext cx="7056784" cy="4392488"/>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err="1"/>
              <a:t>Greimas’a</a:t>
            </a:r>
            <a:r>
              <a:rPr lang="tr-TR" sz="2400" cap="none" dirty="0"/>
              <a:t> göre, bir söylem derinden yüzeye doğru üç katmandan meydana gelir. </a:t>
            </a:r>
          </a:p>
          <a:p>
            <a:pPr algn="l"/>
            <a:r>
              <a:rPr lang="tr-TR" sz="2400" cap="none" dirty="0"/>
              <a:t>Derin yapı ve yüzeysel yapı basamakları kendi içlerinde </a:t>
            </a:r>
            <a:r>
              <a:rPr lang="tr-TR" sz="2400" cap="none" dirty="0" err="1"/>
              <a:t>dizimsel</a:t>
            </a:r>
            <a:r>
              <a:rPr lang="tr-TR" sz="2400" cap="none" dirty="0"/>
              <a:t> ve anlamsal olarak eklemlenirler. </a:t>
            </a:r>
          </a:p>
          <a:p>
            <a:pPr algn="l"/>
            <a:r>
              <a:rPr lang="tr-TR" sz="2400" cap="none" dirty="0" err="1">
                <a:solidFill>
                  <a:schemeClr val="accent6">
                    <a:lumMod val="40000"/>
                    <a:lumOff val="60000"/>
                  </a:schemeClr>
                </a:solidFill>
              </a:rPr>
              <a:t>Greimas’ın</a:t>
            </a:r>
            <a:r>
              <a:rPr lang="tr-TR" sz="2400" cap="none" dirty="0">
                <a:solidFill>
                  <a:schemeClr val="accent6">
                    <a:lumMod val="40000"/>
                    <a:lumOff val="60000"/>
                  </a:schemeClr>
                </a:solidFill>
              </a:rPr>
              <a:t> </a:t>
            </a:r>
            <a:r>
              <a:rPr lang="tr-TR" sz="2400" cap="none" dirty="0" err="1">
                <a:solidFill>
                  <a:schemeClr val="accent6">
                    <a:lumMod val="40000"/>
                    <a:lumOff val="60000"/>
                  </a:schemeClr>
                </a:solidFill>
              </a:rPr>
              <a:t>göstergebilimsel</a:t>
            </a:r>
            <a:r>
              <a:rPr lang="tr-TR" sz="2400" cap="none" dirty="0">
                <a:solidFill>
                  <a:schemeClr val="accent6">
                    <a:lumMod val="40000"/>
                    <a:lumOff val="60000"/>
                  </a:schemeClr>
                </a:solidFill>
              </a:rPr>
              <a:t> çözümleme için tasarladığı üst dil, doğal dillerin yapısından bağımsız olarak oluşturulmuş birbirini tanımlayan, birbirini denetleyen, yapma bir dildir. </a:t>
            </a:r>
          </a:p>
          <a:p>
            <a:pPr algn="l"/>
            <a:r>
              <a:rPr lang="tr-TR" sz="2400" cap="none" dirty="0"/>
              <a:t>Üç ayrı düzeyin eklemlenmesinden oluşmuş bir aşamalar düzenidir. </a:t>
            </a:r>
          </a:p>
        </p:txBody>
      </p:sp>
    </p:spTree>
    <p:extLst>
      <p:ext uri="{BB962C8B-B14F-4D97-AF65-F5344CB8AC3E}">
        <p14:creationId xmlns:p14="http://schemas.microsoft.com/office/powerpoint/2010/main" val="128430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4" name="2 Alt Başlık"/>
          <p:cNvSpPr txBox="1">
            <a:spLocks/>
          </p:cNvSpPr>
          <p:nvPr/>
        </p:nvSpPr>
        <p:spPr>
          <a:xfrm>
            <a:off x="1475656" y="1916832"/>
            <a:ext cx="7056784" cy="38742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 A. J. </a:t>
            </a:r>
            <a:r>
              <a:rPr lang="tr-TR" sz="2400" cap="none" dirty="0" err="1"/>
              <a:t>Greimas’ın</a:t>
            </a:r>
            <a:r>
              <a:rPr lang="tr-TR" sz="2400" cap="none" dirty="0"/>
              <a:t> üretici süreç çizelgesi aşağıdaki gibidir.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302" y="2492896"/>
            <a:ext cx="6459090" cy="3605996"/>
          </a:xfrm>
          <a:prstGeom prst="rect">
            <a:avLst/>
          </a:prstGeom>
        </p:spPr>
      </p:pic>
      <p:sp>
        <p:nvSpPr>
          <p:cNvPr id="6" name="2 Alt Başlık"/>
          <p:cNvSpPr txBox="1">
            <a:spLocks/>
          </p:cNvSpPr>
          <p:nvPr/>
        </p:nvSpPr>
        <p:spPr>
          <a:xfrm>
            <a:off x="1475656" y="6265214"/>
            <a:ext cx="7056784" cy="38742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a:t> A. J. </a:t>
            </a:r>
            <a:r>
              <a:rPr lang="tr-TR" cap="none" dirty="0" err="1"/>
              <a:t>Greimas’ın</a:t>
            </a:r>
            <a:r>
              <a:rPr lang="tr-TR" cap="none" dirty="0"/>
              <a:t> üretici süreç çizelgesi. </a:t>
            </a:r>
          </a:p>
        </p:txBody>
      </p:sp>
    </p:spTree>
    <p:extLst>
      <p:ext uri="{BB962C8B-B14F-4D97-AF65-F5344CB8AC3E}">
        <p14:creationId xmlns:p14="http://schemas.microsoft.com/office/powerpoint/2010/main" val="1629655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487" y="1746412"/>
            <a:ext cx="6459090" cy="3605996"/>
          </a:xfrm>
          <a:prstGeom prst="rect">
            <a:avLst/>
          </a:prstGeom>
        </p:spPr>
      </p:pic>
      <p:sp>
        <p:nvSpPr>
          <p:cNvPr id="6" name="2 Alt Başlık"/>
          <p:cNvSpPr txBox="1">
            <a:spLocks/>
          </p:cNvSpPr>
          <p:nvPr/>
        </p:nvSpPr>
        <p:spPr>
          <a:xfrm>
            <a:off x="1547664" y="5517232"/>
            <a:ext cx="7272808" cy="1147415"/>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a:t>Üretici süreç çizelgesi derin yapılardan başlanarak okunabildiği gibi, yüzey yapılardan yola çıkılarak da okunabilir. Bir çözümleme yapılırken, araştırmacı, bakış açısını, basamağını ya da bileşkesini seçerek dilediği okumayı yapabilir. </a:t>
            </a:r>
          </a:p>
        </p:txBody>
      </p:sp>
    </p:spTree>
    <p:extLst>
      <p:ext uri="{BB962C8B-B14F-4D97-AF65-F5344CB8AC3E}">
        <p14:creationId xmlns:p14="http://schemas.microsoft.com/office/powerpoint/2010/main" val="184029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576064"/>
            <a:ext cx="6768752" cy="1152128"/>
          </a:xfrm>
        </p:spPr>
        <p:txBody>
          <a:bodyPr>
            <a:normAutofit lnSpcReduction="10000"/>
          </a:bodyPr>
          <a:lstStyle/>
          <a:p>
            <a:pPr algn="l"/>
            <a:r>
              <a:rPr lang="tr-TR" sz="3600" b="1" dirty="0">
                <a:solidFill>
                  <a:schemeClr val="tx1">
                    <a:lumMod val="50000"/>
                  </a:schemeClr>
                </a:solidFill>
              </a:rPr>
              <a:t>Paris Göstergebilim Okulu ve </a:t>
            </a:r>
            <a:r>
              <a:rPr lang="tr-TR" sz="3600" b="1" dirty="0" err="1">
                <a:solidFill>
                  <a:schemeClr val="tx1">
                    <a:lumMod val="50000"/>
                  </a:schemeClr>
                </a:solidFill>
              </a:rPr>
              <a:t>AlgIrdas</a:t>
            </a:r>
            <a:r>
              <a:rPr lang="tr-TR" sz="3600" b="1" dirty="0">
                <a:solidFill>
                  <a:schemeClr val="tx1">
                    <a:lumMod val="50000"/>
                  </a:schemeClr>
                </a:solidFill>
              </a:rPr>
              <a:t> </a:t>
            </a:r>
            <a:r>
              <a:rPr lang="tr-TR" sz="3600" b="1" dirty="0" err="1">
                <a:solidFill>
                  <a:schemeClr val="tx1">
                    <a:lumMod val="50000"/>
                  </a:schemeClr>
                </a:solidFill>
              </a:rPr>
              <a:t>JulIen</a:t>
            </a:r>
            <a:r>
              <a:rPr lang="tr-TR" sz="3600" b="1" dirty="0">
                <a:solidFill>
                  <a:schemeClr val="tx1">
                    <a:lumMod val="50000"/>
                  </a:schemeClr>
                </a:solidFill>
              </a:rPr>
              <a:t> </a:t>
            </a:r>
            <a:r>
              <a:rPr lang="tr-TR" sz="3600" b="1" dirty="0" err="1">
                <a:solidFill>
                  <a:schemeClr val="tx1">
                    <a:lumMod val="50000"/>
                  </a:schemeClr>
                </a:solidFill>
              </a:rPr>
              <a:t>GreImas</a:t>
            </a:r>
            <a:r>
              <a:rPr lang="tr-TR" sz="3600" dirty="0">
                <a:solidFill>
                  <a:schemeClr val="tx1">
                    <a:lumMod val="50000"/>
                  </a:schemeClr>
                </a:solidFill>
              </a:rPr>
              <a:t> </a:t>
            </a:r>
            <a:endParaRPr lang="tr-TR" sz="2400"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619672" y="1988840"/>
            <a:ext cx="7200800"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err="1">
                <a:solidFill>
                  <a:srgbClr val="FFFF00"/>
                </a:solidFill>
              </a:rPr>
              <a:t>Greimas’çı</a:t>
            </a:r>
            <a:r>
              <a:rPr lang="tr-TR" sz="3200" cap="none" dirty="0">
                <a:solidFill>
                  <a:srgbClr val="FFFF00"/>
                </a:solidFill>
              </a:rPr>
              <a:t> göstergebilimde çözümleme;</a:t>
            </a:r>
          </a:p>
          <a:p>
            <a:pPr algn="l"/>
            <a:r>
              <a:rPr lang="tr-TR" i="1" cap="none" dirty="0">
                <a:solidFill>
                  <a:srgbClr val="FFFF00"/>
                </a:solidFill>
              </a:rPr>
              <a:t>Genel izlem olarak adlandırılan ve anlamın oluşum, </a:t>
            </a:r>
            <a:r>
              <a:rPr lang="tr-TR" i="1" cap="none" dirty="0" err="1">
                <a:solidFill>
                  <a:srgbClr val="FFFF00"/>
                </a:solidFill>
              </a:rPr>
              <a:t>kavranım</a:t>
            </a:r>
            <a:r>
              <a:rPr lang="tr-TR" i="1" cap="none" dirty="0">
                <a:solidFill>
                  <a:srgbClr val="FFFF00"/>
                </a:solidFill>
              </a:rPr>
              <a:t> ve üretiliş sürecini açıklayan bu örnekçe üç aşamalı bir yapı olarak sunulur. </a:t>
            </a:r>
          </a:p>
          <a:p>
            <a:pPr algn="l"/>
            <a:r>
              <a:rPr lang="tr-TR" i="1" cap="none" dirty="0" err="1">
                <a:solidFill>
                  <a:srgbClr val="FFFF00"/>
                </a:solidFill>
              </a:rPr>
              <a:t>Anlamlamanın</a:t>
            </a:r>
            <a:r>
              <a:rPr lang="tr-TR" i="1" cap="none" dirty="0">
                <a:solidFill>
                  <a:srgbClr val="FFFF00"/>
                </a:solidFill>
              </a:rPr>
              <a:t> </a:t>
            </a:r>
            <a:r>
              <a:rPr lang="tr-TR" i="1" cap="none" dirty="0" err="1">
                <a:solidFill>
                  <a:srgbClr val="FFFF00"/>
                </a:solidFill>
              </a:rPr>
              <a:t>eklemlenim</a:t>
            </a:r>
            <a:r>
              <a:rPr lang="tr-TR" i="1" cap="none" dirty="0">
                <a:solidFill>
                  <a:srgbClr val="FFFF00"/>
                </a:solidFill>
              </a:rPr>
              <a:t> yeri olarak adlandırılan bu özerk yapılı üç aşama, doğal dünyadan ve doğal dilden ayrı ideal bir kurgudur.</a:t>
            </a:r>
          </a:p>
          <a:p>
            <a:pPr algn="l"/>
            <a:r>
              <a:rPr lang="tr-TR" i="1" cap="none" dirty="0">
                <a:solidFill>
                  <a:srgbClr val="FFFF00"/>
                </a:solidFill>
              </a:rPr>
              <a:t>Genel izlemin üç özerk alanı; </a:t>
            </a:r>
          </a:p>
          <a:p>
            <a:pPr algn="l"/>
            <a:r>
              <a:rPr lang="tr-TR" sz="3200" i="1" cap="none" dirty="0">
                <a:solidFill>
                  <a:schemeClr val="accent6">
                    <a:lumMod val="40000"/>
                    <a:lumOff val="60000"/>
                  </a:schemeClr>
                </a:solidFill>
              </a:rPr>
              <a:t>1. </a:t>
            </a:r>
            <a:r>
              <a:rPr lang="tr-TR" sz="3200" i="1" cap="none" dirty="0" err="1">
                <a:solidFill>
                  <a:schemeClr val="accent6">
                    <a:lumMod val="40000"/>
                    <a:lumOff val="60000"/>
                  </a:schemeClr>
                </a:solidFill>
              </a:rPr>
              <a:t>Betisel</a:t>
            </a:r>
            <a:r>
              <a:rPr lang="tr-TR" sz="3200" i="1" cap="none" dirty="0">
                <a:solidFill>
                  <a:schemeClr val="accent6">
                    <a:lumMod val="40000"/>
                    <a:lumOff val="60000"/>
                  </a:schemeClr>
                </a:solidFill>
              </a:rPr>
              <a:t> düzey, </a:t>
            </a:r>
          </a:p>
          <a:p>
            <a:pPr algn="l"/>
            <a:r>
              <a:rPr lang="tr-TR" sz="3200" i="1" cap="none" dirty="0">
                <a:solidFill>
                  <a:schemeClr val="accent6">
                    <a:lumMod val="40000"/>
                    <a:lumOff val="60000"/>
                  </a:schemeClr>
                </a:solidFill>
              </a:rPr>
              <a:t>2. </a:t>
            </a:r>
            <a:r>
              <a:rPr lang="tr-TR" sz="3200" i="1" cap="none" dirty="0" err="1">
                <a:solidFill>
                  <a:schemeClr val="accent6">
                    <a:lumMod val="40000"/>
                    <a:lumOff val="60000"/>
                  </a:schemeClr>
                </a:solidFill>
              </a:rPr>
              <a:t>Anlatısal</a:t>
            </a:r>
            <a:r>
              <a:rPr lang="tr-TR" sz="3200" i="1" cap="none" dirty="0">
                <a:solidFill>
                  <a:schemeClr val="accent6">
                    <a:lumMod val="40000"/>
                    <a:lumOff val="60000"/>
                  </a:schemeClr>
                </a:solidFill>
              </a:rPr>
              <a:t> düzey ve </a:t>
            </a:r>
          </a:p>
          <a:p>
            <a:pPr algn="l"/>
            <a:r>
              <a:rPr lang="tr-TR" sz="3200" i="1" cap="none" dirty="0">
                <a:solidFill>
                  <a:schemeClr val="accent6">
                    <a:lumMod val="40000"/>
                    <a:lumOff val="60000"/>
                  </a:schemeClr>
                </a:solidFill>
              </a:rPr>
              <a:t>3. </a:t>
            </a:r>
            <a:r>
              <a:rPr lang="tr-TR" sz="3200" i="1" cap="none" dirty="0" err="1">
                <a:solidFill>
                  <a:schemeClr val="accent6">
                    <a:lumMod val="40000"/>
                    <a:lumOff val="60000"/>
                  </a:schemeClr>
                </a:solidFill>
              </a:rPr>
              <a:t>İzleksel</a:t>
            </a:r>
            <a:r>
              <a:rPr lang="tr-TR" sz="3200" i="1" cap="none" dirty="0">
                <a:solidFill>
                  <a:schemeClr val="accent6">
                    <a:lumMod val="40000"/>
                    <a:lumOff val="60000"/>
                  </a:schemeClr>
                </a:solidFill>
              </a:rPr>
              <a:t> düzey olarak adlandırılır.</a:t>
            </a:r>
            <a:endParaRPr lang="tr-TR" sz="3200" cap="none" dirty="0">
              <a:solidFill>
                <a:schemeClr val="accent6">
                  <a:lumMod val="40000"/>
                  <a:lumOff val="60000"/>
                </a:schemeClr>
              </a:solidFill>
            </a:endParaRPr>
          </a:p>
        </p:txBody>
      </p:sp>
    </p:spTree>
    <p:extLst>
      <p:ext uri="{BB962C8B-B14F-4D97-AF65-F5344CB8AC3E}">
        <p14:creationId xmlns:p14="http://schemas.microsoft.com/office/powerpoint/2010/main" val="782860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619672" y="548680"/>
            <a:ext cx="6768752" cy="1152128"/>
          </a:xfrm>
        </p:spPr>
        <p:txBody>
          <a:bodyPr>
            <a:normAutofit/>
          </a:bodyPr>
          <a:lstStyle/>
          <a:p>
            <a:pPr algn="l"/>
            <a:r>
              <a:rPr lang="tr-TR" sz="4000" b="1" cap="none" dirty="0">
                <a:solidFill>
                  <a:schemeClr val="accent6">
                    <a:lumMod val="40000"/>
                    <a:lumOff val="60000"/>
                  </a:schemeClr>
                </a:solidFill>
              </a:rPr>
              <a:t>1. </a:t>
            </a:r>
            <a:r>
              <a:rPr lang="tr-TR" sz="4000" b="1" cap="none" dirty="0" err="1">
                <a:solidFill>
                  <a:schemeClr val="accent6">
                    <a:lumMod val="40000"/>
                    <a:lumOff val="60000"/>
                  </a:schemeClr>
                </a:solidFill>
              </a:rPr>
              <a:t>Betisel</a:t>
            </a:r>
            <a:r>
              <a:rPr lang="tr-TR" sz="4000" b="1" cap="none" dirty="0">
                <a:solidFill>
                  <a:schemeClr val="accent6">
                    <a:lumMod val="40000"/>
                    <a:lumOff val="60000"/>
                  </a:schemeClr>
                </a:solidFill>
              </a:rPr>
              <a:t> Düzey</a:t>
            </a:r>
            <a:endParaRPr lang="tr-TR" sz="4000" cap="none" dirty="0">
              <a:solidFill>
                <a:schemeClr val="accent6">
                  <a:lumMod val="40000"/>
                  <a:lumOff val="60000"/>
                </a:schemeClr>
              </a:solidFill>
              <a:latin typeface="Times New Roman" pitchFamily="18" charset="0"/>
              <a:cs typeface="Times New Roman" pitchFamily="18" charset="0"/>
            </a:endParaRPr>
          </a:p>
        </p:txBody>
      </p:sp>
      <p:sp>
        <p:nvSpPr>
          <p:cNvPr id="6" name="2 Alt Başlık"/>
          <p:cNvSpPr txBox="1">
            <a:spLocks/>
          </p:cNvSpPr>
          <p:nvPr/>
        </p:nvSpPr>
        <p:spPr>
          <a:xfrm>
            <a:off x="1619672" y="1700808"/>
            <a:ext cx="7200800" cy="446449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err="1"/>
              <a:t>Betisel</a:t>
            </a:r>
            <a:r>
              <a:rPr lang="tr-TR" sz="3200" cap="none" dirty="0"/>
              <a:t> düzeyde incelenecek olan metin ya da sanat eserinde yer alan göstergeler gerçek dünyadaki karşıtlıkları göz önünde bulundurularak ifade edilir.</a:t>
            </a:r>
          </a:p>
          <a:p>
            <a:pPr algn="l"/>
            <a:r>
              <a:rPr lang="tr-TR" sz="3200" cap="none" dirty="0" err="1">
                <a:solidFill>
                  <a:schemeClr val="accent6">
                    <a:lumMod val="40000"/>
                    <a:lumOff val="60000"/>
                  </a:schemeClr>
                </a:solidFill>
              </a:rPr>
              <a:t>Göstergebilimsel</a:t>
            </a:r>
            <a:r>
              <a:rPr lang="tr-TR" sz="3200" cap="none" dirty="0">
                <a:solidFill>
                  <a:schemeClr val="accent6">
                    <a:lumMod val="40000"/>
                    <a:lumOff val="60000"/>
                  </a:schemeClr>
                </a:solidFill>
              </a:rPr>
              <a:t> çözümlemenin en kolay aşaması olarak ifade edilen </a:t>
            </a:r>
            <a:r>
              <a:rPr lang="tr-TR" sz="3200" cap="none" dirty="0" err="1">
                <a:solidFill>
                  <a:schemeClr val="accent6">
                    <a:lumMod val="40000"/>
                    <a:lumOff val="60000"/>
                  </a:schemeClr>
                </a:solidFill>
              </a:rPr>
              <a:t>betisel</a:t>
            </a:r>
            <a:r>
              <a:rPr lang="tr-TR" sz="3200" cap="none" dirty="0">
                <a:solidFill>
                  <a:schemeClr val="accent6">
                    <a:lumMod val="40000"/>
                    <a:lumOff val="60000"/>
                  </a:schemeClr>
                </a:solidFill>
              </a:rPr>
              <a:t> düzeyde göstergeler, doğrudan gerçek hayattaki nesnelerle ilişkilendirilir. </a:t>
            </a:r>
          </a:p>
        </p:txBody>
      </p:sp>
    </p:spTree>
    <p:extLst>
      <p:ext uri="{BB962C8B-B14F-4D97-AF65-F5344CB8AC3E}">
        <p14:creationId xmlns:p14="http://schemas.microsoft.com/office/powerpoint/2010/main" val="105947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619672" y="548680"/>
            <a:ext cx="6768752" cy="1152128"/>
          </a:xfrm>
        </p:spPr>
        <p:txBody>
          <a:bodyPr>
            <a:normAutofit/>
          </a:bodyPr>
          <a:lstStyle/>
          <a:p>
            <a:pPr algn="l"/>
            <a:r>
              <a:rPr lang="tr-TR" sz="4000" b="1" cap="none" dirty="0">
                <a:solidFill>
                  <a:schemeClr val="tx1">
                    <a:lumMod val="50000"/>
                  </a:schemeClr>
                </a:solidFill>
              </a:rPr>
              <a:t>1. </a:t>
            </a:r>
            <a:r>
              <a:rPr lang="tr-TR" sz="4000" b="1" cap="none" dirty="0" err="1">
                <a:solidFill>
                  <a:schemeClr val="tx1">
                    <a:lumMod val="50000"/>
                  </a:schemeClr>
                </a:solidFill>
              </a:rPr>
              <a:t>Betisel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92324" y="1484784"/>
            <a:ext cx="7372164" cy="5112568"/>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err="1"/>
              <a:t>Betisel</a:t>
            </a:r>
            <a:r>
              <a:rPr lang="tr-TR" sz="3200" cap="none" dirty="0"/>
              <a:t> düzey, metinlerin çözümlenebilmesinde gerekli olan tüm doneleri bize sunmaz. Fakat sonraki iki aşamanın çözümlenebilmesinde yardımcı olur. </a:t>
            </a:r>
          </a:p>
          <a:p>
            <a:pPr algn="l"/>
            <a:r>
              <a:rPr lang="tr-TR" sz="3200" cap="none" dirty="0">
                <a:solidFill>
                  <a:srgbClr val="FFFF00"/>
                </a:solidFill>
              </a:rPr>
              <a:t>Bir bakıma, </a:t>
            </a:r>
            <a:r>
              <a:rPr lang="tr-TR" sz="3200" cap="none" dirty="0" err="1">
                <a:solidFill>
                  <a:srgbClr val="FFFF00"/>
                </a:solidFill>
              </a:rPr>
              <a:t>anlatısal</a:t>
            </a:r>
            <a:r>
              <a:rPr lang="tr-TR" sz="3200" cap="none" dirty="0">
                <a:solidFill>
                  <a:srgbClr val="FFFF00"/>
                </a:solidFill>
              </a:rPr>
              <a:t> düzey ve </a:t>
            </a:r>
            <a:r>
              <a:rPr lang="tr-TR" sz="3200" cap="none" dirty="0" err="1">
                <a:solidFill>
                  <a:srgbClr val="FFFF00"/>
                </a:solidFill>
              </a:rPr>
              <a:t>betisel</a:t>
            </a:r>
            <a:r>
              <a:rPr lang="tr-TR" sz="3200" cap="none" dirty="0">
                <a:solidFill>
                  <a:srgbClr val="FFFF00"/>
                </a:solidFill>
              </a:rPr>
              <a:t> düzey için temel oluşturur. Bu düzeyde metin ya da sanat eseri, </a:t>
            </a:r>
            <a:r>
              <a:rPr lang="tr-TR" sz="3200" i="1" cap="none" dirty="0">
                <a:solidFill>
                  <a:srgbClr val="FFFF00"/>
                </a:solidFill>
              </a:rPr>
              <a:t>kişi - zaman</a:t>
            </a:r>
            <a:r>
              <a:rPr lang="tr-TR" sz="3200" cap="none" dirty="0">
                <a:solidFill>
                  <a:srgbClr val="FFFF00"/>
                </a:solidFill>
              </a:rPr>
              <a:t> ve </a:t>
            </a:r>
            <a:r>
              <a:rPr lang="tr-TR" sz="3200" i="1" cap="none" dirty="0">
                <a:solidFill>
                  <a:srgbClr val="FFFF00"/>
                </a:solidFill>
              </a:rPr>
              <a:t>uzam </a:t>
            </a:r>
            <a:r>
              <a:rPr lang="tr-TR" sz="3200" cap="none" dirty="0">
                <a:solidFill>
                  <a:srgbClr val="FFFF00"/>
                </a:solidFill>
              </a:rPr>
              <a:t>gibi birincil değerleri açısından değerlendirilir. </a:t>
            </a:r>
          </a:p>
        </p:txBody>
      </p:sp>
    </p:spTree>
    <p:extLst>
      <p:ext uri="{BB962C8B-B14F-4D97-AF65-F5344CB8AC3E}">
        <p14:creationId xmlns:p14="http://schemas.microsoft.com/office/powerpoint/2010/main" val="27968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619672" y="548680"/>
            <a:ext cx="6768752" cy="1152128"/>
          </a:xfrm>
        </p:spPr>
        <p:txBody>
          <a:bodyPr>
            <a:normAutofit/>
          </a:bodyPr>
          <a:lstStyle/>
          <a:p>
            <a:pPr algn="l"/>
            <a:r>
              <a:rPr lang="tr-TR" sz="4000" b="1" cap="none" dirty="0">
                <a:solidFill>
                  <a:schemeClr val="tx1">
                    <a:lumMod val="50000"/>
                  </a:schemeClr>
                </a:solidFill>
              </a:rPr>
              <a:t>1. </a:t>
            </a:r>
            <a:r>
              <a:rPr lang="tr-TR" sz="4000" b="1" cap="none" dirty="0" err="1">
                <a:solidFill>
                  <a:schemeClr val="tx1">
                    <a:lumMod val="50000"/>
                  </a:schemeClr>
                </a:solidFill>
              </a:rPr>
              <a:t>Betisel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88876" y="1988840"/>
            <a:ext cx="7372164" cy="5112568"/>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Göstergebilimci metni çözümlerken işe söylem düzleminden başlar. Bu aşamada metinde yer alan kişilerin yer aldıkları sürem ve uzam saptanmaya çalışılır.</a:t>
            </a:r>
          </a:p>
          <a:p>
            <a:pPr algn="l"/>
            <a:r>
              <a:rPr lang="tr-TR" sz="2400" cap="none" dirty="0"/>
              <a:t>Daha sonra </a:t>
            </a:r>
            <a:r>
              <a:rPr lang="tr-TR" sz="2400" cap="none" dirty="0" err="1"/>
              <a:t>anlatısal</a:t>
            </a:r>
            <a:r>
              <a:rPr lang="tr-TR" sz="2400" cap="none" dirty="0"/>
              <a:t> düzeye geçilir. </a:t>
            </a:r>
          </a:p>
          <a:p>
            <a:pPr algn="l"/>
            <a:r>
              <a:rPr lang="tr-TR" sz="2400" cap="none" dirty="0" err="1">
                <a:solidFill>
                  <a:srgbClr val="FFFF00"/>
                </a:solidFill>
              </a:rPr>
              <a:t>Göstergebilimsel</a:t>
            </a:r>
            <a:r>
              <a:rPr lang="tr-TR" sz="2400" cap="none" dirty="0">
                <a:solidFill>
                  <a:srgbClr val="FFFF00"/>
                </a:solidFill>
              </a:rPr>
              <a:t> çözümlemenin bu aşamasında, </a:t>
            </a:r>
            <a:r>
              <a:rPr lang="tr-TR" sz="2400" cap="none" dirty="0" err="1">
                <a:solidFill>
                  <a:srgbClr val="FFFF00"/>
                </a:solidFill>
              </a:rPr>
              <a:t>düzanlam</a:t>
            </a:r>
            <a:r>
              <a:rPr lang="tr-TR" sz="2400" cap="none" dirty="0">
                <a:solidFill>
                  <a:srgbClr val="FFFF00"/>
                </a:solidFill>
              </a:rPr>
              <a:t> ve </a:t>
            </a:r>
            <a:r>
              <a:rPr lang="tr-TR" sz="2400" cap="none" dirty="0" err="1">
                <a:solidFill>
                  <a:srgbClr val="FFFF00"/>
                </a:solidFill>
              </a:rPr>
              <a:t>yananlam</a:t>
            </a:r>
            <a:r>
              <a:rPr lang="tr-TR" sz="2400" cap="none" dirty="0">
                <a:solidFill>
                  <a:srgbClr val="FFFF00"/>
                </a:solidFill>
              </a:rPr>
              <a:t> şeması kullanılarak metin ya da sanat yapıtında yer alan göstergelerin bu iki boyutu ele alınıp incelenir.</a:t>
            </a:r>
          </a:p>
        </p:txBody>
      </p:sp>
    </p:spTree>
    <p:extLst>
      <p:ext uri="{BB962C8B-B14F-4D97-AF65-F5344CB8AC3E}">
        <p14:creationId xmlns:p14="http://schemas.microsoft.com/office/powerpoint/2010/main" val="287071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1. </a:t>
            </a:r>
            <a:r>
              <a:rPr lang="tr-TR" sz="4000" b="1" cap="none" dirty="0" err="1">
                <a:solidFill>
                  <a:schemeClr val="tx1">
                    <a:lumMod val="50000"/>
                  </a:schemeClr>
                </a:solidFill>
              </a:rPr>
              <a:t>Betisel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32475" y="2924944"/>
            <a:ext cx="7432013" cy="374441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a:t>Sanat eserleri bu düzeyde detaylı bir şekilde betimlenmesi </a:t>
            </a:r>
            <a:r>
              <a:rPr lang="tr-TR" cap="none" dirty="0" err="1"/>
              <a:t>gereklemtedir</a:t>
            </a:r>
            <a:r>
              <a:rPr lang="tr-TR" cap="none" dirty="0"/>
              <a:t>. Resim sanatıyla ilgili, “noktalar, çizgiler, biçimler nelerdir, grafiksel düzenleme nasıldır gibi sorulara bu düzeyde yanıt aranır. </a:t>
            </a:r>
          </a:p>
          <a:p>
            <a:pPr algn="l"/>
            <a:r>
              <a:rPr lang="tr-TR" cap="none" dirty="0"/>
              <a:t>Enstalasyon çalışmalarında ise, ‘nesne-mekân-süreç ve izleyici’ ile beraber </a:t>
            </a:r>
            <a:r>
              <a:rPr lang="tr-TR" i="1" cap="none" dirty="0"/>
              <a:t>biçim-form</a:t>
            </a:r>
            <a:r>
              <a:rPr lang="tr-TR" cap="none" dirty="0"/>
              <a:t> değerleri ortaya konmalıdır. Ele alınan gösterge ya da gösterge dizgelerinin düz anlamsal boyutları var olan gerçeklikle ilişkilendirilerek nesnel ölçütlerle belirtilir. Özellikle görüntüsel göstergelerle oluşturulan sanatsal formların (resim, heykel, enstalasyon, vb.)  Bu düzeyde doğru bir şekilde incelenmesi bir sonraki düzey olan </a:t>
            </a:r>
            <a:r>
              <a:rPr lang="tr-TR" cap="none" dirty="0" err="1"/>
              <a:t>anlatısal</a:t>
            </a:r>
            <a:r>
              <a:rPr lang="tr-TR" cap="none" dirty="0"/>
              <a:t> düzey için büyük önem arz etmektedir. </a:t>
            </a:r>
          </a:p>
          <a:p>
            <a:pPr algn="l"/>
            <a:r>
              <a:rPr lang="tr-TR" cap="none" dirty="0">
                <a:solidFill>
                  <a:srgbClr val="FFFF00"/>
                </a:solidFill>
              </a:rPr>
              <a:t>Çözümlemenin ilk aşaması olan </a:t>
            </a:r>
            <a:r>
              <a:rPr lang="tr-TR" cap="none" dirty="0" err="1">
                <a:solidFill>
                  <a:srgbClr val="FFFF00"/>
                </a:solidFill>
              </a:rPr>
              <a:t>betisel</a:t>
            </a:r>
            <a:r>
              <a:rPr lang="tr-TR" cap="none" dirty="0">
                <a:solidFill>
                  <a:srgbClr val="FFFF00"/>
                </a:solidFill>
              </a:rPr>
              <a:t> </a:t>
            </a:r>
            <a:r>
              <a:rPr lang="tr-TR" cap="none" dirty="0" err="1">
                <a:solidFill>
                  <a:srgbClr val="FFFF00"/>
                </a:solidFill>
              </a:rPr>
              <a:t>düzey’de</a:t>
            </a:r>
            <a:r>
              <a:rPr lang="tr-TR" cap="none" dirty="0">
                <a:solidFill>
                  <a:srgbClr val="FFFF00"/>
                </a:solidFill>
              </a:rPr>
              <a:t>, eserin kesitlere ayrılma işlemi gerçekleştirilir</a:t>
            </a:r>
            <a:r>
              <a:rPr lang="tr-TR" sz="2400" dirty="0">
                <a:solidFill>
                  <a:srgbClr val="FFFF00"/>
                </a:solidFill>
              </a:rPr>
              <a:t>.</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308" y="1412776"/>
            <a:ext cx="5804012" cy="1279559"/>
          </a:xfrm>
          <a:prstGeom prst="rect">
            <a:avLst/>
          </a:prstGeom>
        </p:spPr>
      </p:pic>
    </p:spTree>
    <p:extLst>
      <p:ext uri="{BB962C8B-B14F-4D97-AF65-F5344CB8AC3E}">
        <p14:creationId xmlns:p14="http://schemas.microsoft.com/office/powerpoint/2010/main" val="94917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Göstergebilimde Anlamlandırma</a:t>
            </a:r>
            <a:r>
              <a:rPr lang="tr-TR" sz="2400" dirty="0"/>
              <a:t> </a:t>
            </a: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72816"/>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Tabii ki dilin oluşumunda kültürün de etkisi vardır. Fakat, aynı kültüre mensup bireyler arasında da sözcüklerin anlamlandırılması noktasında sorunlar yaşanabilmektedir. </a:t>
            </a:r>
          </a:p>
          <a:p>
            <a:pPr algn="l"/>
            <a:endParaRPr lang="tr-TR" sz="2800" cap="none" dirty="0">
              <a:latin typeface="Times New Roman" pitchFamily="18" charset="0"/>
              <a:cs typeface="Times New Roman" pitchFamily="18" charset="0"/>
            </a:endParaRPr>
          </a:p>
          <a:p>
            <a:pPr algn="l"/>
            <a:r>
              <a:rPr lang="tr-TR" sz="2800" cap="none" dirty="0"/>
              <a:t>Bu sorun tamamen verici ile alıcı arasındaki sözcüğün anlamlandırılması noktasında kodların çözülememesinden kaynaklı bir sorundur. </a:t>
            </a:r>
            <a:endParaRPr lang="tr-TR" sz="2800" cap="none" dirty="0">
              <a:latin typeface="Times New Roman" pitchFamily="18" charset="0"/>
              <a:cs typeface="Times New Roman" pitchFamily="18" charset="0"/>
            </a:endParaRPr>
          </a:p>
        </p:txBody>
      </p:sp>
    </p:spTree>
    <p:extLst>
      <p:ext uri="{BB962C8B-B14F-4D97-AF65-F5344CB8AC3E}">
        <p14:creationId xmlns:p14="http://schemas.microsoft.com/office/powerpoint/2010/main" val="1705555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rgbClr val="92D050"/>
                </a:solidFill>
              </a:rPr>
              <a:t>2. </a:t>
            </a:r>
            <a:r>
              <a:rPr lang="tr-TR" sz="4000" b="1" cap="none" dirty="0" err="1">
                <a:solidFill>
                  <a:srgbClr val="92D050"/>
                </a:solidFill>
              </a:rPr>
              <a:t>Anlatısal</a:t>
            </a:r>
            <a:r>
              <a:rPr lang="tr-TR" sz="4000" b="1" cap="none" dirty="0">
                <a:solidFill>
                  <a:srgbClr val="92D050"/>
                </a:solidFill>
              </a:rPr>
              <a:t> Düzey</a:t>
            </a:r>
            <a:endParaRPr lang="tr-TR" sz="4000" cap="none" dirty="0">
              <a:solidFill>
                <a:srgbClr val="92D050"/>
              </a:solidFill>
              <a:latin typeface="Times New Roman" pitchFamily="18" charset="0"/>
              <a:cs typeface="Times New Roman" pitchFamily="18" charset="0"/>
            </a:endParaRPr>
          </a:p>
        </p:txBody>
      </p:sp>
      <p:sp>
        <p:nvSpPr>
          <p:cNvPr id="6" name="2 Alt Başlık"/>
          <p:cNvSpPr txBox="1">
            <a:spLocks/>
          </p:cNvSpPr>
          <p:nvPr/>
        </p:nvSpPr>
        <p:spPr>
          <a:xfrm>
            <a:off x="1547664" y="2013012"/>
            <a:ext cx="7276292" cy="481760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err="1"/>
              <a:t>Anlatısal</a:t>
            </a:r>
            <a:r>
              <a:rPr lang="tr-TR" sz="3200" cap="none" dirty="0"/>
              <a:t> düzeyde, </a:t>
            </a:r>
            <a:r>
              <a:rPr lang="tr-TR" sz="3200" cap="none" dirty="0" err="1"/>
              <a:t>betisel</a:t>
            </a:r>
            <a:r>
              <a:rPr lang="tr-TR" sz="3200" cap="none" dirty="0"/>
              <a:t> düzeyde yer alan kavram ve olguların incelenerek aralarında tutarlı bir ilişki ortaya konulur. </a:t>
            </a:r>
          </a:p>
          <a:p>
            <a:pPr algn="l"/>
            <a:r>
              <a:rPr lang="tr-TR" sz="2400" cap="none" dirty="0"/>
              <a:t>Çözümlemenin ilk aşamasında (</a:t>
            </a:r>
            <a:r>
              <a:rPr lang="tr-TR" sz="2400" cap="none" dirty="0" err="1"/>
              <a:t>betisel</a:t>
            </a:r>
            <a:r>
              <a:rPr lang="tr-TR" sz="2400" cap="none" dirty="0"/>
              <a:t> düzey) yer alan kavramlar arasındaki eksiklikler gözden geçirilerek giderilir. Anlatı düzeyinde, söylemin belirgin olan öğeleri saptanıp bu öğeler üzerinde </a:t>
            </a:r>
            <a:r>
              <a:rPr lang="tr-TR" sz="2400" cap="none" dirty="0" err="1"/>
              <a:t>yoğunlaşılır</a:t>
            </a:r>
            <a:r>
              <a:rPr lang="tr-TR" sz="2400" cap="none" dirty="0"/>
              <a:t>. </a:t>
            </a:r>
            <a:endParaRPr lang="tr-TR" sz="2400" cap="none" dirty="0">
              <a:solidFill>
                <a:srgbClr val="FFFF00"/>
              </a:solidFill>
            </a:endParaRPr>
          </a:p>
        </p:txBody>
      </p:sp>
    </p:spTree>
    <p:extLst>
      <p:ext uri="{BB962C8B-B14F-4D97-AF65-F5344CB8AC3E}">
        <p14:creationId xmlns:p14="http://schemas.microsoft.com/office/powerpoint/2010/main" val="1869556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2013012"/>
            <a:ext cx="7276292" cy="481760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Yüzeysel düzeyde yer alan anlatı düzeyi, içerik düzleminde bir “gösterilen” incelemesidir. Okuyucu/izleyici bu noktada anlatının içeriğinden ziyade biçimini ortaya çıkartma çabası içerisindedir. </a:t>
            </a:r>
          </a:p>
          <a:p>
            <a:pPr algn="l"/>
            <a:endParaRPr lang="tr-TR" sz="2400" cap="none" dirty="0"/>
          </a:p>
          <a:p>
            <a:pPr algn="l"/>
            <a:r>
              <a:rPr lang="tr-TR" sz="2400" cap="none" dirty="0" err="1"/>
              <a:t>Betisel</a:t>
            </a:r>
            <a:r>
              <a:rPr lang="tr-TR" sz="2400" cap="none" dirty="0"/>
              <a:t> düzeyde ele alınan metin, sanat eseri, vb. </a:t>
            </a:r>
            <a:r>
              <a:rPr lang="tr-TR" sz="2400" cap="none" dirty="0" err="1"/>
              <a:t>Anlatısal</a:t>
            </a:r>
            <a:r>
              <a:rPr lang="tr-TR" sz="2400" cap="none" dirty="0"/>
              <a:t> öğelerin analiz edildiği yerdir. Anlatının işleyiş biçiminin nasıl ortaya konulduğunun cevabı </a:t>
            </a:r>
            <a:r>
              <a:rPr lang="tr-TR" sz="2400" cap="none" dirty="0" err="1"/>
              <a:t>anlatısal</a:t>
            </a:r>
            <a:r>
              <a:rPr lang="tr-TR" sz="2400" cap="none" dirty="0"/>
              <a:t> düzeyde verilir. </a:t>
            </a:r>
            <a:r>
              <a:rPr lang="tr-TR" sz="2400" cap="none" dirty="0" err="1"/>
              <a:t>Greimas’ın</a:t>
            </a:r>
            <a:r>
              <a:rPr lang="tr-TR" sz="2400" cap="none" dirty="0"/>
              <a:t> “eyleyenler şeması, anlatı izlencesi bu aşamada gerçekleştirilir”. </a:t>
            </a:r>
            <a:endParaRPr lang="tr-TR" sz="2400" cap="none" dirty="0">
              <a:solidFill>
                <a:srgbClr val="FFFF00"/>
              </a:solidFill>
            </a:endParaRPr>
          </a:p>
        </p:txBody>
      </p:sp>
    </p:spTree>
    <p:extLst>
      <p:ext uri="{BB962C8B-B14F-4D97-AF65-F5344CB8AC3E}">
        <p14:creationId xmlns:p14="http://schemas.microsoft.com/office/powerpoint/2010/main" val="1415230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73723" y="5949280"/>
            <a:ext cx="6768752" cy="57927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cap="none" dirty="0"/>
              <a:t>A. J. </a:t>
            </a:r>
            <a:r>
              <a:rPr lang="tr-TR" sz="2000" cap="none" dirty="0" err="1"/>
              <a:t>Greimas’ın</a:t>
            </a:r>
            <a:r>
              <a:rPr lang="tr-TR" sz="2000" cap="none" dirty="0"/>
              <a:t> eyleyenler şeması.</a:t>
            </a:r>
            <a:endParaRPr lang="tr-TR" sz="2000" cap="none" dirty="0">
              <a:solidFill>
                <a:srgbClr val="FFFF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00" y="1412776"/>
            <a:ext cx="7143472" cy="4234444"/>
          </a:xfrm>
          <a:prstGeom prst="rect">
            <a:avLst/>
          </a:prstGeom>
        </p:spPr>
      </p:pic>
    </p:spTree>
    <p:extLst>
      <p:ext uri="{BB962C8B-B14F-4D97-AF65-F5344CB8AC3E}">
        <p14:creationId xmlns:p14="http://schemas.microsoft.com/office/powerpoint/2010/main" val="1399947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475656" y="3771752"/>
            <a:ext cx="6984776" cy="2897607"/>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b="1" i="1" u="sng" cap="none" dirty="0">
                <a:solidFill>
                  <a:srgbClr val="FFFF00"/>
                </a:solidFill>
              </a:rPr>
              <a:t>A-İletişim ekseni (gönderici-nesne-alıcı):</a:t>
            </a:r>
            <a:r>
              <a:rPr lang="tr-TR" sz="2000" i="1" cap="none" dirty="0">
                <a:solidFill>
                  <a:srgbClr val="FFFF00"/>
                </a:solidFill>
              </a:rPr>
              <a:t> </a:t>
            </a:r>
          </a:p>
          <a:p>
            <a:pPr algn="l"/>
            <a:r>
              <a:rPr lang="tr-TR" sz="2000" cap="none" dirty="0"/>
              <a:t>İletişim ekseni, yukarıdaki şekilde görüldüğü üzere ‘gönderici - nesne ve alıcı’ arasındaki ilişkisel boyutun ortaya konulduğu eksendir. Bu eksende iletim aktarım ve alım gibi olgular ortaya çıkar. Gönderici özneyi bir şey yapması için görevlendirir, alıcı (A) ise bu eylemden yarar sağlar. Ancak, kimi zaman özne bu göndericiye gereksinim duymadan kendi isteği ve kararıyla eyleme geçer.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723" y="1340768"/>
            <a:ext cx="3687088" cy="2185599"/>
          </a:xfrm>
          <a:prstGeom prst="rect">
            <a:avLst/>
          </a:prstGeom>
        </p:spPr>
      </p:pic>
    </p:spTree>
    <p:extLst>
      <p:ext uri="{BB962C8B-B14F-4D97-AF65-F5344CB8AC3E}">
        <p14:creationId xmlns:p14="http://schemas.microsoft.com/office/powerpoint/2010/main" val="224076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475656" y="3645024"/>
            <a:ext cx="6984776" cy="2897607"/>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b="1" i="1" u="sng" cap="none" dirty="0">
                <a:solidFill>
                  <a:srgbClr val="FFFF00"/>
                </a:solidFill>
              </a:rPr>
              <a:t>B-İsteyim ekseni (özne-nesne):</a:t>
            </a:r>
            <a:r>
              <a:rPr lang="tr-TR" sz="2000" i="1" cap="none" dirty="0">
                <a:solidFill>
                  <a:srgbClr val="FFFF00"/>
                </a:solidFill>
              </a:rPr>
              <a:t> </a:t>
            </a:r>
          </a:p>
          <a:p>
            <a:pPr algn="l"/>
            <a:r>
              <a:rPr lang="tr-TR" sz="2000" cap="none" dirty="0"/>
              <a:t>Bu eksende nesne-özne birlikteliği söz konusudur. Özne ve nesnenin konumunu belirleyen birbirleriyle olan ilişkisel durumdur. Bu iki kavram birbirinden ayrı düşünülemez. Özne genellikle önemli eylemlere katılan başkahramandır.  Nesne ise kahramanın elde etmeyi istediği soyut ya da somut şey, ya da kimsedir. Bu eksende özne işe dâhil olmadan iletim gerçekleşemez. Özne bu süreçte nesnenin alıcıya ulaşmasını sağlar.</a:t>
            </a:r>
            <a:endParaRPr lang="tr-TR" sz="20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723" y="1340768"/>
            <a:ext cx="3687088" cy="2185599"/>
          </a:xfrm>
          <a:prstGeom prst="rect">
            <a:avLst/>
          </a:prstGeom>
        </p:spPr>
      </p:pic>
    </p:spTree>
    <p:extLst>
      <p:ext uri="{BB962C8B-B14F-4D97-AF65-F5344CB8AC3E}">
        <p14:creationId xmlns:p14="http://schemas.microsoft.com/office/powerpoint/2010/main" val="1058028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475656" y="3645024"/>
            <a:ext cx="6984776" cy="2897607"/>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b="1" i="1" u="sng" cap="none" dirty="0">
                <a:solidFill>
                  <a:srgbClr val="FFFF00"/>
                </a:solidFill>
              </a:rPr>
              <a:t>C-Edim ekseni (yardımcı-özne-engelleyici):</a:t>
            </a:r>
          </a:p>
          <a:p>
            <a:pPr algn="l"/>
            <a:r>
              <a:rPr lang="tr-TR" sz="2000" i="1" cap="none" dirty="0"/>
              <a:t>B</a:t>
            </a:r>
            <a:r>
              <a:rPr lang="tr-TR" sz="2000" cap="none" dirty="0"/>
              <a:t>u eksende, yardımcı-özne-engelleyici olguları yer almaktadır. Edim ekseninde, öznenin amacına ulaşabilmesi noktasında yardımcı (</a:t>
            </a:r>
            <a:r>
              <a:rPr lang="tr-TR" sz="2000" cap="none" dirty="0" err="1"/>
              <a:t>lar</a:t>
            </a:r>
            <a:r>
              <a:rPr lang="tr-TR" sz="2000" cap="none" dirty="0"/>
              <a:t>) , öznenin amacına ulaşamaması için çaba sarf eden engelleyici (</a:t>
            </a:r>
            <a:r>
              <a:rPr lang="tr-TR" sz="2000" cap="none" dirty="0" err="1"/>
              <a:t>ler</a:t>
            </a:r>
            <a:r>
              <a:rPr lang="tr-TR" sz="2000" cap="none" dirty="0"/>
              <a:t>) arasındaki etkileşimin söz konusu olduğu söylenebilir. Çözümlemenin bu aşamasında, özne ile birlikte yardımcı ve engelleyici aynı anda bulunmayabilir. Bazen yardımcı bazen engelleyici bazen de her ikisi özneyle ilişki içerisine girer. Öznenin eylemini gerçekleştirebilme gücüne eriştiği aşamadır.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723" y="1340768"/>
            <a:ext cx="3687088" cy="2185599"/>
          </a:xfrm>
          <a:prstGeom prst="rect">
            <a:avLst/>
          </a:prstGeom>
        </p:spPr>
      </p:pic>
    </p:spTree>
    <p:extLst>
      <p:ext uri="{BB962C8B-B14F-4D97-AF65-F5344CB8AC3E}">
        <p14:creationId xmlns:p14="http://schemas.microsoft.com/office/powerpoint/2010/main" val="7541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439652" y="1700808"/>
            <a:ext cx="7452828" cy="515719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Greimas</a:t>
            </a:r>
            <a:r>
              <a:rPr lang="tr-TR" sz="2800" cap="none" dirty="0"/>
              <a:t> ve arkadaşlarının bilimsel söylem çözümlemelerinde de görüldüğü gibi, </a:t>
            </a:r>
            <a:r>
              <a:rPr lang="tr-TR" sz="2800" cap="none" dirty="0" err="1"/>
              <a:t>sözcelem</a:t>
            </a:r>
            <a:r>
              <a:rPr lang="tr-TR" sz="2800" cap="none" dirty="0"/>
              <a:t> ediminin öznesinin konumu oldukça karmaşıktır, hatta, eyleyen kavramı göz önüne alınınca, tek bir özneden değil, birkaç özneden söz etmek daha doğru olur.</a:t>
            </a:r>
          </a:p>
          <a:p>
            <a:pPr algn="l"/>
            <a:r>
              <a:rPr lang="tr-TR" sz="2800" cap="none" dirty="0" err="1">
                <a:solidFill>
                  <a:srgbClr val="FFFF00"/>
                </a:solidFill>
              </a:rPr>
              <a:t>Anlatısal</a:t>
            </a:r>
            <a:r>
              <a:rPr lang="tr-TR" sz="2800" cap="none" dirty="0">
                <a:solidFill>
                  <a:srgbClr val="FFFF00"/>
                </a:solidFill>
              </a:rPr>
              <a:t> düzey, yazarın birinci aşamada oluşturduğu anlam yapılarını anlatı izlencesine uygun olarak eyleyenlere veya işlevlere dönüştürdüğü düzeydir.</a:t>
            </a:r>
          </a:p>
        </p:txBody>
      </p:sp>
    </p:spTree>
    <p:extLst>
      <p:ext uri="{BB962C8B-B14F-4D97-AF65-F5344CB8AC3E}">
        <p14:creationId xmlns:p14="http://schemas.microsoft.com/office/powerpoint/2010/main" val="1405746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1634120"/>
            <a:ext cx="6876764" cy="10801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Anlatı izlencesi; </a:t>
            </a:r>
            <a:r>
              <a:rPr lang="tr-TR" sz="2800" cap="none" dirty="0" err="1"/>
              <a:t>eyletim</a:t>
            </a:r>
            <a:r>
              <a:rPr lang="tr-TR" sz="2800" cap="none" dirty="0"/>
              <a:t>, edinç, edim ve yaptırım olmak üzere dört aşamada oluşur. </a:t>
            </a:r>
            <a:endParaRPr lang="tr-TR" sz="2800" cap="none" dirty="0">
              <a:solidFill>
                <a:srgbClr val="FFFF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931" y="2780928"/>
            <a:ext cx="7402006" cy="2632626"/>
          </a:xfrm>
          <a:prstGeom prst="rect">
            <a:avLst/>
          </a:prstGeom>
        </p:spPr>
      </p:pic>
      <p:sp>
        <p:nvSpPr>
          <p:cNvPr id="7" name="2 Alt Başlık"/>
          <p:cNvSpPr txBox="1">
            <a:spLocks/>
          </p:cNvSpPr>
          <p:nvPr/>
        </p:nvSpPr>
        <p:spPr>
          <a:xfrm>
            <a:off x="1607931" y="5805264"/>
            <a:ext cx="4645823" cy="41860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a:t>Anlatı şeması.</a:t>
            </a:r>
            <a:endParaRPr lang="tr-TR" cap="none" dirty="0">
              <a:solidFill>
                <a:srgbClr val="FFFF00"/>
              </a:solidFill>
            </a:endParaRPr>
          </a:p>
        </p:txBody>
      </p:sp>
    </p:spTree>
    <p:extLst>
      <p:ext uri="{BB962C8B-B14F-4D97-AF65-F5344CB8AC3E}">
        <p14:creationId xmlns:p14="http://schemas.microsoft.com/office/powerpoint/2010/main" val="960751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3501008"/>
            <a:ext cx="7272808" cy="3199565"/>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marL="457200" indent="-457200" algn="l">
              <a:buAutoNum type="arabicPeriod"/>
            </a:pPr>
            <a:r>
              <a:rPr lang="tr-TR" sz="2000" b="1" i="1" u="sng" cap="none" dirty="0">
                <a:solidFill>
                  <a:srgbClr val="FFFF00"/>
                </a:solidFill>
              </a:rPr>
              <a:t>Evre: Sözleşme ya/da </a:t>
            </a:r>
            <a:r>
              <a:rPr lang="tr-TR" sz="2000" b="1" i="1" u="sng" cap="none" dirty="0" err="1">
                <a:solidFill>
                  <a:srgbClr val="FFFF00"/>
                </a:solidFill>
              </a:rPr>
              <a:t>Eyletim</a:t>
            </a:r>
            <a:r>
              <a:rPr lang="tr-TR" sz="2000" b="1" i="1" cap="none" dirty="0">
                <a:solidFill>
                  <a:srgbClr val="FFFF00"/>
                </a:solidFill>
              </a:rPr>
              <a:t>:</a:t>
            </a:r>
            <a:r>
              <a:rPr lang="tr-TR" sz="2000" i="1" cap="none" dirty="0">
                <a:solidFill>
                  <a:srgbClr val="FFFF00"/>
                </a:solidFill>
              </a:rPr>
              <a:t> </a:t>
            </a:r>
            <a:r>
              <a:rPr lang="tr-TR" sz="2000" cap="none" dirty="0"/>
              <a:t>Anlatı izlencesi bu evre ile başlar. </a:t>
            </a:r>
          </a:p>
          <a:p>
            <a:pPr algn="l"/>
            <a:r>
              <a:rPr lang="tr-TR" sz="2000" cap="none" dirty="0"/>
              <a:t>Gönderici ile özne arasında bir sözleşme bulunur. Bu evrede, gönderen ile özne arasında bir ilişki söz konusudur. Gönderen izlenceyi uygulatırken özneye baskı kurarak onu etkisi altına almaya çalışır. </a:t>
            </a:r>
          </a:p>
          <a:p>
            <a:pPr algn="l"/>
            <a:r>
              <a:rPr lang="tr-TR" sz="2000" cap="none" dirty="0"/>
              <a:t>Gönderenin bu davranışına karşın özne, gönderenin ortaya koymuş olduğu davranışları yorum süzgecinden geçirerek uygulama noktasında son kararını verir.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803" y="1407985"/>
            <a:ext cx="5277453" cy="1876999"/>
          </a:xfrm>
          <a:prstGeom prst="rect">
            <a:avLst/>
          </a:prstGeom>
        </p:spPr>
      </p:pic>
    </p:spTree>
    <p:extLst>
      <p:ext uri="{BB962C8B-B14F-4D97-AF65-F5344CB8AC3E}">
        <p14:creationId xmlns:p14="http://schemas.microsoft.com/office/powerpoint/2010/main" val="928072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3501008"/>
            <a:ext cx="7272808" cy="3199565"/>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b="1" i="1" u="sng" cap="none" dirty="0"/>
              <a:t>2. </a:t>
            </a:r>
            <a:r>
              <a:rPr lang="tr-TR" sz="2000" b="1" i="1" u="sng" cap="none" dirty="0">
                <a:solidFill>
                  <a:srgbClr val="FFFF00"/>
                </a:solidFill>
              </a:rPr>
              <a:t>Evre: Edinç:</a:t>
            </a:r>
            <a:r>
              <a:rPr lang="tr-TR" sz="2000" cap="none" dirty="0">
                <a:solidFill>
                  <a:srgbClr val="FFFF00"/>
                </a:solidFill>
              </a:rPr>
              <a:t> </a:t>
            </a:r>
            <a:r>
              <a:rPr lang="tr-TR" sz="2000" cap="none" dirty="0"/>
              <a:t>Özne, nesneye hükmetmek için gerekli donanımları sağlar.</a:t>
            </a:r>
          </a:p>
          <a:p>
            <a:pPr algn="l"/>
            <a:r>
              <a:rPr lang="tr-TR" sz="2000" cap="none" dirty="0"/>
              <a:t>Bu süreçte öznenin, ilgili alanda yetkinliğe sahip olması gerekmektedir. Harekete geçen özne, bazen ekleyenler tarafından engellenme süreciyle karşılaşır. Bu evrede gönderenin işlevi sonlanır. Özne ise aktifleşerek gerekli olan yetileri belli aşamalardan geçerek elde etmeye çalışır. </a:t>
            </a:r>
          </a:p>
          <a:p>
            <a:pPr algn="l"/>
            <a:r>
              <a:rPr lang="tr-TR" sz="2000" cap="none" dirty="0"/>
              <a:t>Özne, bir sonraki evre olan edim için gereken doneleri elde eder.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803" y="1407985"/>
            <a:ext cx="5277453" cy="1876999"/>
          </a:xfrm>
          <a:prstGeom prst="rect">
            <a:avLst/>
          </a:prstGeom>
        </p:spPr>
      </p:pic>
    </p:spTree>
    <p:extLst>
      <p:ext uri="{BB962C8B-B14F-4D97-AF65-F5344CB8AC3E}">
        <p14:creationId xmlns:p14="http://schemas.microsoft.com/office/powerpoint/2010/main" val="89190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Göstergebilimde Anlamlandırma</a:t>
            </a:r>
            <a:r>
              <a:rPr lang="tr-TR" sz="2400" dirty="0"/>
              <a:t> </a:t>
            </a: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72816"/>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Şifresi çözülemeyen sözcüklerin anlamlandırılması zordur. </a:t>
            </a:r>
          </a:p>
          <a:p>
            <a:pPr algn="l"/>
            <a:endParaRPr lang="tr-TR" sz="2800" cap="none" dirty="0"/>
          </a:p>
          <a:p>
            <a:pPr algn="l"/>
            <a:r>
              <a:rPr lang="tr-TR" sz="2800" cap="none" dirty="0" err="1"/>
              <a:t>Barthes’in</a:t>
            </a:r>
            <a:r>
              <a:rPr lang="tr-TR" sz="2800" cap="none" dirty="0"/>
              <a:t> ifade ettiği gibi anlamlandırmanın iki düzeyi vardır. </a:t>
            </a:r>
          </a:p>
          <a:p>
            <a:pPr algn="l"/>
            <a:r>
              <a:rPr lang="tr-TR" sz="2800" cap="none" dirty="0">
                <a:solidFill>
                  <a:srgbClr val="FFFF00"/>
                </a:solidFill>
              </a:rPr>
              <a:t>Birincisi ‘</a:t>
            </a:r>
            <a:r>
              <a:rPr lang="tr-TR" sz="2800" i="1" cap="none" dirty="0" err="1">
                <a:solidFill>
                  <a:srgbClr val="FFFF00"/>
                </a:solidFill>
              </a:rPr>
              <a:t>düzanlam</a:t>
            </a:r>
            <a:r>
              <a:rPr lang="tr-TR" sz="2800" i="1" cap="none" dirty="0">
                <a:solidFill>
                  <a:srgbClr val="FFFF00"/>
                </a:solidFill>
              </a:rPr>
              <a:t>’</a:t>
            </a:r>
            <a:r>
              <a:rPr lang="tr-TR" sz="2800" cap="none" dirty="0">
                <a:solidFill>
                  <a:srgbClr val="FFFF00"/>
                </a:solidFill>
              </a:rPr>
              <a:t> </a:t>
            </a:r>
          </a:p>
          <a:p>
            <a:pPr algn="l"/>
            <a:r>
              <a:rPr lang="tr-TR" sz="2800" cap="none" dirty="0">
                <a:solidFill>
                  <a:srgbClr val="FFFF00"/>
                </a:solidFill>
              </a:rPr>
              <a:t>İkincisi ise, ‘</a:t>
            </a:r>
            <a:r>
              <a:rPr lang="tr-TR" sz="2800" i="1" cap="none" dirty="0" err="1">
                <a:solidFill>
                  <a:srgbClr val="FFFF00"/>
                </a:solidFill>
              </a:rPr>
              <a:t>yananlam</a:t>
            </a:r>
            <a:r>
              <a:rPr lang="tr-TR" sz="2800" cap="none" dirty="0">
                <a:solidFill>
                  <a:srgbClr val="FFFF00"/>
                </a:solidFill>
              </a:rPr>
              <a:t>’ </a:t>
            </a:r>
            <a:r>
              <a:rPr lang="tr-TR" sz="2800" cap="none" dirty="0" err="1">
                <a:solidFill>
                  <a:srgbClr val="FFFF00"/>
                </a:solidFill>
              </a:rPr>
              <a:t>dır</a:t>
            </a:r>
            <a:r>
              <a:rPr lang="tr-TR" sz="2800" cap="none" dirty="0">
                <a:solidFill>
                  <a:srgbClr val="FFFF00"/>
                </a:solidFill>
              </a:rPr>
              <a:t>. </a:t>
            </a:r>
            <a:endParaRPr lang="tr-TR" sz="28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84139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 </a:t>
            </a:r>
            <a:r>
              <a:rPr lang="tr-TR" sz="4000" b="1" cap="none" dirty="0" err="1">
                <a:solidFill>
                  <a:schemeClr val="tx1">
                    <a:lumMod val="50000"/>
                  </a:schemeClr>
                </a:solidFill>
              </a:rPr>
              <a:t>Anlatısal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3829835"/>
            <a:ext cx="7272808" cy="3199565"/>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b="1" i="1" u="sng" cap="none" dirty="0"/>
              <a:t>3. </a:t>
            </a:r>
            <a:r>
              <a:rPr lang="tr-TR" sz="2000" b="1" i="1" u="sng" cap="none" dirty="0">
                <a:solidFill>
                  <a:srgbClr val="FFFF00"/>
                </a:solidFill>
              </a:rPr>
              <a:t>Evre: Edim:</a:t>
            </a:r>
            <a:r>
              <a:rPr lang="tr-TR" sz="2000" i="1" cap="none" dirty="0">
                <a:solidFill>
                  <a:srgbClr val="FFFF00"/>
                </a:solidFill>
              </a:rPr>
              <a:t> </a:t>
            </a:r>
            <a:r>
              <a:rPr lang="tr-TR" sz="2000" cap="none" dirty="0"/>
              <a:t>Bu evrede özne, performansını ortaya koyarak eylemini gerçekleştirir.</a:t>
            </a:r>
          </a:p>
          <a:p>
            <a:pPr algn="l"/>
            <a:r>
              <a:rPr lang="tr-TR" sz="2000" cap="none" dirty="0"/>
              <a:t>Harekete geçmiş öznenin eylemlerindeki başarı düzeyi söz konusu olur. Öznenin edimi yüksekse nesnesine ulaşma olanağına sahip olur; Aksi takdirde nesneye ulaşamaz. Özne, edindiği yetileri kullanarak bu evrede asıl eylemini gerçekleştirir.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803" y="1552001"/>
            <a:ext cx="5277453" cy="1876999"/>
          </a:xfrm>
          <a:prstGeom prst="rect">
            <a:avLst/>
          </a:prstGeom>
        </p:spPr>
      </p:pic>
    </p:spTree>
    <p:extLst>
      <p:ext uri="{BB962C8B-B14F-4D97-AF65-F5344CB8AC3E}">
        <p14:creationId xmlns:p14="http://schemas.microsoft.com/office/powerpoint/2010/main" val="1815501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2.Anlatısal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4000273"/>
            <a:ext cx="7272808" cy="3199565"/>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b="1" i="1" u="sng" cap="none" dirty="0"/>
              <a:t>4. </a:t>
            </a:r>
            <a:r>
              <a:rPr lang="tr-TR" sz="2000" b="1" i="1" u="sng" cap="none" dirty="0">
                <a:solidFill>
                  <a:srgbClr val="FFFF00"/>
                </a:solidFill>
              </a:rPr>
              <a:t>Evre: Tanınma ve yaptırım:</a:t>
            </a:r>
            <a:r>
              <a:rPr lang="tr-TR" sz="2000" i="1" cap="none" dirty="0">
                <a:solidFill>
                  <a:srgbClr val="FFFF00"/>
                </a:solidFill>
              </a:rPr>
              <a:t> </a:t>
            </a:r>
            <a:r>
              <a:rPr lang="tr-TR" sz="2000" cap="none" dirty="0"/>
              <a:t>Bu evrede, öznenin gerçekleştirdiği performans gönderen tarafından değerlendirilir. </a:t>
            </a:r>
          </a:p>
          <a:p>
            <a:pPr algn="l"/>
            <a:r>
              <a:rPr lang="tr-TR" sz="2000" cap="none" dirty="0"/>
              <a:t>Öznenin performansı başarılı veya başarısızlığı ödül/ceza ekseninde değerlendirilir. Bu cezalandırma ve ödüllendirme eylemi, öznenin hedeflenen nesneye ulaşıp ulaşılamama noktasında gerçekleştirilir.</a:t>
            </a:r>
            <a:endParaRPr lang="tr-TR" sz="20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720316"/>
            <a:ext cx="5277453" cy="1876999"/>
          </a:xfrm>
          <a:prstGeom prst="rect">
            <a:avLst/>
          </a:prstGeom>
        </p:spPr>
      </p:pic>
    </p:spTree>
    <p:extLst>
      <p:ext uri="{BB962C8B-B14F-4D97-AF65-F5344CB8AC3E}">
        <p14:creationId xmlns:p14="http://schemas.microsoft.com/office/powerpoint/2010/main" val="429705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accent3"/>
                </a:solidFill>
              </a:rPr>
              <a:t>3. </a:t>
            </a:r>
            <a:r>
              <a:rPr lang="tr-TR" sz="4000" b="1" cap="none" dirty="0" err="1">
                <a:solidFill>
                  <a:schemeClr val="accent3"/>
                </a:solidFill>
              </a:rPr>
              <a:t>İzleksel</a:t>
            </a:r>
            <a:r>
              <a:rPr lang="tr-TR" sz="4000" b="1" cap="none" dirty="0">
                <a:solidFill>
                  <a:schemeClr val="accent3"/>
                </a:solidFill>
              </a:rPr>
              <a:t> Düzey</a:t>
            </a:r>
            <a:endParaRPr lang="tr-TR" sz="4000" cap="none" dirty="0">
              <a:solidFill>
                <a:schemeClr val="accent3"/>
              </a:solidFill>
              <a:latin typeface="Times New Roman" pitchFamily="18" charset="0"/>
              <a:cs typeface="Times New Roman" pitchFamily="18" charset="0"/>
            </a:endParaRPr>
          </a:p>
        </p:txBody>
      </p:sp>
      <p:sp>
        <p:nvSpPr>
          <p:cNvPr id="6" name="2 Alt Başlık"/>
          <p:cNvSpPr txBox="1">
            <a:spLocks/>
          </p:cNvSpPr>
          <p:nvPr/>
        </p:nvSpPr>
        <p:spPr>
          <a:xfrm>
            <a:off x="1475656" y="1844824"/>
            <a:ext cx="7298831" cy="46805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solidFill>
                  <a:schemeClr val="accent3"/>
                </a:solidFill>
              </a:rPr>
              <a:t>İzleksel</a:t>
            </a:r>
            <a:r>
              <a:rPr lang="tr-TR" sz="2800" cap="none" dirty="0">
                <a:solidFill>
                  <a:schemeClr val="accent3"/>
                </a:solidFill>
              </a:rPr>
              <a:t> düzey, </a:t>
            </a:r>
            <a:r>
              <a:rPr lang="tr-TR" sz="2800" cap="none" dirty="0" err="1">
                <a:solidFill>
                  <a:schemeClr val="accent3"/>
                </a:solidFill>
              </a:rPr>
              <a:t>betisel</a:t>
            </a:r>
            <a:r>
              <a:rPr lang="tr-TR" sz="2800" cap="none" dirty="0">
                <a:solidFill>
                  <a:schemeClr val="accent3"/>
                </a:solidFill>
              </a:rPr>
              <a:t> ve </a:t>
            </a:r>
            <a:r>
              <a:rPr lang="tr-TR" sz="2800" cap="none" dirty="0" err="1">
                <a:solidFill>
                  <a:schemeClr val="accent3"/>
                </a:solidFill>
              </a:rPr>
              <a:t>anlatısal</a:t>
            </a:r>
            <a:r>
              <a:rPr lang="tr-TR" sz="2800" cap="none" dirty="0">
                <a:solidFill>
                  <a:schemeClr val="accent3"/>
                </a:solidFill>
              </a:rPr>
              <a:t> düzeyin ve anlamın yüzeysel boyutunun ötesinde derinlerde yatan boyutu ile ilgilenir. </a:t>
            </a:r>
          </a:p>
          <a:p>
            <a:pPr algn="l"/>
            <a:endParaRPr lang="tr-TR" sz="2800" cap="none" dirty="0"/>
          </a:p>
          <a:p>
            <a:pPr algn="l"/>
            <a:r>
              <a:rPr lang="tr-TR" sz="2800" cap="none" dirty="0" err="1"/>
              <a:t>Göstergebilimsel</a:t>
            </a:r>
            <a:r>
              <a:rPr lang="tr-TR" sz="2800" cap="none" dirty="0"/>
              <a:t> çözümlemenin son aşamasıdır. Anlamın derinlerinde yatan değerlere ulaşıldığı </a:t>
            </a:r>
            <a:r>
              <a:rPr lang="tr-TR" sz="2800" cap="none" dirty="0" err="1"/>
              <a:t>izleksel</a:t>
            </a:r>
            <a:r>
              <a:rPr lang="tr-TR" sz="2800" cap="none" dirty="0"/>
              <a:t> düzey çözümlemelerinde soyut aşamalar söz konusudur. </a:t>
            </a:r>
            <a:endParaRPr lang="tr-TR" sz="2800" dirty="0"/>
          </a:p>
        </p:txBody>
      </p:sp>
    </p:spTree>
    <p:extLst>
      <p:ext uri="{BB962C8B-B14F-4D97-AF65-F5344CB8AC3E}">
        <p14:creationId xmlns:p14="http://schemas.microsoft.com/office/powerpoint/2010/main" val="1334522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2193504"/>
            <a:ext cx="7298831" cy="46805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Göstergebilimsel</a:t>
            </a:r>
            <a:r>
              <a:rPr lang="tr-TR" sz="2800" cap="none" dirty="0"/>
              <a:t> çözümlemenin bu düzeyinde,</a:t>
            </a:r>
          </a:p>
          <a:p>
            <a:pPr algn="l"/>
            <a:r>
              <a:rPr lang="tr-TR" sz="2800" cap="none" dirty="0"/>
              <a:t>İçeriğin temel yapısının keşfi ve zihindeki yeni taslağının göstergebilimci tarafından yeniden üretilmesiyle ilgilidir. </a:t>
            </a:r>
          </a:p>
          <a:p>
            <a:pPr algn="l"/>
            <a:r>
              <a:rPr lang="tr-TR" sz="2800" cap="none" dirty="0"/>
              <a:t>Sonuç olarak göstergebilimci bir metni çözümlerken en alt düzeyden zirveye doğru giden düzey süreçlerini izler. </a:t>
            </a:r>
          </a:p>
        </p:txBody>
      </p:sp>
    </p:spTree>
    <p:extLst>
      <p:ext uri="{BB962C8B-B14F-4D97-AF65-F5344CB8AC3E}">
        <p14:creationId xmlns:p14="http://schemas.microsoft.com/office/powerpoint/2010/main" val="580015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38990" y="1844824"/>
            <a:ext cx="7298831" cy="46805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Anlatının soyutlaşması, anlatının çözümleme sürecini zorlaştıran bir etkendir. Yani, anlatının derinlerinde yatan </a:t>
            </a:r>
            <a:r>
              <a:rPr lang="tr-TR" sz="2400" cap="none" dirty="0" err="1"/>
              <a:t>yananlamsal</a:t>
            </a:r>
            <a:r>
              <a:rPr lang="tr-TR" sz="2400" cap="none" dirty="0"/>
              <a:t> boyutun ortaya çıkartılmasında </a:t>
            </a:r>
            <a:r>
              <a:rPr lang="tr-TR" sz="2400" cap="none" dirty="0" err="1"/>
              <a:t>betisel</a:t>
            </a:r>
            <a:r>
              <a:rPr lang="tr-TR" sz="2400" cap="none" dirty="0"/>
              <a:t> ve </a:t>
            </a:r>
            <a:r>
              <a:rPr lang="tr-TR" sz="2400" cap="none" dirty="0" err="1"/>
              <a:t>anlatısal</a:t>
            </a:r>
            <a:r>
              <a:rPr lang="tr-TR" sz="2400" cap="none" dirty="0"/>
              <a:t> düzeyde elde edilen doneler çıkış noktası görevi üstlenir.</a:t>
            </a:r>
          </a:p>
          <a:p>
            <a:pPr algn="l"/>
            <a:r>
              <a:rPr lang="tr-TR" sz="2400" cap="none" dirty="0" err="1">
                <a:solidFill>
                  <a:srgbClr val="FFC000"/>
                </a:solidFill>
              </a:rPr>
              <a:t>İzleksel</a:t>
            </a:r>
            <a:r>
              <a:rPr lang="tr-TR" sz="2400" cap="none" dirty="0">
                <a:solidFill>
                  <a:srgbClr val="FFC000"/>
                </a:solidFill>
              </a:rPr>
              <a:t> düzeyde, önceki iki düzeyde elde edilen değerlerin gösterdiklerinin ötesinde göstermek istedikleri ortaya çıkartılır. Biçimden ziyade içeriğin ön planda olduğu bu aşamada ele alınan </a:t>
            </a:r>
            <a:r>
              <a:rPr lang="tr-TR" sz="2400" cap="none" dirty="0" err="1">
                <a:solidFill>
                  <a:srgbClr val="FFC000"/>
                </a:solidFill>
              </a:rPr>
              <a:t>anlambirimciklerinin</a:t>
            </a:r>
            <a:r>
              <a:rPr lang="tr-TR" sz="2400" cap="none" dirty="0">
                <a:solidFill>
                  <a:srgbClr val="FFC000"/>
                </a:solidFill>
              </a:rPr>
              <a:t> kendi aralarındaki ilişkilerden yola çıkarak nihai anlamsal boyuta ulaşılır. </a:t>
            </a:r>
          </a:p>
        </p:txBody>
      </p:sp>
    </p:spTree>
    <p:extLst>
      <p:ext uri="{BB962C8B-B14F-4D97-AF65-F5344CB8AC3E}">
        <p14:creationId xmlns:p14="http://schemas.microsoft.com/office/powerpoint/2010/main" val="678485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1556792"/>
            <a:ext cx="7416824" cy="252028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A. J. </a:t>
            </a:r>
            <a:r>
              <a:rPr lang="tr-TR" sz="2400" cap="none" dirty="0" err="1"/>
              <a:t>Greimas’ın</a:t>
            </a:r>
            <a:r>
              <a:rPr lang="tr-TR" sz="2400" cap="none" dirty="0"/>
              <a:t> </a:t>
            </a:r>
            <a:r>
              <a:rPr lang="tr-TR" sz="2400" cap="none" dirty="0" err="1"/>
              <a:t>göstergebilimsel</a:t>
            </a:r>
            <a:r>
              <a:rPr lang="tr-TR" sz="2400" cap="none" dirty="0"/>
              <a:t> dörtgeni, anlamsal yapı ve </a:t>
            </a:r>
            <a:r>
              <a:rPr lang="tr-TR" sz="2400" cap="none" dirty="0" err="1"/>
              <a:t>sözdizimsel</a:t>
            </a:r>
            <a:r>
              <a:rPr lang="tr-TR" sz="2400" cap="none" dirty="0"/>
              <a:t> yapıları ortaya koymaya yarayan soyut ve mantıksal </a:t>
            </a:r>
            <a:r>
              <a:rPr lang="tr-TR" sz="2400" cap="none"/>
              <a:t>bir şemadır.  </a:t>
            </a:r>
            <a:r>
              <a:rPr lang="tr-TR" sz="2400" cap="none" dirty="0" err="1"/>
              <a:t>Göstergebilimsel</a:t>
            </a:r>
            <a:r>
              <a:rPr lang="tr-TR" sz="2400" cap="none" dirty="0"/>
              <a:t> dörtgeni yoluyla </a:t>
            </a:r>
            <a:r>
              <a:rPr lang="tr-TR" sz="2400" cap="none" dirty="0" err="1"/>
              <a:t>Greimas</a:t>
            </a:r>
            <a:r>
              <a:rPr lang="tr-TR" sz="2400" cap="none" dirty="0"/>
              <a:t>, bir anlatının temel yapısal öğeleri arasındaki gizil, mantıksal bağıntıları yakalama olanağını sağlamaktadır. </a:t>
            </a:r>
            <a:endParaRPr lang="tr-TR" sz="2400" cap="none" dirty="0">
              <a:solidFill>
                <a:srgbClr val="FFC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673055"/>
            <a:ext cx="4250432" cy="2924297"/>
          </a:xfrm>
          <a:prstGeom prst="rect">
            <a:avLst/>
          </a:prstGeom>
        </p:spPr>
      </p:pic>
      <p:sp>
        <p:nvSpPr>
          <p:cNvPr id="7" name="2 Alt Başlık"/>
          <p:cNvSpPr txBox="1">
            <a:spLocks/>
          </p:cNvSpPr>
          <p:nvPr/>
        </p:nvSpPr>
        <p:spPr>
          <a:xfrm>
            <a:off x="6064424" y="5825680"/>
            <a:ext cx="3096344" cy="113171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cap="none" dirty="0" err="1"/>
              <a:t>Greimas’ın</a:t>
            </a:r>
            <a:r>
              <a:rPr lang="tr-TR" cap="none" dirty="0"/>
              <a:t> </a:t>
            </a:r>
            <a:r>
              <a:rPr lang="tr-TR" cap="none" dirty="0" err="1"/>
              <a:t>göstergebilimsel</a:t>
            </a:r>
            <a:r>
              <a:rPr lang="tr-TR" cap="none" dirty="0"/>
              <a:t> </a:t>
            </a:r>
          </a:p>
          <a:p>
            <a:pPr algn="l"/>
            <a:r>
              <a:rPr lang="tr-TR" cap="none" dirty="0"/>
              <a:t>dörtgeni.</a:t>
            </a:r>
            <a:endParaRPr lang="tr-TR" cap="none" dirty="0">
              <a:solidFill>
                <a:srgbClr val="FFC000"/>
              </a:solidFill>
            </a:endParaRPr>
          </a:p>
        </p:txBody>
      </p:sp>
    </p:spTree>
    <p:extLst>
      <p:ext uri="{BB962C8B-B14F-4D97-AF65-F5344CB8AC3E}">
        <p14:creationId xmlns:p14="http://schemas.microsoft.com/office/powerpoint/2010/main" val="1723579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4363355"/>
            <a:ext cx="7416824" cy="252028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cap="none" dirty="0" err="1"/>
              <a:t>Göstergebilimsel</a:t>
            </a:r>
            <a:r>
              <a:rPr lang="tr-TR" sz="2000" cap="none" dirty="0"/>
              <a:t> dörtgenden, herhangi bir anlamsal kategorinin mantıksal eklemlenişinin görsel sunumunu anlıyoruz. En az iki terim arasındaki ilişki olarak tanımlandığında, </a:t>
            </a:r>
            <a:r>
              <a:rPr lang="tr-TR" sz="2000" cap="none" dirty="0" err="1"/>
              <a:t>anlamlamanın</a:t>
            </a:r>
            <a:r>
              <a:rPr lang="tr-TR" sz="2000" cap="none" dirty="0"/>
              <a:t> </a:t>
            </a:r>
            <a:r>
              <a:rPr lang="tr-TR" sz="2000" cap="none" dirty="0" err="1"/>
              <a:t>elementer</a:t>
            </a:r>
            <a:r>
              <a:rPr lang="tr-TR" sz="2000" cap="none" dirty="0"/>
              <a:t> yapısı, ancak dilin </a:t>
            </a:r>
            <a:r>
              <a:rPr lang="tr-TR" sz="2000" cap="none" dirty="0" err="1"/>
              <a:t>paradigmatik</a:t>
            </a:r>
            <a:r>
              <a:rPr lang="tr-TR" sz="2000" cap="none" dirty="0"/>
              <a:t> eksenini belirten bir karşıtlık anlamına dayanır. </a:t>
            </a:r>
            <a:r>
              <a:rPr lang="tr-TR" sz="2000" cap="none" dirty="0" err="1"/>
              <a:t>Bütüncede</a:t>
            </a:r>
            <a:r>
              <a:rPr lang="tr-TR" sz="2000" cap="none" dirty="0"/>
              <a:t> yer alan her gösterge biriminin </a:t>
            </a:r>
            <a:r>
              <a:rPr lang="tr-TR" sz="2000" cap="none" dirty="0" err="1"/>
              <a:t>yananlamları</a:t>
            </a:r>
            <a:r>
              <a:rPr lang="tr-TR" sz="2000" cap="none" dirty="0"/>
              <a:t> belirlenerek, anlatının çözümlenme süreci tamamlanır. </a:t>
            </a:r>
            <a:endParaRPr lang="tr-TR" sz="2000" cap="none" dirty="0">
              <a:solidFill>
                <a:srgbClr val="FFC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286995"/>
            <a:ext cx="4248472" cy="2922948"/>
          </a:xfrm>
          <a:prstGeom prst="rect">
            <a:avLst/>
          </a:prstGeom>
        </p:spPr>
      </p:pic>
    </p:spTree>
    <p:extLst>
      <p:ext uri="{BB962C8B-B14F-4D97-AF65-F5344CB8AC3E}">
        <p14:creationId xmlns:p14="http://schemas.microsoft.com/office/powerpoint/2010/main" val="1251547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6" name="2 Alt Başlık"/>
          <p:cNvSpPr txBox="1">
            <a:spLocks/>
          </p:cNvSpPr>
          <p:nvPr/>
        </p:nvSpPr>
        <p:spPr>
          <a:xfrm>
            <a:off x="1547664" y="4363355"/>
            <a:ext cx="7416824" cy="252028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i="1" cap="none" dirty="0">
                <a:solidFill>
                  <a:srgbClr val="FFFF00"/>
                </a:solidFill>
              </a:rPr>
              <a:t>Dörtgen birçok anlam izlenimi yaratan durağan, bir başka deyişle statik </a:t>
            </a:r>
            <a:r>
              <a:rPr lang="tr-TR" sz="2000" i="1" cap="none" dirty="0" err="1">
                <a:solidFill>
                  <a:srgbClr val="FFFF00"/>
                </a:solidFill>
              </a:rPr>
              <a:t>ikişkilerin</a:t>
            </a:r>
            <a:r>
              <a:rPr lang="tr-TR" sz="2000" i="1" cap="none" dirty="0">
                <a:solidFill>
                  <a:srgbClr val="FFFF00"/>
                </a:solidFill>
              </a:rPr>
              <a:t> eklemlenmesiyle incelenebilir. </a:t>
            </a:r>
          </a:p>
          <a:p>
            <a:pPr algn="l"/>
            <a:r>
              <a:rPr lang="tr-TR" sz="2000" i="1" cap="none" dirty="0"/>
              <a:t>Bu durumda, ilişkiler </a:t>
            </a:r>
            <a:r>
              <a:rPr lang="tr-TR" sz="2000" i="1" cap="none" dirty="0" err="1"/>
              <a:t>göstergebirimciklerin</a:t>
            </a:r>
            <a:r>
              <a:rPr lang="tr-TR" sz="2000" i="1" cap="none" dirty="0"/>
              <a:t> değerleri arasındaki bir dizgeyle açıklanabilir. Bu, dörtgenin sınıflandırılmış ve durağan özelliğidir. </a:t>
            </a:r>
            <a:endParaRPr lang="tr-TR" sz="2000" cap="none" dirty="0">
              <a:solidFill>
                <a:srgbClr val="FFC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286995"/>
            <a:ext cx="4248472" cy="2922948"/>
          </a:xfrm>
          <a:prstGeom prst="rect">
            <a:avLst/>
          </a:prstGeom>
        </p:spPr>
      </p:pic>
    </p:spTree>
    <p:extLst>
      <p:ext uri="{BB962C8B-B14F-4D97-AF65-F5344CB8AC3E}">
        <p14:creationId xmlns:p14="http://schemas.microsoft.com/office/powerpoint/2010/main" val="565960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0"/>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286995"/>
            <a:ext cx="4248472" cy="292294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4335354"/>
            <a:ext cx="7061200" cy="2400300"/>
          </a:xfrm>
          <a:prstGeom prst="rect">
            <a:avLst/>
          </a:prstGeom>
        </p:spPr>
      </p:pic>
      <p:sp>
        <p:nvSpPr>
          <p:cNvPr id="7" name="2 Alt Başlık"/>
          <p:cNvSpPr txBox="1">
            <a:spLocks/>
          </p:cNvSpPr>
          <p:nvPr/>
        </p:nvSpPr>
        <p:spPr>
          <a:xfrm>
            <a:off x="5978152" y="3760261"/>
            <a:ext cx="2482280" cy="465287"/>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i="1" cap="none">
                <a:solidFill>
                  <a:srgbClr val="FFFF00"/>
                </a:solidFill>
              </a:rPr>
              <a:t>Eksenlerin anlamı.</a:t>
            </a:r>
            <a:endParaRPr lang="tr-TR" sz="2000" cap="none" dirty="0">
              <a:solidFill>
                <a:srgbClr val="FFC000"/>
              </a:solidFill>
            </a:endParaRPr>
          </a:p>
        </p:txBody>
      </p:sp>
    </p:spTree>
    <p:extLst>
      <p:ext uri="{BB962C8B-B14F-4D97-AF65-F5344CB8AC3E}">
        <p14:creationId xmlns:p14="http://schemas.microsoft.com/office/powerpoint/2010/main" val="1755767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3"/>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286995"/>
            <a:ext cx="3427369" cy="2358029"/>
          </a:xfrm>
          <a:prstGeom prst="rect">
            <a:avLst/>
          </a:prstGeom>
        </p:spPr>
      </p:pic>
      <p:sp>
        <p:nvSpPr>
          <p:cNvPr id="7" name="2 Alt Başlık"/>
          <p:cNvSpPr txBox="1">
            <a:spLocks/>
          </p:cNvSpPr>
          <p:nvPr/>
        </p:nvSpPr>
        <p:spPr>
          <a:xfrm>
            <a:off x="5229692" y="1791993"/>
            <a:ext cx="3629415" cy="2399087"/>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cap="none" dirty="0" err="1"/>
              <a:t>Greimas</a:t>
            </a:r>
            <a:r>
              <a:rPr lang="tr-TR" sz="2000" cap="none" dirty="0"/>
              <a:t>, </a:t>
            </a:r>
            <a:r>
              <a:rPr lang="tr-TR" sz="2000" cap="none" dirty="0" err="1"/>
              <a:t>göstergebilimsel</a:t>
            </a:r>
            <a:r>
              <a:rPr lang="tr-TR" sz="2000" cap="none" dirty="0"/>
              <a:t> dörtgenini aşağıdaki dört eksen arasındaki ilişkiyi göz önünde bulundurarak oluşturmuştur. Bu dört ekseni aşağıda belirtildiği gibi gösterebiliriz</a:t>
            </a:r>
            <a:r>
              <a:rPr lang="tr-TR" sz="2000" dirty="0"/>
              <a:t>.</a:t>
            </a: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966257"/>
            <a:ext cx="5724128" cy="2567239"/>
          </a:xfrm>
          <a:prstGeom prst="rect">
            <a:avLst/>
          </a:prstGeom>
        </p:spPr>
      </p:pic>
    </p:spTree>
    <p:extLst>
      <p:ext uri="{BB962C8B-B14F-4D97-AF65-F5344CB8AC3E}">
        <p14:creationId xmlns:p14="http://schemas.microsoft.com/office/powerpoint/2010/main" val="113068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t>Düzanlam</a:t>
            </a:r>
            <a:endParaRPr lang="tr-TR" sz="40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57436" y="2465512"/>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solidFill>
                  <a:srgbClr val="FFFF00"/>
                </a:solidFill>
              </a:rPr>
              <a:t>Duyulan bir sözcüğün zihinde canlandırdığı ilk kavram, göstergenin </a:t>
            </a:r>
            <a:r>
              <a:rPr lang="tr-TR" sz="3600" cap="none" dirty="0" err="1">
                <a:solidFill>
                  <a:srgbClr val="FFFF00"/>
                </a:solidFill>
              </a:rPr>
              <a:t>düzanlamıdır</a:t>
            </a:r>
            <a:r>
              <a:rPr lang="tr-TR" sz="3600" cap="none" dirty="0">
                <a:solidFill>
                  <a:srgbClr val="FFFF00"/>
                </a:solidFill>
              </a:rPr>
              <a:t>. </a:t>
            </a:r>
            <a:endParaRPr lang="tr-TR" sz="36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99578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3"/>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7" name="2 Alt Başlık"/>
          <p:cNvSpPr txBox="1">
            <a:spLocks/>
          </p:cNvSpPr>
          <p:nvPr/>
        </p:nvSpPr>
        <p:spPr>
          <a:xfrm>
            <a:off x="1547664" y="1412776"/>
            <a:ext cx="7200800" cy="46805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a:t>Sonuç olarak </a:t>
            </a:r>
            <a:r>
              <a:rPr lang="tr-TR" sz="3200" cap="none" dirty="0" err="1"/>
              <a:t>greimas’ın</a:t>
            </a:r>
            <a:r>
              <a:rPr lang="tr-TR" sz="3200" cap="none" dirty="0"/>
              <a:t> </a:t>
            </a:r>
            <a:r>
              <a:rPr lang="tr-TR" sz="3200" cap="none" dirty="0" err="1"/>
              <a:t>göstergebilimsel</a:t>
            </a:r>
            <a:r>
              <a:rPr lang="tr-TR" sz="3200" cap="none" dirty="0"/>
              <a:t> çözümlemesinde, parça-bütün ilişkisinin nihayete kavuştuğu aşama </a:t>
            </a:r>
            <a:r>
              <a:rPr lang="tr-TR" sz="3200" cap="none" dirty="0" err="1"/>
              <a:t>izleksel</a:t>
            </a:r>
            <a:r>
              <a:rPr lang="tr-TR" sz="3200" cap="none" dirty="0"/>
              <a:t> aşamadır. </a:t>
            </a:r>
          </a:p>
          <a:p>
            <a:pPr algn="l"/>
            <a:r>
              <a:rPr lang="tr-TR" sz="3200" cap="none" dirty="0"/>
              <a:t>Bir yazınsal metin ile sanat eserinin incelenmesinde farklılıklar görülebilir. Sanat eserlerinin çözümlenme süreçlerinde ‘</a:t>
            </a:r>
            <a:r>
              <a:rPr lang="tr-TR" sz="3200" cap="none" dirty="0" err="1"/>
              <a:t>izleksel</a:t>
            </a:r>
            <a:r>
              <a:rPr lang="tr-TR" sz="3200" cap="none" dirty="0"/>
              <a:t> düzey’ en önemli aşamadır</a:t>
            </a:r>
            <a:r>
              <a:rPr lang="tr-TR" sz="2000" dirty="0"/>
              <a:t>.</a:t>
            </a:r>
          </a:p>
        </p:txBody>
      </p:sp>
    </p:spTree>
    <p:extLst>
      <p:ext uri="{BB962C8B-B14F-4D97-AF65-F5344CB8AC3E}">
        <p14:creationId xmlns:p14="http://schemas.microsoft.com/office/powerpoint/2010/main" val="1868570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3"/>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7" name="2 Alt Başlık"/>
          <p:cNvSpPr txBox="1">
            <a:spLocks/>
          </p:cNvSpPr>
          <p:nvPr/>
        </p:nvSpPr>
        <p:spPr>
          <a:xfrm>
            <a:off x="1578460" y="1932647"/>
            <a:ext cx="7200800" cy="4680520"/>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a:t>Sanatçının duygu ve düşüncesi sonucu biçimlenen sanat eserleri, soyut kavram yoğunluğu içermektedir. </a:t>
            </a:r>
          </a:p>
          <a:p>
            <a:pPr algn="l"/>
            <a:r>
              <a:rPr lang="tr-TR" sz="3200" cap="none" dirty="0"/>
              <a:t>Çözümlemenin </a:t>
            </a:r>
            <a:r>
              <a:rPr lang="tr-TR" sz="3200" cap="none" dirty="0" err="1"/>
              <a:t>izleksel</a:t>
            </a:r>
            <a:r>
              <a:rPr lang="tr-TR" sz="3200" cap="none" dirty="0"/>
              <a:t> düzeyinde, sanatçının eserlerine eklemlediği şifre ve kodların tespit edilip bütünce (sanat eseri) ile kaynaştırılması gerekmektedir.</a:t>
            </a:r>
            <a:endParaRPr lang="tr-TR" sz="2000" cap="none" dirty="0"/>
          </a:p>
        </p:txBody>
      </p:sp>
    </p:spTree>
    <p:extLst>
      <p:ext uri="{BB962C8B-B14F-4D97-AF65-F5344CB8AC3E}">
        <p14:creationId xmlns:p14="http://schemas.microsoft.com/office/powerpoint/2010/main" val="736354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3"/>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7" name="2 Alt Başlık"/>
          <p:cNvSpPr txBox="1">
            <a:spLocks/>
          </p:cNvSpPr>
          <p:nvPr/>
        </p:nvSpPr>
        <p:spPr>
          <a:xfrm>
            <a:off x="1525996" y="2564904"/>
            <a:ext cx="7200800" cy="280831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a:t>Özellikle çağdaş sanat sürecinde üretilen çalışmalar, biçimin ötesinde derinlerde yatan (</a:t>
            </a:r>
            <a:r>
              <a:rPr lang="tr-TR" sz="3200" cap="none" dirty="0" err="1"/>
              <a:t>yananlam</a:t>
            </a:r>
            <a:r>
              <a:rPr lang="tr-TR" sz="3200" cap="none" dirty="0"/>
              <a:t>) anlamsal boyutları öne çıkartır. </a:t>
            </a:r>
          </a:p>
        </p:txBody>
      </p:sp>
    </p:spTree>
    <p:extLst>
      <p:ext uri="{BB962C8B-B14F-4D97-AF65-F5344CB8AC3E}">
        <p14:creationId xmlns:p14="http://schemas.microsoft.com/office/powerpoint/2010/main" val="1690657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3"/>
            <a:ext cx="9144000" cy="6858000"/>
          </a:xfrm>
          <a:prstGeom prst="rect">
            <a:avLst/>
          </a:prstGeom>
        </p:spPr>
      </p:pic>
      <p:sp>
        <p:nvSpPr>
          <p:cNvPr id="12" name="2 Alt Başlık"/>
          <p:cNvSpPr>
            <a:spLocks noGrp="1"/>
          </p:cNvSpPr>
          <p:nvPr>
            <p:ph type="subTitle" idx="1"/>
          </p:nvPr>
        </p:nvSpPr>
        <p:spPr>
          <a:xfrm>
            <a:off x="1547664" y="548680"/>
            <a:ext cx="6768752" cy="1152128"/>
          </a:xfrm>
        </p:spPr>
        <p:txBody>
          <a:bodyPr>
            <a:normAutofit/>
          </a:bodyPr>
          <a:lstStyle/>
          <a:p>
            <a:pPr algn="l"/>
            <a:r>
              <a:rPr lang="tr-TR" sz="4000" b="1" cap="none" dirty="0">
                <a:solidFill>
                  <a:schemeClr val="tx1">
                    <a:lumMod val="50000"/>
                  </a:schemeClr>
                </a:solidFill>
              </a:rPr>
              <a:t>3. </a:t>
            </a:r>
            <a:r>
              <a:rPr lang="tr-TR" sz="4000" b="1" cap="none" dirty="0" err="1">
                <a:solidFill>
                  <a:schemeClr val="tx1">
                    <a:lumMod val="50000"/>
                  </a:schemeClr>
                </a:solidFill>
              </a:rPr>
              <a:t>İzleksel</a:t>
            </a:r>
            <a:r>
              <a:rPr lang="tr-TR" sz="4000" b="1" cap="none" dirty="0">
                <a:solidFill>
                  <a:schemeClr val="tx1">
                    <a:lumMod val="50000"/>
                  </a:schemeClr>
                </a:solidFill>
              </a:rPr>
              <a:t> Düzey</a:t>
            </a:r>
            <a:endParaRPr lang="tr-TR" sz="4000" cap="none" dirty="0">
              <a:solidFill>
                <a:schemeClr val="tx1">
                  <a:lumMod val="50000"/>
                </a:schemeClr>
              </a:solidFill>
              <a:latin typeface="Times New Roman" pitchFamily="18" charset="0"/>
              <a:cs typeface="Times New Roman" pitchFamily="18" charset="0"/>
            </a:endParaRPr>
          </a:p>
        </p:txBody>
      </p:sp>
      <p:sp>
        <p:nvSpPr>
          <p:cNvPr id="7" name="2 Alt Başlık"/>
          <p:cNvSpPr txBox="1">
            <a:spLocks/>
          </p:cNvSpPr>
          <p:nvPr/>
        </p:nvSpPr>
        <p:spPr>
          <a:xfrm>
            <a:off x="1547664" y="2060848"/>
            <a:ext cx="7200800" cy="3744416"/>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a:solidFill>
                  <a:schemeClr val="accent6">
                    <a:lumMod val="40000"/>
                    <a:lumOff val="60000"/>
                  </a:schemeClr>
                </a:solidFill>
              </a:rPr>
              <a:t>Göstergebilimin, soyut değerleri bünyesinde barındıran bu sanatsal üretimlerin çözümlenebilmesi noktasında kullanılacak etkili çözümleme yöntemlerinden birinin </a:t>
            </a:r>
            <a:r>
              <a:rPr lang="tr-TR" sz="3200" cap="none" dirty="0" err="1">
                <a:solidFill>
                  <a:schemeClr val="accent6">
                    <a:lumMod val="40000"/>
                    <a:lumOff val="60000"/>
                  </a:schemeClr>
                </a:solidFill>
              </a:rPr>
              <a:t>Greimas’ın</a:t>
            </a:r>
            <a:r>
              <a:rPr lang="tr-TR" sz="3200" cap="none" dirty="0">
                <a:solidFill>
                  <a:schemeClr val="accent6">
                    <a:lumMod val="40000"/>
                    <a:lumOff val="60000"/>
                  </a:schemeClr>
                </a:solidFill>
              </a:rPr>
              <a:t> belirtilen çözümleme yöntemi olduğu söylenebilir.</a:t>
            </a:r>
            <a:endParaRPr lang="tr-TR" sz="2000" cap="none" dirty="0">
              <a:solidFill>
                <a:schemeClr val="accent6">
                  <a:lumMod val="40000"/>
                  <a:lumOff val="60000"/>
                </a:schemeClr>
              </a:solidFill>
            </a:endParaRPr>
          </a:p>
        </p:txBody>
      </p:sp>
    </p:spTree>
    <p:extLst>
      <p:ext uri="{BB962C8B-B14F-4D97-AF65-F5344CB8AC3E}">
        <p14:creationId xmlns:p14="http://schemas.microsoft.com/office/powerpoint/2010/main" val="2126612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2708920"/>
            <a:ext cx="6696744" cy="1656184"/>
          </a:xfrm>
        </p:spPr>
        <p:txBody>
          <a:bodyPr>
            <a:normAutofit/>
          </a:bodyPr>
          <a:lstStyle/>
          <a:p>
            <a:pPr algn="l"/>
            <a:r>
              <a:rPr lang="tr-TR" sz="2400" b="1" cap="none" dirty="0">
                <a:cs typeface="Times New Roman" pitchFamily="18" charset="0"/>
              </a:rPr>
              <a:t> </a:t>
            </a:r>
            <a:r>
              <a:rPr lang="tr-TR" sz="2800" b="1" dirty="0">
                <a:latin typeface="Times New Roman" pitchFamily="18" charset="0"/>
                <a:cs typeface="Times New Roman" pitchFamily="18" charset="0"/>
              </a:rPr>
              <a:t> </a:t>
            </a:r>
            <a:r>
              <a:rPr lang="tr-TR" sz="2800" b="1" cap="none" dirty="0">
                <a:cs typeface="Times New Roman" pitchFamily="18" charset="0"/>
              </a:rPr>
              <a:t/>
            </a:r>
            <a:br>
              <a:rPr lang="tr-TR" sz="2800" b="1" cap="none" dirty="0">
                <a:cs typeface="Times New Roman" pitchFamily="18" charset="0"/>
              </a:rPr>
            </a:br>
            <a:r>
              <a:rPr lang="tr-TR" sz="5900" cap="none" dirty="0"/>
              <a:t> </a:t>
            </a:r>
            <a:r>
              <a:rPr lang="tr-TR" sz="2800" b="1" cap="none"/>
              <a:t>Dikkatiniz için </a:t>
            </a:r>
            <a:r>
              <a:rPr lang="tr-TR" sz="2800" b="1" cap="none" dirty="0"/>
              <a:t>teşekkürler</a:t>
            </a:r>
            <a:r>
              <a:rPr lang="mr-IN" sz="2800" b="1" cap="none" dirty="0"/>
              <a:t>…</a:t>
            </a:r>
            <a:endParaRPr lang="tr-TR" sz="2800" cap="none" dirty="0">
              <a:cs typeface="Times New Roman" pitchFamily="18" charset="0"/>
            </a:endParaRPr>
          </a:p>
        </p:txBody>
      </p:sp>
      <p:sp>
        <p:nvSpPr>
          <p:cNvPr id="5" name="2 İçerik Yer Tutucusu">
            <a:extLst>
              <a:ext uri="{FF2B5EF4-FFF2-40B4-BE49-F238E27FC236}">
                <a16:creationId xmlns:a16="http://schemas.microsoft.com/office/drawing/2014/main" xmlns="" id="{306CF6FA-8CE8-DB48-8596-534685755B5B}"/>
              </a:ext>
            </a:extLst>
          </p:cNvPr>
          <p:cNvSpPr txBox="1">
            <a:spLocks/>
          </p:cNvSpPr>
          <p:nvPr/>
        </p:nvSpPr>
        <p:spPr>
          <a:xfrm>
            <a:off x="1619672" y="4331023"/>
            <a:ext cx="5544616" cy="925694"/>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0">
              <a:spcAft>
                <a:spcPts val="0"/>
              </a:spcAft>
              <a:buNone/>
            </a:pPr>
            <a:r>
              <a:rPr lang="tr-TR" sz="2000" b="1" dirty="0">
                <a:solidFill>
                  <a:schemeClr val="bg2">
                    <a:lumMod val="20000"/>
                    <a:lumOff val="80000"/>
                  </a:schemeClr>
                </a:solidFill>
              </a:rPr>
              <a:t>Doç. Dr. Tarık YAZAR</a:t>
            </a:r>
          </a:p>
          <a:p>
            <a:pPr lvl="0">
              <a:spcAft>
                <a:spcPts val="0"/>
              </a:spcAft>
              <a:buNone/>
            </a:pPr>
            <a:r>
              <a:rPr lang="tr-TR" sz="2000" b="1">
                <a:solidFill>
                  <a:schemeClr val="bg2">
                    <a:lumMod val="20000"/>
                    <a:lumOff val="80000"/>
                  </a:schemeClr>
                </a:solidFill>
              </a:rPr>
              <a:t>Samsun</a:t>
            </a:r>
            <a:endParaRPr lang="tr-TR" sz="2000" dirty="0">
              <a:solidFill>
                <a:schemeClr val="bg2">
                  <a:lumMod val="20000"/>
                  <a:lumOff val="80000"/>
                </a:schemeClr>
              </a:solidFill>
            </a:endParaRPr>
          </a:p>
          <a:p>
            <a:pPr>
              <a:buFont typeface="Arial"/>
              <a:buNone/>
            </a:pPr>
            <a:endParaRPr lang="tr-TR" sz="2800" dirty="0">
              <a:solidFill>
                <a:schemeClr val="bg2">
                  <a:lumMod val="20000"/>
                  <a:lumOff val="80000"/>
                </a:schemeClr>
              </a:solidFill>
            </a:endParaRPr>
          </a:p>
        </p:txBody>
      </p:sp>
    </p:spTree>
    <p:extLst>
      <p:ext uri="{BB962C8B-B14F-4D97-AF65-F5344CB8AC3E}">
        <p14:creationId xmlns:p14="http://schemas.microsoft.com/office/powerpoint/2010/main" val="153406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t>Düzanlam</a:t>
            </a:r>
            <a:endParaRPr lang="tr-TR" sz="40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44407" y="1772816"/>
            <a:ext cx="6912768" cy="4392488"/>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t>Barthes’in</a:t>
            </a:r>
            <a:r>
              <a:rPr lang="tr-TR" sz="3600" cap="none" dirty="0"/>
              <a:t> ortaya koyduğu anlamlandırma kuramının birinci aşamasını </a:t>
            </a:r>
            <a:r>
              <a:rPr lang="tr-TR" sz="3600" cap="none" dirty="0" err="1"/>
              <a:t>düzanlam</a:t>
            </a:r>
            <a:r>
              <a:rPr lang="tr-TR" sz="3600" cap="none" dirty="0"/>
              <a:t> oluşturur. </a:t>
            </a:r>
          </a:p>
          <a:p>
            <a:pPr algn="l"/>
            <a:r>
              <a:rPr lang="tr-TR" sz="3600" cap="none" dirty="0"/>
              <a:t>Bu aşamada “…göstergenin göstereni ve gösterileni arasındaki ilişkiyi ve göstergenin dışsal gerçeklikteki </a:t>
            </a:r>
            <a:r>
              <a:rPr lang="tr-TR" sz="3600" cap="none" dirty="0" err="1"/>
              <a:t>göndergesiyle</a:t>
            </a:r>
            <a:r>
              <a:rPr lang="tr-TR" sz="3600" cap="none" dirty="0"/>
              <a:t> ilişkisini betimler” </a:t>
            </a:r>
            <a:endParaRPr lang="tr-TR" sz="3600" cap="none"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1529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t>Düzanlam</a:t>
            </a:r>
            <a:endParaRPr lang="tr-TR" sz="40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44407" y="2465512"/>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solidFill>
                  <a:schemeClr val="accent1">
                    <a:lumMod val="40000"/>
                    <a:lumOff val="60000"/>
                  </a:schemeClr>
                </a:solidFill>
              </a:rPr>
              <a:t>Düzanlamdan</a:t>
            </a:r>
            <a:r>
              <a:rPr lang="tr-TR" sz="3600" cap="none" dirty="0">
                <a:solidFill>
                  <a:schemeClr val="accent1">
                    <a:lumMod val="40000"/>
                    <a:lumOff val="60000"/>
                  </a:schemeClr>
                </a:solidFill>
              </a:rPr>
              <a:t> </a:t>
            </a:r>
            <a:r>
              <a:rPr lang="tr-TR" sz="3600" cap="none" dirty="0" err="1">
                <a:solidFill>
                  <a:schemeClr val="accent1">
                    <a:lumMod val="40000"/>
                    <a:lumOff val="60000"/>
                  </a:schemeClr>
                </a:solidFill>
              </a:rPr>
              <a:t>yananlama</a:t>
            </a:r>
            <a:r>
              <a:rPr lang="tr-TR" sz="3600" cap="none" dirty="0">
                <a:solidFill>
                  <a:schemeClr val="accent1">
                    <a:lumMod val="40000"/>
                    <a:lumOff val="60000"/>
                  </a:schemeClr>
                </a:solidFill>
              </a:rPr>
              <a:t> geçişi sağlayan, </a:t>
            </a:r>
            <a:r>
              <a:rPr lang="tr-TR" sz="3600" cap="none" dirty="0" err="1">
                <a:solidFill>
                  <a:schemeClr val="accent1">
                    <a:lumMod val="40000"/>
                    <a:lumOff val="60000"/>
                  </a:schemeClr>
                </a:solidFill>
              </a:rPr>
              <a:t>düzanlamın</a:t>
            </a:r>
            <a:r>
              <a:rPr lang="tr-TR" sz="3600" cap="none" dirty="0">
                <a:solidFill>
                  <a:schemeClr val="accent1">
                    <a:lumMod val="40000"/>
                    <a:lumOff val="60000"/>
                  </a:schemeClr>
                </a:solidFill>
              </a:rPr>
              <a:t> karmaşıklığıdır denilebilir.</a:t>
            </a:r>
            <a:endParaRPr lang="tr-TR" sz="36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5527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85000" lnSpcReduction="20000"/>
          </a:bodyPr>
          <a:lstStyle/>
          <a:p>
            <a:pPr algn="l"/>
            <a:r>
              <a:rPr lang="tr-TR" sz="4000" b="1" cap="none" dirty="0" err="1"/>
              <a:t>Düzanlam</a:t>
            </a:r>
            <a:endParaRPr lang="tr-TR" sz="40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331640" y="2177480"/>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solidFill>
                  <a:schemeClr val="accent2">
                    <a:lumMod val="40000"/>
                    <a:lumOff val="60000"/>
                  </a:schemeClr>
                </a:solidFill>
              </a:rPr>
              <a:t>Eğer </a:t>
            </a:r>
            <a:r>
              <a:rPr lang="tr-TR" sz="3600" cap="none" dirty="0" err="1">
                <a:solidFill>
                  <a:schemeClr val="accent2">
                    <a:lumMod val="40000"/>
                    <a:lumOff val="60000"/>
                  </a:schemeClr>
                </a:solidFill>
              </a:rPr>
              <a:t>düzanlamlar</a:t>
            </a:r>
            <a:r>
              <a:rPr lang="tr-TR" sz="3600" cap="none" dirty="0">
                <a:solidFill>
                  <a:schemeClr val="accent2">
                    <a:lumMod val="40000"/>
                    <a:lumOff val="60000"/>
                  </a:schemeClr>
                </a:solidFill>
              </a:rPr>
              <a:t> yalın olsalardı, belki de </a:t>
            </a:r>
            <a:r>
              <a:rPr lang="tr-TR" sz="3600" cap="none" dirty="0" err="1">
                <a:solidFill>
                  <a:schemeClr val="accent2">
                    <a:lumMod val="40000"/>
                    <a:lumOff val="60000"/>
                  </a:schemeClr>
                </a:solidFill>
              </a:rPr>
              <a:t>yananlam</a:t>
            </a:r>
            <a:r>
              <a:rPr lang="tr-TR" sz="3600" cap="none" dirty="0">
                <a:solidFill>
                  <a:schemeClr val="accent2">
                    <a:lumMod val="40000"/>
                    <a:lumOff val="60000"/>
                  </a:schemeClr>
                </a:solidFill>
              </a:rPr>
              <a:t> diye bir şey olmayacaktı. </a:t>
            </a:r>
            <a:endParaRPr lang="tr-TR" sz="3600" cap="none"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0774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Parcel</Template>
  <TotalTime>1368</TotalTime>
  <Words>2790</Words>
  <Application>Microsoft Macintosh PowerPoint</Application>
  <PresentationFormat>Ekran Gösterisi (4:3)</PresentationFormat>
  <Paragraphs>200</Paragraphs>
  <Slides>64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64</vt:i4>
      </vt:variant>
    </vt:vector>
  </HeadingPairs>
  <TitlesOfParts>
    <vt:vector size="70" baseType="lpstr">
      <vt:lpstr>Calibri</vt:lpstr>
      <vt:lpstr>Calibri Light</vt:lpstr>
      <vt:lpstr>Mangal</vt:lpstr>
      <vt:lpstr>Times New Roman</vt:lpstr>
      <vt:lpstr>Arial</vt:lpstr>
      <vt:lpstr>Gökyüzü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Microsoft Office Kullanıcısı</cp:lastModifiedBy>
  <cp:revision>328</cp:revision>
  <dcterms:created xsi:type="dcterms:W3CDTF">2011-11-24T16:40:59Z</dcterms:created>
  <dcterms:modified xsi:type="dcterms:W3CDTF">2023-04-24T17:33:34Z</dcterms:modified>
</cp:coreProperties>
</file>