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7" r:id="rId3"/>
    <p:sldId id="345" r:id="rId4"/>
    <p:sldId id="323" r:id="rId5"/>
    <p:sldId id="324" r:id="rId6"/>
    <p:sldId id="332" r:id="rId7"/>
    <p:sldId id="325" r:id="rId8"/>
    <p:sldId id="399" r:id="rId9"/>
    <p:sldId id="400" r:id="rId10"/>
    <p:sldId id="401" r:id="rId11"/>
    <p:sldId id="402" r:id="rId12"/>
    <p:sldId id="403" r:id="rId13"/>
    <p:sldId id="326" r:id="rId14"/>
    <p:sldId id="327" r:id="rId15"/>
    <p:sldId id="339" r:id="rId16"/>
    <p:sldId id="328" r:id="rId17"/>
    <p:sldId id="329" r:id="rId18"/>
    <p:sldId id="330" r:id="rId19"/>
    <p:sldId id="331" r:id="rId20"/>
    <p:sldId id="333" r:id="rId21"/>
    <p:sldId id="334" r:id="rId22"/>
    <p:sldId id="335" r:id="rId23"/>
    <p:sldId id="336" r:id="rId24"/>
    <p:sldId id="337" r:id="rId25"/>
    <p:sldId id="338" r:id="rId26"/>
    <p:sldId id="340" r:id="rId27"/>
    <p:sldId id="341" r:id="rId28"/>
    <p:sldId id="342" r:id="rId29"/>
    <p:sldId id="343" r:id="rId30"/>
    <p:sldId id="344" r:id="rId31"/>
    <p:sldId id="346" r:id="rId32"/>
    <p:sldId id="347" r:id="rId33"/>
    <p:sldId id="348" r:id="rId34"/>
    <p:sldId id="349" r:id="rId35"/>
    <p:sldId id="350" r:id="rId36"/>
    <p:sldId id="351" r:id="rId37"/>
    <p:sldId id="352" r:id="rId38"/>
    <p:sldId id="353" r:id="rId39"/>
    <p:sldId id="354" r:id="rId40"/>
    <p:sldId id="355" r:id="rId41"/>
    <p:sldId id="356" r:id="rId42"/>
    <p:sldId id="357" r:id="rId43"/>
    <p:sldId id="358" r:id="rId44"/>
    <p:sldId id="359" r:id="rId45"/>
    <p:sldId id="360" r:id="rId46"/>
    <p:sldId id="361" r:id="rId47"/>
    <p:sldId id="362" r:id="rId48"/>
    <p:sldId id="368" r:id="rId49"/>
    <p:sldId id="363" r:id="rId50"/>
    <p:sldId id="364" r:id="rId51"/>
    <p:sldId id="365" r:id="rId52"/>
    <p:sldId id="366" r:id="rId53"/>
    <p:sldId id="367" r:id="rId54"/>
    <p:sldId id="369" r:id="rId55"/>
    <p:sldId id="370" r:id="rId56"/>
    <p:sldId id="371" r:id="rId57"/>
    <p:sldId id="372" r:id="rId58"/>
    <p:sldId id="373" r:id="rId59"/>
    <p:sldId id="376" r:id="rId60"/>
    <p:sldId id="377" r:id="rId61"/>
    <p:sldId id="382" r:id="rId62"/>
    <p:sldId id="378" r:id="rId63"/>
    <p:sldId id="383" r:id="rId64"/>
    <p:sldId id="379" r:id="rId65"/>
    <p:sldId id="380" r:id="rId66"/>
    <p:sldId id="384" r:id="rId67"/>
    <p:sldId id="385" r:id="rId68"/>
    <p:sldId id="381" r:id="rId69"/>
    <p:sldId id="398" r:id="rId70"/>
    <p:sldId id="397" r:id="rId71"/>
    <p:sldId id="386" r:id="rId72"/>
    <p:sldId id="387" r:id="rId73"/>
    <p:sldId id="388" r:id="rId74"/>
    <p:sldId id="389" r:id="rId75"/>
    <p:sldId id="390" r:id="rId76"/>
    <p:sldId id="391" r:id="rId77"/>
    <p:sldId id="392" r:id="rId78"/>
    <p:sldId id="393" r:id="rId79"/>
    <p:sldId id="394" r:id="rId80"/>
    <p:sldId id="395" r:id="rId81"/>
    <p:sldId id="396" r:id="rId82"/>
    <p:sldId id="404" r:id="rId83"/>
    <p:sldId id="405" r:id="rId84"/>
    <p:sldId id="406" r:id="rId85"/>
    <p:sldId id="321" r:id="rId86"/>
    <p:sldId id="322" r:id="rId87"/>
    <p:sldId id="303" r:id="rId8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97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92"/>
    <p:restoredTop sz="93251"/>
  </p:normalViewPr>
  <p:slideViewPr>
    <p:cSldViewPr snapToGrid="0" snapToObjects="1">
      <p:cViewPr varScale="1">
        <p:scale>
          <a:sx n="117" d="100"/>
          <a:sy n="117" d="100"/>
        </p:scale>
        <p:origin x="5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88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8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07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76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50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6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64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32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3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4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89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8DE9C-6C66-2940-9720-1C89AC23D25F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D0446-2B96-C940-B4AF-33D122F3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53" y="304799"/>
            <a:ext cx="9158253" cy="31282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6717" y="4075539"/>
            <a:ext cx="3810565" cy="906635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Grafik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Anasanat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Dalı</a:t>
            </a:r>
            <a:br>
              <a:rPr lang="en-US" sz="2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GRF201 </a:t>
            </a:r>
            <a:r>
              <a:rPr lang="tr-TR" sz="2400" dirty="0">
                <a:solidFill>
                  <a:schemeClr val="bg1">
                    <a:lumMod val="50000"/>
                  </a:schemeClr>
                </a:solidFill>
              </a:rPr>
              <a:t>Grafik Tasarım-I 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968409"/>
            <a:ext cx="9144000" cy="1019445"/>
          </a:xfrm>
        </p:spPr>
        <p:txBody>
          <a:bodyPr>
            <a:normAutofit fontScale="62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tr-TR" sz="11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Stilizasyon</a:t>
            </a:r>
            <a:endParaRPr lang="tr-TR" sz="11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endParaRPr lang="en-US" sz="3600" b="1" dirty="0">
              <a:ln/>
              <a:solidFill>
                <a:schemeClr val="accent4"/>
              </a:solidFill>
              <a:latin typeface="Arial"/>
              <a:cs typeface="Arial"/>
            </a:endParaRPr>
          </a:p>
          <a:p>
            <a:endParaRPr lang="en-US" sz="3600" b="1" dirty="0">
              <a:ln/>
              <a:solidFill>
                <a:schemeClr val="accent4"/>
              </a:solidFill>
              <a:latin typeface="Arial"/>
              <a:cs typeface="Arial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AF21899-2CA8-8347-8A1F-C4D05448B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9315" y="3509518"/>
            <a:ext cx="3136865" cy="59468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1201733A-6018-6F42-B051-2AE2FBC4A55D}"/>
              </a:ext>
            </a:extLst>
          </p:cNvPr>
          <p:cNvSpPr txBox="1"/>
          <p:nvPr/>
        </p:nvSpPr>
        <p:spPr>
          <a:xfrm>
            <a:off x="3543512" y="6195584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Doç. Dr. Tarık YAZAR</a:t>
            </a:r>
          </a:p>
        </p:txBody>
      </p:sp>
    </p:spTree>
    <p:extLst>
      <p:ext uri="{BB962C8B-B14F-4D97-AF65-F5344CB8AC3E}">
        <p14:creationId xmlns:p14="http://schemas.microsoft.com/office/powerpoint/2010/main" val="67055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890" y="1009197"/>
            <a:ext cx="7772400" cy="667204"/>
          </a:xfrm>
        </p:spPr>
        <p:txBody>
          <a:bodyPr>
            <a:normAutofit fontScale="90000"/>
          </a:bodyPr>
          <a:lstStyle/>
          <a:p>
            <a:pPr algn="l"/>
            <a:r>
              <a:rPr lang="tr-TR" b="1" dirty="0" err="1">
                <a:solidFill>
                  <a:srgbClr val="0070C0"/>
                </a:solidFill>
              </a:rPr>
              <a:t>Stilizasyon</a:t>
            </a:r>
            <a:r>
              <a:rPr lang="tr-TR" b="1" dirty="0">
                <a:solidFill>
                  <a:srgbClr val="0070C0"/>
                </a:solidFill>
              </a:rPr>
              <a:t> Nedir?</a:t>
            </a:r>
          </a:p>
        </p:txBody>
      </p:sp>
      <p:sp>
        <p:nvSpPr>
          <p:cNvPr id="12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90" y="2075794"/>
            <a:ext cx="8209294" cy="4560676"/>
          </a:xfrm>
        </p:spPr>
        <p:txBody>
          <a:bodyPr>
            <a:normAutofit/>
          </a:bodyPr>
          <a:lstStyle/>
          <a:p>
            <a:pPr algn="l"/>
            <a:r>
              <a:rPr lang="tr-TR" sz="2000" b="1" dirty="0">
                <a:latin typeface="+mj-lt"/>
              </a:rPr>
              <a:t>Bir sanat terimi olarak </a:t>
            </a:r>
            <a:r>
              <a:rPr lang="tr-TR" sz="2000" b="1" dirty="0" err="1">
                <a:latin typeface="+mj-lt"/>
              </a:rPr>
              <a:t>stilizasyon</a:t>
            </a:r>
            <a:r>
              <a:rPr lang="tr-TR" sz="2000" b="1" dirty="0">
                <a:latin typeface="+mj-lt"/>
              </a:rPr>
              <a:t>; yalınlaştırma, </a:t>
            </a:r>
            <a:r>
              <a:rPr lang="tr-TR" sz="2000" b="1" dirty="0" err="1">
                <a:latin typeface="+mj-lt"/>
              </a:rPr>
              <a:t>üsluplaştırma</a:t>
            </a:r>
            <a:r>
              <a:rPr lang="tr-TR" sz="2000" b="1" dirty="0">
                <a:latin typeface="+mj-lt"/>
              </a:rPr>
              <a:t> yöntemi olarak nitelendirilir.</a:t>
            </a:r>
          </a:p>
          <a:p>
            <a:pPr algn="l"/>
            <a:endParaRPr lang="tr-TR" sz="2000" b="1" dirty="0">
              <a:latin typeface="+mj-lt"/>
            </a:endParaRPr>
          </a:p>
          <a:p>
            <a:pPr algn="l"/>
            <a:r>
              <a:rPr lang="tr-TR" sz="2000" b="1" dirty="0">
                <a:latin typeface="+mj-lt"/>
              </a:rPr>
              <a:t>Objelerin </a:t>
            </a:r>
            <a:r>
              <a:rPr lang="tr-TR" sz="2000" b="1" dirty="0" err="1">
                <a:latin typeface="+mj-lt"/>
              </a:rPr>
              <a:t>doğadaki</a:t>
            </a:r>
            <a:r>
              <a:rPr lang="tr-TR" sz="2000" b="1" dirty="0">
                <a:latin typeface="+mj-lt"/>
              </a:rPr>
              <a:t> </a:t>
            </a:r>
            <a:r>
              <a:rPr lang="tr-TR" sz="2000" b="1" dirty="0" err="1">
                <a:latin typeface="+mj-lt"/>
              </a:rPr>
              <a:t>biçimlerinin</a:t>
            </a:r>
            <a:r>
              <a:rPr lang="tr-TR" sz="2000" b="1" dirty="0">
                <a:latin typeface="+mj-lt"/>
              </a:rPr>
              <a:t> </a:t>
            </a:r>
            <a:r>
              <a:rPr lang="tr-TR" sz="2000" b="1" dirty="0" err="1">
                <a:latin typeface="+mj-lt"/>
              </a:rPr>
              <a:t>şematikleştirilip</a:t>
            </a:r>
            <a:r>
              <a:rPr lang="tr-TR" sz="2000" b="1" dirty="0">
                <a:latin typeface="+mj-lt"/>
              </a:rPr>
              <a:t> </a:t>
            </a:r>
            <a:r>
              <a:rPr lang="tr-TR" sz="2000" b="1" dirty="0" err="1">
                <a:latin typeface="+mj-lt"/>
              </a:rPr>
              <a:t>yalınlaştırılarak</a:t>
            </a:r>
            <a:r>
              <a:rPr lang="tr-TR" sz="2000" b="1" dirty="0">
                <a:latin typeface="+mj-lt"/>
              </a:rPr>
              <a:t> betimlenmesine </a:t>
            </a:r>
            <a:r>
              <a:rPr lang="tr-TR" sz="2000" b="1" dirty="0" err="1">
                <a:latin typeface="+mj-lt"/>
              </a:rPr>
              <a:t>stilizasyon</a:t>
            </a:r>
            <a:r>
              <a:rPr lang="tr-TR" sz="2000" b="1" dirty="0">
                <a:latin typeface="+mj-lt"/>
              </a:rPr>
              <a:t> denir. Belirli oranda deformasyonu da </a:t>
            </a:r>
            <a:r>
              <a:rPr lang="tr-TR" sz="2000" b="1" dirty="0" err="1">
                <a:latin typeface="+mj-lt"/>
              </a:rPr>
              <a:t>içerir</a:t>
            </a:r>
            <a:r>
              <a:rPr lang="tr-TR" sz="2000" b="1" dirty="0">
                <a:latin typeface="+mj-lt"/>
              </a:rPr>
              <a:t>. Nesne, karakterine </a:t>
            </a:r>
            <a:r>
              <a:rPr lang="tr-TR" sz="2000" b="1" dirty="0" err="1">
                <a:latin typeface="+mj-lt"/>
              </a:rPr>
              <a:t>bağlı</a:t>
            </a:r>
            <a:r>
              <a:rPr lang="tr-TR" sz="2000" b="1" dirty="0">
                <a:latin typeface="+mj-lt"/>
              </a:rPr>
              <a:t> olarak, amaca uygun </a:t>
            </a:r>
            <a:r>
              <a:rPr lang="tr-TR" sz="2000" b="1" dirty="0" err="1">
                <a:latin typeface="+mj-lt"/>
              </a:rPr>
              <a:t>biçimde</a:t>
            </a:r>
            <a:r>
              <a:rPr lang="tr-TR" sz="2000" b="1" dirty="0">
                <a:latin typeface="+mj-lt"/>
              </a:rPr>
              <a:t> </a:t>
            </a:r>
            <a:r>
              <a:rPr lang="tr-TR" sz="2000" b="1" dirty="0" err="1">
                <a:latin typeface="+mj-lt"/>
              </a:rPr>
              <a:t>yalınlaştırılır</a:t>
            </a:r>
            <a:r>
              <a:rPr lang="tr-TR" sz="2000" b="1" dirty="0">
                <a:latin typeface="+mj-lt"/>
              </a:rPr>
              <a:t>. </a:t>
            </a:r>
            <a:r>
              <a:rPr lang="tr-TR" sz="2000" b="1" dirty="0" err="1">
                <a:latin typeface="+mj-lt"/>
              </a:rPr>
              <a:t>Böylece</a:t>
            </a:r>
            <a:r>
              <a:rPr lang="tr-TR" sz="2000" b="1" dirty="0">
                <a:latin typeface="+mj-lt"/>
              </a:rPr>
              <a:t> </a:t>
            </a:r>
            <a:r>
              <a:rPr lang="tr-TR" sz="2000" b="1" dirty="0" err="1">
                <a:latin typeface="+mj-lt"/>
              </a:rPr>
              <a:t>eşyanın</a:t>
            </a:r>
            <a:r>
              <a:rPr lang="tr-TR" sz="2000" b="1" dirty="0">
                <a:latin typeface="+mj-lt"/>
              </a:rPr>
              <a:t> karakteri daha yalın, daha anlamlı bir şekilde ortaya </a:t>
            </a:r>
            <a:r>
              <a:rPr lang="tr-TR" sz="2000" b="1" dirty="0" err="1">
                <a:latin typeface="+mj-lt"/>
              </a:rPr>
              <a:t>konmus</a:t>
            </a:r>
            <a:r>
              <a:rPr lang="tr-TR" sz="2000" b="1" dirty="0">
                <a:latin typeface="+mj-lt"/>
              </a:rPr>
              <a:t>̧ olur. </a:t>
            </a:r>
          </a:p>
          <a:p>
            <a:pPr algn="l"/>
            <a:endParaRPr lang="tr-TR" sz="2000" b="1" dirty="0">
              <a:latin typeface="+mj-lt"/>
            </a:endParaRPr>
          </a:p>
          <a:p>
            <a:pPr algn="l"/>
            <a:r>
              <a:rPr lang="tr-TR" sz="2000" b="1" dirty="0" err="1">
                <a:latin typeface="+mj-lt"/>
              </a:rPr>
              <a:t>Stilizasyona</a:t>
            </a:r>
            <a:r>
              <a:rPr lang="tr-TR" sz="2000" b="1" dirty="0">
                <a:latin typeface="+mj-lt"/>
              </a:rPr>
              <a:t> konu olan nesne, duyarlı bir gözlem sonunda kazanılan izlenimlere dayanılarak, benzerlerinden ayrılan özelliklerini (karakterini) bozmadan girinti ve çıkıntıları çizgisel niteliğe dönüştürülerek biçimlenir.</a:t>
            </a:r>
            <a:br>
              <a:rPr lang="tr-TR" sz="2000" b="1" dirty="0">
                <a:latin typeface="+mj-lt"/>
              </a:rPr>
            </a:br>
            <a:br>
              <a:rPr lang="tr-TR" sz="2000" b="1" dirty="0">
                <a:latin typeface="+mj-lt"/>
              </a:rPr>
            </a:br>
            <a:endParaRPr lang="tr-TR" sz="2000" b="1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24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890" y="1009197"/>
            <a:ext cx="7772400" cy="667204"/>
          </a:xfrm>
        </p:spPr>
        <p:txBody>
          <a:bodyPr>
            <a:normAutofit fontScale="90000"/>
          </a:bodyPr>
          <a:lstStyle/>
          <a:p>
            <a:pPr algn="l"/>
            <a:r>
              <a:rPr lang="tr-TR" b="1" dirty="0" err="1">
                <a:solidFill>
                  <a:srgbClr val="0070C0"/>
                </a:solidFill>
              </a:rPr>
              <a:t>Stilizasyon</a:t>
            </a:r>
            <a:r>
              <a:rPr lang="tr-TR" b="1" dirty="0">
                <a:solidFill>
                  <a:srgbClr val="0070C0"/>
                </a:solidFill>
              </a:rPr>
              <a:t> Nedir?</a:t>
            </a:r>
          </a:p>
        </p:txBody>
      </p:sp>
      <p:sp>
        <p:nvSpPr>
          <p:cNvPr id="12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90" y="1676401"/>
            <a:ext cx="8209294" cy="4560676"/>
          </a:xfrm>
        </p:spPr>
        <p:txBody>
          <a:bodyPr>
            <a:normAutofit/>
          </a:bodyPr>
          <a:lstStyle/>
          <a:p>
            <a:pPr algn="l"/>
            <a:br>
              <a:rPr lang="tr-TR" sz="2000" b="1" dirty="0">
                <a:latin typeface="+mj-lt"/>
              </a:rPr>
            </a:br>
            <a:br>
              <a:rPr lang="tr-TR" sz="2000" b="1" dirty="0">
                <a:latin typeface="+mj-lt"/>
              </a:rPr>
            </a:br>
            <a:r>
              <a:rPr lang="tr-TR" sz="4000" b="1" dirty="0">
                <a:latin typeface="+mj-lt"/>
              </a:rPr>
              <a:t>Stilize yaparken, yani sadeleştirme yöntemine giderken nesnenin karakterini korumak ve anlaşılırlığını </a:t>
            </a:r>
            <a:r>
              <a:rPr lang="tr-TR" sz="4000" b="1" u="sng" dirty="0">
                <a:latin typeface="+mj-lt"/>
              </a:rPr>
              <a:t>bozmamaya</a:t>
            </a:r>
            <a:r>
              <a:rPr lang="tr-TR" sz="4000" b="1" dirty="0">
                <a:latin typeface="+mj-lt"/>
              </a:rPr>
              <a:t> özen göstermek gereklidir.</a:t>
            </a:r>
          </a:p>
          <a:p>
            <a:pPr algn="l"/>
            <a:endParaRPr lang="tr-TR" sz="2000" b="1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92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890" y="1009197"/>
            <a:ext cx="7772400" cy="667204"/>
          </a:xfrm>
        </p:spPr>
        <p:txBody>
          <a:bodyPr>
            <a:normAutofit fontScale="90000"/>
          </a:bodyPr>
          <a:lstStyle/>
          <a:p>
            <a:pPr algn="l"/>
            <a:r>
              <a:rPr lang="tr-TR" b="1" dirty="0" err="1">
                <a:solidFill>
                  <a:srgbClr val="0070C0"/>
                </a:solidFill>
              </a:rPr>
              <a:t>Stilizasyon</a:t>
            </a:r>
            <a:r>
              <a:rPr lang="tr-TR" b="1" dirty="0">
                <a:solidFill>
                  <a:srgbClr val="0070C0"/>
                </a:solidFill>
              </a:rPr>
              <a:t> Nedir?</a:t>
            </a:r>
          </a:p>
        </p:txBody>
      </p:sp>
      <p:sp>
        <p:nvSpPr>
          <p:cNvPr id="12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132238"/>
            <a:ext cx="8229600" cy="4072619"/>
          </a:xfrm>
        </p:spPr>
        <p:txBody>
          <a:bodyPr>
            <a:normAutofit/>
          </a:bodyPr>
          <a:lstStyle/>
          <a:p>
            <a:pPr algn="l"/>
            <a:endParaRPr lang="tr-TR" sz="2000" b="1" dirty="0"/>
          </a:p>
          <a:p>
            <a:pPr algn="l"/>
            <a:r>
              <a:rPr lang="tr-TR" sz="2400" b="1" dirty="0"/>
              <a:t>Bir başka ifadeyle </a:t>
            </a:r>
            <a:r>
              <a:rPr lang="tr-TR" sz="2400" b="1" dirty="0" err="1"/>
              <a:t>stilizasyon</a:t>
            </a:r>
            <a:r>
              <a:rPr lang="tr-TR" sz="2400" b="1" dirty="0"/>
              <a:t>; </a:t>
            </a:r>
          </a:p>
          <a:p>
            <a:pPr algn="l"/>
            <a:r>
              <a:rPr lang="tr-TR" sz="2400" b="1" dirty="0"/>
              <a:t>Herhangi bir sanat dalında biçimlerin bazı niteliklerini öne çıkarmak amacıyla vurgulamak, yalınlaştırmak ve yinelemekten doğan belirgin </a:t>
            </a:r>
            <a:r>
              <a:rPr lang="tr-TR" sz="2400" b="1" dirty="0" err="1"/>
              <a:t>üslupsal</a:t>
            </a:r>
            <a:r>
              <a:rPr lang="tr-TR" sz="2400" b="1" dirty="0"/>
              <a:t> bir abartma olarak tanımlanmaktadır.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4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824089"/>
            <a:ext cx="7111999" cy="6033541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926667" y="6383868"/>
            <a:ext cx="3397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Picasso’nun Boğa </a:t>
            </a:r>
            <a:r>
              <a:rPr lang="tr-TR" b="1" dirty="0" err="1"/>
              <a:t>Stilizasyonu</a:t>
            </a:r>
            <a:endParaRPr lang="tr-TR" b="1" dirty="0"/>
          </a:p>
        </p:txBody>
      </p:sp>
      <p:sp>
        <p:nvSpPr>
          <p:cNvPr id="10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8123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10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8"/>
            <a:ext cx="9144000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86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047" y="824089"/>
            <a:ext cx="6609006" cy="60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57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270" y="819135"/>
            <a:ext cx="6317768" cy="60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6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240" y="824089"/>
            <a:ext cx="5785397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878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516" y="824089"/>
            <a:ext cx="5777568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37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867" y="734935"/>
            <a:ext cx="7286842" cy="57783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86096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2290"/>
            <a:ext cx="9144000" cy="437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02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40" y="824088"/>
            <a:ext cx="7714241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79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9"/>
            <a:ext cx="9144000" cy="608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39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097" y="948268"/>
            <a:ext cx="5012766" cy="580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81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134" y="1092957"/>
            <a:ext cx="6530622" cy="576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70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9"/>
            <a:ext cx="9144000" cy="608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24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8"/>
            <a:ext cx="9144000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98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9"/>
            <a:ext cx="9144000" cy="608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10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8"/>
            <a:ext cx="9144000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32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8"/>
            <a:ext cx="9144000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5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8"/>
            <a:ext cx="9144000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35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8"/>
            <a:ext cx="9144000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56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399" y="824088"/>
            <a:ext cx="3812822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60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23" y="872067"/>
            <a:ext cx="7890932" cy="591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929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9"/>
            <a:ext cx="9144000" cy="601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48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9"/>
            <a:ext cx="9144000" cy="584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1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333" y="987778"/>
            <a:ext cx="8229600" cy="1055512"/>
          </a:xfrm>
        </p:spPr>
        <p:txBody>
          <a:bodyPr>
            <a:normAutofit/>
          </a:bodyPr>
          <a:lstStyle/>
          <a:p>
            <a:pPr algn="l"/>
            <a:r>
              <a:rPr lang="tr-TR" sz="2000" dirty="0" err="1">
                <a:solidFill>
                  <a:schemeClr val="accent5">
                    <a:lumMod val="75000"/>
                  </a:schemeClr>
                </a:solidFill>
              </a:rPr>
              <a:t>Stilizasyona</a:t>
            </a:r>
            <a:r>
              <a:rPr lang="tr-TR" sz="2000" dirty="0">
                <a:solidFill>
                  <a:schemeClr val="accent5">
                    <a:lumMod val="75000"/>
                  </a:schemeClr>
                </a:solidFill>
              </a:rPr>
              <a:t> konu olan obje, duyarlı bir gözlem sonunda kazanılan izlenimlere dayanarak, benzerlerinden ayrılan özelliklerini (karakterini) bozmadan girinti ve çıkıntıları çizgisel niteliğe dönüştürülerek biçimlenir.</a:t>
            </a:r>
          </a:p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28" y="2432404"/>
            <a:ext cx="3152423" cy="4425596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349" y="2416347"/>
            <a:ext cx="5125896" cy="444165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54037" y="2108570"/>
            <a:ext cx="142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>
                <a:latin typeface="+mj-lt"/>
                <a:cs typeface="Cambria"/>
              </a:rPr>
              <a:t>Escher</a:t>
            </a:r>
            <a:endParaRPr lang="tr-TR" sz="1400" dirty="0">
              <a:latin typeface="+mj-lt"/>
              <a:cs typeface="Cambria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313261" y="2124627"/>
            <a:ext cx="142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srgbClr val="000000"/>
                </a:solidFill>
                <a:latin typeface="+mj-lt"/>
                <a:cs typeface="Cambria"/>
              </a:rPr>
              <a:t>Picasso</a:t>
            </a:r>
          </a:p>
        </p:txBody>
      </p:sp>
    </p:spTree>
    <p:extLst>
      <p:ext uri="{BB962C8B-B14F-4D97-AF65-F5344CB8AC3E}">
        <p14:creationId xmlns:p14="http://schemas.microsoft.com/office/powerpoint/2010/main" val="1336802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422" y="2319867"/>
            <a:ext cx="8277578" cy="2387599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ts val="0"/>
              </a:spcBef>
            </a:pPr>
            <a:r>
              <a:rPr lang="tr-TR" sz="5200" dirty="0">
                <a:solidFill>
                  <a:schemeClr val="bg1">
                    <a:lumMod val="65000"/>
                  </a:schemeClr>
                </a:solidFill>
                <a:latin typeface="+mj-lt"/>
                <a:cs typeface="Cambria"/>
              </a:rPr>
              <a:t>Stilize etmek, grafik tasarım bağlamında bireysel olarak yapılan bir yorumdur. Bu nedenle her tasarımcı ve sanatçının kendine özgü üslubu bulunur.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59829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485" y="1236133"/>
            <a:ext cx="6535987" cy="511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570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8115"/>
            <a:ext cx="9144001" cy="641988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4093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4935"/>
            <a:ext cx="9144000" cy="60960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54552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71" y="824089"/>
            <a:ext cx="6052457" cy="605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86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14" y="824089"/>
            <a:ext cx="6033911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46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9857"/>
            <a:ext cx="9144000" cy="636814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59983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65" y="734934"/>
            <a:ext cx="7160806" cy="612306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57071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666" y="831751"/>
            <a:ext cx="6026249" cy="602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7451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691" y="1340153"/>
            <a:ext cx="8277578" cy="2387599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tr-TR" sz="4400" dirty="0" err="1"/>
              <a:t>Günümüze</a:t>
            </a:r>
            <a:r>
              <a:rPr lang="tr-TR" sz="4400" dirty="0"/>
              <a:t> </a:t>
            </a:r>
            <a:r>
              <a:rPr lang="tr-TR" sz="4400" dirty="0" err="1"/>
              <a:t>ulaşan</a:t>
            </a:r>
            <a:r>
              <a:rPr lang="tr-TR" sz="4400" dirty="0"/>
              <a:t> </a:t>
            </a:r>
            <a:r>
              <a:rPr lang="tr-TR" sz="4400" dirty="0" err="1"/>
              <a:t>çoğu</a:t>
            </a:r>
            <a:r>
              <a:rPr lang="tr-TR" sz="4400" dirty="0"/>
              <a:t> soyut sembol zaman </a:t>
            </a:r>
            <a:r>
              <a:rPr lang="tr-TR" sz="4400" dirty="0" err="1"/>
              <a:t>süzgecinden</a:t>
            </a:r>
            <a:r>
              <a:rPr lang="tr-TR" sz="4400" dirty="0"/>
              <a:t> </a:t>
            </a:r>
            <a:r>
              <a:rPr lang="tr-TR" sz="4400" dirty="0" err="1"/>
              <a:t>geçmis</a:t>
            </a:r>
            <a:r>
              <a:rPr lang="tr-TR" sz="4400" dirty="0"/>
              <a:t>̧ bir </a:t>
            </a:r>
            <a:r>
              <a:rPr lang="tr-TR" sz="4400" dirty="0" err="1"/>
              <a:t>yalınlaştırma</a:t>
            </a:r>
            <a:r>
              <a:rPr lang="tr-TR" sz="4400" dirty="0"/>
              <a:t> (</a:t>
            </a:r>
            <a:r>
              <a:rPr lang="tr-TR" sz="4400" dirty="0" err="1"/>
              <a:t>stilizasyon</a:t>
            </a:r>
            <a:r>
              <a:rPr lang="tr-TR" sz="4400" dirty="0"/>
              <a:t>) </a:t>
            </a:r>
            <a:r>
              <a:rPr lang="tr-TR" sz="4400" dirty="0" err="1"/>
              <a:t>işleminin</a:t>
            </a:r>
            <a:r>
              <a:rPr lang="tr-TR" sz="4400" dirty="0"/>
              <a:t> sonucudur. </a:t>
            </a:r>
            <a:r>
              <a:rPr lang="tr-TR" sz="4400" dirty="0" err="1"/>
              <a:t>Göz</a:t>
            </a:r>
            <a:r>
              <a:rPr lang="tr-TR" sz="4400" dirty="0"/>
              <a:t> hafızasının </a:t>
            </a:r>
            <a:r>
              <a:rPr lang="tr-TR" sz="4400" dirty="0" err="1"/>
              <a:t>yalınlaştırılmıs</a:t>
            </a:r>
            <a:r>
              <a:rPr lang="tr-TR" sz="4400" dirty="0"/>
              <a:t>̧ </a:t>
            </a:r>
            <a:r>
              <a:rPr lang="tr-TR" sz="4400" dirty="0" err="1"/>
              <a:t>biçim</a:t>
            </a:r>
            <a:r>
              <a:rPr lang="tr-TR" sz="4400" dirty="0"/>
              <a:t> ve formları daha kolay </a:t>
            </a:r>
            <a:r>
              <a:rPr lang="tr-TR" sz="4400" dirty="0" err="1"/>
              <a:t>algılayabildiği</a:t>
            </a:r>
            <a:r>
              <a:rPr lang="tr-TR" sz="4400" dirty="0"/>
              <a:t> ise, bilimsel ve optik bir </a:t>
            </a:r>
            <a:r>
              <a:rPr lang="tr-TR" sz="4400" dirty="0" err="1"/>
              <a:t>gerçektir</a:t>
            </a:r>
            <a:r>
              <a:rPr lang="tr-TR" sz="4400" dirty="0"/>
              <a:t>. </a:t>
            </a:r>
          </a:p>
          <a:p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7391"/>
            <a:ext cx="9144000" cy="225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917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92" y="1022284"/>
            <a:ext cx="6882692" cy="571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54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265" y="1710542"/>
            <a:ext cx="8290539" cy="3984201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tr-TR" sz="6500" dirty="0" err="1"/>
              <a:t>Görsel</a:t>
            </a:r>
            <a:r>
              <a:rPr lang="tr-TR" sz="6500" dirty="0"/>
              <a:t> </a:t>
            </a:r>
            <a:r>
              <a:rPr lang="tr-TR" sz="6500" dirty="0" err="1"/>
              <a:t>İletişim</a:t>
            </a:r>
            <a:r>
              <a:rPr lang="tr-TR" sz="6500" dirty="0"/>
              <a:t> Tasarımı </a:t>
            </a:r>
            <a:r>
              <a:rPr lang="tr-TR" sz="6500" dirty="0" err="1"/>
              <a:t>çoğunlukla</a:t>
            </a:r>
            <a:r>
              <a:rPr lang="tr-TR" sz="6500" dirty="0"/>
              <a:t> semboller </a:t>
            </a:r>
            <a:r>
              <a:rPr lang="tr-TR" sz="6500" dirty="0" err="1"/>
              <a:t>aracılığıyla</a:t>
            </a:r>
            <a:r>
              <a:rPr lang="tr-TR" sz="6500" dirty="0"/>
              <a:t> </a:t>
            </a:r>
            <a:r>
              <a:rPr lang="tr-TR" sz="6500" dirty="0" err="1"/>
              <a:t>görsel</a:t>
            </a:r>
            <a:r>
              <a:rPr lang="tr-TR" sz="6500" dirty="0"/>
              <a:t> </a:t>
            </a:r>
            <a:r>
              <a:rPr lang="tr-TR" sz="6500" dirty="0" err="1"/>
              <a:t>iletişim</a:t>
            </a:r>
            <a:r>
              <a:rPr lang="tr-TR" sz="6500" dirty="0"/>
              <a:t> kuran disiplindir. Grafik tasarımcı, </a:t>
            </a:r>
            <a:r>
              <a:rPr lang="tr-TR" sz="6500" dirty="0" err="1"/>
              <a:t>yoğun</a:t>
            </a:r>
            <a:r>
              <a:rPr lang="tr-TR" sz="6500" dirty="0"/>
              <a:t> ve kavramsal bir iletiyi iletme </a:t>
            </a:r>
            <a:r>
              <a:rPr lang="tr-TR" sz="6500" dirty="0" err="1"/>
              <a:t>işlevini</a:t>
            </a:r>
            <a:r>
              <a:rPr lang="tr-TR" sz="6500" dirty="0"/>
              <a:t> </a:t>
            </a:r>
            <a:r>
              <a:rPr lang="tr-TR" sz="6500" dirty="0" err="1"/>
              <a:t>görsel</a:t>
            </a:r>
            <a:r>
              <a:rPr lang="tr-TR" sz="6500" dirty="0"/>
              <a:t> bir yapıda tasarlarken sembolik </a:t>
            </a:r>
            <a:r>
              <a:rPr lang="tr-TR" sz="6500" dirty="0" err="1"/>
              <a:t>yaklaşımlardan</a:t>
            </a:r>
            <a:r>
              <a:rPr lang="tr-TR" sz="6500" dirty="0"/>
              <a:t> faydalanmaktadır.</a:t>
            </a:r>
          </a:p>
          <a:p>
            <a:pPr algn="l"/>
            <a:r>
              <a:rPr lang="tr-TR" sz="6500" dirty="0"/>
              <a:t> </a:t>
            </a:r>
          </a:p>
          <a:p>
            <a:pPr algn="l"/>
            <a:r>
              <a:rPr lang="tr-TR" sz="6500" dirty="0" err="1">
                <a:solidFill>
                  <a:srgbClr val="002060"/>
                </a:solidFill>
              </a:rPr>
              <a:t>Çoğu</a:t>
            </a:r>
            <a:r>
              <a:rPr lang="tr-TR" sz="6500" dirty="0">
                <a:solidFill>
                  <a:srgbClr val="002060"/>
                </a:solidFill>
              </a:rPr>
              <a:t> zaman </a:t>
            </a:r>
            <a:r>
              <a:rPr lang="tr-TR" sz="6500" dirty="0" err="1">
                <a:solidFill>
                  <a:srgbClr val="002060"/>
                </a:solidFill>
              </a:rPr>
              <a:t>sembolleşmis</a:t>
            </a:r>
            <a:r>
              <a:rPr lang="tr-TR" sz="6500" dirty="0">
                <a:solidFill>
                  <a:srgbClr val="002060"/>
                </a:solidFill>
              </a:rPr>
              <a:t>̧ nesneler stilize edilip </a:t>
            </a:r>
            <a:r>
              <a:rPr lang="tr-TR" sz="6500" dirty="0" err="1">
                <a:solidFill>
                  <a:srgbClr val="002060"/>
                </a:solidFill>
              </a:rPr>
              <a:t>sadeleştirilerek</a:t>
            </a:r>
            <a:r>
              <a:rPr lang="tr-TR" sz="6500" dirty="0">
                <a:solidFill>
                  <a:srgbClr val="002060"/>
                </a:solidFill>
              </a:rPr>
              <a:t> kullanılır. Stilize etme yani detaylardan arındırma </a:t>
            </a:r>
            <a:r>
              <a:rPr lang="tr-TR" sz="6500" dirty="0" err="1">
                <a:solidFill>
                  <a:srgbClr val="002060"/>
                </a:solidFill>
              </a:rPr>
              <a:t>süreci</a:t>
            </a:r>
            <a:r>
              <a:rPr lang="tr-TR" sz="6500" dirty="0">
                <a:solidFill>
                  <a:srgbClr val="002060"/>
                </a:solidFill>
              </a:rPr>
              <a:t> </a:t>
            </a:r>
            <a:r>
              <a:rPr lang="tr-TR" sz="6500" dirty="0" err="1">
                <a:solidFill>
                  <a:srgbClr val="002060"/>
                </a:solidFill>
              </a:rPr>
              <a:t>biçim</a:t>
            </a:r>
            <a:r>
              <a:rPr lang="tr-TR" sz="6500" dirty="0">
                <a:solidFill>
                  <a:srgbClr val="002060"/>
                </a:solidFill>
              </a:rPr>
              <a:t> </a:t>
            </a:r>
            <a:r>
              <a:rPr lang="tr-TR" sz="6500" dirty="0" err="1">
                <a:solidFill>
                  <a:srgbClr val="002060"/>
                </a:solidFill>
              </a:rPr>
              <a:t>oluşturma</a:t>
            </a:r>
            <a:r>
              <a:rPr lang="tr-TR" sz="6500" dirty="0">
                <a:solidFill>
                  <a:srgbClr val="002060"/>
                </a:solidFill>
              </a:rPr>
              <a:t> </a:t>
            </a:r>
            <a:r>
              <a:rPr lang="tr-TR" sz="6500" dirty="0" err="1">
                <a:solidFill>
                  <a:srgbClr val="002060"/>
                </a:solidFill>
              </a:rPr>
              <a:t>aşamasında</a:t>
            </a:r>
            <a:r>
              <a:rPr lang="tr-TR" sz="6500" dirty="0">
                <a:solidFill>
                  <a:srgbClr val="002060"/>
                </a:solidFill>
              </a:rPr>
              <a:t> kavramın aktarılmasında ve anlamının </a:t>
            </a:r>
            <a:r>
              <a:rPr lang="tr-TR" sz="6500" dirty="0" err="1">
                <a:solidFill>
                  <a:srgbClr val="002060"/>
                </a:solidFill>
              </a:rPr>
              <a:t>anlaşılmasında</a:t>
            </a:r>
            <a:r>
              <a:rPr lang="tr-TR" sz="6500" dirty="0">
                <a:solidFill>
                  <a:srgbClr val="002060"/>
                </a:solidFill>
              </a:rPr>
              <a:t> kolaylık </a:t>
            </a:r>
            <a:r>
              <a:rPr lang="tr-TR" sz="6500" dirty="0" err="1">
                <a:solidFill>
                  <a:srgbClr val="002060"/>
                </a:solidFill>
              </a:rPr>
              <a:t>sağlar</a:t>
            </a:r>
            <a:r>
              <a:rPr lang="tr-TR" sz="6500" dirty="0">
                <a:solidFill>
                  <a:srgbClr val="002060"/>
                </a:solidFill>
              </a:rPr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56074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7285"/>
            <a:ext cx="8981035" cy="240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0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8"/>
            <a:ext cx="9144000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295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231" y="1498920"/>
            <a:ext cx="4405613" cy="402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468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78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556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6979"/>
            <a:ext cx="9144000" cy="527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466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1900"/>
            <a:ext cx="9144000" cy="439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6163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265" y="1710542"/>
            <a:ext cx="8290539" cy="3984201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tr-TR" sz="3600" b="1" dirty="0"/>
              <a:t>Stil </a:t>
            </a:r>
            <a:r>
              <a:rPr lang="tr-TR" sz="3600" dirty="0"/>
              <a:t>ile </a:t>
            </a:r>
            <a:r>
              <a:rPr lang="tr-TR" sz="3600" b="1" dirty="0" err="1"/>
              <a:t>stilizasyonu</a:t>
            </a:r>
            <a:r>
              <a:rPr lang="tr-TR" sz="3600" b="1" dirty="0"/>
              <a:t> </a:t>
            </a:r>
            <a:r>
              <a:rPr lang="tr-TR" sz="3600" dirty="0" err="1"/>
              <a:t>karıştırmamak</a:t>
            </a:r>
            <a:r>
              <a:rPr lang="tr-TR" sz="3600" dirty="0"/>
              <a:t> gerekir. Bunlar birbirinden farklıdır.</a:t>
            </a:r>
          </a:p>
          <a:p>
            <a:pPr algn="l"/>
            <a:r>
              <a:rPr lang="tr-TR" sz="3600" b="1" dirty="0"/>
              <a:t>Stil</a:t>
            </a:r>
            <a:r>
              <a:rPr lang="tr-TR" sz="3600" dirty="0"/>
              <a:t>; ressamın </a:t>
            </a:r>
            <a:r>
              <a:rPr lang="tr-TR" sz="3600" dirty="0" err="1"/>
              <a:t>kişiliği</a:t>
            </a:r>
            <a:r>
              <a:rPr lang="tr-TR" sz="3600" dirty="0"/>
              <a:t>, </a:t>
            </a:r>
            <a:r>
              <a:rPr lang="tr-TR" sz="3600" dirty="0" err="1"/>
              <a:t>duyus</a:t>
            </a:r>
            <a:r>
              <a:rPr lang="tr-TR" sz="3600" dirty="0"/>
              <a:t>̧, </a:t>
            </a:r>
            <a:r>
              <a:rPr lang="tr-TR" sz="3600" dirty="0" err="1"/>
              <a:t>çizis</a:t>
            </a:r>
            <a:r>
              <a:rPr lang="tr-TR" sz="3600" dirty="0"/>
              <a:t>̧ </a:t>
            </a:r>
            <a:r>
              <a:rPr lang="tr-TR" sz="3600" dirty="0" err="1"/>
              <a:t>özelliğidir</a:t>
            </a:r>
            <a:r>
              <a:rPr lang="tr-TR" sz="3600" dirty="0"/>
              <a:t>. </a:t>
            </a:r>
          </a:p>
          <a:p>
            <a:pPr algn="l"/>
            <a:r>
              <a:rPr lang="tr-TR" sz="3600" b="1" dirty="0" err="1"/>
              <a:t>Stilizasyon</a:t>
            </a:r>
            <a:r>
              <a:rPr lang="tr-TR" sz="3600" b="1" dirty="0"/>
              <a:t>,</a:t>
            </a:r>
            <a:r>
              <a:rPr lang="tr-TR" sz="3600" dirty="0"/>
              <a:t> daha </a:t>
            </a:r>
            <a:r>
              <a:rPr lang="tr-TR" sz="3600" dirty="0" err="1"/>
              <a:t>çok</a:t>
            </a:r>
            <a:r>
              <a:rPr lang="tr-TR" sz="3600" dirty="0"/>
              <a:t> dekoratif karakterlidir. </a:t>
            </a:r>
            <a:r>
              <a:rPr lang="tr-TR" sz="3600" dirty="0" err="1"/>
              <a:t>Doğanın</a:t>
            </a:r>
            <a:r>
              <a:rPr lang="tr-TR" sz="3600" dirty="0"/>
              <a:t> </a:t>
            </a:r>
            <a:r>
              <a:rPr lang="tr-TR" sz="3600" dirty="0" err="1"/>
              <a:t>süsleyici</a:t>
            </a:r>
            <a:r>
              <a:rPr lang="tr-TR" sz="3600" dirty="0"/>
              <a:t>, geometrik kalıplara sokularak ritmik </a:t>
            </a:r>
            <a:r>
              <a:rPr lang="tr-TR" sz="3600" dirty="0" err="1"/>
              <a:t>şekillere</a:t>
            </a:r>
            <a:r>
              <a:rPr lang="tr-TR" sz="3600" dirty="0"/>
              <a:t> </a:t>
            </a:r>
            <a:r>
              <a:rPr lang="tr-TR" sz="3600" dirty="0" err="1"/>
              <a:t>bürünmesidir</a:t>
            </a:r>
            <a:r>
              <a:rPr lang="tr-TR" sz="3600" dirty="0"/>
              <a:t>. </a:t>
            </a:r>
          </a:p>
          <a:p>
            <a:pPr algn="l"/>
            <a:r>
              <a:rPr lang="tr-TR" sz="3600" dirty="0" err="1"/>
              <a:t>Stilizasyona</a:t>
            </a:r>
            <a:r>
              <a:rPr lang="tr-TR" sz="3600" dirty="0"/>
              <a:t> konu olan nesne, duyarlı bir </a:t>
            </a:r>
            <a:r>
              <a:rPr lang="tr-TR" sz="3600" dirty="0" err="1"/>
              <a:t>gözlem</a:t>
            </a:r>
            <a:r>
              <a:rPr lang="tr-TR" sz="3600" dirty="0"/>
              <a:t> sonunda kazanılan izlenimlere dayanılarak, benzerlerinden ayrılan </a:t>
            </a:r>
            <a:r>
              <a:rPr lang="tr-TR" sz="3600" dirty="0" err="1"/>
              <a:t>özelliklerini</a:t>
            </a:r>
            <a:r>
              <a:rPr lang="tr-TR" sz="3600" dirty="0"/>
              <a:t> (karakterini) bozmadan girinti ve </a:t>
            </a:r>
            <a:r>
              <a:rPr lang="tr-TR" sz="3600" dirty="0" err="1"/>
              <a:t>çıkıntıları</a:t>
            </a:r>
            <a:r>
              <a:rPr lang="tr-TR" sz="3600" dirty="0"/>
              <a:t> </a:t>
            </a:r>
            <a:r>
              <a:rPr lang="tr-TR" sz="3600" dirty="0" err="1"/>
              <a:t>çizgisel</a:t>
            </a:r>
            <a:r>
              <a:rPr lang="tr-TR" sz="3600" dirty="0"/>
              <a:t> </a:t>
            </a:r>
            <a:r>
              <a:rPr lang="tr-TR" sz="3600" dirty="0" err="1"/>
              <a:t>niteliğe</a:t>
            </a:r>
            <a:r>
              <a:rPr lang="tr-TR" sz="3600" dirty="0"/>
              <a:t> </a:t>
            </a:r>
            <a:r>
              <a:rPr lang="tr-TR" sz="3600" dirty="0" err="1"/>
              <a:t>dönüştürülerek</a:t>
            </a:r>
            <a:r>
              <a:rPr lang="tr-TR" sz="3600" dirty="0"/>
              <a:t> </a:t>
            </a:r>
            <a:r>
              <a:rPr lang="tr-TR" sz="3600" dirty="0" err="1"/>
              <a:t>biçimlenir</a:t>
            </a:r>
            <a:r>
              <a:rPr lang="tr-TR" sz="3600" dirty="0"/>
              <a:t>. Desen, artık hazırlayan </a:t>
            </a:r>
            <a:r>
              <a:rPr lang="tr-TR" sz="3600" dirty="0" err="1"/>
              <a:t>kişinin</a:t>
            </a:r>
            <a:r>
              <a:rPr lang="tr-TR" sz="3600" dirty="0"/>
              <a:t> duygularına uygun </a:t>
            </a:r>
            <a:r>
              <a:rPr lang="tr-TR" sz="3600" dirty="0" err="1"/>
              <a:t>yalınlaştırılıp</a:t>
            </a:r>
            <a:r>
              <a:rPr lang="tr-TR" sz="3600" dirty="0"/>
              <a:t> </a:t>
            </a:r>
            <a:r>
              <a:rPr lang="tr-TR" sz="3600" dirty="0" err="1"/>
              <a:t>biçimlendirilerek</a:t>
            </a:r>
            <a:r>
              <a:rPr lang="tr-TR" sz="3600" dirty="0"/>
              <a:t> yeni bir </a:t>
            </a:r>
            <a:r>
              <a:rPr lang="tr-TR" sz="3600" dirty="0" err="1"/>
              <a:t>değer</a:t>
            </a:r>
            <a:r>
              <a:rPr lang="tr-TR" sz="3600" dirty="0"/>
              <a:t> </a:t>
            </a:r>
            <a:r>
              <a:rPr lang="tr-TR" sz="3600" dirty="0" err="1"/>
              <a:t>kazanmıştır</a:t>
            </a:r>
            <a:r>
              <a:rPr lang="tr-TR" sz="3600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78453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265" y="1710542"/>
            <a:ext cx="8290539" cy="3984201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tr-TR" sz="3600" dirty="0">
                <a:solidFill>
                  <a:srgbClr val="C9970E"/>
                </a:solidFill>
                <a:latin typeface="+mj-lt"/>
              </a:rPr>
              <a:t>Örneğin,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Türk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çinilerindeki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 Lale, Yaprak, Karanfil gibi motifler “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stilize”edilmiştir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. </a:t>
            </a:r>
          </a:p>
          <a:p>
            <a:pPr algn="l"/>
            <a:endParaRPr lang="tr-TR" sz="3600" dirty="0">
              <a:solidFill>
                <a:srgbClr val="C9970E"/>
              </a:solidFill>
              <a:latin typeface="+mj-lt"/>
            </a:endParaRPr>
          </a:p>
          <a:p>
            <a:pPr algn="l"/>
            <a:r>
              <a:rPr lang="tr-TR" sz="3600" dirty="0">
                <a:solidFill>
                  <a:srgbClr val="C9970E"/>
                </a:solidFill>
                <a:latin typeface="+mj-lt"/>
              </a:rPr>
              <a:t>Halılar, kilimlerdeki, desenlerde geometrik kalıplara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sokulmus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̧ birer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stilizasyondur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.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Stilizasyonda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,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eşyanın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 girinti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çıkıntıları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 karakterini bozmamak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şartıyla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sadeleştirilir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. Bu şekilde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eşyanın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 karakteri de daha sade bir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şekilde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 daha kısa bir yoldan ortaya </a:t>
            </a:r>
            <a:r>
              <a:rPr lang="tr-TR" sz="3600" dirty="0" err="1">
                <a:solidFill>
                  <a:srgbClr val="C9970E"/>
                </a:solidFill>
                <a:latin typeface="+mj-lt"/>
              </a:rPr>
              <a:t>konmus</a:t>
            </a:r>
            <a:r>
              <a:rPr lang="tr-TR" sz="3600" dirty="0">
                <a:solidFill>
                  <a:srgbClr val="C9970E"/>
                </a:solidFill>
                <a:latin typeface="+mj-lt"/>
              </a:rPr>
              <a:t>̧ olur.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69364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731" y="824089"/>
            <a:ext cx="6028963" cy="602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0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019" y="-118159"/>
            <a:ext cx="6341962" cy="697615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851229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05" y="807655"/>
            <a:ext cx="6050345" cy="605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798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620" y="824089"/>
            <a:ext cx="6045200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089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44000" cy="485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04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6133"/>
            <a:ext cx="9144000" cy="484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737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 txBox="1">
            <a:spLocks/>
          </p:cNvSpPr>
          <p:nvPr/>
        </p:nvSpPr>
        <p:spPr>
          <a:xfrm>
            <a:off x="717889" y="1009196"/>
            <a:ext cx="7870525" cy="162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4000" b="1" dirty="0" err="1">
                <a:solidFill>
                  <a:srgbClr val="C9970E"/>
                </a:solidFill>
              </a:rPr>
              <a:t>Stilizasyon</a:t>
            </a:r>
            <a:r>
              <a:rPr lang="tr-TR" sz="4000" b="1" dirty="0">
                <a:solidFill>
                  <a:srgbClr val="C9970E"/>
                </a:solidFill>
              </a:rPr>
              <a:t> Yaparken </a:t>
            </a:r>
          </a:p>
          <a:p>
            <a:pPr algn="l"/>
            <a:r>
              <a:rPr lang="tr-TR" sz="4000" b="1" dirty="0">
                <a:solidFill>
                  <a:srgbClr val="C9970E"/>
                </a:solidFill>
              </a:rPr>
              <a:t>Nelere Dikkat Etmek Gerekir?</a:t>
            </a:r>
          </a:p>
        </p:txBody>
      </p:sp>
      <p:sp>
        <p:nvSpPr>
          <p:cNvPr id="6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61" y="3307848"/>
            <a:ext cx="8290539" cy="1692415"/>
          </a:xfrm>
        </p:spPr>
        <p:txBody>
          <a:bodyPr>
            <a:normAutofit/>
          </a:bodyPr>
          <a:lstStyle/>
          <a:p>
            <a:pPr algn="l"/>
            <a:r>
              <a:rPr lang="tr-TR" b="1" dirty="0"/>
              <a:t>1. </a:t>
            </a:r>
            <a:r>
              <a:rPr lang="tr-TR" dirty="0"/>
              <a:t>Stilizesi yapılacak objeyi </a:t>
            </a:r>
            <a:r>
              <a:rPr lang="tr-TR" dirty="0" err="1"/>
              <a:t>tüm</a:t>
            </a:r>
            <a:r>
              <a:rPr lang="tr-TR" dirty="0"/>
              <a:t> </a:t>
            </a:r>
            <a:r>
              <a:rPr lang="tr-TR" dirty="0" err="1"/>
              <a:t>özellikleriyle</a:t>
            </a:r>
            <a:r>
              <a:rPr lang="tr-TR" dirty="0"/>
              <a:t> </a:t>
            </a:r>
            <a:r>
              <a:rPr lang="tr-TR" dirty="0" err="1"/>
              <a:t>görebilmek</a:t>
            </a:r>
            <a:r>
              <a:rPr lang="tr-TR" dirty="0"/>
              <a:t> amacıyla objenin </a:t>
            </a:r>
            <a:r>
              <a:rPr lang="tr-TR" dirty="0" err="1"/>
              <a:t>etüdünün</a:t>
            </a:r>
            <a:r>
              <a:rPr lang="tr-TR" dirty="0"/>
              <a:t>, ön çalışmasının yapılması </a:t>
            </a:r>
            <a:r>
              <a:rPr lang="tr-TR" dirty="0" err="1"/>
              <a:t>önerilir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928067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89"/>
            <a:ext cx="9143999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067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61" y="3307848"/>
            <a:ext cx="8290539" cy="1692415"/>
          </a:xfrm>
        </p:spPr>
        <p:txBody>
          <a:bodyPr>
            <a:normAutofit/>
          </a:bodyPr>
          <a:lstStyle/>
          <a:p>
            <a:pPr algn="l"/>
            <a:r>
              <a:rPr lang="tr-TR" b="1" dirty="0"/>
              <a:t>2. </a:t>
            </a:r>
            <a:r>
              <a:rPr lang="tr-TR" dirty="0"/>
              <a:t>Stilize yaparken objenin yapısal </a:t>
            </a:r>
            <a:r>
              <a:rPr lang="tr-TR" dirty="0" err="1"/>
              <a:t>özellikleri</a:t>
            </a:r>
            <a:r>
              <a:rPr lang="tr-TR" dirty="0"/>
              <a:t> bozulmamalı, stilize edilen obje </a:t>
            </a:r>
            <a:r>
              <a:rPr lang="tr-TR" dirty="0" err="1"/>
              <a:t>biçimiyle</a:t>
            </a:r>
            <a:r>
              <a:rPr lang="tr-TR" dirty="0"/>
              <a:t> tanınabilmelidir. </a:t>
            </a:r>
          </a:p>
          <a:p>
            <a:endParaRPr lang="tr-TR" dirty="0"/>
          </a:p>
        </p:txBody>
      </p:sp>
      <p:sp>
        <p:nvSpPr>
          <p:cNvPr id="6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 txBox="1">
            <a:spLocks/>
          </p:cNvSpPr>
          <p:nvPr/>
        </p:nvSpPr>
        <p:spPr>
          <a:xfrm>
            <a:off x="717889" y="1009196"/>
            <a:ext cx="7870525" cy="162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4000" b="1" dirty="0" err="1">
                <a:solidFill>
                  <a:srgbClr val="C9970E"/>
                </a:solidFill>
              </a:rPr>
              <a:t>Stilizasyon</a:t>
            </a:r>
            <a:r>
              <a:rPr lang="tr-TR" sz="4000" b="1" dirty="0">
                <a:solidFill>
                  <a:srgbClr val="C9970E"/>
                </a:solidFill>
              </a:rPr>
              <a:t> Yaparken </a:t>
            </a:r>
          </a:p>
          <a:p>
            <a:pPr algn="l"/>
            <a:r>
              <a:rPr lang="tr-TR" sz="4000" b="1" dirty="0">
                <a:solidFill>
                  <a:srgbClr val="C9970E"/>
                </a:solidFill>
              </a:rPr>
              <a:t>Nelere Dikkat Etmek Gerekir?</a:t>
            </a:r>
          </a:p>
        </p:txBody>
      </p:sp>
    </p:spTree>
    <p:extLst>
      <p:ext uri="{BB962C8B-B14F-4D97-AF65-F5344CB8AC3E}">
        <p14:creationId xmlns:p14="http://schemas.microsoft.com/office/powerpoint/2010/main" val="12928910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8370"/>
            <a:ext cx="9144000" cy="410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907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887" y="2914309"/>
            <a:ext cx="3452321" cy="346334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tr-TR" b="1" dirty="0"/>
              <a:t>3. </a:t>
            </a:r>
            <a:r>
              <a:rPr lang="tr-TR" dirty="0" err="1"/>
              <a:t>Stilizasyonda</a:t>
            </a:r>
            <a:r>
              <a:rPr lang="tr-TR" dirty="0"/>
              <a:t> abartılı yorumlara gidilmemelidir. Yandaki resimde ilk </a:t>
            </a:r>
            <a:r>
              <a:rPr lang="tr-TR" dirty="0" err="1"/>
              <a:t>üc</a:t>
            </a:r>
            <a:r>
              <a:rPr lang="tr-TR" dirty="0"/>
              <a:t>̧ </a:t>
            </a:r>
            <a:r>
              <a:rPr lang="tr-TR" dirty="0" err="1"/>
              <a:t>çizimde</a:t>
            </a:r>
            <a:r>
              <a:rPr lang="tr-TR" dirty="0"/>
              <a:t> yorum yapılırken abartıdan uzak, salyangozun karakteristik </a:t>
            </a:r>
            <a:r>
              <a:rPr lang="tr-TR" dirty="0" err="1"/>
              <a:t>özelliği</a:t>
            </a:r>
            <a:r>
              <a:rPr lang="tr-TR" dirty="0"/>
              <a:t> </a:t>
            </a:r>
            <a:r>
              <a:rPr lang="tr-TR" dirty="0" err="1"/>
              <a:t>vurgulanmıştır</a:t>
            </a:r>
            <a:r>
              <a:rPr lang="tr-TR" dirty="0"/>
              <a:t>. </a:t>
            </a:r>
            <a:r>
              <a:rPr lang="tr-TR" dirty="0" err="1"/>
              <a:t>Diğer</a:t>
            </a:r>
            <a:r>
              <a:rPr lang="tr-TR" dirty="0"/>
              <a:t> </a:t>
            </a:r>
            <a:r>
              <a:rPr lang="tr-TR" dirty="0" err="1"/>
              <a:t>çizimlerde</a:t>
            </a:r>
            <a:r>
              <a:rPr lang="tr-TR" dirty="0"/>
              <a:t> salyangozun formunda abartılı yorumlara </a:t>
            </a:r>
            <a:r>
              <a:rPr lang="tr-TR" dirty="0" err="1"/>
              <a:t>gidilmiştir</a:t>
            </a:r>
            <a:r>
              <a:rPr lang="tr-TR" dirty="0"/>
              <a:t>. </a:t>
            </a:r>
          </a:p>
          <a:p>
            <a:endParaRPr lang="tr-TR" dirty="0"/>
          </a:p>
        </p:txBody>
      </p:sp>
      <p:sp>
        <p:nvSpPr>
          <p:cNvPr id="6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 txBox="1">
            <a:spLocks/>
          </p:cNvSpPr>
          <p:nvPr/>
        </p:nvSpPr>
        <p:spPr>
          <a:xfrm>
            <a:off x="717889" y="1009196"/>
            <a:ext cx="7870525" cy="162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4000" b="1" dirty="0" err="1">
                <a:solidFill>
                  <a:srgbClr val="C9970E"/>
                </a:solidFill>
              </a:rPr>
              <a:t>Stilizasyon</a:t>
            </a:r>
            <a:r>
              <a:rPr lang="tr-TR" sz="4000" b="1" dirty="0">
                <a:solidFill>
                  <a:srgbClr val="C9970E"/>
                </a:solidFill>
              </a:rPr>
              <a:t> Yaparken </a:t>
            </a:r>
          </a:p>
          <a:p>
            <a:pPr algn="l"/>
            <a:r>
              <a:rPr lang="tr-TR" sz="4000" b="1" dirty="0">
                <a:solidFill>
                  <a:srgbClr val="C9970E"/>
                </a:solidFill>
              </a:rPr>
              <a:t>Nelere Dikkat Etmek Gerekir?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24134"/>
            <a:ext cx="4203850" cy="3044741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857" y="824089"/>
            <a:ext cx="1727993" cy="177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37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738" y="2729114"/>
            <a:ext cx="7642356" cy="3451767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tr-TR" b="1" dirty="0"/>
              <a:t>4. </a:t>
            </a:r>
            <a:r>
              <a:rPr lang="tr-TR" dirty="0"/>
              <a:t>Objenin yapısal </a:t>
            </a:r>
            <a:r>
              <a:rPr lang="tr-TR" dirty="0" err="1"/>
              <a:t>özelliklerini</a:t>
            </a:r>
            <a:r>
              <a:rPr lang="tr-TR" dirty="0"/>
              <a:t> bozmadan oranlarında </a:t>
            </a:r>
            <a:r>
              <a:rPr lang="tr-TR" dirty="0" err="1"/>
              <a:t>büyültme</a:t>
            </a:r>
            <a:r>
              <a:rPr lang="tr-TR" dirty="0"/>
              <a:t> ve </a:t>
            </a:r>
            <a:r>
              <a:rPr lang="tr-TR" dirty="0" err="1"/>
              <a:t>küçültme</a:t>
            </a:r>
            <a:r>
              <a:rPr lang="tr-TR" dirty="0"/>
              <a:t> yapılabilir. </a:t>
            </a:r>
          </a:p>
          <a:p>
            <a:pPr algn="l"/>
            <a:endParaRPr lang="tr-TR" dirty="0"/>
          </a:p>
          <a:p>
            <a:pPr algn="l"/>
            <a:r>
              <a:rPr lang="tr-TR" b="1" dirty="0"/>
              <a:t>5. </a:t>
            </a:r>
            <a:r>
              <a:rPr lang="tr-TR" dirty="0"/>
              <a:t>Objenin karakterini bozmayacak ayrıntıları azaltılarak </a:t>
            </a:r>
            <a:r>
              <a:rPr lang="tr-TR" dirty="0" err="1"/>
              <a:t>sadeleştirilmelidir</a:t>
            </a:r>
            <a:r>
              <a:rPr lang="tr-TR" dirty="0"/>
              <a:t>. </a:t>
            </a:r>
          </a:p>
          <a:p>
            <a:pPr algn="l"/>
            <a:endParaRPr lang="tr-TR" dirty="0"/>
          </a:p>
          <a:p>
            <a:pPr algn="l"/>
            <a:r>
              <a:rPr lang="tr-TR" b="1" dirty="0"/>
              <a:t>6. </a:t>
            </a:r>
            <a:r>
              <a:rPr lang="tr-TR" dirty="0"/>
              <a:t>Obje </a:t>
            </a:r>
            <a:r>
              <a:rPr lang="tr-TR" dirty="0" err="1"/>
              <a:t>yüzeyindeki</a:t>
            </a:r>
            <a:r>
              <a:rPr lang="tr-TR" dirty="0"/>
              <a:t> </a:t>
            </a:r>
            <a:r>
              <a:rPr lang="tr-TR" dirty="0" err="1"/>
              <a:t>çizgilerden</a:t>
            </a:r>
            <a:r>
              <a:rPr lang="tr-TR" dirty="0"/>
              <a:t>, </a:t>
            </a:r>
            <a:r>
              <a:rPr lang="tr-TR" dirty="0" err="1"/>
              <a:t>bölünmelerden</a:t>
            </a:r>
            <a:r>
              <a:rPr lang="tr-TR" dirty="0"/>
              <a:t> ve dokusundan yola </a:t>
            </a:r>
            <a:r>
              <a:rPr lang="tr-TR" dirty="0" err="1"/>
              <a:t>çıkarak</a:t>
            </a:r>
            <a:r>
              <a:rPr lang="tr-TR" dirty="0"/>
              <a:t> </a:t>
            </a:r>
            <a:r>
              <a:rPr lang="tr-TR" dirty="0" err="1"/>
              <a:t>çizgisel</a:t>
            </a:r>
            <a:r>
              <a:rPr lang="tr-TR" dirty="0"/>
              <a:t>, </a:t>
            </a:r>
            <a:r>
              <a:rPr lang="tr-TR" dirty="0" err="1"/>
              <a:t>lekesel</a:t>
            </a:r>
            <a:r>
              <a:rPr lang="tr-TR" dirty="0"/>
              <a:t> yorumlar </a:t>
            </a:r>
            <a:r>
              <a:rPr lang="tr-TR" dirty="0" err="1"/>
              <a:t>oluşturulmalıdır</a:t>
            </a:r>
            <a:r>
              <a:rPr lang="tr-TR" dirty="0"/>
              <a:t>. </a:t>
            </a:r>
          </a:p>
          <a:p>
            <a:endParaRPr lang="tr-TR" dirty="0"/>
          </a:p>
        </p:txBody>
      </p:sp>
      <p:sp>
        <p:nvSpPr>
          <p:cNvPr id="6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 txBox="1">
            <a:spLocks/>
          </p:cNvSpPr>
          <p:nvPr/>
        </p:nvSpPr>
        <p:spPr>
          <a:xfrm>
            <a:off x="717889" y="1009196"/>
            <a:ext cx="7870525" cy="162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4000" b="1" dirty="0" err="1">
                <a:solidFill>
                  <a:srgbClr val="C9970E"/>
                </a:solidFill>
              </a:rPr>
              <a:t>Stilizasyon</a:t>
            </a:r>
            <a:r>
              <a:rPr lang="tr-TR" sz="4000" b="1" dirty="0">
                <a:solidFill>
                  <a:srgbClr val="C9970E"/>
                </a:solidFill>
              </a:rPr>
              <a:t> Yaparken </a:t>
            </a:r>
          </a:p>
          <a:p>
            <a:pPr algn="l"/>
            <a:r>
              <a:rPr lang="tr-TR" sz="4000" b="1" dirty="0">
                <a:solidFill>
                  <a:srgbClr val="C9970E"/>
                </a:solidFill>
              </a:rPr>
              <a:t>Nelere Dikkat Etmek Gerekir?</a:t>
            </a:r>
          </a:p>
        </p:txBody>
      </p:sp>
    </p:spTree>
    <p:extLst>
      <p:ext uri="{BB962C8B-B14F-4D97-AF65-F5344CB8AC3E}">
        <p14:creationId xmlns:p14="http://schemas.microsoft.com/office/powerpoint/2010/main" val="7905620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738" y="2729114"/>
            <a:ext cx="7642356" cy="3451767"/>
          </a:xfrm>
        </p:spPr>
        <p:txBody>
          <a:bodyPr>
            <a:normAutofit/>
          </a:bodyPr>
          <a:lstStyle/>
          <a:p>
            <a:pPr algn="l"/>
            <a:r>
              <a:rPr lang="tr-TR" b="1" dirty="0"/>
              <a:t>7. </a:t>
            </a:r>
            <a:r>
              <a:rPr lang="tr-TR" dirty="0" err="1"/>
              <a:t>Sadeleştirmede</a:t>
            </a:r>
            <a:r>
              <a:rPr lang="tr-TR" dirty="0"/>
              <a:t> uygulanacak </a:t>
            </a:r>
            <a:r>
              <a:rPr lang="tr-TR" dirty="0" err="1"/>
              <a:t>tekniğin</a:t>
            </a:r>
            <a:r>
              <a:rPr lang="tr-TR" dirty="0"/>
              <a:t> </a:t>
            </a:r>
            <a:r>
              <a:rPr lang="tr-TR" dirty="0" err="1"/>
              <a:t>özellikleri</a:t>
            </a:r>
            <a:r>
              <a:rPr lang="tr-TR" dirty="0"/>
              <a:t> dikkate alınmalıdır. </a:t>
            </a:r>
          </a:p>
          <a:p>
            <a:pPr algn="l"/>
            <a:r>
              <a:rPr lang="tr-TR" dirty="0" err="1"/>
              <a:t>Örneğin</a:t>
            </a:r>
            <a:r>
              <a:rPr lang="tr-TR" dirty="0"/>
              <a:t> </a:t>
            </a:r>
            <a:r>
              <a:rPr lang="tr-TR" dirty="0" err="1"/>
              <a:t>çizgisel</a:t>
            </a:r>
            <a:r>
              <a:rPr lang="tr-TR" dirty="0"/>
              <a:t> yorumlamada sulu boya kullanılmaz. (Her </a:t>
            </a:r>
            <a:r>
              <a:rPr lang="tr-TR" dirty="0" err="1"/>
              <a:t>çizgi</a:t>
            </a:r>
            <a:r>
              <a:rPr lang="tr-TR" dirty="0"/>
              <a:t> ya da </a:t>
            </a:r>
            <a:r>
              <a:rPr lang="tr-TR" dirty="0" err="1"/>
              <a:t>biçim</a:t>
            </a:r>
            <a:r>
              <a:rPr lang="tr-TR" dirty="0"/>
              <a:t> her </a:t>
            </a:r>
            <a:r>
              <a:rPr lang="tr-TR" dirty="0" err="1"/>
              <a:t>tekniğe</a:t>
            </a:r>
            <a:r>
              <a:rPr lang="tr-TR" dirty="0"/>
              <a:t> uygun </a:t>
            </a:r>
            <a:r>
              <a:rPr lang="tr-TR" dirty="0" err="1"/>
              <a:t>değildir</a:t>
            </a:r>
            <a:r>
              <a:rPr lang="tr-TR" dirty="0"/>
              <a:t>. </a:t>
            </a:r>
          </a:p>
          <a:p>
            <a:endParaRPr lang="tr-TR" dirty="0"/>
          </a:p>
        </p:txBody>
      </p:sp>
      <p:sp>
        <p:nvSpPr>
          <p:cNvPr id="6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 txBox="1">
            <a:spLocks/>
          </p:cNvSpPr>
          <p:nvPr/>
        </p:nvSpPr>
        <p:spPr>
          <a:xfrm>
            <a:off x="717889" y="1009196"/>
            <a:ext cx="7870525" cy="162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4000" b="1" dirty="0" err="1">
                <a:solidFill>
                  <a:srgbClr val="C9970E"/>
                </a:solidFill>
              </a:rPr>
              <a:t>Stilizasyon</a:t>
            </a:r>
            <a:r>
              <a:rPr lang="tr-TR" sz="4000" b="1" dirty="0">
                <a:solidFill>
                  <a:srgbClr val="C9970E"/>
                </a:solidFill>
              </a:rPr>
              <a:t> Yaparken </a:t>
            </a:r>
          </a:p>
          <a:p>
            <a:pPr algn="l"/>
            <a:r>
              <a:rPr lang="tr-TR" sz="4000" b="1" dirty="0">
                <a:solidFill>
                  <a:srgbClr val="C9970E"/>
                </a:solidFill>
              </a:rPr>
              <a:t>Nelere Dikkat Etmek Gerekir?</a:t>
            </a:r>
          </a:p>
        </p:txBody>
      </p:sp>
    </p:spTree>
    <p:extLst>
      <p:ext uri="{BB962C8B-B14F-4D97-AF65-F5344CB8AC3E}">
        <p14:creationId xmlns:p14="http://schemas.microsoft.com/office/powerpoint/2010/main" val="11176029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30" y="1053297"/>
            <a:ext cx="7795702" cy="545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61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4" y="2698067"/>
            <a:ext cx="3942407" cy="259349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278" y="2698066"/>
            <a:ext cx="3715003" cy="259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794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07" y="1434617"/>
            <a:ext cx="7349442" cy="488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1566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89" y="2555494"/>
            <a:ext cx="7920148" cy="1426197"/>
          </a:xfrm>
        </p:spPr>
        <p:txBody>
          <a:bodyPr>
            <a:normAutofit/>
          </a:bodyPr>
          <a:lstStyle/>
          <a:p>
            <a:pPr algn="l"/>
            <a:r>
              <a:rPr lang="tr-TR" sz="1800" b="1" dirty="0"/>
              <a:t>8. </a:t>
            </a:r>
            <a:r>
              <a:rPr lang="tr-TR" sz="1800" dirty="0"/>
              <a:t>Stilize </a:t>
            </a:r>
            <a:r>
              <a:rPr lang="tr-TR" sz="1800" dirty="0" err="1"/>
              <a:t>edilmis</a:t>
            </a:r>
            <a:r>
              <a:rPr lang="tr-TR" sz="1800" dirty="0"/>
              <a:t>̧ </a:t>
            </a:r>
            <a:r>
              <a:rPr lang="tr-TR" sz="1800" dirty="0" err="1"/>
              <a:t>çalışmayı</a:t>
            </a:r>
            <a:r>
              <a:rPr lang="tr-TR" sz="1800" dirty="0"/>
              <a:t> renklendirirken objenin kendi renklerinden yola </a:t>
            </a:r>
            <a:r>
              <a:rPr lang="tr-TR" sz="1800" dirty="0" err="1"/>
              <a:t>çıkılabileceği</a:t>
            </a:r>
            <a:r>
              <a:rPr lang="tr-TR" sz="1800" dirty="0"/>
              <a:t> gibi serbest renk uygulaması da yapılabilir. </a:t>
            </a:r>
          </a:p>
          <a:p>
            <a:endParaRPr lang="tr-TR" dirty="0"/>
          </a:p>
        </p:txBody>
      </p:sp>
      <p:sp>
        <p:nvSpPr>
          <p:cNvPr id="6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 txBox="1">
            <a:spLocks/>
          </p:cNvSpPr>
          <p:nvPr/>
        </p:nvSpPr>
        <p:spPr>
          <a:xfrm>
            <a:off x="717889" y="1009196"/>
            <a:ext cx="7870525" cy="162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4000" b="1" dirty="0" err="1">
                <a:solidFill>
                  <a:srgbClr val="C9970E"/>
                </a:solidFill>
              </a:rPr>
              <a:t>Stilizasyon</a:t>
            </a:r>
            <a:r>
              <a:rPr lang="tr-TR" sz="4000" b="1" dirty="0">
                <a:solidFill>
                  <a:srgbClr val="C9970E"/>
                </a:solidFill>
              </a:rPr>
              <a:t> Yaparken </a:t>
            </a:r>
          </a:p>
          <a:p>
            <a:pPr algn="l"/>
            <a:r>
              <a:rPr lang="tr-TR" sz="4000" b="1" dirty="0">
                <a:solidFill>
                  <a:srgbClr val="C9970E"/>
                </a:solidFill>
              </a:rPr>
              <a:t>Nelere Dikkat Etmek Gerekir?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41" y="3333509"/>
            <a:ext cx="7622905" cy="338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66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89" y="2555494"/>
            <a:ext cx="7920148" cy="1426197"/>
          </a:xfrm>
        </p:spPr>
        <p:txBody>
          <a:bodyPr>
            <a:normAutofit/>
          </a:bodyPr>
          <a:lstStyle/>
          <a:p>
            <a:pPr algn="l"/>
            <a:r>
              <a:rPr lang="tr-TR" sz="1800" b="1" dirty="0"/>
              <a:t>9. </a:t>
            </a:r>
            <a:r>
              <a:rPr lang="tr-TR" sz="1800" dirty="0" err="1"/>
              <a:t>Stilizasyon</a:t>
            </a:r>
            <a:r>
              <a:rPr lang="tr-TR" sz="1800" dirty="0"/>
              <a:t> çalışmaları doğrudan deformasyonla / biçim bozmayla bağlantılı olduğu için nesnenin karakteristik </a:t>
            </a:r>
            <a:r>
              <a:rPr lang="tr-TR" sz="1800" dirty="0" err="1"/>
              <a:t>özelliklerinin</a:t>
            </a:r>
            <a:r>
              <a:rPr lang="tr-TR" sz="1800" dirty="0"/>
              <a:t> </a:t>
            </a:r>
            <a:r>
              <a:rPr lang="tr-TR" sz="1800" dirty="0" err="1"/>
              <a:t>olduğundan</a:t>
            </a:r>
            <a:r>
              <a:rPr lang="tr-TR" sz="1800" dirty="0"/>
              <a:t> fazla abartılarak daha </a:t>
            </a:r>
            <a:r>
              <a:rPr lang="tr-TR" sz="1800" dirty="0" err="1"/>
              <a:t>belirginleştirilmesine</a:t>
            </a:r>
            <a:r>
              <a:rPr lang="tr-TR" sz="1800" dirty="0"/>
              <a:t> dikkat edilmelidir.</a:t>
            </a:r>
            <a:endParaRPr lang="tr-TR" dirty="0"/>
          </a:p>
        </p:txBody>
      </p:sp>
      <p:sp>
        <p:nvSpPr>
          <p:cNvPr id="6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 txBox="1">
            <a:spLocks/>
          </p:cNvSpPr>
          <p:nvPr/>
        </p:nvSpPr>
        <p:spPr>
          <a:xfrm>
            <a:off x="717889" y="1009196"/>
            <a:ext cx="7870525" cy="162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4000" b="1" dirty="0" err="1">
                <a:solidFill>
                  <a:srgbClr val="C9970E"/>
                </a:solidFill>
              </a:rPr>
              <a:t>Stilizasyon</a:t>
            </a:r>
            <a:r>
              <a:rPr lang="tr-TR" sz="4000" b="1" dirty="0">
                <a:solidFill>
                  <a:srgbClr val="C9970E"/>
                </a:solidFill>
              </a:rPr>
              <a:t> Yaparken </a:t>
            </a:r>
          </a:p>
          <a:p>
            <a:pPr algn="l"/>
            <a:r>
              <a:rPr lang="tr-TR" sz="4000" b="1" dirty="0">
                <a:solidFill>
                  <a:srgbClr val="C9970E"/>
                </a:solidFill>
              </a:rPr>
              <a:t>Nelere Dikkat Etmek Gerekir?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1299"/>
            <a:ext cx="9144000" cy="326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944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4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89" y="2995331"/>
            <a:ext cx="7997848" cy="3498065"/>
          </a:xfrm>
        </p:spPr>
        <p:txBody>
          <a:bodyPr>
            <a:noAutofit/>
          </a:bodyPr>
          <a:lstStyle/>
          <a:p>
            <a:pPr algn="l"/>
            <a:r>
              <a:rPr lang="tr-TR" sz="2400" b="1" dirty="0"/>
              <a:t>10. </a:t>
            </a:r>
            <a:r>
              <a:rPr lang="tr-TR" sz="2400" dirty="0" err="1"/>
              <a:t>Stilizasyon</a:t>
            </a:r>
            <a:r>
              <a:rPr lang="tr-TR" sz="2400" dirty="0"/>
              <a:t> çalışması yaparken altın orana, aks ve </a:t>
            </a:r>
            <a:r>
              <a:rPr lang="tr-TR" sz="2400" dirty="0" err="1"/>
              <a:t>proporsiyonlara</a:t>
            </a:r>
            <a:r>
              <a:rPr lang="tr-TR" sz="2400" dirty="0"/>
              <a:t> dikkat edilmelidir. </a:t>
            </a:r>
          </a:p>
          <a:p>
            <a:pPr algn="l"/>
            <a:endParaRPr lang="tr-TR" sz="2400" dirty="0"/>
          </a:p>
          <a:p>
            <a:pPr algn="l"/>
            <a:r>
              <a:rPr lang="tr-TR" sz="2400" dirty="0" err="1"/>
              <a:t>Stilizasyonu</a:t>
            </a:r>
            <a:r>
              <a:rPr lang="tr-TR" sz="2400" dirty="0"/>
              <a:t> yapılan nesnenin, varlığın dikey ve yatay hatlarına, yuvarlak ve diyagonal özelliklerine dikkat edilmelidir. </a:t>
            </a:r>
          </a:p>
          <a:p>
            <a:pPr algn="l"/>
            <a:endParaRPr lang="tr-TR" sz="2400" dirty="0"/>
          </a:p>
          <a:p>
            <a:pPr algn="l"/>
            <a:r>
              <a:rPr lang="tr-TR" sz="2400" dirty="0"/>
              <a:t>Oran ve orantıya, optik dengeye dikkat edilmelidir.</a:t>
            </a:r>
          </a:p>
        </p:txBody>
      </p:sp>
      <p:sp>
        <p:nvSpPr>
          <p:cNvPr id="6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 txBox="1">
            <a:spLocks/>
          </p:cNvSpPr>
          <p:nvPr/>
        </p:nvSpPr>
        <p:spPr>
          <a:xfrm>
            <a:off x="717889" y="1009196"/>
            <a:ext cx="7870525" cy="162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4000" b="1" dirty="0" err="1">
                <a:solidFill>
                  <a:srgbClr val="C9970E"/>
                </a:solidFill>
              </a:rPr>
              <a:t>Stilizasyon</a:t>
            </a:r>
            <a:r>
              <a:rPr lang="tr-TR" sz="4000" b="1" dirty="0">
                <a:solidFill>
                  <a:srgbClr val="C9970E"/>
                </a:solidFill>
              </a:rPr>
              <a:t> Yaparken </a:t>
            </a:r>
          </a:p>
          <a:p>
            <a:pPr algn="l"/>
            <a:r>
              <a:rPr lang="tr-TR" sz="4000" b="1" dirty="0">
                <a:solidFill>
                  <a:srgbClr val="C9970E"/>
                </a:solidFill>
              </a:rPr>
              <a:t>Nelere Dikkat Etmek Gerekir?</a:t>
            </a:r>
          </a:p>
        </p:txBody>
      </p:sp>
    </p:spTree>
    <p:extLst>
      <p:ext uri="{BB962C8B-B14F-4D97-AF65-F5344CB8AC3E}">
        <p14:creationId xmlns:p14="http://schemas.microsoft.com/office/powerpoint/2010/main" val="19852563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00" y="1146979"/>
            <a:ext cx="8804400" cy="547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074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72" y="824090"/>
            <a:ext cx="3910478" cy="603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8974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345" y="824089"/>
            <a:ext cx="6033911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304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2" y="824089"/>
            <a:ext cx="8045215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8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42" y="824089"/>
            <a:ext cx="6033911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7022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045"/>
            <a:ext cx="9143999" cy="644595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133443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689" y="824089"/>
            <a:ext cx="6033911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115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780" y="916687"/>
            <a:ext cx="5874152" cy="587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250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048" y="824088"/>
            <a:ext cx="7111524" cy="533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807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37" y="0"/>
            <a:ext cx="6872526" cy="687252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2377529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965" y="824089"/>
            <a:ext cx="6033911" cy="60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438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43" y="890336"/>
            <a:ext cx="4126364" cy="5839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060888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27" y="938464"/>
            <a:ext cx="4183046" cy="5919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369730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447" y="890337"/>
            <a:ext cx="4183045" cy="5919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99029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701" y="930442"/>
            <a:ext cx="4143368" cy="5863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6659204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975" y="914401"/>
            <a:ext cx="4200049" cy="5943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97555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  <p:sp>
        <p:nvSpPr>
          <p:cNvPr id="7" name="Unvan 8">
            <a:extLst>
              <a:ext uri="{FF2B5EF4-FFF2-40B4-BE49-F238E27FC236}">
                <a16:creationId xmlns:a16="http://schemas.microsoft.com/office/drawing/2014/main" id="{27C00273-4BA5-D040-8EAF-F7C588F3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181" y="412044"/>
            <a:ext cx="4068599" cy="322891"/>
          </a:xfrm>
        </p:spPr>
        <p:txBody>
          <a:bodyPr>
            <a:normAutofit fontScale="90000"/>
          </a:bodyPr>
          <a:lstStyle/>
          <a:p>
            <a:pPr algn="l"/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Stilizasyon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tr-TR" sz="2400" b="1" dirty="0" err="1">
                <a:solidFill>
                  <a:schemeClr val="bg1">
                    <a:lumMod val="85000"/>
                  </a:schemeClr>
                </a:solidFill>
              </a:rPr>
              <a:t>Üsluplaştırma</a:t>
            </a:r>
            <a:r>
              <a:rPr lang="tr-TR" sz="2400" b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678" y="906379"/>
            <a:ext cx="4177377" cy="591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96731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0"/>
            <a:ext cx="4852211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Metin kutusu 8"/>
          <p:cNvSpPr txBox="1"/>
          <p:nvPr/>
        </p:nvSpPr>
        <p:spPr>
          <a:xfrm>
            <a:off x="7358742" y="5617029"/>
            <a:ext cx="12081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Stilizasyon</a:t>
            </a:r>
            <a:r>
              <a:rPr lang="tr-TR" dirty="0"/>
              <a:t> </a:t>
            </a:r>
          </a:p>
          <a:p>
            <a:r>
              <a:rPr lang="tr-TR" dirty="0"/>
              <a:t>Sunum</a:t>
            </a:r>
          </a:p>
          <a:p>
            <a:r>
              <a:rPr lang="tr-TR" dirty="0"/>
              <a:t>Şablonu</a:t>
            </a:r>
          </a:p>
        </p:txBody>
      </p:sp>
    </p:spTree>
    <p:extLst>
      <p:ext uri="{BB962C8B-B14F-4D97-AF65-F5344CB8AC3E}">
        <p14:creationId xmlns:p14="http://schemas.microsoft.com/office/powerpoint/2010/main" val="1043861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00" y="0"/>
            <a:ext cx="48502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Metin kutusu 3"/>
          <p:cNvSpPr txBox="1"/>
          <p:nvPr/>
        </p:nvSpPr>
        <p:spPr>
          <a:xfrm>
            <a:off x="7358742" y="5617029"/>
            <a:ext cx="12081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Stilizasyon</a:t>
            </a:r>
            <a:r>
              <a:rPr lang="tr-TR" dirty="0"/>
              <a:t> </a:t>
            </a:r>
          </a:p>
          <a:p>
            <a:r>
              <a:rPr lang="tr-TR" dirty="0"/>
              <a:t>Sunum</a:t>
            </a:r>
          </a:p>
          <a:p>
            <a:r>
              <a:rPr lang="tr-TR" dirty="0"/>
              <a:t>Örneği</a:t>
            </a:r>
          </a:p>
        </p:txBody>
      </p:sp>
    </p:spTree>
    <p:extLst>
      <p:ext uri="{BB962C8B-B14F-4D97-AF65-F5344CB8AC3E}">
        <p14:creationId xmlns:p14="http://schemas.microsoft.com/office/powerpoint/2010/main" val="11946883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lt Başlık 11">
            <a:extLst>
              <a:ext uri="{FF2B5EF4-FFF2-40B4-BE49-F238E27FC236}">
                <a16:creationId xmlns:a16="http://schemas.microsoft.com/office/drawing/2014/main" id="{FA67B784-9F2A-2848-BB6A-35BC1297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5841" y="3004760"/>
            <a:ext cx="5442284" cy="604714"/>
          </a:xfrm>
        </p:spPr>
        <p:txBody>
          <a:bodyPr>
            <a:normAutofit/>
          </a:bodyPr>
          <a:lstStyle/>
          <a:p>
            <a:pPr algn="l"/>
            <a:r>
              <a:rPr lang="tr-TR" dirty="0">
                <a:solidFill>
                  <a:srgbClr val="002060"/>
                </a:solidFill>
              </a:rPr>
              <a:t>Dikkatiniz </a:t>
            </a:r>
            <a:r>
              <a:rPr lang="tr-TR">
                <a:solidFill>
                  <a:srgbClr val="002060"/>
                </a:solidFill>
              </a:rPr>
              <a:t>için teşekkürler.</a:t>
            </a:r>
            <a:endParaRPr lang="tr-TR" dirty="0">
              <a:solidFill>
                <a:srgbClr val="002060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2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29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</TotalTime>
  <Words>1297</Words>
  <Application>Microsoft Macintosh PowerPoint</Application>
  <PresentationFormat>Ekran Gösterisi (4:3)</PresentationFormat>
  <Paragraphs>151</Paragraphs>
  <Slides>87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87</vt:i4>
      </vt:variant>
    </vt:vector>
  </HeadingPairs>
  <TitlesOfParts>
    <vt:vector size="91" baseType="lpstr">
      <vt:lpstr>Arial</vt:lpstr>
      <vt:lpstr>Calibri</vt:lpstr>
      <vt:lpstr>Cambria</vt:lpstr>
      <vt:lpstr>Office Theme</vt:lpstr>
      <vt:lpstr>Grafik Anasanat Dalı GRF201 Grafik Tasarım-I </vt:lpstr>
      <vt:lpstr>Stilizasyon Nedir?</vt:lpstr>
      <vt:lpstr>Stilizasyon Nedir?</vt:lpstr>
      <vt:lpstr>Stilizasyon Nedir?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Stilizasyon (Üsluplaştırma)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mac30</dc:creator>
  <cp:lastModifiedBy>Microsoft Office User</cp:lastModifiedBy>
  <cp:revision>351</cp:revision>
  <dcterms:created xsi:type="dcterms:W3CDTF">2016-05-24T19:56:32Z</dcterms:created>
  <dcterms:modified xsi:type="dcterms:W3CDTF">2020-10-25T22:12:45Z</dcterms:modified>
</cp:coreProperties>
</file>