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7"/>
  </p:notesMasterIdLst>
  <p:handoutMasterIdLst>
    <p:handoutMasterId r:id="rId18"/>
  </p:handoutMasterIdLst>
  <p:sldIdLst>
    <p:sldId id="264" r:id="rId2"/>
    <p:sldId id="265" r:id="rId3"/>
    <p:sldId id="266" r:id="rId4"/>
    <p:sldId id="267" r:id="rId5"/>
    <p:sldId id="279" r:id="rId6"/>
    <p:sldId id="268" r:id="rId7"/>
    <p:sldId id="269" r:id="rId8"/>
    <p:sldId id="270" r:id="rId9"/>
    <p:sldId id="271" r:id="rId10"/>
    <p:sldId id="272" r:id="rId11"/>
    <p:sldId id="273" r:id="rId12"/>
    <p:sldId id="274" r:id="rId13"/>
    <p:sldId id="275" r:id="rId14"/>
    <p:sldId id="276" r:id="rId15"/>
    <p:sldId id="277" r:id="rId16"/>
  </p:sldIdLst>
  <p:sldSz cx="9144000" cy="6858000" type="screen4x3"/>
  <p:notesSz cx="9144000" cy="6858000"/>
  <p:custDataLst>
    <p:tags r:id="rId19"/>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3018" autoAdjust="0"/>
  </p:normalViewPr>
  <p:slideViewPr>
    <p:cSldViewPr showGuides="1">
      <p:cViewPr varScale="1">
        <p:scale>
          <a:sx n="55" d="100"/>
          <a:sy n="55" d="100"/>
        </p:scale>
        <p:origin x="192" y="72"/>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pos="2160"/>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21.03.2021</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21.03.2021</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2" name="Dikdörtgen 1"/>
          <p:cNvSpPr/>
          <p:nvPr/>
        </p:nvSpPr>
        <p:spPr>
          <a:xfrm>
            <a:off x="766483" y="1916832"/>
            <a:ext cx="8136904" cy="4154984"/>
          </a:xfrm>
          <a:prstGeom prst="rect">
            <a:avLst/>
          </a:prstGeom>
        </p:spPr>
        <p:txBody>
          <a:bodyPr wrap="square">
            <a:spAutoFit/>
          </a:bodyPr>
          <a:lstStyle/>
          <a:p>
            <a:r>
              <a:rPr lang="tr-TR" sz="2400" dirty="0"/>
              <a:t>Ro-Ro gemilerinde yükler gemiye baş, kıç ve yanlardan açılan kapaklardan yüklenir. Genellikle Ro-Ro yük gemilerinde kapaklar kıçta Ro-Ro yolcu gemilerinde kapaklar başta olmaktadır. Gemi bordasından açılan, pilot ve yakıt almak için kullanılan su geçirmez kapaklar vardır. </a:t>
            </a:r>
            <a:endParaRPr lang="tr-TR" sz="2400" dirty="0" smtClean="0"/>
          </a:p>
          <a:p>
            <a:endParaRPr lang="tr-TR" sz="2400" dirty="0"/>
          </a:p>
          <a:p>
            <a:r>
              <a:rPr lang="tr-TR" sz="2400" dirty="0"/>
              <a:t>Bu kapakların </a:t>
            </a:r>
            <a:r>
              <a:rPr lang="tr-TR" sz="2400" dirty="0" smtClean="0"/>
              <a:t>açılması </a:t>
            </a:r>
            <a:r>
              <a:rPr lang="tr-TR" sz="2400" dirty="0"/>
              <a:t>ve çalıştırılması geminin yapısına ve sistemlerine göre farklılıklar gösterir. Bu kapakların çalıştırılması hangi sistemle olursa olsun emniyete alma ve kilitleme mekanizmalarının düzgün çalıştığı her zaman kontrol altında tutulur. </a:t>
            </a:r>
          </a:p>
        </p:txBody>
      </p:sp>
      <p:sp>
        <p:nvSpPr>
          <p:cNvPr id="3" name="Dikdörtgen 2"/>
          <p:cNvSpPr/>
          <p:nvPr/>
        </p:nvSpPr>
        <p:spPr>
          <a:xfrm>
            <a:off x="766483" y="1095730"/>
            <a:ext cx="8125998" cy="400110"/>
          </a:xfrm>
          <a:prstGeom prst="rect">
            <a:avLst/>
          </a:prstGeom>
        </p:spPr>
        <p:txBody>
          <a:bodyPr wrap="square">
            <a:spAutoFit/>
          </a:bodyPr>
          <a:lstStyle/>
          <a:p>
            <a:r>
              <a:rPr lang="tr-TR" sz="2000" b="1" dirty="0"/>
              <a:t>1. Baş, Kıç, Omuzluk Rampa Kapaklar ve Su Geçirmez Borda Kapaklar :</a:t>
            </a:r>
          </a:p>
        </p:txBody>
      </p:sp>
    </p:spTree>
    <p:extLst>
      <p:ext uri="{BB962C8B-B14F-4D97-AF65-F5344CB8AC3E}">
        <p14:creationId xmlns:p14="http://schemas.microsoft.com/office/powerpoint/2010/main" val="4259097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2" name="Dikdörtgen 1"/>
          <p:cNvSpPr/>
          <p:nvPr/>
        </p:nvSpPr>
        <p:spPr>
          <a:xfrm>
            <a:off x="725525" y="1547160"/>
            <a:ext cx="8136904" cy="3785652"/>
          </a:xfrm>
          <a:prstGeom prst="rect">
            <a:avLst/>
          </a:prstGeom>
        </p:spPr>
        <p:txBody>
          <a:bodyPr wrap="square">
            <a:spAutoFit/>
          </a:bodyPr>
          <a:lstStyle/>
          <a:p>
            <a:r>
              <a:rPr lang="tr-TR" sz="2400" dirty="0"/>
              <a:t>Rampalar ve kapaklar sadece yetkili kişiler tarafından açılıp kapanmalıdır. </a:t>
            </a:r>
            <a:endParaRPr lang="tr-TR" sz="2400" dirty="0" smtClean="0"/>
          </a:p>
          <a:p>
            <a:endParaRPr lang="tr-TR" sz="2400" dirty="0"/>
          </a:p>
          <a:p>
            <a:r>
              <a:rPr lang="tr-TR" sz="2400" dirty="0"/>
              <a:t>Rampa ve kapakların kullanma talimatları gemide bulunan tüm zabitlerin acil durumlarda operasyon yapabilmeleri için kumanda istasyonlarında asılı olmalıdır</a:t>
            </a:r>
            <a:r>
              <a:rPr lang="tr-TR" sz="2400" dirty="0" smtClean="0"/>
              <a:t>.</a:t>
            </a:r>
          </a:p>
          <a:p>
            <a:endParaRPr lang="tr-TR" sz="2400" dirty="0"/>
          </a:p>
          <a:p>
            <a:r>
              <a:rPr lang="tr-TR" sz="2400" dirty="0"/>
              <a:t>Rampa ve kapaklarda bulunan tel, liftin, makara, kilit, radansa, hidrolik elemanlar ve elektrik elemanların bakım ve tutumları üretici firmanın talimatlarına göre </a:t>
            </a:r>
            <a:r>
              <a:rPr lang="tr-TR" sz="2400" dirty="0" err="1"/>
              <a:t>yapılmaldır</a:t>
            </a:r>
            <a:r>
              <a:rPr lang="tr-TR" sz="2400" dirty="0"/>
              <a:t>.</a:t>
            </a:r>
          </a:p>
        </p:txBody>
      </p:sp>
      <p:sp>
        <p:nvSpPr>
          <p:cNvPr id="3" name="Dikdörtgen 2"/>
          <p:cNvSpPr/>
          <p:nvPr/>
        </p:nvSpPr>
        <p:spPr>
          <a:xfrm>
            <a:off x="766483" y="1095730"/>
            <a:ext cx="8125998" cy="400110"/>
          </a:xfrm>
          <a:prstGeom prst="rect">
            <a:avLst/>
          </a:prstGeom>
        </p:spPr>
        <p:txBody>
          <a:bodyPr wrap="square">
            <a:spAutoFit/>
          </a:bodyPr>
          <a:lstStyle/>
          <a:p>
            <a:r>
              <a:rPr lang="tr-TR" sz="2000" b="1" dirty="0" smtClean="0"/>
              <a:t>2</a:t>
            </a:r>
            <a:r>
              <a:rPr lang="tr-TR" sz="2000" b="1" dirty="0"/>
              <a:t>. Rampa ve Kapaklar Kullanılırken Dikkat Edilecek Hususlar:.</a:t>
            </a:r>
          </a:p>
        </p:txBody>
      </p:sp>
    </p:spTree>
    <p:extLst>
      <p:ext uri="{BB962C8B-B14F-4D97-AF65-F5344CB8AC3E}">
        <p14:creationId xmlns:p14="http://schemas.microsoft.com/office/powerpoint/2010/main" val="30719857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2" name="Dikdörtgen 1"/>
          <p:cNvSpPr/>
          <p:nvPr/>
        </p:nvSpPr>
        <p:spPr>
          <a:xfrm>
            <a:off x="725525" y="1547160"/>
            <a:ext cx="8136904" cy="3416320"/>
          </a:xfrm>
          <a:prstGeom prst="rect">
            <a:avLst/>
          </a:prstGeom>
        </p:spPr>
        <p:txBody>
          <a:bodyPr wrap="square">
            <a:spAutoFit/>
          </a:bodyPr>
          <a:lstStyle/>
          <a:p>
            <a:r>
              <a:rPr lang="tr-TR" sz="2400" dirty="0"/>
              <a:t>Yük operasyonu sırasında olunacak yatmalar ve/veya </a:t>
            </a:r>
            <a:r>
              <a:rPr lang="tr-TR" sz="2400" dirty="0" err="1"/>
              <a:t>meyilin</a:t>
            </a:r>
            <a:r>
              <a:rPr lang="tr-TR" sz="2400" dirty="0"/>
              <a:t> baş ve kıç kapaklara oluşturacağı stres her zaman üretici firmanın belirttiği limitler içerisinde olmalıdır. Hiçbir zaman bu limitler aşılmamalıdır. Bu kapaklara aşırı stres uygulandığı durumlarda derhal yük operasyonu durdurulup gemi düzeltilmelidir</a:t>
            </a:r>
            <a:r>
              <a:rPr lang="tr-TR" sz="2400" dirty="0" smtClean="0"/>
              <a:t>.</a:t>
            </a:r>
          </a:p>
          <a:p>
            <a:endParaRPr lang="tr-TR" sz="2400" dirty="0"/>
          </a:p>
          <a:p>
            <a:r>
              <a:rPr lang="tr-TR" sz="2400" dirty="0"/>
              <a:t>Baş ve kıç kapakların gerisinde sızdırmazlık amaçlı ayrı bir </a:t>
            </a:r>
            <a:r>
              <a:rPr lang="tr-TR" sz="2400" dirty="0" err="1"/>
              <a:t>visör</a:t>
            </a:r>
            <a:r>
              <a:rPr lang="tr-TR" sz="2400" dirty="0"/>
              <a:t> kapı varsa bu kapıların kilitleme mekanizmaları ve kilitleri her kapak kapatma operasyonundan sonra iyice kontrol edilmelidir.</a:t>
            </a:r>
          </a:p>
        </p:txBody>
      </p:sp>
      <p:sp>
        <p:nvSpPr>
          <p:cNvPr id="3" name="Dikdörtgen 2"/>
          <p:cNvSpPr/>
          <p:nvPr/>
        </p:nvSpPr>
        <p:spPr>
          <a:xfrm>
            <a:off x="766483" y="1095730"/>
            <a:ext cx="8125998" cy="400110"/>
          </a:xfrm>
          <a:prstGeom prst="rect">
            <a:avLst/>
          </a:prstGeom>
        </p:spPr>
        <p:txBody>
          <a:bodyPr wrap="square">
            <a:spAutoFit/>
          </a:bodyPr>
          <a:lstStyle/>
          <a:p>
            <a:r>
              <a:rPr lang="tr-TR" sz="2000" b="1" dirty="0" smtClean="0"/>
              <a:t>2</a:t>
            </a:r>
            <a:r>
              <a:rPr lang="tr-TR" sz="2000" b="1" dirty="0"/>
              <a:t>. Rampa ve Kapaklar Kullanılırken Dikkat Edilecek Hususlar:.</a:t>
            </a:r>
          </a:p>
        </p:txBody>
      </p:sp>
    </p:spTree>
    <p:extLst>
      <p:ext uri="{BB962C8B-B14F-4D97-AF65-F5344CB8AC3E}">
        <p14:creationId xmlns:p14="http://schemas.microsoft.com/office/powerpoint/2010/main" val="2847244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2" name="Dikdörtgen 1"/>
          <p:cNvSpPr/>
          <p:nvPr/>
        </p:nvSpPr>
        <p:spPr>
          <a:xfrm>
            <a:off x="725525" y="1547160"/>
            <a:ext cx="8136904" cy="1569660"/>
          </a:xfrm>
          <a:prstGeom prst="rect">
            <a:avLst/>
          </a:prstGeom>
        </p:spPr>
        <p:txBody>
          <a:bodyPr wrap="square">
            <a:spAutoFit/>
          </a:bodyPr>
          <a:lstStyle/>
          <a:p>
            <a:r>
              <a:rPr lang="tr-TR" sz="2400" dirty="0"/>
              <a:t>Üretici firmanın talimatları doğrultusunda bütün kapakların bakım ve testleri belirtilen süreler içerisinde mutlaka yapılmalıdır. Kapakların sızdırmaz conta ve lastikleri her açma-kapama operasyonunda kontrol edilmelidir.</a:t>
            </a:r>
          </a:p>
        </p:txBody>
      </p:sp>
      <p:sp>
        <p:nvSpPr>
          <p:cNvPr id="3" name="Dikdörtgen 2"/>
          <p:cNvSpPr/>
          <p:nvPr/>
        </p:nvSpPr>
        <p:spPr>
          <a:xfrm>
            <a:off x="766483" y="1095730"/>
            <a:ext cx="8125998" cy="400110"/>
          </a:xfrm>
          <a:prstGeom prst="rect">
            <a:avLst/>
          </a:prstGeom>
        </p:spPr>
        <p:txBody>
          <a:bodyPr wrap="square">
            <a:spAutoFit/>
          </a:bodyPr>
          <a:lstStyle/>
          <a:p>
            <a:r>
              <a:rPr lang="tr-TR" sz="2000" b="1" dirty="0" smtClean="0"/>
              <a:t>2</a:t>
            </a:r>
            <a:r>
              <a:rPr lang="tr-TR" sz="2000" b="1" dirty="0"/>
              <a:t>. Rampa ve Kapaklar Kullanılırken Dikkat Edilecek Hususlar:.</a:t>
            </a:r>
          </a:p>
        </p:txBody>
      </p:sp>
      <p:pic>
        <p:nvPicPr>
          <p:cNvPr id="5" name="Resim 4"/>
          <p:cNvPicPr>
            <a:picLocks noChangeAspect="1"/>
          </p:cNvPicPr>
          <p:nvPr/>
        </p:nvPicPr>
        <p:blipFill>
          <a:blip r:embed="rId2"/>
          <a:stretch>
            <a:fillRect/>
          </a:stretch>
        </p:blipFill>
        <p:spPr>
          <a:xfrm>
            <a:off x="766483" y="3168140"/>
            <a:ext cx="7765957" cy="3689860"/>
          </a:xfrm>
          <a:prstGeom prst="rect">
            <a:avLst/>
          </a:prstGeom>
        </p:spPr>
      </p:pic>
    </p:spTree>
    <p:extLst>
      <p:ext uri="{BB962C8B-B14F-4D97-AF65-F5344CB8AC3E}">
        <p14:creationId xmlns:p14="http://schemas.microsoft.com/office/powerpoint/2010/main" val="26633147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58B9A989-92E5-4067-9978-E693CD4DCF4A}"/>
              </a:ext>
            </a:extLst>
          </p:cNvPr>
          <p:cNvPicPr>
            <a:picLocks noChangeAspect="1"/>
          </p:cNvPicPr>
          <p:nvPr/>
        </p:nvPicPr>
        <p:blipFill>
          <a:blip r:embed="rId2"/>
          <a:stretch>
            <a:fillRect/>
          </a:stretch>
        </p:blipFill>
        <p:spPr>
          <a:xfrm>
            <a:off x="662863" y="884296"/>
            <a:ext cx="8208912" cy="1464584"/>
          </a:xfrm>
          <a:prstGeom prst="rect">
            <a:avLst/>
          </a:prstGeom>
        </p:spPr>
      </p:pic>
      <p:pic>
        <p:nvPicPr>
          <p:cNvPr id="7" name="Resim 6">
            <a:extLst>
              <a:ext uri="{FF2B5EF4-FFF2-40B4-BE49-F238E27FC236}">
                <a16:creationId xmlns:a16="http://schemas.microsoft.com/office/drawing/2014/main" id="{CB352BF1-EB8D-4774-A16C-E5E34B8A28FF}"/>
              </a:ext>
            </a:extLst>
          </p:cNvPr>
          <p:cNvPicPr>
            <a:picLocks noChangeAspect="1"/>
          </p:cNvPicPr>
          <p:nvPr/>
        </p:nvPicPr>
        <p:blipFill>
          <a:blip r:embed="rId3"/>
          <a:stretch>
            <a:fillRect/>
          </a:stretch>
        </p:blipFill>
        <p:spPr>
          <a:xfrm>
            <a:off x="643609" y="2364124"/>
            <a:ext cx="8208912" cy="4493876"/>
          </a:xfrm>
          <a:prstGeom prst="rect">
            <a:avLst/>
          </a:prstGeom>
        </p:spPr>
      </p:pic>
      <p:sp>
        <p:nvSpPr>
          <p:cNvPr id="4" name="Dikdörtgen 3"/>
          <p:cNvSpPr/>
          <p:nvPr/>
        </p:nvSpPr>
        <p:spPr>
          <a:xfrm>
            <a:off x="766483" y="468942"/>
            <a:ext cx="8125998" cy="400110"/>
          </a:xfrm>
          <a:prstGeom prst="rect">
            <a:avLst/>
          </a:prstGeom>
        </p:spPr>
        <p:txBody>
          <a:bodyPr wrap="square">
            <a:spAutoFit/>
          </a:bodyPr>
          <a:lstStyle/>
          <a:p>
            <a:r>
              <a:rPr lang="tr-TR" sz="2000" b="1" dirty="0" smtClean="0"/>
              <a:t>2</a:t>
            </a:r>
            <a:r>
              <a:rPr lang="tr-TR" sz="2000" b="1" dirty="0"/>
              <a:t>. Rampa ve Kapaklar Kullanılırken Dikkat Edilecek Hususlar:.</a:t>
            </a:r>
          </a:p>
        </p:txBody>
      </p:sp>
      <p:sp>
        <p:nvSpPr>
          <p:cNvPr id="5" name="Dikdörtgen 4"/>
          <p:cNvSpPr/>
          <p:nvPr/>
        </p:nvSpPr>
        <p:spPr>
          <a:xfrm>
            <a:off x="755577" y="22811"/>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Tree>
    <p:extLst>
      <p:ext uri="{BB962C8B-B14F-4D97-AF65-F5344CB8AC3E}">
        <p14:creationId xmlns:p14="http://schemas.microsoft.com/office/powerpoint/2010/main" val="98435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3" name="Dikdörtgen 2"/>
          <p:cNvSpPr/>
          <p:nvPr/>
        </p:nvSpPr>
        <p:spPr>
          <a:xfrm>
            <a:off x="766483" y="1095730"/>
            <a:ext cx="8125998" cy="400110"/>
          </a:xfrm>
          <a:prstGeom prst="rect">
            <a:avLst/>
          </a:prstGeom>
        </p:spPr>
        <p:txBody>
          <a:bodyPr wrap="square">
            <a:spAutoFit/>
          </a:bodyPr>
          <a:lstStyle/>
          <a:p>
            <a:r>
              <a:rPr lang="tr-TR" sz="2000" b="1" dirty="0" smtClean="0"/>
              <a:t>3</a:t>
            </a:r>
            <a:r>
              <a:rPr lang="tr-TR" sz="2000" b="1" dirty="0"/>
              <a:t>. Yük Asansörleri </a:t>
            </a:r>
            <a:r>
              <a:rPr lang="tr-TR" sz="2000" b="1" dirty="0" smtClean="0"/>
              <a:t>: </a:t>
            </a:r>
            <a:endParaRPr lang="tr-TR" sz="2000" b="1" dirty="0"/>
          </a:p>
        </p:txBody>
      </p:sp>
      <p:sp>
        <p:nvSpPr>
          <p:cNvPr id="7" name="Dikdörtgen 6"/>
          <p:cNvSpPr/>
          <p:nvPr/>
        </p:nvSpPr>
        <p:spPr>
          <a:xfrm>
            <a:off x="755577" y="1547160"/>
            <a:ext cx="8136904" cy="4154984"/>
          </a:xfrm>
          <a:prstGeom prst="rect">
            <a:avLst/>
          </a:prstGeom>
        </p:spPr>
        <p:txBody>
          <a:bodyPr wrap="square">
            <a:spAutoFit/>
          </a:bodyPr>
          <a:lstStyle/>
          <a:p>
            <a:r>
              <a:rPr lang="tr-TR" sz="2400" dirty="0"/>
              <a:t>Bazı Ro-Ro gemilerinde ana güverteden alt ve üst güvertelere bağlantı asansör ile sağlanır. Bu asansörler bir araç boyunda ve aracın ağırlığını kaldıracak kapasitede yapılmıştır. Asansörler hidrolik sistemle çalışır. </a:t>
            </a:r>
            <a:r>
              <a:rPr lang="tr-TR" sz="2400" dirty="0" err="1"/>
              <a:t>Çalıştırllması</a:t>
            </a:r>
            <a:r>
              <a:rPr lang="tr-TR" sz="2400" dirty="0"/>
              <a:t> gemiden gemiye farklılık göstermektedir. Asansörlerin yük operasyonunda zaman kaybına sebep olması ve bakım - tutum masraflarının yüksek olması gibi nedenlerden dolayı modern gemilerde kullanılmamaktadır. </a:t>
            </a:r>
            <a:endParaRPr lang="tr-TR" sz="2400" dirty="0" smtClean="0"/>
          </a:p>
          <a:p>
            <a:endParaRPr lang="tr-TR" sz="2400" dirty="0" smtClean="0"/>
          </a:p>
          <a:p>
            <a:r>
              <a:rPr lang="tr-TR" sz="2400" dirty="0"/>
              <a:t>Eğitilmiş yetkili kişiler tarafından kullanılmalıdır. Yük </a:t>
            </a:r>
            <a:r>
              <a:rPr lang="tr-TR" sz="2400" dirty="0" err="1"/>
              <a:t>asansörünı</a:t>
            </a:r>
            <a:r>
              <a:rPr lang="tr-TR" sz="2400" dirty="0"/>
              <a:t> kullanan kişi asansör havada olduğunda kilitleme ve destek sisteminin kilitlediğini gördükten sonra asansöre araç koymalıdır.</a:t>
            </a:r>
          </a:p>
        </p:txBody>
      </p:sp>
    </p:spTree>
    <p:extLst>
      <p:ext uri="{BB962C8B-B14F-4D97-AF65-F5344CB8AC3E}">
        <p14:creationId xmlns:p14="http://schemas.microsoft.com/office/powerpoint/2010/main" val="1249305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3" name="Dikdörtgen 2"/>
          <p:cNvSpPr/>
          <p:nvPr/>
        </p:nvSpPr>
        <p:spPr>
          <a:xfrm>
            <a:off x="766483" y="1095730"/>
            <a:ext cx="8125998" cy="400110"/>
          </a:xfrm>
          <a:prstGeom prst="rect">
            <a:avLst/>
          </a:prstGeom>
        </p:spPr>
        <p:txBody>
          <a:bodyPr wrap="square">
            <a:spAutoFit/>
          </a:bodyPr>
          <a:lstStyle/>
          <a:p>
            <a:r>
              <a:rPr lang="tr-TR" sz="2000" b="1" dirty="0" smtClean="0"/>
              <a:t>3</a:t>
            </a:r>
            <a:r>
              <a:rPr lang="tr-TR" sz="2000" b="1" dirty="0"/>
              <a:t>. Yük Asansörleri </a:t>
            </a:r>
            <a:r>
              <a:rPr lang="tr-TR" sz="2000" b="1" dirty="0" smtClean="0"/>
              <a:t>: </a:t>
            </a:r>
            <a:endParaRPr lang="tr-TR" sz="2000" b="1" dirty="0"/>
          </a:p>
        </p:txBody>
      </p:sp>
      <p:sp>
        <p:nvSpPr>
          <p:cNvPr id="2" name="Dikdörtgen 1"/>
          <p:cNvSpPr/>
          <p:nvPr/>
        </p:nvSpPr>
        <p:spPr>
          <a:xfrm>
            <a:off x="766483" y="1547160"/>
            <a:ext cx="8125998" cy="3416320"/>
          </a:xfrm>
          <a:prstGeom prst="rect">
            <a:avLst/>
          </a:prstGeom>
        </p:spPr>
        <p:txBody>
          <a:bodyPr wrap="square">
            <a:spAutoFit/>
          </a:bodyPr>
          <a:lstStyle/>
          <a:p>
            <a:r>
              <a:rPr lang="tr-TR" sz="2400" dirty="0"/>
              <a:t>Kaldırma kapasitelerinden daha fazla yük koyulmamalıdır. </a:t>
            </a:r>
            <a:endParaRPr lang="tr-TR" sz="2400" dirty="0" smtClean="0"/>
          </a:p>
          <a:p>
            <a:endParaRPr lang="tr-TR" sz="2400" dirty="0"/>
          </a:p>
          <a:p>
            <a:r>
              <a:rPr lang="tr-TR" sz="2400" dirty="0"/>
              <a:t>Asansörün üzerinde araç olduğu halde havada asılı kalması vb. durumlarda hemen makine ekibi haberdar edilip asansör emniyetle yere indirildikten sonra sorun giderilecektir</a:t>
            </a:r>
            <a:r>
              <a:rPr lang="tr-TR" sz="2400" dirty="0" smtClean="0"/>
              <a:t>.</a:t>
            </a:r>
          </a:p>
          <a:p>
            <a:endParaRPr lang="tr-TR" sz="2400" dirty="0"/>
          </a:p>
          <a:p>
            <a:r>
              <a:rPr lang="tr-TR" sz="2400" dirty="0"/>
              <a:t>Asansörlerde bulunan tel, liftin, makara, kilit, radansa, hidrolik elemanlar ve elektrik elemanlarının bakım ve </a:t>
            </a:r>
            <a:r>
              <a:rPr lang="tr-TR" sz="2400" dirty="0" smtClean="0"/>
              <a:t>tutumları üretici </a:t>
            </a:r>
            <a:r>
              <a:rPr lang="tr-TR" sz="2400" dirty="0"/>
              <a:t>firmanın talimatlarına göre yapılmalıdır.</a:t>
            </a:r>
          </a:p>
        </p:txBody>
      </p:sp>
    </p:spTree>
    <p:extLst>
      <p:ext uri="{BB962C8B-B14F-4D97-AF65-F5344CB8AC3E}">
        <p14:creationId xmlns:p14="http://schemas.microsoft.com/office/powerpoint/2010/main" val="18217539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3" name="Dikdörtgen 2"/>
          <p:cNvSpPr/>
          <p:nvPr/>
        </p:nvSpPr>
        <p:spPr>
          <a:xfrm>
            <a:off x="766483" y="1095730"/>
            <a:ext cx="8125998" cy="461665"/>
          </a:xfrm>
          <a:prstGeom prst="rect">
            <a:avLst/>
          </a:prstGeom>
        </p:spPr>
        <p:txBody>
          <a:bodyPr wrap="square">
            <a:spAutoFit/>
          </a:bodyPr>
          <a:lstStyle/>
          <a:p>
            <a:r>
              <a:rPr lang="tr-TR" sz="2400" b="1" dirty="0" smtClean="0"/>
              <a:t>3</a:t>
            </a:r>
            <a:r>
              <a:rPr lang="tr-TR" sz="2400" b="1" dirty="0"/>
              <a:t>. Yük Asansörleri </a:t>
            </a:r>
            <a:r>
              <a:rPr lang="tr-TR" sz="2400" b="1" dirty="0" smtClean="0"/>
              <a:t>: </a:t>
            </a:r>
            <a:endParaRPr lang="tr-TR" sz="2400" b="1" dirty="0"/>
          </a:p>
        </p:txBody>
      </p:sp>
      <p:pic>
        <p:nvPicPr>
          <p:cNvPr id="5" name="Resim 4"/>
          <p:cNvPicPr>
            <a:picLocks noChangeAspect="1"/>
          </p:cNvPicPr>
          <p:nvPr/>
        </p:nvPicPr>
        <p:blipFill>
          <a:blip r:embed="rId2"/>
          <a:stretch>
            <a:fillRect/>
          </a:stretch>
        </p:blipFill>
        <p:spPr>
          <a:xfrm>
            <a:off x="737321" y="1566523"/>
            <a:ext cx="8155160" cy="4958821"/>
          </a:xfrm>
          <a:prstGeom prst="rect">
            <a:avLst/>
          </a:prstGeom>
        </p:spPr>
      </p:pic>
    </p:spTree>
    <p:extLst>
      <p:ext uri="{BB962C8B-B14F-4D97-AF65-F5344CB8AC3E}">
        <p14:creationId xmlns:p14="http://schemas.microsoft.com/office/powerpoint/2010/main" val="741743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3" name="Dikdörtgen 2"/>
          <p:cNvSpPr/>
          <p:nvPr/>
        </p:nvSpPr>
        <p:spPr>
          <a:xfrm>
            <a:off x="766483" y="1095730"/>
            <a:ext cx="8125998" cy="461665"/>
          </a:xfrm>
          <a:prstGeom prst="rect">
            <a:avLst/>
          </a:prstGeom>
        </p:spPr>
        <p:txBody>
          <a:bodyPr wrap="square">
            <a:spAutoFit/>
          </a:bodyPr>
          <a:lstStyle/>
          <a:p>
            <a:r>
              <a:rPr lang="tr-TR" sz="2400" b="1" dirty="0" smtClean="0"/>
              <a:t>3</a:t>
            </a:r>
            <a:r>
              <a:rPr lang="tr-TR" sz="2400" b="1" dirty="0"/>
              <a:t>. Yük Asansörleri </a:t>
            </a:r>
            <a:r>
              <a:rPr lang="tr-TR" sz="2400" b="1" dirty="0" smtClean="0"/>
              <a:t>: </a:t>
            </a:r>
            <a:endParaRPr lang="tr-TR" sz="2400" b="1" dirty="0"/>
          </a:p>
        </p:txBody>
      </p:sp>
      <p:pic>
        <p:nvPicPr>
          <p:cNvPr id="2" name="Resim 1"/>
          <p:cNvPicPr>
            <a:picLocks noChangeAspect="1"/>
          </p:cNvPicPr>
          <p:nvPr/>
        </p:nvPicPr>
        <p:blipFill>
          <a:blip r:embed="rId2"/>
          <a:stretch>
            <a:fillRect/>
          </a:stretch>
        </p:blipFill>
        <p:spPr>
          <a:xfrm>
            <a:off x="755577" y="1495840"/>
            <a:ext cx="8136904" cy="5245528"/>
          </a:xfrm>
          <a:prstGeom prst="rect">
            <a:avLst/>
          </a:prstGeom>
        </p:spPr>
      </p:pic>
    </p:spTree>
    <p:extLst>
      <p:ext uri="{BB962C8B-B14F-4D97-AF65-F5344CB8AC3E}">
        <p14:creationId xmlns:p14="http://schemas.microsoft.com/office/powerpoint/2010/main" val="3024076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3" name="Dikdörtgen 2"/>
          <p:cNvSpPr/>
          <p:nvPr/>
        </p:nvSpPr>
        <p:spPr>
          <a:xfrm>
            <a:off x="766483" y="1095730"/>
            <a:ext cx="8125998" cy="461665"/>
          </a:xfrm>
          <a:prstGeom prst="rect">
            <a:avLst/>
          </a:prstGeom>
        </p:spPr>
        <p:txBody>
          <a:bodyPr wrap="square">
            <a:spAutoFit/>
          </a:bodyPr>
          <a:lstStyle/>
          <a:p>
            <a:r>
              <a:rPr lang="tr-TR" sz="2400" b="1" dirty="0"/>
              <a:t>4. Anti-</a:t>
            </a:r>
            <a:r>
              <a:rPr lang="tr-TR" sz="2400" b="1" dirty="0" err="1"/>
              <a:t>HeelingSistem</a:t>
            </a:r>
            <a:r>
              <a:rPr lang="tr-TR" sz="2400" b="1" dirty="0"/>
              <a:t> (Meyil Tankı) :</a:t>
            </a:r>
          </a:p>
        </p:txBody>
      </p:sp>
      <p:sp>
        <p:nvSpPr>
          <p:cNvPr id="5" name="Dikdörtgen 4"/>
          <p:cNvSpPr/>
          <p:nvPr/>
        </p:nvSpPr>
        <p:spPr>
          <a:xfrm>
            <a:off x="766483" y="1480923"/>
            <a:ext cx="8125998" cy="4524315"/>
          </a:xfrm>
          <a:prstGeom prst="rect">
            <a:avLst/>
          </a:prstGeom>
        </p:spPr>
        <p:txBody>
          <a:bodyPr wrap="square">
            <a:spAutoFit/>
          </a:bodyPr>
          <a:lstStyle/>
          <a:p>
            <a:r>
              <a:rPr lang="tr-TR" sz="2400" dirty="0"/>
              <a:t>Ro-Ro gemileri, limanda araçların sürekli hareketleri ve hızlı yük operasyonu yaptığı için çok çabuk şekilde sancak ve iskeleye yatmaktadır. </a:t>
            </a:r>
            <a:endParaRPr lang="tr-TR" sz="2400" dirty="0" smtClean="0"/>
          </a:p>
          <a:p>
            <a:endParaRPr lang="tr-TR" sz="2400" dirty="0"/>
          </a:p>
          <a:p>
            <a:r>
              <a:rPr lang="tr-TR" sz="2400" dirty="0"/>
              <a:t>Gemilerin yük operasyonunu durdurmadan ve gemiyi de yatırmadan operasyonunu tamamlamasını sağlayan anti-</a:t>
            </a:r>
            <a:r>
              <a:rPr lang="tr-TR" sz="2400" dirty="0" err="1"/>
              <a:t>heeling</a:t>
            </a:r>
            <a:r>
              <a:rPr lang="tr-TR" sz="2400" dirty="0"/>
              <a:t> sistemi vardır. Gemiyi balast işlemi ile düzeltmenin çok zaman alacağı ve sürekli başında bir elemanın bulunması gibi olumsuzluklarına karşın </a:t>
            </a:r>
            <a:r>
              <a:rPr lang="tr-TR" sz="2400" dirty="0" err="1"/>
              <a:t>heeling</a:t>
            </a:r>
            <a:r>
              <a:rPr lang="tr-TR" sz="2400" dirty="0"/>
              <a:t> sistemi otomatik olarak çalışarak gemiyi sürekli düz konumda tutar. Geminin sancak ve iskelesinde </a:t>
            </a:r>
            <a:r>
              <a:rPr lang="tr-TR" sz="2400" dirty="0" err="1"/>
              <a:t>heeling</a:t>
            </a:r>
            <a:r>
              <a:rPr lang="tr-TR" sz="2400" dirty="0"/>
              <a:t> sistemi için dizayn edilmiş ayrı balast tanklarının birbirlerine iştirakini </a:t>
            </a:r>
            <a:r>
              <a:rPr lang="tr-TR" sz="2400" dirty="0" err="1"/>
              <a:t>heeling</a:t>
            </a:r>
            <a:r>
              <a:rPr lang="tr-TR" sz="2400" dirty="0"/>
              <a:t> sistemi </a:t>
            </a:r>
            <a:r>
              <a:rPr lang="tr-TR" sz="2400" dirty="0" smtClean="0"/>
              <a:t>sağlar.</a:t>
            </a:r>
            <a:endParaRPr lang="tr-TR" sz="2400" dirty="0"/>
          </a:p>
        </p:txBody>
      </p:sp>
    </p:spTree>
    <p:extLst>
      <p:ext uri="{BB962C8B-B14F-4D97-AF65-F5344CB8AC3E}">
        <p14:creationId xmlns:p14="http://schemas.microsoft.com/office/powerpoint/2010/main" val="31610934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3" name="Dikdörtgen 2"/>
          <p:cNvSpPr/>
          <p:nvPr/>
        </p:nvSpPr>
        <p:spPr>
          <a:xfrm>
            <a:off x="766483" y="1095730"/>
            <a:ext cx="8125998" cy="461665"/>
          </a:xfrm>
          <a:prstGeom prst="rect">
            <a:avLst/>
          </a:prstGeom>
        </p:spPr>
        <p:txBody>
          <a:bodyPr wrap="square">
            <a:spAutoFit/>
          </a:bodyPr>
          <a:lstStyle/>
          <a:p>
            <a:r>
              <a:rPr lang="tr-TR" sz="2400" b="1" dirty="0"/>
              <a:t>4. Anti-</a:t>
            </a:r>
            <a:r>
              <a:rPr lang="tr-TR" sz="2400" b="1" dirty="0" err="1"/>
              <a:t>HeelingSistem</a:t>
            </a:r>
            <a:r>
              <a:rPr lang="tr-TR" sz="2400" b="1" dirty="0"/>
              <a:t> (Meyil Tankı) :</a:t>
            </a:r>
          </a:p>
        </p:txBody>
      </p:sp>
      <p:sp>
        <p:nvSpPr>
          <p:cNvPr id="5" name="Dikdörtgen 4"/>
          <p:cNvSpPr/>
          <p:nvPr/>
        </p:nvSpPr>
        <p:spPr>
          <a:xfrm>
            <a:off x="755577" y="1532632"/>
            <a:ext cx="8125998" cy="830997"/>
          </a:xfrm>
          <a:prstGeom prst="rect">
            <a:avLst/>
          </a:prstGeom>
        </p:spPr>
        <p:txBody>
          <a:bodyPr wrap="square">
            <a:spAutoFit/>
          </a:bodyPr>
          <a:lstStyle/>
          <a:p>
            <a:r>
              <a:rPr lang="tr-TR" sz="2400" dirty="0" smtClean="0"/>
              <a:t>Bu </a:t>
            </a:r>
            <a:r>
              <a:rPr lang="tr-TR" sz="2400" dirty="0"/>
              <a:t>sistem hem otomatik hem manuel </a:t>
            </a:r>
            <a:r>
              <a:rPr lang="tr-TR" sz="2400" dirty="0" err="1"/>
              <a:t>kumandalıçalışarak</a:t>
            </a:r>
            <a:r>
              <a:rPr lang="tr-TR" sz="2400" dirty="0"/>
              <a:t> gemiyi hızlı bir şekilde </a:t>
            </a:r>
            <a:r>
              <a:rPr lang="tr-TR" sz="2400" dirty="0" smtClean="0"/>
              <a:t>düzeltmektedir.</a:t>
            </a:r>
            <a:endParaRPr lang="tr-TR" sz="2400" dirty="0"/>
          </a:p>
        </p:txBody>
      </p:sp>
      <p:pic>
        <p:nvPicPr>
          <p:cNvPr id="2" name="Resim 1"/>
          <p:cNvPicPr>
            <a:picLocks noChangeAspect="1"/>
          </p:cNvPicPr>
          <p:nvPr/>
        </p:nvPicPr>
        <p:blipFill>
          <a:blip r:embed="rId2"/>
          <a:stretch>
            <a:fillRect/>
          </a:stretch>
        </p:blipFill>
        <p:spPr>
          <a:xfrm>
            <a:off x="749679" y="2564904"/>
            <a:ext cx="8254699" cy="4293096"/>
          </a:xfrm>
          <a:prstGeom prst="rect">
            <a:avLst/>
          </a:prstGeom>
        </p:spPr>
      </p:pic>
    </p:spTree>
    <p:extLst>
      <p:ext uri="{BB962C8B-B14F-4D97-AF65-F5344CB8AC3E}">
        <p14:creationId xmlns:p14="http://schemas.microsoft.com/office/powerpoint/2010/main" val="14173640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3" name="Dikdörtgen 2"/>
          <p:cNvSpPr/>
          <p:nvPr/>
        </p:nvSpPr>
        <p:spPr>
          <a:xfrm>
            <a:off x="766483" y="1095730"/>
            <a:ext cx="8125998" cy="461665"/>
          </a:xfrm>
          <a:prstGeom prst="rect">
            <a:avLst/>
          </a:prstGeom>
        </p:spPr>
        <p:txBody>
          <a:bodyPr wrap="square">
            <a:spAutoFit/>
          </a:bodyPr>
          <a:lstStyle/>
          <a:p>
            <a:r>
              <a:rPr lang="tr-TR" sz="2400" b="1" dirty="0" smtClean="0"/>
              <a:t>5</a:t>
            </a:r>
            <a:r>
              <a:rPr lang="tr-TR" sz="2400" b="1" dirty="0"/>
              <a:t>. </a:t>
            </a:r>
            <a:r>
              <a:rPr lang="tr-TR" sz="2400" b="1" dirty="0" err="1"/>
              <a:t>StabileyzerSistemi</a:t>
            </a:r>
            <a:r>
              <a:rPr lang="tr-TR" sz="2400" b="1" dirty="0"/>
              <a:t> :</a:t>
            </a:r>
          </a:p>
        </p:txBody>
      </p:sp>
      <p:sp>
        <p:nvSpPr>
          <p:cNvPr id="7" name="Dikdörtgen 6"/>
          <p:cNvSpPr/>
          <p:nvPr/>
        </p:nvSpPr>
        <p:spPr>
          <a:xfrm>
            <a:off x="770711" y="1634889"/>
            <a:ext cx="8121770" cy="5262979"/>
          </a:xfrm>
          <a:prstGeom prst="rect">
            <a:avLst/>
          </a:prstGeom>
        </p:spPr>
        <p:txBody>
          <a:bodyPr wrap="square">
            <a:spAutoFit/>
          </a:bodyPr>
          <a:lstStyle/>
          <a:p>
            <a:r>
              <a:rPr lang="tr-TR" sz="2400" dirty="0"/>
              <a:t>Ro-Ro gemilerindeki diğer bir yenilik deniz geçişleri sırasında geminin ve yükünün deniz şartlarından olumsuz yönde etkilenmemelerini sağlayan basit </a:t>
            </a:r>
            <a:r>
              <a:rPr lang="tr-TR" sz="2400" dirty="0" err="1"/>
              <a:t>stabileyzer</a:t>
            </a:r>
            <a:r>
              <a:rPr lang="tr-TR" sz="2400" dirty="0"/>
              <a:t> (</a:t>
            </a:r>
            <a:r>
              <a:rPr lang="tr-TR" sz="2400" dirty="0" err="1"/>
              <a:t>flume</a:t>
            </a:r>
            <a:r>
              <a:rPr lang="tr-TR" sz="2400" dirty="0"/>
              <a:t>-su yolu) sistemidir. Geminin ağır deniz şartlarından dolayı yüke ve gemiye zarar vermemesi ve daha yumuşak yalpa, baş-kıç yapmasını sağlayan bir sistemdir. Bu sistem geminin GM değerini düşürmek suretiyle geminin ağır deniz şartlarında daha yumuşak hareketler yapması esasına dayanır. Geminin ağırlık merkezinin üstünde bir </a:t>
            </a:r>
            <a:r>
              <a:rPr lang="tr-TR" sz="2400" dirty="0" err="1"/>
              <a:t>flume</a:t>
            </a:r>
            <a:r>
              <a:rPr lang="tr-TR" sz="2400" dirty="0"/>
              <a:t> tankı vardır. Bu tanka geminin halihazırdaki GM değerine göre su alınır ve geminin GM değeri makul seviyeye düşürülür. </a:t>
            </a:r>
            <a:endParaRPr lang="tr-TR" sz="2400" dirty="0" smtClean="0"/>
          </a:p>
          <a:p>
            <a:endParaRPr lang="tr-TR" sz="2400" dirty="0"/>
          </a:p>
          <a:p>
            <a:r>
              <a:rPr lang="tr-TR" sz="2400" dirty="0" err="1"/>
              <a:t>Flume</a:t>
            </a:r>
            <a:r>
              <a:rPr lang="tr-TR" sz="2400" dirty="0"/>
              <a:t> sisteminin kumanda ve tank göstergeleri geminin </a:t>
            </a:r>
            <a:r>
              <a:rPr lang="tr-TR" sz="2400" dirty="0" err="1" smtClean="0"/>
              <a:t>köprüüstünde</a:t>
            </a:r>
            <a:r>
              <a:rPr lang="tr-TR" sz="2400" dirty="0" smtClean="0"/>
              <a:t> bulunur</a:t>
            </a:r>
            <a:r>
              <a:rPr lang="tr-TR" sz="2400" dirty="0"/>
              <a:t>.</a:t>
            </a:r>
          </a:p>
        </p:txBody>
      </p:sp>
    </p:spTree>
    <p:extLst>
      <p:ext uri="{BB962C8B-B14F-4D97-AF65-F5344CB8AC3E}">
        <p14:creationId xmlns:p14="http://schemas.microsoft.com/office/powerpoint/2010/main" val="33869577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3" name="Dikdörtgen 2"/>
          <p:cNvSpPr/>
          <p:nvPr/>
        </p:nvSpPr>
        <p:spPr>
          <a:xfrm>
            <a:off x="766483" y="1095730"/>
            <a:ext cx="8125998" cy="461665"/>
          </a:xfrm>
          <a:prstGeom prst="rect">
            <a:avLst/>
          </a:prstGeom>
        </p:spPr>
        <p:txBody>
          <a:bodyPr wrap="square">
            <a:spAutoFit/>
          </a:bodyPr>
          <a:lstStyle/>
          <a:p>
            <a:r>
              <a:rPr lang="tr-TR" sz="2400" b="1" dirty="0" smtClean="0"/>
              <a:t>5</a:t>
            </a:r>
            <a:r>
              <a:rPr lang="tr-TR" sz="2400" b="1" dirty="0"/>
              <a:t>. </a:t>
            </a:r>
            <a:r>
              <a:rPr lang="tr-TR" sz="2400" b="1" dirty="0" err="1"/>
              <a:t>StabileyzerSistemi</a:t>
            </a:r>
            <a:r>
              <a:rPr lang="tr-TR" sz="2400" b="1" dirty="0"/>
              <a:t> :</a:t>
            </a:r>
          </a:p>
        </p:txBody>
      </p:sp>
      <p:pic>
        <p:nvPicPr>
          <p:cNvPr id="2" name="Resim 1"/>
          <p:cNvPicPr>
            <a:picLocks noChangeAspect="1"/>
          </p:cNvPicPr>
          <p:nvPr/>
        </p:nvPicPr>
        <p:blipFill>
          <a:blip r:embed="rId2"/>
          <a:stretch>
            <a:fillRect/>
          </a:stretch>
        </p:blipFill>
        <p:spPr>
          <a:xfrm>
            <a:off x="755577" y="2852936"/>
            <a:ext cx="8136904" cy="2486178"/>
          </a:xfrm>
          <a:prstGeom prst="rect">
            <a:avLst/>
          </a:prstGeom>
        </p:spPr>
      </p:pic>
    </p:spTree>
    <p:extLst>
      <p:ext uri="{BB962C8B-B14F-4D97-AF65-F5344CB8AC3E}">
        <p14:creationId xmlns:p14="http://schemas.microsoft.com/office/powerpoint/2010/main" val="24326842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GEMİLERİNDE BULUNAN FARKLI DONANIM ve SİSTEMLER</a:t>
            </a:r>
            <a:r>
              <a:rPr lang="tr-TR" sz="2000" dirty="0"/>
              <a:t>:</a:t>
            </a:r>
            <a:endParaRPr lang="tr-TR" sz="2000" dirty="0" smtClean="0"/>
          </a:p>
        </p:txBody>
      </p:sp>
      <p:sp>
        <p:nvSpPr>
          <p:cNvPr id="3" name="Dikdörtgen 2"/>
          <p:cNvSpPr/>
          <p:nvPr/>
        </p:nvSpPr>
        <p:spPr>
          <a:xfrm>
            <a:off x="766483" y="1095730"/>
            <a:ext cx="8125998" cy="461665"/>
          </a:xfrm>
          <a:prstGeom prst="rect">
            <a:avLst/>
          </a:prstGeom>
        </p:spPr>
        <p:txBody>
          <a:bodyPr wrap="square">
            <a:spAutoFit/>
          </a:bodyPr>
          <a:lstStyle/>
          <a:p>
            <a:r>
              <a:rPr lang="tr-TR" sz="2400" b="1" dirty="0" smtClean="0"/>
              <a:t>6</a:t>
            </a:r>
            <a:r>
              <a:rPr lang="tr-TR" sz="2400" b="1" dirty="0"/>
              <a:t>. Havalandırma ve Fan Sistemi :</a:t>
            </a:r>
          </a:p>
        </p:txBody>
      </p:sp>
      <p:sp>
        <p:nvSpPr>
          <p:cNvPr id="5" name="Dikdörtgen 4"/>
          <p:cNvSpPr/>
          <p:nvPr/>
        </p:nvSpPr>
        <p:spPr>
          <a:xfrm>
            <a:off x="755577" y="1590893"/>
            <a:ext cx="8136904" cy="2308324"/>
          </a:xfrm>
          <a:prstGeom prst="rect">
            <a:avLst/>
          </a:prstGeom>
        </p:spPr>
        <p:txBody>
          <a:bodyPr wrap="square">
            <a:spAutoFit/>
          </a:bodyPr>
          <a:lstStyle/>
          <a:p>
            <a:r>
              <a:rPr lang="tr-TR" sz="2400" dirty="0"/>
              <a:t>Ro-Ro gemilerinde yük operasyonu sırasında, araçlardan çıkan </a:t>
            </a:r>
            <a:r>
              <a:rPr lang="tr-TR" sz="2400" dirty="0" smtClean="0"/>
              <a:t>egzoz dumanına </a:t>
            </a:r>
            <a:r>
              <a:rPr lang="tr-TR" sz="2400" dirty="0"/>
              <a:t>karşı klasik gemilerden farklı olarak çok güçlü havalandırma sistemi vardır. Havalandırma kapasitesi emme(deniz </a:t>
            </a:r>
            <a:r>
              <a:rPr lang="tr-TR" sz="2400" dirty="0" err="1"/>
              <a:t>modu</a:t>
            </a:r>
            <a:r>
              <a:rPr lang="tr-TR" sz="2400" dirty="0"/>
              <a:t>) ve basma (liman </a:t>
            </a:r>
            <a:r>
              <a:rPr lang="tr-TR" sz="2400" dirty="0" err="1"/>
              <a:t>modu</a:t>
            </a:r>
            <a:r>
              <a:rPr lang="tr-TR" sz="2400" dirty="0"/>
              <a:t>) olarak iki farklı yönde olmalıdır. Basma (</a:t>
            </a:r>
            <a:r>
              <a:rPr lang="tr-TR" sz="2400" dirty="0" err="1"/>
              <a:t>supply</a:t>
            </a:r>
            <a:r>
              <a:rPr lang="tr-TR" sz="2400" dirty="0"/>
              <a:t>)  saatte 20 hava </a:t>
            </a:r>
            <a:r>
              <a:rPr lang="tr-TR" sz="2400" dirty="0" err="1"/>
              <a:t>degişimi</a:t>
            </a:r>
            <a:r>
              <a:rPr lang="tr-TR" sz="2400" dirty="0"/>
              <a:t>, emme (</a:t>
            </a:r>
            <a:r>
              <a:rPr lang="tr-TR" sz="2400" dirty="0" err="1"/>
              <a:t>exhaust</a:t>
            </a:r>
            <a:r>
              <a:rPr lang="tr-TR" sz="2400" dirty="0"/>
              <a:t>) saatte 10 hava </a:t>
            </a:r>
            <a:r>
              <a:rPr lang="tr-TR" sz="2400" dirty="0" err="1"/>
              <a:t>degişimi</a:t>
            </a:r>
            <a:r>
              <a:rPr lang="tr-TR" sz="2400" dirty="0"/>
              <a:t> yapacak kapasitede olmalıdır.</a:t>
            </a:r>
          </a:p>
        </p:txBody>
      </p:sp>
      <p:pic>
        <p:nvPicPr>
          <p:cNvPr id="7" name="Resim 6"/>
          <p:cNvPicPr>
            <a:picLocks noChangeAspect="1"/>
          </p:cNvPicPr>
          <p:nvPr/>
        </p:nvPicPr>
        <p:blipFill>
          <a:blip r:embed="rId2"/>
          <a:stretch>
            <a:fillRect/>
          </a:stretch>
        </p:blipFill>
        <p:spPr>
          <a:xfrm>
            <a:off x="753906" y="3932716"/>
            <a:ext cx="2737973" cy="2664636"/>
          </a:xfrm>
          <a:prstGeom prst="rect">
            <a:avLst/>
          </a:prstGeom>
        </p:spPr>
      </p:pic>
      <p:pic>
        <p:nvPicPr>
          <p:cNvPr id="8" name="Resim 7"/>
          <p:cNvPicPr>
            <a:picLocks noChangeAspect="1"/>
          </p:cNvPicPr>
          <p:nvPr/>
        </p:nvPicPr>
        <p:blipFill>
          <a:blip r:embed="rId3"/>
          <a:stretch>
            <a:fillRect/>
          </a:stretch>
        </p:blipFill>
        <p:spPr>
          <a:xfrm>
            <a:off x="4023928" y="3836284"/>
            <a:ext cx="2780319" cy="2857500"/>
          </a:xfrm>
          <a:prstGeom prst="rect">
            <a:avLst/>
          </a:prstGeom>
        </p:spPr>
      </p:pic>
    </p:spTree>
    <p:extLst>
      <p:ext uri="{BB962C8B-B14F-4D97-AF65-F5344CB8AC3E}">
        <p14:creationId xmlns:p14="http://schemas.microsoft.com/office/powerpoint/2010/main" val="19840763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BD7EC97B-B1A2-47A7-8D3C-3C3F1223FE08}"/>
              </a:ext>
            </a:extLst>
          </p:cNvPr>
          <p:cNvPicPr>
            <a:picLocks noChangeAspect="1"/>
          </p:cNvPicPr>
          <p:nvPr/>
        </p:nvPicPr>
        <p:blipFill>
          <a:blip r:embed="rId2"/>
          <a:stretch>
            <a:fillRect/>
          </a:stretch>
        </p:blipFill>
        <p:spPr>
          <a:xfrm>
            <a:off x="395536" y="0"/>
            <a:ext cx="8748464" cy="6858000"/>
          </a:xfrm>
          <a:prstGeom prst="rect">
            <a:avLst/>
          </a:prstGeom>
        </p:spPr>
      </p:pic>
    </p:spTree>
    <p:extLst>
      <p:ext uri="{BB962C8B-B14F-4D97-AF65-F5344CB8AC3E}">
        <p14:creationId xmlns:p14="http://schemas.microsoft.com/office/powerpoint/2010/main" val="38504900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3175</TotalTime>
  <Words>862</Words>
  <Application>Microsoft Office PowerPoint</Application>
  <PresentationFormat>Ekran Gösterisi (4:3)</PresentationFormat>
  <Paragraphs>69</Paragraphs>
  <Slides>15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15</vt:i4>
      </vt:variant>
    </vt:vector>
  </HeadingPairs>
  <TitlesOfParts>
    <vt:vector size="21" baseType="lpstr">
      <vt:lpstr>Adobe Fan Heiti Std B</vt:lpstr>
      <vt:lpstr>Arial</vt:lpstr>
      <vt:lpstr>Calibri</vt:lpstr>
      <vt:lpstr>Kozuka Gothic Pr6N B</vt:lpstr>
      <vt:lpstr>Myriad Pro</vt: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Samsun</cp:lastModifiedBy>
  <cp:revision>292</cp:revision>
  <dcterms:created xsi:type="dcterms:W3CDTF">2013-07-18T08:50:31Z</dcterms:created>
  <dcterms:modified xsi:type="dcterms:W3CDTF">2021-03-21T13:57:43Z</dcterms:modified>
</cp:coreProperties>
</file>