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al__ma_Sayfas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al__ma_Sayfas_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tr-TR"/>
  <c:style val="31"/>
  <c:chart>
    <c:title>
      <c:layout/>
    </c:title>
    <c:plotArea>
      <c:layout/>
      <c:pie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Sonra</c:v>
                </c:pt>
              </c:strCache>
            </c:strRef>
          </c:tx>
          <c:cat>
            <c:strRef>
              <c:f>Sayfa1!$A$2:$A$3</c:f>
              <c:strCache>
                <c:ptCount val="2"/>
                <c:pt idx="0">
                  <c:v>Canlı</c:v>
                </c:pt>
                <c:pt idx="1">
                  <c:v>Olü</c:v>
                </c:pt>
              </c:strCache>
            </c:strRef>
          </c:cat>
          <c:val>
            <c:numRef>
              <c:f>Sayfa1!$B$2:$B$3</c:f>
              <c:numCache>
                <c:formatCode>General</c:formatCode>
                <c:ptCount val="2"/>
                <c:pt idx="0">
                  <c:v>96</c:v>
                </c:pt>
                <c:pt idx="1">
                  <c:v>4</c:v>
                </c:pt>
              </c:numCache>
            </c:numRef>
          </c:val>
        </c:ser>
        <c:firstSliceAng val="0"/>
      </c:pie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tr-TR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tr-TR"/>
  <c:style val="31"/>
  <c:chart>
    <c:title>
      <c:layout/>
    </c:title>
    <c:plotArea>
      <c:layout/>
      <c:pieChart>
        <c:varyColors val="1"/>
        <c:ser>
          <c:idx val="0"/>
          <c:order val="0"/>
          <c:tx>
            <c:strRef>
              <c:f>'Sayfa1'!$B$1</c:f>
              <c:strCache>
                <c:ptCount val="1"/>
                <c:pt idx="0">
                  <c:v>Önce</c:v>
                </c:pt>
              </c:strCache>
            </c:strRef>
          </c:tx>
          <c:cat>
            <c:strRef>
              <c:f>'Sayfa1'!$A$2:$A$3</c:f>
              <c:strCache>
                <c:ptCount val="2"/>
                <c:pt idx="0">
                  <c:v>Canlı</c:v>
                </c:pt>
                <c:pt idx="1">
                  <c:v>Olü</c:v>
                </c:pt>
              </c:strCache>
            </c:strRef>
          </c:cat>
          <c:val>
            <c:numRef>
              <c:f>'Sayfa1'!$B$2:$B$3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</c:ser>
        <c:firstSliceAng val="0"/>
      </c:pie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tr-TR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E0185E-CFEA-45DC-9601-75C659547AEE}" type="datetimeFigureOut">
              <a:rPr lang="tr-TR" smtClean="0"/>
              <a:t>18.03.2020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F0B8D4-B99A-4BE6-88CF-DC29D312013D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9BED61-39DE-4B5F-A9DD-06D7316C1C17}" type="slidenum">
              <a:rPr lang="tr-TR" smtClean="0"/>
              <a:pPr/>
              <a:t>3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18.03.2020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18.03.2020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18.03.2020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18.03.2020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18.03.2020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18.03.2020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18.03.2020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1432560" y="1092720"/>
            <a:ext cx="7406640" cy="1472184"/>
          </a:xfrm>
        </p:spPr>
        <p:txBody>
          <a:bodyPr>
            <a:normAutofit/>
          </a:bodyPr>
          <a:lstStyle/>
          <a:p>
            <a:r>
              <a:rPr lang="tr-TR" sz="6000" dirty="0" smtClean="0"/>
              <a:t>Asepsi ve Antisepsi</a:t>
            </a:r>
            <a:endParaRPr lang="tr-TR" sz="6000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475656" y="4797152"/>
            <a:ext cx="7406640" cy="1752600"/>
          </a:xfrm>
        </p:spPr>
        <p:txBody>
          <a:bodyPr>
            <a:normAutofit fontScale="70000" lnSpcReduction="20000"/>
          </a:bodyPr>
          <a:lstStyle/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                                                      Hazırlayan: Dr. Taylan </a:t>
            </a:r>
            <a:r>
              <a:rPr lang="tr-TR" dirty="0" err="1" smtClean="0"/>
              <a:t>Önyay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Joseph </a:t>
            </a:r>
            <a:r>
              <a:rPr lang="tr-TR" dirty="0" err="1" smtClean="0"/>
              <a:t>Lister</a:t>
            </a:r>
            <a:r>
              <a:rPr lang="tr-TR" dirty="0" smtClean="0"/>
              <a:t> &amp; Louis </a:t>
            </a:r>
            <a:r>
              <a:rPr lang="tr-TR" dirty="0" err="1" smtClean="0"/>
              <a:t>Pasteur</a:t>
            </a:r>
            <a:endParaRPr lang="tr-TR" dirty="0"/>
          </a:p>
        </p:txBody>
      </p:sp>
      <p:pic>
        <p:nvPicPr>
          <p:cNvPr id="1026" name="Picture 2" descr="Joseph List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695841"/>
            <a:ext cx="2293078" cy="27412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8" name="Picture 4" descr="Louis Pasteur, foto av Paul Nadar, Crisco edit.jpg"/>
          <p:cNvPicPr>
            <a:picLocks noChangeAspect="1" noChangeArrowheads="1"/>
          </p:cNvPicPr>
          <p:nvPr/>
        </p:nvPicPr>
        <p:blipFill>
          <a:blip r:embed="rId3" cstate="print"/>
          <a:srcRect t="2415" r="3333" b="13043"/>
          <a:stretch>
            <a:fillRect/>
          </a:stretch>
        </p:blipFill>
        <p:spPr bwMode="auto">
          <a:xfrm>
            <a:off x="6391331" y="1695842"/>
            <a:ext cx="2285125" cy="27579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9" name="Picture 5" descr="C:\Users\Taylan\Desktop\Genel Cerrahi\Pasteur + Lister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44702" y="3645024"/>
            <a:ext cx="1695450" cy="25844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“</a:t>
            </a:r>
            <a:r>
              <a:rPr lang="tr-TR" dirty="0" err="1" smtClean="0"/>
              <a:t>Lister”ine</a:t>
            </a:r>
            <a:endParaRPr lang="tr-TR" dirty="0"/>
          </a:p>
        </p:txBody>
      </p:sp>
      <p:pic>
        <p:nvPicPr>
          <p:cNvPr id="1026" name="Picture 2" descr="D:\Genel Cerrahi\Listerine esk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1522884"/>
            <a:ext cx="3605783" cy="49761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8" name="Picture 4" descr="C:\Users\Taylan\Desktop\Yeni Bit Eşlem Resmi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1556792"/>
            <a:ext cx="2808312" cy="49253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6 Sağ Ok"/>
          <p:cNvSpPr/>
          <p:nvPr/>
        </p:nvSpPr>
        <p:spPr>
          <a:xfrm>
            <a:off x="4932040" y="3861048"/>
            <a:ext cx="576064" cy="36004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Tanım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b="1" dirty="0" smtClean="0"/>
              <a:t>Asepsi</a:t>
            </a:r>
            <a:r>
              <a:rPr lang="tr-TR" dirty="0" smtClean="0"/>
              <a:t>: Canlı dokuda patojen mikroorganizmaların yok edilmesi veya üremesinin durdurulması</a:t>
            </a:r>
          </a:p>
          <a:p>
            <a:r>
              <a:rPr lang="tr-TR" b="1" dirty="0" smtClean="0"/>
              <a:t>Dezenfeksiyon</a:t>
            </a:r>
            <a:r>
              <a:rPr lang="tr-TR" dirty="0" smtClean="0"/>
              <a:t>: Cansız ortamlarda patojen mikroorganizmaların yok edilmesi veya üremesinin durdurulması</a:t>
            </a:r>
          </a:p>
          <a:p>
            <a:r>
              <a:rPr lang="tr-TR" b="1" dirty="0" smtClean="0"/>
              <a:t>Sterilizasyon</a:t>
            </a:r>
            <a:r>
              <a:rPr lang="tr-TR" dirty="0" smtClean="0"/>
              <a:t>: Tüm mikroorganizmaların fiziksel veya kimyasal olarak ortadan kaldırılması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Önemi…</a:t>
            </a:r>
            <a:endParaRPr lang="tr-TR" dirty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4860032" y="2060848"/>
          <a:ext cx="3600400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3 İçerik Yer Tutucusu"/>
          <p:cNvGraphicFramePr>
            <a:graphicFrameLocks/>
          </p:cNvGraphicFramePr>
          <p:nvPr/>
        </p:nvGraphicFramePr>
        <p:xfrm>
          <a:off x="936104" y="2060848"/>
          <a:ext cx="3600400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Antiseptikler ve Dezenfektanlar</a:t>
            </a:r>
            <a:endParaRPr lang="tr-TR" dirty="0"/>
          </a:p>
        </p:txBody>
      </p:sp>
      <p:pic>
        <p:nvPicPr>
          <p:cNvPr id="18436" name="Picture 4" descr="Batticon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1844824"/>
            <a:ext cx="1872208" cy="1872208"/>
          </a:xfrm>
          <a:prstGeom prst="rect">
            <a:avLst/>
          </a:prstGeom>
          <a:noFill/>
        </p:spPr>
      </p:pic>
      <p:pic>
        <p:nvPicPr>
          <p:cNvPr id="18438" name="Picture 6" descr="zefiran ile ilgili görsel sonucu"/>
          <p:cNvPicPr>
            <a:picLocks noChangeAspect="1" noChangeArrowheads="1"/>
          </p:cNvPicPr>
          <p:nvPr/>
        </p:nvPicPr>
        <p:blipFill>
          <a:blip r:embed="rId3" cstate="print"/>
          <a:srcRect l="21168" t="5665" r="19361" b="4000"/>
          <a:stretch>
            <a:fillRect/>
          </a:stretch>
        </p:blipFill>
        <p:spPr bwMode="auto">
          <a:xfrm>
            <a:off x="3059832" y="3645024"/>
            <a:ext cx="1801411" cy="2736304"/>
          </a:xfrm>
          <a:prstGeom prst="rect">
            <a:avLst/>
          </a:prstGeom>
          <a:noFill/>
        </p:spPr>
      </p:pic>
      <p:pic>
        <p:nvPicPr>
          <p:cNvPr id="18440" name="Picture 8" descr="klorheksidin ile ilgili görsel sonuc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2348880"/>
            <a:ext cx="1944216" cy="2902153"/>
          </a:xfrm>
          <a:prstGeom prst="rect">
            <a:avLst/>
          </a:prstGeom>
          <a:noFill/>
        </p:spPr>
      </p:pic>
      <p:pic>
        <p:nvPicPr>
          <p:cNvPr id="18442" name="Picture 10" descr="dezenfektan ile ilgili görsel sonucu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87617" y="3401616"/>
            <a:ext cx="3456383" cy="3456384"/>
          </a:xfrm>
          <a:prstGeom prst="rect">
            <a:avLst/>
          </a:prstGeom>
          <a:noFill/>
        </p:spPr>
      </p:pic>
      <p:sp>
        <p:nvSpPr>
          <p:cNvPr id="9" name="8 Metin kutusu"/>
          <p:cNvSpPr txBox="1"/>
          <p:nvPr/>
        </p:nvSpPr>
        <p:spPr>
          <a:xfrm>
            <a:off x="1043608" y="6516052"/>
            <a:ext cx="662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*El yıkamak için kullanılanlarına “</a:t>
            </a:r>
            <a:r>
              <a:rPr lang="tr-TR" dirty="0" err="1" smtClean="0"/>
              <a:t>Scrub</a:t>
            </a:r>
            <a:r>
              <a:rPr lang="tr-TR" dirty="0" smtClean="0"/>
              <a:t>” adı verilir.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Operasyon Hazırlığı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Hastanın hazırlanması</a:t>
            </a:r>
          </a:p>
          <a:p>
            <a:pPr lvl="1"/>
            <a:r>
              <a:rPr lang="tr-TR" dirty="0" smtClean="0"/>
              <a:t>Tıraş</a:t>
            </a:r>
          </a:p>
          <a:p>
            <a:pPr lvl="1"/>
            <a:r>
              <a:rPr lang="tr-TR" dirty="0" smtClean="0"/>
              <a:t>Asepsi</a:t>
            </a:r>
          </a:p>
          <a:p>
            <a:pPr lvl="1"/>
            <a:r>
              <a:rPr lang="tr-TR" dirty="0" smtClean="0"/>
              <a:t>Bölgenin sınırlandırılması</a:t>
            </a:r>
          </a:p>
          <a:p>
            <a:r>
              <a:rPr lang="tr-TR" dirty="0" smtClean="0"/>
              <a:t>Operatörün hazırlanması</a:t>
            </a:r>
          </a:p>
          <a:p>
            <a:pPr lvl="1"/>
            <a:r>
              <a:rPr lang="tr-TR" dirty="0" smtClean="0"/>
              <a:t>Ön Hazırlık</a:t>
            </a:r>
          </a:p>
          <a:p>
            <a:pPr lvl="1"/>
            <a:r>
              <a:rPr lang="tr-TR" dirty="0" smtClean="0"/>
              <a:t>Yıkanma</a:t>
            </a:r>
          </a:p>
          <a:p>
            <a:pPr lvl="1"/>
            <a:r>
              <a:rPr lang="tr-TR" dirty="0" smtClean="0"/>
              <a:t>Giyinme</a:t>
            </a:r>
          </a:p>
          <a:p>
            <a:pPr lvl="1"/>
            <a:endParaRPr lang="tr-T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Hastanın Hazırlanması</a:t>
            </a:r>
            <a:endParaRPr lang="tr-TR" dirty="0"/>
          </a:p>
        </p:txBody>
      </p:sp>
      <p:pic>
        <p:nvPicPr>
          <p:cNvPr id="19458" name="Picture 2" descr="C:\Users\Taylan\Desktop\1.bmp"/>
          <p:cNvPicPr>
            <a:picLocks noChangeAspect="1" noChangeArrowheads="1"/>
          </p:cNvPicPr>
          <p:nvPr/>
        </p:nvPicPr>
        <p:blipFill>
          <a:blip r:embed="rId2" cstate="print"/>
          <a:srcRect l="27763" t="7544"/>
          <a:stretch>
            <a:fillRect/>
          </a:stretch>
        </p:blipFill>
        <p:spPr bwMode="auto">
          <a:xfrm>
            <a:off x="1403648" y="1628800"/>
            <a:ext cx="2627784" cy="21230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459" name="Picture 3" descr="C:\Users\Taylan\Desktop\2.bmp"/>
          <p:cNvPicPr>
            <a:picLocks noChangeAspect="1" noChangeArrowheads="1"/>
          </p:cNvPicPr>
          <p:nvPr/>
        </p:nvPicPr>
        <p:blipFill>
          <a:blip r:embed="rId3" cstate="print"/>
          <a:srcRect l="8825" t="8085" b="6007"/>
          <a:stretch>
            <a:fillRect/>
          </a:stretch>
        </p:blipFill>
        <p:spPr bwMode="auto">
          <a:xfrm>
            <a:off x="1979712" y="4077072"/>
            <a:ext cx="2599508" cy="23762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460" name="Picture 4" descr="C:\Users\Taylan\Desktop\3.bmp"/>
          <p:cNvPicPr>
            <a:picLocks noChangeAspect="1" noChangeArrowheads="1"/>
          </p:cNvPicPr>
          <p:nvPr/>
        </p:nvPicPr>
        <p:blipFill>
          <a:blip r:embed="rId4" cstate="print"/>
          <a:srcRect l="18991" t="6337" r="13810" b="8434"/>
          <a:stretch>
            <a:fillRect/>
          </a:stretch>
        </p:blipFill>
        <p:spPr bwMode="auto">
          <a:xfrm>
            <a:off x="5580112" y="1556792"/>
            <a:ext cx="2581067" cy="21602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461" name="Picture 5" descr="C:\Users\Taylan\Desktop\4.b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0152" y="4058644"/>
            <a:ext cx="2797221" cy="24393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Örtülerin Serilmesi</a:t>
            </a:r>
            <a:endParaRPr lang="tr-TR" dirty="0"/>
          </a:p>
        </p:txBody>
      </p:sp>
      <p:pic>
        <p:nvPicPr>
          <p:cNvPr id="1026" name="Picture 2" descr="D:\Abdom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7165" y="3501008"/>
            <a:ext cx="4096957" cy="3098080"/>
          </a:xfrm>
          <a:prstGeom prst="rect">
            <a:avLst/>
          </a:prstGeom>
          <a:noFill/>
        </p:spPr>
      </p:pic>
      <p:pic>
        <p:nvPicPr>
          <p:cNvPr id="1027" name="Picture 3" descr="D:\Diz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5" y="1484784"/>
            <a:ext cx="3456385" cy="32403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Operatörün Hazırlanması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Takı, saat vb. çıkartılır</a:t>
            </a:r>
          </a:p>
          <a:p>
            <a:r>
              <a:rPr lang="tr-TR" dirty="0" smtClean="0"/>
              <a:t>Kep saçı açıkta bırakmayacak şekilde takılır</a:t>
            </a:r>
          </a:p>
          <a:p>
            <a:r>
              <a:rPr lang="tr-TR" dirty="0" smtClean="0"/>
              <a:t>Maske burnu ve çeneyi açıkta bırakmayacak şekilde takılır</a:t>
            </a:r>
          </a:p>
          <a:p>
            <a:r>
              <a:rPr lang="tr-TR" dirty="0" smtClean="0"/>
              <a:t>El antiseptik </a:t>
            </a:r>
            <a:r>
              <a:rPr lang="tr-TR" dirty="0" err="1" smtClean="0"/>
              <a:t>scrub</a:t>
            </a:r>
            <a:r>
              <a:rPr lang="tr-TR" dirty="0" smtClean="0"/>
              <a:t> ile 3-5 </a:t>
            </a:r>
            <a:r>
              <a:rPr lang="tr-TR" dirty="0" err="1" smtClean="0"/>
              <a:t>dk</a:t>
            </a:r>
            <a:r>
              <a:rPr lang="tr-TR" dirty="0" smtClean="0"/>
              <a:t>. </a:t>
            </a:r>
            <a:r>
              <a:rPr lang="tr-TR" smtClean="0"/>
              <a:t>yıkanır</a:t>
            </a:r>
            <a:endParaRPr lang="tr-TR" dirty="0" smtClean="0"/>
          </a:p>
          <a:p>
            <a:r>
              <a:rPr lang="tr-TR" dirty="0" smtClean="0"/>
              <a:t>Steril eldiven ve giysiler (</a:t>
            </a:r>
            <a:r>
              <a:rPr lang="tr-TR" dirty="0" err="1" smtClean="0"/>
              <a:t>box</a:t>
            </a:r>
            <a:r>
              <a:rPr lang="tr-TR" dirty="0" smtClean="0"/>
              <a:t>/</a:t>
            </a:r>
            <a:r>
              <a:rPr lang="tr-TR" dirty="0" err="1" smtClean="0"/>
              <a:t>gown</a:t>
            </a:r>
            <a:r>
              <a:rPr lang="tr-TR" dirty="0" smtClean="0"/>
              <a:t>) giyilir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Genel Cerrahi\0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2571750" cy="3429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2" name="Picture 4" descr="D:\Genel Cerrahi\0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2060848"/>
            <a:ext cx="2571750" cy="3429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3" name="Picture 5" descr="D:\Genel Cerrahi\00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192" y="3140968"/>
            <a:ext cx="2592288" cy="34563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Genel Cerrahi\0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1268760"/>
            <a:ext cx="3886894" cy="51825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099" name="Picture 3" descr="D:\Genel Cerrahi\0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9082" y="406715"/>
            <a:ext cx="3886894" cy="51825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Genel Cerrahi\0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60627" y="3645024"/>
            <a:ext cx="2171813" cy="28957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5" name="Picture 3" descr="D:\Genel Cerrahi\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44799" y="3645024"/>
            <a:ext cx="2171812" cy="28957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6" name="Picture 4" descr="D:\Genel Cerrahi\0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76251" y="476672"/>
            <a:ext cx="2171813" cy="28957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7" name="Picture 5" descr="D:\Genel Cerrahi\01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1995" y="476672"/>
            <a:ext cx="2171813" cy="28957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Genel Cerrahi\0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56660"/>
            <a:ext cx="2552242" cy="34029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3" name="Picture 3" descr="D:\Genel Cerrahi\0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1754205"/>
            <a:ext cx="2552242" cy="34029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4" name="Picture 4" descr="D:\Genel Cerrahi\01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192" y="3164972"/>
            <a:ext cx="2552242" cy="34029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Genel Cerrahi\0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60648"/>
            <a:ext cx="2295824" cy="30610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147" name="Picture 3" descr="D:\Genel Cerrahi\0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260648"/>
            <a:ext cx="2295824" cy="30610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148" name="Picture 4" descr="D:\Genel Cerrahi\0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16336" y="3573016"/>
            <a:ext cx="2295824" cy="30610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149" name="Picture 5" descr="D:\Genel Cerrahi\02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28184" y="3573016"/>
            <a:ext cx="2295824" cy="30610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Genel Cerrahi\0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5994" y="1628800"/>
            <a:ext cx="2612082" cy="34827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171" name="Picture 3" descr="D:\Genel Cerrahi\0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332656"/>
            <a:ext cx="2612082" cy="34827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172" name="Picture 4" descr="D:\Genel Cerrahi\02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7978" y="3068960"/>
            <a:ext cx="2612082" cy="34827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Genel Cerrahi\0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8130" y="476672"/>
            <a:ext cx="3501902" cy="46692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195" name="Picture 3" descr="D:\Genel Cerrahi\0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1700808"/>
            <a:ext cx="3501902" cy="46692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Genel Cerrahi\0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646" y="587432"/>
            <a:ext cx="3589338" cy="47857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219" name="Picture 3" descr="D:\Genel Cerrahi\0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523536"/>
            <a:ext cx="3589338" cy="47857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Genel Cerrahi\0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78431"/>
            <a:ext cx="2710999" cy="36146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43" name="Picture 3" descr="D:\Genel Cerrahi\0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1916832"/>
            <a:ext cx="2710999" cy="36146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44" name="Picture 4" descr="D:\Genel Cerrahi\03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53489" y="3068960"/>
            <a:ext cx="2710999" cy="36146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Genel Cerrahi\0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116632"/>
            <a:ext cx="4968552" cy="66247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:\asepsiantisepsi\100_0458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836712"/>
            <a:ext cx="7072312" cy="53038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:\asepsiantisepsi\280509kishor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59632" y="619720"/>
            <a:ext cx="7572375" cy="5689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:\asepsiantisepsi\operating-room~s600x6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18964" y="692696"/>
            <a:ext cx="7429500" cy="55721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:\Genel Cerrahi\0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65315"/>
            <a:ext cx="4283968" cy="57119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291" name="Picture 3" descr="D:\Genel Cerrahi\0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0520" y="980728"/>
            <a:ext cx="4283968" cy="57119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Kuru (Etüv ile) Sterilizasyon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35608" y="1447800"/>
            <a:ext cx="3496432" cy="1837184"/>
          </a:xfrm>
        </p:spPr>
        <p:txBody>
          <a:bodyPr/>
          <a:lstStyle/>
          <a:p>
            <a:r>
              <a:rPr lang="tr-TR" dirty="0" smtClean="0"/>
              <a:t>180</a:t>
            </a:r>
            <a:r>
              <a:rPr lang="tr-TR" altLang="tr-TR" dirty="0" smtClean="0"/>
              <a:t> °C, 30 </a:t>
            </a:r>
            <a:r>
              <a:rPr lang="tr-TR" altLang="tr-TR" dirty="0" err="1" smtClean="0"/>
              <a:t>dk</a:t>
            </a:r>
            <a:r>
              <a:rPr lang="tr-TR" altLang="tr-TR" dirty="0" smtClean="0"/>
              <a:t>.</a:t>
            </a:r>
          </a:p>
          <a:p>
            <a:r>
              <a:rPr lang="tr-TR" dirty="0" smtClean="0"/>
              <a:t>170 </a:t>
            </a:r>
            <a:r>
              <a:rPr lang="tr-TR" altLang="tr-TR" dirty="0" smtClean="0"/>
              <a:t>°C, 60 </a:t>
            </a:r>
            <a:r>
              <a:rPr lang="tr-TR" altLang="tr-TR" dirty="0" err="1" smtClean="0"/>
              <a:t>dk</a:t>
            </a:r>
            <a:r>
              <a:rPr lang="tr-TR" altLang="tr-TR" dirty="0" smtClean="0"/>
              <a:t>.</a:t>
            </a:r>
          </a:p>
          <a:p>
            <a:r>
              <a:rPr lang="tr-TR" dirty="0" smtClean="0"/>
              <a:t>160 </a:t>
            </a:r>
            <a:r>
              <a:rPr lang="tr-TR" altLang="tr-TR" dirty="0" smtClean="0"/>
              <a:t>°C, 180 </a:t>
            </a:r>
            <a:r>
              <a:rPr lang="tr-TR" altLang="tr-TR" dirty="0" err="1" smtClean="0"/>
              <a:t>dk</a:t>
            </a:r>
            <a:r>
              <a:rPr lang="tr-TR" altLang="tr-TR" dirty="0" smtClean="0"/>
              <a:t>.</a:t>
            </a:r>
            <a:endParaRPr lang="tr-TR" dirty="0"/>
          </a:p>
        </p:txBody>
      </p:sp>
      <p:pic>
        <p:nvPicPr>
          <p:cNvPr id="5" name="Picture 4" descr="H:\asepsiantisepsi\MOV-212S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3212976"/>
            <a:ext cx="5356878" cy="35730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1 Başlık"/>
          <p:cNvSpPr>
            <a:spLocks noGrp="1"/>
          </p:cNvSpPr>
          <p:nvPr>
            <p:ph type="title"/>
          </p:nvPr>
        </p:nvSpPr>
        <p:spPr>
          <a:xfrm>
            <a:off x="1115616" y="116632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tr-TR" altLang="tr-TR" dirty="0" smtClean="0"/>
              <a:t>Buhar (Otoklav) ile Sterilizasyon </a:t>
            </a:r>
          </a:p>
        </p:txBody>
      </p:sp>
      <p:sp>
        <p:nvSpPr>
          <p:cNvPr id="79875" name="2 İçerik Yer Tutucusu"/>
          <p:cNvSpPr>
            <a:spLocks noGrp="1"/>
          </p:cNvSpPr>
          <p:nvPr>
            <p:ph idx="1"/>
          </p:nvPr>
        </p:nvSpPr>
        <p:spPr>
          <a:xfrm>
            <a:off x="1403648" y="5308848"/>
            <a:ext cx="6552728" cy="1549152"/>
          </a:xfrm>
        </p:spPr>
        <p:txBody>
          <a:bodyPr>
            <a:normAutofit lnSpcReduction="10000"/>
          </a:bodyPr>
          <a:lstStyle/>
          <a:p>
            <a:r>
              <a:rPr lang="tr-TR" altLang="tr-TR" dirty="0" smtClean="0"/>
              <a:t>Dünya sağlık örgütü standartları</a:t>
            </a:r>
          </a:p>
          <a:p>
            <a:pPr lvl="1"/>
            <a:r>
              <a:rPr lang="tr-TR" altLang="tr-TR" dirty="0" smtClean="0"/>
              <a:t>126-129 °C, 2.5 </a:t>
            </a:r>
            <a:r>
              <a:rPr lang="tr-TR" altLang="tr-TR" dirty="0" err="1" smtClean="0"/>
              <a:t>atm</a:t>
            </a:r>
            <a:r>
              <a:rPr lang="tr-TR" altLang="tr-TR" dirty="0" smtClean="0"/>
              <a:t>, 10 dakika</a:t>
            </a:r>
          </a:p>
          <a:p>
            <a:pPr lvl="1"/>
            <a:r>
              <a:rPr lang="tr-TR" altLang="tr-TR" dirty="0" smtClean="0"/>
              <a:t>134-138 °C, 3 </a:t>
            </a:r>
            <a:r>
              <a:rPr lang="tr-TR" altLang="tr-TR" dirty="0" err="1" smtClean="0"/>
              <a:t>atm</a:t>
            </a:r>
            <a:r>
              <a:rPr lang="tr-TR" altLang="tr-TR" dirty="0" smtClean="0"/>
              <a:t>, 5 dakika</a:t>
            </a:r>
          </a:p>
        </p:txBody>
      </p:sp>
      <p:pic>
        <p:nvPicPr>
          <p:cNvPr id="79877" name="Picture 3" descr="H:\asepsiantisepsi\d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412776"/>
            <a:ext cx="3429000" cy="36750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9879" name="Picture 5" descr="H:\asepsiantisepsi\Table-Top-Steam-Sterilizer-MA-T24J-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1844824"/>
            <a:ext cx="2500313" cy="29321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82168" cy="1143000"/>
          </a:xfrm>
        </p:spPr>
        <p:txBody>
          <a:bodyPr>
            <a:normAutofit/>
          </a:bodyPr>
          <a:lstStyle/>
          <a:p>
            <a:r>
              <a:rPr lang="tr-TR" sz="3600" dirty="0" smtClean="0"/>
              <a:t>Kimyasal (Etilen Oksit ile) Sterilizasyon</a:t>
            </a:r>
            <a:endParaRPr lang="tr-TR" sz="36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39552" y="1436712"/>
            <a:ext cx="7416824" cy="1776264"/>
          </a:xfrm>
        </p:spPr>
        <p:txBody>
          <a:bodyPr>
            <a:normAutofit/>
          </a:bodyPr>
          <a:lstStyle/>
          <a:p>
            <a:r>
              <a:rPr lang="tr-TR" dirty="0" smtClean="0"/>
              <a:t>Yanıcı</a:t>
            </a:r>
          </a:p>
          <a:p>
            <a:r>
              <a:rPr lang="tr-TR" dirty="0" err="1" smtClean="0"/>
              <a:t>Toksik</a:t>
            </a:r>
            <a:endParaRPr lang="tr-TR" dirty="0" smtClean="0"/>
          </a:p>
          <a:p>
            <a:r>
              <a:rPr lang="tr-TR" altLang="tr-TR" dirty="0" smtClean="0"/>
              <a:t>29-65 °C, %45-85 nem, 2-5 saat</a:t>
            </a:r>
          </a:p>
          <a:p>
            <a:endParaRPr lang="tr-TR" dirty="0" smtClean="0"/>
          </a:p>
          <a:p>
            <a:endParaRPr lang="tr-TR" dirty="0"/>
          </a:p>
        </p:txBody>
      </p:sp>
      <p:pic>
        <p:nvPicPr>
          <p:cNvPr id="4" name="Picture 4" descr="H:\asepsiantisepsi\74i%20open%20chelsea4m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3573016"/>
            <a:ext cx="3275856" cy="31021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2" descr="H:\asepsiantisepsi\pd428577-5_5_30cm_pouch_manual_sterilization_reel_medical_sealing_machine_sp006_4_sterilization_pouch_sealer.jpg"/>
          <p:cNvPicPr>
            <a:picLocks noChangeAspect="1" noChangeArrowheads="1"/>
          </p:cNvPicPr>
          <p:nvPr/>
        </p:nvPicPr>
        <p:blipFill>
          <a:blip r:embed="rId3" cstate="print"/>
          <a:srcRect l="9328" t="10638" r="9821" b="14893"/>
          <a:stretch>
            <a:fillRect/>
          </a:stretch>
        </p:blipFill>
        <p:spPr bwMode="auto">
          <a:xfrm>
            <a:off x="1259632" y="3789040"/>
            <a:ext cx="4033838" cy="27146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1 Başlık"/>
          <p:cNvSpPr>
            <a:spLocks noGrp="1"/>
          </p:cNvSpPr>
          <p:nvPr>
            <p:ph type="title"/>
          </p:nvPr>
        </p:nvSpPr>
        <p:spPr>
          <a:xfrm>
            <a:off x="899592" y="274638"/>
            <a:ext cx="8034096" cy="1143000"/>
          </a:xfrm>
        </p:spPr>
        <p:txBody>
          <a:bodyPr>
            <a:normAutofit fontScale="90000"/>
          </a:bodyPr>
          <a:lstStyle/>
          <a:p>
            <a:r>
              <a:rPr lang="tr-TR" altLang="tr-TR" dirty="0" smtClean="0"/>
              <a:t>İyonize radyasyon ile sterilizasyon</a:t>
            </a:r>
          </a:p>
        </p:txBody>
      </p:sp>
      <p:sp>
        <p:nvSpPr>
          <p:cNvPr id="83971" name="2 İçerik Yer Tutucusu"/>
          <p:cNvSpPr>
            <a:spLocks noGrp="1"/>
          </p:cNvSpPr>
          <p:nvPr>
            <p:ph idx="1"/>
          </p:nvPr>
        </p:nvSpPr>
        <p:spPr>
          <a:xfrm>
            <a:off x="611560" y="5445224"/>
            <a:ext cx="8136904" cy="1189112"/>
          </a:xfrm>
        </p:spPr>
        <p:txBody>
          <a:bodyPr>
            <a:normAutofit/>
          </a:bodyPr>
          <a:lstStyle/>
          <a:p>
            <a:r>
              <a:rPr lang="tr-TR" altLang="tr-TR" dirty="0" smtClean="0"/>
              <a:t>Gamma radyasyon ile yapılır</a:t>
            </a:r>
          </a:p>
          <a:p>
            <a:r>
              <a:rPr lang="tr-TR" altLang="tr-TR" dirty="0" smtClean="0"/>
              <a:t>İlaçlar, tek kullanımlık medikal malzemeler</a:t>
            </a:r>
          </a:p>
        </p:txBody>
      </p:sp>
      <p:pic>
        <p:nvPicPr>
          <p:cNvPr id="83972" name="Picture 4" descr="H:\asepsiantisepsi\033_fruh_sterilisier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369293"/>
            <a:ext cx="7262812" cy="35718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213</Words>
  <Application>Microsoft Office PowerPoint</Application>
  <PresentationFormat>Ekran Gösterisi (4:3)</PresentationFormat>
  <Paragraphs>50</Paragraphs>
  <Slides>28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28</vt:i4>
      </vt:variant>
    </vt:vector>
  </HeadingPairs>
  <TitlesOfParts>
    <vt:vector size="29" baseType="lpstr">
      <vt:lpstr>Ofis Teması</vt:lpstr>
      <vt:lpstr>Asepsi ve Antisepsi</vt:lpstr>
      <vt:lpstr>Joseph Lister &amp; Louis Pasteur</vt:lpstr>
      <vt:lpstr>“Lister”ine</vt:lpstr>
      <vt:lpstr>Tanım</vt:lpstr>
      <vt:lpstr>Önemi…</vt:lpstr>
      <vt:lpstr>Antiseptikler ve Dezenfektanlar</vt:lpstr>
      <vt:lpstr>Operasyon Hazırlığı</vt:lpstr>
      <vt:lpstr>Hastanın Hazırlanması</vt:lpstr>
      <vt:lpstr>Örtülerin Serilmesi</vt:lpstr>
      <vt:lpstr>Operatörün Hazırlanması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  <vt:lpstr>Slayt 22</vt:lpstr>
      <vt:lpstr>Slayt 23</vt:lpstr>
      <vt:lpstr>Slayt 24</vt:lpstr>
      <vt:lpstr>Kuru (Etüv ile) Sterilizasyon</vt:lpstr>
      <vt:lpstr>Buhar (Otoklav) ile Sterilizasyon </vt:lpstr>
      <vt:lpstr>Kimyasal (Etilen Oksit ile) Sterilizasyon</vt:lpstr>
      <vt:lpstr>İyonize radyasyon ile sterilizasyon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Asepsi ve Antisepsi</dc:title>
  <dc:creator>Taylan Önyay</dc:creator>
  <cp:lastModifiedBy>Taylan Önyay</cp:lastModifiedBy>
  <cp:revision>1</cp:revision>
  <dcterms:created xsi:type="dcterms:W3CDTF">2020-03-18T07:40:54Z</dcterms:created>
  <dcterms:modified xsi:type="dcterms:W3CDTF">2020-03-18T07:41:28Z</dcterms:modified>
</cp:coreProperties>
</file>