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9" r:id="rId12"/>
    <p:sldId id="270" r:id="rId13"/>
    <p:sldId id="271" r:id="rId14"/>
    <p:sldId id="273" r:id="rId15"/>
    <p:sldId id="274" r:id="rId16"/>
    <p:sldId id="276" r:id="rId17"/>
    <p:sldId id="277" r:id="rId18"/>
    <p:sldId id="278" r:id="rId19"/>
    <p:sldId id="279" r:id="rId20"/>
    <p:sldId id="281" r:id="rId21"/>
    <p:sldId id="284" r:id="rId22"/>
    <p:sldId id="285" r:id="rId23"/>
    <p:sldId id="288" r:id="rId24"/>
    <p:sldId id="290" r:id="rId25"/>
    <p:sldId id="292" r:id="rId26"/>
    <p:sldId id="295" r:id="rId27"/>
    <p:sldId id="296" r:id="rId28"/>
    <p:sldId id="297" r:id="rId29"/>
    <p:sldId id="299" r:id="rId30"/>
    <p:sldId id="302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20" r:id="rId47"/>
    <p:sldId id="321" r:id="rId48"/>
    <p:sldId id="323" r:id="rId49"/>
    <p:sldId id="324" r:id="rId50"/>
    <p:sldId id="325" r:id="rId51"/>
    <p:sldId id="326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3" r:id="rId67"/>
    <p:sldId id="345" r:id="rId68"/>
    <p:sldId id="346" r:id="rId69"/>
    <p:sldId id="347" r:id="rId70"/>
    <p:sldId id="348" r:id="rId71"/>
    <p:sldId id="350" r:id="rId72"/>
    <p:sldId id="352" r:id="rId73"/>
    <p:sldId id="354" r:id="rId74"/>
    <p:sldId id="356" r:id="rId75"/>
    <p:sldId id="357" r:id="rId76"/>
    <p:sldId id="359" r:id="rId77"/>
    <p:sldId id="360" r:id="rId78"/>
    <p:sldId id="361" r:id="rId79"/>
    <p:sldId id="362" r:id="rId80"/>
    <p:sldId id="363" r:id="rId81"/>
    <p:sldId id="364" r:id="rId82"/>
    <p:sldId id="365" r:id="rId83"/>
    <p:sldId id="366" r:id="rId84"/>
    <p:sldId id="367" r:id="rId85"/>
    <p:sldId id="368" r:id="rId8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6600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793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739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579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98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462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986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393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726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247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9381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C2871-F02F-408E-A532-57864061A2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92771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83750-7F17-4DE1-9ACC-FBA2E1CA1CA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5772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52CBE-F991-4463-9F20-19706CB2F9CF}" type="datetimeFigureOut">
              <a:rPr lang="tr-TR" smtClean="0"/>
              <a:t>9.03.2021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493C-C6E5-4FE2-B735-DDFC0A791B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85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upload.wikimedia.org/wikipedia/commons/d/d9/Bladkussen_bij_pronkboon_(Phaseolus_coccineus_leaf_cushion).jpg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DA49D2C-BD42-4BF0-B0E2-15E4AE2BD130}" type="slidenum">
              <a:rPr lang="tr-TR" altLang="tr-TR" smtClean="0"/>
              <a:pPr eaLnBrk="1" hangingPunct="1"/>
              <a:t>1</a:t>
            </a:fld>
            <a:endParaRPr lang="tr-TR" altLang="tr-TR" smtClean="0"/>
          </a:p>
        </p:txBody>
      </p:sp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989138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sz="5400" b="1" smtClean="0"/>
              <a:t>B. YAPRAK</a:t>
            </a:r>
            <a:r>
              <a:rPr lang="tr-TR" altLang="tr-TR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449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AF566A-88E8-46E4-AC7E-F1EBB053F405}" type="slidenum">
              <a:rPr lang="tr-TR" altLang="tr-TR" smtClean="0"/>
              <a:pPr eaLnBrk="1" hangingPunct="1"/>
              <a:t>2</a:t>
            </a:fld>
            <a:endParaRPr lang="tr-TR" altLang="tr-TR" smtClean="0"/>
          </a:p>
        </p:txBody>
      </p:sp>
      <p:sp>
        <p:nvSpPr>
          <p:cNvPr id="1187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/>
              <a:t>YAPRAĞIN   DIŞ   MORFOLOJİSİ</a:t>
            </a:r>
            <a:r>
              <a:rPr lang="tr-TR" altLang="tr-TR" sz="4000" smtClean="0"/>
              <a:t> </a:t>
            </a:r>
          </a:p>
        </p:txBody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26654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Gövde üzerinde bulunan yapraklar, büyüme noktalarının yan taraflarındaki çıkıntıların gelişmesiyle meydana gelen yan organlardır.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</p:txBody>
      </p:sp>
      <p:pic>
        <p:nvPicPr>
          <p:cNvPr id="118789" name="Picture 5" descr="hdw05030018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068638"/>
            <a:ext cx="4706938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395288" y="3573463"/>
            <a:ext cx="3600450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altLang="tr-TR" sz="2800"/>
              <a:t>Genellikle büyümesi sınırlı olan yaprağa gövdeye ait bir kısa sürgünmüş gibi bakılabilir.</a:t>
            </a:r>
          </a:p>
        </p:txBody>
      </p:sp>
    </p:spTree>
    <p:extLst>
      <p:ext uri="{BB962C8B-B14F-4D97-AF65-F5344CB8AC3E}">
        <p14:creationId xmlns:p14="http://schemas.microsoft.com/office/powerpoint/2010/main" val="56306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35E3694-0DBA-498E-B7E2-ADC0E9DA6CC6}" type="slidenum">
              <a:rPr lang="tr-TR" altLang="tr-TR" smtClean="0"/>
              <a:pPr eaLnBrk="1" hangingPunct="1"/>
              <a:t>3</a:t>
            </a:fld>
            <a:endParaRPr lang="tr-TR" altLang="tr-TR" smtClean="0"/>
          </a:p>
        </p:txBody>
      </p:sp>
      <p:sp>
        <p:nvSpPr>
          <p:cNvPr id="119811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pPr eaLnBrk="1" hangingPunct="1"/>
            <a:r>
              <a:rPr lang="tr-TR" altLang="tr-TR" sz="3600" b="1" smtClean="0"/>
              <a:t>YAPRAĞIN   DIŞ   MORFOLOJİSİ</a:t>
            </a:r>
          </a:p>
        </p:txBody>
      </p:sp>
      <p:sp>
        <p:nvSpPr>
          <p:cNvPr id="11981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713787" cy="2736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Yapraklar, esas görevleri asimilasyon olduğundan gaz alış-verişini sağlamak, ışıktan mümkün olduğu kadar faydalanabilmek ve su buharı kaybını kolaylaştırmak bakımından kütlesine kıyasla yüzeyleri fazla olan, iletim sisteminden oluşmuş zengin damarlanma gösteren yan organlardır. </a:t>
            </a:r>
          </a:p>
        </p:txBody>
      </p:sp>
      <p:pic>
        <p:nvPicPr>
          <p:cNvPr id="119813" name="Picture 7" descr="acpe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644900"/>
            <a:ext cx="4314825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152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152162F-68B5-4BF0-9D03-E6F78D9B40F6}" type="slidenum">
              <a:rPr lang="tr-TR" altLang="tr-TR" smtClean="0"/>
              <a:pPr eaLnBrk="1" hangingPunct="1"/>
              <a:t>4</a:t>
            </a:fld>
            <a:endParaRPr lang="tr-TR" altLang="tr-TR" smtClean="0"/>
          </a:p>
        </p:txBody>
      </p:sp>
      <p:sp>
        <p:nvSpPr>
          <p:cNvPr id="1208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Bununla beraber yaprakların yüzeyi pulsu ve diken yapraklarda olduğu gibi indirgenebilir.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</p:txBody>
      </p:sp>
      <p:pic>
        <p:nvPicPr>
          <p:cNvPr id="120837" name="Picture 5" descr="img_juniperus_horizontal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141663"/>
            <a:ext cx="3959225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8" name="Picture 7" descr="jun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49500"/>
            <a:ext cx="4043363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9" name="Rectangle 8"/>
          <p:cNvSpPr>
            <a:spLocks noChangeArrowheads="1"/>
          </p:cNvSpPr>
          <p:nvPr/>
        </p:nvSpPr>
        <p:spPr bwMode="auto">
          <a:xfrm>
            <a:off x="827088" y="4941888"/>
            <a:ext cx="3529012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tr-TR" altLang="tr-TR" sz="2800"/>
              <a:t>Böyle hallerde yaprakların görevini gövde üzerine alır.</a:t>
            </a:r>
          </a:p>
        </p:txBody>
      </p:sp>
    </p:spTree>
    <p:extLst>
      <p:ext uri="{BB962C8B-B14F-4D97-AF65-F5344CB8AC3E}">
        <p14:creationId xmlns:p14="http://schemas.microsoft.com/office/powerpoint/2010/main" val="87955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C750EC-D97F-4D02-A56D-9814AB2B4F91}" type="slidenum">
              <a:rPr lang="tr-TR" altLang="tr-TR" smtClean="0"/>
              <a:pPr eaLnBrk="1" hangingPunct="1"/>
              <a:t>5</a:t>
            </a:fld>
            <a:endParaRPr lang="tr-TR" altLang="tr-TR" smtClean="0"/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/>
              <a:t>YAPRAĞIN   DIŞ   MORFOLOJİSİ</a:t>
            </a:r>
          </a:p>
        </p:txBody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tr-TR" altLang="tr-TR" smtClean="0"/>
              <a:t>	Yaprakta üç kısım bulunur:</a:t>
            </a:r>
          </a:p>
          <a:p>
            <a:pPr marL="609600" indent="-609600" eaLnBrk="1" hangingPunct="1">
              <a:buFontTx/>
              <a:buNone/>
            </a:pPr>
            <a:endParaRPr lang="tr-TR" altLang="tr-TR" smtClean="0"/>
          </a:p>
          <a:p>
            <a:pPr marL="609600" indent="-609600" eaLnBrk="1" hangingPunct="1">
              <a:buFontTx/>
              <a:buNone/>
            </a:pPr>
            <a:r>
              <a:rPr lang="tr-TR" altLang="tr-TR" smtClean="0"/>
              <a:t>	1. Lamina (yaprak ayası),</a:t>
            </a:r>
          </a:p>
          <a:p>
            <a:pPr marL="609600" indent="-609600" eaLnBrk="1" hangingPunct="1">
              <a:buFontTx/>
              <a:buNone/>
            </a:pPr>
            <a:r>
              <a:rPr lang="tr-TR" altLang="tr-TR" smtClean="0"/>
              <a:t>	2. Petiyol (yaprak sapı),</a:t>
            </a:r>
          </a:p>
          <a:p>
            <a:pPr marL="609600" indent="-609600" eaLnBrk="1" hangingPunct="1">
              <a:buFontTx/>
              <a:buNone/>
            </a:pPr>
            <a:r>
              <a:rPr lang="tr-TR" altLang="tr-TR" smtClean="0"/>
              <a:t>	3. Bazis </a:t>
            </a:r>
            <a:r>
              <a:rPr lang="en-US" altLang="tr-TR" smtClean="0"/>
              <a:t>(yaprak </a:t>
            </a:r>
            <a:r>
              <a:rPr lang="tr-TR" altLang="tr-TR" smtClean="0"/>
              <a:t>tabanı).</a:t>
            </a:r>
          </a:p>
        </p:txBody>
      </p:sp>
    </p:spTree>
    <p:extLst>
      <p:ext uri="{BB962C8B-B14F-4D97-AF65-F5344CB8AC3E}">
        <p14:creationId xmlns:p14="http://schemas.microsoft.com/office/powerpoint/2010/main" val="13339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7F2C91D-22AE-41C0-B16F-8F022853F740}" type="slidenum">
              <a:rPr lang="tr-TR" altLang="tr-TR" smtClean="0"/>
              <a:pPr eaLnBrk="1" hangingPunct="1"/>
              <a:t>6</a:t>
            </a:fld>
            <a:endParaRPr lang="tr-TR" altLang="tr-TR" smtClean="0"/>
          </a:p>
        </p:txBody>
      </p:sp>
      <p:pic>
        <p:nvPicPr>
          <p:cNvPr id="1228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8038"/>
            <a:ext cx="91440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413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AE84E61-7864-4060-9B02-D0F486E4D5FB}" type="slidenum">
              <a:rPr lang="tr-TR" altLang="tr-TR" smtClean="0"/>
              <a:pPr eaLnBrk="1" hangingPunct="1"/>
              <a:t>7</a:t>
            </a:fld>
            <a:endParaRPr lang="tr-TR" altLang="tr-TR" smtClean="0"/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Lamina (Yaprak ayası)</a:t>
            </a:r>
          </a:p>
          <a:p>
            <a:pPr eaLnBrk="1" hangingPunct="1">
              <a:buFontTx/>
              <a:buNone/>
            </a:pPr>
            <a:r>
              <a:rPr lang="tr-TR" altLang="tr-TR" sz="14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Lamina (yaprak ayası) yaprağın yassılaşmış geniş yüzeyli kısmıdır. </a:t>
            </a:r>
          </a:p>
          <a:p>
            <a:pPr eaLnBrk="1" hangingPunct="1">
              <a:buFontTx/>
              <a:buNone/>
            </a:pPr>
            <a:endParaRPr lang="tr-TR" altLang="tr-TR" sz="1200" smtClean="0"/>
          </a:p>
          <a:p>
            <a:pPr eaLnBrk="1" hangingPunct="1">
              <a:buFontTx/>
              <a:buNone/>
            </a:pPr>
            <a:r>
              <a:rPr lang="tr-TR" altLang="tr-TR" smtClean="0"/>
              <a:t>	Gelişmiş olsun, indirgenmiş olsun her yaprakta lamina bulunur.</a:t>
            </a:r>
          </a:p>
        </p:txBody>
      </p:sp>
    </p:spTree>
    <p:extLst>
      <p:ext uri="{BB962C8B-B14F-4D97-AF65-F5344CB8AC3E}">
        <p14:creationId xmlns:p14="http://schemas.microsoft.com/office/powerpoint/2010/main" val="115508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BE95CF-E401-4D73-91CB-D0B95D7FDB0A}" type="slidenum">
              <a:rPr lang="tr-TR" altLang="tr-TR" smtClean="0"/>
              <a:pPr eaLnBrk="1" hangingPunct="1"/>
              <a:t>8</a:t>
            </a:fld>
            <a:endParaRPr lang="tr-TR" altLang="tr-TR" smtClean="0"/>
          </a:p>
        </p:txBody>
      </p:sp>
      <p:sp>
        <p:nvSpPr>
          <p:cNvPr id="1249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Damarlanma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Gövdeden yaprak sapı yoluyla laminaya geçen iletim demetleri laminada dağılarak yaprak damarlarını meydana getirir. </a:t>
            </a:r>
          </a:p>
          <a:p>
            <a:pPr eaLnBrk="1" hangingPunct="1">
              <a:buFontTx/>
              <a:buNone/>
            </a:pPr>
            <a:r>
              <a:rPr lang="tr-TR" altLang="tr-TR" sz="12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en-US" altLang="tr-TR" smtClean="0"/>
              <a:t>Damarla</a:t>
            </a:r>
            <a:r>
              <a:rPr lang="tr-TR" altLang="tr-TR" smtClean="0"/>
              <a:t>rı</a:t>
            </a:r>
            <a:r>
              <a:rPr lang="en-US" altLang="tr-TR" smtClean="0"/>
              <a:t>n laminada </a:t>
            </a:r>
            <a:r>
              <a:rPr lang="tr-TR" altLang="tr-TR" smtClean="0"/>
              <a:t>dağılış şekli bitkiden bitkiye değişir.</a:t>
            </a:r>
          </a:p>
        </p:txBody>
      </p:sp>
    </p:spTree>
    <p:extLst>
      <p:ext uri="{BB962C8B-B14F-4D97-AF65-F5344CB8AC3E}">
        <p14:creationId xmlns:p14="http://schemas.microsoft.com/office/powerpoint/2010/main" val="333355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4242C6A-3F68-46DE-873C-BD73D112FFA7}" type="slidenum">
              <a:rPr lang="tr-TR" altLang="tr-TR" smtClean="0"/>
              <a:pPr eaLnBrk="1" hangingPunct="1"/>
              <a:t>9</a:t>
            </a:fld>
            <a:endParaRPr lang="tr-TR" altLang="tr-TR" smtClean="0"/>
          </a:p>
        </p:txBody>
      </p:sp>
      <p:sp>
        <p:nvSpPr>
          <p:cNvPr id="1269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tr-TR" altLang="tr-TR" smtClean="0"/>
              <a:t>	Yapraklardaki başlıca damarlanma şekilleri:</a:t>
            </a:r>
          </a:p>
          <a:p>
            <a:pPr marL="609600" indent="-609600" eaLnBrk="1" hangingPunct="1">
              <a:buFontTx/>
              <a:buNone/>
            </a:pPr>
            <a:endParaRPr lang="tr-TR" altLang="tr-TR" sz="1000" smtClean="0"/>
          </a:p>
          <a:p>
            <a:pPr marL="609600" indent="-609600" eaLnBrk="1" hangingPunct="1"/>
            <a:r>
              <a:rPr lang="tr-TR" altLang="tr-TR" smtClean="0"/>
              <a:t>1- </a:t>
            </a:r>
            <a:r>
              <a:rPr lang="en-US" altLang="tr-TR" smtClean="0"/>
              <a:t>Basit damarlanma</a:t>
            </a:r>
            <a:endParaRPr lang="tr-TR" altLang="tr-TR" smtClean="0"/>
          </a:p>
          <a:p>
            <a:pPr marL="609600" indent="-609600" eaLnBrk="1" hangingPunct="1"/>
            <a:r>
              <a:rPr lang="tr-TR" altLang="tr-TR" smtClean="0"/>
              <a:t>2- Çatalsı </a:t>
            </a:r>
            <a:r>
              <a:rPr lang="en-US" altLang="tr-TR" smtClean="0"/>
              <a:t>damarlanma</a:t>
            </a:r>
          </a:p>
          <a:p>
            <a:pPr marL="609600" indent="-609600" eaLnBrk="1" hangingPunct="1"/>
            <a:r>
              <a:rPr lang="tr-TR" altLang="tr-TR" smtClean="0"/>
              <a:t>3- </a:t>
            </a:r>
            <a:r>
              <a:rPr lang="en-US" altLang="tr-TR" smtClean="0"/>
              <a:t>Paralel damarlanma</a:t>
            </a:r>
            <a:endParaRPr lang="tr-TR" altLang="tr-TR" smtClean="0"/>
          </a:p>
          <a:p>
            <a:pPr marL="609600" indent="-609600" eaLnBrk="1" hangingPunct="1"/>
            <a:r>
              <a:rPr lang="tr-TR" altLang="tr-TR" smtClean="0"/>
              <a:t>4- Ağsı </a:t>
            </a:r>
            <a:r>
              <a:rPr lang="en-US" altLang="tr-TR" smtClean="0"/>
              <a:t>damarlanma</a:t>
            </a: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979748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3B3879-659C-4B43-8939-BCC285DFB512}" type="slidenum">
              <a:rPr lang="tr-TR" altLang="tr-TR" smtClean="0"/>
              <a:pPr eaLnBrk="1" hangingPunct="1"/>
              <a:t>10</a:t>
            </a:fld>
            <a:endParaRPr lang="tr-TR" altLang="tr-TR" smtClean="0"/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tr-TR" altLang="tr-TR" smtClean="0"/>
              <a:t>	</a:t>
            </a:r>
            <a:r>
              <a:rPr lang="tr-TR" altLang="tr-TR" i="1" smtClean="0"/>
              <a:t>Pinus </a:t>
            </a:r>
            <a:r>
              <a:rPr lang="tr-TR" altLang="tr-TR" smtClean="0"/>
              <a:t>(Çam) daki gibi iğne, veya musci (Kara-yosunu) lerdeki gibi pulsu yapraklarda bir tek damar bulunduğundan bu tip damarlanmaya </a:t>
            </a:r>
            <a:r>
              <a:rPr lang="tr-TR" altLang="tr-TR" smtClean="0">
                <a:solidFill>
                  <a:srgbClr val="FF0066"/>
                </a:solidFill>
              </a:rPr>
              <a:t>basit damarlanma</a:t>
            </a:r>
            <a:r>
              <a:rPr lang="tr-TR" altLang="tr-TR" smtClean="0"/>
              <a:t>   denir.</a:t>
            </a:r>
          </a:p>
        </p:txBody>
      </p:sp>
    </p:spTree>
    <p:extLst>
      <p:ext uri="{BB962C8B-B14F-4D97-AF65-F5344CB8AC3E}">
        <p14:creationId xmlns:p14="http://schemas.microsoft.com/office/powerpoint/2010/main" val="1560234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8D0E3F-CE0E-4D06-9C2A-711E30F36C0C}" type="slidenum">
              <a:rPr lang="tr-TR" altLang="tr-TR" smtClean="0"/>
              <a:pPr eaLnBrk="1" hangingPunct="1"/>
              <a:t>11</a:t>
            </a:fld>
            <a:endParaRPr lang="tr-TR" altLang="tr-TR" smtClean="0"/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tr-TR" altLang="tr-TR" smtClean="0"/>
              <a:t>	Geniş damarların ikişer ikişer eşit büyüklükte damarlara bölünerek derece derece daha ince damarlara ayrılmasına </a:t>
            </a:r>
            <a:r>
              <a:rPr lang="tr-TR" altLang="tr-TR" b="1" i="1" smtClean="0">
                <a:solidFill>
                  <a:srgbClr val="FF0000"/>
                </a:solidFill>
              </a:rPr>
              <a:t>çatalsı damarlanma </a:t>
            </a:r>
            <a:r>
              <a:rPr lang="tr-TR" altLang="tr-TR" smtClean="0"/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2694412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DE5E05D-A2A8-4141-9D2A-E41C70E8971A}" type="slidenum">
              <a:rPr lang="tr-TR" altLang="tr-TR" smtClean="0"/>
              <a:pPr eaLnBrk="1" hangingPunct="1"/>
              <a:t>12</a:t>
            </a:fld>
            <a:endParaRPr lang="tr-TR" altLang="tr-TR" smtClean="0"/>
          </a:p>
        </p:txBody>
      </p:sp>
      <p:sp>
        <p:nvSpPr>
          <p:cNvPr id="131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Paralel damarlanma da aşağı yukarı eş büyüklükte damarlar birbirine paralel olarak yaprağın ya tabanından uç kısmına veya orta damardan yaprağın kenarına doğru uzanırlar.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900" smtClean="0"/>
              <a:t>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Bu damarlar, aralarında ince damarcıklarla bağlanmıştır.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9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Birçok monokotil (Tek-çenekli) bitki birinci tipe, </a:t>
            </a:r>
            <a:r>
              <a:rPr lang="tr-TR" altLang="tr-TR" sz="2800" i="1" smtClean="0"/>
              <a:t>Nerium </a:t>
            </a:r>
            <a:r>
              <a:rPr lang="tr-TR" altLang="tr-TR" sz="2800" smtClean="0"/>
              <a:t>(Zakkum) ikinci tipe örnek gösterilebilir.</a:t>
            </a:r>
          </a:p>
        </p:txBody>
      </p:sp>
    </p:spTree>
    <p:extLst>
      <p:ext uri="{BB962C8B-B14F-4D97-AF65-F5344CB8AC3E}">
        <p14:creationId xmlns:p14="http://schemas.microsoft.com/office/powerpoint/2010/main" val="3933900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EABD06-E610-4FF9-A5AB-A893F477C937}" type="slidenum">
              <a:rPr lang="tr-TR" altLang="tr-TR" smtClean="0"/>
              <a:pPr eaLnBrk="1" hangingPunct="1"/>
              <a:t>13</a:t>
            </a:fld>
            <a:endParaRPr lang="tr-TR" altLang="tr-TR" smtClean="0"/>
          </a:p>
        </p:txBody>
      </p:sp>
      <p:sp>
        <p:nvSpPr>
          <p:cNvPr id="132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3557588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2800" b="1" smtClean="0">
                <a:solidFill>
                  <a:srgbClr val="FF0000"/>
                </a:solidFill>
              </a:rPr>
              <a:t>Ağsı damarlanmada </a:t>
            </a:r>
            <a:r>
              <a:rPr lang="tr-TR" altLang="tr-TR" sz="2800" smtClean="0"/>
              <a:t>bir veya birkaç kalın ana damar vardır. Bu damarlardan çıkan daha ince damarlar dallanarak bir ağ meydana getirecek biçimde laminaya dağılır. </a:t>
            </a:r>
          </a:p>
          <a:p>
            <a:pPr eaLnBrk="1" hangingPunct="1">
              <a:buFontTx/>
              <a:buNone/>
            </a:pPr>
            <a:endParaRPr lang="tr-TR" altLang="tr-TR" sz="1800" smtClean="0"/>
          </a:p>
          <a:p>
            <a:pPr algn="just" eaLnBrk="1" hangingPunct="1">
              <a:buFontTx/>
              <a:buNone/>
            </a:pPr>
            <a:r>
              <a:rPr lang="tr-TR" altLang="tr-TR" sz="2800" smtClean="0"/>
              <a:t>	Dikotil (İki-çenekli) bitkilerin çoğunda damarlanma ağsı tiptedir. </a:t>
            </a:r>
          </a:p>
        </p:txBody>
      </p:sp>
    </p:spTree>
    <p:extLst>
      <p:ext uri="{BB962C8B-B14F-4D97-AF65-F5344CB8AC3E}">
        <p14:creationId xmlns:p14="http://schemas.microsoft.com/office/powerpoint/2010/main" val="988183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17E5825-86AA-4420-93EF-DE383C43D007}" type="slidenum">
              <a:rPr lang="tr-TR" altLang="tr-TR" smtClean="0"/>
              <a:pPr eaLnBrk="1" hangingPunct="1"/>
              <a:t>14</a:t>
            </a:fld>
            <a:endParaRPr lang="tr-TR" altLang="tr-TR" smtClean="0"/>
          </a:p>
        </p:txBody>
      </p:sp>
      <p:sp>
        <p:nvSpPr>
          <p:cNvPr id="134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Ağsı</a:t>
            </a:r>
            <a:r>
              <a:rPr lang="tr-TR" altLang="tr-TR" dirty="0" smtClean="0"/>
              <a:t> damarlanma iki kısma ayrılır:</a:t>
            </a:r>
          </a:p>
          <a:p>
            <a:pPr marL="609600" indent="-609600" eaLnBrk="1" hangingPunct="1">
              <a:buFontTx/>
              <a:buNone/>
              <a:defRPr/>
            </a:pPr>
            <a:endParaRPr lang="en-US" altLang="tr-TR" dirty="0" smtClean="0"/>
          </a:p>
          <a:p>
            <a:pPr marL="0" indent="0" eaLnBrk="1" hangingPunct="1">
              <a:buFontTx/>
              <a:buNone/>
              <a:defRPr/>
            </a:pPr>
            <a:r>
              <a:rPr lang="tr-TR" altLang="tr-TR" dirty="0" smtClean="0"/>
              <a:t>1- </a:t>
            </a:r>
            <a:r>
              <a:rPr lang="en-US" altLang="tr-TR" dirty="0" err="1" smtClean="0"/>
              <a:t>Pinnat</a:t>
            </a:r>
            <a:r>
              <a:rPr lang="en-US" altLang="tr-TR" dirty="0" smtClean="0"/>
              <a:t> </a:t>
            </a:r>
            <a:r>
              <a:rPr lang="tr-TR" altLang="tr-TR" dirty="0" smtClean="0"/>
              <a:t>(</a:t>
            </a:r>
            <a:r>
              <a:rPr lang="tr-TR" altLang="tr-TR" dirty="0" err="1" smtClean="0"/>
              <a:t>Tüysü</a:t>
            </a:r>
            <a:r>
              <a:rPr lang="tr-TR" altLang="tr-TR" dirty="0" smtClean="0"/>
              <a:t>) </a:t>
            </a:r>
            <a:r>
              <a:rPr lang="en-US" altLang="tr-TR" dirty="0" err="1" smtClean="0"/>
              <a:t>damarlanma</a:t>
            </a:r>
            <a:endParaRPr lang="en-US" altLang="tr-TR" dirty="0" smtClean="0"/>
          </a:p>
          <a:p>
            <a:pPr marL="0" indent="0" eaLnBrk="1" hangingPunct="1">
              <a:buFontTx/>
              <a:buNone/>
              <a:defRPr/>
            </a:pPr>
            <a:r>
              <a:rPr lang="tr-TR" altLang="tr-TR" dirty="0" smtClean="0"/>
              <a:t>2- </a:t>
            </a:r>
            <a:r>
              <a:rPr lang="en-US" altLang="tr-TR" dirty="0" err="1" smtClean="0"/>
              <a:t>Palmat</a:t>
            </a:r>
            <a:r>
              <a:rPr lang="en-US" altLang="tr-TR" dirty="0" smtClean="0"/>
              <a:t> (</a:t>
            </a:r>
            <a:r>
              <a:rPr lang="en-US" altLang="tr-TR" dirty="0" err="1" smtClean="0"/>
              <a:t>Elsi</a:t>
            </a:r>
            <a:r>
              <a:rPr lang="en-US" altLang="tr-TR" dirty="0" smtClean="0"/>
              <a:t>) </a:t>
            </a:r>
            <a:r>
              <a:rPr lang="en-US" altLang="tr-TR" dirty="0" err="1" smtClean="0"/>
              <a:t>damarlanma</a:t>
            </a:r>
            <a:r>
              <a:rPr lang="tr-TR" altLang="tr-T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9138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8871266-2AFC-4696-80D5-147D04FA6F5A}" type="slidenum">
              <a:rPr lang="tr-TR" altLang="tr-TR" smtClean="0"/>
              <a:pPr eaLnBrk="1" hangingPunct="1"/>
              <a:t>15</a:t>
            </a:fld>
            <a:endParaRPr lang="tr-TR" altLang="tr-TR" smtClean="0"/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/>
              <a:t>YAPRAĞIN   DIŞ   MORFOLOJİSİ</a:t>
            </a:r>
          </a:p>
        </p:txBody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00200"/>
            <a:ext cx="8291512" cy="355758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2800" b="1" smtClean="0">
                <a:solidFill>
                  <a:srgbClr val="FF0066"/>
                </a:solidFill>
              </a:rPr>
              <a:t>Pinnat (tüysü) damarlanma</a:t>
            </a:r>
            <a:r>
              <a:rPr lang="tr-TR" altLang="tr-TR" sz="2800" b="1" smtClean="0"/>
              <a:t> </a:t>
            </a:r>
            <a:r>
              <a:rPr lang="tr-TR" altLang="tr-TR" sz="2800" smtClean="0"/>
              <a:t>ortadaki tek damardan kuş tüyü biçimde çıkan damarların ağ meydana getirecek tarzda ince damarlara ayrılmasıdır.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100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>
                <a:solidFill>
                  <a:srgbClr val="FF0066"/>
                </a:solidFill>
              </a:rPr>
              <a:t>	</a:t>
            </a:r>
            <a:r>
              <a:rPr lang="tr-TR" altLang="tr-TR" sz="2800" b="1" smtClean="0">
                <a:solidFill>
                  <a:srgbClr val="FF0066"/>
                </a:solidFill>
              </a:rPr>
              <a:t>Palmat (elsi) damarlanma</a:t>
            </a:r>
            <a:r>
              <a:rPr lang="tr-TR" altLang="tr-TR" sz="2800" b="1" smtClean="0"/>
              <a:t> </a:t>
            </a:r>
            <a:r>
              <a:rPr lang="tr-TR" altLang="tr-TR" sz="2800" smtClean="0"/>
              <a:t>bir noktadan çıkan aynı kalınlıktaki birkaç damarın daha ince damarlara ayrılarak ağsı yapı meydana getirmesidir.</a:t>
            </a:r>
          </a:p>
        </p:txBody>
      </p:sp>
    </p:spTree>
    <p:extLst>
      <p:ext uri="{BB962C8B-B14F-4D97-AF65-F5344CB8AC3E}">
        <p14:creationId xmlns:p14="http://schemas.microsoft.com/office/powerpoint/2010/main" val="2743354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1AEC5C-B2B7-4A8C-A646-D069AD3D1181}" type="slidenum">
              <a:rPr lang="tr-TR" altLang="tr-TR" smtClean="0"/>
              <a:pPr eaLnBrk="1" hangingPunct="1"/>
              <a:t>16</a:t>
            </a:fld>
            <a:endParaRPr lang="tr-TR" altLang="tr-TR" smtClean="0"/>
          </a:p>
        </p:txBody>
      </p:sp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YAPRAĞIN   DIŞ   MORFOLOJİSİ</a:t>
            </a:r>
          </a:p>
        </p:txBody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Laminanın Şekli</a:t>
            </a:r>
          </a:p>
          <a:p>
            <a:pPr marL="609600" indent="-609600" eaLnBrk="1" hangingPunct="1">
              <a:buFontTx/>
              <a:buNone/>
            </a:pPr>
            <a:endParaRPr lang="tr-TR" altLang="tr-TR" sz="1000" b="1" smtClean="0">
              <a:solidFill>
                <a:srgbClr val="FF0000"/>
              </a:solidFill>
            </a:endParaRPr>
          </a:p>
          <a:p>
            <a:pPr marL="609600" indent="-609600" algn="just" eaLnBrk="1" hangingPunct="1">
              <a:buFontTx/>
              <a:buNone/>
            </a:pPr>
            <a:r>
              <a:rPr lang="tr-TR" altLang="tr-TR" smtClean="0"/>
              <a:t>	Lamina ya bütündür veya parçalara ayrılmıştır. </a:t>
            </a:r>
            <a:r>
              <a:rPr lang="en-US" altLang="tr-TR" smtClean="0"/>
              <a:t>Buna </a:t>
            </a:r>
            <a:r>
              <a:rPr lang="tr-TR" altLang="tr-TR" smtClean="0"/>
              <a:t>göre </a:t>
            </a:r>
            <a:r>
              <a:rPr lang="en-US" altLang="tr-TR" smtClean="0"/>
              <a:t>yapraklar genel olarak ikiye ay</a:t>
            </a:r>
            <a:r>
              <a:rPr lang="tr-TR" altLang="tr-TR" smtClean="0"/>
              <a:t>rı</a:t>
            </a:r>
            <a:r>
              <a:rPr lang="en-US" altLang="tr-TR" smtClean="0"/>
              <a:t>labilir:</a:t>
            </a:r>
            <a:endParaRPr lang="tr-TR" altLang="tr-TR" smtClean="0"/>
          </a:p>
          <a:p>
            <a:pPr marL="609600" indent="-609600" eaLnBrk="1" hangingPunct="1">
              <a:buFontTx/>
              <a:buNone/>
            </a:pPr>
            <a:endParaRPr lang="en-US" altLang="tr-TR" sz="1000" smtClean="0"/>
          </a:p>
          <a:p>
            <a:pPr marL="609600" indent="-609600" eaLnBrk="1" hangingPunct="1">
              <a:buFontTx/>
              <a:buNone/>
            </a:pPr>
            <a:r>
              <a:rPr lang="tr-TR" altLang="tr-TR" smtClean="0"/>
              <a:t>	1- </a:t>
            </a:r>
            <a:r>
              <a:rPr lang="en-US" altLang="tr-TR" smtClean="0"/>
              <a:t>Basit yapraklar</a:t>
            </a:r>
            <a:endParaRPr lang="tr-TR" altLang="tr-TR" smtClean="0"/>
          </a:p>
          <a:p>
            <a:pPr marL="609600" indent="-609600" eaLnBrk="1" hangingPunct="1">
              <a:buFontTx/>
              <a:buNone/>
            </a:pPr>
            <a:r>
              <a:rPr lang="tr-TR" altLang="tr-TR" smtClean="0"/>
              <a:t>	2- Bileşik </a:t>
            </a:r>
            <a:r>
              <a:rPr lang="en-US" altLang="tr-TR" smtClean="0"/>
              <a:t>yapraklar</a:t>
            </a: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125625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6B7936-9B17-48DD-BD00-629B741D42BD}" type="slidenum">
              <a:rPr lang="tr-TR" altLang="tr-TR" smtClean="0"/>
              <a:pPr eaLnBrk="1" hangingPunct="1"/>
              <a:t>17</a:t>
            </a:fld>
            <a:endParaRPr lang="tr-TR" altLang="tr-TR" smtClean="0"/>
          </a:p>
        </p:txBody>
      </p:sp>
      <p:sp>
        <p:nvSpPr>
          <p:cNvPr id="13824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Basit yapraklarda bir petiyol üzerindeki lamina bir bütün teşkil eder.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algn="just" eaLnBrk="1" hangingPunct="1">
              <a:buFontTx/>
              <a:buNone/>
            </a:pPr>
            <a:r>
              <a:rPr lang="tr-TR" altLang="tr-TR" smtClean="0"/>
              <a:t>	Bileşik yapraklar da ise lamina parçalara ayrılmıştır ve petiyol üzerindeki her lamina parçasına  yaprakçık   denir. 	</a:t>
            </a:r>
          </a:p>
        </p:txBody>
      </p:sp>
    </p:spTree>
    <p:extLst>
      <p:ext uri="{BB962C8B-B14F-4D97-AF65-F5344CB8AC3E}">
        <p14:creationId xmlns:p14="http://schemas.microsoft.com/office/powerpoint/2010/main" val="954712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0DAB82-58BC-4337-81CF-9090BD1688B4}" type="slidenum">
              <a:rPr lang="tr-TR" altLang="tr-TR" smtClean="0"/>
              <a:pPr eaLnBrk="1" hangingPunct="1"/>
              <a:t>18</a:t>
            </a:fld>
            <a:endParaRPr lang="tr-TR" altLang="tr-TR" smtClean="0"/>
          </a:p>
        </p:txBody>
      </p:sp>
      <p:sp>
        <p:nvSpPr>
          <p:cNvPr id="139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642350" cy="24765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Bileşik yapraklarda laminanın parçalanması orta damara dikey yönde meydana gelir ve yaprakçıklar orta damarın iki yanında kuş tüyü şeklinde dizilirse,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>
                <a:solidFill>
                  <a:srgbClr val="FF0066"/>
                </a:solidFill>
              </a:rPr>
              <a:t>	</a:t>
            </a:r>
            <a:r>
              <a:rPr lang="tr-TR" altLang="tr-TR" sz="3600" b="1" smtClean="0">
                <a:solidFill>
                  <a:srgbClr val="FF0066"/>
                </a:solidFill>
              </a:rPr>
              <a:t>p i n n a t</a:t>
            </a:r>
            <a:r>
              <a:rPr lang="tr-TR" altLang="tr-TR" sz="3600" b="1" smtClean="0"/>
              <a:t> (tüysü) </a:t>
            </a:r>
            <a:r>
              <a:rPr lang="tr-TR" altLang="tr-TR" smtClean="0"/>
              <a:t>bileşik yaprak oluşur.</a:t>
            </a:r>
          </a:p>
        </p:txBody>
      </p:sp>
    </p:spTree>
    <p:extLst>
      <p:ext uri="{BB962C8B-B14F-4D97-AF65-F5344CB8AC3E}">
        <p14:creationId xmlns:p14="http://schemas.microsoft.com/office/powerpoint/2010/main" val="359181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701D4E9-C6B8-48E1-8FBB-9866E961C8BE}" type="slidenum">
              <a:rPr lang="tr-TR" altLang="tr-TR" smtClean="0"/>
              <a:pPr eaLnBrk="1" hangingPunct="1"/>
              <a:t>19</a:t>
            </a:fld>
            <a:endParaRPr lang="tr-TR" altLang="tr-TR" smtClean="0"/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360045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Bu yaprakçıklar da sekonder veya tersiyer olarak parçalanarak; </a:t>
            </a:r>
          </a:p>
          <a:p>
            <a:pPr eaLnBrk="1" hangingPunct="1">
              <a:buFontTx/>
              <a:buNone/>
            </a:pPr>
            <a:r>
              <a:rPr lang="tr-TR" altLang="tr-TR" sz="3600" b="1" smtClean="0">
                <a:solidFill>
                  <a:srgbClr val="FF0066"/>
                </a:solidFill>
              </a:rPr>
              <a:t>	b i p i n n a t (ikili-tüysü)</a:t>
            </a:r>
            <a:r>
              <a:rPr lang="tr-TR" altLang="tr-TR" smtClean="0"/>
              <a:t>   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	veya </a:t>
            </a:r>
          </a:p>
          <a:p>
            <a:pPr algn="just" eaLnBrk="1" hangingPunct="1">
              <a:buFontTx/>
              <a:buNone/>
            </a:pPr>
            <a:r>
              <a:rPr lang="tr-TR" altLang="tr-TR" sz="3600" b="1" smtClean="0">
                <a:solidFill>
                  <a:srgbClr val="FF0066"/>
                </a:solidFill>
              </a:rPr>
              <a:t>	t r i p i n n a t (üçlü-tüysü)</a:t>
            </a:r>
            <a:r>
              <a:rPr lang="tr-TR" altLang="tr-TR" sz="3600" b="1" smtClean="0"/>
              <a:t> </a:t>
            </a:r>
            <a:r>
              <a:rPr lang="tr-TR" altLang="tr-TR" smtClean="0"/>
              <a:t>yapraklar meydana gelir.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9043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D1EFEAB-F32F-4223-9412-01AABD3B11A7}" type="slidenum">
              <a:rPr lang="tr-TR" altLang="tr-TR" smtClean="0"/>
              <a:pPr eaLnBrk="1" hangingPunct="1"/>
              <a:t>20</a:t>
            </a:fld>
            <a:endParaRPr lang="tr-TR" altLang="tr-TR" smtClean="0"/>
          </a:p>
        </p:txBody>
      </p:sp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tr-TR" altLang="tr-TR" smtClean="0"/>
              <a:t>	Tüysü yaprağın ucunda tek veya çift yaprakçık olmasına göre tüysü yaprağa </a:t>
            </a:r>
            <a:r>
              <a:rPr lang="tr-TR" altLang="tr-TR" sz="3600" b="1" smtClean="0">
                <a:solidFill>
                  <a:srgbClr val="FF0066"/>
                </a:solidFill>
              </a:rPr>
              <a:t>imparipinnat (tek-tüysü),</a:t>
            </a:r>
            <a:r>
              <a:rPr lang="tr-TR" altLang="tr-TR" sz="3600" b="1" smtClean="0"/>
              <a:t> </a:t>
            </a:r>
            <a:r>
              <a:rPr lang="tr-TR" altLang="tr-TR" sz="3600" b="1" smtClean="0">
                <a:solidFill>
                  <a:srgbClr val="FF0066"/>
                </a:solidFill>
              </a:rPr>
              <a:t>paripinnat (çift-tüysü)</a:t>
            </a:r>
            <a:r>
              <a:rPr lang="tr-TR" altLang="tr-TR" sz="3600" b="1" smtClean="0"/>
              <a:t> </a:t>
            </a:r>
            <a:r>
              <a:rPr lang="tr-TR" altLang="tr-TR" smtClean="0"/>
              <a:t>yaprak denir.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423211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16F942-303E-407A-92A7-0B27CDA29AA8}" type="slidenum">
              <a:rPr lang="tr-TR" altLang="tr-TR" smtClean="0"/>
              <a:pPr eaLnBrk="1" hangingPunct="1"/>
              <a:t>21</a:t>
            </a:fld>
            <a:endParaRPr lang="tr-TR" altLang="tr-TR" smtClean="0"/>
          </a:p>
        </p:txBody>
      </p:sp>
      <p:pic>
        <p:nvPicPr>
          <p:cNvPr id="1454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451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6FCCB8-C353-43E9-B46F-B932EFC5D5DC}" type="slidenum">
              <a:rPr lang="tr-TR" altLang="tr-TR" smtClean="0"/>
              <a:pPr eaLnBrk="1" hangingPunct="1"/>
              <a:t>22</a:t>
            </a:fld>
            <a:endParaRPr lang="tr-TR" altLang="tr-TR" smtClean="0"/>
          </a:p>
        </p:txBody>
      </p:sp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Eğer yaprakçıklar petiyolun ucundan bir noktadan çıkarak birbirinden uzaklaşacak tarzda parçalanmışlarsa öyle yapraklara </a:t>
            </a:r>
            <a:r>
              <a:rPr lang="tr-TR" altLang="tr-TR" b="1" smtClean="0">
                <a:solidFill>
                  <a:srgbClr val="FF0066"/>
                </a:solidFill>
              </a:rPr>
              <a:t>palmat (elsi)</a:t>
            </a:r>
            <a:r>
              <a:rPr lang="tr-TR" altLang="tr-TR" b="1" smtClean="0"/>
              <a:t> </a:t>
            </a:r>
            <a:r>
              <a:rPr lang="tr-TR" altLang="tr-TR" b="1" smtClean="0">
                <a:solidFill>
                  <a:srgbClr val="FF0066"/>
                </a:solidFill>
              </a:rPr>
              <a:t>yaprak</a:t>
            </a:r>
            <a:r>
              <a:rPr lang="tr-TR" altLang="tr-TR" b="1" smtClean="0"/>
              <a:t> </a:t>
            </a:r>
            <a:r>
              <a:rPr lang="tr-TR" altLang="tr-TR" smtClean="0"/>
              <a:t>lar denir. </a:t>
            </a:r>
          </a:p>
          <a:p>
            <a:pPr eaLnBrk="1" hangingPunct="1">
              <a:buFontTx/>
              <a:buNone/>
            </a:pPr>
            <a:r>
              <a:rPr lang="tr-TR" altLang="tr-TR" sz="9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Palmat yapraklardaki yaprakçık sayısı </a:t>
            </a:r>
            <a:r>
              <a:rPr lang="tr-TR" altLang="tr-TR" i="1" smtClean="0"/>
              <a:t>Trifolium </a:t>
            </a:r>
            <a:r>
              <a:rPr lang="tr-TR" altLang="tr-TR" smtClean="0"/>
              <a:t>(Üçgül) daki gibi 3 ise böyle yapraklara özel olarak   </a:t>
            </a:r>
            <a:r>
              <a:rPr lang="tr-TR" altLang="tr-TR" b="1" smtClean="0">
                <a:solidFill>
                  <a:srgbClr val="FF0066"/>
                </a:solidFill>
              </a:rPr>
              <a:t>t r i f o l i a t  (üç-parçalı)</a:t>
            </a:r>
            <a:r>
              <a:rPr lang="tr-TR" altLang="tr-TR" smtClean="0"/>
              <a:t>   yaprak   adı verilir.</a:t>
            </a:r>
          </a:p>
        </p:txBody>
      </p:sp>
    </p:spTree>
    <p:extLst>
      <p:ext uri="{BB962C8B-B14F-4D97-AF65-F5344CB8AC3E}">
        <p14:creationId xmlns:p14="http://schemas.microsoft.com/office/powerpoint/2010/main" val="980750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88A0F0C-3E40-40C8-820C-A41D64295773}" type="slidenum">
              <a:rPr lang="tr-TR" altLang="tr-TR" smtClean="0"/>
              <a:pPr eaLnBrk="1" hangingPunct="1"/>
              <a:t>23</a:t>
            </a:fld>
            <a:endParaRPr lang="tr-TR" altLang="tr-TR" smtClean="0"/>
          </a:p>
        </p:txBody>
      </p:sp>
      <p:sp>
        <p:nvSpPr>
          <p:cNvPr id="149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41370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Yaprak laminalarının şekli, kenarları, tepesi ve tabanları bitkiden bitkiye değişir.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Bu özellikler bitkilerin sistematikte (Sınıflandırma) birbirinden ayırt edilmesinde kullanılır.</a:t>
            </a:r>
          </a:p>
        </p:txBody>
      </p:sp>
    </p:spTree>
    <p:extLst>
      <p:ext uri="{BB962C8B-B14F-4D97-AF65-F5344CB8AC3E}">
        <p14:creationId xmlns:p14="http://schemas.microsoft.com/office/powerpoint/2010/main" val="11787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6FD449-7D62-4C8B-9E85-522C9FAC8553}" type="slidenum">
              <a:rPr lang="tr-TR" altLang="tr-TR" smtClean="0"/>
              <a:pPr eaLnBrk="1" hangingPunct="1"/>
              <a:t>24</a:t>
            </a:fld>
            <a:endParaRPr lang="tr-TR" altLang="tr-TR" smtClean="0"/>
          </a:p>
        </p:txBody>
      </p:sp>
      <p:sp>
        <p:nvSpPr>
          <p:cNvPr id="151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Laminan</a:t>
            </a:r>
            <a:r>
              <a:rPr lang="tr-TR" altLang="tr-TR" smtClean="0"/>
              <a:t>ın</a:t>
            </a:r>
            <a:r>
              <a:rPr lang="en-US" altLang="tr-TR" smtClean="0"/>
              <a:t> </a:t>
            </a:r>
            <a:r>
              <a:rPr lang="tr-TR" altLang="tr-TR" smtClean="0"/>
              <a:t>şekli </a:t>
            </a:r>
          </a:p>
        </p:txBody>
      </p:sp>
      <p:graphicFrame>
        <p:nvGraphicFramePr>
          <p:cNvPr id="87869" name="Group 829"/>
          <p:cNvGraphicFramePr>
            <a:graphicFrameLocks noGrp="1"/>
          </p:cNvGraphicFramePr>
          <p:nvPr>
            <p:ph idx="1"/>
          </p:nvPr>
        </p:nvGraphicFramePr>
        <p:xfrm>
          <a:off x="539750" y="1412875"/>
          <a:ext cx="8229600" cy="5181600"/>
        </p:xfrm>
        <a:graphic>
          <a:graphicData uri="http://schemas.openxmlformats.org/drawingml/2006/table">
            <a:tbl>
              <a:tblPr/>
              <a:tblGrid>
                <a:gridCol w="1446213"/>
                <a:gridCol w="2419350"/>
                <a:gridCol w="2566987"/>
                <a:gridCol w="1797050"/>
              </a:tblGrid>
              <a:tr h="20478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Terimler: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Örnekler: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8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Linear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(Şeritsi)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Gramineae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(Buğdaygiller)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2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Asikular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(İğnemsi)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Pinaceae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(Çamgiller)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8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Ovat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(Yumurtamsı)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Ligustrum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(Kurtbağrı)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Obovat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(Ters yumurtams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ı</a:t>
                      </a: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Plantago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(Sinirliot)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2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Lanseolat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(Mızraksı)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Nerium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(Zakkum)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2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Oblanseolat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(Ters 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mızraksı)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Plantago lanceolata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(Sinirliot)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Kordat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(Yüreksi)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Syringa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(Leylak)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9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Obkordat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(Ters y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ü</a:t>
                      </a: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reksi)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Oxalis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(Kuzukulağı)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Orbikulat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(Dairemsi)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Pelargonium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(Sardunya)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Renifo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rm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(Böbreksi)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Viola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(Menekşe)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Rombik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(Baklavamsı)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Trapa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(Su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kestanesi)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Falkat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(Oraks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ı</a:t>
                      </a: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Eucalyptus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(Sıtma ağacı)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Spatulat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(Spatülsü)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Bellis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(Koyun gözü)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Sagitat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(Oksu)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Sagittaria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(Su</a:t>
                      </a: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oku)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Ansiform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(Kılıçsı)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Iris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(Süsen)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Oblong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(Uzundikdörtgen)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Orchis fusca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(Salep bitkisi)</a:t>
                      </a:r>
                      <a:endParaRPr kumimoji="0" lang="en-US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98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04A2E80-3047-4AEE-AF74-98EF4D72E607}" type="slidenum">
              <a:rPr lang="tr-TR" altLang="tr-TR" smtClean="0"/>
              <a:pPr eaLnBrk="1" hangingPunct="1"/>
              <a:t>25</a:t>
            </a:fld>
            <a:endParaRPr lang="tr-TR" altLang="tr-TR" smtClean="0"/>
          </a:p>
        </p:txBody>
      </p:sp>
      <p:sp>
        <p:nvSpPr>
          <p:cNvPr id="153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b="1" smtClean="0"/>
              <a:t>Laminan</a:t>
            </a:r>
            <a:r>
              <a:rPr lang="tr-TR" altLang="tr-TR" b="1" smtClean="0"/>
              <a:t>ın</a:t>
            </a:r>
            <a:r>
              <a:rPr lang="en-US" altLang="tr-TR" b="1" smtClean="0"/>
              <a:t> </a:t>
            </a:r>
            <a:r>
              <a:rPr lang="tr-TR" altLang="tr-TR" b="1" smtClean="0"/>
              <a:t>K</a:t>
            </a:r>
            <a:r>
              <a:rPr lang="en-US" altLang="tr-TR" b="1" smtClean="0"/>
              <a:t>ena</a:t>
            </a:r>
            <a:r>
              <a:rPr lang="tr-TR" altLang="tr-TR" b="1" smtClean="0"/>
              <a:t>rı</a:t>
            </a:r>
          </a:p>
        </p:txBody>
      </p:sp>
      <p:graphicFrame>
        <p:nvGraphicFramePr>
          <p:cNvPr id="89315" name="Group 22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6"/>
        </p:xfrm>
        <a:graphic>
          <a:graphicData uri="http://schemas.openxmlformats.org/drawingml/2006/table">
            <a:tbl>
              <a:tblPr/>
              <a:tblGrid>
                <a:gridCol w="1019175"/>
                <a:gridCol w="2489200"/>
                <a:gridCol w="2319338"/>
                <a:gridCol w="2401887"/>
              </a:tblGrid>
              <a:tr h="7334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Terim</a:t>
                      </a: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ler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Örnekler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Tam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(Düz)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Ligustrum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(Kurtbağrı) </a:t>
                      </a: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(A)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Dentat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(Dişli)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Urtica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(Isırgan) (G)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Serrat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(Testere </a:t>
                      </a: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dişli)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Digitalis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(Yüksükotu) (H)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03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Krenat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(Oymalı)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Glechoma hederacea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(Yersarmaşığı) (İ)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Sinuat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(Dalgal</a:t>
                      </a: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ı</a:t>
                      </a: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Quercus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(Meşe) (J)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Lobat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(Loplu)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0388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a. Pinnatilobat    </a:t>
                      </a: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(Tüysü </a:t>
                      </a: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loplu)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Quercus pinnatiloba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(Meşe) (K)</a:t>
                      </a:r>
                      <a:endParaRPr kumimoji="0" lang="tr-TR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0388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b. Palmatilobat   (Elsi loplu)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Ricinus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(Hintyağı </a:t>
                      </a:r>
                      <a:r>
                        <a:rPr kumimoji="0" lang="en-US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bitkisi) (L)</a:t>
                      </a:r>
                      <a:endParaRPr kumimoji="0" lang="en-US" alt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549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222B526-DFC8-4757-A708-893741D8B410}" type="slidenum">
              <a:rPr lang="tr-TR" altLang="tr-TR" smtClean="0"/>
              <a:pPr eaLnBrk="1" hangingPunct="1"/>
              <a:t>26</a:t>
            </a:fld>
            <a:endParaRPr lang="tr-TR" altLang="tr-TR" smtClean="0"/>
          </a:p>
        </p:txBody>
      </p:sp>
      <p:sp>
        <p:nvSpPr>
          <p:cNvPr id="156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66"/>
                </a:solidFill>
              </a:rPr>
              <a:t>Lobat yapraklar</a:t>
            </a:r>
            <a:r>
              <a:rPr lang="tr-TR" altLang="tr-TR" b="1" smtClean="0">
                <a:solidFill>
                  <a:srgbClr val="FF0000"/>
                </a:solidFill>
              </a:rPr>
              <a:t>da;</a:t>
            </a:r>
            <a:r>
              <a:rPr lang="tr-TR" altLang="tr-TR" b="1" smtClean="0"/>
              <a:t> </a:t>
            </a:r>
            <a:r>
              <a:rPr lang="tr-TR" altLang="tr-TR" smtClean="0"/>
              <a:t>yaprak kenarındaki girintiler aşağı yukarı orta damara kadar ilerleyerek laminayı Ioplara böler.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Loplu yapraklarda; </a:t>
            </a:r>
            <a:r>
              <a:rPr lang="tr-TR" altLang="tr-TR" smtClean="0"/>
              <a:t>loplar, bileşik yapraklardan farklı olarak, laminanın bölünmemiş parçalarıyla birbirine bağlı kalır. </a:t>
            </a:r>
          </a:p>
        </p:txBody>
      </p:sp>
    </p:spTree>
    <p:extLst>
      <p:ext uri="{BB962C8B-B14F-4D97-AF65-F5344CB8AC3E}">
        <p14:creationId xmlns:p14="http://schemas.microsoft.com/office/powerpoint/2010/main" val="4028578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E5ADACD-00E2-49C9-A8F4-7755466E7610}" type="slidenum">
              <a:rPr lang="tr-TR" altLang="tr-TR" smtClean="0"/>
              <a:pPr eaLnBrk="1" hangingPunct="1"/>
              <a:t>27</a:t>
            </a:fld>
            <a:endParaRPr lang="tr-TR" altLang="tr-TR" smtClean="0"/>
          </a:p>
        </p:txBody>
      </p:sp>
      <p:sp>
        <p:nvSpPr>
          <p:cNvPr id="157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Damarlanma tüysü damarlanma ise </a:t>
            </a:r>
            <a:r>
              <a:rPr lang="tr-TR" altLang="tr-TR" b="1" smtClean="0">
                <a:solidFill>
                  <a:srgbClr val="FF0066"/>
                </a:solidFill>
              </a:rPr>
              <a:t>pinnatilobat (tüysü loplu),</a:t>
            </a:r>
            <a:r>
              <a:rPr lang="tr-TR" altLang="tr-TR" b="1" smtClean="0"/>
              <a:t> 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smtClean="0"/>
              <a:t>damarlanma elsi damarlanma ise </a:t>
            </a:r>
            <a:r>
              <a:rPr lang="tr-TR" altLang="tr-TR" b="1" smtClean="0">
                <a:solidFill>
                  <a:srgbClr val="FF0066"/>
                </a:solidFill>
              </a:rPr>
              <a:t>palmatilobat (elsi loplu)</a:t>
            </a:r>
            <a:r>
              <a:rPr lang="tr-TR" altLang="tr-TR" smtClean="0"/>
              <a:t>  yaprak  meydana gelir. </a:t>
            </a:r>
          </a:p>
        </p:txBody>
      </p:sp>
    </p:spTree>
    <p:extLst>
      <p:ext uri="{BB962C8B-B14F-4D97-AF65-F5344CB8AC3E}">
        <p14:creationId xmlns:p14="http://schemas.microsoft.com/office/powerpoint/2010/main" val="1552206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ayt Numarası Yer Tutucusu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896B2E-F4F0-4B58-A100-9E5629CF1980}" type="slidenum">
              <a:rPr lang="tr-TR" altLang="tr-TR" smtClean="0"/>
              <a:pPr eaLnBrk="1" hangingPunct="1"/>
              <a:t>28</a:t>
            </a:fld>
            <a:endParaRPr lang="tr-TR" altLang="tr-TR" smtClean="0"/>
          </a:p>
        </p:txBody>
      </p:sp>
      <p:graphicFrame>
        <p:nvGraphicFramePr>
          <p:cNvPr id="93385" name="Group 201"/>
          <p:cNvGraphicFramePr>
            <a:graphicFrameLocks noGrp="1"/>
          </p:cNvGraphicFramePr>
          <p:nvPr>
            <p:ph/>
          </p:nvPr>
        </p:nvGraphicFramePr>
        <p:xfrm>
          <a:off x="468313" y="981075"/>
          <a:ext cx="8229600" cy="4883152"/>
        </p:xfrm>
        <a:graphic>
          <a:graphicData uri="http://schemas.openxmlformats.org/drawingml/2006/table">
            <a:tbl>
              <a:tblPr/>
              <a:tblGrid>
                <a:gridCol w="1522412"/>
                <a:gridCol w="2351088"/>
                <a:gridCol w="1884362"/>
                <a:gridCol w="2471738"/>
              </a:tblGrid>
              <a:tr h="1185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Laminanın Tepesi</a:t>
                      </a:r>
                      <a:r>
                        <a:rPr kumimoji="0" lang="tr-TR" altLang="tr-T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445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 </a:t>
                      </a: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 e 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 </a:t>
                      </a: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n e k </a:t>
                      </a: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en-US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 r</a:t>
                      </a:r>
                      <a:endParaRPr kumimoji="0" lang="en-US" alt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56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Akut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(Geniş keskin uçlu)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Ligustrum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(Kurtbağrı)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(A)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588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Akuminat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(Uzun keskin 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uçlu)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Ficus elastica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(Lastikağacı) (B)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56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Obtus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(Küt uçlu)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Nymphaea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(Nilüfer) (G)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72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Trunkat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(Kesik 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uçlu)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Liriodendron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(Lâleağacı) (D)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25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Mukronat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(Uzun sivri uçlu)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Asperula odarata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(Kokulu yapışkanotu) (F)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2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ayt Numarası Yer Tutucusu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E1E9B07-9CDA-49BB-A207-A54C341F2CE0}" type="slidenum">
              <a:rPr lang="tr-TR" altLang="tr-TR" smtClean="0"/>
              <a:pPr eaLnBrk="1" hangingPunct="1"/>
              <a:t>29</a:t>
            </a:fld>
            <a:endParaRPr lang="tr-TR" altLang="tr-TR" smtClean="0"/>
          </a:p>
        </p:txBody>
      </p:sp>
      <p:graphicFrame>
        <p:nvGraphicFramePr>
          <p:cNvPr id="96482" name="Group 226"/>
          <p:cNvGraphicFramePr>
            <a:graphicFrameLocks noGrp="1"/>
          </p:cNvGraphicFramePr>
          <p:nvPr>
            <p:ph/>
          </p:nvPr>
        </p:nvGraphicFramePr>
        <p:xfrm>
          <a:off x="468313" y="1268413"/>
          <a:ext cx="8229600" cy="4481515"/>
        </p:xfrm>
        <a:graphic>
          <a:graphicData uri="http://schemas.openxmlformats.org/drawingml/2006/table">
            <a:tbl>
              <a:tblPr/>
              <a:tblGrid>
                <a:gridCol w="1450975"/>
                <a:gridCol w="2471737"/>
                <a:gridCol w="2087563"/>
                <a:gridCol w="2219325"/>
              </a:tblGrid>
              <a:tr h="6334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Laminanın Tabanı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334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 e 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 r n e k l e r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191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Emarginat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(Girintili 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uçlu)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Amaranthus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(Tilkikuyrugu) (E)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91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Akut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(Keskin taban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lı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Ligustrum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(Kurtbağrı)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(A)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Obtus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(Küt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taban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lı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Ficus elastica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(Lastikağacı) (B)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Trunkat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(Kesik taban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lı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Liriodendron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(Lâleağacı) (D)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71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Kordat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(Y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ü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reksi taban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lı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Syringa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(Leylak) (M)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095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Reniform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(Böbreksi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taban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lı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Nymphaea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(Nilüfer) (C)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Angulat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(Açısal 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taban</a:t>
                      </a:r>
                      <a:r>
                        <a:rPr kumimoji="0" lang="tr-TR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lı</a:t>
                      </a: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Sagittaria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(Suoku) (N)</a:t>
                      </a:r>
                      <a:endParaRPr kumimoji="0" lang="en-US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70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CF3D07-48E5-4E96-8F60-99597DF4A441}" type="slidenum">
              <a:rPr lang="tr-TR" altLang="tr-TR" smtClean="0"/>
              <a:pPr eaLnBrk="1" hangingPunct="1"/>
              <a:t>30</a:t>
            </a:fld>
            <a:endParaRPr lang="tr-TR" altLang="tr-TR" smtClean="0"/>
          </a:p>
        </p:txBody>
      </p:sp>
      <p:sp>
        <p:nvSpPr>
          <p:cNvPr id="163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Petiyol (Yaprak sapı)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Yaprağın laminasını belli bir açıyla gövdeye bağlayan, genellikle ince yapılı kısma </a:t>
            </a:r>
            <a:r>
              <a:rPr lang="tr-TR" altLang="tr-TR" b="1" smtClean="0">
                <a:solidFill>
                  <a:srgbClr val="FF0066"/>
                </a:solidFill>
              </a:rPr>
              <a:t>petiyol (yaprak sapı)</a:t>
            </a:r>
            <a:r>
              <a:rPr lang="tr-TR" altLang="tr-TR" b="1" smtClean="0"/>
              <a:t> </a:t>
            </a:r>
            <a:r>
              <a:rPr lang="tr-TR" altLang="tr-TR" smtClean="0"/>
              <a:t>denir.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algn="just" eaLnBrk="1" hangingPunct="1">
              <a:buFontTx/>
              <a:buNone/>
            </a:pPr>
            <a:r>
              <a:rPr lang="tr-TR" altLang="tr-TR" smtClean="0"/>
              <a:t>	Petiyol çoğunlukla laminanın tabanına, bazen </a:t>
            </a:r>
            <a:r>
              <a:rPr lang="tr-TR" altLang="tr-TR" i="1" smtClean="0"/>
              <a:t>Tropaeolum </a:t>
            </a:r>
            <a:r>
              <a:rPr lang="tr-TR" altLang="tr-TR" smtClean="0"/>
              <a:t>(Latinçiçeği) da olduğu gibi merkezine </a:t>
            </a:r>
            <a:r>
              <a:rPr lang="tr-TR" altLang="tr-TR" b="1" smtClean="0">
                <a:solidFill>
                  <a:srgbClr val="FF0066"/>
                </a:solidFill>
              </a:rPr>
              <a:t>(peltat yaprak)</a:t>
            </a:r>
            <a:r>
              <a:rPr lang="tr-TR" altLang="tr-TR" b="1" smtClean="0"/>
              <a:t> </a:t>
            </a:r>
            <a:r>
              <a:rPr lang="tr-TR" altLang="tr-TR" smtClean="0"/>
              <a:t>bağlanır. </a:t>
            </a:r>
          </a:p>
        </p:txBody>
      </p:sp>
    </p:spTree>
    <p:extLst>
      <p:ext uri="{BB962C8B-B14F-4D97-AF65-F5344CB8AC3E}">
        <p14:creationId xmlns:p14="http://schemas.microsoft.com/office/powerpoint/2010/main" val="160603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DDDC567-B964-4409-8007-75B48983571A}" type="slidenum">
              <a:rPr lang="tr-TR" altLang="tr-TR" smtClean="0"/>
              <a:pPr eaLnBrk="1" hangingPunct="1"/>
              <a:t>31</a:t>
            </a:fld>
            <a:endParaRPr lang="tr-TR" altLang="tr-TR" smtClean="0"/>
          </a:p>
        </p:txBody>
      </p:sp>
      <p:sp>
        <p:nvSpPr>
          <p:cNvPr id="165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 </a:t>
            </a:r>
            <a:r>
              <a:rPr lang="tr-TR" altLang="tr-TR" sz="3600" b="1" smtClean="0">
                <a:solidFill>
                  <a:srgbClr val="FF0000"/>
                </a:solidFill>
              </a:rPr>
              <a:t>Petiyol (Yaprak sapı) </a:t>
            </a:r>
          </a:p>
          <a:p>
            <a:pPr eaLnBrk="1" hangingPunct="1">
              <a:buFontTx/>
              <a:buNone/>
            </a:pPr>
            <a:r>
              <a:rPr lang="tr-TR" altLang="tr-TR" sz="14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Petiyol farklı bitkilerde farklı uzunlukta olabildiği gibi, bazen eksikte olabilir.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algn="just" eaLnBrk="1" hangingPunct="1">
              <a:buFontTx/>
              <a:buNone/>
            </a:pPr>
            <a:r>
              <a:rPr lang="tr-TR" altLang="tr-TR" smtClean="0"/>
              <a:t>	Sesil yaprak denen sapsız yapraklarda lamina doğrudan doğruya gövdeye bitişiktir. </a:t>
            </a:r>
          </a:p>
        </p:txBody>
      </p:sp>
    </p:spTree>
    <p:extLst>
      <p:ext uri="{BB962C8B-B14F-4D97-AF65-F5344CB8AC3E}">
        <p14:creationId xmlns:p14="http://schemas.microsoft.com/office/powerpoint/2010/main" val="419607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D9BFF2-6B9A-44E3-A2D0-FBF7C3F69D3F}" type="slidenum">
              <a:rPr lang="tr-TR" altLang="tr-TR" smtClean="0"/>
              <a:pPr eaLnBrk="1" hangingPunct="1"/>
              <a:t>32</a:t>
            </a:fld>
            <a:endParaRPr lang="tr-TR" altLang="tr-TR" smtClean="0"/>
          </a:p>
        </p:txBody>
      </p:sp>
      <p:sp>
        <p:nvSpPr>
          <p:cNvPr id="166915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Petiyol (Yaprak sapı)</a:t>
            </a:r>
            <a:r>
              <a:rPr lang="tr-TR" altLang="tr-TR" sz="360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Bazı hallerde yaprak sapının genişleyerek lamina haline geçtiği de görülmektedir.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Örneğin, </a:t>
            </a:r>
            <a:r>
              <a:rPr lang="tr-TR" altLang="tr-TR" i="1" smtClean="0"/>
              <a:t>Acacia </a:t>
            </a:r>
            <a:r>
              <a:rPr lang="tr-TR" altLang="tr-TR" smtClean="0"/>
              <a:t>(Akasya) nın erken safhadaki tüysü yaprak laminaları sonradan körelerek petiyolleri asimilasyon görevini yapmak üzere lamina gibi genişler </a:t>
            </a:r>
          </a:p>
        </p:txBody>
      </p:sp>
    </p:spTree>
    <p:extLst>
      <p:ext uri="{BB962C8B-B14F-4D97-AF65-F5344CB8AC3E}">
        <p14:creationId xmlns:p14="http://schemas.microsoft.com/office/powerpoint/2010/main" val="1098285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67939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tr-TR" altLang="tr-TR" sz="4000" b="1" dirty="0" smtClean="0">
                <a:solidFill>
                  <a:srgbClr val="FF0000"/>
                </a:solidFill>
              </a:rPr>
              <a:t>	</a:t>
            </a:r>
            <a:r>
              <a:rPr lang="tr-TR" altLang="tr-TR" sz="4000" b="1" dirty="0" err="1" smtClean="0">
                <a:solidFill>
                  <a:srgbClr val="FF0000"/>
                </a:solidFill>
              </a:rPr>
              <a:t>Bazis</a:t>
            </a:r>
            <a:r>
              <a:rPr lang="tr-TR" altLang="tr-TR" sz="4000" b="1" dirty="0" smtClean="0">
                <a:solidFill>
                  <a:srgbClr val="FF0000"/>
                </a:solidFill>
              </a:rPr>
              <a:t> (Yaprak tabanı)</a:t>
            </a:r>
            <a:r>
              <a:rPr lang="tr-TR" altLang="tr-TR" sz="4000" dirty="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tr-TR" altLang="tr-TR" sz="900" dirty="0" smtClean="0"/>
              <a:t>	</a:t>
            </a:r>
          </a:p>
          <a:p>
            <a:pPr eaLnBrk="1" hangingPunct="1">
              <a:buFontTx/>
              <a:buNone/>
              <a:defRPr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Petiyolun</a:t>
            </a:r>
            <a:r>
              <a:rPr lang="tr-TR" altLang="tr-TR" dirty="0" smtClean="0"/>
              <a:t> gövdeyle birleştiği yere </a:t>
            </a:r>
            <a:r>
              <a:rPr lang="tr-TR" altLang="tr-TR" b="1" dirty="0" smtClean="0">
                <a:solidFill>
                  <a:srgbClr val="FF0066"/>
                </a:solidFill>
              </a:rPr>
              <a:t>b a z i s (yaprak tabanı)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denir. </a:t>
            </a:r>
          </a:p>
          <a:p>
            <a:pPr eaLnBrk="1" hangingPunct="1">
              <a:buFontTx/>
              <a:buNone/>
              <a:defRPr/>
            </a:pPr>
            <a:endParaRPr lang="tr-TR" altLang="tr-TR" dirty="0" smtClean="0"/>
          </a:p>
          <a:p>
            <a:pPr marL="0" algn="just" eaLnBrk="1" hangingPunct="1">
              <a:buFontTx/>
              <a:buNone/>
              <a:defRPr/>
            </a:pPr>
            <a:r>
              <a:rPr lang="tr-TR" altLang="tr-TR" dirty="0" smtClean="0"/>
              <a:t>Bazen yaprağın </a:t>
            </a:r>
            <a:r>
              <a:rPr lang="tr-TR" altLang="tr-TR" dirty="0" err="1" smtClean="0"/>
              <a:t>bazisi</a:t>
            </a:r>
            <a:r>
              <a:rPr lang="tr-TR" altLang="tr-TR" dirty="0" smtClean="0"/>
              <a:t> bir yastık gibi </a:t>
            </a:r>
            <a:r>
              <a:rPr lang="tr-TR" altLang="tr-TR" dirty="0" err="1" smtClean="0"/>
              <a:t>şişkinleşir</a:t>
            </a:r>
            <a:r>
              <a:rPr lang="tr-TR" altLang="tr-TR" dirty="0" smtClean="0"/>
              <a:t>. </a:t>
            </a:r>
          </a:p>
          <a:p>
            <a:pPr>
              <a:defRPr/>
            </a:pPr>
            <a:endParaRPr lang="tr-TR" dirty="0" smtClean="0"/>
          </a:p>
        </p:txBody>
      </p:sp>
      <p:sp>
        <p:nvSpPr>
          <p:cNvPr id="16794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0E848E-A291-4EF5-92C6-9380810E2472}" type="slidenum">
              <a:rPr lang="tr-TR" altLang="tr-TR" smtClean="0"/>
              <a:pPr eaLnBrk="1" hangingPunct="1"/>
              <a:t>33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322662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2F6F3C-23D1-48BA-80F4-E3D1DEE079F8}" type="slidenum">
              <a:rPr lang="tr-TR" altLang="tr-TR" smtClean="0"/>
              <a:pPr eaLnBrk="1" hangingPunct="1"/>
              <a:t>34</a:t>
            </a:fld>
            <a:endParaRPr lang="tr-TR" altLang="tr-TR" smtClean="0"/>
          </a:p>
        </p:txBody>
      </p:sp>
      <p:sp>
        <p:nvSpPr>
          <p:cNvPr id="168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5724525" cy="5399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Bazis (Yaprak tabanı)</a:t>
            </a:r>
            <a:r>
              <a:rPr lang="tr-TR" altLang="tr-TR" sz="360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buFontTx/>
              <a:buNone/>
            </a:pPr>
            <a:r>
              <a:rPr lang="tr-TR" altLang="tr-TR" sz="8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2800" b="1" smtClean="0">
                <a:solidFill>
                  <a:srgbClr val="FF0066"/>
                </a:solidFill>
              </a:rPr>
              <a:t>	Pulvinus (yastıkçık)</a:t>
            </a:r>
            <a:r>
              <a:rPr lang="tr-TR" altLang="tr-TR" sz="2800" b="1" smtClean="0"/>
              <a:t> </a:t>
            </a:r>
            <a:r>
              <a:rPr lang="tr-TR" altLang="tr-TR" sz="2800" smtClean="0"/>
              <a:t>adını alan bu şişkin kısımlar, </a:t>
            </a:r>
            <a:r>
              <a:rPr lang="tr-TR" altLang="tr-TR" sz="2800" i="1" smtClean="0"/>
              <a:t>Phaseolus </a:t>
            </a:r>
            <a:r>
              <a:rPr lang="tr-TR" altLang="tr-TR" sz="2800" smtClean="0"/>
              <a:t>(Fasulye) da olduğu gibi, yaprakların hareketinde rol oynar.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2800" smtClean="0"/>
              <a:t>	</a:t>
            </a:r>
            <a:r>
              <a:rPr lang="en-US" altLang="tr-TR" sz="2800" smtClean="0"/>
              <a:t>Genellikle bazis petiyolden daha</a:t>
            </a:r>
            <a:r>
              <a:rPr lang="tr-TR" altLang="tr-TR" sz="2800" smtClean="0"/>
              <a:t> geniştir. </a:t>
            </a:r>
          </a:p>
        </p:txBody>
      </p:sp>
      <p:pic>
        <p:nvPicPr>
          <p:cNvPr id="168965" name="Picture 5" descr="Dosya:Bladkussen bij pronkboon (Phaseolus coccineus leaf cushion)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412875"/>
            <a:ext cx="3367088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6" name="Line 6"/>
          <p:cNvSpPr>
            <a:spLocks noChangeShapeType="1"/>
          </p:cNvSpPr>
          <p:nvPr/>
        </p:nvSpPr>
        <p:spPr bwMode="auto">
          <a:xfrm flipH="1">
            <a:off x="5003800" y="4581525"/>
            <a:ext cx="1728788" cy="1727200"/>
          </a:xfrm>
          <a:prstGeom prst="line">
            <a:avLst/>
          </a:prstGeom>
          <a:noFill/>
          <a:ln w="38100">
            <a:solidFill>
              <a:srgbClr val="FF66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auto">
          <a:xfrm>
            <a:off x="3924300" y="6092825"/>
            <a:ext cx="1152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altLang="tr-TR">
                <a:solidFill>
                  <a:srgbClr val="FF0066"/>
                </a:solidFill>
              </a:rPr>
              <a:t>Pulvinus</a:t>
            </a:r>
          </a:p>
        </p:txBody>
      </p:sp>
    </p:spTree>
    <p:extLst>
      <p:ext uri="{BB962C8B-B14F-4D97-AF65-F5344CB8AC3E}">
        <p14:creationId xmlns:p14="http://schemas.microsoft.com/office/powerpoint/2010/main" val="1834325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D2E9EDE-896F-40BB-9C26-7FB8188F0B67}" type="slidenum">
              <a:rPr lang="tr-TR" altLang="tr-TR" smtClean="0"/>
              <a:pPr eaLnBrk="1" hangingPunct="1"/>
              <a:t>35</a:t>
            </a:fld>
            <a:endParaRPr lang="tr-TR" altLang="tr-TR" smtClean="0"/>
          </a:p>
        </p:txBody>
      </p:sp>
      <p:sp>
        <p:nvSpPr>
          <p:cNvPr id="169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YAPRAĞIN   DIŞ   MORFOLOJİSİ</a:t>
            </a:r>
          </a:p>
        </p:txBody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266541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tr-TR" altLang="tr-TR" sz="2800" smtClean="0"/>
              <a:t>	Petiyolu olmayan yapraklar bazen </a:t>
            </a:r>
            <a:r>
              <a:rPr lang="tr-TR" altLang="tr-TR" sz="2800" b="1" smtClean="0">
                <a:solidFill>
                  <a:srgbClr val="FF0000"/>
                </a:solidFill>
              </a:rPr>
              <a:t>tabanlarıyla gövdeyi sarar (ampleksikavl)</a:t>
            </a:r>
            <a:r>
              <a:rPr lang="tr-TR" altLang="tr-TR" sz="2800" smtClean="0"/>
              <a:t>, veya </a:t>
            </a:r>
            <a:r>
              <a:rPr lang="tr-TR" altLang="tr-TR" sz="2800" b="1" smtClean="0">
                <a:solidFill>
                  <a:srgbClr val="FF0000"/>
                </a:solidFill>
              </a:rPr>
              <a:t>gövdeyi delinmiş gibi çevreler (perfoliat)</a:t>
            </a:r>
            <a:r>
              <a:rPr lang="tr-TR" altLang="tr-TR" sz="2800" smtClean="0"/>
              <a:t>, ya da </a:t>
            </a:r>
            <a:r>
              <a:rPr lang="tr-TR" altLang="tr-TR" sz="2800" b="1" smtClean="0">
                <a:solidFill>
                  <a:srgbClr val="FF0000"/>
                </a:solidFill>
              </a:rPr>
              <a:t>karşılıklı iki yaprak tabanlarıyla birleşmiş (konnat)</a:t>
            </a:r>
            <a:r>
              <a:rPr lang="tr-TR" altLang="tr-TR" sz="2800" smtClean="0"/>
              <a:t> durum gösterir.</a:t>
            </a:r>
          </a:p>
        </p:txBody>
      </p:sp>
    </p:spTree>
    <p:extLst>
      <p:ext uri="{BB962C8B-B14F-4D97-AF65-F5344CB8AC3E}">
        <p14:creationId xmlns:p14="http://schemas.microsoft.com/office/powerpoint/2010/main" val="99974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7F1CF58-D904-4381-8472-8E76AB01D6CF}" type="slidenum">
              <a:rPr lang="tr-TR" altLang="tr-TR" smtClean="0"/>
              <a:pPr eaLnBrk="1" hangingPunct="1"/>
              <a:t>36</a:t>
            </a:fld>
            <a:endParaRPr lang="tr-TR" altLang="tr-TR" smtClean="0"/>
          </a:p>
        </p:txBody>
      </p:sp>
      <p:sp>
        <p:nvSpPr>
          <p:cNvPr id="171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Yaprakların gövdeye bağlanışı</a:t>
            </a:r>
          </a:p>
        </p:txBody>
      </p:sp>
      <p:pic>
        <p:nvPicPr>
          <p:cNvPr id="171012" name="Picture 4" descr="lattach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341438"/>
            <a:ext cx="6408737" cy="5349875"/>
          </a:xfrm>
          <a:noFill/>
        </p:spPr>
      </p:pic>
    </p:spTree>
    <p:extLst>
      <p:ext uri="{BB962C8B-B14F-4D97-AF65-F5344CB8AC3E}">
        <p14:creationId xmlns:p14="http://schemas.microsoft.com/office/powerpoint/2010/main" val="3032374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4F866C6-DDFE-4AC2-BB60-CA8ADFC2B1E1}" type="slidenum">
              <a:rPr lang="tr-TR" altLang="tr-TR" smtClean="0"/>
              <a:pPr eaLnBrk="1" hangingPunct="1"/>
              <a:t>37</a:t>
            </a:fld>
            <a:endParaRPr lang="tr-TR" altLang="tr-TR" smtClean="0"/>
          </a:p>
        </p:txBody>
      </p:sp>
      <p:sp>
        <p:nvSpPr>
          <p:cNvPr id="172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8027988" cy="32416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Bazı yaprakların tabanının iki yanında genellikle küçük iki yaprakçık bulunur.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altLang="tr-TR" sz="28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en-US" altLang="tr-TR" sz="2800" smtClean="0"/>
              <a:t>Bu </a:t>
            </a:r>
            <a:r>
              <a:rPr lang="tr-TR" altLang="tr-TR" sz="2800" smtClean="0"/>
              <a:t>yaprakçıklara </a:t>
            </a:r>
            <a:r>
              <a:rPr lang="en-US" altLang="tr-TR" sz="2800" b="1" smtClean="0">
                <a:solidFill>
                  <a:srgbClr val="FF0066"/>
                </a:solidFill>
              </a:rPr>
              <a:t>s t i p u </a:t>
            </a:r>
            <a:r>
              <a:rPr lang="tr-TR" altLang="tr-TR" sz="2800" b="1" smtClean="0">
                <a:solidFill>
                  <a:srgbClr val="FF0066"/>
                </a:solidFill>
              </a:rPr>
              <a:t>l </a:t>
            </a:r>
            <a:r>
              <a:rPr lang="en-US" altLang="tr-TR" sz="2800" b="1" smtClean="0">
                <a:solidFill>
                  <a:srgbClr val="FF0066"/>
                </a:solidFill>
              </a:rPr>
              <a:t>a (kulakc</a:t>
            </a:r>
            <a:r>
              <a:rPr lang="tr-TR" altLang="tr-TR" sz="2800" b="1" smtClean="0">
                <a:solidFill>
                  <a:srgbClr val="FF0066"/>
                </a:solidFill>
              </a:rPr>
              <a:t>ı</a:t>
            </a:r>
            <a:r>
              <a:rPr lang="en-US" altLang="tr-TR" sz="2800" b="1" smtClean="0">
                <a:solidFill>
                  <a:srgbClr val="FF0066"/>
                </a:solidFill>
              </a:rPr>
              <a:t>k)</a:t>
            </a:r>
            <a:r>
              <a:rPr lang="en-US" altLang="tr-TR" sz="2800" b="1" smtClean="0"/>
              <a:t> </a:t>
            </a:r>
            <a:r>
              <a:rPr lang="en-US" altLang="tr-TR" sz="2800" smtClean="0"/>
              <a:t>denir. </a:t>
            </a:r>
            <a:endParaRPr lang="tr-TR" altLang="tr-TR" sz="28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altLang="tr-TR" sz="28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en-US" altLang="tr-TR" sz="2800" smtClean="0"/>
              <a:t>Stipulalar ya serbest veya </a:t>
            </a:r>
            <a:r>
              <a:rPr lang="en-US" altLang="tr-TR" sz="2800" i="1" smtClean="0"/>
              <a:t>Rosaceae </a:t>
            </a:r>
            <a:r>
              <a:rPr lang="en-US" altLang="tr-TR" sz="2800" smtClean="0"/>
              <a:t>(G</a:t>
            </a:r>
            <a:r>
              <a:rPr lang="tr-TR" altLang="tr-TR" sz="2800" smtClean="0"/>
              <a:t>ü</a:t>
            </a:r>
            <a:r>
              <a:rPr lang="en-US" altLang="tr-TR" sz="2800" smtClean="0"/>
              <a:t>lgiller) de </a:t>
            </a:r>
            <a:r>
              <a:rPr lang="tr-TR" altLang="tr-TR" sz="2800" smtClean="0"/>
              <a:t>olduğu </a:t>
            </a:r>
            <a:r>
              <a:rPr lang="en-US" altLang="tr-TR" sz="2800" smtClean="0"/>
              <a:t>gibi yaprak sap</a:t>
            </a:r>
            <a:r>
              <a:rPr lang="tr-TR" altLang="tr-TR" sz="2800" smtClean="0"/>
              <a:t>ın</a:t>
            </a:r>
            <a:r>
              <a:rPr lang="en-US" altLang="tr-TR" sz="2800" smtClean="0"/>
              <a:t>a </a:t>
            </a:r>
            <a:r>
              <a:rPr lang="tr-TR" altLang="tr-TR" sz="2800" smtClean="0"/>
              <a:t>bitişiktir. </a:t>
            </a:r>
          </a:p>
        </p:txBody>
      </p:sp>
    </p:spTree>
    <p:extLst>
      <p:ext uri="{BB962C8B-B14F-4D97-AF65-F5344CB8AC3E}">
        <p14:creationId xmlns:p14="http://schemas.microsoft.com/office/powerpoint/2010/main" val="326901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D8BAA0-060A-44E6-A884-B0E6393355CB}" type="slidenum">
              <a:rPr lang="tr-TR" altLang="tr-TR" smtClean="0"/>
              <a:pPr eaLnBrk="1" hangingPunct="1"/>
              <a:t>38</a:t>
            </a:fld>
            <a:endParaRPr lang="tr-TR" altLang="tr-TR" smtClean="0"/>
          </a:p>
        </p:txBody>
      </p:sp>
      <p:sp>
        <p:nvSpPr>
          <p:cNvPr id="173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>
                <a:solidFill>
                  <a:srgbClr val="FF0066"/>
                </a:solidFill>
              </a:rPr>
              <a:t>s t i p u </a:t>
            </a:r>
            <a:r>
              <a:rPr lang="tr-TR" altLang="tr-TR" smtClean="0">
                <a:solidFill>
                  <a:srgbClr val="FF0066"/>
                </a:solidFill>
              </a:rPr>
              <a:t>l </a:t>
            </a:r>
            <a:r>
              <a:rPr lang="en-US" altLang="tr-TR" smtClean="0">
                <a:solidFill>
                  <a:srgbClr val="FF0066"/>
                </a:solidFill>
              </a:rPr>
              <a:t>a (kulakc</a:t>
            </a:r>
            <a:r>
              <a:rPr lang="tr-TR" altLang="tr-TR" smtClean="0">
                <a:solidFill>
                  <a:srgbClr val="FF0066"/>
                </a:solidFill>
              </a:rPr>
              <a:t>ı</a:t>
            </a:r>
            <a:r>
              <a:rPr lang="en-US" altLang="tr-TR" smtClean="0">
                <a:solidFill>
                  <a:srgbClr val="FF0066"/>
                </a:solidFill>
              </a:rPr>
              <a:t>k)</a:t>
            </a:r>
            <a:endParaRPr lang="tr-TR" altLang="tr-TR" smtClean="0">
              <a:solidFill>
                <a:srgbClr val="FF0066"/>
              </a:solidFill>
            </a:endParaRPr>
          </a:p>
        </p:txBody>
      </p:sp>
      <p:pic>
        <p:nvPicPr>
          <p:cNvPr id="173060" name="Picture 4" descr="stiparr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16038"/>
            <a:ext cx="4611688" cy="4333875"/>
          </a:xfrm>
          <a:noFill/>
        </p:spPr>
      </p:pic>
      <p:pic>
        <p:nvPicPr>
          <p:cNvPr id="173061" name="Picture 5" descr="stipu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675"/>
            <a:ext cx="4572000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378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F5617EC-1081-4363-8DAD-CB0465E8822E}" type="slidenum">
              <a:rPr lang="tr-TR" altLang="tr-TR" smtClean="0"/>
              <a:pPr eaLnBrk="1" hangingPunct="1"/>
              <a:t>39</a:t>
            </a:fld>
            <a:endParaRPr lang="tr-TR" altLang="tr-TR" smtClean="0"/>
          </a:p>
        </p:txBody>
      </p:sp>
      <p:sp>
        <p:nvSpPr>
          <p:cNvPr id="174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713787" cy="1368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Genellikle basit ve küçük olan stipulalar bazen </a:t>
            </a:r>
            <a:r>
              <a:rPr lang="tr-TR" altLang="tr-TR" sz="2800" i="1" smtClean="0"/>
              <a:t>Pisum </a:t>
            </a:r>
            <a:r>
              <a:rPr lang="tr-TR" altLang="tr-TR" sz="2800" smtClean="0"/>
              <a:t>(Bezelye) da olduğu gibi laminaya benzer bir hal alır. </a:t>
            </a:r>
          </a:p>
        </p:txBody>
      </p:sp>
      <p:pic>
        <p:nvPicPr>
          <p:cNvPr id="174085" name="Picture 5" descr="Pisum%20sativum%20arvense_28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2636838"/>
            <a:ext cx="5472113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98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C06559-64C2-47F3-9EA3-BB1DF72BECE7}" type="slidenum">
              <a:rPr lang="tr-TR" altLang="tr-TR" smtClean="0"/>
              <a:pPr eaLnBrk="1" hangingPunct="1"/>
              <a:t>40</a:t>
            </a:fld>
            <a:endParaRPr lang="tr-TR" altLang="tr-TR" smtClean="0"/>
          </a:p>
        </p:txBody>
      </p:sp>
      <p:sp>
        <p:nvSpPr>
          <p:cNvPr id="175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tr-TR" altLang="tr-TR" smtClean="0"/>
              <a:t>Böyle yapraksı stipulalar bazen </a:t>
            </a:r>
            <a:r>
              <a:rPr lang="tr-TR" altLang="tr-TR" i="1" smtClean="0"/>
              <a:t>Viola tricolor </a:t>
            </a:r>
            <a:r>
              <a:rPr lang="tr-TR" altLang="tr-TR" smtClean="0"/>
              <a:t>(Hercaimenekşe) daki gibi lopludur.</a:t>
            </a:r>
          </a:p>
        </p:txBody>
      </p:sp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708275"/>
            <a:ext cx="4103688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8382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4AE5C7-2D13-4529-9CAD-DA8237E6A924}" type="slidenum">
              <a:rPr lang="tr-TR" altLang="tr-TR" smtClean="0"/>
              <a:pPr eaLnBrk="1" hangingPunct="1"/>
              <a:t>41</a:t>
            </a:fld>
            <a:endParaRPr lang="tr-TR" altLang="tr-TR" smtClean="0"/>
          </a:p>
        </p:txBody>
      </p:sp>
      <p:sp>
        <p:nvSpPr>
          <p:cNvPr id="176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Yapraksı stipulalar yaprak laminası gibi asimilasyon görevini görürler. </a:t>
            </a:r>
          </a:p>
          <a:p>
            <a:pPr algn="just" eaLnBrk="1" hangingPunct="1">
              <a:buFontTx/>
              <a:buNone/>
            </a:pPr>
            <a:endParaRPr lang="tr-TR" altLang="tr-TR" sz="1000" smtClean="0"/>
          </a:p>
          <a:p>
            <a:pPr algn="just" eaLnBrk="1" hangingPunct="1">
              <a:buFontTx/>
              <a:buNone/>
            </a:pPr>
            <a:r>
              <a:rPr lang="tr-TR" altLang="tr-TR" smtClean="0"/>
              <a:t>	Birçok bitkide stipulaların ömürleri yaprak kadar uzun olduğu halde, özellikle zarımsı olan stipulalarda, daha kısadır. </a:t>
            </a:r>
          </a:p>
          <a:p>
            <a:pPr algn="just" eaLnBrk="1" hangingPunct="1">
              <a:buFontTx/>
              <a:buNone/>
            </a:pPr>
            <a:endParaRPr lang="tr-TR" altLang="tr-TR" sz="1000" smtClean="0"/>
          </a:p>
          <a:p>
            <a:pPr algn="just" eaLnBrk="1" hangingPunct="1">
              <a:buFontTx/>
              <a:buNone/>
            </a:pPr>
            <a:r>
              <a:rPr lang="tr-TR" altLang="tr-TR" smtClean="0"/>
              <a:t>	Örneğin, </a:t>
            </a:r>
            <a:r>
              <a:rPr lang="tr-TR" altLang="tr-TR" i="1" smtClean="0"/>
              <a:t>Quercus </a:t>
            </a:r>
            <a:r>
              <a:rPr lang="tr-TR" altLang="tr-TR" smtClean="0"/>
              <a:t>(Meşe) de stipulalar yapraklardan evvel düşer.</a:t>
            </a:r>
          </a:p>
        </p:txBody>
      </p:sp>
    </p:spTree>
    <p:extLst>
      <p:ext uri="{BB962C8B-B14F-4D97-AF65-F5344CB8AC3E}">
        <p14:creationId xmlns:p14="http://schemas.microsoft.com/office/powerpoint/2010/main" val="1016553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18349CC-58DB-4BFF-8B1B-2F549DB0A252}" type="slidenum">
              <a:rPr lang="tr-TR" altLang="tr-TR" smtClean="0"/>
              <a:pPr eaLnBrk="1" hangingPunct="1"/>
              <a:t>42</a:t>
            </a:fld>
            <a:endParaRPr lang="tr-TR" altLang="tr-TR" smtClean="0"/>
          </a:p>
        </p:txBody>
      </p:sp>
      <p:sp>
        <p:nvSpPr>
          <p:cNvPr id="17715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4835525" cy="4679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i="1" smtClean="0"/>
              <a:t>	Polygonaceae </a:t>
            </a:r>
            <a:r>
              <a:rPr lang="tr-TR" altLang="tr-TR" smtClean="0"/>
              <a:t>(Karabuğdaygiller) familyasındaki derimsi, kuru stipulalar birbirleriyle birleşerek bir kın gibi gövdeyi sararlar. </a:t>
            </a:r>
          </a:p>
          <a:p>
            <a:pPr eaLnBrk="1" hangingPunct="1">
              <a:buFontTx/>
              <a:buNone/>
            </a:pPr>
            <a:r>
              <a:rPr lang="tr-TR" altLang="tr-TR" sz="8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Böyle stipulalara 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solidFill>
                  <a:srgbClr val="FF0066"/>
                </a:solidFill>
              </a:rPr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o k r e a  </a:t>
            </a:r>
            <a:r>
              <a:rPr lang="tr-TR" altLang="tr-TR" smtClean="0"/>
              <a:t>denir.	</a:t>
            </a:r>
          </a:p>
        </p:txBody>
      </p:sp>
      <p:pic>
        <p:nvPicPr>
          <p:cNvPr id="177157" name="Picture 8" descr="Tv8-Persicaria%20longisetaanotherno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270000"/>
            <a:ext cx="3995738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97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70CF87E-17F7-42DF-A54C-03C557625308}" type="slidenum">
              <a:rPr lang="tr-TR" altLang="tr-TR" smtClean="0"/>
              <a:pPr eaLnBrk="1" hangingPunct="1"/>
              <a:t>43</a:t>
            </a:fld>
            <a:endParaRPr lang="tr-TR" altLang="tr-TR" smtClean="0"/>
          </a:p>
        </p:txBody>
      </p:sp>
      <p:sp>
        <p:nvSpPr>
          <p:cNvPr id="178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362950" cy="10366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Stipulaların </a:t>
            </a:r>
            <a:r>
              <a:rPr lang="tr-TR" altLang="tr-TR" i="1" smtClean="0"/>
              <a:t>Robinia </a:t>
            </a:r>
            <a:r>
              <a:rPr lang="tr-TR" altLang="tr-TR" smtClean="0"/>
              <a:t>(Beyazsalkım) daki gibi diken haline geçtiği de görülmektedir. </a:t>
            </a:r>
          </a:p>
        </p:txBody>
      </p:sp>
      <p:pic>
        <p:nvPicPr>
          <p:cNvPr id="178181" name="Picture 5" descr="ROBPSE16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276475"/>
            <a:ext cx="5761037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77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B5A2F0-667B-436B-86FE-3A4480727E3B}" type="slidenum">
              <a:rPr lang="tr-TR" altLang="tr-TR" smtClean="0"/>
              <a:pPr eaLnBrk="1" hangingPunct="1"/>
              <a:t>44</a:t>
            </a:fld>
            <a:endParaRPr lang="tr-TR" altLang="tr-TR" smtClean="0"/>
          </a:p>
        </p:txBody>
      </p:sp>
      <p:sp>
        <p:nvSpPr>
          <p:cNvPr id="179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Heterofili</a:t>
            </a:r>
          </a:p>
          <a:p>
            <a:pPr algn="just" eaLnBrk="1" hangingPunct="1">
              <a:buFontTx/>
              <a:buNone/>
            </a:pPr>
            <a:r>
              <a:rPr lang="tr-TR" altLang="tr-TR" sz="800" smtClean="0"/>
              <a:t>	</a:t>
            </a:r>
          </a:p>
          <a:p>
            <a:pPr algn="just" eaLnBrk="1" hangingPunct="1">
              <a:buFontTx/>
              <a:buNone/>
            </a:pPr>
            <a:r>
              <a:rPr lang="tr-TR" altLang="tr-TR" smtClean="0"/>
              <a:t>	Aynı bitkide bulunan yaprakların morfoloji bakımından fark göstermesine </a:t>
            </a:r>
            <a:r>
              <a:rPr lang="tr-TR" altLang="tr-TR" b="1" i="1" smtClean="0">
                <a:solidFill>
                  <a:srgbClr val="FF0066"/>
                </a:solidFill>
              </a:rPr>
              <a:t>heterofili</a:t>
            </a:r>
            <a:r>
              <a:rPr lang="tr-TR" altLang="tr-TR" smtClean="0">
                <a:solidFill>
                  <a:srgbClr val="FF0066"/>
                </a:solidFill>
              </a:rPr>
              <a:t> </a:t>
            </a:r>
            <a:r>
              <a:rPr lang="tr-TR" altLang="tr-TR" smtClean="0"/>
              <a:t>denir. </a:t>
            </a:r>
          </a:p>
          <a:p>
            <a:pPr algn="just" eaLnBrk="1" hangingPunct="1">
              <a:buFontTx/>
              <a:buNone/>
            </a:pPr>
            <a:endParaRPr lang="tr-TR" altLang="tr-TR" sz="800" smtClean="0"/>
          </a:p>
          <a:p>
            <a:pPr algn="just" eaLnBrk="1" hangingPunct="1">
              <a:buFontTx/>
              <a:buNone/>
            </a:pPr>
            <a:r>
              <a:rPr lang="tr-TR" altLang="tr-TR" smtClean="0"/>
              <a:t>	Bu fark yaprakların değişik hayat devrelerinde veya değişik ortamlarda gelişmesinden ileri gelmektedir. </a:t>
            </a:r>
          </a:p>
        </p:txBody>
      </p:sp>
    </p:spTree>
    <p:extLst>
      <p:ext uri="{BB962C8B-B14F-4D97-AF65-F5344CB8AC3E}">
        <p14:creationId xmlns:p14="http://schemas.microsoft.com/office/powerpoint/2010/main" val="1914514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7BEBCB4-E169-4742-97FC-09E935C5D686}" type="slidenum">
              <a:rPr lang="tr-TR" altLang="tr-TR" smtClean="0"/>
              <a:pPr eaLnBrk="1" hangingPunct="1"/>
              <a:t>45</a:t>
            </a:fld>
            <a:endParaRPr lang="tr-TR" altLang="tr-TR" smtClean="0"/>
          </a:p>
        </p:txBody>
      </p:sp>
      <p:sp>
        <p:nvSpPr>
          <p:cNvPr id="180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 </a:t>
            </a:r>
            <a:r>
              <a:rPr lang="tr-TR" altLang="tr-TR" b="1" smtClean="0">
                <a:solidFill>
                  <a:srgbClr val="FF0000"/>
                </a:solidFill>
              </a:rPr>
              <a:t>Heterofili</a:t>
            </a:r>
            <a:endParaRPr lang="tr-TR" altLang="tr-TR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tr-TR" altLang="tr-TR" i="1" smtClean="0"/>
              <a:t>	Eucalyptus </a:t>
            </a:r>
            <a:r>
              <a:rPr lang="tr-TR" altLang="tr-TR" smtClean="0"/>
              <a:t>(Sıtma ağacı) da genç yapraklar karşılıklı çapraz dizilişli, yumurtamsı biçimli olduğu halde; yaşlı yapraklar sarmal dizilişli, oraksı biçimlidir. </a:t>
            </a:r>
          </a:p>
        </p:txBody>
      </p:sp>
    </p:spTree>
    <p:extLst>
      <p:ext uri="{BB962C8B-B14F-4D97-AF65-F5344CB8AC3E}">
        <p14:creationId xmlns:p14="http://schemas.microsoft.com/office/powerpoint/2010/main" val="4603498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813E2DC-C7CA-4A1C-91B8-303440B545AD}" type="slidenum">
              <a:rPr lang="tr-TR" altLang="tr-TR" smtClean="0"/>
              <a:pPr eaLnBrk="1" hangingPunct="1"/>
              <a:t>46</a:t>
            </a:fld>
            <a:endParaRPr lang="tr-TR" altLang="tr-TR" smtClean="0"/>
          </a:p>
        </p:txBody>
      </p:sp>
      <p:sp>
        <p:nvSpPr>
          <p:cNvPr id="182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YAPRAĞIN   DIŞ   MORFOLOJİSİ</a:t>
            </a:r>
          </a:p>
        </p:txBody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Heterofili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900" b="1" smtClean="0"/>
              <a:t>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b="1" i="1" smtClean="0"/>
              <a:t>	</a:t>
            </a:r>
            <a:r>
              <a:rPr lang="tr-TR" altLang="tr-TR" i="1" smtClean="0"/>
              <a:t>Hedera helix </a:t>
            </a:r>
            <a:r>
              <a:rPr lang="tr-TR" altLang="tr-TR" smtClean="0"/>
              <a:t>(Duvar sarmaşığı) de dik durumlu genç dallardaki yapraklar oval, tam kenarlı; sürünücü veya tırmanıcı, nispeten yaşlı gövde üzerinde bulunan yapraklar ise elsi lopludur.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800" i="1" smtClean="0"/>
              <a:t>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i="1" smtClean="0"/>
              <a:t>	Ranunculus aquatilis </a:t>
            </a:r>
            <a:r>
              <a:rPr lang="tr-TR" altLang="tr-TR" smtClean="0"/>
              <a:t>(Sudüğünçiçeği) de su içerisindeki yapraklar ipliksi parçalı, havadaki yapraklar geniş yüzeylidir. </a:t>
            </a:r>
          </a:p>
        </p:txBody>
      </p:sp>
    </p:spTree>
    <p:extLst>
      <p:ext uri="{BB962C8B-B14F-4D97-AF65-F5344CB8AC3E}">
        <p14:creationId xmlns:p14="http://schemas.microsoft.com/office/powerpoint/2010/main" val="1327865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27F907-FAFC-4943-9028-008819310A1C}" type="slidenum">
              <a:rPr lang="tr-TR" altLang="tr-TR" smtClean="0"/>
              <a:pPr eaLnBrk="1" hangingPunct="1"/>
              <a:t>47</a:t>
            </a:fld>
            <a:endParaRPr lang="tr-TR" altLang="tr-TR" smtClean="0"/>
          </a:p>
        </p:txBody>
      </p:sp>
      <p:pic>
        <p:nvPicPr>
          <p:cNvPr id="183299" name="Picture 5" descr="ranunculus_aquatil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4176712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300" name="Picture 7" descr="Ranuncu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924175"/>
            <a:ext cx="4716462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301" name="Picture 9" descr="lily-like-ranunculus-aquatil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3871913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302" name="Rectangle 12"/>
          <p:cNvSpPr>
            <a:spLocks noChangeArrowheads="1"/>
          </p:cNvSpPr>
          <p:nvPr/>
        </p:nvSpPr>
        <p:spPr bwMode="auto">
          <a:xfrm>
            <a:off x="4356100" y="1196975"/>
            <a:ext cx="400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altLang="tr-TR" i="1"/>
              <a:t>Ranunculus aquatilis </a:t>
            </a:r>
            <a:r>
              <a:rPr lang="tr-TR" altLang="tr-TR"/>
              <a:t>(Sudüğünçiçeği)</a:t>
            </a:r>
          </a:p>
        </p:txBody>
      </p:sp>
    </p:spTree>
    <p:extLst>
      <p:ext uri="{BB962C8B-B14F-4D97-AF65-F5344CB8AC3E}">
        <p14:creationId xmlns:p14="http://schemas.microsoft.com/office/powerpoint/2010/main" val="2687351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2166F7E-1E15-4504-B525-3109793C0EC1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tr-TR" altLang="tr-TR" sz="1400" smtClean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130425"/>
            <a:ext cx="8134350" cy="1470025"/>
          </a:xfrm>
        </p:spPr>
        <p:txBody>
          <a:bodyPr/>
          <a:lstStyle/>
          <a:p>
            <a:pPr eaLnBrk="1" hangingPunct="1"/>
            <a:r>
              <a:rPr lang="tr-TR" altLang="tr-TR" b="1" smtClean="0"/>
              <a:t>YAPRAK METAMORFOZLARI</a:t>
            </a:r>
          </a:p>
        </p:txBody>
      </p:sp>
    </p:spTree>
    <p:extLst>
      <p:ext uri="{BB962C8B-B14F-4D97-AF65-F5344CB8AC3E}">
        <p14:creationId xmlns:p14="http://schemas.microsoft.com/office/powerpoint/2010/main" val="32448941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587ACE-98F8-41AF-A5D9-C52E7A60862A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tr-TR" altLang="tr-TR" sz="140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YAPRAK METAMORFOZLARI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2800" smtClean="0"/>
              <a:t>Bitkilerin yeşil renkteki geniş yüzeyli yapraklarının esas görevi asimilasyon ve terlemedir. </a:t>
            </a:r>
          </a:p>
          <a:p>
            <a:pPr eaLnBrk="1" hangingPunct="1">
              <a:buFontTx/>
              <a:buNone/>
            </a:pPr>
            <a:r>
              <a:rPr lang="tr-TR" altLang="tr-TR" sz="8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2800" smtClean="0"/>
              <a:t>	Bazı yapraklar bu görevlerinden başka görevleri yapmak için gerek şekil, gerek yapı bakımından o kadar büyük değişikliklere uğrar ki, ilk bakışta bu organların yaprak olduklarını kabul etmek oldukça güçtür. </a:t>
            </a:r>
          </a:p>
        </p:txBody>
      </p:sp>
    </p:spTree>
    <p:extLst>
      <p:ext uri="{BB962C8B-B14F-4D97-AF65-F5344CB8AC3E}">
        <p14:creationId xmlns:p14="http://schemas.microsoft.com/office/powerpoint/2010/main" val="131710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CC0C42-11FC-44DC-8798-FBC4FE395EEA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tr-TR" altLang="tr-TR" sz="140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Böyle metamorfoza uğramış yapraklar nodlarda bulunmaları ve koltuklarında tomurcuk taşımaları ve yaprağın temel yapısına sahip olmalarıyla ayırt edilir.</a:t>
            </a:r>
          </a:p>
          <a:p>
            <a:pPr eaLnBrk="1" hangingPunct="1">
              <a:buFontTx/>
              <a:buNone/>
            </a:pP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743898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EB068E2-36F9-4B76-B15B-6369A197ADE5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tr-TR" altLang="tr-TR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YAPRAK METAMORFOZLARI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0608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Tomurcuk Pulları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2800" smtClean="0"/>
              <a:t>Genel olarak kısa, kalın ve sapsız yaprakçıklardan ibaret olan tomurcuk pulları üst yüzeylerinde genellikle tüy, bazen reçine veya mum gibi maddelerle örtülüdür. </a:t>
            </a:r>
          </a:p>
        </p:txBody>
      </p:sp>
    </p:spTree>
    <p:extLst>
      <p:ext uri="{BB962C8B-B14F-4D97-AF65-F5344CB8AC3E}">
        <p14:creationId xmlns:p14="http://schemas.microsoft.com/office/powerpoint/2010/main" val="31801636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596EFCF-A046-47CB-8478-6183507AA424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tr-TR" altLang="tr-TR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8368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 </a:t>
            </a:r>
            <a:r>
              <a:rPr lang="tr-TR" altLang="tr-TR" b="1" smtClean="0">
                <a:solidFill>
                  <a:srgbClr val="FF0000"/>
                </a:solidFill>
              </a:rPr>
              <a:t>Tomurcuk Pulları</a:t>
            </a:r>
            <a:endParaRPr lang="tr-TR" altLang="tr-TR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Görevleri iç kısımdaki gövde ve yaprakları verecek olan ince yapılı meristem hücrelerini dış tesirlere, ve fazla su kaybına karşı korumaktır.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1582206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69125B-462B-421D-B677-BB735A36C311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tr-TR" altLang="tr-TR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Diken Yapraklar</a:t>
            </a:r>
          </a:p>
          <a:p>
            <a:pPr eaLnBrk="1" hangingPunct="1">
              <a:buFontTx/>
              <a:buNone/>
            </a:pPr>
            <a:r>
              <a:rPr lang="tr-TR" altLang="tr-TR" sz="8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İletim demetleri ve fazla miktarda sklerankima dokusu ihtiva eden diken yapraklar, yaprakların tümü veya bazı kısımlarının dikenleşmesiyle meydana gelir. </a:t>
            </a:r>
          </a:p>
          <a:p>
            <a:pPr eaLnBrk="1" hangingPunct="1">
              <a:buFontTx/>
              <a:buNone/>
            </a:pPr>
            <a:endParaRPr lang="tr-TR" altLang="tr-TR" sz="800" smtClean="0"/>
          </a:p>
          <a:p>
            <a:pPr eaLnBrk="1" hangingPunct="1">
              <a:buFontTx/>
              <a:buNone/>
            </a:pPr>
            <a:r>
              <a:rPr lang="tr-TR" altLang="tr-TR" smtClean="0"/>
              <a:t>	Diken yaprakların görevi hayvanlara karşı savunma silahı olmaktır. </a:t>
            </a:r>
          </a:p>
        </p:txBody>
      </p:sp>
    </p:spTree>
    <p:extLst>
      <p:ext uri="{BB962C8B-B14F-4D97-AF65-F5344CB8AC3E}">
        <p14:creationId xmlns:p14="http://schemas.microsoft.com/office/powerpoint/2010/main" val="35885151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CCFC96F-6AF3-46D1-A263-329D112E7CBF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tr-TR" altLang="tr-TR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84313"/>
            <a:ext cx="4475163" cy="4641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b="1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Diken Yapraklar</a:t>
            </a:r>
          </a:p>
          <a:p>
            <a:pPr eaLnBrk="1" hangingPunct="1">
              <a:buFontTx/>
              <a:buNone/>
            </a:pPr>
            <a:r>
              <a:rPr lang="tr-TR" altLang="tr-TR" sz="900" b="1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2800" b="1" i="1" smtClean="0"/>
              <a:t>	</a:t>
            </a:r>
            <a:r>
              <a:rPr lang="tr-TR" altLang="tr-TR" sz="2800" i="1" smtClean="0"/>
              <a:t>Berberis </a:t>
            </a:r>
            <a:r>
              <a:rPr lang="tr-TR" altLang="tr-TR" sz="2800" smtClean="0"/>
              <a:t>(Kadıntuzluğu) deki diken yapraklar uzun sürgün üzerindeki 3 parçalı bileşik yaprakların diken haline geçmesiyle meydana gelmiştir.</a:t>
            </a:r>
            <a:r>
              <a:rPr lang="tr-TR" altLang="tr-TR" sz="2800" b="1" smtClean="0"/>
              <a:t> 	</a:t>
            </a:r>
          </a:p>
        </p:txBody>
      </p:sp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44675"/>
            <a:ext cx="1309688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8" descr="Berberis_thunbergii,_flowering_bran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924175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790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66B9C7-3371-4B45-B956-A5C97D6CA885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tr-TR" altLang="tr-TR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5194300" cy="48148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 </a:t>
            </a:r>
            <a:r>
              <a:rPr lang="tr-TR" altLang="tr-TR" sz="3600" b="1" smtClean="0">
                <a:solidFill>
                  <a:srgbClr val="FF0000"/>
                </a:solidFill>
              </a:rPr>
              <a:t>Diken Yapraklar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900" b="1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b="1" smtClean="0"/>
              <a:t>	</a:t>
            </a:r>
            <a:r>
              <a:rPr lang="tr-TR" altLang="tr-TR" sz="2800" smtClean="0"/>
              <a:t>Bu üç parçalı diken yaprakların koltuğundaki kısa sürgünde asimilasyon yaprakları bulunur.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Birçok kurak ortam bitkisinde yüzeyini artırmış ve etlenmiş olan gövde, su deposu görevini gördüğü gibi asimilasyon görevini de üzerine almıştır. </a:t>
            </a:r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268413"/>
            <a:ext cx="373697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998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D29098-EFF8-4406-B5DA-4C1D85DFE6CD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tr-TR" altLang="tr-TR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4427538" cy="49688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Diken Yapraklar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sz="2800" smtClean="0"/>
              <a:t>Böyle bitkilerin gövdesi üzerindeki yapraklar </a:t>
            </a:r>
            <a:r>
              <a:rPr lang="tr-TR" altLang="tr-TR" sz="2800" i="1" smtClean="0"/>
              <a:t>Opuntia </a:t>
            </a:r>
            <a:r>
              <a:rPr lang="tr-TR" altLang="tr-TR" sz="2800" smtClean="0"/>
              <a:t>(Kaynana dili) da olduğu gibi körelmiş, diken haline geçmiştir.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900" i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i="1" smtClean="0"/>
              <a:t>	Robinia </a:t>
            </a:r>
            <a:r>
              <a:rPr lang="tr-TR" altLang="tr-TR" sz="2800" smtClean="0"/>
              <a:t>(Beyazsalkım) da yalnız stipulalar diken halini almıştır.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Bazen </a:t>
            </a:r>
            <a:r>
              <a:rPr lang="tr-TR" altLang="tr-TR" sz="2800" i="1" smtClean="0"/>
              <a:t>Ilex </a:t>
            </a:r>
            <a:r>
              <a:rPr lang="tr-TR" altLang="tr-TR" sz="2800" smtClean="0"/>
              <a:t>(Çobanpüskülü) de olduğu gibi yaprakların kenarlarındaki dişler diken yapısındadır.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mtClean="0"/>
          </a:p>
        </p:txBody>
      </p:sp>
      <p:pic>
        <p:nvPicPr>
          <p:cNvPr id="11269" name="Picture 5" descr="Ilex-aquifolium-%27Aureomarg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41438"/>
            <a:ext cx="3017837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7" descr="RobiniaTrnyD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789363"/>
            <a:ext cx="3055937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7816850" y="45815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i="1"/>
              <a:t>Robinia sp.</a:t>
            </a:r>
          </a:p>
        </p:txBody>
      </p:sp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7885113" y="19891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i="1"/>
              <a:t>Ilex sp.</a:t>
            </a:r>
          </a:p>
        </p:txBody>
      </p:sp>
    </p:spTree>
    <p:extLst>
      <p:ext uri="{BB962C8B-B14F-4D97-AF65-F5344CB8AC3E}">
        <p14:creationId xmlns:p14="http://schemas.microsoft.com/office/powerpoint/2010/main" val="11343425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462A45E-622F-403C-B682-78D72B7EFCD2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tr-TR" altLang="tr-TR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13787" cy="51831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Depo Yaprakları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Su veya besin maddelerini depo etmek üzere farklılaşmış, etli, kalın yapraklara depo yaprakları denir.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Kurak veya tuzlu bölgelerde yaşayan bitkilerin yaprakları genellikle fazla miktarda su ihtiva eden, ekseriya klorofilsiz, büyük parankima hücrelerinden yapılmıştır.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Kurak mevsimde kullanmak üzere su saklayan etlenmiş gövde veya yapraklara sahip bitkilere </a:t>
            </a:r>
            <a:r>
              <a:rPr lang="tr-TR" altLang="tr-TR" b="1" i="1" smtClean="0">
                <a:solidFill>
                  <a:srgbClr val="FF0000"/>
                </a:solidFill>
              </a:rPr>
              <a:t>sukkulent bitki </a:t>
            </a:r>
            <a:r>
              <a:rPr lang="tr-TR" altLang="tr-TR" sz="2800" smtClean="0"/>
              <a:t>denir. </a:t>
            </a:r>
          </a:p>
        </p:txBody>
      </p:sp>
    </p:spTree>
    <p:extLst>
      <p:ext uri="{BB962C8B-B14F-4D97-AF65-F5344CB8AC3E}">
        <p14:creationId xmlns:p14="http://schemas.microsoft.com/office/powerpoint/2010/main" val="36137142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1AC41D-92B5-432F-99E1-DAD2034B934B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tr-TR" altLang="tr-TR" sz="140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4243388" cy="5102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 </a:t>
            </a:r>
            <a:r>
              <a:rPr lang="tr-TR" altLang="tr-TR" b="1" smtClean="0">
                <a:solidFill>
                  <a:srgbClr val="FF0000"/>
                </a:solidFill>
              </a:rPr>
              <a:t>Depo Yaprakları</a:t>
            </a:r>
            <a:r>
              <a:rPr lang="tr-TR" altLang="tr-TR" sz="280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2800" i="1" smtClean="0"/>
              <a:t>Sedum </a:t>
            </a:r>
            <a:r>
              <a:rPr lang="tr-TR" altLang="tr-TR" sz="2800" smtClean="0"/>
              <a:t>(Damkoruğu) ve </a:t>
            </a:r>
            <a:r>
              <a:rPr lang="tr-TR" altLang="tr-TR" sz="2800" i="1" smtClean="0"/>
              <a:t>Mesembryanthemum </a:t>
            </a:r>
            <a:r>
              <a:rPr lang="tr-TR" altLang="tr-TR" sz="2800" smtClean="0"/>
              <a:t>(Makas otu) da yapraklar etlenmiştir. </a:t>
            </a:r>
            <a:r>
              <a:rPr lang="tr-TR" altLang="tr-TR" sz="2800" i="1" smtClean="0"/>
              <a:t>Allium </a:t>
            </a:r>
            <a:r>
              <a:rPr lang="tr-TR" altLang="tr-TR" sz="2800" smtClean="0"/>
              <a:t>(Soğan) da olduğu gibi bulblu bitkilerin bulblarının etli, kalın yapraklarının parankima hücreleri fazla miktarda besin maddeleri depo eder. 	</a:t>
            </a:r>
          </a:p>
        </p:txBody>
      </p:sp>
      <p:pic>
        <p:nvPicPr>
          <p:cNvPr id="13317" name="Picture 7" descr="wsepu--lf219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8" y="1484313"/>
            <a:ext cx="19685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9" descr="Mesembryanthem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84313"/>
            <a:ext cx="2195512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6044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66DF18-F8EF-4D09-B27D-9B0269961D4E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tr-TR" altLang="tr-TR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4787900" cy="4060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Sülük Yapraklar</a:t>
            </a:r>
            <a:r>
              <a:rPr lang="tr-TR" altLang="tr-TR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80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Tırmanıcı bitkilerin tutunmasını sağlamak için yaprak veya yaprakçıklar incelerek sülük haline geçer.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800" i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i="1" smtClean="0"/>
              <a:t>	Pisum </a:t>
            </a:r>
            <a:r>
              <a:rPr lang="tr-TR" altLang="tr-TR" sz="2800" smtClean="0"/>
              <a:t>(Bezelye), ve </a:t>
            </a:r>
            <a:r>
              <a:rPr lang="tr-TR" altLang="tr-TR" sz="2800" i="1" smtClean="0"/>
              <a:t>Lathyrus </a:t>
            </a:r>
            <a:r>
              <a:rPr lang="tr-TR" altLang="tr-TR" sz="2800" smtClean="0"/>
              <a:t>(Mürdümük) un uçtaki yaprakçıklarından bir kısmı sülük haline geçmiştir.</a:t>
            </a:r>
            <a:r>
              <a:rPr lang="tr-TR" altLang="tr-TR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72612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462C14-D5B6-40FC-8B00-915D7FE15D9D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tr-TR" altLang="tr-TR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51847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 </a:t>
            </a:r>
            <a:r>
              <a:rPr lang="tr-TR" altLang="tr-TR" b="1" smtClean="0">
                <a:solidFill>
                  <a:srgbClr val="FF0000"/>
                </a:solidFill>
              </a:rPr>
              <a:t>Sülük Yapraklar</a:t>
            </a:r>
            <a:r>
              <a:rPr lang="tr-TR" altLang="tr-TR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2800" i="1" smtClean="0"/>
              <a:t>Lathyrus’ </a:t>
            </a:r>
            <a:r>
              <a:rPr lang="tr-TR" altLang="tr-TR" sz="2800" smtClean="0"/>
              <a:t>un bazı türlerinde bütün yaprağın bir tek sülük haline geçtiği, yaprak görevini böyle yapraklarda yapraksı stipulaların üzerine aldığı görülür. </a:t>
            </a:r>
          </a:p>
        </p:txBody>
      </p:sp>
      <p:pic>
        <p:nvPicPr>
          <p:cNvPr id="15365" name="Picture 5" descr="sjj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196975"/>
            <a:ext cx="3233738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6305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31CB4B-CFF0-4CA9-AB9A-96428A564186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tr-TR" altLang="tr-TR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tr-TR" altLang="tr-TR" sz="4800" b="1" smtClean="0">
                <a:solidFill>
                  <a:srgbClr val="FF0000"/>
                </a:solidFill>
              </a:rPr>
              <a:t>Sülük Yapraklar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7625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i="1" smtClean="0"/>
              <a:t>    Smilax </a:t>
            </a:r>
            <a:r>
              <a:rPr lang="tr-TR" altLang="tr-TR" smtClean="0"/>
              <a:t>(Saparna) da stipulalar, </a:t>
            </a:r>
            <a:r>
              <a:rPr lang="tr-TR" altLang="tr-TR" i="1" smtClean="0"/>
              <a:t>Clematis </a:t>
            </a:r>
            <a:r>
              <a:rPr lang="tr-TR" altLang="tr-TR" smtClean="0"/>
              <a:t>(Akasma) de petiyol sülük haline geçmiştir.</a:t>
            </a:r>
          </a:p>
          <a:p>
            <a:pPr eaLnBrk="1" hangingPunct="1"/>
            <a:endParaRPr lang="tr-TR" altLang="tr-TR" smtClean="0"/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644900"/>
            <a:ext cx="2547938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773238"/>
            <a:ext cx="33242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276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1CA0A95-E1CD-4521-BB25-80243D8890B0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tr-TR" altLang="tr-TR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428466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Kapan Yapraklar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2800" i="1" smtClean="0"/>
              <a:t>Nepenthes, Sarracenia, Dionaea, Drosera </a:t>
            </a:r>
            <a:r>
              <a:rPr lang="tr-TR" altLang="tr-TR" sz="2800" smtClean="0"/>
              <a:t>gibi böcek kapan bitkilerin yaprakları farklı şekilde değişikliğe uğrayarak böcekleri yakalayacak kapan yapraklar haline geçmiştir.</a:t>
            </a:r>
          </a:p>
        </p:txBody>
      </p:sp>
    </p:spTree>
    <p:extLst>
      <p:ext uri="{BB962C8B-B14F-4D97-AF65-F5344CB8AC3E}">
        <p14:creationId xmlns:p14="http://schemas.microsoft.com/office/powerpoint/2010/main" val="42244318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0422E1-7812-4938-A76C-9E2225A18606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tr-TR" altLang="tr-TR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tr-TR" altLang="tr-TR" sz="2800" b="1" smtClean="0"/>
              <a:t>YAPRAK METAMORFOZLARI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11325"/>
            <a:ext cx="490696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mtClean="0">
                <a:solidFill>
                  <a:srgbClr val="FF0000"/>
                </a:solidFill>
              </a:rPr>
              <a:t> </a:t>
            </a:r>
            <a:r>
              <a:rPr lang="tr-TR" altLang="tr-TR" sz="3600" b="1" smtClean="0">
                <a:solidFill>
                  <a:srgbClr val="FF0000"/>
                </a:solidFill>
              </a:rPr>
              <a:t>Kapan Yapraklar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smtClean="0"/>
              <a:t>Yapraklardaki tüy veya emergenslerin saldıkları fermentlerle böcekler eritilerek emilir. </a:t>
            </a:r>
          </a:p>
          <a:p>
            <a:pPr eaLnBrk="1" hangingPunct="1">
              <a:buFontTx/>
              <a:buNone/>
            </a:pPr>
            <a:endParaRPr lang="tr-TR" altLang="tr-TR" sz="8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mtClean="0"/>
              <a:t>Böyle </a:t>
            </a:r>
            <a:r>
              <a:rPr lang="en-US" altLang="tr-TR" smtClean="0"/>
              <a:t>yapraklar bitkinin beslenmesinde rol oynar.</a:t>
            </a:r>
            <a:r>
              <a:rPr lang="tr-TR" altLang="tr-TR" smtClean="0"/>
              <a:t> </a:t>
            </a:r>
          </a:p>
        </p:txBody>
      </p:sp>
      <p:pic>
        <p:nvPicPr>
          <p:cNvPr id="18437" name="Picture 5" descr="08-015h_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341438"/>
            <a:ext cx="28575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0310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E84500D-B344-4AA3-858E-F6BA4C35A544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tr-TR" altLang="tr-TR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208962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Üretken Yapraklar</a:t>
            </a:r>
          </a:p>
          <a:p>
            <a:pPr eaLnBrk="1" hangingPunct="1">
              <a:buFontTx/>
              <a:buNone/>
            </a:pPr>
            <a:r>
              <a:rPr lang="tr-TR" altLang="tr-TR" sz="9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Bazı hallerde bitkinin çoğalmasında rol oynayan yapraklara  üretken  yapraklar denir. </a:t>
            </a:r>
          </a:p>
          <a:p>
            <a:pPr eaLnBrk="1" hangingPunct="1">
              <a:buFontTx/>
              <a:buNone/>
            </a:pPr>
            <a:endParaRPr lang="tr-TR" altLang="tr-TR" sz="900" smtClean="0"/>
          </a:p>
          <a:p>
            <a:pPr eaLnBrk="1" hangingPunct="1">
              <a:buFontTx/>
              <a:buNone/>
            </a:pPr>
            <a:r>
              <a:rPr lang="tr-TR" altLang="tr-TR" smtClean="0"/>
              <a:t>	Örneğin, nemli toprağa yatırılan </a:t>
            </a:r>
            <a:r>
              <a:rPr lang="tr-TR" altLang="tr-TR" i="1" smtClean="0"/>
              <a:t>Begonia </a:t>
            </a:r>
            <a:r>
              <a:rPr lang="tr-TR" altLang="tr-TR" smtClean="0"/>
              <a:t>(Begonya) yaprağı yeni bir bitki verebilir.  </a:t>
            </a:r>
          </a:p>
        </p:txBody>
      </p:sp>
    </p:spTree>
    <p:extLst>
      <p:ext uri="{BB962C8B-B14F-4D97-AF65-F5344CB8AC3E}">
        <p14:creationId xmlns:p14="http://schemas.microsoft.com/office/powerpoint/2010/main" val="369552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83EFBBC-0F65-4BDC-B7A8-7B48EABF0EBD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65</a:t>
            </a:fld>
            <a:endParaRPr lang="tr-TR" altLang="tr-TR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23050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Üretken Yapraklar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	</a:t>
            </a:r>
            <a:r>
              <a:rPr lang="tr-TR" altLang="tr-TR" i="1" smtClean="0"/>
              <a:t>Bryophyllum’ </a:t>
            </a:r>
            <a:r>
              <a:rPr lang="tr-TR" altLang="tr-TR" smtClean="0"/>
              <a:t>un asimilasyon yapraklarının kenarlarındaki bazı bölgelerin meristem özelliklerini muhafaza ettiği ve bu bölgelerin genç bitkiler halinde geliştiği görülür. 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95288" y="4365625"/>
            <a:ext cx="82819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tr-TR" altLang="tr-TR"/>
              <a:t>Bu bitkicikler toprağa düşerek, uygun şartlarda yeni bitkiler meydana getirir. </a:t>
            </a:r>
          </a:p>
        </p:txBody>
      </p:sp>
    </p:spTree>
    <p:extLst>
      <p:ext uri="{BB962C8B-B14F-4D97-AF65-F5344CB8AC3E}">
        <p14:creationId xmlns:p14="http://schemas.microsoft.com/office/powerpoint/2010/main" val="12095458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7F857C-5331-4386-BE4A-4349CF1DF4B1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66</a:t>
            </a:fld>
            <a:endParaRPr lang="tr-TR" altLang="tr-TR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YAPRAK METAMORFOZLARI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45978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Çiçek Parçaları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9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mtClean="0"/>
              <a:t>Gerek çiçek örtüsü yaprakları, gerek eşeysel üremede rol oynayan erkek ve dişi organlar yaprakların metamorfozundan meydana gelmiştir.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13759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46AFA8-D4B2-41EF-B7BC-D82D1CDFF76C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67</a:t>
            </a:fld>
            <a:endParaRPr lang="tr-TR" altLang="tr-TR" sz="140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33600"/>
            <a:ext cx="9144000" cy="1143000"/>
          </a:xfrm>
        </p:spPr>
        <p:txBody>
          <a:bodyPr/>
          <a:lstStyle/>
          <a:p>
            <a:pPr eaLnBrk="1" hangingPunct="1"/>
            <a:r>
              <a:rPr lang="fr-FR" altLang="tr-TR" b="1" smtClean="0"/>
              <a:t>YAPRA</a:t>
            </a:r>
            <a:r>
              <a:rPr lang="tr-TR" altLang="tr-TR" b="1" smtClean="0"/>
              <a:t>ĞIN İÇ MORFOLOJİSİ</a:t>
            </a:r>
            <a:r>
              <a:rPr lang="tr-TR" altLang="tr-TR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09064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DEF5633-E6A2-4FF6-93C6-D966538E3357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68</a:t>
            </a:fld>
            <a:endParaRPr lang="tr-TR" altLang="tr-TR" sz="1400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Yaprağın iç yapısı genellikle fotosentez olayına elverişli bir durum göstermektedir.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9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Hücrelerinde fazla sayıda kloroplast, mümkün olduğu kadar fazla ışık alacak şekilde yer almıştır.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9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Gaz alış verişini sağlamak bakımından hücrelerin yüzeyleri mümkün olduğu kadar hücre arası boşluklarıyla çevrilmiştir..</a:t>
            </a:r>
          </a:p>
        </p:txBody>
      </p:sp>
    </p:spTree>
    <p:extLst>
      <p:ext uri="{BB962C8B-B14F-4D97-AF65-F5344CB8AC3E}">
        <p14:creationId xmlns:p14="http://schemas.microsoft.com/office/powerpoint/2010/main" val="37163774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826F87-C697-445E-9201-C33789727D9D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69</a:t>
            </a:fld>
            <a:endParaRPr lang="tr-TR" altLang="tr-TR" sz="140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 Fotosentezde kullanılacak su ve suda erimiş maddeleri alma, fotosentez ürünlerini iletim demetlerine iletme bakımından elverişli bir yapıya sahiptir</a:t>
            </a:r>
          </a:p>
        </p:txBody>
      </p:sp>
    </p:spTree>
    <p:extLst>
      <p:ext uri="{BB962C8B-B14F-4D97-AF65-F5344CB8AC3E}">
        <p14:creationId xmlns:p14="http://schemas.microsoft.com/office/powerpoint/2010/main" val="14083112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A167D1C-B920-4607-B3DE-03317BFAF79D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70</a:t>
            </a:fld>
            <a:endParaRPr lang="tr-TR" altLang="tr-TR" sz="140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197326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tr-TR" altLang="tr-TR" smtClean="0"/>
              <a:t>	Gelişmiş bir yapraktan enine kesit alınacak olursa, epiderma ve iki epiderma arasındaki parankima dokusundan meydana gelmiş </a:t>
            </a:r>
            <a:r>
              <a:rPr lang="tr-TR" altLang="tr-TR" sz="3600" smtClean="0"/>
              <a:t> </a:t>
            </a:r>
            <a:r>
              <a:rPr lang="tr-TR" altLang="tr-TR" sz="3600" b="1" smtClean="0">
                <a:solidFill>
                  <a:srgbClr val="FF0000"/>
                </a:solidFill>
              </a:rPr>
              <a:t>m e z o f i l den</a:t>
            </a:r>
            <a:r>
              <a:rPr lang="tr-TR" altLang="tr-TR" smtClean="0"/>
              <a:t> ibaret olduğu görülür. </a:t>
            </a:r>
          </a:p>
        </p:txBody>
      </p:sp>
    </p:spTree>
    <p:extLst>
      <p:ext uri="{BB962C8B-B14F-4D97-AF65-F5344CB8AC3E}">
        <p14:creationId xmlns:p14="http://schemas.microsoft.com/office/powerpoint/2010/main" val="42350686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23F16C-8BF7-4465-A8EA-2B5AC767A002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71</a:t>
            </a:fld>
            <a:endParaRPr lang="tr-TR" altLang="tr-TR" sz="1400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77875"/>
          </a:xfrm>
        </p:spPr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3816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Genellikle yaprakların iç yapısı oldukça değişik olmakla beraber, üç tipe ayrılabilir.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0000"/>
                </a:solidFill>
              </a:rPr>
              <a:t>	1. Tip:</a:t>
            </a:r>
            <a:r>
              <a:rPr lang="tr-TR" altLang="tr-TR" smtClean="0"/>
              <a:t>  üst tarafa bakan doku ile alt tarafa bakan doku birbirinden farklıdır. </a:t>
            </a:r>
          </a:p>
          <a:p>
            <a:pPr eaLnBrk="1" hangingPunct="1">
              <a:buFontTx/>
              <a:buNone/>
            </a:pPr>
            <a:endParaRPr lang="tr-TR" altLang="tr-TR" sz="800" smtClean="0"/>
          </a:p>
          <a:p>
            <a:pPr eaLnBrk="1" hangingPunct="1">
              <a:buFontTx/>
              <a:buNone/>
            </a:pPr>
            <a:r>
              <a:rPr lang="tr-TR" altLang="tr-TR" smtClean="0"/>
              <a:t>	Böyle yapraklara </a:t>
            </a:r>
            <a:r>
              <a:rPr lang="tr-TR" altLang="tr-TR" b="1" smtClean="0">
                <a:solidFill>
                  <a:srgbClr val="FF0000"/>
                </a:solidFill>
              </a:rPr>
              <a:t>bifasiy</a:t>
            </a:r>
            <a:r>
              <a:rPr lang="en-US" altLang="tr-TR" b="1" smtClean="0">
                <a:solidFill>
                  <a:srgbClr val="FF0000"/>
                </a:solidFill>
              </a:rPr>
              <a:t>a</a:t>
            </a:r>
            <a:r>
              <a:rPr lang="tr-TR" altLang="tr-TR" b="1" smtClean="0">
                <a:solidFill>
                  <a:srgbClr val="FF0000"/>
                </a:solidFill>
              </a:rPr>
              <a:t>l</a:t>
            </a:r>
            <a:r>
              <a:rPr lang="tr-TR" altLang="tr-TR" smtClean="0"/>
              <a:t> veya </a:t>
            </a:r>
            <a:r>
              <a:rPr lang="en-US" altLang="tr-TR" b="1" smtClean="0">
                <a:solidFill>
                  <a:srgbClr val="FF0000"/>
                </a:solidFill>
              </a:rPr>
              <a:t>dor</a:t>
            </a:r>
            <a:r>
              <a:rPr lang="tr-TR" altLang="tr-TR" b="1" smtClean="0">
                <a:solidFill>
                  <a:srgbClr val="FF0000"/>
                </a:solidFill>
              </a:rPr>
              <a:t>siventral</a:t>
            </a:r>
            <a:r>
              <a:rPr lang="tr-TR" altLang="tr-TR" smtClean="0">
                <a:solidFill>
                  <a:srgbClr val="FF0000"/>
                </a:solidFill>
              </a:rPr>
              <a:t> </a:t>
            </a:r>
            <a:r>
              <a:rPr lang="en-US" altLang="tr-TR" smtClean="0"/>
              <a:t>yaprak denir.</a:t>
            </a:r>
            <a:r>
              <a:rPr lang="tr-TR" altLang="tr-TR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50659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BB8126-AE6F-474D-A6BC-9CE238A8B8C2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72</a:t>
            </a:fld>
            <a:endParaRPr lang="tr-TR" altLang="tr-TR" sz="140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8447088" cy="13239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 </a:t>
            </a:r>
            <a:r>
              <a:rPr lang="tr-TR" altLang="tr-TR" b="1" smtClean="0">
                <a:solidFill>
                  <a:srgbClr val="FF0000"/>
                </a:solidFill>
              </a:rPr>
              <a:t>2. Tip:</a:t>
            </a:r>
            <a:r>
              <a:rPr lang="tr-TR" altLang="tr-TR" smtClean="0"/>
              <a:t> Ü</a:t>
            </a:r>
            <a:r>
              <a:rPr lang="en-US" altLang="tr-TR" smtClean="0"/>
              <a:t>st ve alt </a:t>
            </a:r>
            <a:r>
              <a:rPr lang="tr-TR" altLang="tr-TR" smtClean="0"/>
              <a:t>kısmın yapısı birbirine benzer.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Böyle yapraklar </a:t>
            </a:r>
            <a:r>
              <a:rPr lang="tr-TR" altLang="tr-TR" sz="3600" b="1" smtClean="0">
                <a:solidFill>
                  <a:srgbClr val="FF0000"/>
                </a:solidFill>
              </a:rPr>
              <a:t>ekvifasiyal </a:t>
            </a:r>
            <a:r>
              <a:rPr lang="en-US" altLang="tr-TR" sz="3600" b="1" smtClean="0">
                <a:solidFill>
                  <a:srgbClr val="FF0000"/>
                </a:solidFill>
              </a:rPr>
              <a:t>veya izolateral </a:t>
            </a:r>
            <a:r>
              <a:rPr lang="en-US" altLang="tr-TR" smtClean="0"/>
              <a:t>yaprak</a:t>
            </a:r>
            <a:r>
              <a:rPr lang="tr-TR" altLang="tr-TR" smtClean="0"/>
              <a:t>ları meydana getirir. </a:t>
            </a:r>
          </a:p>
        </p:txBody>
      </p:sp>
    </p:spTree>
    <p:extLst>
      <p:ext uri="{BB962C8B-B14F-4D97-AF65-F5344CB8AC3E}">
        <p14:creationId xmlns:p14="http://schemas.microsoft.com/office/powerpoint/2010/main" val="24372157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29E7789-AEB5-4A5E-B16C-CB48E42A40D7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73</a:t>
            </a:fld>
            <a:endParaRPr lang="tr-TR" altLang="tr-TR" sz="1400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1143000"/>
          </a:xfrm>
        </p:spPr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349500"/>
            <a:ext cx="8964612" cy="1512888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 </a:t>
            </a:r>
            <a:r>
              <a:rPr lang="tr-TR" altLang="tr-TR" b="1" smtClean="0">
                <a:solidFill>
                  <a:srgbClr val="FF0000"/>
                </a:solidFill>
              </a:rPr>
              <a:t>3. Tip:</a:t>
            </a:r>
            <a:r>
              <a:rPr lang="tr-TR" altLang="tr-TR" smtClean="0"/>
              <a:t> 	Bazı hallerde ise üst ve alt yüzü ayırt edilemeyen aşağı yukarı silindir veya kılıçsı biçim almış yapraklara rastlanır ki,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bunlara </a:t>
            </a:r>
            <a:r>
              <a:rPr lang="tr-TR" altLang="tr-TR" sz="3600" b="1" smtClean="0">
                <a:solidFill>
                  <a:srgbClr val="FF0000"/>
                </a:solidFill>
              </a:rPr>
              <a:t>u n i f a s i y a l</a:t>
            </a:r>
            <a:r>
              <a:rPr lang="tr-TR" altLang="tr-TR" sz="3600" smtClean="0"/>
              <a:t> </a:t>
            </a:r>
            <a:r>
              <a:rPr lang="tr-TR" altLang="tr-TR" smtClean="0"/>
              <a:t>yaprak denir.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030818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82D57D8-F5F8-4622-80EF-2CA5AA0D620A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74</a:t>
            </a:fld>
            <a:endParaRPr lang="tr-TR" altLang="tr-TR" sz="1400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En çok bulunan bifasiyal yapraklara, daha ziyade yaprak ayaları güneş ışınlarına dikey duran yapraklarda, ekvifasiyal ve unifasiyal yapraklara ise düşey durumlu, her yüzü güneş ışınlarını aynı derecede alan yapraklarda rastlanır. </a:t>
            </a:r>
          </a:p>
        </p:txBody>
      </p:sp>
    </p:spTree>
    <p:extLst>
      <p:ext uri="{BB962C8B-B14F-4D97-AF65-F5344CB8AC3E}">
        <p14:creationId xmlns:p14="http://schemas.microsoft.com/office/powerpoint/2010/main" val="8681463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D9E0EF-7F46-4510-9316-23D9997169B9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75</a:t>
            </a:fld>
            <a:endParaRPr lang="tr-TR" altLang="tr-TR" sz="1400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Epiderma :</a:t>
            </a:r>
            <a:r>
              <a:rPr lang="tr-TR" altLang="tr-TR" sz="3600" smtClean="0">
                <a:solidFill>
                  <a:srgbClr val="FF0000"/>
                </a:solidFill>
              </a:rPr>
              <a:t> </a:t>
            </a:r>
            <a:r>
              <a:rPr lang="tr-TR" altLang="tr-TR" smtClean="0"/>
              <a:t>Yaprağın bütün dış yüzeyi tipik bir epiderma dokusu ile örtülüdür.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Farklı bitkilerin epidermasında farklı tip stomalara, tüylere, emergenslere ve hidatodlara rastlanabilir.</a:t>
            </a:r>
          </a:p>
        </p:txBody>
      </p:sp>
    </p:spTree>
    <p:extLst>
      <p:ext uri="{BB962C8B-B14F-4D97-AF65-F5344CB8AC3E}">
        <p14:creationId xmlns:p14="http://schemas.microsoft.com/office/powerpoint/2010/main" val="23646458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8254D57-42CA-4029-8242-08A51EC22041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76</a:t>
            </a:fld>
            <a:endParaRPr lang="tr-TR" altLang="tr-TR" sz="1400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Yapraktaki stoma sayısı bitkiden bitkiye fark gösterir.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Kserofit (kurakçıl) bitkilerde mm</a:t>
            </a:r>
            <a:r>
              <a:rPr lang="tr-TR" altLang="tr-TR" baseline="30000" smtClean="0"/>
              <a:t>2</a:t>
            </a:r>
            <a:r>
              <a:rPr lang="tr-TR" altLang="tr-TR" smtClean="0"/>
              <a:t> ye 10-50 stoma düştüğü halde </a:t>
            </a:r>
            <a:r>
              <a:rPr lang="tr-TR" altLang="tr-TR" i="1" smtClean="0"/>
              <a:t>Spiraea sp. </a:t>
            </a:r>
            <a:r>
              <a:rPr lang="tr-TR" altLang="tr-TR" smtClean="0"/>
              <a:t>da bu sayı 1300 kadar olabilir. </a:t>
            </a:r>
          </a:p>
          <a:p>
            <a:pPr eaLnBrk="1" hangingPunct="1">
              <a:buFontTx/>
              <a:buNone/>
            </a:pPr>
            <a:r>
              <a:rPr lang="tr-TR" altLang="tr-TR" sz="9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Genellikle ortalama olarak mm</a:t>
            </a:r>
            <a:r>
              <a:rPr lang="tr-TR" altLang="tr-TR" baseline="30000" smtClean="0"/>
              <a:t>2</a:t>
            </a:r>
            <a:r>
              <a:rPr lang="tr-TR" altLang="tr-TR" smtClean="0"/>
              <a:t> ye düşen stoma sayısı 250 kadardır.</a:t>
            </a:r>
          </a:p>
        </p:txBody>
      </p:sp>
    </p:spTree>
    <p:extLst>
      <p:ext uri="{BB962C8B-B14F-4D97-AF65-F5344CB8AC3E}">
        <p14:creationId xmlns:p14="http://schemas.microsoft.com/office/powerpoint/2010/main" val="26280848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1CE334-B9B7-4BCD-8123-5C7E1C90D5D6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77</a:t>
            </a:fld>
            <a:endParaRPr lang="tr-TR" altLang="tr-TR" sz="1400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mtClean="0"/>
              <a:t>Yaprak epiderması ya tüysüzdür, ya da şekilleri, bulundukları yer ve sayıları bakımından değişik olan tüylere sahiptir.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9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mtClean="0"/>
              <a:t>Tüyler bazen yalnız üst veya altta, ya da her iki epidermada bulunabilir.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9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mtClean="0"/>
              <a:t>Bazı yapraklarda tüyler yalnız yaprak kenarlarında veya damarlara rastlayan epidermada yer alır.</a:t>
            </a:r>
          </a:p>
        </p:txBody>
      </p:sp>
    </p:spTree>
    <p:extLst>
      <p:ext uri="{BB962C8B-B14F-4D97-AF65-F5344CB8AC3E}">
        <p14:creationId xmlns:p14="http://schemas.microsoft.com/office/powerpoint/2010/main" val="2293022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FE13A7-C6FE-417F-8DBA-2F5075FB39D8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78</a:t>
            </a:fld>
            <a:endParaRPr lang="tr-TR" altLang="tr-TR" sz="1400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Mezofil:</a:t>
            </a:r>
            <a:r>
              <a:rPr lang="tr-TR" altLang="tr-TR" smtClean="0"/>
              <a:t> Epiderma arasında bulunan mezofil ince çeperli parankima hücrelerinden oluşmuştur.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Her ne kadar bu hücreler şekil ve düzen bakımından bir çok farklar gösterse de, genellikle palizat parankiması ve sünger   parankiması olmak üzere iki tip parankimadan meydana gelmiştir.</a:t>
            </a:r>
          </a:p>
        </p:txBody>
      </p:sp>
    </p:spTree>
    <p:extLst>
      <p:ext uri="{BB962C8B-B14F-4D97-AF65-F5344CB8AC3E}">
        <p14:creationId xmlns:p14="http://schemas.microsoft.com/office/powerpoint/2010/main" val="3886549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AF23865-A057-4944-9939-225E9F15D179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79</a:t>
            </a:fld>
            <a:endParaRPr lang="tr-TR" altLang="tr-TR" sz="1400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00"/>
                </a:solidFill>
              </a:rPr>
              <a:t>Palizat parankiması: </a:t>
            </a:r>
            <a:r>
              <a:rPr lang="tr-TR" altLang="tr-TR" sz="2800" smtClean="0"/>
              <a:t>Bir veya daha fazla sıra hücreden yapılmış olan palizat parankiması çoğunlukla yalnız üst veya hem üst, hem alt epidermanın altında bulunur. </a:t>
            </a:r>
          </a:p>
          <a:p>
            <a:pPr eaLnBrk="1" hangingPunct="1">
              <a:buFontTx/>
              <a:buNone/>
            </a:pPr>
            <a:endParaRPr lang="tr-TR" altLang="tr-TR" sz="9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Bifasiyal yapraklarda palizat parankiması yalnız üst epidermanın altında, ekvifasiyal yapraklarda ise çoğunlukla her iki epidermanın altında bulunur. </a:t>
            </a:r>
          </a:p>
        </p:txBody>
      </p:sp>
    </p:spTree>
    <p:extLst>
      <p:ext uri="{BB962C8B-B14F-4D97-AF65-F5344CB8AC3E}">
        <p14:creationId xmlns:p14="http://schemas.microsoft.com/office/powerpoint/2010/main" val="1986535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08C972B-9E0B-48C7-9272-4134CA944990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80</a:t>
            </a:fld>
            <a:endParaRPr lang="tr-TR" altLang="tr-TR" sz="1400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43013" name="Picture 5" descr="leaf_micro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90625"/>
            <a:ext cx="8424862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9486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80F4E7E-3FB5-4007-9F6C-5ACBC6B7A3F3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81</a:t>
            </a:fld>
            <a:endParaRPr lang="tr-TR" altLang="tr-TR" sz="1400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13787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Sünger parankiması:</a:t>
            </a:r>
            <a:r>
              <a:rPr lang="tr-TR" altLang="tr-TR" sz="3600" smtClean="0">
                <a:solidFill>
                  <a:srgbClr val="FF0000"/>
                </a:solidFill>
              </a:rPr>
              <a:t> </a:t>
            </a:r>
            <a:r>
              <a:rPr lang="tr-TR" altLang="tr-TR" smtClean="0"/>
              <a:t>Genellikle sünger parankiması hücreleri düzenli şekilde değildir.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Çok gevşek oldukları için yüzeylerinin büyük bir kısmı hücre arası boşluklarıyla çevrilmiştir.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94290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00"/>
                </a:solidFill>
              </a:rPr>
              <a:t>Sünger parankiması</a:t>
            </a:r>
            <a:endParaRPr lang="tr-TR" altLang="tr-TR" smtClean="0"/>
          </a:p>
        </p:txBody>
      </p:sp>
      <p:sp>
        <p:nvSpPr>
          <p:cNvPr id="45059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Bazen sünger parankiması hücreleri kollar meydana getirerek kolları komşu hücrelerin kolları ile birleşip ağsı yapıda bir tip parankima dokusu teşkil eder.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Böyle parankimaya </a:t>
            </a:r>
            <a:r>
              <a:rPr lang="tr-TR" altLang="tr-TR" b="1" smtClean="0">
                <a:solidFill>
                  <a:srgbClr val="FF0000"/>
                </a:solidFill>
              </a:rPr>
              <a:t>yıldız parankiması veya kollu parankima   </a:t>
            </a:r>
            <a:r>
              <a:rPr lang="tr-TR" altLang="tr-TR" smtClean="0"/>
              <a:t>denir.</a:t>
            </a:r>
          </a:p>
          <a:p>
            <a:pPr eaLnBrk="1" hangingPunct="1"/>
            <a:endParaRPr lang="tr-TR" altLang="tr-TR" smtClean="0"/>
          </a:p>
        </p:txBody>
      </p:sp>
      <p:sp>
        <p:nvSpPr>
          <p:cNvPr id="4506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39E406C-CE3D-4B2F-9D32-4806D56D9413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82</a:t>
            </a:fld>
            <a:endParaRPr lang="tr-TR" altLang="tr-TR" sz="1400" smtClean="0"/>
          </a:p>
        </p:txBody>
      </p:sp>
    </p:spTree>
    <p:extLst>
      <p:ext uri="{BB962C8B-B14F-4D97-AF65-F5344CB8AC3E}">
        <p14:creationId xmlns:p14="http://schemas.microsoft.com/office/powerpoint/2010/main" val="5294951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A38476-6EC8-42AC-A712-B695961FB0F4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83</a:t>
            </a:fld>
            <a:endParaRPr lang="tr-TR" altLang="tr-TR" sz="1400" smtClean="0"/>
          </a:p>
        </p:txBody>
      </p:sp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2238"/>
            <a:ext cx="8640763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44900"/>
            <a:ext cx="263525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8" descr="Image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657600"/>
            <a:ext cx="28670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566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BBF7E1-6A5D-49E4-884B-530A2D9CD448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84</a:t>
            </a:fld>
            <a:endParaRPr lang="tr-TR" altLang="tr-TR" sz="1400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8229600" cy="981075"/>
          </a:xfrm>
        </p:spPr>
        <p:txBody>
          <a:bodyPr/>
          <a:lstStyle/>
          <a:p>
            <a:pPr eaLnBrk="1" hangingPunct="1"/>
            <a:r>
              <a:rPr lang="fr-FR" altLang="tr-TR" sz="2800" b="1" smtClean="0"/>
              <a:t>YAPRA</a:t>
            </a:r>
            <a:r>
              <a:rPr lang="tr-TR" altLang="tr-TR" sz="2800" b="1" smtClean="0"/>
              <a:t>ĞIN İÇ MORFOLOJİSİ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205038"/>
            <a:ext cx="8642350" cy="25495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3600" b="1" smtClean="0">
                <a:solidFill>
                  <a:srgbClr val="FF0000"/>
                </a:solidFill>
              </a:rPr>
              <a:t>Damarlar :</a:t>
            </a:r>
            <a:r>
              <a:rPr lang="tr-TR" altLang="tr-TR" sz="2800" smtClean="0"/>
              <a:t> </a:t>
            </a:r>
            <a:r>
              <a:rPr lang="tr-TR" altLang="tr-TR" smtClean="0"/>
              <a:t>Damarlar bir veya daha fazla iletim demetinden meydana gelmiştir.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Çok ince bir ağ sistemi meydana getirecek şekilde dallanarak yaprağın her yerine dağılmış olan damarlar aracılığı ile madde iletimi kolaylaştırılmış olur.</a:t>
            </a:r>
          </a:p>
        </p:txBody>
      </p:sp>
    </p:spTree>
    <p:extLst>
      <p:ext uri="{BB962C8B-B14F-4D97-AF65-F5344CB8AC3E}">
        <p14:creationId xmlns:p14="http://schemas.microsoft.com/office/powerpoint/2010/main" val="42578388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69F309-F8A4-48AE-B07D-A8B90D3880F6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85</a:t>
            </a:fld>
            <a:endParaRPr lang="tr-TR" altLang="tr-TR" sz="1400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Zea mays (mısır) yaprağının enine kesiti</a:t>
            </a:r>
          </a:p>
        </p:txBody>
      </p:sp>
      <p:pic>
        <p:nvPicPr>
          <p:cNvPr id="4813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341438"/>
            <a:ext cx="8064500" cy="5330825"/>
          </a:xfrm>
          <a:noFill/>
        </p:spPr>
      </p:pic>
    </p:spTree>
    <p:extLst>
      <p:ext uri="{BB962C8B-B14F-4D97-AF65-F5344CB8AC3E}">
        <p14:creationId xmlns:p14="http://schemas.microsoft.com/office/powerpoint/2010/main" val="112750023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848</Words>
  <Application>Microsoft Office PowerPoint</Application>
  <PresentationFormat>Ekran Gösterisi (4:3)</PresentationFormat>
  <Paragraphs>557</Paragraphs>
  <Slides>85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85</vt:i4>
      </vt:variant>
    </vt:vector>
  </HeadingPairs>
  <TitlesOfParts>
    <vt:vector size="89" baseType="lpstr">
      <vt:lpstr>Arial</vt:lpstr>
      <vt:lpstr>Calibri</vt:lpstr>
      <vt:lpstr>Times New Roman</vt:lpstr>
      <vt:lpstr>Ofis Teması</vt:lpstr>
      <vt:lpstr>B. YAPRAK </vt:lpstr>
      <vt:lpstr>YAPRAĞIN   DIŞ   MORFOLOJİSİ </vt:lpstr>
      <vt:lpstr>YAPRAĞIN   DIŞ   MORFOLOJİSİ</vt:lpstr>
      <vt:lpstr>YAPRAĞIN   DIŞ   MORFOLOJİSİ</vt:lpstr>
      <vt:lpstr>YAPRAĞIN   DIŞ   MORFOLOJİSİ</vt:lpstr>
      <vt:lpstr>PowerPoint Sunusu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PowerPoint Sunusu</vt:lpstr>
      <vt:lpstr>YAPRAĞIN   DIŞ   MORFOLOJİSİ</vt:lpstr>
      <vt:lpstr>YAPRAĞIN   DIŞ   MORFOLOJİSİ</vt:lpstr>
      <vt:lpstr>Laminanın şekli </vt:lpstr>
      <vt:lpstr>Laminanın Kenarı</vt:lpstr>
      <vt:lpstr>YAPRAĞIN   DIŞ   MORFOLOJİSİ</vt:lpstr>
      <vt:lpstr>YAPRAĞIN   DIŞ   MORFOLOJİSİ</vt:lpstr>
      <vt:lpstr>PowerPoint Sunusu</vt:lpstr>
      <vt:lpstr>PowerPoint Sunusu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Yaprakların gövdeye bağlanışı</vt:lpstr>
      <vt:lpstr>YAPRAĞIN   DIŞ   MORFOLOJİSİ</vt:lpstr>
      <vt:lpstr>s t i p u l a (kulakcık)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YAPRAĞIN   DIŞ   MORFOLOJİSİ</vt:lpstr>
      <vt:lpstr>PowerPoint Sunusu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YAPRAK METAMORFOZLARI</vt:lpstr>
      <vt:lpstr>Sülük Yapraklar</vt:lpstr>
      <vt:lpstr>YAPRAK METAMORFOZLARI</vt:lpstr>
      <vt:lpstr>YAPRAK METAMORFOZLARI</vt:lpstr>
      <vt:lpstr>YAPRAK METAMORFOZLARI</vt:lpstr>
      <vt:lpstr>YAPRAK METAMORFOZLARI</vt:lpstr>
      <vt:lpstr>YAPRAK METAMORFOZLARI</vt:lpstr>
      <vt:lpstr>YAPRAĞIN İÇ MORFOLOJİSİ 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YAPRAĞIN İÇ MORFOLOJİSİ</vt:lpstr>
      <vt:lpstr>Sünger parankiması</vt:lpstr>
      <vt:lpstr>PowerPoint Sunusu</vt:lpstr>
      <vt:lpstr>YAPRAĞIN İÇ MORFOLOJİSİ</vt:lpstr>
      <vt:lpstr>Zea mays (mısır) yaprağının enine kesiti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 YAPRAK</dc:title>
  <dc:creator>Windows Kullanıcısı</dc:creator>
  <cp:lastModifiedBy>Tülay Aytaş AKÇİN</cp:lastModifiedBy>
  <cp:revision>3</cp:revision>
  <dcterms:created xsi:type="dcterms:W3CDTF">2020-03-17T20:19:05Z</dcterms:created>
  <dcterms:modified xsi:type="dcterms:W3CDTF">2021-03-09T11:18:15Z</dcterms:modified>
</cp:coreProperties>
</file>