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1"/>
  </p:sldMasterIdLst>
  <p:notesMasterIdLst>
    <p:notesMasterId r:id="rId27"/>
  </p:notesMasterIdLst>
  <p:handoutMasterIdLst>
    <p:handoutMasterId r:id="rId28"/>
  </p:handoutMasterIdLst>
  <p:sldIdLst>
    <p:sldId id="497" r:id="rId2"/>
    <p:sldId id="544" r:id="rId3"/>
    <p:sldId id="545" r:id="rId4"/>
    <p:sldId id="546" r:id="rId5"/>
    <p:sldId id="589" r:id="rId6"/>
    <p:sldId id="547" r:id="rId7"/>
    <p:sldId id="590" r:id="rId8"/>
    <p:sldId id="587" r:id="rId9"/>
    <p:sldId id="548" r:id="rId10"/>
    <p:sldId id="549" r:id="rId11"/>
    <p:sldId id="550" r:id="rId12"/>
    <p:sldId id="551" r:id="rId13"/>
    <p:sldId id="552" r:id="rId14"/>
    <p:sldId id="553" r:id="rId15"/>
    <p:sldId id="588" r:id="rId16"/>
    <p:sldId id="554" r:id="rId17"/>
    <p:sldId id="555" r:id="rId18"/>
    <p:sldId id="556" r:id="rId19"/>
    <p:sldId id="557" r:id="rId20"/>
    <p:sldId id="586" r:id="rId21"/>
    <p:sldId id="558" r:id="rId22"/>
    <p:sldId id="559" r:id="rId23"/>
    <p:sldId id="560" r:id="rId24"/>
    <p:sldId id="563" r:id="rId25"/>
    <p:sldId id="496" r:id="rId26"/>
  </p:sldIdLst>
  <p:sldSz cx="9144000" cy="6858000" type="screen4x3"/>
  <p:notesSz cx="6797675" cy="987266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FF00"/>
    <a:srgbClr val="00FF00"/>
    <a:srgbClr val="66FFFF"/>
    <a:srgbClr val="EABF46"/>
    <a:srgbClr val="808080"/>
    <a:srgbClr val="FF0066"/>
    <a:srgbClr val="85AAC1"/>
    <a:srgbClr val="007E2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B9631B5-78F2-41C9-869B-9F39066F8104}" styleName="Orta Stil 3 - Vurgu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Orta Stil 3 - Vurgu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Orta Stil 3 - Vurgu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Orta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Koyu Stil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Orta Stil 1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5545" autoAdjust="0"/>
  </p:normalViewPr>
  <p:slideViewPr>
    <p:cSldViewPr>
      <p:cViewPr>
        <p:scale>
          <a:sx n="75" d="100"/>
          <a:sy n="75" d="100"/>
        </p:scale>
        <p:origin x="-1392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13" Type="http://schemas.openxmlformats.org/officeDocument/2006/relationships/slide" Target="slides/slide14.xml"/><Relationship Id="rId18" Type="http://schemas.openxmlformats.org/officeDocument/2006/relationships/slide" Target="slides/slide20.xml"/><Relationship Id="rId3" Type="http://schemas.openxmlformats.org/officeDocument/2006/relationships/slide" Target="slides/slide4.xml"/><Relationship Id="rId21" Type="http://schemas.openxmlformats.org/officeDocument/2006/relationships/slide" Target="slides/slide23.xml"/><Relationship Id="rId7" Type="http://schemas.openxmlformats.org/officeDocument/2006/relationships/slide" Target="slides/slide8.xml"/><Relationship Id="rId12" Type="http://schemas.openxmlformats.org/officeDocument/2006/relationships/slide" Target="slides/slide13.xml"/><Relationship Id="rId17" Type="http://schemas.openxmlformats.org/officeDocument/2006/relationships/slide" Target="slides/slide19.xml"/><Relationship Id="rId2" Type="http://schemas.openxmlformats.org/officeDocument/2006/relationships/slide" Target="slides/slide3.xml"/><Relationship Id="rId16" Type="http://schemas.openxmlformats.org/officeDocument/2006/relationships/slide" Target="slides/slide18.xml"/><Relationship Id="rId20" Type="http://schemas.openxmlformats.org/officeDocument/2006/relationships/slide" Target="slides/slide22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11" Type="http://schemas.openxmlformats.org/officeDocument/2006/relationships/slide" Target="slides/slide12.xml"/><Relationship Id="rId5" Type="http://schemas.openxmlformats.org/officeDocument/2006/relationships/slide" Target="slides/slide6.xml"/><Relationship Id="rId15" Type="http://schemas.openxmlformats.org/officeDocument/2006/relationships/slide" Target="slides/slide17.xml"/><Relationship Id="rId10" Type="http://schemas.openxmlformats.org/officeDocument/2006/relationships/slide" Target="slides/slide11.xml"/><Relationship Id="rId19" Type="http://schemas.openxmlformats.org/officeDocument/2006/relationships/slide" Target="slides/slide21.xml"/><Relationship Id="rId4" Type="http://schemas.openxmlformats.org/officeDocument/2006/relationships/slide" Target="slides/slide5.xml"/><Relationship Id="rId9" Type="http://schemas.openxmlformats.org/officeDocument/2006/relationships/slide" Target="slides/slide10.xml"/><Relationship Id="rId14" Type="http://schemas.openxmlformats.org/officeDocument/2006/relationships/slide" Target="slides/slide16.xml"/><Relationship Id="rId22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2" name="Rectangle 8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t" anchorCtr="0" compatLnSpc="1">
            <a:prstTxWarp prst="textNoShape">
              <a:avLst/>
            </a:prstTxWarp>
          </a:bodyPr>
          <a:lstStyle>
            <a:lvl1pPr algn="r" defTabSz="954088">
              <a:spcBef>
                <a:spcPct val="0"/>
              </a:spcBef>
              <a:buSzPct val="120000"/>
              <a:defRPr sz="1200"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fld id="{F3BF9539-78CE-43B1-80A0-A6668798E0BB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41993" name="Rectangle 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b" anchorCtr="0" compatLnSpc="1">
            <a:prstTxWarp prst="textNoShape">
              <a:avLst/>
            </a:prstTxWarp>
          </a:bodyPr>
          <a:lstStyle>
            <a:lvl1pPr algn="r" defTabSz="954088">
              <a:spcBef>
                <a:spcPct val="0"/>
              </a:spcBef>
              <a:buSzPct val="120000"/>
              <a:defRPr sz="1200"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fld id="{6EBC490D-6782-45C0-B991-C3DF655DF8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t" anchorCtr="0" compatLnSpc="1">
            <a:prstTxWarp prst="textNoShape">
              <a:avLst/>
            </a:prstTxWarp>
          </a:bodyPr>
          <a:lstStyle>
            <a:lvl1pPr defTabSz="954088">
              <a:spcBef>
                <a:spcPct val="0"/>
              </a:spcBef>
              <a:buSzPct val="120000"/>
              <a:defRPr sz="1200"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Name of your presentation here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t" anchorCtr="0" compatLnSpc="1">
            <a:prstTxWarp prst="textNoShape">
              <a:avLst/>
            </a:prstTxWarp>
          </a:bodyPr>
          <a:lstStyle>
            <a:lvl1pPr algn="r" defTabSz="954088">
              <a:spcBef>
                <a:spcPct val="0"/>
              </a:spcBef>
              <a:buSzPct val="120000"/>
              <a:defRPr sz="1200"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fld id="{88578A1E-435E-48C1-947F-59CE5B226D6D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52950" y="681038"/>
            <a:ext cx="1970088" cy="1477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2287588"/>
            <a:ext cx="6213475" cy="682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b" anchorCtr="0" compatLnSpc="1">
            <a:prstTxWarp prst="textNoShape">
              <a:avLst/>
            </a:prstTxWarp>
          </a:bodyPr>
          <a:lstStyle>
            <a:lvl1pPr defTabSz="954088">
              <a:spcBef>
                <a:spcPct val="0"/>
              </a:spcBef>
              <a:buSzPct val="120000"/>
              <a:defRPr sz="1200"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EPİDEMİYOLOJİK ARAŞTIRMA AŞAMALARI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b" anchorCtr="0" compatLnSpc="1">
            <a:prstTxWarp prst="textNoShape">
              <a:avLst/>
            </a:prstTxWarp>
          </a:bodyPr>
          <a:lstStyle>
            <a:lvl1pPr algn="r" defTabSz="954088">
              <a:spcBef>
                <a:spcPct val="0"/>
              </a:spcBef>
              <a:buSzPct val="120000"/>
              <a:defRPr sz="1200"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fld id="{1EFA110F-8146-4633-AD6C-E410F5BC5D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marL="173038" indent="-173038" algn="l" rtl="0" eaLnBrk="0" fontAlgn="base" hangingPunct="0">
      <a:lnSpc>
        <a:spcPct val="90000"/>
      </a:lnSpc>
      <a:spcBef>
        <a:spcPct val="0"/>
      </a:spcBef>
      <a:spcAft>
        <a:spcPct val="10000"/>
      </a:spcAft>
      <a:buSzPct val="75000"/>
      <a:buChar char="•"/>
      <a:defRPr sz="1400" kern="1200">
        <a:solidFill>
          <a:schemeClr val="tx1"/>
        </a:solidFill>
        <a:latin typeface="Futura Bk" pitchFamily="34" charset="0"/>
        <a:ea typeface="+mn-ea"/>
        <a:cs typeface="+mn-cs"/>
      </a:defRPr>
    </a:lvl1pPr>
    <a:lvl2pPr marL="457200" indent="-169863" algn="l" rtl="0" eaLnBrk="0" fontAlgn="base" hangingPunct="0">
      <a:lnSpc>
        <a:spcPct val="90000"/>
      </a:lnSpc>
      <a:spcBef>
        <a:spcPct val="0"/>
      </a:spcBef>
      <a:spcAft>
        <a:spcPct val="10000"/>
      </a:spcAft>
      <a:buSzPct val="75000"/>
      <a:buChar char="–"/>
      <a:defRPr sz="1200" kern="1200">
        <a:solidFill>
          <a:schemeClr val="tx1"/>
        </a:solidFill>
        <a:latin typeface="Futura Bk" pitchFamily="34" charset="0"/>
        <a:ea typeface="+mn-ea"/>
        <a:cs typeface="+mn-cs"/>
      </a:defRPr>
    </a:lvl2pPr>
    <a:lvl3pPr marL="796925" indent="-225425" algn="l" rtl="0" eaLnBrk="0" fontAlgn="base" hangingPunct="0">
      <a:lnSpc>
        <a:spcPct val="90000"/>
      </a:lnSpc>
      <a:spcBef>
        <a:spcPct val="0"/>
      </a:spcBef>
      <a:spcAft>
        <a:spcPct val="10000"/>
      </a:spcAft>
      <a:buSzPct val="75000"/>
      <a:buChar char="&gt;"/>
      <a:defRPr sz="1200" kern="1200">
        <a:solidFill>
          <a:schemeClr val="tx1"/>
        </a:solidFill>
        <a:latin typeface="Futura Bk" pitchFamily="34" charset="0"/>
        <a:ea typeface="+mn-ea"/>
        <a:cs typeface="+mn-cs"/>
      </a:defRPr>
    </a:lvl3pPr>
    <a:lvl4pPr marL="1143000" indent="-231775" algn="l" rtl="0" eaLnBrk="0" fontAlgn="base" hangingPunct="0">
      <a:lnSpc>
        <a:spcPct val="90000"/>
      </a:lnSpc>
      <a:spcBef>
        <a:spcPct val="0"/>
      </a:spcBef>
      <a:spcAft>
        <a:spcPct val="10000"/>
      </a:spcAft>
      <a:buSzPct val="75000"/>
      <a:buChar char="&gt;"/>
      <a:defRPr sz="1200" kern="1200">
        <a:solidFill>
          <a:schemeClr val="tx1"/>
        </a:solidFill>
        <a:latin typeface="Futura Bk" pitchFamily="34" charset="0"/>
        <a:ea typeface="+mn-ea"/>
        <a:cs typeface="+mn-cs"/>
      </a:defRPr>
    </a:lvl4pPr>
    <a:lvl5pPr marL="1436688" indent="-179388" algn="l" rtl="0" eaLnBrk="0" fontAlgn="base" hangingPunct="0">
      <a:lnSpc>
        <a:spcPct val="90000"/>
      </a:lnSpc>
      <a:spcBef>
        <a:spcPct val="0"/>
      </a:spcBef>
      <a:spcAft>
        <a:spcPct val="10000"/>
      </a:spcAft>
      <a:buSzPct val="75000"/>
      <a:buChar char="&gt;"/>
      <a:defRPr sz="1200" kern="1200">
        <a:solidFill>
          <a:schemeClr val="tx1"/>
        </a:solidFill>
        <a:latin typeface="Futura Bk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399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DE6B9071-0FC1-4328-A486-4E5325DC4054}" type="datetime1">
              <a:rPr lang="tr-TR" smtClean="0">
                <a:latin typeface="Futura Bk"/>
              </a:rPr>
              <a:pPr>
                <a:defRPr/>
              </a:pPr>
              <a:t>03.01.2020</a:t>
            </a:fld>
            <a:endParaRPr lang="en-GB" smtClean="0">
              <a:latin typeface="Futura Bk"/>
            </a:endParaRP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3384550" cy="6858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/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tr-TR" altLang="tr-TR" smtClean="0"/>
          </a:p>
        </p:txBody>
      </p:sp>
      <p:pic>
        <p:nvPicPr>
          <p:cNvPr id="5" name="Picture 5" descr="HPtrue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3475" y="2916238"/>
            <a:ext cx="12287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139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3635375" y="450850"/>
            <a:ext cx="5326063" cy="2795588"/>
          </a:xfrm>
        </p:spPr>
        <p:txBody>
          <a:bodyPr lIns="182880" tIns="91440" rIns="182880" bIns="91440" anchor="t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7139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651250" y="3429000"/>
            <a:ext cx="5289550" cy="3125788"/>
          </a:xfrm>
          <a:ln algn="ctr"/>
        </p:spPr>
        <p:txBody>
          <a:bodyPr lIns="182880" tIns="91440" rIns="182880" bIns="274320" anchor="b"/>
          <a:lstStyle>
            <a:lvl1pPr marL="0" indent="0">
              <a:buFontTx/>
              <a:buNone/>
              <a:defRPr sz="2200"/>
            </a:lvl1pPr>
          </a:lstStyle>
          <a:p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9A76CC7B-9699-44DA-BB64-8BBC9230BD52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7AE64-73A0-4728-9961-22E919D8872B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EPİDEMİYOLOJİK ARAŞTIRMA AŞAMALARI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042A6905-4DB2-4BFB-9149-D338A3D59569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58CF1-E17C-40F6-9B84-BDDBD4C2926E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EPİDEMİYOLOJİK ARAŞTIRMA AŞAMALARI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36550" y="1273175"/>
            <a:ext cx="41211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10100" y="1273175"/>
            <a:ext cx="41211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2D65A467-7FFC-49D1-8626-A49438D4707A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E6D4-8CB2-4A89-AB6B-7409BD1837FE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EPİDEMİYOLOJİK ARAŞTIRMA AŞAMALARI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8121FA68-49C4-4BD6-8E4F-01E02695284B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DB3B5-679B-40BB-89D9-92D67D67608F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EPİDEMİYOLOJİK ARAŞTIRMA AŞAMALARI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63D0AB80-C9C3-4A3D-817D-F03C42642F72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2E20D-CDB0-40CD-BEFB-F1DEA1C287F3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EPİDEMİYOLOJİK ARAŞTIRMA AŞAMALARI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1106A3C3-300D-4B57-A3FF-7A3D2606D385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22AA3-5DD4-4BB4-A2F2-54980AB3E555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EPİDEMİYOLOJİK ARAŞTIRMA AŞAMALARI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EAA076B3-FB92-415E-A279-09CDA160878A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70E57-D577-40E1-BFA4-4CBE9FB430F7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EPİDEMİYOLOJİK ARAŞTIRMA AŞAMALARI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7D55E456-5FA7-432E-B69F-6492D63CBA8C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0109E-AB69-4BE3-A5A7-FCC0605C1880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EPİDEMİYOLOJİK ARAŞTIRMA AŞAMALARI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4282A18A-8CF2-4472-9131-C558CF1BF64E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98F12-8C45-4728-AC48-613D3E163968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EPİDEMİYOLOJİK ARAŞTIRMA AŞAMALARI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32575" y="195263"/>
            <a:ext cx="2098675" cy="634841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36550" y="195263"/>
            <a:ext cx="6143625" cy="634841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D09ED2E8-F714-4DA2-B4CB-FC207338E36C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0569C-C698-4311-AE10-AFA1B0C8B4B9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EPİDEMİYOLOJİK ARAŞTIRMA AŞAMALARI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0" y="0"/>
            <a:ext cx="9144000" cy="12017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/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tr-TR" altLang="tr-TR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black">
          <a:xfrm>
            <a:off x="338138" y="195263"/>
            <a:ext cx="73326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tr-TR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36550" y="1273175"/>
            <a:ext cx="8394700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37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tr-TR" smtClean="0"/>
              <a:t>Click to edit Master text styles</a:t>
            </a:r>
          </a:p>
          <a:p>
            <a:pPr lvl="1"/>
            <a:r>
              <a:rPr lang="en-GB" altLang="tr-TR" smtClean="0"/>
              <a:t>second level</a:t>
            </a:r>
          </a:p>
          <a:p>
            <a:pPr lvl="2"/>
            <a:r>
              <a:rPr lang="en-GB" altLang="tr-TR" smtClean="0"/>
              <a:t>third level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ltGray">
          <a:xfrm>
            <a:off x="0" y="6591300"/>
            <a:ext cx="9144000" cy="0"/>
          </a:xfrm>
          <a:prstGeom prst="line">
            <a:avLst/>
          </a:prstGeom>
          <a:noFill/>
          <a:ln w="9525">
            <a:solidFill>
              <a:srgbClr val="5A93B6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defRPr/>
            </a:pPr>
            <a:endParaRPr lang="tr-TR"/>
          </a:p>
        </p:txBody>
      </p:sp>
      <p:sp>
        <p:nvSpPr>
          <p:cNvPr id="570374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8229600" y="6667500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spcBef>
                <a:spcPct val="0"/>
              </a:spcBef>
              <a:defRPr sz="800">
                <a:solidFill>
                  <a:srgbClr val="5A93B6"/>
                </a:solidFill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F8D5D33F-BFD8-4EFD-B83B-1D1A436BA961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570375" name="Rectangle 7"/>
          <p:cNvSpPr>
            <a:spLocks noGrp="1" noChangeArrowheads="1"/>
          </p:cNvSpPr>
          <p:nvPr>
            <p:ph type="dt" sz="quarter" idx="2"/>
          </p:nvPr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spcBef>
                <a:spcPct val="0"/>
              </a:spcBef>
              <a:defRPr sz="800">
                <a:solidFill>
                  <a:srgbClr val="5A93B6"/>
                </a:solidFill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fld id="{815D1507-7D01-4372-A028-9D24EC857D63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570376" name="Rectangle 8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eaLnBrk="0" hangingPunct="0">
              <a:spcBef>
                <a:spcPct val="0"/>
              </a:spcBef>
              <a:defRPr sz="800">
                <a:solidFill>
                  <a:srgbClr val="5A93B6"/>
                </a:solidFill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EPİDEMİYOLOJİK ARAŞTIRMA AŞAMALARI</a:t>
            </a:r>
          </a:p>
        </p:txBody>
      </p:sp>
      <p:pic>
        <p:nvPicPr>
          <p:cNvPr id="1033" name="Picture 15" descr="white-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ltGray">
          <a:xfrm>
            <a:off x="8101013" y="352425"/>
            <a:ext cx="6858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968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9pPr>
    </p:titleStyle>
    <p:bodyStyle>
      <a:lvl1pPr marL="225425" indent="-225425" algn="l" defTabSz="742950" rtl="0" eaLnBrk="0" fontAlgn="base" hangingPunct="0">
        <a:lnSpc>
          <a:spcPct val="90000"/>
        </a:lnSpc>
        <a:spcBef>
          <a:spcPct val="10000"/>
        </a:spcBef>
        <a:spcAft>
          <a:spcPct val="10000"/>
        </a:spcAft>
        <a:buSzPct val="80000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471488" indent="-244475" algn="l" defTabSz="742950" rtl="0" eaLnBrk="0" fontAlgn="base" hangingPunct="0">
        <a:lnSpc>
          <a:spcPct val="90000"/>
        </a:lnSpc>
        <a:spcBef>
          <a:spcPct val="10000"/>
        </a:spcBef>
        <a:spcAft>
          <a:spcPct val="10000"/>
        </a:spcAft>
        <a:buSzPct val="80000"/>
        <a:buFont typeface="Futura Bk"/>
        <a:buChar char="–"/>
        <a:defRPr sz="2400">
          <a:solidFill>
            <a:schemeClr val="tx1"/>
          </a:solidFill>
          <a:latin typeface="+mn-lt"/>
        </a:defRPr>
      </a:lvl2pPr>
      <a:lvl3pPr marL="700088" indent="-214313" algn="l" defTabSz="742950" rtl="0" eaLnBrk="0" fontAlgn="base" hangingPunct="0">
        <a:lnSpc>
          <a:spcPct val="90000"/>
        </a:lnSpc>
        <a:spcBef>
          <a:spcPct val="10000"/>
        </a:spcBef>
        <a:spcAft>
          <a:spcPct val="30000"/>
        </a:spcAft>
        <a:buSzPct val="85000"/>
        <a:buChar char="•"/>
        <a:defRPr sz="2200">
          <a:solidFill>
            <a:schemeClr val="tx1"/>
          </a:solidFill>
          <a:latin typeface="+mn-lt"/>
        </a:defRPr>
      </a:lvl3pPr>
      <a:lvl4pPr marL="1208088" indent="-182563" algn="l" defTabSz="742950" rtl="0" eaLnBrk="0" fontAlgn="base" hangingPunct="0">
        <a:lnSpc>
          <a:spcPct val="95000"/>
        </a:lnSpc>
        <a:spcBef>
          <a:spcPct val="10000"/>
        </a:spcBef>
        <a:spcAft>
          <a:spcPct val="30000"/>
        </a:spcAft>
        <a:buFont typeface="Futura Bk"/>
        <a:buChar char="–"/>
        <a:defRPr sz="2000">
          <a:solidFill>
            <a:schemeClr val="tx1"/>
          </a:solidFill>
          <a:latin typeface="+mn-lt"/>
        </a:defRPr>
      </a:lvl4pPr>
      <a:lvl5pPr marL="1933575" indent="-220663" algn="l" defTabSz="742950" rtl="0" eaLnBrk="0" fontAlgn="base" hangingPunct="0">
        <a:lnSpc>
          <a:spcPct val="95000"/>
        </a:lnSpc>
        <a:spcBef>
          <a:spcPct val="10000"/>
        </a:spcBef>
        <a:spcAft>
          <a:spcPct val="30000"/>
        </a:spcAft>
        <a:buChar char="–"/>
        <a:defRPr sz="2000">
          <a:solidFill>
            <a:schemeClr val="tx1"/>
          </a:solidFill>
          <a:latin typeface="+mn-lt"/>
        </a:defRPr>
      </a:lvl5pPr>
      <a:lvl6pPr marL="23907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6pPr>
      <a:lvl7pPr marL="28479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7pPr>
      <a:lvl8pPr marL="33051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8pPr>
      <a:lvl9pPr marL="37623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35375" y="1517650"/>
            <a:ext cx="5326063" cy="2063750"/>
          </a:xfrm>
        </p:spPr>
        <p:txBody>
          <a:bodyPr/>
          <a:lstStyle/>
          <a:p>
            <a:pPr algn="ctr" eaLnBrk="1" hangingPunct="1"/>
            <a:r>
              <a:rPr lang="tr-TR" altLang="tr-TR" sz="4000" b="1" smtClean="0">
                <a:solidFill>
                  <a:srgbClr val="FFFF00"/>
                </a:solidFill>
                <a:latin typeface="Gisha" pitchFamily="34" charset="-79"/>
                <a:cs typeface="Gisha" pitchFamily="34" charset="-79"/>
              </a:rPr>
              <a:t>EPİDEMİYOLOJİK</a:t>
            </a:r>
            <a:br>
              <a:rPr lang="tr-TR" altLang="tr-TR" sz="4000" b="1" smtClean="0">
                <a:solidFill>
                  <a:srgbClr val="FFFF00"/>
                </a:solidFill>
                <a:latin typeface="Gisha" pitchFamily="34" charset="-79"/>
                <a:cs typeface="Gisha" pitchFamily="34" charset="-79"/>
              </a:rPr>
            </a:br>
            <a:r>
              <a:rPr lang="tr-TR" altLang="tr-TR" sz="4000" b="1" smtClean="0">
                <a:solidFill>
                  <a:srgbClr val="FFFF00"/>
                </a:solidFill>
                <a:latin typeface="Gisha" pitchFamily="34" charset="-79"/>
                <a:cs typeface="Gisha" pitchFamily="34" charset="-79"/>
              </a:rPr>
              <a:t>ARAŞTIRMA AŞAMALARI</a:t>
            </a:r>
            <a:endParaRPr lang="en-GB" altLang="tr-TR" sz="4000" smtClean="0">
              <a:solidFill>
                <a:srgbClr val="FFFF00"/>
              </a:solidFill>
              <a:latin typeface="Gisha" pitchFamily="34" charset="-79"/>
              <a:cs typeface="Gisha" pitchFamily="34" charset="-79"/>
            </a:endParaRPr>
          </a:p>
        </p:txBody>
      </p:sp>
      <p:sp>
        <p:nvSpPr>
          <p:cNvPr id="4" name="3 Alt Başlık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F6683232-7D71-4BAF-A27C-2800E7B1F7B9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>
                <a:solidFill>
                  <a:srgbClr val="FF0000"/>
                </a:solidFill>
              </a:rPr>
              <a:t>I. AMAÇ VE VERİ TOPLAMA</a:t>
            </a:r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Epidemiyolojik bir araştırmanın ilk aşaması problemin ortaya konulması ve amacın belirlenmesidir.</a:t>
            </a:r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Daha sonra, amaca yönelik verilerin toplanma aşaması gelir.</a:t>
            </a:r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Bilgi toplama aşamasında veri kaynakları, bilginin yapısı ve veri toplama şekilleri (örnekleme) gibi kriterleri dikkate almak gerekir.</a:t>
            </a:r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78237"/>
            <a:ext cx="5334000" cy="41592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endParaRPr lang="tr-TR" b="1" i="1" dirty="0">
              <a:solidFill>
                <a:schemeClr val="bg2">
                  <a:lumMod val="95000"/>
                  <a:lumOff val="5000"/>
                </a:schemeClr>
              </a:solidFill>
              <a:latin typeface="Futura Bk" pitchFamily="34" charset="0"/>
              <a:cs typeface="+mn-cs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65BFAE54-D9F4-4F85-846D-1EE0CFA0ADAF}" type="slidenum">
              <a:rPr lang="en-GB" smtClean="0"/>
              <a:pPr>
                <a:defRPr/>
              </a:pPr>
              <a:t>2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9B4C9628-8DDD-4A7A-8C77-A76E35B8EA3E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195263"/>
            <a:ext cx="8501062" cy="566737"/>
          </a:xfrm>
        </p:spPr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502650" cy="5172075"/>
          </a:xfrm>
        </p:spPr>
        <p:txBody>
          <a:bodyPr anchor="ctr"/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Bir araştırma yapılmadan önce araştırma önceliklerinin bilinmesi gerekir.</a:t>
            </a:r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Araştırma konuları genellikle populasyonda problem oluşturan hastalıklardan seçilir.</a:t>
            </a:r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Hastalık nedenlerinin diğer faktörlerle ilişkilerinin, hastalığın yayılması-bulaşmasına yönelik çalışmalar yapılır.</a:t>
            </a:r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Araştırma alanını belirlemek için daha önce yapılmış çalışmaların (literatür verilerinin) bilinmesi önceliklidir.</a:t>
            </a:r>
            <a:endParaRPr lang="tr-TR" altLang="tr-TR" sz="2400" b="1" smtClean="0">
              <a:solidFill>
                <a:srgbClr val="FFFF00"/>
              </a:solidFill>
            </a:endParaRPr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>
            <a:off x="1524000" y="1063625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  <a:cs typeface="+mn-cs"/>
              </a:rPr>
              <a:t>Araştırmanın Amacı ve Tasarımı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FE0E33B6-C75B-44BD-A354-51E1B7ED0081}" type="slidenum">
              <a:rPr lang="en-GB" smtClean="0"/>
              <a:pPr>
                <a:defRPr/>
              </a:pPr>
              <a:t>3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3B7736AB-8DF2-4F64-83FF-E8BCEE66910E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8001000" cy="52705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Literatür bilgileri incelenerek, daha önce yapılan bir çalışma tekrar edilmemeye çalışılır,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Çalışmalardaki aksaklıklar, hatalar ve yetersizlikler saptanarak, planlanan çalışma için en uygun yol çizilir.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Çalışma planlanırken verilerin hangi kaynaklardan ve ne şekilde toplanacağı göz önüne alınarak, hedeflenen amaca en uygun olan en ucuz, veri kaynağı veya veri toplama yolu seçilir.</a:t>
            </a:r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8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  <a:cs typeface="+mn-cs"/>
              </a:rPr>
              <a:t>Araştırmanın Amacı ve Tasarımı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EAAA4292-CA91-4F9B-9623-E82F9850BD21}" type="slidenum">
              <a:rPr lang="en-GB" smtClean="0"/>
              <a:pPr>
                <a:defRPr/>
              </a:pPr>
              <a:t>4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A30EBA41-9BA6-428D-B8FA-77F66126BFB1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tr-TR" sz="2400" b="1" dirty="0" smtClean="0"/>
              <a:t>Bu değerlendirmeleri yapmak için şu sorular sorulabilir: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tr-TR" sz="2400" b="1" dirty="0" smtClean="0">
                <a:solidFill>
                  <a:srgbClr val="FFFF00"/>
                </a:solidFill>
              </a:rPr>
              <a:t>Problem araştırmaya değer mi? </a:t>
            </a:r>
            <a:r>
              <a:rPr lang="tr-TR" sz="2400" b="1" dirty="0" smtClean="0">
                <a:solidFill>
                  <a:srgbClr val="66FFFF"/>
                </a:solidFill>
              </a:rPr>
              <a:t>Evet / Hayır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tr-TR" sz="2400" b="1" dirty="0" smtClean="0">
                <a:solidFill>
                  <a:srgbClr val="FFFF00"/>
                </a:solidFill>
              </a:rPr>
              <a:t>Problemi açıklayabilecek veriler mevcut mu? </a:t>
            </a:r>
            <a:r>
              <a:rPr lang="tr-TR" sz="2400" b="1" dirty="0" smtClean="0">
                <a:solidFill>
                  <a:srgbClr val="66FFFF"/>
                </a:solidFill>
              </a:rPr>
              <a:t>Evet / Hayır</a:t>
            </a:r>
            <a:endParaRPr lang="tr-TR" sz="2400" b="1" dirty="0" smtClean="0">
              <a:solidFill>
                <a:srgbClr val="FFFF00"/>
              </a:solidFill>
            </a:endParaRP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tr-TR" sz="2400" b="1" dirty="0" smtClean="0">
                <a:solidFill>
                  <a:srgbClr val="FFFF00"/>
                </a:solidFill>
              </a:rPr>
              <a:t>Bu çalışmayı yapmak için yeterli bilgi kaynağı var mı? </a:t>
            </a:r>
            <a:r>
              <a:rPr lang="tr-TR" sz="2400" b="1" dirty="0" smtClean="0">
                <a:solidFill>
                  <a:srgbClr val="66FFFF"/>
                </a:solidFill>
              </a:rPr>
              <a:t>Evet / Hayır</a:t>
            </a:r>
            <a:endParaRPr lang="tr-TR" sz="2400" b="1" dirty="0" smtClean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Araştırmanın Amacı ve Tasarımı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78496698-D9BF-4D56-8B9F-0D1407FA97AE}" type="slidenum">
              <a:rPr lang="en-GB" smtClean="0"/>
              <a:pPr>
                <a:defRPr/>
              </a:pPr>
              <a:t>5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705C0C88-7FAE-44FB-8EA0-70D733F6EC65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tr-TR" sz="2400" b="1" dirty="0" smtClean="0"/>
              <a:t>Hedeflenen bir amaç için kurulacak epidemiyolojik bir hipotez şu unsurları içermelidir :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tr-TR" sz="2400" b="1" dirty="0" smtClean="0">
                <a:solidFill>
                  <a:srgbClr val="FFFF00"/>
                </a:solidFill>
              </a:rPr>
              <a:t>Çalışılacak Populasyon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tr-TR" sz="2400" b="1" dirty="0" smtClean="0">
                <a:solidFill>
                  <a:srgbClr val="FFFF00"/>
                </a:solidFill>
              </a:rPr>
              <a:t>Dikkate alınacak determinantlar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tr-TR" sz="2400" b="1" dirty="0" smtClean="0">
                <a:solidFill>
                  <a:srgbClr val="FFFF00"/>
                </a:solidFill>
              </a:rPr>
              <a:t>Dikkate alınacak hastalık veya hastalıklar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tr-TR" sz="2400" b="1" dirty="0" smtClean="0">
                <a:solidFill>
                  <a:srgbClr val="FFFF00"/>
                </a:solidFill>
              </a:rPr>
              <a:t>Determinantların hastalık sıklığı üzerindeki etkisi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tr-TR" sz="2400" b="1" dirty="0" smtClean="0">
                <a:solidFill>
                  <a:srgbClr val="FFFF00"/>
                </a:solidFill>
              </a:rPr>
              <a:t>Biyolojik mantık</a:t>
            </a:r>
          </a:p>
        </p:txBody>
      </p:sp>
      <p:sp>
        <p:nvSpPr>
          <p:cNvPr id="8198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Araştırmanın Amacı ve Tasarımı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82024EF9-F27E-4D49-B6CF-D2FA9F3F374F}" type="slidenum">
              <a:rPr lang="en-GB" smtClean="0"/>
              <a:pPr>
                <a:defRPr/>
              </a:pPr>
              <a:t>6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CAA0989D-81E7-4E53-97B2-B994EC7D64B3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FFFF00"/>
                </a:solidFill>
              </a:rPr>
              <a:t>1. Çalışılacak populasyon :</a:t>
            </a:r>
            <a:r>
              <a:rPr lang="tr-TR" altLang="tr-TR" sz="2200" b="1" smtClean="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Problem içeren populasyonun sınırları ve özellikleri belirlenerek </a:t>
            </a:r>
            <a:r>
              <a:rPr lang="tr-TR" altLang="tr-TR" sz="2200" b="1" i="1" u="sng" smtClean="0">
                <a:solidFill>
                  <a:srgbClr val="66FFFF"/>
                </a:solidFill>
              </a:rPr>
              <a:t>hedef populasyon </a:t>
            </a:r>
            <a:r>
              <a:rPr lang="tr-TR" altLang="tr-TR" sz="2200" b="1" smtClean="0"/>
              <a:t>oluşturulur.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Pratikte hedef populasyon yerine onu yansıtacak özellikte seçilen örnek bir populasyonda çalışma gerçekleştirilir.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Hedef populasyon içindeki farklı gruplarda değerlendirmeler yapılması gerekebilir.</a:t>
            </a:r>
          </a:p>
        </p:txBody>
      </p:sp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78237"/>
            <a:ext cx="5334000" cy="41592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endParaRPr lang="tr-TR" b="1" i="1" dirty="0">
              <a:solidFill>
                <a:schemeClr val="bg2">
                  <a:lumMod val="95000"/>
                  <a:lumOff val="5000"/>
                </a:schemeClr>
              </a:solidFill>
              <a:latin typeface="Futura Bk" pitchFamily="34" charset="0"/>
              <a:cs typeface="+mn-cs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6863BBBF-6A57-4EB1-9262-62D1A23AC2BE}" type="slidenum">
              <a:rPr lang="en-GB" smtClean="0"/>
              <a:pPr>
                <a:defRPr/>
              </a:pPr>
              <a:t>7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467A5481-BE79-4400-AE9F-68A12D59FF26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FFFF00"/>
                </a:solidFill>
              </a:rPr>
              <a:t>2. Dikkate alınacak determinantlar :</a:t>
            </a:r>
            <a:r>
              <a:rPr lang="tr-TR" altLang="tr-TR" sz="2200" b="1" smtClean="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Çalışmada kullanılacak hastalık determinantlarının saptanmasında, özellikle stres, iklim ve bakım gibi çevresel belirleyicilerin hastalık oluşumuna etkilerinin ne oranda olduğu araştırılabilir.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Bu determinantlar nasıl ölçülür, Bu ölçüm yöntemlerinin avantaj ve dezavantajları nelerdir?</a:t>
            </a:r>
          </a:p>
        </p:txBody>
      </p:sp>
      <p:sp>
        <p:nvSpPr>
          <p:cNvPr id="10246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78237"/>
            <a:ext cx="5334000" cy="41592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endParaRPr lang="tr-TR" b="1" i="1" dirty="0">
              <a:solidFill>
                <a:schemeClr val="bg2">
                  <a:lumMod val="95000"/>
                  <a:lumOff val="5000"/>
                </a:schemeClr>
              </a:solidFill>
              <a:latin typeface="Futura Bk" pitchFamily="34" charset="0"/>
              <a:cs typeface="+mn-cs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2578FF4C-6FF1-493B-B5D0-54A8B3724B56}" type="slidenum">
              <a:rPr lang="en-GB" smtClean="0"/>
              <a:pPr>
                <a:defRPr/>
              </a:pPr>
              <a:t>8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B799C6E3-7582-4518-B9BF-D8DEE26B0026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382000" cy="5324475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FFFF00"/>
                </a:solidFill>
              </a:rPr>
              <a:t>3. Dikkate alınacak hastalık veya hastalıklar :</a:t>
            </a:r>
            <a:r>
              <a:rPr lang="tr-TR" altLang="tr-TR" sz="2200" b="1" smtClean="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Çalışılacak populasyonda belirlenen hastalıktan etkilenen hayvanlar tespit edilmelidir.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Hastalıkların teşhisi sadece klinik belirtilere göre yapılacak ise, kullanılacak teknik büyük önem taşır.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Saptanan klinik belirtilerin yorumlanmasında laboratuvar teşhisinden yararlanılacak ise yeterli donanım sağlanmalıdır.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FFFF00"/>
                </a:solidFill>
              </a:rPr>
              <a:t>4. Determinantların hastalık sıklığı üzerindeki etkisi :</a:t>
            </a:r>
            <a:endParaRPr lang="tr-TR" altLang="tr-TR" sz="2200" b="1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Determinantlar etkilerini genellikle hastalıktan önce gösterdiklerinden, retrospektif çalışmalarda determinantların etkilerini belirlemek oldukça güçtür.</a:t>
            </a:r>
          </a:p>
        </p:txBody>
      </p:sp>
      <p:sp>
        <p:nvSpPr>
          <p:cNvPr id="11270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360612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Araştırmanın Amacı ve Tasarımı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CCAAB907-7597-4C0E-AF8A-1D31EDC79696}" type="slidenum">
              <a:rPr lang="en-GB" smtClean="0"/>
              <a:pPr>
                <a:defRPr/>
              </a:pPr>
              <a:t>9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FFF1B769-E872-4250-82A3-E19A0E6BC233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i="1" smtClean="0">
                <a:solidFill>
                  <a:srgbClr val="FFFF00"/>
                </a:solidFill>
              </a:rPr>
              <a:t>5. Biyolojik mantık :</a:t>
            </a:r>
            <a:endParaRPr lang="tr-TR" altLang="tr-TR" sz="2400" b="1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Epidemiyolojik yaklaşımda hastalık verileri üzerindeki ilişkiler, özellikle neden ilişkileri kurulmaya çalışılır.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Kurulan ilişkinin biyolojik anlamda mantıklı olması gerekir.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Hipotez kurulurken, hastalığı en basit şekilde tanımlayan ve komplike olmayan veriler dikkate alınmalıdır.</a:t>
            </a: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Araştırmanın Amacı ve Tasarımı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0FCD62A8-4588-485D-9028-D0395FFFA4B6}" type="slidenum">
              <a:rPr lang="en-GB" smtClean="0"/>
              <a:pPr>
                <a:defRPr/>
              </a:pPr>
              <a:t>10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87A29D67-F6C6-4ECD-8299-16E99F254265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tr-TR" altLang="tr-TR" sz="2400" b="1" smtClean="0">
                <a:solidFill>
                  <a:srgbClr val="FF0000"/>
                </a:solidFill>
              </a:rPr>
              <a:t>VERİLERİN NİTELİĞİ</a:t>
            </a:r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Epidemiyolojik araştırmalarda, kullanılacak verilerin niteliğini belirleyen kalitatif (hastalık tanımı) ve kantitatif (ölçüm, sayım) veriler için kullanılabilecek çeşitli ölçütler bulunmaktadır.</a:t>
            </a:r>
            <a:endParaRPr lang="tr-TR" altLang="tr-TR" sz="2400" b="1" i="1" smtClean="0"/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i="1" smtClean="0">
                <a:solidFill>
                  <a:srgbClr val="FFFF00"/>
                </a:solidFill>
              </a:rPr>
              <a:t>Hastalık ismi ve sınıflaması :</a:t>
            </a:r>
            <a:endParaRPr lang="tr-TR" altLang="tr-TR" sz="2400" b="1" smtClean="0">
              <a:solidFill>
                <a:srgbClr val="FFFF00"/>
              </a:solidFill>
            </a:endParaRPr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Epidemiyolojik araştırmalarda kullanılan veriler öncelikle bir hastalık ismi içerir.</a:t>
            </a:r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Hastalık ismi ise hastalığın sınıflandırılma şekli ile ilişkilidir.</a:t>
            </a:r>
          </a:p>
        </p:txBody>
      </p:sp>
      <p:sp>
        <p:nvSpPr>
          <p:cNvPr id="13318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  <a:cs typeface="+mn-cs"/>
              </a:rPr>
              <a:t>Verilerin Niteliği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9F10F09C-6C63-41BC-B6C9-03965514C941}" type="slidenum">
              <a:rPr lang="en-GB" smtClean="0"/>
              <a:pPr>
                <a:defRPr/>
              </a:pPr>
              <a:t>11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2C85374A-74BF-4A92-9F5E-F9D850F4FB42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tr-TR" sz="2200" b="1" dirty="0" smtClean="0">
                <a:solidFill>
                  <a:srgbClr val="FFFF00"/>
                </a:solidFill>
              </a:rPr>
              <a:t>Hastalıklar dört açıdan sınıflandırılabilir: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tr-TR" sz="2200" b="1" dirty="0" smtClean="0"/>
              <a:t>Spesifik nedene göre :</a:t>
            </a:r>
            <a:r>
              <a:rPr lang="tr-TR" sz="2200" b="1" i="1" dirty="0" smtClean="0"/>
              <a:t> </a:t>
            </a:r>
            <a:r>
              <a:rPr lang="tr-TR" sz="2200" b="1" i="1" dirty="0" err="1" smtClean="0">
                <a:solidFill>
                  <a:srgbClr val="66FFFF"/>
                </a:solidFill>
              </a:rPr>
              <a:t>kolibasillozis</a:t>
            </a:r>
            <a:r>
              <a:rPr lang="tr-TR" sz="2200" b="1" i="1" dirty="0" smtClean="0"/>
              <a:t>,</a:t>
            </a:r>
            <a:endParaRPr lang="tr-TR" sz="2200" b="1" dirty="0" smtClean="0"/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tr-TR" sz="2200" b="1" dirty="0" smtClean="0"/>
              <a:t>Lezyonlara veya bozulan fonksiyonlara göre : </a:t>
            </a:r>
            <a:r>
              <a:rPr lang="tr-TR" sz="2200" b="1" i="1" dirty="0" err="1" smtClean="0">
                <a:solidFill>
                  <a:schemeClr val="accent1"/>
                </a:solidFill>
              </a:rPr>
              <a:t>hepatitis</a:t>
            </a:r>
            <a:endParaRPr lang="tr-TR" sz="2200" b="1" dirty="0" smtClean="0">
              <a:solidFill>
                <a:schemeClr val="accent1"/>
              </a:solidFill>
            </a:endParaRP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tr-TR" sz="2200" b="1" dirty="0" smtClean="0"/>
              <a:t>Açığa çıkan klinik belirtilere göre : </a:t>
            </a:r>
            <a:r>
              <a:rPr lang="tr-TR" sz="2200" b="1" i="1" dirty="0" err="1" smtClean="0">
                <a:solidFill>
                  <a:srgbClr val="00FF00"/>
                </a:solidFill>
              </a:rPr>
              <a:t>tortikollis</a:t>
            </a:r>
            <a:endParaRPr lang="tr-TR" sz="2200" b="1" dirty="0" smtClean="0">
              <a:solidFill>
                <a:srgbClr val="00FF00"/>
              </a:solidFill>
            </a:endParaRP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tr-TR" sz="2200" b="1" dirty="0" err="1" smtClean="0"/>
              <a:t>Eponimlere</a:t>
            </a:r>
            <a:r>
              <a:rPr lang="tr-TR" sz="2200" b="1" dirty="0" smtClean="0"/>
              <a:t> göre : </a:t>
            </a:r>
            <a:r>
              <a:rPr lang="tr-TR" sz="2200" b="1" i="1" dirty="0" err="1" smtClean="0">
                <a:solidFill>
                  <a:srgbClr val="FF0000"/>
                </a:solidFill>
              </a:rPr>
              <a:t>Marek</a:t>
            </a:r>
            <a:r>
              <a:rPr lang="tr-TR" sz="2200" b="1" i="1" dirty="0" smtClean="0">
                <a:solidFill>
                  <a:srgbClr val="FF0000"/>
                </a:solidFill>
              </a:rPr>
              <a:t> hastalığı, </a:t>
            </a:r>
            <a:r>
              <a:rPr lang="tr-TR" sz="2200" b="1" i="1" dirty="0" err="1" smtClean="0">
                <a:solidFill>
                  <a:srgbClr val="FF0000"/>
                </a:solidFill>
              </a:rPr>
              <a:t>Rick</a:t>
            </a:r>
            <a:r>
              <a:rPr lang="tr-TR" sz="2200" b="1" i="1" dirty="0" smtClean="0">
                <a:solidFill>
                  <a:srgbClr val="FF0000"/>
                </a:solidFill>
              </a:rPr>
              <a:t> </a:t>
            </a:r>
            <a:r>
              <a:rPr lang="tr-TR" sz="2200" b="1" i="1" dirty="0" err="1" smtClean="0">
                <a:solidFill>
                  <a:srgbClr val="FF0000"/>
                </a:solidFill>
              </a:rPr>
              <a:t>valley</a:t>
            </a:r>
            <a:r>
              <a:rPr lang="tr-TR" sz="2200" b="1" i="1" dirty="0" smtClean="0">
                <a:solidFill>
                  <a:srgbClr val="FF0000"/>
                </a:solidFill>
              </a:rPr>
              <a:t> </a:t>
            </a:r>
            <a:r>
              <a:rPr lang="tr-TR" sz="2200" b="1" i="1" dirty="0" err="1" smtClean="0">
                <a:solidFill>
                  <a:srgbClr val="FF0000"/>
                </a:solidFill>
              </a:rPr>
              <a:t>fever</a:t>
            </a:r>
            <a:r>
              <a:rPr lang="tr-TR" sz="2200" b="1" i="1" dirty="0" smtClean="0">
                <a:solidFill>
                  <a:srgbClr val="FF0000"/>
                </a:solidFill>
              </a:rPr>
              <a:t>,</a:t>
            </a:r>
            <a:endParaRPr lang="tr-TR" sz="2200" b="1" dirty="0" smtClean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tr-TR" sz="2200" b="1" dirty="0" smtClean="0"/>
              <a:t>Epidemiyolojik araştırmalarda hatalı sınıflamanın sakıncaları; </a:t>
            </a:r>
            <a:r>
              <a:rPr lang="tr-TR" sz="2200" b="1" dirty="0" smtClean="0">
                <a:solidFill>
                  <a:srgbClr val="FFFF00"/>
                </a:solidFill>
              </a:rPr>
              <a:t>elde edilen sonuçların olumsuz etkilenmesi, </a:t>
            </a:r>
            <a:r>
              <a:rPr lang="tr-TR" sz="2200" b="1" dirty="0" smtClean="0">
                <a:solidFill>
                  <a:srgbClr val="00B0F0"/>
                </a:solidFill>
              </a:rPr>
              <a:t>yanlış sonuçlara varılması</a:t>
            </a:r>
            <a:r>
              <a:rPr lang="tr-TR" sz="2200" b="1" dirty="0" smtClean="0"/>
              <a:t> ve </a:t>
            </a:r>
            <a:r>
              <a:rPr lang="tr-TR" sz="2200" b="1" dirty="0" smtClean="0">
                <a:solidFill>
                  <a:srgbClr val="FF0066"/>
                </a:solidFill>
              </a:rPr>
              <a:t>koruma-kontrol programlarının masraflı hale getirilmesi</a:t>
            </a:r>
            <a:r>
              <a:rPr lang="tr-TR" sz="2200" b="1" dirty="0" smtClean="0"/>
              <a:t> olarak ifade edilebilir.</a:t>
            </a:r>
          </a:p>
        </p:txBody>
      </p:sp>
      <p:sp>
        <p:nvSpPr>
          <p:cNvPr id="14342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B4231F3E-84AB-49A5-A855-935A55632092}" type="slidenum">
              <a:rPr lang="en-GB" smtClean="0"/>
              <a:pPr>
                <a:defRPr/>
              </a:pPr>
              <a:t>12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9A2024D8-DF25-4E6C-AD3C-9DA78B49E9B9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tr-TR" altLang="tr-TR" sz="2400" b="1" smtClean="0"/>
              <a:t>A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tr-TR" altLang="tr-TR" sz="2400" b="1" smtClean="0"/>
              <a:t>			Spesifik neden		(</a:t>
            </a:r>
            <a:r>
              <a:rPr lang="tr-TR" altLang="tr-TR" sz="2400" b="1" i="1" smtClean="0"/>
              <a:t>Brucellosis)</a:t>
            </a:r>
            <a:endParaRPr lang="tr-TR" altLang="tr-TR" sz="2400" b="1" smtClean="0"/>
          </a:p>
          <a:p>
            <a:pPr>
              <a:lnSpc>
                <a:spcPct val="150000"/>
              </a:lnSpc>
              <a:buFontTx/>
              <a:buNone/>
            </a:pPr>
            <a:r>
              <a:rPr lang="tr-TR" altLang="tr-TR" sz="2400" b="1" smtClean="0"/>
              <a:t> 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tr-TR" altLang="tr-TR" sz="2400" b="1" smtClean="0"/>
              <a:t>	 		   Lezyon			(</a:t>
            </a:r>
            <a:r>
              <a:rPr lang="tr-TR" altLang="tr-TR" sz="2400" b="1" i="1" smtClean="0"/>
              <a:t>Plasentitis)</a:t>
            </a:r>
            <a:endParaRPr lang="tr-TR" altLang="tr-TR" sz="2400" b="1" smtClean="0"/>
          </a:p>
          <a:p>
            <a:pPr>
              <a:lnSpc>
                <a:spcPct val="150000"/>
              </a:lnSpc>
              <a:buFontTx/>
              <a:buNone/>
            </a:pPr>
            <a:endParaRPr lang="tr-TR" altLang="tr-TR" sz="2400" b="1" smtClean="0"/>
          </a:p>
          <a:p>
            <a:pPr>
              <a:lnSpc>
                <a:spcPct val="150000"/>
              </a:lnSpc>
              <a:buFontTx/>
              <a:buNone/>
            </a:pPr>
            <a:r>
              <a:rPr lang="tr-TR" altLang="tr-TR" sz="2400" b="1" smtClean="0"/>
              <a:t>			  Problem			   (</a:t>
            </a:r>
            <a:r>
              <a:rPr lang="tr-TR" altLang="tr-TR" sz="2400" b="1" i="1" smtClean="0"/>
              <a:t>Abortus)</a:t>
            </a:r>
            <a:endParaRPr lang="tr-TR" altLang="tr-TR" sz="2400" b="1" smtClean="0"/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tr-TR" altLang="tr-TR" sz="2200" b="1" smtClean="0">
              <a:solidFill>
                <a:srgbClr val="FFFF00"/>
              </a:solidFill>
            </a:endParaRPr>
          </a:p>
        </p:txBody>
      </p:sp>
      <p:sp>
        <p:nvSpPr>
          <p:cNvPr id="15366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sp>
        <p:nvSpPr>
          <p:cNvPr id="8" name="7 Aşağı Ok"/>
          <p:cNvSpPr>
            <a:spLocks noChangeArrowheads="1"/>
          </p:cNvSpPr>
          <p:nvPr/>
        </p:nvSpPr>
        <p:spPr bwMode="auto">
          <a:xfrm>
            <a:off x="2895600" y="3048000"/>
            <a:ext cx="381000" cy="685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9" name="8 Aşağı Ok"/>
          <p:cNvSpPr>
            <a:spLocks noChangeArrowheads="1"/>
          </p:cNvSpPr>
          <p:nvPr/>
        </p:nvSpPr>
        <p:spPr bwMode="auto">
          <a:xfrm>
            <a:off x="2895600" y="4343400"/>
            <a:ext cx="381000" cy="685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10" name="9 Aşağı Ok"/>
          <p:cNvSpPr>
            <a:spLocks noChangeArrowheads="1"/>
          </p:cNvSpPr>
          <p:nvPr/>
        </p:nvSpPr>
        <p:spPr bwMode="auto">
          <a:xfrm>
            <a:off x="5867400" y="3124200"/>
            <a:ext cx="381000" cy="685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11" name="10 Aşağı Ok"/>
          <p:cNvSpPr>
            <a:spLocks noChangeArrowheads="1"/>
          </p:cNvSpPr>
          <p:nvPr/>
        </p:nvSpPr>
        <p:spPr bwMode="auto">
          <a:xfrm>
            <a:off x="5867400" y="4343400"/>
            <a:ext cx="381000" cy="685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25427B2D-3478-47D8-80E9-A736DB85F9C5}" type="slidenum">
              <a:rPr lang="en-GB" smtClean="0"/>
              <a:pPr>
                <a:defRPr/>
              </a:pPr>
              <a:t>13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F3EB4B5E-9354-4D06-ACF1-447636F36127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 algn="ctr">
              <a:buFontTx/>
              <a:buNone/>
              <a:defRPr/>
            </a:pPr>
            <a:r>
              <a:rPr lang="tr-TR" sz="2400" b="1" dirty="0" smtClean="0"/>
              <a:t>B</a:t>
            </a:r>
          </a:p>
          <a:p>
            <a:pPr>
              <a:buFontTx/>
              <a:buNone/>
              <a:defRPr/>
            </a:pPr>
            <a:endParaRPr lang="tr-TR" sz="1600" dirty="0" smtClean="0"/>
          </a:p>
          <a:p>
            <a:pPr>
              <a:buFontTx/>
              <a:buNone/>
              <a:defRPr/>
            </a:pPr>
            <a:endParaRPr lang="tr-TR" sz="1600" dirty="0" smtClean="0"/>
          </a:p>
          <a:p>
            <a:pPr>
              <a:buFontTx/>
              <a:buNone/>
              <a:defRPr/>
            </a:pPr>
            <a:r>
              <a:rPr lang="tr-TR" sz="1600" dirty="0" smtClean="0"/>
              <a:t> </a:t>
            </a:r>
          </a:p>
          <a:p>
            <a:pPr>
              <a:buFontTx/>
              <a:buNone/>
              <a:defRPr/>
            </a:pPr>
            <a:endParaRPr lang="tr-TR" sz="1600" dirty="0" smtClean="0"/>
          </a:p>
          <a:p>
            <a:pPr>
              <a:buFontTx/>
              <a:buNone/>
              <a:defRPr/>
            </a:pPr>
            <a:r>
              <a:rPr lang="tr-TR" sz="1600" dirty="0" smtClean="0"/>
              <a:t>				</a:t>
            </a:r>
          </a:p>
          <a:p>
            <a:pPr>
              <a:buFontTx/>
              <a:buNone/>
              <a:defRPr/>
            </a:pPr>
            <a:r>
              <a:rPr lang="tr-TR" sz="1600" dirty="0" smtClean="0"/>
              <a:t> </a:t>
            </a:r>
          </a:p>
          <a:p>
            <a:pPr>
              <a:buFontTx/>
              <a:buNone/>
              <a:defRPr/>
            </a:pPr>
            <a:r>
              <a:rPr lang="tr-TR" sz="1600" dirty="0" smtClean="0"/>
              <a:t>			</a:t>
            </a:r>
          </a:p>
          <a:p>
            <a:pPr>
              <a:buFontTx/>
              <a:buNone/>
              <a:defRPr/>
            </a:pPr>
            <a:r>
              <a:rPr lang="tr-TR" sz="1600" dirty="0" smtClean="0"/>
              <a:t> </a:t>
            </a:r>
          </a:p>
          <a:p>
            <a:pPr>
              <a:buFontTx/>
              <a:buNone/>
              <a:defRPr/>
            </a:pPr>
            <a:endParaRPr lang="tr-TR" sz="1600" i="1" u="dbl" dirty="0" smtClean="0"/>
          </a:p>
          <a:p>
            <a:pPr>
              <a:buFontTx/>
              <a:buNone/>
              <a:defRPr/>
            </a:pPr>
            <a:endParaRPr lang="tr-TR" sz="1600" i="1" u="dbl" dirty="0" smtClean="0"/>
          </a:p>
          <a:p>
            <a:pPr>
              <a:buFontTx/>
              <a:buNone/>
              <a:defRPr/>
            </a:pPr>
            <a:endParaRPr lang="tr-TR" sz="1600" i="1" u="dbl" dirty="0" smtClean="0"/>
          </a:p>
          <a:p>
            <a:pPr algn="ctr">
              <a:buFontTx/>
              <a:buNone/>
              <a:defRPr/>
            </a:pPr>
            <a:endParaRPr lang="tr-TR" sz="1600" i="1" u="dbl" dirty="0" smtClean="0"/>
          </a:p>
          <a:p>
            <a:pPr algn="ctr">
              <a:buFontTx/>
              <a:buNone/>
              <a:defRPr/>
            </a:pPr>
            <a:r>
              <a:rPr lang="tr-TR" sz="2400" b="1" i="1" u="dbl" dirty="0" smtClean="0">
                <a:solidFill>
                  <a:srgbClr val="FF0066"/>
                </a:solidFill>
              </a:rPr>
              <a:t>ATAKSİ</a:t>
            </a:r>
            <a:r>
              <a:rPr lang="tr-TR" sz="2400" b="1" dirty="0" smtClean="0"/>
              <a:t>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tr-TR" sz="1600" dirty="0" smtClean="0">
              <a:solidFill>
                <a:srgbClr val="FFFF00"/>
              </a:solidFill>
            </a:endParaRPr>
          </a:p>
        </p:txBody>
      </p:sp>
      <p:sp>
        <p:nvSpPr>
          <p:cNvPr id="16390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graphicFrame>
        <p:nvGraphicFramePr>
          <p:cNvPr id="8" name="7 Tablo"/>
          <p:cNvGraphicFramePr>
            <a:graphicFrameLocks noGrp="1"/>
          </p:cNvGraphicFramePr>
          <p:nvPr/>
        </p:nvGraphicFramePr>
        <p:xfrm>
          <a:off x="914400" y="2819400"/>
          <a:ext cx="8077200" cy="2095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9300"/>
                <a:gridCol w="2019300"/>
                <a:gridCol w="2019300"/>
                <a:gridCol w="2019300"/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tr-TR" sz="1800" b="1" cap="none" spc="0" dirty="0" smtClean="0">
                          <a:ln>
                            <a:noFill/>
                          </a:ln>
                          <a:effectLst/>
                        </a:rPr>
                        <a:t>Susuzluk</a:t>
                      </a:r>
                      <a:endParaRPr lang="tr-TR" b="1" cap="none" spc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cap="none" spc="0" dirty="0" smtClean="0">
                          <a:ln>
                            <a:noFill/>
                          </a:ln>
                          <a:effectLst/>
                        </a:rPr>
                        <a:t>Arsenik zehirlenmesi</a:t>
                      </a:r>
                      <a:endParaRPr lang="tr-TR" b="1" cap="none" spc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cap="none" spc="0" dirty="0" smtClean="0">
                          <a:ln>
                            <a:noFill/>
                          </a:ln>
                          <a:effectLst/>
                        </a:rPr>
                        <a:t>Streptokok</a:t>
                      </a:r>
                      <a:endParaRPr lang="tr-TR" b="1" cap="none" spc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cap="none" spc="0" dirty="0" err="1" smtClean="0">
                          <a:ln>
                            <a:noFill/>
                          </a:ln>
                          <a:effectLst/>
                        </a:rPr>
                        <a:t>Aujeszky</a:t>
                      </a:r>
                      <a:r>
                        <a:rPr lang="tr-TR" sz="1800" b="1" cap="none" spc="0" dirty="0" smtClean="0">
                          <a:ln>
                            <a:noFill/>
                          </a:ln>
                          <a:effectLst/>
                        </a:rPr>
                        <a:t> virüsü</a:t>
                      </a:r>
                      <a:endParaRPr lang="tr-TR" b="1" cap="none" spc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tr-TR" sz="1800" b="1" cap="none" spc="0" dirty="0" smtClean="0">
                          <a:ln>
                            <a:noFill/>
                          </a:ln>
                          <a:effectLst/>
                        </a:rPr>
                        <a:t>Beyin lezyonu A</a:t>
                      </a:r>
                      <a:endParaRPr lang="tr-TR" b="1" cap="none" spc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cap="none" spc="0" dirty="0" smtClean="0">
                          <a:ln>
                            <a:noFill/>
                          </a:ln>
                          <a:effectLst/>
                        </a:rPr>
                        <a:t>Beyin lezyonu B	</a:t>
                      </a:r>
                      <a:endParaRPr lang="tr-TR" b="1" cap="none" spc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cap="none" spc="0" dirty="0" smtClean="0">
                          <a:ln>
                            <a:noFill/>
                          </a:ln>
                          <a:effectLst/>
                        </a:rPr>
                        <a:t>Beyin lezyonu C	</a:t>
                      </a:r>
                      <a:endParaRPr lang="tr-TR" b="1" cap="none" spc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cap="none" spc="0" dirty="0" smtClean="0">
                          <a:ln>
                            <a:noFill/>
                          </a:ln>
                          <a:effectLst/>
                        </a:rPr>
                        <a:t>Beyin lezyonu D</a:t>
                      </a:r>
                      <a:endParaRPr lang="tr-TR" b="1" cap="none" spc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8 Aşağı Ok"/>
          <p:cNvSpPr>
            <a:spLocks noChangeArrowheads="1"/>
          </p:cNvSpPr>
          <p:nvPr/>
        </p:nvSpPr>
        <p:spPr bwMode="auto">
          <a:xfrm>
            <a:off x="1752600" y="35052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10" name="9 Aşağı Ok"/>
          <p:cNvSpPr>
            <a:spLocks noChangeArrowheads="1"/>
          </p:cNvSpPr>
          <p:nvPr/>
        </p:nvSpPr>
        <p:spPr bwMode="auto">
          <a:xfrm>
            <a:off x="3733800" y="35814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11" name="10 Aşağı Ok"/>
          <p:cNvSpPr>
            <a:spLocks noChangeArrowheads="1"/>
          </p:cNvSpPr>
          <p:nvPr/>
        </p:nvSpPr>
        <p:spPr bwMode="auto">
          <a:xfrm>
            <a:off x="5715000" y="35814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12" name="11 Aşağı Ok"/>
          <p:cNvSpPr>
            <a:spLocks noChangeArrowheads="1"/>
          </p:cNvSpPr>
          <p:nvPr/>
        </p:nvSpPr>
        <p:spPr bwMode="auto">
          <a:xfrm>
            <a:off x="7772400" y="35814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14" name="13 Aşağı Ok"/>
          <p:cNvSpPr>
            <a:spLocks noChangeArrowheads="1"/>
          </p:cNvSpPr>
          <p:nvPr/>
        </p:nvSpPr>
        <p:spPr bwMode="auto">
          <a:xfrm rot="3967337">
            <a:off x="6349207" y="3899694"/>
            <a:ext cx="347662" cy="2413000"/>
          </a:xfrm>
          <a:prstGeom prst="downArrow">
            <a:avLst>
              <a:gd name="adj1" fmla="val 50000"/>
              <a:gd name="adj2" fmla="val 49998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15" name="14 Aşağı Ok"/>
          <p:cNvSpPr>
            <a:spLocks noChangeArrowheads="1"/>
          </p:cNvSpPr>
          <p:nvPr/>
        </p:nvSpPr>
        <p:spPr bwMode="auto">
          <a:xfrm rot="-4035104">
            <a:off x="2837656" y="3958432"/>
            <a:ext cx="347663" cy="2413000"/>
          </a:xfrm>
          <a:prstGeom prst="downArrow">
            <a:avLst>
              <a:gd name="adj1" fmla="val 50000"/>
              <a:gd name="adj2" fmla="val 49998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16" name="15 Aşağı Ok"/>
          <p:cNvSpPr>
            <a:spLocks noChangeArrowheads="1"/>
          </p:cNvSpPr>
          <p:nvPr/>
        </p:nvSpPr>
        <p:spPr bwMode="auto">
          <a:xfrm rot="-2544214">
            <a:off x="4041775" y="4400550"/>
            <a:ext cx="347663" cy="1047750"/>
          </a:xfrm>
          <a:prstGeom prst="downArrow">
            <a:avLst>
              <a:gd name="adj1" fmla="val 50000"/>
              <a:gd name="adj2" fmla="val 49991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17" name="16 Aşağı Ok"/>
          <p:cNvSpPr>
            <a:spLocks noChangeArrowheads="1"/>
          </p:cNvSpPr>
          <p:nvPr/>
        </p:nvSpPr>
        <p:spPr bwMode="auto">
          <a:xfrm rot="2466499">
            <a:off x="5224463" y="4422775"/>
            <a:ext cx="347662" cy="1047750"/>
          </a:xfrm>
          <a:prstGeom prst="downArrow">
            <a:avLst>
              <a:gd name="adj1" fmla="val 50000"/>
              <a:gd name="adj2" fmla="val 49991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F29BBA0E-AE1B-4341-B1FC-7A55C7B41055}" type="slidenum">
              <a:rPr lang="en-GB" smtClean="0"/>
              <a:pPr>
                <a:defRPr/>
              </a:pPr>
              <a:t>14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2 İçerik Yer Tutucusu"/>
          <p:cNvSpPr>
            <a:spLocks noGrp="1"/>
          </p:cNvSpPr>
          <p:nvPr>
            <p:ph idx="1"/>
          </p:nvPr>
        </p:nvSpPr>
        <p:spPr>
          <a:xfrm>
            <a:off x="914400" y="1273175"/>
            <a:ext cx="7816850" cy="5270500"/>
          </a:xfrm>
        </p:spPr>
        <p:txBody>
          <a:bodyPr/>
          <a:lstStyle/>
          <a:p>
            <a:pPr algn="ctr"/>
            <a:r>
              <a:rPr lang="tr-TR" altLang="tr-TR" b="1" u="sng" smtClean="0"/>
              <a:t>Herpesvirus IBR/IPV</a:t>
            </a:r>
          </a:p>
          <a:p>
            <a:pPr algn="ctr"/>
            <a:endParaRPr lang="tr-TR" altLang="tr-TR" b="1" u="sng" smtClean="0"/>
          </a:p>
          <a:p>
            <a:pPr algn="ctr"/>
            <a:endParaRPr lang="tr-TR" altLang="tr-TR" b="1" smtClean="0"/>
          </a:p>
          <a:p>
            <a:pPr algn="ctr"/>
            <a:r>
              <a:rPr lang="tr-TR" altLang="tr-TR" b="1" smtClean="0"/>
              <a:t> Vaginitis			Rhinitis</a:t>
            </a:r>
          </a:p>
          <a:p>
            <a:pPr algn="ctr"/>
            <a:endParaRPr lang="tr-TR" altLang="tr-TR" b="1" smtClean="0"/>
          </a:p>
          <a:p>
            <a:pPr algn="ctr"/>
            <a:r>
              <a:rPr lang="tr-TR" altLang="tr-TR" b="1" smtClean="0"/>
              <a:t> </a:t>
            </a:r>
          </a:p>
          <a:p>
            <a:pPr algn="ctr"/>
            <a:r>
              <a:rPr lang="tr-TR" altLang="tr-TR" b="1" smtClean="0"/>
              <a:t>Üreme problemi (infertilite)		Burun akıntısı ve 							Öksürük</a:t>
            </a:r>
          </a:p>
          <a:p>
            <a:pPr algn="ctr"/>
            <a:endParaRPr lang="tr-TR" altLang="tr-TR" b="1" smtClean="0"/>
          </a:p>
        </p:txBody>
      </p:sp>
      <p:sp>
        <p:nvSpPr>
          <p:cNvPr id="4" name="3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80CA5A7C-B80C-42D5-88D7-F639959E7E43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EPİDEMİYOLOJİK ARAŞTIRMA AŞAMALARI</a:t>
            </a:r>
            <a:endParaRPr lang="en-GB"/>
          </a:p>
        </p:txBody>
      </p:sp>
      <p:sp>
        <p:nvSpPr>
          <p:cNvPr id="6" name="5 Aşağı Ok"/>
          <p:cNvSpPr>
            <a:spLocks noChangeArrowheads="1"/>
          </p:cNvSpPr>
          <p:nvPr/>
        </p:nvSpPr>
        <p:spPr bwMode="auto">
          <a:xfrm>
            <a:off x="2743200" y="32004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6 Aşağı Ok"/>
          <p:cNvSpPr>
            <a:spLocks noChangeArrowheads="1"/>
          </p:cNvSpPr>
          <p:nvPr/>
        </p:nvSpPr>
        <p:spPr bwMode="auto">
          <a:xfrm>
            <a:off x="6324600" y="32766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8" name="7 Aşağı Ok"/>
          <p:cNvSpPr>
            <a:spLocks noChangeArrowheads="1"/>
          </p:cNvSpPr>
          <p:nvPr/>
        </p:nvSpPr>
        <p:spPr bwMode="auto">
          <a:xfrm rot="2466499">
            <a:off x="3654425" y="1738313"/>
            <a:ext cx="347663" cy="1047750"/>
          </a:xfrm>
          <a:prstGeom prst="downArrow">
            <a:avLst>
              <a:gd name="adj1" fmla="val 50000"/>
              <a:gd name="adj2" fmla="val 49991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9" name="8 Aşağı Ok"/>
          <p:cNvSpPr>
            <a:spLocks noChangeArrowheads="1"/>
          </p:cNvSpPr>
          <p:nvPr/>
        </p:nvSpPr>
        <p:spPr bwMode="auto">
          <a:xfrm rot="-2167331">
            <a:off x="5303838" y="1754188"/>
            <a:ext cx="347662" cy="1047750"/>
          </a:xfrm>
          <a:prstGeom prst="downArrow">
            <a:avLst>
              <a:gd name="adj1" fmla="val 50000"/>
              <a:gd name="adj2" fmla="val 49991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17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11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1DF51AD7-A04D-40CB-A21D-524605BE019E}" type="slidenum">
              <a:rPr lang="en-GB" smtClean="0"/>
              <a:pPr>
                <a:defRPr/>
              </a:pPr>
              <a:t>15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5E6ACEE3-963D-466F-B8F5-FE641DA4AC9C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Epidemiyolojik çalışmalar sonrası elde edilen verilerde aranacak özellikler :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FF0000"/>
                </a:solidFill>
              </a:rPr>
              <a:t>Doğruluk : </a:t>
            </a:r>
            <a:r>
              <a:rPr lang="tr-TR" altLang="tr-TR" sz="2200" b="1" smtClean="0"/>
              <a:t>Bir verinin gerçeği ne derece yansıttığının ölçütüdür (</a:t>
            </a:r>
            <a:r>
              <a:rPr lang="tr-TR" altLang="tr-TR" sz="2200" b="1" i="1" u="sng" smtClean="0">
                <a:solidFill>
                  <a:srgbClr val="EABF46"/>
                </a:solidFill>
              </a:rPr>
              <a:t>Örneğin:</a:t>
            </a:r>
            <a:r>
              <a:rPr lang="tr-TR" altLang="tr-TR" sz="2200" b="1" smtClean="0"/>
              <a:t> </a:t>
            </a:r>
            <a:r>
              <a:rPr lang="tr-TR" altLang="tr-TR" sz="2200" b="1" i="1" smtClean="0"/>
              <a:t>Vücut ağırlığı: 50 kg</a:t>
            </a:r>
            <a:r>
              <a:rPr lang="tr-TR" altLang="tr-TR" sz="2200" b="1" smtClean="0"/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66FFFF"/>
                </a:solidFill>
              </a:rPr>
              <a:t>Ayrıntı :</a:t>
            </a:r>
            <a:r>
              <a:rPr lang="tr-TR" altLang="tr-TR" sz="2200" b="1" smtClean="0">
                <a:solidFill>
                  <a:srgbClr val="66FFFF"/>
                </a:solidFill>
              </a:rPr>
              <a:t> </a:t>
            </a:r>
            <a:r>
              <a:rPr lang="tr-TR" altLang="tr-TR" sz="2200" b="1" smtClean="0"/>
              <a:t>Verinin ayrıntı düzeyini veya detayını belirten bir ölçüttür (</a:t>
            </a:r>
            <a:r>
              <a:rPr lang="tr-TR" altLang="tr-TR" sz="2200" b="1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200" b="1" smtClean="0"/>
              <a:t> 50 veya 50.450 kg.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EABF46"/>
                </a:solidFill>
              </a:rPr>
              <a:t>Örn: </a:t>
            </a:r>
            <a:r>
              <a:rPr lang="tr-TR" altLang="tr-TR" sz="2200" b="1" i="1" smtClean="0"/>
              <a:t>Salmonellalar tarafından oluşturulmuş enteritis, S. enetritidis, bakteriler, virusler-teşhiste önemli-klinik, bakt, serolojik vs)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FFFF00"/>
                </a:solidFill>
              </a:rPr>
              <a:t>Kesinlik :</a:t>
            </a:r>
            <a:r>
              <a:rPr lang="tr-TR" altLang="tr-TR" sz="2200" b="1" smtClean="0">
                <a:solidFill>
                  <a:srgbClr val="FFFF00"/>
                </a:solidFill>
              </a:rPr>
              <a:t> </a:t>
            </a:r>
            <a:r>
              <a:rPr lang="tr-TR" altLang="tr-TR" sz="2200" b="1" smtClean="0"/>
              <a:t>Ayrıntı ile eş anlamlı olarak veya istatistiksel olarak bir seri ölçümdeki tutarlılığı belirtmek için kullanılır.</a:t>
            </a:r>
          </a:p>
        </p:txBody>
      </p:sp>
      <p:sp>
        <p:nvSpPr>
          <p:cNvPr id="18438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82601D88-6F4A-46C1-A697-3ED8D66EAD4C}" type="slidenum">
              <a:rPr lang="en-GB" smtClean="0"/>
              <a:pPr>
                <a:defRPr/>
              </a:pPr>
              <a:t>16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EFD432A6-2772-4B58-BE3C-362A827DF3FF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195263"/>
            <a:ext cx="8577262" cy="642937"/>
          </a:xfrm>
        </p:spPr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534400" cy="5715000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00FF00"/>
                </a:solidFill>
              </a:rPr>
              <a:t>Güvenilirlik :</a:t>
            </a:r>
            <a:r>
              <a:rPr lang="tr-TR" altLang="tr-TR" sz="2200" b="1" smtClean="0">
                <a:solidFill>
                  <a:srgbClr val="00FF00"/>
                </a:solidFill>
              </a:rPr>
              <a:t> </a:t>
            </a:r>
            <a:r>
              <a:rPr lang="tr-TR" altLang="tr-TR" sz="2200" b="1" smtClean="0"/>
              <a:t>Diagnostik bir test </a:t>
            </a:r>
            <a:r>
              <a:rPr lang="tr-TR" altLang="tr-TR" sz="2200" b="1" smtClean="0">
                <a:solidFill>
                  <a:srgbClr val="00FF00"/>
                </a:solidFill>
              </a:rPr>
              <a:t>tekrarlandığında</a:t>
            </a:r>
            <a:r>
              <a:rPr lang="tr-TR" altLang="tr-TR" sz="2200" b="1" smtClean="0"/>
              <a:t> sürekli aynı sonuçları verirse güvenilir olarak ifade edilebilir.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FFC000"/>
                </a:solidFill>
              </a:rPr>
              <a:t>Örneğin:</a:t>
            </a:r>
            <a:r>
              <a:rPr lang="tr-TR" altLang="tr-TR" sz="2200" b="1" smtClean="0"/>
              <a:t> </a:t>
            </a:r>
            <a:r>
              <a:rPr lang="tr-TR" altLang="tr-TR" sz="2200" b="1" i="1" smtClean="0"/>
              <a:t>Brucellozis – iki CFT ölçümü sonrası titre yine 1/40</a:t>
            </a:r>
            <a:endParaRPr lang="tr-TR" altLang="tr-TR" sz="2200" b="1" i="1" smtClean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FF0000"/>
                </a:solidFill>
              </a:rPr>
              <a:t>Geçerlilik :</a:t>
            </a:r>
            <a:r>
              <a:rPr lang="tr-TR" altLang="tr-TR" sz="2200" b="1" smtClean="0">
                <a:solidFill>
                  <a:srgbClr val="FF0000"/>
                </a:solidFill>
              </a:rPr>
              <a:t> </a:t>
            </a:r>
            <a:r>
              <a:rPr lang="tr-TR" altLang="tr-TR" sz="2200" b="1" smtClean="0"/>
              <a:t>Bir diagnostik test belirli bir hastalığı teşhis etmek için yeterli ise, bu testten elde edilen veriler de geçerlidir.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>
                <a:solidFill>
                  <a:srgbClr val="66FFFF"/>
                </a:solidFill>
              </a:rPr>
              <a:t>“Bir verinin geçerliliği </a:t>
            </a:r>
            <a:r>
              <a:rPr lang="tr-TR" altLang="tr-TR" sz="2200" b="1" smtClean="0">
                <a:solidFill>
                  <a:srgbClr val="FFFF00"/>
                </a:solidFill>
              </a:rPr>
              <a:t>hastalığa ve </a:t>
            </a:r>
            <a:r>
              <a:rPr lang="tr-TR" altLang="tr-TR" sz="2200" b="1" smtClean="0">
                <a:solidFill>
                  <a:srgbClr val="00FF00"/>
                </a:solidFill>
              </a:rPr>
              <a:t>kullanılan diagnostik teste </a:t>
            </a:r>
            <a:r>
              <a:rPr lang="tr-TR" altLang="tr-TR" sz="2200" b="1" smtClean="0">
                <a:solidFill>
                  <a:srgbClr val="FFFF00"/>
                </a:solidFill>
              </a:rPr>
              <a:t>göre</a:t>
            </a:r>
            <a:r>
              <a:rPr lang="tr-TR" altLang="tr-TR" sz="2200" b="1" smtClean="0">
                <a:solidFill>
                  <a:srgbClr val="66FFFF"/>
                </a:solidFill>
              </a:rPr>
              <a:t> de değişebilir”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FFC000"/>
                </a:solidFill>
              </a:rPr>
              <a:t>Örneğin:</a:t>
            </a:r>
            <a:r>
              <a:rPr lang="tr-TR" altLang="tr-TR" sz="2200" b="1" smtClean="0"/>
              <a:t> 	</a:t>
            </a:r>
            <a:r>
              <a:rPr lang="tr-TR" altLang="tr-TR" sz="2200" b="1" i="1" smtClean="0">
                <a:solidFill>
                  <a:srgbClr val="FFFF00"/>
                </a:solidFill>
              </a:rPr>
              <a:t>Femur kırığı </a:t>
            </a:r>
            <a:r>
              <a:rPr lang="tr-TR" altLang="tr-TR" sz="2200" b="1" i="1" smtClean="0"/>
              <a:t>- </a:t>
            </a:r>
            <a:r>
              <a:rPr lang="tr-TR" altLang="tr-TR" sz="2200" b="1" i="1" smtClean="0">
                <a:solidFill>
                  <a:srgbClr val="00FF00"/>
                </a:solidFill>
              </a:rPr>
              <a:t>fiziksel muayene; </a:t>
            </a:r>
            <a:r>
              <a:rPr lang="tr-TR" altLang="tr-TR" sz="2200" b="1" i="1" smtClean="0"/>
              <a:t/>
            </a:r>
            <a:br>
              <a:rPr lang="tr-TR" altLang="tr-TR" sz="2200" b="1" i="1" smtClean="0"/>
            </a:br>
            <a:r>
              <a:rPr lang="tr-TR" altLang="tr-TR" sz="2200" b="1" i="1" smtClean="0"/>
              <a:t>		</a:t>
            </a:r>
            <a:r>
              <a:rPr lang="tr-TR" altLang="tr-TR" sz="2200" b="1" i="1" smtClean="0">
                <a:solidFill>
                  <a:srgbClr val="FFFF00"/>
                </a:solidFill>
              </a:rPr>
              <a:t>Diabetus mellitus </a:t>
            </a:r>
            <a:r>
              <a:rPr lang="tr-TR" altLang="tr-TR" sz="2200" b="1" i="1" smtClean="0"/>
              <a:t>- </a:t>
            </a:r>
            <a:r>
              <a:rPr lang="tr-TR" altLang="tr-TR" sz="2200" b="1" i="1" smtClean="0">
                <a:solidFill>
                  <a:srgbClr val="00FF00"/>
                </a:solidFill>
              </a:rPr>
              <a:t>idrar/kan tahlili; </a:t>
            </a:r>
          </a:p>
          <a:p>
            <a:pPr lvl="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tr-TR" altLang="tr-TR" sz="1600" b="1" i="1" smtClean="0">
                <a:solidFill>
                  <a:srgbClr val="FFFF00"/>
                </a:solidFill>
              </a:rPr>
              <a:t>Enteritis –</a:t>
            </a:r>
            <a:r>
              <a:rPr lang="tr-TR" altLang="tr-TR" sz="1600" b="1" i="1" smtClean="0">
                <a:solidFill>
                  <a:srgbClr val="00FF00"/>
                </a:solidFill>
              </a:rPr>
              <a:t> Normal besiyeri - E. Coli veya Campylobacter jejuni</a:t>
            </a:r>
            <a:endParaRPr lang="tr-TR" altLang="tr-TR" sz="1600" b="1" smtClean="0">
              <a:solidFill>
                <a:srgbClr val="00FF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Bir diagnostik testin değeri, güvenirliliği ve geçerliliği ile ölçülür.</a:t>
            </a:r>
          </a:p>
        </p:txBody>
      </p:sp>
      <p:sp>
        <p:nvSpPr>
          <p:cNvPr id="19462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360612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2AB6A95C-F6D9-40DA-B502-98B20A7B14D3}" type="slidenum">
              <a:rPr lang="en-GB" smtClean="0"/>
              <a:pPr>
                <a:defRPr/>
              </a:pPr>
              <a:t>17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33723432-CAEB-4DCC-845C-8AAEAA9F3E10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382000" cy="54864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i="1" smtClean="0">
                <a:solidFill>
                  <a:srgbClr val="FFFF00"/>
                </a:solidFill>
              </a:rPr>
              <a:t>Özgüllük (spesifite) ve Duyarlılık (sensitivite)</a:t>
            </a:r>
            <a:endParaRPr lang="tr-TR" altLang="tr-TR" sz="2400" b="1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Epidemiyolojik araştırmalarda, olayların (teşhis-diagnoz) doğru olmadıkları halde doğru veya tam tersi olarak yorumlanması hastalıkların yanlış teşhisine neden olur.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i="1" smtClean="0">
                <a:solidFill>
                  <a:srgbClr val="FFC000"/>
                </a:solidFill>
              </a:rPr>
              <a:t>Örneğin:</a:t>
            </a:r>
            <a:r>
              <a:rPr lang="tr-TR" altLang="tr-TR" sz="2400" b="1" smtClean="0"/>
              <a:t> hepatit olmadığı halde bir hastaya hepatit teşhisi konulursa, genellikle bu durum teşhis hatası ve yetersizliğinden dolayı </a:t>
            </a:r>
            <a:r>
              <a:rPr lang="tr-TR" altLang="tr-TR" sz="2400" b="1" i="1" smtClean="0">
                <a:solidFill>
                  <a:srgbClr val="FF0066"/>
                </a:solidFill>
              </a:rPr>
              <a:t>yanlış pozitiflik</a:t>
            </a:r>
            <a:r>
              <a:rPr lang="tr-TR" altLang="tr-TR" sz="2400" b="1" smtClean="0">
                <a:solidFill>
                  <a:srgbClr val="FF0066"/>
                </a:solidFill>
              </a:rPr>
              <a:t> </a:t>
            </a:r>
            <a:r>
              <a:rPr lang="tr-TR" altLang="tr-TR" sz="2400" b="1" smtClean="0"/>
              <a:t>olarak ifade edilir.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400" b="1" smtClean="0"/>
              <a:t>Buna karşılık hepatit olduğu halde teşhis edilemeyen bir hastanın durumu da </a:t>
            </a:r>
            <a:r>
              <a:rPr lang="tr-TR" altLang="tr-TR" sz="2400" b="1" i="1" smtClean="0">
                <a:solidFill>
                  <a:srgbClr val="00FF00"/>
                </a:solidFill>
              </a:rPr>
              <a:t>yanlış negatiflik</a:t>
            </a:r>
            <a:r>
              <a:rPr lang="tr-TR" altLang="tr-TR" sz="2400" b="1" smtClean="0">
                <a:solidFill>
                  <a:srgbClr val="00FF00"/>
                </a:solidFill>
              </a:rPr>
              <a:t> </a:t>
            </a:r>
            <a:r>
              <a:rPr lang="tr-TR" altLang="tr-TR" sz="2400" b="1" smtClean="0"/>
              <a:t>olarak tanımlanır.</a:t>
            </a:r>
          </a:p>
        </p:txBody>
      </p:sp>
      <p:sp>
        <p:nvSpPr>
          <p:cNvPr id="20486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360612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B693E7F0-BB48-48D9-B3D2-A96EA202F6F2}" type="slidenum">
              <a:rPr lang="en-GB" smtClean="0"/>
              <a:pPr>
                <a:defRPr/>
              </a:pPr>
              <a:t>18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0263F338-3576-4FC6-BEDC-248446F676EF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143000"/>
            <a:ext cx="7893050" cy="5400675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FFFF00"/>
                </a:solidFill>
              </a:rPr>
              <a:t>Özgüllük (spesifite) ve Duyarlılık (sensitivite)</a:t>
            </a:r>
            <a:endParaRPr lang="tr-TR" altLang="tr-TR" sz="2200" b="1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Böyle hatalar genellikle, teşhis kriteri olarak sadece klinik semptomlar kullanıldığında görülür.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Ayrıca laboratuvar teşhislerinde yanlış testlerin kullanılması, ölçüm ve değerlendirme hataları da yanlış sonuç alınması sonrası hatalı gruplamaya neden olabilir.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>
                <a:solidFill>
                  <a:srgbClr val="66FFFF"/>
                </a:solidFill>
              </a:rPr>
              <a:t>Teşhiste kullanılan kriterlerin geçerliliği,</a:t>
            </a:r>
            <a:r>
              <a:rPr lang="tr-TR" altLang="tr-TR" sz="2200" b="1" smtClean="0"/>
              <a:t> teşhis yönteminden bağımsız ve geçerli bir kriterden elde edilen bulguların karşılaştırılması ile saptanabilir.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Bu şekilde bir teşhis kriterinin veya testin duyarlılığı ve özgüllüğü ölçülebilir.</a:t>
            </a:r>
          </a:p>
        </p:txBody>
      </p:sp>
      <p:sp>
        <p:nvSpPr>
          <p:cNvPr id="21510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B2741C37-20A2-4F3F-A07F-2DC71AE11924}" type="slidenum">
              <a:rPr lang="en-GB" smtClean="0"/>
              <a:pPr>
                <a:defRPr/>
              </a:pPr>
              <a:t>19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D0652654-1D91-4D2F-BC9C-95E9101D5895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893050" cy="52705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tr-TR" sz="2200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tr-TR" sz="2200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tr-TR" sz="2200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tr-TR" sz="2200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tr-TR" sz="2200" dirty="0" smtClean="0">
                <a:solidFill>
                  <a:srgbClr val="FFFF00"/>
                </a:solidFill>
              </a:rPr>
              <a:t>		a: Gerçek Pozitif		</a:t>
            </a:r>
            <a:r>
              <a:rPr lang="tr-TR" sz="2200" dirty="0" smtClean="0">
                <a:solidFill>
                  <a:srgbClr val="66FFFF"/>
                </a:solidFill>
              </a:rPr>
              <a:t>c: Yanlış Negatif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tr-TR" sz="2200" dirty="0" smtClean="0">
                <a:solidFill>
                  <a:srgbClr val="FFFF00"/>
                </a:solidFill>
              </a:rPr>
              <a:t>		</a:t>
            </a:r>
            <a:r>
              <a:rPr lang="tr-TR" sz="2200" dirty="0" smtClean="0">
                <a:solidFill>
                  <a:srgbClr val="FF0066"/>
                </a:solidFill>
              </a:rPr>
              <a:t>b: Yanlış Pozitif</a:t>
            </a:r>
            <a:r>
              <a:rPr lang="tr-TR" sz="2200" dirty="0" smtClean="0">
                <a:solidFill>
                  <a:srgbClr val="FFFF00"/>
                </a:solidFill>
              </a:rPr>
              <a:t>		</a:t>
            </a:r>
            <a:r>
              <a:rPr lang="tr-TR" sz="2200" dirty="0" smtClean="0">
                <a:solidFill>
                  <a:srgbClr val="00FF00"/>
                </a:solidFill>
              </a:rPr>
              <a:t>d: Gerçek Negatif</a:t>
            </a:r>
          </a:p>
          <a:p>
            <a:pPr marL="720725">
              <a:lnSpc>
                <a:spcPct val="150000"/>
              </a:lnSpc>
              <a:defRPr/>
            </a:pPr>
            <a:r>
              <a:rPr lang="tr-TR" sz="2400" b="1" i="1" dirty="0" err="1" smtClean="0">
                <a:solidFill>
                  <a:srgbClr val="EABF46"/>
                </a:solidFill>
              </a:rPr>
              <a:t>Sensitivite</a:t>
            </a:r>
            <a:r>
              <a:rPr lang="tr-TR" sz="2400" b="1" i="1" dirty="0" smtClean="0">
                <a:solidFill>
                  <a:srgbClr val="EABF46"/>
                </a:solidFill>
              </a:rPr>
              <a:t>  :</a:t>
            </a:r>
            <a:r>
              <a:rPr lang="tr-TR" sz="2400" dirty="0" smtClean="0"/>
              <a:t> a / a+c</a:t>
            </a:r>
          </a:p>
          <a:p>
            <a:pPr marL="720725">
              <a:lnSpc>
                <a:spcPct val="150000"/>
              </a:lnSpc>
              <a:defRPr/>
            </a:pPr>
            <a:r>
              <a:rPr lang="tr-TR" sz="2400" b="1" i="1" dirty="0" err="1" smtClean="0"/>
              <a:t>Spesifite</a:t>
            </a:r>
            <a:r>
              <a:rPr lang="tr-TR" sz="2400" b="1" i="1" dirty="0" smtClean="0"/>
              <a:t>    :</a:t>
            </a:r>
            <a:r>
              <a:rPr lang="tr-TR" sz="2400" b="1" dirty="0" smtClean="0"/>
              <a:t> </a:t>
            </a:r>
            <a:r>
              <a:rPr lang="tr-TR" sz="2400" dirty="0" smtClean="0"/>
              <a:t>d / b+d</a:t>
            </a:r>
            <a:endParaRPr lang="tr-TR" sz="2200" dirty="0" smtClean="0">
              <a:solidFill>
                <a:srgbClr val="00FF00"/>
              </a:solidFill>
            </a:endParaRPr>
          </a:p>
        </p:txBody>
      </p:sp>
      <p:sp>
        <p:nvSpPr>
          <p:cNvPr id="22534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graphicFrame>
        <p:nvGraphicFramePr>
          <p:cNvPr id="8" name="7 Tablo"/>
          <p:cNvGraphicFramePr>
            <a:graphicFrameLocks noGrp="1"/>
          </p:cNvGraphicFramePr>
          <p:nvPr/>
        </p:nvGraphicFramePr>
        <p:xfrm>
          <a:off x="1143000" y="1600200"/>
          <a:ext cx="7162800" cy="22860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387600"/>
                <a:gridCol w="2387600"/>
                <a:gridCol w="2387600"/>
              </a:tblGrid>
              <a:tr h="571500">
                <a:tc rowSpan="2">
                  <a:txBody>
                    <a:bodyPr/>
                    <a:lstStyle/>
                    <a:p>
                      <a:r>
                        <a:rPr lang="tr-TR" dirty="0" smtClean="0"/>
                        <a:t>Test Sonucu</a:t>
                      </a:r>
                      <a:endParaRPr lang="tr-T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Gerçek Durum</a:t>
                      </a:r>
                      <a:endParaRPr lang="tr-T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anchor="ctr"/>
                </a:tc>
              </a:tr>
              <a:tr h="571500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Hasta</a:t>
                      </a:r>
                      <a:endParaRPr lang="tr-TR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Hasta değil</a:t>
                      </a:r>
                      <a:endParaRPr lang="tr-TR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tr-TR" dirty="0" smtClean="0"/>
                        <a:t>Hasta</a:t>
                      </a:r>
                      <a:endParaRPr lang="tr-T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a</a:t>
                      </a:r>
                      <a:endParaRPr lang="tr-TR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b</a:t>
                      </a:r>
                      <a:endParaRPr lang="tr-TR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tr-TR" dirty="0" smtClean="0"/>
                        <a:t>Hasta Değil</a:t>
                      </a:r>
                      <a:endParaRPr lang="tr-T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c</a:t>
                      </a:r>
                      <a:endParaRPr lang="tr-TR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d</a:t>
                      </a:r>
                      <a:endParaRPr lang="tr-TR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486EBF43-5CB4-4C0B-8C49-B0131FE43833}" type="slidenum">
              <a:rPr lang="en-GB" smtClean="0"/>
              <a:pPr>
                <a:defRPr/>
              </a:pPr>
              <a:t>20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C9A98DDB-D444-480D-898D-8024EB67F9F3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3750" y="1143000"/>
            <a:ext cx="7893050" cy="52705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FFFF00"/>
                </a:solidFill>
              </a:rPr>
              <a:t>Duyarlılık (sensitivite) :</a:t>
            </a:r>
            <a:r>
              <a:rPr lang="tr-TR" altLang="tr-TR" sz="2200" b="1" smtClean="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Testte saptanan gerçek pozitiflerin oranıdır.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Testteki gerçek pozitiflikler = (a),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Yanlış negatifler = (c) olsun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Sensitivite (Duyarlılık) = a / a+c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>
                <a:solidFill>
                  <a:srgbClr val="66FFFF"/>
                </a:solidFill>
              </a:rPr>
              <a:t>Bir testin sensitivitesinin yüksek olması; </a:t>
            </a:r>
            <a:r>
              <a:rPr lang="tr-TR" altLang="tr-TR" sz="2200" b="1" smtClean="0"/>
              <a:t>o testte gerçek pozitifliklerin yüksek oranda saptandığını; düşük olması ise gerçek pozitiflikleri düşük düzeyde belirlediğini gösterir.</a:t>
            </a:r>
          </a:p>
        </p:txBody>
      </p:sp>
      <p:sp>
        <p:nvSpPr>
          <p:cNvPr id="23558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9DE8CD59-DFDE-4D2F-96A6-CD889925E9F2}" type="slidenum">
              <a:rPr lang="en-GB" smtClean="0"/>
              <a:pPr>
                <a:defRPr/>
              </a:pPr>
              <a:t>21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0E3D762B-20BB-4A8D-BA9F-C32BE0BE26C5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>
                <a:solidFill>
                  <a:srgbClr val="FFFF00"/>
                </a:solidFill>
              </a:rPr>
              <a:t>Özgüllük (spesifite) :</a:t>
            </a:r>
            <a:r>
              <a:rPr lang="tr-TR" altLang="tr-TR" sz="2200" b="1" smtClean="0"/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Bir testte saptanan gerçek negatiflerin oranıdır.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Testteki gerçek negatifler = (d),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Yalancı negatifler = (b) olsun.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Spesifite (Özgüllük) = d / b+d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>
                <a:solidFill>
                  <a:srgbClr val="66FFFF"/>
                </a:solidFill>
              </a:rPr>
              <a:t>Bir testin spesifitesinin yüksek olması; </a:t>
            </a:r>
            <a:r>
              <a:rPr lang="tr-TR" altLang="tr-TR" sz="2200" b="1" smtClean="0"/>
              <a:t>testin hatalı teşhis yapma ihtimalinin az olduğunu, düşük olması ise hatalı sonuçlar verebildiğini gösterir.</a:t>
            </a:r>
          </a:p>
        </p:txBody>
      </p:sp>
      <p:sp>
        <p:nvSpPr>
          <p:cNvPr id="24582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212974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DFE8407D-2819-430A-ABFD-9F1BFD8DD052}" type="slidenum">
              <a:rPr lang="en-GB" smtClean="0"/>
              <a:pPr>
                <a:defRPr/>
              </a:pPr>
              <a:t>22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3DFC3C5F-8983-420C-AB2E-FB4624B5860E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73175"/>
            <a:ext cx="8382000" cy="5356225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>
                <a:solidFill>
                  <a:srgbClr val="66FFFF"/>
                </a:solidFill>
              </a:rPr>
              <a:t>Sapma (bias)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smtClean="0"/>
              <a:t>Epidemiyolojik bir araştırmanın tasarlanması, yürütülmesi ve analizinde yapılacak sistemik bir hata (veya sapma), çalışma sonuçlarını geçersiz hale getirir.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b="1" i="1" smtClean="0"/>
              <a:t>Bu sapmalar çeşitli nedenlerden kaynaklanabilir :</a:t>
            </a:r>
            <a:endParaRPr lang="tr-TR" altLang="tr-TR" sz="2200" b="1" smtClean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FFFF00"/>
                </a:solidFill>
              </a:rPr>
              <a:t>1. Yanlış ilişkiden doğan sapmalar : </a:t>
            </a:r>
            <a:r>
              <a:rPr lang="tr-TR" altLang="tr-TR" sz="2200" b="1" smtClean="0"/>
              <a:t>Hastalık oluşumunda rol oynayan faktörler arasında yanlış ilişkiler kurulmasından kaynaklanabilir.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/>
              <a:t>	Bir hastalıkla ilişkili iki faktör birbirleriyle de ilişkili görülebilir ve bu durum araştırmadan elde edilen sonuçları yanlış yönlendirir. </a:t>
            </a:r>
            <a:r>
              <a:rPr lang="tr-TR" altLang="tr-TR" sz="2200" b="1" i="1" smtClean="0"/>
              <a:t>Örn: koyunlarda çiçek aşısı – abortuslar.</a:t>
            </a:r>
            <a:endParaRPr lang="tr-TR" altLang="tr-TR" sz="2200" b="1" smtClean="0"/>
          </a:p>
        </p:txBody>
      </p:sp>
      <p:sp>
        <p:nvSpPr>
          <p:cNvPr id="25606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360612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16ED8A7D-0E14-45CF-A590-F90CFCBFCE7B}" type="slidenum">
              <a:rPr lang="en-GB" smtClean="0"/>
              <a:pPr>
                <a:defRPr/>
              </a:pPr>
              <a:t>23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4D397CE9-4BEE-4593-88A2-A5A917176E7E}" type="datetime1">
              <a:rPr lang="tr-TR">
                <a:solidFill>
                  <a:srgbClr val="00FF00"/>
                </a:solidFill>
              </a:rPr>
              <a:pPr>
                <a:defRPr/>
              </a:pPr>
              <a:t>03.01.2020</a:t>
            </a:fld>
            <a:endParaRPr lang="en-GB" dirty="0">
              <a:solidFill>
                <a:srgbClr val="00FF00"/>
              </a:solidFill>
              <a:latin typeface="Futura Bk"/>
            </a:endParaRPr>
          </a:p>
        </p:txBody>
      </p:sp>
      <p:sp>
        <p:nvSpPr>
          <p:cNvPr id="4099" name="5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FF0066"/>
                </a:solidFill>
                <a:latin typeface="Futura Bk"/>
              </a:rPr>
              <a:t>EPİDEMİYOLOJİK ARAŞTIRMA AŞAMALARI</a:t>
            </a:r>
            <a:endParaRPr lang="en-GB">
              <a:latin typeface="Futura Bk"/>
            </a:endParaRP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200" b="1" smtClean="0">
                <a:solidFill>
                  <a:srgbClr val="00FF00"/>
                </a:solidFill>
                <a:latin typeface="Trebuchet MS" pitchFamily="34" charset="0"/>
              </a:rPr>
              <a:t>EPİDEMİYOLOJİK ARAŞTIRMA AŞAMALARI</a:t>
            </a:r>
            <a:endParaRPr lang="tr-TR" altLang="tr-TR" smtClean="0">
              <a:solidFill>
                <a:srgbClr val="FF0066"/>
              </a:solidFill>
              <a:latin typeface="Trebuchet MS" pitchFamily="34" charset="0"/>
            </a:endParaRP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73175"/>
            <a:ext cx="8153400" cy="5280025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66FFFF"/>
                </a:solidFill>
              </a:rPr>
              <a:t>2. Kişisel görüşten doğan sapmalar : </a:t>
            </a:r>
            <a:r>
              <a:rPr lang="tr-TR" altLang="tr-TR" sz="2200" b="1" smtClean="0"/>
              <a:t>Araştırıcının bulguları değerlendirirken veya sunarken duygusal davranıp kişisel görüşlerinin etkisinde kalabilir.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66FFFF"/>
                </a:solidFill>
              </a:rPr>
              <a:t>3. Ölçüm sapmaları :</a:t>
            </a:r>
            <a:r>
              <a:rPr lang="tr-TR" altLang="tr-TR" sz="2200" b="1" smtClean="0"/>
              <a:t> Yetersiz ölçüm yapmaktan veya geçersiz teşhis yöntemi kullanmaktan ileri gelebilir. Ayrıca, hayvanların hastalıklarının yanlış sınıflandırılmasından da kaynaklanabilir.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66FFFF"/>
                </a:solidFill>
              </a:rPr>
              <a:t>4. Seçimden ileri gelen sapmalar : </a:t>
            </a:r>
            <a:r>
              <a:rPr lang="tr-TR" altLang="tr-TR" sz="2200" b="1" smtClean="0"/>
              <a:t>Çalışma için seçilen hayvanların seçilmeyenlerden farklı karakterlere sahip olması halinde ortaya çıkar.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i="1" smtClean="0"/>
              <a:t>	</a:t>
            </a:r>
            <a:r>
              <a:rPr lang="tr-TR" altLang="tr-TR" sz="2200" b="1" i="1" smtClean="0">
                <a:solidFill>
                  <a:srgbClr val="FFFF00"/>
                </a:solidFill>
              </a:rPr>
              <a:t>Örneğin:</a:t>
            </a:r>
            <a:r>
              <a:rPr lang="tr-TR" altLang="tr-TR" sz="2200" b="1" i="1" smtClean="0"/>
              <a:t> Anthrax’ın prevalansını saptamak için mezbahadaki hayvanların seçilmesi</a:t>
            </a:r>
            <a:r>
              <a:rPr lang="tr-TR" altLang="tr-TR" sz="2200" b="1" smtClean="0"/>
              <a:t>.</a:t>
            </a:r>
          </a:p>
        </p:txBody>
      </p:sp>
      <p:sp>
        <p:nvSpPr>
          <p:cNvPr id="26630" name="Rectangle 4"/>
          <p:cNvSpPr>
            <a:spLocks noChangeArrowheads="1"/>
          </p:cNvSpPr>
          <p:nvPr/>
        </p:nvSpPr>
        <p:spPr bwMode="auto">
          <a:xfrm>
            <a:off x="8763000" y="5029200"/>
            <a:ext cx="381000" cy="9144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tr-TR" altLang="tr-TR"/>
          </a:p>
        </p:txBody>
      </p:sp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 rot="16200000">
            <a:off x="-2360612" y="3656012"/>
            <a:ext cx="5334000" cy="46037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r>
              <a:rPr lang="tr-TR" b="1" i="1" dirty="0">
                <a:solidFill>
                  <a:schemeClr val="bg2">
                    <a:lumMod val="95000"/>
                    <a:lumOff val="5000"/>
                  </a:schemeClr>
                </a:solidFill>
                <a:latin typeface="Futura Bk" pitchFamily="34" charset="0"/>
              </a:rPr>
              <a:t>Verilerin Niteliği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AE93FD84-9B38-4B8B-A187-5DB790C80CD0}" type="slidenum">
              <a:rPr lang="en-GB" smtClean="0"/>
              <a:pPr>
                <a:defRPr/>
              </a:pPr>
              <a:t>24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igger_s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295525"/>
            <a:ext cx="28956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2 Veri Yer Tutucusu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9C4BE8F4-1BA4-411D-BC5E-0331E2747CB9}" type="datetime1">
              <a:rPr lang="tr-TR"/>
              <a:pPr>
                <a:defRPr/>
              </a:pPr>
              <a:t>03.01.2020</a:t>
            </a:fld>
            <a:endParaRPr lang="en-GB">
              <a:latin typeface="Futura Bk"/>
            </a:endParaRPr>
          </a:p>
        </p:txBody>
      </p:sp>
      <p:sp>
        <p:nvSpPr>
          <p:cNvPr id="26628" name="3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Futura Bk"/>
              </a:rPr>
              <a:t>EPİDEMİYOLOJİK ARAŞTIRMA AŞAMALARI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page </a:t>
            </a:r>
            <a:fld id="{6BBD49BA-C9ED-4B42-BB08-4681F3924C00}" type="slidenum">
              <a:rPr lang="en-GB" smtClean="0"/>
              <a:pPr>
                <a:defRPr/>
              </a:pPr>
              <a:t>25</a:t>
            </a:fld>
            <a:r>
              <a:rPr lang="en-GB" smtClean="0"/>
              <a:t> of 25</a:t>
            </a:r>
            <a:endParaRPr lang="en-GB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P_Presentation">
  <a:themeElements>
    <a:clrScheme name="HP_Presentation 1">
      <a:dk1>
        <a:srgbClr val="000000"/>
      </a:dk1>
      <a:lt1>
        <a:srgbClr val="FFFFFF"/>
      </a:lt1>
      <a:dk2>
        <a:srgbClr val="215E9B"/>
      </a:dk2>
      <a:lt2>
        <a:srgbClr val="FFFFFF"/>
      </a:lt2>
      <a:accent1>
        <a:srgbClr val="EAA200"/>
      </a:accent1>
      <a:accent2>
        <a:srgbClr val="008266"/>
      </a:accent2>
      <a:accent3>
        <a:srgbClr val="ABB6CB"/>
      </a:accent3>
      <a:accent4>
        <a:srgbClr val="DADADA"/>
      </a:accent4>
      <a:accent5>
        <a:srgbClr val="F3CEAA"/>
      </a:accent5>
      <a:accent6>
        <a:srgbClr val="00755C"/>
      </a:accent6>
      <a:hlink>
        <a:srgbClr val="E77003"/>
      </a:hlink>
      <a:folHlink>
        <a:srgbClr val="215E9B"/>
      </a:folHlink>
    </a:clrScheme>
    <a:fontScheme name="HP_Presentation">
      <a:majorFont>
        <a:latin typeface="Futura Hv"/>
        <a:ea typeface=""/>
        <a:cs typeface=""/>
      </a:majorFont>
      <a:minorFont>
        <a:latin typeface="Futura Bk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lg" len="sm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utura B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lg" len="sm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utura Bk" pitchFamily="34" charset="0"/>
          </a:defRPr>
        </a:defPPr>
      </a:lstStyle>
    </a:lnDef>
  </a:objectDefaults>
  <a:extraClrSchemeLst>
    <a:extraClrScheme>
      <a:clrScheme name="HP_Presentation 1">
        <a:dk1>
          <a:srgbClr val="000000"/>
        </a:dk1>
        <a:lt1>
          <a:srgbClr val="FFFFFF"/>
        </a:lt1>
        <a:dk2>
          <a:srgbClr val="215E9B"/>
        </a:dk2>
        <a:lt2>
          <a:srgbClr val="FFFFFF"/>
        </a:lt2>
        <a:accent1>
          <a:srgbClr val="EAA200"/>
        </a:accent1>
        <a:accent2>
          <a:srgbClr val="008266"/>
        </a:accent2>
        <a:accent3>
          <a:srgbClr val="ABB6CB"/>
        </a:accent3>
        <a:accent4>
          <a:srgbClr val="DADADA"/>
        </a:accent4>
        <a:accent5>
          <a:srgbClr val="F3CEAA"/>
        </a:accent5>
        <a:accent6>
          <a:srgbClr val="00755C"/>
        </a:accent6>
        <a:hlink>
          <a:srgbClr val="E77003"/>
        </a:hlink>
        <a:folHlink>
          <a:srgbClr val="215E9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Settings\stecay\Application Data\Microsoft\Templates\hp\HP_Presentation.pot</Template>
  <TotalTime>3184</TotalTime>
  <Words>1479</Words>
  <Application>Microsoft Office PowerPoint</Application>
  <PresentationFormat>Ekran Gösterisi (4:3)</PresentationFormat>
  <Paragraphs>304</Paragraphs>
  <Slides>25</Slides>
  <Notes>22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1" baseType="lpstr">
      <vt:lpstr>Futura Bk</vt:lpstr>
      <vt:lpstr>Arial</vt:lpstr>
      <vt:lpstr>Futura Hv</vt:lpstr>
      <vt:lpstr>Gisha</vt:lpstr>
      <vt:lpstr>Trebuchet MS</vt:lpstr>
      <vt:lpstr>HP_Presentation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EPİDEMİYOLOJİK ARAŞTIRMA AŞAMALARI</vt:lpstr>
      <vt:lpstr>Slayt 25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TG</dc:title>
  <dc:creator>TİMUR GÜLHAN</dc:creator>
  <cp:lastModifiedBy>Timur Gülhan</cp:lastModifiedBy>
  <cp:revision>180</cp:revision>
  <cp:lastPrinted>2003-01-08T18:32:29Z</cp:lastPrinted>
  <dcterms:created xsi:type="dcterms:W3CDTF">2003-02-05T15:40:18Z</dcterms:created>
  <dcterms:modified xsi:type="dcterms:W3CDTF">2020-01-03T12:34:58Z</dcterms:modified>
</cp:coreProperties>
</file>