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25"/>
  </p:notesMasterIdLst>
  <p:handoutMasterIdLst>
    <p:handoutMasterId r:id="rId26"/>
  </p:handoutMasterIdLst>
  <p:sldIdLst>
    <p:sldId id="497" r:id="rId2"/>
    <p:sldId id="609" r:id="rId3"/>
    <p:sldId id="637" r:id="rId4"/>
    <p:sldId id="610" r:id="rId5"/>
    <p:sldId id="628" r:id="rId6"/>
    <p:sldId id="629" r:id="rId7"/>
    <p:sldId id="630" r:id="rId8"/>
    <p:sldId id="631" r:id="rId9"/>
    <p:sldId id="632" r:id="rId10"/>
    <p:sldId id="633" r:id="rId11"/>
    <p:sldId id="638" r:id="rId12"/>
    <p:sldId id="634" r:id="rId13"/>
    <p:sldId id="635" r:id="rId14"/>
    <p:sldId id="636" r:id="rId15"/>
    <p:sldId id="639" r:id="rId16"/>
    <p:sldId id="640" r:id="rId17"/>
    <p:sldId id="641" r:id="rId18"/>
    <p:sldId id="642" r:id="rId19"/>
    <p:sldId id="662" r:id="rId20"/>
    <p:sldId id="643" r:id="rId21"/>
    <p:sldId id="644" r:id="rId22"/>
    <p:sldId id="645" r:id="rId23"/>
    <p:sldId id="646" r:id="rId24"/>
  </p:sldIdLst>
  <p:sldSz cx="9144000" cy="6858000" type="screen4x3"/>
  <p:notesSz cx="6797675" cy="98726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Futura Bk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EABF46"/>
    <a:srgbClr val="66FFFF"/>
    <a:srgbClr val="00FF00"/>
    <a:srgbClr val="FFFF00"/>
    <a:srgbClr val="FF0066"/>
    <a:srgbClr val="808080"/>
    <a:srgbClr val="85AAC1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5545" autoAdjust="0"/>
  </p:normalViewPr>
  <p:slideViewPr>
    <p:cSldViewPr>
      <p:cViewPr varScale="1">
        <p:scale>
          <a:sx n="87" d="100"/>
          <a:sy n="87" d="100"/>
        </p:scale>
        <p:origin x="-10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13" Type="http://schemas.openxmlformats.org/officeDocument/2006/relationships/slide" Target="slides/slide16.xml"/><Relationship Id="rId18" Type="http://schemas.openxmlformats.org/officeDocument/2006/relationships/slide" Target="slides/slide22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12" Type="http://schemas.openxmlformats.org/officeDocument/2006/relationships/slide" Target="slides/slide14.xml"/><Relationship Id="rId17" Type="http://schemas.openxmlformats.org/officeDocument/2006/relationships/slide" Target="slides/slide21.xml"/><Relationship Id="rId2" Type="http://schemas.openxmlformats.org/officeDocument/2006/relationships/slide" Target="slides/slide3.xml"/><Relationship Id="rId16" Type="http://schemas.openxmlformats.org/officeDocument/2006/relationships/slide" Target="slides/slide20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3.xml"/><Relationship Id="rId5" Type="http://schemas.openxmlformats.org/officeDocument/2006/relationships/slide" Target="slides/slide6.xml"/><Relationship Id="rId15" Type="http://schemas.openxmlformats.org/officeDocument/2006/relationships/slide" Target="slides/slide18.xml"/><Relationship Id="rId10" Type="http://schemas.openxmlformats.org/officeDocument/2006/relationships/slide" Target="slides/slide12.xml"/><Relationship Id="rId19" Type="http://schemas.openxmlformats.org/officeDocument/2006/relationships/slide" Target="slides/slide23.xml"/><Relationship Id="rId4" Type="http://schemas.openxmlformats.org/officeDocument/2006/relationships/slide" Target="slides/slide5.xml"/><Relationship Id="rId9" Type="http://schemas.openxmlformats.org/officeDocument/2006/relationships/slide" Target="slides/slide10.xml"/><Relationship Id="rId14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2" name="Rectangle 8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t" anchorCtr="0" compatLnSpc="1">
            <a:prstTxWarp prst="textNoShape">
              <a:avLst/>
            </a:prstTxWarp>
          </a:bodyPr>
          <a:lstStyle>
            <a:lvl1pPr algn="r"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DCCB2473-2443-4A6C-8C84-2BB2341AE587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41993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b" anchorCtr="0" compatLnSpc="1">
            <a:prstTxWarp prst="textNoShape">
              <a:avLst/>
            </a:prstTxWarp>
          </a:bodyPr>
          <a:lstStyle>
            <a:lvl1pPr algn="r"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D898043C-4377-44E1-8B86-5E15539F22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t" anchorCtr="0" compatLnSpc="1">
            <a:prstTxWarp prst="textNoShape">
              <a:avLst/>
            </a:prstTxWarp>
          </a:bodyPr>
          <a:lstStyle>
            <a:lvl1pPr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Name of your presentation here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t" anchorCtr="0" compatLnSpc="1">
            <a:prstTxWarp prst="textNoShape">
              <a:avLst/>
            </a:prstTxWarp>
          </a:bodyPr>
          <a:lstStyle>
            <a:lvl1pPr algn="r"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59B49B19-4C46-4966-AC58-E66C84610A63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52950" y="681038"/>
            <a:ext cx="1970088" cy="1477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2287588"/>
            <a:ext cx="6213475" cy="682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b" anchorCtr="0" compatLnSpc="1">
            <a:prstTxWarp prst="textNoShape">
              <a:avLst/>
            </a:prstTxWarp>
          </a:bodyPr>
          <a:lstStyle>
            <a:lvl1pPr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37" tIns="47718" rIns="95437" bIns="47718" numCol="1" anchor="b" anchorCtr="0" compatLnSpc="1">
            <a:prstTxWarp prst="textNoShape">
              <a:avLst/>
            </a:prstTxWarp>
          </a:bodyPr>
          <a:lstStyle>
            <a:lvl1pPr algn="r" defTabSz="954088">
              <a:spcBef>
                <a:spcPct val="0"/>
              </a:spcBef>
              <a:buSzPct val="120000"/>
              <a:defRPr sz="1200"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15C887B4-F733-4F65-82AC-B2469A4217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marL="173038" indent="-173038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•"/>
      <a:defRPr sz="1400" kern="1200">
        <a:solidFill>
          <a:schemeClr val="tx1"/>
        </a:solidFill>
        <a:latin typeface="Futura Bk" pitchFamily="34" charset="0"/>
        <a:ea typeface="+mn-ea"/>
        <a:cs typeface="+mn-cs"/>
      </a:defRPr>
    </a:lvl1pPr>
    <a:lvl2pPr marL="457200" indent="-169863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–"/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2pPr>
    <a:lvl3pPr marL="796925" indent="-225425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&gt;"/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3pPr>
    <a:lvl4pPr marL="1143000" indent="-231775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&gt;"/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4pPr>
    <a:lvl5pPr marL="1436688" indent="-179388" algn="l" rtl="0" eaLnBrk="0" fontAlgn="base" hangingPunct="0">
      <a:lnSpc>
        <a:spcPct val="90000"/>
      </a:lnSpc>
      <a:spcBef>
        <a:spcPct val="0"/>
      </a:spcBef>
      <a:spcAft>
        <a:spcPct val="10000"/>
      </a:spcAft>
      <a:buSzPct val="75000"/>
      <a:buChar char="&gt;"/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645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 txBox="1">
            <a:spLocks noGrp="1" noChangeArrowheads="1"/>
          </p:cNvSpPr>
          <p:nvPr/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/>
          <a:lstStyle/>
          <a:p>
            <a:pPr algn="r" defTabSz="954088">
              <a:buSzPct val="120000"/>
              <a:defRPr/>
            </a:pPr>
            <a:fld id="{42862EFC-105C-40EB-8E1D-EDD7CF2A4032}" type="datetime1">
              <a:rPr lang="tr-TR" sz="1200">
                <a:cs typeface="+mn-cs"/>
              </a:rPr>
              <a:pPr algn="r" defTabSz="954088">
                <a:buSzPct val="120000"/>
                <a:defRPr/>
              </a:pPr>
              <a:t>03.01.2020</a:t>
            </a:fld>
            <a:endParaRPr lang="en-GB" sz="1200">
              <a:cs typeface="+mn-cs"/>
            </a:endParaRPr>
          </a:p>
        </p:txBody>
      </p:sp>
      <p:sp>
        <p:nvSpPr>
          <p:cNvPr id="50179" name="Rectangle 6"/>
          <p:cNvSpPr txBox="1">
            <a:spLocks noGrp="1" noChangeArrowheads="1"/>
          </p:cNvSpPr>
          <p:nvPr/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437" tIns="47718" rIns="95437" bIns="47718" anchor="b"/>
          <a:lstStyle/>
          <a:p>
            <a:pPr defTabSz="954088">
              <a:buSzPct val="120000"/>
              <a:defRPr/>
            </a:pPr>
            <a:r>
              <a:rPr lang="en-GB" sz="1200">
                <a:cs typeface="+mn-cs"/>
              </a:rPr>
              <a:t>INFEKSIYONLARIN BULASMASI ve YAYILMASI</a:t>
            </a: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61734" tIns="30867" rIns="61734" bIns="30867"/>
          <a:lstStyle/>
          <a:p>
            <a:pPr eaLnBrk="1" hangingPunct="1"/>
            <a:endParaRPr lang="tr-TR" altLang="tr-TR" smtClean="0">
              <a:latin typeface="Futura Bk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33845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/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tr-TR" altLang="tr-TR" smtClean="0"/>
          </a:p>
        </p:txBody>
      </p:sp>
      <p:pic>
        <p:nvPicPr>
          <p:cNvPr id="5" name="Picture 5" descr="HPtrue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3475" y="2916238"/>
            <a:ext cx="12287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139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635375" y="450850"/>
            <a:ext cx="5326063" cy="2795588"/>
          </a:xfrm>
        </p:spPr>
        <p:txBody>
          <a:bodyPr lIns="182880" tIns="91440" rIns="182880" bIns="91440" anchor="t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7139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651250" y="3429000"/>
            <a:ext cx="5289550" cy="3125788"/>
          </a:xfrm>
          <a:ln algn="ctr"/>
        </p:spPr>
        <p:txBody>
          <a:bodyPr lIns="182880" tIns="91440" rIns="182880" bIns="274320" anchor="b"/>
          <a:lstStyle>
            <a:lvl1pPr marL="0" indent="0">
              <a:buFontTx/>
              <a:buNone/>
              <a:defRPr sz="2200"/>
            </a:lvl1pPr>
          </a:lstStyle>
          <a:p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1D2FF249-0D46-42CD-AFC1-6CC096BEDC02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E1333-0E9E-4D26-BFB9-48CA9A0A6FC5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E5F442F6-CE7D-453F-8FB4-73385B872639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91012-3D26-4F5A-B0A8-C844F08CF386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36550" y="1273175"/>
            <a:ext cx="41211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10100" y="1273175"/>
            <a:ext cx="41211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08BA1DCD-E2EE-4DD9-A0C2-AD346D5B7D31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670D8-6FE8-4F74-BABF-9942B01C1480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347C700B-8C9F-4BB6-B54D-037D952D56CE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5205E-45D2-4AC4-9B4B-D6C02BF73E85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C65C3FE7-6B6E-4C83-AE34-6D727BFBE6E3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7B648-8606-447B-81BC-4A68AC040EB4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3A65DCCC-AB57-4C80-B354-8A693505AB4C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84BF7-D9C5-47C1-8A00-BA16698AE3CD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4B9601C4-AF79-457E-B695-66807DA7E3C0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3BE53-8F83-4711-9DE9-87FF59528139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8994760E-BF97-4699-AB86-4948C7E039EE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26F24-DE8B-4259-91E9-6E4F1AA2FBED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0039B378-4721-4180-8585-8D58BAFB85EC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9F097-96B0-4C47-8C3D-514FC0FFC154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32575" y="195263"/>
            <a:ext cx="2098675" cy="634841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36550" y="195263"/>
            <a:ext cx="6143625" cy="634841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6B6DF8FE-8336-4C6D-95D6-697E364E5CB6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D7F94-E842-4DBC-B494-00070335419F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0" y="0"/>
            <a:ext cx="9144000" cy="12017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/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utura Bk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tr-TR" altLang="tr-TR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338138" y="195263"/>
            <a:ext cx="73326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36550" y="1273175"/>
            <a:ext cx="8394700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Click to edit Master text styles</a:t>
            </a:r>
          </a:p>
          <a:p>
            <a:pPr lvl="1"/>
            <a:r>
              <a:rPr lang="en-GB" altLang="tr-TR" smtClean="0"/>
              <a:t>second level</a:t>
            </a:r>
          </a:p>
          <a:p>
            <a:pPr lvl="2"/>
            <a:r>
              <a:rPr lang="en-GB" altLang="tr-TR" smtClean="0"/>
              <a:t>third level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ltGray">
          <a:xfrm>
            <a:off x="0" y="6591300"/>
            <a:ext cx="9144000" cy="0"/>
          </a:xfrm>
          <a:prstGeom prst="line">
            <a:avLst/>
          </a:prstGeom>
          <a:noFill/>
          <a:ln w="9525">
            <a:solidFill>
              <a:srgbClr val="5A93B6"/>
            </a:solidFill>
            <a:round/>
            <a:headEnd/>
            <a:tailEnd type="none" w="lg" len="sm"/>
          </a:ln>
        </p:spPr>
        <p:txBody>
          <a:bodyPr lIns="0" tIns="0" rIns="0" bIns="0" anchor="ctr"/>
          <a:lstStyle/>
          <a:p>
            <a:pPr>
              <a:defRPr/>
            </a:pPr>
            <a:endParaRPr lang="tr-TR"/>
          </a:p>
        </p:txBody>
      </p:sp>
      <p:sp>
        <p:nvSpPr>
          <p:cNvPr id="570374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229600" y="6667500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spcBef>
                <a:spcPct val="0"/>
              </a:spcBef>
              <a:defRPr sz="800">
                <a:solidFill>
                  <a:srgbClr val="5A93B6"/>
                </a:solidFill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B80FC550-E01D-4F54-B47E-791E6414A311}" type="slidenum">
              <a:rPr lang="en-GB"/>
              <a:pPr>
                <a:defRPr/>
              </a:pPr>
              <a:t>‹#›</a:t>
            </a:fld>
            <a:r>
              <a:rPr lang="en-GB"/>
              <a:t> of 25</a:t>
            </a:r>
          </a:p>
        </p:txBody>
      </p:sp>
      <p:sp>
        <p:nvSpPr>
          <p:cNvPr id="570375" name="Rectangle 7"/>
          <p:cNvSpPr>
            <a:spLocks noGrp="1" noChangeArrowheads="1"/>
          </p:cNvSpPr>
          <p:nvPr>
            <p:ph type="dt" sz="quarter" idx="2"/>
          </p:nvPr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spcBef>
                <a:spcPct val="0"/>
              </a:spcBef>
              <a:defRPr sz="800">
                <a:solidFill>
                  <a:srgbClr val="5A93B6"/>
                </a:solidFill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fld id="{C3D7BF76-05EA-4463-BDA7-3849CB8C664C}" type="datetime1">
              <a:rPr lang="tr-TR"/>
              <a:pPr>
                <a:defRPr/>
              </a:pPr>
              <a:t>03.01.2020</a:t>
            </a:fld>
            <a:endParaRPr lang="en-GB"/>
          </a:p>
        </p:txBody>
      </p:sp>
      <p:sp>
        <p:nvSpPr>
          <p:cNvPr id="570376" name="Rectangle 8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spcBef>
                <a:spcPct val="0"/>
              </a:spcBef>
              <a:defRPr sz="800">
                <a:solidFill>
                  <a:srgbClr val="5A93B6"/>
                </a:solidFill>
                <a:latin typeface="Futura Bk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INFEKSIYONLARIN BULASMASI ve YAYILMASI</a:t>
            </a:r>
          </a:p>
        </p:txBody>
      </p:sp>
      <p:pic>
        <p:nvPicPr>
          <p:cNvPr id="1033" name="Picture 15" descr="white-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ltGray">
          <a:xfrm>
            <a:off x="8101013" y="352425"/>
            <a:ext cx="6858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4028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9pPr>
    </p:titleStyle>
    <p:bodyStyle>
      <a:lvl1pPr marL="225425" indent="-225425" algn="l" defTabSz="742950" rtl="0" eaLnBrk="0" fontAlgn="base" hangingPunct="0">
        <a:lnSpc>
          <a:spcPct val="90000"/>
        </a:lnSpc>
        <a:spcBef>
          <a:spcPct val="10000"/>
        </a:spcBef>
        <a:spcAft>
          <a:spcPct val="10000"/>
        </a:spcAft>
        <a:buSzPct val="80000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471488" indent="-244475" algn="l" defTabSz="742950" rtl="0" eaLnBrk="0" fontAlgn="base" hangingPunct="0">
        <a:lnSpc>
          <a:spcPct val="90000"/>
        </a:lnSpc>
        <a:spcBef>
          <a:spcPct val="10000"/>
        </a:spcBef>
        <a:spcAft>
          <a:spcPct val="10000"/>
        </a:spcAft>
        <a:buSzPct val="80000"/>
        <a:buFont typeface="Futura Bk"/>
        <a:buChar char="–"/>
        <a:defRPr sz="2400">
          <a:solidFill>
            <a:schemeClr val="tx1"/>
          </a:solidFill>
          <a:latin typeface="+mn-lt"/>
        </a:defRPr>
      </a:lvl2pPr>
      <a:lvl3pPr marL="700088" indent="-214313" algn="l" defTabSz="742950" rtl="0" eaLnBrk="0" fontAlgn="base" hangingPunct="0">
        <a:lnSpc>
          <a:spcPct val="90000"/>
        </a:lnSpc>
        <a:spcBef>
          <a:spcPct val="10000"/>
        </a:spcBef>
        <a:spcAft>
          <a:spcPct val="30000"/>
        </a:spcAft>
        <a:buSzPct val="85000"/>
        <a:buChar char="•"/>
        <a:defRPr sz="2200">
          <a:solidFill>
            <a:schemeClr val="tx1"/>
          </a:solidFill>
          <a:latin typeface="+mn-lt"/>
        </a:defRPr>
      </a:lvl3pPr>
      <a:lvl4pPr marL="1208088" indent="-182563" algn="l" defTabSz="742950" rtl="0" eaLnBrk="0" fontAlgn="base" hangingPunct="0">
        <a:lnSpc>
          <a:spcPct val="95000"/>
        </a:lnSpc>
        <a:spcBef>
          <a:spcPct val="10000"/>
        </a:spcBef>
        <a:spcAft>
          <a:spcPct val="30000"/>
        </a:spcAft>
        <a:buFont typeface="Futura Bk"/>
        <a:buChar char="–"/>
        <a:defRPr sz="2000">
          <a:solidFill>
            <a:schemeClr val="tx1"/>
          </a:solidFill>
          <a:latin typeface="+mn-lt"/>
        </a:defRPr>
      </a:lvl4pPr>
      <a:lvl5pPr marL="1933575" indent="-220663" algn="l" defTabSz="742950" rtl="0" eaLnBrk="0" fontAlgn="base" hangingPunct="0">
        <a:lnSpc>
          <a:spcPct val="95000"/>
        </a:lnSpc>
        <a:spcBef>
          <a:spcPct val="10000"/>
        </a:spcBef>
        <a:spcAft>
          <a:spcPct val="30000"/>
        </a:spcAft>
        <a:buChar char="–"/>
        <a:defRPr sz="2000">
          <a:solidFill>
            <a:schemeClr val="tx1"/>
          </a:solidFill>
          <a:latin typeface="+mn-lt"/>
        </a:defRPr>
      </a:lvl5pPr>
      <a:lvl6pPr marL="23907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6pPr>
      <a:lvl7pPr marL="28479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7pPr>
      <a:lvl8pPr marL="33051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8pPr>
      <a:lvl9pPr marL="37623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0" y="1517650"/>
            <a:ext cx="5532438" cy="2063750"/>
          </a:xfrm>
        </p:spPr>
        <p:txBody>
          <a:bodyPr/>
          <a:lstStyle/>
          <a:p>
            <a:pPr algn="ctr" eaLnBrk="1" hangingPunct="1"/>
            <a:r>
              <a:rPr lang="tr-TR" altLang="tr-TR" sz="4000" b="1" smtClean="0">
                <a:solidFill>
                  <a:srgbClr val="FFFF00"/>
                </a:solidFill>
                <a:latin typeface="Gisha" pitchFamily="34" charset="-79"/>
                <a:cs typeface="Gisha" pitchFamily="34" charset="-79"/>
              </a:rPr>
              <a:t>İNFEKSİYON</a:t>
            </a:r>
            <a:r>
              <a:rPr lang="tr-TR" altLang="tr-TR" sz="4000" b="1" smtClean="0">
                <a:solidFill>
                  <a:srgbClr val="FFFF00"/>
                </a:solidFill>
                <a:latin typeface="Arial" pitchFamily="34" charset="0"/>
                <a:cs typeface="Gisha" pitchFamily="34" charset="-79"/>
              </a:rPr>
              <a:t> TİPLERİ</a:t>
            </a:r>
            <a:endParaRPr lang="en-GB" altLang="tr-TR" sz="4000" smtClean="0">
              <a:solidFill>
                <a:srgbClr val="FFFF00"/>
              </a:solidFill>
              <a:latin typeface="Arial" pitchFamily="34" charset="0"/>
              <a:cs typeface="Gisha" pitchFamily="34" charset="-79"/>
            </a:endParaRPr>
          </a:p>
        </p:txBody>
      </p:sp>
      <p:sp>
        <p:nvSpPr>
          <p:cNvPr id="4" name="3 Alt Başlık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4099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 marL="495300" indent="-4953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u="sng" smtClean="0">
                <a:solidFill>
                  <a:srgbClr val="00FF00"/>
                </a:solidFill>
              </a:rPr>
              <a:t>Vücuttaki Konumlarına Göre İnfeksiyonlar</a:t>
            </a:r>
          </a:p>
          <a:p>
            <a:pPr marL="495300" indent="-495300">
              <a:lnSpc>
                <a:spcPct val="15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Genel infeksiyon (sistemik infeksiyon)</a:t>
            </a:r>
          </a:p>
          <a:p>
            <a:pPr marL="495300" indent="-495300">
              <a:lnSpc>
                <a:spcPct val="15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Lokal infeksiyon</a:t>
            </a:r>
          </a:p>
          <a:p>
            <a:pPr marL="495300" indent="-495300">
              <a:lnSpc>
                <a:spcPct val="15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Fokal infeksiyon </a:t>
            </a:r>
          </a:p>
          <a:p>
            <a:pPr marL="495300" indent="-495300">
              <a:lnSpc>
                <a:spcPct val="15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Latent infeksiyon </a:t>
            </a:r>
          </a:p>
          <a:p>
            <a:pPr marL="495300" indent="-495300">
              <a:lnSpc>
                <a:spcPct val="15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Fırsatçı (opurtinistik) infeksiyon</a:t>
            </a:r>
          </a:p>
          <a:p>
            <a:pPr marL="495300" indent="-495300">
              <a:lnSpc>
                <a:spcPct val="15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Gizli infeksiyon </a:t>
            </a:r>
          </a:p>
          <a:p>
            <a:pPr marL="495300" indent="-495300">
              <a:lnSpc>
                <a:spcPct val="15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Ortak (ko) infeksiyon</a:t>
            </a:r>
          </a:p>
          <a:p>
            <a:pPr marL="495300" indent="-495300">
              <a:lnSpc>
                <a:spcPct val="15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Sekonder infeksiyon </a:t>
            </a:r>
          </a:p>
        </p:txBody>
      </p:sp>
      <p:sp>
        <p:nvSpPr>
          <p:cNvPr id="4102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5123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1) Genel (sistemik) infeksiyon:</a:t>
            </a:r>
            <a:r>
              <a:rPr lang="tr-TR" altLang="tr-TR" sz="2200" smtClean="0"/>
              <a:t> 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Vücuda girdikten sonra tüm vücuda yayılabilen ve birden çok sistemde belirlenebilen infeksiyonlara genel veya sistemik infeksiyon denir (</a:t>
            </a: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at vebası, sığır vebası).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Genel infeksiyonlar çoğunlukla invazif mikroorganizmalar tarafından oluşturulurlar.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Bu  infeksiyonların infeksiyon periyotları ve klinik periyot süreleri genellikle kısadır. </a:t>
            </a:r>
          </a:p>
        </p:txBody>
      </p:sp>
      <p:sp>
        <p:nvSpPr>
          <p:cNvPr id="5126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6147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/>
          <a:lstStyle/>
          <a:p>
            <a:pPr>
              <a:lnSpc>
                <a:spcPct val="105000"/>
              </a:lnSpc>
              <a:spcBef>
                <a:spcPct val="30000"/>
              </a:spcBef>
              <a:buFontTx/>
              <a:buNone/>
            </a:pPr>
            <a:r>
              <a:rPr lang="tr-TR" altLang="tr-TR" sz="2000" b="1" smtClean="0">
                <a:solidFill>
                  <a:srgbClr val="FFFF00"/>
                </a:solidFill>
              </a:rPr>
              <a:t>2) Lokal infeksiyon:</a:t>
            </a:r>
            <a:r>
              <a:rPr lang="tr-TR" altLang="tr-TR" sz="2000" smtClean="0"/>
              <a:t> </a:t>
            </a:r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tr-TR" altLang="tr-TR" sz="2000" smtClean="0"/>
              <a:t>Vücudun sadece belirli bir doku, organ veya sisteminde görülen infeksiyonlara lokal infeksiyon denir. </a:t>
            </a:r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tr-TR" altLang="tr-TR" sz="2000" smtClean="0"/>
              <a:t>Bazı mikroorganizmalar, sadece vucuda girdikleri veya vücutta temas ettikleri bölgede kalır ve burada infeksiyon oluştururlar </a:t>
            </a:r>
            <a:br>
              <a:rPr lang="tr-TR" altLang="tr-TR" sz="2000" smtClean="0"/>
            </a:br>
            <a:r>
              <a:rPr lang="tr-TR" altLang="tr-TR" sz="2000" smtClean="0"/>
              <a:t>(</a:t>
            </a:r>
            <a:r>
              <a:rPr lang="tr-TR" altLang="tr-TR" sz="20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000" smtClean="0"/>
              <a:t> deride Stafilokok ve Streptokok inf.).</a:t>
            </a:r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tr-TR" altLang="tr-TR" sz="2000" smtClean="0"/>
              <a:t>Böyle infeksiyonların vücutta yayılma eğilimleri yoktur. </a:t>
            </a:r>
            <a:br>
              <a:rPr lang="tr-TR" altLang="tr-TR" sz="2000" smtClean="0"/>
            </a:br>
            <a:r>
              <a:rPr lang="tr-TR" altLang="tr-TR" sz="2000" smtClean="0"/>
              <a:t>(</a:t>
            </a:r>
            <a:r>
              <a:rPr lang="tr-TR" altLang="tr-TR" sz="20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000" smtClean="0"/>
              <a:t> </a:t>
            </a:r>
            <a:r>
              <a:rPr lang="tr-TR" altLang="tr-TR" sz="2000" i="1" smtClean="0"/>
              <a:t>Moraxella bovis</a:t>
            </a:r>
            <a:r>
              <a:rPr lang="tr-TR" altLang="tr-TR" sz="2000" smtClean="0"/>
              <a:t> sadece sığır gözünde lokal infeksiyona neden olur; vucudun başka yerlerinde infeksiyon oluşturmaz.</a:t>
            </a:r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tr-TR" altLang="tr-TR" sz="2000" smtClean="0"/>
              <a:t>Bazı infeksiyöz etkenler vücuda girdikten sonra, dolaşıma geçer ve buradan belirli organ ve dokulara göçerek yerleşirler. </a:t>
            </a:r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tr-TR" altLang="tr-TR" sz="2000" smtClean="0"/>
              <a:t>Bu durum bazı mikroorganizmaların,belirli organlara duyduğu afinite ile açıklanır. </a:t>
            </a:r>
            <a:r>
              <a:rPr lang="tr-TR" altLang="tr-TR" sz="20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000" smtClean="0"/>
              <a:t> </a:t>
            </a:r>
            <a:r>
              <a:rPr lang="tr-TR" altLang="tr-TR" sz="2000" i="1" smtClean="0"/>
              <a:t>Brucella abortus </a:t>
            </a:r>
            <a:r>
              <a:rPr lang="tr-TR" altLang="tr-TR" sz="2000" smtClean="0"/>
              <a:t>vücuda genellikle sindirim sisteminden girer,kana gecer ve buradan dişi genital kanala yönelir..</a:t>
            </a:r>
          </a:p>
        </p:txBody>
      </p:sp>
      <p:sp>
        <p:nvSpPr>
          <p:cNvPr id="6150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7171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45000"/>
              </a:lnSpc>
              <a:spcBef>
                <a:spcPts val="3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3) Fokal infeksiyon:</a:t>
            </a:r>
            <a:r>
              <a:rPr lang="tr-TR" altLang="tr-TR" sz="2200" smtClean="0"/>
              <a:t> </a:t>
            </a:r>
          </a:p>
          <a:p>
            <a:pPr>
              <a:lnSpc>
                <a:spcPct val="145000"/>
              </a:lnSpc>
              <a:spcBef>
                <a:spcPts val="300"/>
              </a:spcBef>
              <a:spcAft>
                <a:spcPts val="600"/>
              </a:spcAft>
            </a:pPr>
            <a:r>
              <a:rPr lang="tr-TR" altLang="tr-TR" sz="2200" smtClean="0"/>
              <a:t>Hayvanların mukozalarındaki farinx, larinx, tonsil sinus ve diş yuvaları gibi bezsi ve cepli yapılar bazı özel mikroplar tarafından kolonize edilirse böyle yerlere fokal odak denir. </a:t>
            </a:r>
          </a:p>
          <a:p>
            <a:pPr>
              <a:lnSpc>
                <a:spcPct val="145000"/>
              </a:lnSpc>
              <a:spcBef>
                <a:spcPts val="300"/>
              </a:spcBef>
              <a:spcAft>
                <a:spcPts val="600"/>
              </a:spcAft>
            </a:pPr>
            <a:r>
              <a:rPr lang="tr-TR" altLang="tr-TR" sz="2200" smtClean="0"/>
              <a:t>Vücut direncinin kırıldığı durumlarda, fokal odaklardaki etkenler bulundukları yerde veya vücuda yayılarak beyin zarı, karaciğer ve böbrek gibi organlarda infeksiyon odakları oluştururlar. </a:t>
            </a:r>
          </a:p>
          <a:p>
            <a:pPr>
              <a:lnSpc>
                <a:spcPct val="145000"/>
              </a:lnSpc>
              <a:spcBef>
                <a:spcPts val="300"/>
              </a:spcBef>
              <a:spcAft>
                <a:spcPts val="600"/>
              </a:spcAft>
            </a:pPr>
            <a:r>
              <a:rPr lang="tr-TR" altLang="tr-TR" sz="2200" smtClean="0"/>
              <a:t>Böyle infeksiyonlara </a:t>
            </a:r>
            <a:r>
              <a:rPr lang="tr-TR" altLang="tr-TR" sz="2200" i="1" smtClean="0">
                <a:solidFill>
                  <a:srgbClr val="66FFFF"/>
                </a:solidFill>
              </a:rPr>
              <a:t>fokal infeksiyon</a:t>
            </a:r>
            <a:r>
              <a:rPr lang="tr-TR" altLang="tr-TR" sz="2200" smtClean="0"/>
              <a:t> denir. </a:t>
            </a:r>
          </a:p>
        </p:txBody>
      </p:sp>
      <p:sp>
        <p:nvSpPr>
          <p:cNvPr id="7174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8195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35000"/>
              </a:lnSpc>
              <a:spcBef>
                <a:spcPts val="9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4) Latent (Çekinik-saklı) infeksiyon :</a:t>
            </a:r>
            <a:r>
              <a:rPr lang="tr-TR" altLang="tr-TR" sz="2200" smtClean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35000"/>
              </a:lnSpc>
              <a:spcBef>
                <a:spcPts val="900"/>
              </a:spcBef>
              <a:spcAft>
                <a:spcPts val="600"/>
              </a:spcAft>
            </a:pPr>
            <a:r>
              <a:rPr lang="tr-TR" altLang="tr-TR" sz="2200" smtClean="0"/>
              <a:t>Konakçı ile patojenik bir etken arasındaki ilişkinin dengeli olduğu durumlarda bazı mikroorganizmaların hastalık belirtileri oluşturmadan vücutta kalabilmelerine </a:t>
            </a:r>
            <a:r>
              <a:rPr lang="tr-TR" altLang="tr-TR" sz="2200" i="1" smtClean="0">
                <a:solidFill>
                  <a:srgbClr val="66FFFF"/>
                </a:solidFill>
              </a:rPr>
              <a:t>latent infeksiyon </a:t>
            </a:r>
            <a:r>
              <a:rPr lang="tr-TR" altLang="tr-TR" sz="2200" smtClean="0"/>
              <a:t>adı verilir. </a:t>
            </a:r>
          </a:p>
          <a:p>
            <a:pPr>
              <a:lnSpc>
                <a:spcPct val="135000"/>
              </a:lnSpc>
              <a:spcBef>
                <a:spcPts val="900"/>
              </a:spcBef>
              <a:spcAft>
                <a:spcPts val="600"/>
              </a:spcAft>
            </a:pPr>
            <a:r>
              <a:rPr lang="tr-TR" altLang="tr-TR" sz="2200" smtClean="0"/>
              <a:t>Böyle infeksiyonlar genellikle bakteriyolojik, virolojik veya serolojik yöntemler ile saplanabilir. </a:t>
            </a:r>
          </a:p>
          <a:p>
            <a:pPr>
              <a:lnSpc>
                <a:spcPct val="135000"/>
              </a:lnSpc>
              <a:spcBef>
                <a:spcPts val="900"/>
              </a:spcBef>
              <a:spcAft>
                <a:spcPts val="600"/>
              </a:spcAft>
            </a:pPr>
            <a:r>
              <a:rPr lang="tr-TR" altLang="tr-TR" sz="2200" smtClean="0"/>
              <a:t>Ancak bazı latent infeksiyonlarda, konakçı direnci kırıldığı zaman etken klinik hastalığa neden olabilmektedir. </a:t>
            </a:r>
          </a:p>
        </p:txBody>
      </p:sp>
      <p:sp>
        <p:nvSpPr>
          <p:cNvPr id="8198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9219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30000"/>
              </a:lnSpc>
              <a:spcBef>
                <a:spcPts val="9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5) Fırsatçı (opurtinistik) infeksiyon:</a:t>
            </a:r>
            <a:r>
              <a:rPr lang="tr-TR" altLang="tr-TR" sz="2200" smtClean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30000"/>
              </a:lnSpc>
              <a:spcBef>
                <a:spcPts val="900"/>
              </a:spcBef>
              <a:spcAft>
                <a:spcPts val="600"/>
              </a:spcAft>
            </a:pPr>
            <a:r>
              <a:rPr lang="tr-TR" altLang="tr-TR" sz="2200" smtClean="0"/>
              <a:t>Normal veya deneysel koşullarda hastalık oluşturmayan ve konakçının normal florasında bulunan bazı mikroorganizmalar konakçı direnci kırıldığında veya immun sistem baskılandığında hastalık oluşturabilirler.</a:t>
            </a:r>
          </a:p>
          <a:p>
            <a:pPr>
              <a:lnSpc>
                <a:spcPct val="130000"/>
              </a:lnSpc>
              <a:spcBef>
                <a:spcPts val="900"/>
              </a:spcBef>
              <a:spcAft>
                <a:spcPts val="600"/>
              </a:spcAft>
            </a:pPr>
            <a:r>
              <a:rPr lang="tr-TR" altLang="tr-TR" sz="2200" smtClean="0"/>
              <a:t>Böyle etkenlere opurtinistik patojen ve bunlardan ileri gelen infeksiyonlara </a:t>
            </a:r>
            <a:r>
              <a:rPr lang="tr-TR" altLang="tr-TR" sz="2200" i="1" smtClean="0">
                <a:solidFill>
                  <a:srgbClr val="66FFFF"/>
                </a:solidFill>
              </a:rPr>
              <a:t>opurtinistik infeksiyon</a:t>
            </a:r>
            <a:r>
              <a:rPr lang="tr-TR" altLang="tr-TR" sz="2200" smtClean="0"/>
              <a:t> denir. </a:t>
            </a:r>
          </a:p>
          <a:p>
            <a:pPr>
              <a:lnSpc>
                <a:spcPct val="130000"/>
              </a:lnSpc>
              <a:spcBef>
                <a:spcPts val="900"/>
              </a:spcBef>
              <a:spcAft>
                <a:spcPts val="600"/>
              </a:spcAft>
            </a:pPr>
            <a:r>
              <a:rPr lang="tr-TR" altLang="tr-TR" sz="2200" i="1" u="sng" smtClean="0">
                <a:solidFill>
                  <a:srgbClr val="EABF46"/>
                </a:solidFill>
              </a:rPr>
              <a:t>Örneğin</a:t>
            </a:r>
            <a:r>
              <a:rPr lang="tr-TR" altLang="tr-TR" sz="2200" smtClean="0"/>
              <a:t> mukoz membranlarda bulunan Candida türleri, konakçı immun sistemi baskılanırsa infeksiyon oluşturabilir. </a:t>
            </a:r>
          </a:p>
        </p:txBody>
      </p:sp>
      <p:sp>
        <p:nvSpPr>
          <p:cNvPr id="9222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10243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30000"/>
              </a:lnSpc>
              <a:spcBef>
                <a:spcPts val="10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6) Gizli infeksiyon :</a:t>
            </a:r>
            <a:r>
              <a:rPr lang="tr-TR" altLang="tr-TR" sz="2200" smtClean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30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smtClean="0"/>
              <a:t>Bazı mikroorganizmaların konakçıda bulundukları sürede hiçbir hastalık oluşturma  ihtimali yoktur. </a:t>
            </a:r>
          </a:p>
          <a:p>
            <a:pPr>
              <a:lnSpc>
                <a:spcPct val="130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smtClean="0"/>
              <a:t>Bunlar konakçıda rastlantısal veya flora içinde bulunur. Fakat etkeni çevreye yayarlar ve duyarlı hayvanlara bulaşmasına sebep olurlar. Bu duruma </a:t>
            </a:r>
            <a:r>
              <a:rPr lang="tr-TR" altLang="tr-TR" sz="2200" i="1" smtClean="0">
                <a:solidFill>
                  <a:srgbClr val="66FFFF"/>
                </a:solidFill>
              </a:rPr>
              <a:t>gizli infeksiyon</a:t>
            </a:r>
            <a:r>
              <a:rPr lang="tr-TR" altLang="tr-TR" sz="2200" smtClean="0"/>
              <a:t> denir. </a:t>
            </a:r>
          </a:p>
          <a:p>
            <a:pPr>
              <a:lnSpc>
                <a:spcPct val="130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smtClean="0"/>
              <a:t>Görüldüğü gibi, gizli infeksiyon taşıyıcılık ile eş anlamlıdır. </a:t>
            </a: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Martılar </a:t>
            </a:r>
            <a:r>
              <a:rPr lang="tr-TR" altLang="tr-TR" sz="2200" i="1" smtClean="0"/>
              <a:t>Campylobacter jejuni</a:t>
            </a:r>
            <a:r>
              <a:rPr lang="tr-TR" altLang="tr-TR" sz="2200" smtClean="0"/>
              <a:t>’yi taşımalarına rağmen hiçbir zaman hastalanmazlar. </a:t>
            </a:r>
          </a:p>
        </p:txBody>
      </p:sp>
      <p:sp>
        <p:nvSpPr>
          <p:cNvPr id="10246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11267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55000"/>
              </a:lnSpc>
              <a:spcBef>
                <a:spcPts val="10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7) Ortak (ko) infeksiyon :</a:t>
            </a:r>
          </a:p>
          <a:p>
            <a:pPr>
              <a:lnSpc>
                <a:spcPct val="155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smtClean="0"/>
              <a:t>Bazı infeksiyonlarda hastalığın oluşabilmesi için birden çok etkenin bir arada çalışması gerekir. Buna </a:t>
            </a:r>
            <a:r>
              <a:rPr lang="tr-TR" altLang="tr-TR" sz="2200" i="1" smtClean="0">
                <a:solidFill>
                  <a:srgbClr val="66FFFF"/>
                </a:solidFill>
              </a:rPr>
              <a:t>ortak infeksiyon</a:t>
            </a:r>
            <a:r>
              <a:rPr lang="tr-TR" altLang="tr-TR" sz="2200" smtClean="0"/>
              <a:t> denir. </a:t>
            </a:r>
          </a:p>
          <a:p>
            <a:pPr>
              <a:lnSpc>
                <a:spcPct val="155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Koyun pnömonilerinde hastalık tablosu genellikle </a:t>
            </a:r>
            <a:r>
              <a:rPr lang="tr-TR" altLang="tr-TR" sz="2200" i="1" smtClean="0"/>
              <a:t>Mannheimia</a:t>
            </a:r>
            <a:r>
              <a:rPr lang="tr-TR" altLang="tr-TR" sz="2200" smtClean="0"/>
              <a:t> </a:t>
            </a:r>
            <a:r>
              <a:rPr lang="tr-TR" altLang="tr-TR" sz="2200" i="1" smtClean="0"/>
              <a:t>haemolytica</a:t>
            </a:r>
            <a:r>
              <a:rPr lang="tr-TR" altLang="tr-TR" sz="2200" smtClean="0"/>
              <a:t>, Parainfluenza 3 virusu ve mikoplazmaların ortak faaliyetleri sonucu ortaya çıkmaktadır. </a:t>
            </a:r>
          </a:p>
        </p:txBody>
      </p:sp>
      <p:sp>
        <p:nvSpPr>
          <p:cNvPr id="11270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12291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8) Sekonder infeksiyon:</a:t>
            </a:r>
            <a:r>
              <a:rPr lang="tr-TR" altLang="tr-TR" sz="2200" b="1" smtClean="0"/>
              <a:t> </a:t>
            </a: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smtClean="0"/>
              <a:t>Bir mikroorganizma hastalık oluşturduktan sonra ikinci bir etken hastalığa katılır ve hastalık tablosunu şiddetlendirirse ikinci etkenin olaya katılmasına </a:t>
            </a:r>
            <a:r>
              <a:rPr lang="tr-TR" altLang="tr-TR" sz="2200" i="1" smtClean="0">
                <a:solidFill>
                  <a:srgbClr val="66FFFF"/>
                </a:solidFill>
              </a:rPr>
              <a:t>sekonder infeksiyon</a:t>
            </a:r>
            <a:r>
              <a:rPr lang="tr-TR" altLang="tr-TR" sz="2200" smtClean="0"/>
              <a:t> denir. </a:t>
            </a: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Stafilokokal mastitislerde Streptokokların da olaya karışması tabloyu ağırlaştırır. </a:t>
            </a: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smtClean="0"/>
              <a:t>Sekonder infeksiyon direk olarak immun sistem hücrelerinin fonksiyonunu bozan infeksiyonlarda da görülür. </a:t>
            </a: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600"/>
              </a:spcAft>
            </a:pP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B-lenfositlerin fonksiyonunu bozan AIDS hastalığında opurtunistik patojenlerden ileri gelen infeksiyonlara sık rastlanır. </a:t>
            </a:r>
          </a:p>
        </p:txBody>
      </p:sp>
      <p:sp>
        <p:nvSpPr>
          <p:cNvPr id="12294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Vücuttaki Konumlarına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altLang="tr-TR" b="1" smtClean="0"/>
              <a:t>İNFEKSİYON TİPLERİ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73175"/>
            <a:ext cx="7740650" cy="5270500"/>
          </a:xfrm>
        </p:spPr>
        <p:txBody>
          <a:bodyPr anchor="ctr"/>
          <a:lstStyle/>
          <a:p>
            <a:pPr marL="495300" indent="-495300">
              <a:lnSpc>
                <a:spcPct val="140000"/>
              </a:lnSpc>
            </a:pPr>
            <a:r>
              <a:rPr lang="tr-TR" altLang="tr-TR" sz="2200" b="1" smtClean="0">
                <a:solidFill>
                  <a:srgbClr val="66FFFF"/>
                </a:solidFill>
              </a:rPr>
              <a:t>İNFEKSİYONUN SEYRİNE GÖRE</a:t>
            </a:r>
          </a:p>
          <a:p>
            <a:pPr marL="495300" indent="-495300">
              <a:lnSpc>
                <a:spcPct val="14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Perakut infeksiyon</a:t>
            </a:r>
          </a:p>
          <a:p>
            <a:pPr marL="495300" indent="-495300">
              <a:lnSpc>
                <a:spcPct val="14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Akut infeksiyon</a:t>
            </a:r>
          </a:p>
          <a:p>
            <a:pPr marL="495300" indent="-495300">
              <a:lnSpc>
                <a:spcPct val="14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Subakut infeksiyon</a:t>
            </a:r>
          </a:p>
          <a:p>
            <a:pPr marL="495300" indent="-495300">
              <a:lnSpc>
                <a:spcPct val="140000"/>
              </a:lnSpc>
              <a:buClr>
                <a:srgbClr val="FFFF00"/>
              </a:buClr>
              <a:buSzTx/>
              <a:buFontTx/>
              <a:buAutoNum type="arabicParenR"/>
            </a:pPr>
            <a:r>
              <a:rPr lang="tr-TR" altLang="tr-TR" sz="2200" smtClean="0"/>
              <a:t>Kronik infeksiyon</a:t>
            </a:r>
          </a:p>
        </p:txBody>
      </p:sp>
      <p:sp>
        <p:nvSpPr>
          <p:cNvPr id="13316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İnfeksiyonun Seyrine Göre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14339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0000"/>
                </a:solidFill>
              </a:rPr>
              <a:t>1-Perakut infeksiyon:</a:t>
            </a:r>
            <a:r>
              <a:rPr lang="tr-TR" altLang="tr-TR" sz="2200" b="1" smtClean="0"/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İnkübasyon süresi çok kısa olan, genellikle çok az veya hiç klinik belirti göstermeyen infeksiyonlara </a:t>
            </a:r>
            <a:r>
              <a:rPr lang="tr-TR" altLang="tr-TR" sz="2200" i="1" smtClean="0">
                <a:solidFill>
                  <a:srgbClr val="66FFFF"/>
                </a:solidFill>
              </a:rPr>
              <a:t>perakut infeksiyon</a:t>
            </a:r>
            <a:r>
              <a:rPr lang="tr-TR" altLang="tr-TR" sz="2200" i="1" smtClean="0"/>
              <a:t> </a:t>
            </a:r>
            <a:r>
              <a:rPr lang="tr-TR" altLang="tr-TR" sz="2200" smtClean="0"/>
              <a:t>denir. (</a:t>
            </a: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Newcastle hastalığı, Neonatal septisemiler).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Perakut infeksiyonlar virülensi çok yüksek ve invazif özellikteki mikroorganizmalar tarafından, çok duyarlı konakçılarda oluşturulur ve genellikle ölümle sonuçlanır.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Perakut infeksiyonların çoğu, aynı zamanda sistemik infeksiyonlar sınıfına girer.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Perakut infeksiyonlara neden olan etkenlerin konakçıda kalma ve çevreye yayılma süreleri çok kısa olduğu için bu tür infeksiyonların yayılması için yoğun bir hayvan populasyonun bulunması gerekir. </a:t>
            </a:r>
          </a:p>
        </p:txBody>
      </p:sp>
      <p:sp>
        <p:nvSpPr>
          <p:cNvPr id="14342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İnfeksiyonun Seyrine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15363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05000"/>
              </a:lnSpc>
              <a:spcBef>
                <a:spcPct val="40000"/>
              </a:spcBef>
              <a:buFontTx/>
              <a:buNone/>
            </a:pPr>
            <a:r>
              <a:rPr lang="tr-TR" altLang="tr-TR" sz="2200" b="1" smtClean="0">
                <a:solidFill>
                  <a:srgbClr val="FF0000"/>
                </a:solidFill>
              </a:rPr>
              <a:t>2-Akut infeksiyon:</a:t>
            </a:r>
          </a:p>
          <a:p>
            <a:pPr>
              <a:lnSpc>
                <a:spcPct val="105000"/>
              </a:lnSpc>
              <a:spcBef>
                <a:spcPct val="40000"/>
              </a:spcBef>
            </a:pPr>
            <a:r>
              <a:rPr lang="tr-TR" altLang="tr-TR" sz="2200" smtClean="0"/>
              <a:t>İnkubasyon süresi kısa olan ve kısa bir süre de olsa klinik belirtiler oluşturan infeksiyonlara </a:t>
            </a:r>
            <a:r>
              <a:rPr lang="tr-TR" altLang="tr-TR" sz="2200" i="1" smtClean="0">
                <a:solidFill>
                  <a:srgbClr val="66FFFF"/>
                </a:solidFill>
              </a:rPr>
              <a:t>akut infeksiyon</a:t>
            </a:r>
            <a:r>
              <a:rPr lang="tr-TR" altLang="tr-TR" sz="2200" smtClean="0"/>
              <a:t> denir </a:t>
            </a:r>
            <a:br>
              <a:rPr lang="tr-TR" altLang="tr-TR" sz="2200" smtClean="0"/>
            </a:br>
            <a:r>
              <a:rPr lang="tr-TR" altLang="tr-TR" sz="2200" smtClean="0"/>
              <a:t>(</a:t>
            </a: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Tavuk tifosu, Anthraks).</a:t>
            </a:r>
          </a:p>
          <a:p>
            <a:pPr>
              <a:lnSpc>
                <a:spcPct val="105000"/>
              </a:lnSpc>
              <a:spcBef>
                <a:spcPct val="40000"/>
              </a:spcBef>
            </a:pPr>
            <a:r>
              <a:rPr lang="tr-TR" altLang="tr-TR" sz="2200" smtClean="0"/>
              <a:t>Yaklaşık bir haftalık inkübasyon ve klinik seyir gösteren infeksiyonlar bu sınıfa sokulur. </a:t>
            </a:r>
          </a:p>
          <a:p>
            <a:pPr>
              <a:lnSpc>
                <a:spcPct val="105000"/>
              </a:lnSpc>
              <a:spcBef>
                <a:spcPct val="40000"/>
              </a:spcBef>
            </a:pPr>
            <a:r>
              <a:rPr lang="tr-TR" altLang="tr-TR" sz="2200" smtClean="0"/>
              <a:t>Akut infeksiyonlarda etkenin virülensi ve konakçı bağışıklığı rol oynar. Akut infeksiyonların yayılma özellikleri de perakut infeksiyonlara benzer .</a:t>
            </a:r>
            <a:endParaRPr lang="tr-TR" altLang="tr-TR" sz="2200" b="1" smtClean="0"/>
          </a:p>
          <a:p>
            <a:pPr>
              <a:lnSpc>
                <a:spcPct val="105000"/>
              </a:lnSpc>
              <a:spcBef>
                <a:spcPct val="40000"/>
              </a:spcBef>
              <a:buFontTx/>
              <a:buNone/>
            </a:pPr>
            <a:r>
              <a:rPr lang="tr-TR" altLang="tr-TR" sz="2200" b="1" smtClean="0">
                <a:solidFill>
                  <a:srgbClr val="FF0000"/>
                </a:solidFill>
              </a:rPr>
              <a:t>3-Subakut infeksiyon:</a:t>
            </a:r>
          </a:p>
          <a:p>
            <a:pPr>
              <a:lnSpc>
                <a:spcPct val="105000"/>
              </a:lnSpc>
              <a:spcBef>
                <a:spcPct val="40000"/>
              </a:spcBef>
            </a:pPr>
            <a:r>
              <a:rPr lang="tr-TR" altLang="tr-TR" sz="2200" smtClean="0"/>
              <a:t>Klasik görüşle akut ve kronik hastalık seyirleri arasına sokulan seyir şeklidir.</a:t>
            </a:r>
          </a:p>
        </p:txBody>
      </p:sp>
      <p:sp>
        <p:nvSpPr>
          <p:cNvPr id="15366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İnfeksiyonun Seyrine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16387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en-GB" altLang="tr-TR" sz="800">
                <a:solidFill>
                  <a:srgbClr val="FF0066"/>
                </a:solidFill>
              </a:rPr>
              <a:t>INFEKSIYON</a:t>
            </a:r>
            <a:r>
              <a:rPr lang="tr-TR" altLang="tr-TR" sz="800">
                <a:solidFill>
                  <a:srgbClr val="FF0066"/>
                </a:solidFill>
              </a:rPr>
              <a:t> TİPLERİ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İNFEKSİYON TİPLERİ</a:t>
            </a:r>
            <a:endParaRPr lang="tr-TR" altLang="tr-TR" smtClean="0">
              <a:solidFill>
                <a:srgbClr val="FF0000"/>
              </a:solidFill>
            </a:endParaRP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8077200" cy="52705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tr-TR" altLang="tr-TR" sz="2200" b="1" smtClean="0">
                <a:solidFill>
                  <a:srgbClr val="FF0000"/>
                </a:solidFill>
              </a:rPr>
              <a:t>4-Kronik infeksiyon:</a:t>
            </a:r>
            <a:r>
              <a:rPr lang="tr-TR" altLang="tr-TR" sz="220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Gerek inkübasyon suresi gerekse hastalık süresi çok uzun olan infeksiyonlara </a:t>
            </a:r>
            <a:r>
              <a:rPr lang="tr-TR" altLang="tr-TR" sz="2200" i="1" smtClean="0">
                <a:solidFill>
                  <a:srgbClr val="66FFFF"/>
                </a:solidFill>
              </a:rPr>
              <a:t>kronik infeksiyon</a:t>
            </a:r>
            <a:r>
              <a:rPr lang="tr-TR" altLang="tr-TR" sz="2200" smtClean="0"/>
              <a:t> denir.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paratüberkuloz hastalığının inkubasyon periyodu veya klinik seyri yıllarca sürebilir.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Hatta etken doğum anında alınsa bile patolojik bulgular ancak mezbaha kesimden sonra görülebilir.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Böyle infeksiyonlarda ölüm oranı düşüktür.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Kronik infeksiyonların bu özelliğini belirleyen faktör etkendir.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Bu tip infeksiyonların bir kısmı generalize (</a:t>
            </a: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Tüberküloz), çoğu ise lokal infeksiyon (</a:t>
            </a: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Brucellosis) karakterindedir.</a:t>
            </a:r>
          </a:p>
        </p:txBody>
      </p:sp>
      <p:sp>
        <p:nvSpPr>
          <p:cNvPr id="16390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İnfeksiyonun Seyrine Göre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0" y="1517650"/>
            <a:ext cx="5532438" cy="2063750"/>
          </a:xfrm>
        </p:spPr>
        <p:txBody>
          <a:bodyPr/>
          <a:lstStyle/>
          <a:p>
            <a:pPr algn="ctr" eaLnBrk="1" hangingPunct="1"/>
            <a:r>
              <a:rPr lang="tr-TR" altLang="tr-TR" sz="4000" b="1" smtClean="0">
                <a:solidFill>
                  <a:srgbClr val="FFFF00"/>
                </a:solidFill>
                <a:latin typeface="Arial" pitchFamily="34" charset="0"/>
                <a:cs typeface="Gisha" pitchFamily="34" charset="-79"/>
              </a:rPr>
              <a:t>POPULASYONDA HASTALIK</a:t>
            </a:r>
            <a:endParaRPr lang="en-GB" altLang="tr-TR" sz="4000" smtClean="0">
              <a:solidFill>
                <a:srgbClr val="FFFF00"/>
              </a:solidFill>
              <a:latin typeface="Arial" pitchFamily="34" charset="0"/>
              <a:cs typeface="Gisha" pitchFamily="34" charset="-79"/>
            </a:endParaRPr>
          </a:p>
        </p:txBody>
      </p:sp>
      <p:sp>
        <p:nvSpPr>
          <p:cNvPr id="4" name="3 Alt Başlık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18435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tr-TR" altLang="tr-TR" sz="800">
                <a:solidFill>
                  <a:srgbClr val="FF0066"/>
                </a:solidFill>
              </a:rPr>
              <a:t>POPULASYONDA HASTALIK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POPULASYONDA HASTALIK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Hayvan populasyonu deyimi, tamamen ilgilenilen hayvan topluluğuna bağlı olan relatif bir kavramdır, yani belirli bir amaçla kast edilen hayvan topluluğudur.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Amaca göre bir kümesteki 50 tavuk, bir ahırdaki 200 sığır, bir köydeki veya bir şehirdeki tüm köpekler, bir coğrafyadaki tüm tek tırnaklılar veya bir ülkedeki tüm inekler bir populasyondur.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Populasyon kavramındaki relatif ölçüt, inceleme amacına göre tamamen epidemiyolog tarafından belirlenir.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altLang="tr-TR" sz="2200" smtClean="0"/>
              <a:t>Epidemiyolojik bir araştırmada, incelenecek hayvanların populasyonlarının genişliği ve yerleşim yerleri bilinmelidir</a:t>
            </a:r>
          </a:p>
        </p:txBody>
      </p:sp>
      <p:sp>
        <p:nvSpPr>
          <p:cNvPr id="18438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Populasyon Boyutları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19459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tr-TR" altLang="tr-TR" sz="800">
                <a:solidFill>
                  <a:srgbClr val="FF0066"/>
                </a:solidFill>
              </a:rPr>
              <a:t>POPULASYONDA HASTALIK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POPULASYONDA HASTALIK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altLang="tr-TR" sz="2200" smtClean="0"/>
              <a:t>Hayvan populasyonlarının yapısı, yani belirli bir alanda dağılma özellikleri ve bu alandaki hareketleri ile ilgili olarak, hastalıkların yayılmasını ve yerleşmesini etkiler.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altLang="tr-TR" sz="2200" smtClean="0"/>
              <a:t>Buna hastalığın  </a:t>
            </a:r>
            <a:r>
              <a:rPr lang="tr-TR" altLang="tr-TR" sz="2200" smtClean="0">
                <a:solidFill>
                  <a:srgbClr val="FFFF00"/>
                </a:solidFill>
              </a:rPr>
              <a:t>spasyal (yersel) dağılımı</a:t>
            </a:r>
            <a:r>
              <a:rPr lang="tr-TR" altLang="tr-TR" sz="2200" smtClean="0"/>
              <a:t> denir.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altLang="tr-TR" sz="2200" smtClean="0"/>
              <a:t>Hayvan populasyonlarının yapısı, belirli bir alandaki yerleşim özellikleri (</a:t>
            </a:r>
            <a:r>
              <a:rPr lang="tr-TR" altLang="tr-TR" sz="2200" smtClean="0">
                <a:solidFill>
                  <a:srgbClr val="66FFFF"/>
                </a:solidFill>
              </a:rPr>
              <a:t>kontagiyöz  ve separe</a:t>
            </a:r>
            <a:r>
              <a:rPr lang="tr-TR" altLang="tr-TR" sz="2200" smtClean="0"/>
              <a:t>) ve populasyondaki hareketler yönünden (açık ve kapalı) sınıflandırılabilir.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altLang="tr-TR" sz="2200" smtClean="0"/>
              <a:t>Hayvanların bulundukları  alandaki konumları, sayıları ve yoğunlukları, kısaca organizasyonlarına göre, populasyon </a:t>
            </a:r>
            <a:r>
              <a:rPr lang="tr-TR" altLang="tr-TR" sz="2200" smtClean="0">
                <a:solidFill>
                  <a:srgbClr val="FF0000"/>
                </a:solidFill>
              </a:rPr>
              <a:t>kontagiyöz veya separe</a:t>
            </a:r>
            <a:r>
              <a:rPr lang="tr-TR" altLang="tr-TR" sz="2200" smtClean="0"/>
              <a:t> olmak üzere ikiye ayrılabilir. </a:t>
            </a:r>
          </a:p>
        </p:txBody>
      </p:sp>
      <p:sp>
        <p:nvSpPr>
          <p:cNvPr id="19462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Populasyonların Yapısı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20483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tr-TR" altLang="tr-TR" sz="800">
                <a:solidFill>
                  <a:srgbClr val="FF0066"/>
                </a:solidFill>
              </a:rPr>
              <a:t>POPULASYONDA HASTALIK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POPULASYONDA HASTALIK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tr-TR" altLang="tr-TR" sz="2200" smtClean="0"/>
              <a:t>Hayvan populasyonları , belirli bir alana çeşitli şekillerde dağılmış olabilirler. 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tr-TR" altLang="tr-TR" sz="2200" smtClean="0"/>
              <a:t>Hayvan populasyonlarının dağılımı “</a:t>
            </a:r>
            <a:r>
              <a:rPr lang="tr-TR" altLang="tr-TR" sz="2200" u="sng" smtClean="0">
                <a:solidFill>
                  <a:srgbClr val="FFFF00"/>
                </a:solidFill>
              </a:rPr>
              <a:t>Spasyal Populasyon Yapısı</a:t>
            </a:r>
            <a:r>
              <a:rPr lang="tr-TR" altLang="tr-TR" sz="2200" smtClean="0"/>
              <a:t>“ kavramı içinde de incelenebilir. 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tr-TR" altLang="tr-TR" sz="2200" smtClean="0"/>
              <a:t>Spasyal populasyon yapısı, rastgele dağılım, kümesel dağılım ve düzenli (uniform) dağılım olarak sınıflandırılabilir 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tr-TR" altLang="tr-TR" sz="2200" i="1" smtClean="0">
                <a:solidFill>
                  <a:srgbClr val="FFFF00"/>
                </a:solidFill>
              </a:rPr>
              <a:t>Rastgele dağılımda</a:t>
            </a:r>
            <a:r>
              <a:rPr lang="tr-TR" altLang="tr-TR" sz="2200" smtClean="0"/>
              <a:t> hayvan sayısı, yoğunluğu ve konumu düzensizdir. 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tr-TR" altLang="tr-TR" sz="2200" i="1" smtClean="0">
                <a:solidFill>
                  <a:srgbClr val="FF0000"/>
                </a:solidFill>
              </a:rPr>
              <a:t>Kümesel  dağılımda</a:t>
            </a:r>
            <a:r>
              <a:rPr lang="tr-TR" altLang="tr-TR" sz="2200" smtClean="0"/>
              <a:t> ,hayvanlar belirli alanlarda yoğunlaşmışlardır ve kümeler arası mesafeler uzak veya yakın olabilir. 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tr-TR" altLang="tr-TR" sz="2200" i="1" smtClean="0">
                <a:solidFill>
                  <a:srgbClr val="66FFFF"/>
                </a:solidFill>
              </a:rPr>
              <a:t>Düzenli dağılımda</a:t>
            </a:r>
            <a:r>
              <a:rPr lang="tr-TR" altLang="tr-TR" sz="2200" smtClean="0"/>
              <a:t> ise alandaki hayvan yoğunluğu sabit ve birbirleri ile olan mesafeleri eşittir.</a:t>
            </a:r>
          </a:p>
        </p:txBody>
      </p:sp>
      <p:sp>
        <p:nvSpPr>
          <p:cNvPr id="20486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Populasyonların Yapısı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021263"/>
            <a:ext cx="7696200" cy="4651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altLang="tr-TR" sz="2800" smtClean="0"/>
              <a:t>Şekil 8.Hayvan populasyonlarının yapısı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88" y="638175"/>
            <a:ext cx="7931150" cy="433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22531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tr-TR" altLang="tr-TR" sz="800">
                <a:solidFill>
                  <a:srgbClr val="FF0066"/>
                </a:solidFill>
              </a:rPr>
              <a:t>POPULASYONDA HASTALIK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POPULASYONDA HASTALIK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ct val="25000"/>
              </a:spcBef>
              <a:buFontTx/>
              <a:buNone/>
            </a:pPr>
            <a:r>
              <a:rPr lang="tr-TR" altLang="tr-TR" sz="2200" b="1" smtClean="0">
                <a:solidFill>
                  <a:srgbClr val="00FF00"/>
                </a:solidFill>
              </a:rPr>
              <a:t>KONTAGİYÖZ POPULASYONLAR</a:t>
            </a:r>
            <a:endParaRPr lang="tr-TR" altLang="tr-TR" sz="2200" smtClean="0">
              <a:solidFill>
                <a:srgbClr val="00FF00"/>
              </a:solidFill>
            </a:endParaRPr>
          </a:p>
          <a:p>
            <a:pPr>
              <a:lnSpc>
                <a:spcPct val="100000"/>
              </a:lnSpc>
              <a:spcBef>
                <a:spcPct val="25000"/>
              </a:spcBef>
            </a:pPr>
            <a:r>
              <a:rPr lang="tr-TR" altLang="tr-TR" sz="2200" smtClean="0"/>
              <a:t>Bireyleri arasında ve diğer populasyondaki hayvanlarla çok teması olan populasyonlara  kontagiyöz  populasyon denir. </a:t>
            </a:r>
          </a:p>
          <a:p>
            <a:pPr>
              <a:lnSpc>
                <a:spcPct val="100000"/>
              </a:lnSpc>
              <a:spcBef>
                <a:spcPct val="25000"/>
              </a:spcBef>
            </a:pPr>
            <a:r>
              <a:rPr lang="tr-TR" altLang="tr-TR" sz="2200" i="1" u="sng" smtClean="0">
                <a:solidFill>
                  <a:srgbClr val="EABF46"/>
                </a:solidFill>
              </a:rPr>
              <a:t>Örn:</a:t>
            </a:r>
            <a:r>
              <a:rPr lang="tr-TR" altLang="tr-TR" sz="2200" smtClean="0"/>
              <a:t> kedi köpek gibi küçük evcil hayvan populasyonları genellikle kontagiyözdür. Böyle hayvanlar şehir içinde  serbest hareket ederler ve diğer türden hayvanlarla sık sık temas ederler. </a:t>
            </a:r>
          </a:p>
          <a:p>
            <a:pPr>
              <a:lnSpc>
                <a:spcPct val="100000"/>
              </a:lnSpc>
              <a:spcBef>
                <a:spcPct val="25000"/>
              </a:spcBef>
            </a:pPr>
            <a:r>
              <a:rPr lang="tr-TR" altLang="tr-TR" sz="2200" smtClean="0"/>
              <a:t>Göç eden birçok  yabani hayvanlar da kontagiyöz hayvan populasyonları içine girerler. </a:t>
            </a:r>
          </a:p>
          <a:p>
            <a:pPr>
              <a:lnSpc>
                <a:spcPct val="100000"/>
              </a:lnSpc>
              <a:spcBef>
                <a:spcPct val="25000"/>
              </a:spcBef>
            </a:pPr>
            <a:r>
              <a:rPr lang="tr-TR" altLang="tr-TR" sz="2200" smtClean="0"/>
              <a:t>Kontagiyöz hayvan populasyonlarının  hacimlerini belirlemek güçtür. Çünkü böyle populasyonlar dağınık ve serbesttir. </a:t>
            </a:r>
          </a:p>
          <a:p>
            <a:pPr>
              <a:lnSpc>
                <a:spcPct val="100000"/>
              </a:lnSpc>
              <a:spcBef>
                <a:spcPct val="25000"/>
              </a:spcBef>
            </a:pPr>
            <a:r>
              <a:rPr lang="tr-TR" altLang="tr-TR" sz="2200" smtClean="0"/>
              <a:t>İnfeksiyöz hastalıklar kontagiyöz populasyonlarda daha kolay yayılır, yerleşir ve daha uzun süre devam eder. </a:t>
            </a:r>
          </a:p>
        </p:txBody>
      </p:sp>
      <p:sp>
        <p:nvSpPr>
          <p:cNvPr id="22534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Populasyonların Yapısı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23555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tr-TR" altLang="tr-TR" sz="800">
                <a:solidFill>
                  <a:srgbClr val="FF0066"/>
                </a:solidFill>
              </a:rPr>
              <a:t>POPULASYONDA HASTALIK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POPULASYONDA HASTALIK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8077200" cy="5270500"/>
          </a:xfrm>
        </p:spPr>
        <p:txBody>
          <a:bodyPr/>
          <a:lstStyle/>
          <a:p>
            <a:pPr algn="ctr">
              <a:lnSpc>
                <a:spcPct val="95000"/>
              </a:lnSpc>
              <a:spcBef>
                <a:spcPct val="30000"/>
              </a:spcBef>
              <a:buFontTx/>
              <a:buNone/>
            </a:pPr>
            <a:r>
              <a:rPr lang="tr-TR" altLang="tr-TR" sz="2200" b="1" smtClean="0">
                <a:solidFill>
                  <a:srgbClr val="66FFFF"/>
                </a:solidFill>
              </a:rPr>
              <a:t>SEPARE POPULASYONLAR</a:t>
            </a:r>
            <a:endParaRPr lang="tr-TR" altLang="tr-TR" sz="2200" smtClean="0">
              <a:solidFill>
                <a:srgbClr val="66FFFF"/>
              </a:solidFill>
            </a:endParaRP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tr-TR" altLang="tr-TR" sz="2200" smtClean="0"/>
              <a:t>Ayrılmış, çevreyle ilişkisi az olan populasyonlara </a:t>
            </a:r>
            <a:r>
              <a:rPr lang="tr-TR" altLang="tr-TR" sz="2200" smtClean="0">
                <a:solidFill>
                  <a:srgbClr val="FF0000"/>
                </a:solidFill>
              </a:rPr>
              <a:t>separe populasyon</a:t>
            </a:r>
            <a:r>
              <a:rPr lang="tr-TR" altLang="tr-TR" sz="2200" smtClean="0"/>
              <a:t> adı verilir. 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tr-TR" altLang="tr-TR" sz="2200" smtClean="0"/>
              <a:t>Özellikle yoğun (intensif) hayvancılık yapılan çiftlik ve kümes sürüleri separe populasyonlardır. 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tr-TR" altLang="tr-TR" sz="2200" smtClean="0"/>
              <a:t>Separe populasyonlarda hastalıkların yayılması daha güçtür. 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tr-TR" altLang="tr-TR" sz="2200" smtClean="0"/>
              <a:t>Bu populasyonların hacmini belirlemek daha kolaydır.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tr-TR" altLang="tr-TR" sz="2200" smtClean="0"/>
              <a:t>Zaman zaman giriş ve çıkışlar olan separe populasyonlara </a:t>
            </a:r>
            <a:r>
              <a:rPr lang="tr-TR" altLang="tr-TR" sz="2200" i="1" u="sng" smtClean="0">
                <a:solidFill>
                  <a:srgbClr val="FFFF00"/>
                </a:solidFill>
              </a:rPr>
              <a:t>açık populasyon</a:t>
            </a:r>
            <a:r>
              <a:rPr lang="tr-TR" altLang="tr-TR" sz="2200" smtClean="0"/>
              <a:t> denir. 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tr-TR" altLang="tr-TR" sz="2200" smtClean="0"/>
              <a:t>Hayvan hareketleri tamamen kısıtlanmış ve dışarıyla hiç ilişkisi olmayan  populasyonlara </a:t>
            </a:r>
            <a:r>
              <a:rPr lang="tr-TR" altLang="tr-TR" sz="2200" i="1" u="sng" smtClean="0">
                <a:solidFill>
                  <a:srgbClr val="00FF00"/>
                </a:solidFill>
              </a:rPr>
              <a:t>kapalı populasyon</a:t>
            </a:r>
            <a:r>
              <a:rPr lang="tr-TR" altLang="tr-TR" sz="2200" smtClean="0"/>
              <a:t> denir. </a:t>
            </a:r>
          </a:p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tr-TR" altLang="tr-TR" sz="2200" smtClean="0"/>
              <a:t>Böyle populasyonda damızlıklar sürü içinden seçilir ve sürüde doğan  yavrular yetiştirilir.</a:t>
            </a:r>
          </a:p>
        </p:txBody>
      </p:sp>
      <p:sp>
        <p:nvSpPr>
          <p:cNvPr id="23558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Populasyonların Yapısı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24579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tr-TR" altLang="tr-TR" sz="800">
                <a:solidFill>
                  <a:srgbClr val="FF0066"/>
                </a:solidFill>
              </a:rPr>
              <a:t>POPULASYONDA HASTALIK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POPULASYONDA HASTALIK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 algn="ctr">
              <a:lnSpc>
                <a:spcPct val="100000"/>
              </a:lnSpc>
              <a:spcBef>
                <a:spcPct val="35000"/>
              </a:spcBef>
              <a:buFontTx/>
              <a:buNone/>
            </a:pPr>
            <a:r>
              <a:rPr lang="tr-TR" altLang="tr-TR" sz="2200" b="1" smtClean="0">
                <a:solidFill>
                  <a:srgbClr val="FFFF00"/>
                </a:solidFill>
              </a:rPr>
              <a:t>POPULASYON HACMİ VE YOĞUNLUĞU</a:t>
            </a:r>
            <a:endParaRPr lang="tr-TR" altLang="tr-TR" sz="2200" smtClean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  <a:spcBef>
                <a:spcPct val="35000"/>
              </a:spcBef>
            </a:pPr>
            <a:r>
              <a:rPr lang="tr-TR" altLang="tr-TR" sz="2200" smtClean="0"/>
              <a:t>Bir populasyondaki hayvan sayısı </a:t>
            </a:r>
            <a:r>
              <a:rPr lang="tr-TR" altLang="tr-TR" sz="2200" smtClean="0">
                <a:solidFill>
                  <a:srgbClr val="00FF00"/>
                </a:solidFill>
              </a:rPr>
              <a:t>populasyon hacmini</a:t>
            </a:r>
            <a:r>
              <a:rPr lang="tr-TR" altLang="tr-TR" sz="2200" smtClean="0"/>
              <a:t>, </a:t>
            </a:r>
          </a:p>
          <a:p>
            <a:pPr>
              <a:lnSpc>
                <a:spcPct val="100000"/>
              </a:lnSpc>
              <a:spcBef>
                <a:spcPct val="35000"/>
              </a:spcBef>
            </a:pPr>
            <a:r>
              <a:rPr lang="tr-TR" altLang="tr-TR" sz="2200" smtClean="0"/>
              <a:t>Birim alana düşen hayvan sayısı </a:t>
            </a:r>
            <a:r>
              <a:rPr lang="tr-TR" altLang="tr-TR" sz="2200" smtClean="0">
                <a:solidFill>
                  <a:srgbClr val="66FFFF"/>
                </a:solidFill>
              </a:rPr>
              <a:t>populasyon yoğunluğunu</a:t>
            </a:r>
            <a:r>
              <a:rPr lang="tr-TR" altLang="tr-TR" sz="2200" smtClean="0"/>
              <a:t> belirler. </a:t>
            </a:r>
          </a:p>
          <a:p>
            <a:pPr>
              <a:lnSpc>
                <a:spcPct val="100000"/>
              </a:lnSpc>
              <a:spcBef>
                <a:spcPct val="35000"/>
              </a:spcBef>
            </a:pPr>
            <a:r>
              <a:rPr lang="tr-TR" altLang="tr-TR" sz="2200" smtClean="0"/>
              <a:t>Hayvan populasyonunun hacmi bir hastalık durumunda  hastalık olaylarının sayısını etkiler. </a:t>
            </a:r>
          </a:p>
          <a:p>
            <a:pPr>
              <a:lnSpc>
                <a:spcPct val="100000"/>
              </a:lnSpc>
              <a:spcBef>
                <a:spcPct val="35000"/>
              </a:spcBef>
            </a:pPr>
            <a:r>
              <a:rPr lang="tr-TR" altLang="tr-TR" sz="2200" smtClean="0"/>
              <a:t>Hayvan populasyonlarının yoğunluğu  hayvanlar arasındaki teması, dolayısıyla infeksiyöz hastalıkların bulaşmasını etkiler.</a:t>
            </a:r>
          </a:p>
        </p:txBody>
      </p:sp>
      <p:sp>
        <p:nvSpPr>
          <p:cNvPr id="24582" name="Rectangle 5"/>
          <p:cNvSpPr>
            <a:spLocks noChangeAspect="1" noChangeArrowheads="1"/>
          </p:cNvSpPr>
          <p:nvPr/>
        </p:nvSpPr>
        <p:spPr bwMode="auto">
          <a:xfrm rot="-5400000">
            <a:off x="-2212975" y="3644900"/>
            <a:ext cx="5334000" cy="482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</a:pPr>
            <a:r>
              <a:rPr lang="tr-TR" altLang="tr-TR" b="1" i="1">
                <a:solidFill>
                  <a:srgbClr val="0D0D0D"/>
                </a:solidFill>
              </a:rPr>
              <a:t>Populasyonların Yapısı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Veri Yer Tutucusu"/>
          <p:cNvSpPr txBox="1">
            <a:spLocks noGrp="1"/>
          </p:cNvSpPr>
          <p:nvPr/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fld id="{3EB45454-483A-47E4-95BA-FCE2F8939800}" type="datetime1">
              <a:rPr lang="tr-TR" sz="800">
                <a:solidFill>
                  <a:srgbClr val="00FF00"/>
                </a:solidFill>
                <a:latin typeface="Futura Bk" pitchFamily="34" charset="0"/>
                <a:cs typeface="+mn-cs"/>
              </a:rPr>
              <a:pPr eaLnBrk="0" hangingPunct="0">
                <a:defRPr/>
              </a:pPr>
              <a:t>03.01.2020</a:t>
            </a:fld>
            <a:endParaRPr lang="en-GB" sz="800">
              <a:solidFill>
                <a:srgbClr val="00FF00"/>
              </a:solidFill>
              <a:cs typeface="+mn-cs"/>
            </a:endParaRPr>
          </a:p>
        </p:txBody>
      </p:sp>
      <p:sp>
        <p:nvSpPr>
          <p:cNvPr id="25603" name="5 Altbilgi Yer Tutucusu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lang="tr-TR" altLang="tr-TR" sz="800">
                <a:solidFill>
                  <a:srgbClr val="FF0066"/>
                </a:solidFill>
              </a:rPr>
              <a:t>POPULASYONDA HASTALIK</a:t>
            </a:r>
            <a:endParaRPr lang="en-GB" altLang="tr-TR" sz="800">
              <a:solidFill>
                <a:srgbClr val="5A93B6"/>
              </a:solidFill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tr-TR" altLang="tr-TR" b="1" smtClean="0"/>
              <a:t>POPULASYONDA HASTALIK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273175"/>
            <a:ext cx="7893050" cy="5270500"/>
          </a:xfrm>
        </p:spPr>
        <p:txBody>
          <a:bodyPr anchor="ctr"/>
          <a:lstStyle/>
          <a:p>
            <a:pPr algn="ctr">
              <a:lnSpc>
                <a:spcPct val="110000"/>
              </a:lnSpc>
              <a:spcBef>
                <a:spcPct val="35000"/>
              </a:spcBef>
              <a:buFontTx/>
              <a:buNone/>
            </a:pPr>
            <a:r>
              <a:rPr lang="tr-TR" altLang="tr-TR" sz="2200" b="1" smtClean="0">
                <a:solidFill>
                  <a:srgbClr val="FF0000"/>
                </a:solidFill>
              </a:rPr>
              <a:t>RİSKTEKİ POPULASYON</a:t>
            </a:r>
            <a:endParaRPr lang="tr-TR" altLang="tr-TR" sz="220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Bef>
                <a:spcPct val="35000"/>
              </a:spcBef>
            </a:pPr>
            <a:r>
              <a:rPr lang="tr-TR" altLang="tr-TR" sz="2200" smtClean="0"/>
              <a:t>Tanımlayıcı  epidemiyolojinin en önemli unsurlarından birisi populasyondaki hastalık veya ölüm olaylarının sayılmasıdır. </a:t>
            </a:r>
          </a:p>
          <a:p>
            <a:pPr>
              <a:lnSpc>
                <a:spcPct val="110000"/>
              </a:lnSpc>
              <a:spcBef>
                <a:spcPct val="35000"/>
              </a:spcBef>
            </a:pPr>
            <a:r>
              <a:rPr lang="tr-TR" altLang="tr-TR" sz="2200" smtClean="0"/>
              <a:t>Ölçüme esas olan veya çalışmaya konu olan populasyona </a:t>
            </a:r>
            <a:r>
              <a:rPr lang="tr-TR" altLang="tr-TR" sz="2200" i="1" smtClean="0">
                <a:solidFill>
                  <a:srgbClr val="66FFFF"/>
                </a:solidFill>
              </a:rPr>
              <a:t>riskteki populasyon</a:t>
            </a:r>
            <a:r>
              <a:rPr lang="tr-TR" altLang="tr-TR" sz="2200" smtClean="0"/>
              <a:t> denir.  </a:t>
            </a:r>
          </a:p>
          <a:p>
            <a:pPr>
              <a:lnSpc>
                <a:spcPct val="110000"/>
              </a:lnSpc>
              <a:spcBef>
                <a:spcPct val="35000"/>
              </a:spcBef>
            </a:pPr>
            <a:r>
              <a:rPr lang="tr-TR" altLang="tr-TR" sz="2200" i="1" u="sng" smtClean="0">
                <a:solidFill>
                  <a:srgbClr val="EABF46"/>
                </a:solidFill>
              </a:rPr>
              <a:t>Örneğin:</a:t>
            </a:r>
            <a:r>
              <a:rPr lang="tr-TR" altLang="tr-TR" sz="2200" smtClean="0"/>
              <a:t> Bir ülkeye ithal edilen süs kuşları ile bulaşıcı bir virus girmişse, o ülkedeki tüm kanatlı hayvanlar bu hastalık açısından  riskteki populasyondur. </a:t>
            </a:r>
          </a:p>
          <a:p>
            <a:pPr>
              <a:lnSpc>
                <a:spcPct val="110000"/>
              </a:lnSpc>
              <a:spcBef>
                <a:spcPct val="35000"/>
              </a:spcBef>
            </a:pPr>
            <a:r>
              <a:rPr lang="tr-TR" altLang="tr-TR" sz="2200" smtClean="0"/>
              <a:t>Buna karşın ilgilenilen populasyon bir köydeki  koyunlarsa ve hayvanlarda abortus  problemi varsa, riskteki populasyon dişi  koyunlar hatta  sadece gebe koyunlardır. Çünkü erkek koyunlarda abortus riski yoktur. 					</a:t>
            </a:r>
            <a:r>
              <a:rPr lang="tr-TR" altLang="tr-TR" sz="1200" smtClean="0"/>
              <a:t>FIN</a:t>
            </a:r>
          </a:p>
        </p:txBody>
      </p:sp>
      <p:sp>
        <p:nvSpPr>
          <p:cNvPr id="8" name="Rectangle 5"/>
          <p:cNvSpPr>
            <a:spLocks noChangeAspect="1" noChangeArrowheads="1"/>
          </p:cNvSpPr>
          <p:nvPr/>
        </p:nvSpPr>
        <p:spPr bwMode="auto">
          <a:xfrm rot="16200000">
            <a:off x="-2212974" y="3678237"/>
            <a:ext cx="5334000" cy="415925"/>
          </a:xfrm>
          <a:prstGeom prst="rect">
            <a:avLst/>
          </a:prstGeom>
          <a:solidFill>
            <a:srgbClr val="FFCC00"/>
          </a:solidFill>
          <a:ln w="25400">
            <a:solidFill>
              <a:schemeClr val="bg2"/>
            </a:solidFill>
            <a:miter lim="800000"/>
            <a:headEnd/>
            <a:tailEnd type="none" w="lg" len="sm"/>
          </a:ln>
          <a:effectLst/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5000"/>
              </a:lnSpc>
              <a:spcBef>
                <a:spcPct val="50000"/>
              </a:spcBef>
              <a:defRPr/>
            </a:pPr>
            <a:endParaRPr lang="tr-TR" b="1" i="1" dirty="0">
              <a:solidFill>
                <a:schemeClr val="bg2">
                  <a:lumMod val="95000"/>
                  <a:lumOff val="5000"/>
                </a:schemeClr>
              </a:solidFill>
              <a:latin typeface="Futura Bk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P_Presentation">
  <a:themeElements>
    <a:clrScheme name="HP_Presentation 1">
      <a:dk1>
        <a:srgbClr val="000000"/>
      </a:dk1>
      <a:lt1>
        <a:srgbClr val="FFFFFF"/>
      </a:lt1>
      <a:dk2>
        <a:srgbClr val="215E9B"/>
      </a:dk2>
      <a:lt2>
        <a:srgbClr val="FFFFFF"/>
      </a:lt2>
      <a:accent1>
        <a:srgbClr val="EAA200"/>
      </a:accent1>
      <a:accent2>
        <a:srgbClr val="008266"/>
      </a:accent2>
      <a:accent3>
        <a:srgbClr val="ABB6CB"/>
      </a:accent3>
      <a:accent4>
        <a:srgbClr val="DADADA"/>
      </a:accent4>
      <a:accent5>
        <a:srgbClr val="F3CEAA"/>
      </a:accent5>
      <a:accent6>
        <a:srgbClr val="00755C"/>
      </a:accent6>
      <a:hlink>
        <a:srgbClr val="E77003"/>
      </a:hlink>
      <a:folHlink>
        <a:srgbClr val="215E9B"/>
      </a:folHlink>
    </a:clrScheme>
    <a:fontScheme name="HP_Presentation">
      <a:majorFont>
        <a:latin typeface="Futura Hv"/>
        <a:ea typeface=""/>
        <a:cs typeface=""/>
      </a:majorFont>
      <a:minorFont>
        <a:latin typeface="Futura Bk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lg" len="sm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utura B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lg" len="sm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utura Bk" pitchFamily="34" charset="0"/>
          </a:defRPr>
        </a:defPPr>
      </a:lstStyle>
    </a:lnDef>
  </a:objectDefaults>
  <a:extraClrSchemeLst>
    <a:extraClrScheme>
      <a:clrScheme name="HP_Presentation 1">
        <a:dk1>
          <a:srgbClr val="000000"/>
        </a:dk1>
        <a:lt1>
          <a:srgbClr val="FFFFFF"/>
        </a:lt1>
        <a:dk2>
          <a:srgbClr val="215E9B"/>
        </a:dk2>
        <a:lt2>
          <a:srgbClr val="FFFFFF"/>
        </a:lt2>
        <a:accent1>
          <a:srgbClr val="EAA200"/>
        </a:accent1>
        <a:accent2>
          <a:srgbClr val="008266"/>
        </a:accent2>
        <a:accent3>
          <a:srgbClr val="ABB6CB"/>
        </a:accent3>
        <a:accent4>
          <a:srgbClr val="DADADA"/>
        </a:accent4>
        <a:accent5>
          <a:srgbClr val="F3CEAA"/>
        </a:accent5>
        <a:accent6>
          <a:srgbClr val="00755C"/>
        </a:accent6>
        <a:hlink>
          <a:srgbClr val="E77003"/>
        </a:hlink>
        <a:folHlink>
          <a:srgbClr val="215E9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Settings\stecay\Application Data\Microsoft\Templates\hp\HP_Presentation.pot</Template>
  <TotalTime>3464</TotalTime>
  <Words>1456</Words>
  <Application>Microsoft Office PowerPoint</Application>
  <PresentationFormat>Ekran Gösterisi (4:3)</PresentationFormat>
  <Paragraphs>222</Paragraphs>
  <Slides>23</Slides>
  <Notes>19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8" baseType="lpstr">
      <vt:lpstr>Futura Bk</vt:lpstr>
      <vt:lpstr>Arial</vt:lpstr>
      <vt:lpstr>Futura Hv</vt:lpstr>
      <vt:lpstr>Gisha</vt:lpstr>
      <vt:lpstr>HP_Presentation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İNFEKSİYON TİPLERİ</vt:lpstr>
      <vt:lpstr>POPULASYONDA HASTALIK</vt:lpstr>
      <vt:lpstr>POPULASYONDA HASTALIK</vt:lpstr>
      <vt:lpstr>POPULASYONDA HASTALIK</vt:lpstr>
      <vt:lpstr>POPULASYONDA HASTALIK</vt:lpstr>
      <vt:lpstr>Slayt 19</vt:lpstr>
      <vt:lpstr>POPULASYONDA HASTALIK</vt:lpstr>
      <vt:lpstr>POPULASYONDA HASTALIK</vt:lpstr>
      <vt:lpstr>POPULASYONDA HASTALIK</vt:lpstr>
      <vt:lpstr>POPULASYONDA HASTALIK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</dc:title>
  <dc:creator>Timur GÜLHAN</dc:creator>
  <cp:lastModifiedBy>Timur Gülhan</cp:lastModifiedBy>
  <cp:revision>184</cp:revision>
  <cp:lastPrinted>2003-01-08T18:32:29Z</cp:lastPrinted>
  <dcterms:created xsi:type="dcterms:W3CDTF">2003-02-05T15:40:18Z</dcterms:created>
  <dcterms:modified xsi:type="dcterms:W3CDTF">2020-01-03T12:26:09Z</dcterms:modified>
</cp:coreProperties>
</file>