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6"/>
  </p:notesMasterIdLst>
  <p:sldIdLst>
    <p:sldId id="256" r:id="rId2"/>
    <p:sldId id="257" r:id="rId3"/>
    <p:sldId id="363" r:id="rId4"/>
    <p:sldId id="258" r:id="rId5"/>
    <p:sldId id="364" r:id="rId6"/>
    <p:sldId id="259" r:id="rId7"/>
    <p:sldId id="366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368" r:id="rId17"/>
    <p:sldId id="268" r:id="rId18"/>
    <p:sldId id="414" r:id="rId19"/>
    <p:sldId id="369" r:id="rId20"/>
    <p:sldId id="269" r:id="rId21"/>
    <p:sldId id="370" r:id="rId22"/>
    <p:sldId id="270" r:id="rId23"/>
    <p:sldId id="371" r:id="rId24"/>
    <p:sldId id="271" r:id="rId25"/>
    <p:sldId id="362" r:id="rId26"/>
    <p:sldId id="272" r:id="rId27"/>
    <p:sldId id="373" r:id="rId28"/>
    <p:sldId id="353" r:id="rId29"/>
    <p:sldId id="273" r:id="rId30"/>
    <p:sldId id="352" r:id="rId31"/>
    <p:sldId id="274" r:id="rId32"/>
    <p:sldId id="275" r:id="rId33"/>
    <p:sldId id="374" r:id="rId34"/>
    <p:sldId id="276" r:id="rId35"/>
    <p:sldId id="277" r:id="rId36"/>
    <p:sldId id="354" r:id="rId37"/>
    <p:sldId id="278" r:id="rId38"/>
    <p:sldId id="376" r:id="rId39"/>
    <p:sldId id="279" r:id="rId40"/>
    <p:sldId id="280" r:id="rId41"/>
    <p:sldId id="281" r:id="rId42"/>
    <p:sldId id="416" r:id="rId43"/>
    <p:sldId id="282" r:id="rId44"/>
    <p:sldId id="283" r:id="rId45"/>
    <p:sldId id="377" r:id="rId46"/>
    <p:sldId id="378" r:id="rId47"/>
    <p:sldId id="285" r:id="rId48"/>
    <p:sldId id="379" r:id="rId49"/>
    <p:sldId id="417" r:id="rId50"/>
    <p:sldId id="286" r:id="rId51"/>
    <p:sldId id="382" r:id="rId52"/>
    <p:sldId id="287" r:id="rId53"/>
    <p:sldId id="381" r:id="rId54"/>
    <p:sldId id="288" r:id="rId55"/>
    <p:sldId id="355" r:id="rId56"/>
    <p:sldId id="383" r:id="rId57"/>
    <p:sldId id="289" r:id="rId58"/>
    <p:sldId id="384" r:id="rId59"/>
    <p:sldId id="290" r:id="rId60"/>
    <p:sldId id="385" r:id="rId61"/>
    <p:sldId id="291" r:id="rId62"/>
    <p:sldId id="292" r:id="rId63"/>
    <p:sldId id="386" r:id="rId64"/>
    <p:sldId id="293" r:id="rId65"/>
    <p:sldId id="387" r:id="rId66"/>
    <p:sldId id="294" r:id="rId67"/>
    <p:sldId id="295" r:id="rId68"/>
    <p:sldId id="296" r:id="rId69"/>
    <p:sldId id="389" r:id="rId70"/>
    <p:sldId id="297" r:id="rId71"/>
    <p:sldId id="391" r:id="rId72"/>
    <p:sldId id="298" r:id="rId73"/>
    <p:sldId id="299" r:id="rId74"/>
    <p:sldId id="393" r:id="rId75"/>
    <p:sldId id="300" r:id="rId76"/>
    <p:sldId id="356" r:id="rId77"/>
    <p:sldId id="301" r:id="rId78"/>
    <p:sldId id="302" r:id="rId79"/>
    <p:sldId id="394" r:id="rId80"/>
    <p:sldId id="357" r:id="rId81"/>
    <p:sldId id="303" r:id="rId82"/>
    <p:sldId id="304" r:id="rId83"/>
    <p:sldId id="305" r:id="rId84"/>
    <p:sldId id="420" r:id="rId85"/>
    <p:sldId id="306" r:id="rId86"/>
    <p:sldId id="395" r:id="rId87"/>
    <p:sldId id="307" r:id="rId88"/>
    <p:sldId id="396" r:id="rId89"/>
    <p:sldId id="308" r:id="rId90"/>
    <p:sldId id="309" r:id="rId91"/>
    <p:sldId id="310" r:id="rId92"/>
    <p:sldId id="397" r:id="rId93"/>
    <p:sldId id="311" r:id="rId94"/>
    <p:sldId id="312" r:id="rId95"/>
    <p:sldId id="398" r:id="rId96"/>
    <p:sldId id="399" r:id="rId97"/>
    <p:sldId id="314" r:id="rId98"/>
    <p:sldId id="315" r:id="rId99"/>
    <p:sldId id="400" r:id="rId100"/>
    <p:sldId id="358" r:id="rId101"/>
    <p:sldId id="319" r:id="rId102"/>
    <p:sldId id="320" r:id="rId103"/>
    <p:sldId id="401" r:id="rId104"/>
    <p:sldId id="321" r:id="rId105"/>
    <p:sldId id="322" r:id="rId106"/>
    <p:sldId id="323" r:id="rId107"/>
    <p:sldId id="359" r:id="rId108"/>
    <p:sldId id="324" r:id="rId109"/>
    <p:sldId id="325" r:id="rId110"/>
    <p:sldId id="326" r:id="rId111"/>
    <p:sldId id="402" r:id="rId112"/>
    <p:sldId id="351" r:id="rId113"/>
    <p:sldId id="327" r:id="rId114"/>
    <p:sldId id="328" r:id="rId115"/>
    <p:sldId id="421" r:id="rId116"/>
    <p:sldId id="330" r:id="rId117"/>
    <p:sldId id="403" r:id="rId118"/>
    <p:sldId id="331" r:id="rId119"/>
    <p:sldId id="332" r:id="rId120"/>
    <p:sldId id="333" r:id="rId121"/>
    <p:sldId id="334" r:id="rId122"/>
    <p:sldId id="404" r:id="rId123"/>
    <p:sldId id="335" r:id="rId124"/>
    <p:sldId id="336" r:id="rId125"/>
    <p:sldId id="337" r:id="rId126"/>
    <p:sldId id="338" r:id="rId127"/>
    <p:sldId id="339" r:id="rId128"/>
    <p:sldId id="405" r:id="rId129"/>
    <p:sldId id="360" r:id="rId130"/>
    <p:sldId id="340" r:id="rId131"/>
    <p:sldId id="341" r:id="rId132"/>
    <p:sldId id="406" r:id="rId133"/>
    <p:sldId id="342" r:id="rId134"/>
    <p:sldId id="407" r:id="rId135"/>
    <p:sldId id="343" r:id="rId136"/>
    <p:sldId id="408" r:id="rId137"/>
    <p:sldId id="344" r:id="rId138"/>
    <p:sldId id="345" r:id="rId139"/>
    <p:sldId id="346" r:id="rId140"/>
    <p:sldId id="347" r:id="rId141"/>
    <p:sldId id="348" r:id="rId142"/>
    <p:sldId id="349" r:id="rId143"/>
    <p:sldId id="350" r:id="rId144"/>
    <p:sldId id="413" r:id="rId14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29C83-371A-4D07-924D-FE749F9BC8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F8D71D-080B-4A04-9B2E-F02B963C51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049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E952-B40C-4DE4-8AE8-8A34C8DEE12C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Oval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C692-250A-4242-A73B-1D6551B2369C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3DF0-364A-47B1-BEAC-009B904A9BF6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Oval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6561F79-9003-4DBB-BD2E-8B526027F4CE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İçerik Yer Tutucusu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İçerik Yer Tutucusu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76C73-2813-44DF-9A34-9D988E2B900D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İçerik Yer Tutucusu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25 İçerik Yer Tutucusu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Oval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Oval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Başlık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738C-DA20-4C8E-8941-1541AC29EFA0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F6CD-E8CD-4241-8215-DBDC635DC08C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Dikdörtgen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İçerik Yer Tutucusu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Oval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FEEB-43C8-414F-A0D5-67894BB00B4B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Düz Bağlayıcı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Oval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21D392E-13A4-4D4B-BC4F-9C7671CD7815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528C-B2AC-47B5-A344-908DBD3ECEF5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Oval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836FF-28A4-4A44-A0F7-37C21F6518C1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6298A93-558B-4105-9FF2-7C9CFEB28BF1}" type="datetime1">
              <a:rPr lang="tr-TR" smtClean="0"/>
              <a:pPr/>
              <a:t>7.10.2020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Oval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A48E2F-39D4-4F8D-8EEA-A35821F41F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475656" y="2708920"/>
            <a:ext cx="6120680" cy="7200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tr-TR" sz="2800" b="1" dirty="0" smtClean="0">
                <a:latin typeface="Poor Richard" pitchFamily="18" charset="0"/>
                <a:cs typeface="Times New Roman" pitchFamily="18" charset="0"/>
              </a:rPr>
              <a:t>2.BÖLÜM: PROTEİNLER</a:t>
            </a:r>
            <a:endParaRPr lang="tr-TR" sz="2800" b="1" dirty="0"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179512" y="2924944"/>
            <a:ext cx="8626160" cy="252028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Proteinler gıda maddelerinin çok önemli bir bileşenidir.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Bir yandan protein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biyosentezi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 için yapı taşı olan aminoasitlerin kaynağı iken, diğer yandan besinlere lezzet, aroma ve rengini veren maddelerin oluşumuna katılırlar.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Proteinler ayrıca jel, köpük, hamur, emülsiyon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fibriler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 yapıların stabilizasyonunda ve oluşumunda da görev alırlar.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179512" y="1484784"/>
            <a:ext cx="8640960" cy="49244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tr-TR" sz="2600" b="1" dirty="0" smtClean="0">
                <a:solidFill>
                  <a:srgbClr val="FF0000"/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PROTEİNLER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179512" y="2132856"/>
            <a:ext cx="8640960" cy="57246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600" b="1" dirty="0" smtClean="0">
                <a:solidFill>
                  <a:srgbClr val="FF0000"/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2.1. Giriş</a:t>
            </a:r>
            <a:endParaRPr lang="tr-TR" sz="2600" dirty="0" smtClean="0">
              <a:solidFill>
                <a:srgbClr val="FF0000"/>
              </a:solidFill>
              <a:latin typeface="Poor Richard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273630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Proteinler 20 farklı amino asidin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 bağları ile birbirine bağlanmasıyla, oluşan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makromoleküllerdir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Doğal proteinlerin yapısında bulunan aminoasitlerin kimyasal formülleri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Şekil 2.1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de verilmiştir.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Aminoasitler yalnız yan zincir bakımından farklılık gösterdiklerinden protein zincirinde diziliş sıralarına göre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makromoleküle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 farklı kimyasal özellikler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sekonder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ea typeface="Arial Unicode MS" pitchFamily="34" charset="-128"/>
                <a:cs typeface="Arial Unicode MS" pitchFamily="34" charset="-128"/>
              </a:rPr>
              <a:t> ve tersiyer yapılar kazandırırlar.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060848"/>
            <a:ext cx="8496944" cy="223224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Asidik veya bazik aminoasitlerin egemen olduğu proteinler suda veya tuzlu suda çözünürken (albümin ve globülinler),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apolar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aminoasitlerce zengin proteinler suda çözünmezler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gliadin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glutenin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Asidik aminoasitlerin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amid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formunda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asparagin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glutamin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 bulunması proteinin azot içeriğini artırır.     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88840"/>
            <a:ext cx="8503920" cy="26642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Yan zincirdeki hidroksil grupları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tirozin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serin,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treonin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 fosfat esterlerinin oluşumuna imkan sağlar.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Siklik yapılı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prolin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hidroksiprolin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geometrik yapısına sınırlandırma getirir.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Kükürtlü aminoasitlerden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ise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intra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 veya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intermoleküler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disülfid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köprü bağları oluşturmalarına imkan sağlar ki bu köprü bağları proteinin üç boyutlu yapısının şekillenmesinde önemli bir rol oynar.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47743" y="1916832"/>
            <a:ext cx="8485090" cy="24482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 hem hayvansal hem de bitkisel kaynaklı gıdalarda yaygındır.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Gelişmiş ülkelerin halkları proteini daha çok hayvansal kaynaklı gıdalardan alırken, az gelişmiş veya geri kalmış ülke halkları bitkisel kökenli gıdalardan alırlar.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Doğal proteinlerin yapısında bulunan 20 aminoasitten sekizi insan organizması için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esansiyeldir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yani vücutta sentezlenemez. Besinler ile dışarıdan alınmaları zorunludur.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1944216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İnsan beslenmesinde ortalama protein bileşimi açısından hayvansal kaynaklı proteinlerin gıda olarak alınması daha uygundur.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Nitekim bitkisel gıdaların protein oranı genelde düşüktür ve proteinler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aminoasitleri hem dengesiz hem de bazılarını yetersiz oranda içeriler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2.1.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ve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2.2.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).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55976" y="1052736"/>
            <a:ext cx="457200" cy="441325"/>
          </a:xfrm>
        </p:spPr>
        <p:txBody>
          <a:bodyPr/>
          <a:lstStyle/>
          <a:p>
            <a:fld id="{C0A48E2F-39D4-4F8D-8EEA-A35821F41F31}" type="slidenum">
              <a:rPr lang="tr-TR" smtClean="0"/>
              <a:pPr/>
              <a:t>8</a:t>
            </a:fld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3"/>
            <a:ext cx="7704856" cy="386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3568" y="1513329"/>
            <a:ext cx="7416824" cy="4001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Tablo 2.1. 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Bazı besinlerin protein içerikleri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043608" y="6209238"/>
            <a:ext cx="6984776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Not: Parantez içindeki değerler pişirmeden sonraki değerlerdir.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686" y="1556792"/>
            <a:ext cx="796673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11434"/>
            <a:ext cx="7992888" cy="49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50889"/>
            <a:ext cx="7488832" cy="495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280" y="1556792"/>
            <a:ext cx="749711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492896"/>
            <a:ext cx="8503920" cy="31683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Daha öncede belirtildiği gibi doğal proteinler 20 farklı aminoasidin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bağı ile birbirine bağlanması ile oluşan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makromoleküllerdir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 aminoasit bileşimleri ve içerdikleri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 asit oranları proteinin besin kalitesini belirler.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Yukarıda da belirtildiği gibi hayvansal proteinler bitkisel proteinlerden daha yüksek kalitelidir.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Bazı gıdaların 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 bileşimleri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2.3.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 verilmiştir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  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1700808"/>
            <a:ext cx="856895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2.2.  Proteinlerin Bileşimi ve Sınıflandırılması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39662"/>
            <a:ext cx="7776864" cy="409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26642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Yumurta akı proteini en iyi kalitede bir proteindir ve biyolojik değeri 100 kabul edilerek diğer proteinlerin kalite belirlemesinde standart olarak alınır.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2.2. ve 2.3.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 açıkça görüldüğü gibi bitkisel proteinlerin çoğu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aminoasitlerden özellikle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treonin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triptofan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açısından fakirdir.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Soya fasulyesi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lizince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zengindir fakat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metihiyonin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bakımından fakirdir. Patatesin protein içeriği düşük olmasına rağmen kalitesi yumurta proteini düzeyindedir.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18002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6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 sınıflandırılmasında değişik kriterler göz önüne alınır (çözücülerde çözünürlük,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ultrasantrifüj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elektroforetik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özellikler).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Gıdalarda bulunan proteinleri yapılarına göre üç ana grupta toplayabiliriz.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Basit proteinler, kompleks proteinler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modifiye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2060848"/>
            <a:ext cx="8784976" cy="223224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buNone/>
            </a:pPr>
            <a:r>
              <a:rPr lang="tr-TR" b="1" dirty="0" smtClean="0">
                <a:latin typeface="Poor Richard" pitchFamily="18" charset="0"/>
                <a:cs typeface="Times New Roman" pitchFamily="18" charset="0"/>
              </a:rPr>
              <a:t>	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A- Basit proteinler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Hidrolizlendiklerinde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yalnız aminoasitleri veren proteinlerdir;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 veya zincirlerinden ibarettirler.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Değişik çözücü ortamlarındaki davranışlarına göre farklı alt gruplarda İncelenebilirler.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772816"/>
            <a:ext cx="8503920" cy="432623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buNone/>
            </a:pPr>
            <a:r>
              <a:rPr lang="tr-TR" sz="22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1.  </a:t>
            </a:r>
            <a:r>
              <a:rPr lang="tr-TR" sz="22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Globüler</a:t>
            </a:r>
            <a:r>
              <a:rPr lang="tr-TR" sz="22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proteinler:  </a:t>
            </a:r>
          </a:p>
          <a:p>
            <a:pPr marL="514350" indent="-514350"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Küresel yapıda olup, bileşimlerine bağımlı olarak su, asit, baz, alkol gibi çözücülerde çözünebilen proteinlerdir.</a:t>
            </a:r>
          </a:p>
          <a:p>
            <a:pPr marL="514350" indent="-514350"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Çözücülerine göre albüminler,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globulinler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histonlar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prolaminler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protaminler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glutelinler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gibi gruplara ayrılırlar.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tr-TR" sz="22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  </a:t>
            </a:r>
            <a:r>
              <a:rPr lang="tr-TR" sz="22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Skleroproteinler</a:t>
            </a:r>
            <a:r>
              <a:rPr lang="tr-TR" sz="22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  </a:t>
            </a:r>
          </a:p>
          <a:p>
            <a:pPr marL="514350" indent="-514350"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Suda veya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nötral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çözücülerde çözünmeyen lifimsi yapıda destek ve iskelet materyali olarak görev yaparlar (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kollajen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elastin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2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keratin</a:t>
            </a:r>
            <a:r>
              <a:rPr lang="tr-TR" sz="22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vb.).</a:t>
            </a:r>
            <a:r>
              <a:rPr lang="tr-TR" sz="2800" b="1" dirty="0" smtClean="0">
                <a:latin typeface="Poor Richard" pitchFamily="18" charset="0"/>
                <a:cs typeface="Times New Roman" pitchFamily="18" charset="0"/>
              </a:rPr>
              <a:t>	</a:t>
            </a:r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tr-TR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1916832"/>
            <a:ext cx="8503920" cy="18002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B- Kompleks Proteinler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 yanında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nükleik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asitler,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lipidler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karbonhidratlar vb. protein olmayan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komponentlerden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biri veya birkaçını içeren proteinlerdir.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374704" cy="25202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1.  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Lipoproteinler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Lipidler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ile proteinlerin birleşmesinden oluşurlar.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Polar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apolar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karakteri bir arada taşıyan bu moleküllerin emülsiyon yapma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emülgatör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surfaktan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 yeteneği çok iyidir.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Lipid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içeriği genelde % 40 dan düşüktür (süt ve yumurta sarısındaki bazı proteinler).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29523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  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Glikoproteinler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Karbonhidratlar ile proteinlerin birleşmesinden meydana gelmişlerdir.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Karbonhidrat içeriği genelde çok düşüktür fakat % 10-20 karbonhidrat içeren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glikoproteinler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 vardır (yumurta akı proteinlerinin bazıları).</a:t>
            </a:r>
          </a:p>
          <a:p>
            <a:pPr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3.  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Fosfoproteinler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 zincirindeki serin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treonin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atıklarının serbest hidroksil gruplarının fosfatlanmasıyla oluşurlar (süt ve yumurta sarısındaki bazı proteinler).</a:t>
            </a:r>
          </a:p>
          <a:p>
            <a:endParaRPr lang="tr-TR" sz="2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446712" cy="273630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4.  Nükleoproteinler: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Nükleik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asitler ile proteinlerin birleşmesinden oluşmuşlardır ve hücre çekirdeğinde bulunurlar.</a:t>
            </a:r>
          </a:p>
          <a:p>
            <a:pPr>
              <a:lnSpc>
                <a:spcPct val="12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5.  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Kromoproteinler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Kromofor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grupların proteinlere bağlanmasıyla oluşurlar (klorofil, hemoglobin,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miyoglobin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diğer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flavoproteinler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).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345638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C</a:t>
            </a:r>
            <a:r>
              <a:rPr lang="tr-TR" sz="24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-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Modifiye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Proteinler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Doğal proteinlerin kimyasal veya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prosesler ile dönüşüme uğratılmasıyla elde edilirler, örneğin protein suda çözünmez forma dönüştürülebilir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rennin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enzimi ile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koagüle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edilmiş kazein).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Daha ileri düzeyde modifikasyonlar sonucu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proteozlar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peptonlar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oluşur.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Tüm bu ürünler proteinlerin hidroliz ürünleridir, molekül kütleleri sırası ile düşer ve gıdaların işlenmesi sırasında oluşurlar.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1"/>
          </p:nvPr>
        </p:nvSpPr>
        <p:spPr>
          <a:xfrm>
            <a:off x="179512" y="2564904"/>
            <a:ext cx="8719944" cy="367240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 Proteinlerin yapısı denince; 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zincirinde yer alan aminoasitlerin diziliş sırası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primer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yapı),  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Amino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asitin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R grupları dikkate alınmaksızın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uzaydaki konu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mu 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yapı)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ve 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molekülündeki tüm atomların (R grubundakiler dahil) uzaydaki konumu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(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tersiyer yapı)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anlaşılmalıdır.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Biyolojik fonksiyon gösteren protein birden fazla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zincirinden (alt birimler) oluşuyorsa bunların birbirine karşı konumları</a:t>
            </a:r>
            <a:r>
              <a:rPr lang="tr-TR" sz="2000" b="1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kuaterner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yapı)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da bilinmelidir.</a:t>
            </a:r>
            <a:endParaRPr lang="tr-TR" sz="2000" dirty="0">
              <a:latin typeface="Poor Richard" pitchFamily="18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186488" y="1700808"/>
            <a:ext cx="8712968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  Proteinlerin Yapısı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924944"/>
            <a:ext cx="8503920" cy="316835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 amino asit dizilerinin aydınlatılmasında kimyasal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yöntemler kullanılır.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Sırası aydınlatılan İlk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 51 aminoasitten oluşan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insulindir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Sanger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1953). Bu çalışması ile F.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Sanger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1956 Nobel Kimya ödülünü almıştır.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Bugün proteinlerin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primer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yapıları gelişen yeni teknikler sayesinde çok kısa bir sürede aydınlatılabilmektedir.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251520" y="1916832"/>
            <a:ext cx="8496944" cy="49558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2.3.1.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Primer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Yapı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55976" y="908720"/>
            <a:ext cx="457200" cy="441325"/>
          </a:xfrm>
        </p:spPr>
        <p:txBody>
          <a:bodyPr/>
          <a:lstStyle/>
          <a:p>
            <a:fld id="{C0A48E2F-39D4-4F8D-8EEA-A35821F41F31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2060848"/>
            <a:ext cx="8712968" cy="23762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Eskiden aminoasitlerin zincirdeki dizilişlerinde belirli tekrarlamalar olduğu sanılırdı. Ancak bu kesinlikle doğru değildir.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Şimdiye kadar elde edilen verilerden çıkarılabilecek tek sonuç aynı karakterdeki aminoasitlerin bir arada bulunma eğilimi göstermeleridir ki aynı aminoasidin zincirde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ard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arda birçok kez tekrarlanması da ender değildir.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2232248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Aminoasit dizisinin tamamen gelişigüzel düzenlenebileceği de söylenemez.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Basit bir hesapla bunu kanıtlamak mümkündür: 100 aminoasitten oluşan bir zincir için 20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100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= 10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130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değişik olasılık vardır.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Her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zincirinden bir adet alınsa bile tüm evrenin yüzeyi bu molekülleri alamaz!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85720" y="1772816"/>
            <a:ext cx="8503920" cy="288032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Canlı organizmaların yaklaşık 10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10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-10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12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farklı protein içerdiği kabul edilmektedir.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Aminoasitlerin sırası genetik olarak belirlenmiştir.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Bazı proteinlerin zincirlerinde önemli çakışmalar olabilir ki bu proteinlere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homolog proteinler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denir ve fonksiyon bakımından da benzerlik gösterirler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Tripsin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kimotripsin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 olduğu gibi).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zincirlerinin benzerliği, bu proteinlerin birbirinden türemiş olmaları ile açıklanmaktadır.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29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60146" y="2492896"/>
            <a:ext cx="8503920" cy="32403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6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molekülleri belirli bir üç boyutlu şekle sahiptirler ve zincir belirli biçimde kıvrılmıştır.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 katlanmanın biçimi aminoasit sırası tarafından belirlenir.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Belirli katlanmalar gelişigüzel değil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değişik bölgeleri arasındaki bağlayıcı kuvvetlerin bir sonucu olarak oluşur.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Sadece zincir, yani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bağı atomları söz konusu olduğu sürece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yapıdan da bahsedilir.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267122" y="1700808"/>
            <a:ext cx="8496944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2.3.2.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Yapı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85720" y="2060848"/>
            <a:ext cx="8503920" cy="29523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Hidrojen köprü bağları,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yapının oluşumunda söz sahibi olan yan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valens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kuvvetleridirler.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C=0 grubu ile NH-grubunun hidrojeni arasında, eğer bu gruplar birbirlerine 0,28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kadar yaklaşırlarsa bir etkileşim olmaktadır. Bu yan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valens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noktalı çizgi C=0…H-N şeklinde sembolize edilir.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Hidrojen bağının bağ enerjisi asıl valensin sadece onda biri dolayında olmakla beraber bir protein molekülünde çok sayıda hidrojen köprüsü oluştuğundan bunların toplamı büyük bir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yekün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tutmaktadır.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606760" cy="4926288"/>
          </a:xfrm>
          <a:ln>
            <a:solidFill>
              <a:schemeClr val="accent1"/>
            </a:solidFill>
          </a:ln>
        </p:spPr>
        <p:txBody>
          <a:bodyPr/>
          <a:lstStyle/>
          <a:p>
            <a:pPr algn="just">
              <a:buNone/>
            </a:pP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2.3.2.1. 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Zincirlerinin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Stereokimyası</a:t>
            </a:r>
            <a:endParaRPr lang="tr-TR" sz="20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Daha önce belirtildiği gibi bütün proteinler L-amino asitlerden sentezlendiğinde α-C  atomunun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sterik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düzeni belirlidir.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boyutları da tam olarak bilinmektedir 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2.2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)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.</a:t>
            </a:r>
          </a:p>
          <a:p>
            <a:endParaRPr lang="tr-TR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996952"/>
            <a:ext cx="3384376" cy="3319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5004048" y="4056553"/>
            <a:ext cx="3711356" cy="4001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Şekil 2.2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. 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Peptid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 zincirinin boyu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cs typeface="Times New Roman" pitchFamily="18" charset="0"/>
              </a:rPr>
              <a:t>tları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374704" cy="23042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2.2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’de gösterilen zincir daha detaylı düşünülürse böylece uzamış bir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zinciri, bir ipliksi molekül meydana gelir.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Bu durumda hidrojen bağlarının oluşması yanında ikinci bir zincir bulunduğunda mümkün olacaktı, böyle bir model yan zincirlere kuşkusuz çok az bir yer bırakmaktadır. Bu nedenle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Pauling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küçük bir düzeltme yaptı.    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38328" y="2060848"/>
            <a:ext cx="8503920" cy="24482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Pauling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modeli, çekilmiş akordeon gibi katlanmış düzlemsel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ızgarası idi.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Böylece yan zincirler modelde gösterilebileceği gibi 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2.3.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)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yukarıya ve aşağıya doğru yaklaşık dikey konum alırlar.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Birkaç lif proteininde bulunan bu modeli 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katlanmış yaprak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yapısı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enl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.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pleated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sheet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 olarak adlandırılır.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34</a:t>
            </a:fld>
            <a:endParaRPr lang="tr-TR"/>
          </a:p>
        </p:txBody>
      </p:sp>
      <p:pic>
        <p:nvPicPr>
          <p:cNvPr id="77825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5276059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5724128" y="1807369"/>
            <a:ext cx="3024336" cy="427809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Şekli 2.3.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Yukarıda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ızgarası gösterilmiştir. Gri yüzeyler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bağları düzlemlerini oluştururlar. Bunlara dik düşürülmüş beyaz yüzeyler ise yan zincir düzlemlerini göstermektedir.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zincirleri zıt yönde düzenlenmişlerdir. Zıt yönde zincirli katlanmış yaprak yapısı (ortada):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ızgarasından, düzlemin, </a:t>
            </a:r>
            <a:r>
              <a:rPr lang="tr-TR" sz="16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</a:rPr>
              <a:t>α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-C atomlarında kırılmasıyla ortaya çıkmaktadır. Yan zincirler, uygun bir açıda aşağıya ve yukarıya doğru dikey durumdadırlar. Sağ alttaki katlanmış yaprak yapısı aynı yönlü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zincirlerinden oluşmuş bir yapıyı gösterir.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14282" y="1844824"/>
            <a:ext cx="8626160" cy="23762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β-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keratin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grubu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skleroproteinler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Pauling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Corey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tarafından önce teorik olarak inşa edilmiş olan katlanmış yaprak yapıları için ilk örneklerdi. Bu nedenle katlanmış yaprak yapısı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β yapısı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olarak da adlandırılır, İpek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fibroininde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zincirler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antiparaleldir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Aynı şekilde bir β-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keratinin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röntgen diyagramını veren gerilmiş saçta katlanmış yaprak yapısı paralel giden zincirlerden oluşmuştur.</a:t>
            </a:r>
          </a:p>
          <a:p>
            <a:pPr algn="just">
              <a:lnSpc>
                <a:spcPct val="120000"/>
              </a:lnSpc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662736" cy="29523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Katlanmış yaprak yapısı veya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ızgarasında hidrojen bağları zincirler arasında oluşur. Ama aslında molekül dahilinde doyurulmuş bir yapının daha uygun olması gerekir.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 ancak,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bir silindir çevresinde, dönüşten dönüşe CO ve NH gruplarının karşılıklı olarak uygun bir uzaklığa gelecek şekilde döndürülmesiyle mümkün olacaktır.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 türün birçok modeli olasıdır. Doğada bir dönüşte 3,6 aminoasit içeren ve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2.4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'de gösterilen α-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çok yaygındır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000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Pauling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Corey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).</a:t>
            </a:r>
            <a:endParaRPr lang="tr-TR" sz="2000" dirty="0"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14282" y="1988840"/>
            <a:ext cx="8712968" cy="194421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Her amino asit atığı vida ekseni yönünde 0,15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nm'lik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bir ilerlemeye neden olur, her dönüşte 3,6 aminoasit vardır ve tekrarlanma, periyodu 0,54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nm'dir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Şekilde görüldüğü gibi hidrojen köprüleri sarımlar arasında oluşur ve bu </a:t>
            </a:r>
            <a:r>
              <a:rPr lang="el-GR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-helikse özel bir kararlık sağlar.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23762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Sağa ve sola dönüşlü vida olarak inşa edilen bu modelde yan zincirler asıl vida gövdesinden dışarı doğru bir durumda bulunurlar ve birbirleriyle veya çözücü ile reaksiyon verebilirler.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Bir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 asit olan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prolin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yapısına giremez ve zincirde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prolinin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bulunduğu yerde düzgün yapıdan sapmalar vardır.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39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57158" y="2348880"/>
            <a:ext cx="8424936" cy="338437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Kollajen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bağ ve destek dokunun ana bileşenidir. Diğer proteinlerde bulunmayan bir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yapıya sahiptir.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zincirlerinden her biri, aminoaside karşılık gelen 0,86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geçiş yüksekliğinde dik bir vida oluşturur.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Böyle vidalardan üçü, urgan gibi sarılarak üçlü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yaparlar ve bunlar urgana büyük bir sağlamlık veren hidrojen bağları ile bir arada tutulurlar.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 urganın sıkılığı, her üç aminoasitten birinin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glisin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atığı olmasıyla mümkün olmaktadır.</a:t>
            </a:r>
          </a:p>
          <a:p>
            <a:pPr algn="just"/>
            <a:endParaRPr lang="tr-TR"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40</a:t>
            </a:fld>
            <a:endParaRPr lang="tr-TR"/>
          </a:p>
        </p:txBody>
      </p:sp>
      <p:pic>
        <p:nvPicPr>
          <p:cNvPr id="73729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5328592" cy="474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5940152" y="1534726"/>
            <a:ext cx="2880320" cy="452431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Şekil 2.4.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a)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Bir silindir çevresinde dönen 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α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-heliksin,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yapısı olarak şematik gösterilişi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b)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α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-vidanın uygun ölçülerde çizilmiş modeli. Burada düzlemsel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grupları ve α-C atomları masif metal parçaları olarak inşa edilmiş ve hidrojen köprü bağları birbirine geçirilmiş tel çengellerle gösterilmiştir.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c)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Modelde; CHR-CO-NH-CHR grupları birbirleri ile yaklaşık  80°C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lik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açı oluşturacak şekilde dirseklerde gösterilmiştir.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708920"/>
            <a:ext cx="8424936" cy="23762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 kristallerinin röntgen yapı analizlerinin modern metotları protein molekülünün ayrıntılarını oldukça iyi bir şekilde görmeyi mümkün kılmıştır ve ideal durumda her atomun durumu belirlenir.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 arada, daha önce belirtildiği gibi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zincirlerinin çok belirli bir biçimde katlandığı belirlenmiştir.     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1844824"/>
            <a:ext cx="8424936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2.3.3.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Globüler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Proteinlerin Tersiyer Yapısı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25202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75000"/>
                  </a:schemeClr>
                </a:solidFill>
                <a:latin typeface="Poor Richard" pitchFamily="18" charset="0"/>
                <a:cs typeface="Times New Roman" pitchFamily="18" charset="0"/>
              </a:rPr>
              <a:t>Düzen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prensipleri olarak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yapı elemanları yani α-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β-katlanmış yaprak ve ayrıca geri giden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veya katlanmış yaprak kısmı için düzgün olarak tekrarlanan dönüş düğümleri önemli bir rol oynarlar.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Belirlenmiş düzen, buna ilave olarak amino asit yan zincirlerinin etkileşimi tarafından da tayin edilir.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Burada etkili olan önemli bağ tipleri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2.5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'de verilmiştir.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43</a:t>
            </a:fld>
            <a:endParaRPr lang="tr-TR"/>
          </a:p>
        </p:txBody>
      </p:sp>
      <p:pic>
        <p:nvPicPr>
          <p:cNvPr id="71681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5"/>
            <a:ext cx="8352928" cy="284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251520" y="4667944"/>
            <a:ext cx="8568952" cy="147732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Şekil 2.5.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Bir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zincirinin değişik kesimleri arasındaki bağlar, 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Peptid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grupları arasında hidrojen köprü bağları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;  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İki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Cys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-atığı arasında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disülfid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bağları;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3.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Asp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ve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Lys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yan zincirleri arasındaki iyonik çekimler. 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4.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Bir valin ve bir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izolösin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atığı arasındaki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hidrofob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bağ. Kesikli çizgi, suyun içeri alınmadığı bir küreyi göstermektedir. En solda ise tersiyer yapının bir elemanı olan dönüş düğümü gösterilmiştir.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1916832"/>
            <a:ext cx="8503920" cy="23762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Hidrojen köprü bağları,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hem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bağları, hem de yan zincirler arasında veya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zincirleri ve yan zincirlerin polar grupları (OH, CONH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v.b) arasında oluşurlar.</a:t>
            </a:r>
          </a:p>
          <a:p>
            <a:pPr>
              <a:buNone/>
            </a:pP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Disülfld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bağları,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amino asit yan zincirleri arasındaki önemli ana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valens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bağı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iki SH grubu arasında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dehidrojenlenme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oluşan köprü bağlarıdır. 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Tüm tanınmış proteinlerde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atıkları birbirleri ile çok belirli bir şekilde bağlanmışlardır.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23042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İyon ilişkileri, 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pozitif yüklenmiş gruplar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arginin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kısmen de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histidinin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yan zincirleri) ve negatif gruplar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Asp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yan zincirlerinin karboksil grubu) arasında mümkündür.</a:t>
            </a:r>
            <a:endParaRPr lang="tr-TR" sz="2000" b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Hidrofob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 bağlar, 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aynı şekilde çok önemli olan bir yan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valens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bağı türü hidrokarbon tipindeki grupların (özellikle valin,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lösin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izolösin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fenilalaninin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yan zincirleri) birbirlerine çok yaklaşmasıyla oluşmaktadır. </a:t>
            </a: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  <a:p>
            <a:pPr>
              <a:buFont typeface="Wingdings" pitchFamily="2" charset="2"/>
              <a:buChar char="Ø"/>
            </a:pPr>
            <a:endParaRPr lang="tr-TR" dirty="0"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25202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Molekülün kristal yapısının korunmasında etkin olan kuvvetler bu durumda da etkili olacaktır ve aynı zamanda su molekülü bu bölgeden uzaklaştırılacaktır.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Bu, kaba bir yaklaşımla iki küçük yağ damlacığının birleşerek büyük bir yağ damlacığı oluşturmasına benzetilebilir.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 özellikle molekülün iç kısmında etkindirler.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708920"/>
            <a:ext cx="8554152" cy="194421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Bugün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katlanmasının daha ribozomda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biyosentez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yürürken oluştuğu varsayılmaktadır.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Yeni zincirin bir kısmı henüz sentez edilmekte iken bir kısmı katlanmış durumdadır.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Katlanmanın türü zincirin aminoasit dizisi tarafından belirlenir.     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2060848"/>
            <a:ext cx="8352928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2.3.3.1. Tersiyer Yapının Oluşum Şekli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208823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Belirli aminoasitler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glutamik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asit,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lösin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alanin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α-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yapısını oluşturmaya yatkındırlar.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Böyle aminoasitlerin dört beşi birbirini izlerse α-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oluşur ve dizide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kıran amino asit (örneğin,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prolin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veya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glisin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ortaya çıkıncaya kadar bu durum devam eder.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49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88840"/>
            <a:ext cx="8503920" cy="201622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Benzer şekilde, katlanmış yaprak yapısında düzenlenmeyi tercih eden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metiyonin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valin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izolösin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katlanmış yaprak yapısının çekirdeğini oluştururlar.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Zincirin aminoasit dizisi genetik olarak belirlendiğinden dolaylı olarak proteinlerin üç boyutlu yapıları da genetik olarak belirlenmiş olur.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50</a:t>
            </a:fld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1"/>
          </p:nvPr>
        </p:nvSpPr>
        <p:spPr>
          <a:xfrm>
            <a:off x="301752" y="2708920"/>
            <a:ext cx="8374704" cy="14401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6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Şimdiye kadar bilinen tüm yapılardan çoğu proteinlerde amino asitlerden yarısının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yapı bölgesinin oluşumuna katıldıkları sonucuna varılmıştır.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 molekülündeki diğer amino asit atıkları da spesifik şekilde düzenlenmiştir.     </a:t>
            </a:r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251520" y="1916832"/>
            <a:ext cx="8352928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2.3.3.2. Üç Boyutlu Yapının Genel Prensipleri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276872"/>
            <a:ext cx="8503920" cy="25922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6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Proteinin yüksek yoğunluğundan (l,4 g/cm</a:t>
            </a:r>
            <a:r>
              <a:rPr lang="tr-TR" sz="2000" baseline="30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3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görüldüğü gibi amino asitler oldukça sık bir durumdadırlar, iç kısımda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az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hidratize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olan bir bölge oluşur.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Yüklü gruplar hemen hemen yalnız yüzeyde bulunurlar ve sulu çözeltide bir hidrat zarfı ile çevrildiğinden molekül biraz daha büyük görünür.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 durum,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ultrasantrifüjde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sedimentasyonda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jel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kromatografisinde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rol oynamaktadır.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1988840"/>
            <a:ext cx="8503920" cy="288032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Yukarıda bahsedilen proteinlerin aksine biyolojik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membranların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sentezine katılan proteinler dış kısımlarında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gruplar taşırlar.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Böylece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membran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lipidlerinde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 oluşur ve bu sayede proteinler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membranda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sabitleştirilirler.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Membran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içinde yer almış olmaları birçok protein için fonksiyonel bakımdan çok önemlidir.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 özellikle solunum zinciri enzimleri için geçerlidir.    </a:t>
            </a: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23042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yüzey nedenleriyle böyle proteinler su veya tuz çözeltilerinde çözünmezler.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Ancak deterjanlarla çözeltide tutulabilirler. Proteinlerin üç boyutlu yapıları hareketsiz düşünülemez.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Özellikle enzimlerde, küçük moleküllü maddeler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substrat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veya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allosterik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efektörler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moleküle bağlandığında enzimin bazı gruplarının yaklaşık nanometrenin onda biri kadar kayabildikleri bilinmektedir.</a:t>
            </a: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  <a:p>
            <a:pPr>
              <a:buFont typeface="Wingdings" pitchFamily="2" charset="2"/>
              <a:buChar char="Ø"/>
            </a:pPr>
            <a:endParaRPr lang="tr-TR" sz="26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14282" y="2204864"/>
            <a:ext cx="8712968" cy="288032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Yapıları röntgen spektral analizi ile aydınlatılmış çok sayıda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globüler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proteinin kıyaslanmasıyla proteinlerin tersiyer yapıya göre dört grupta düzenlenebilecekleri görülmüştür.</a:t>
            </a:r>
          </a:p>
          <a:p>
            <a:pPr marL="457200" lvl="0" indent="-45720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α-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yapısı egemen proteinler,</a:t>
            </a:r>
          </a:p>
          <a:p>
            <a:pPr marL="457200" lvl="0" indent="-45720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β-Katlanmış yaprak yapısı egemen proteinler,</a:t>
            </a:r>
          </a:p>
          <a:p>
            <a:pPr marL="457200" lvl="0" indent="-45720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Birbirinden ayrılmış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katlanmış yaprak bölgeli proteinler (α+β  yapısı),</a:t>
            </a:r>
          </a:p>
          <a:p>
            <a:pPr marL="457200" lvl="0" indent="-457200">
              <a:buFont typeface="+mj-lt"/>
              <a:buAutoNum type="arabicPeriod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katlanmış yaprak yapısı düzgün olarak değişen proteinleri (αβαβ  yapısı).</a:t>
            </a:r>
          </a:p>
          <a:p>
            <a:pPr algn="just">
              <a:buNone/>
            </a:pP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tr-TR" sz="24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165618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Bir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globüler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proteinde tüm amino asit atıklarının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veya katlanmış yaprak yapısına katılamayacakları anlaşılır, özellikle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miyoglobin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gibi büyük oranda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yapıda olan bir proteinde amino asit atıklarından %25'i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içine sokulmamıştır.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18002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Diğer bir çok proteinde bu oran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nisbeten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daha yüksektir, 180'den fazla amino asit içeren uzun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zincirlerinde, sık sık içlerinde zincirin katlandığı konumsal olarak birbirinden ayrılmış iki, üç veya dört bölge bulunur.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 bölgeler,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zincirleri ve yan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valensler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birbirlerine bağlıdırlar.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852936"/>
            <a:ext cx="8503920" cy="158417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İki veya daha fazla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zincirinden oluşan proteinlere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oligomerik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proteinler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ve her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zincirine de alt biri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m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subunit</a:t>
            </a:r>
            <a:r>
              <a:rPr lang="tr-TR" sz="2000" b="1" dirty="0" smtClean="0">
                <a:latin typeface="Poor Richard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adı da verilir.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Oligomerik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 genelde çift sayıda alt birim içerirler ki bu alt birimler aynı olabileceği gibi farklı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zincirleri de olabilirler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2.4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 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51520" y="1988840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2.3.4.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Kuaterner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Yapı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348880"/>
            <a:ext cx="8503920" cy="2088232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Oligomerdeki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alt birimler birbirine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kovalent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bağlanmış olmamasına rağmen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oligomerik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 sulu çözeltide tek bir molekül gibi davranırlar.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Proteinin biyolojik fonksiyon gösterebilmesi için tüm alt birimlerin bir arada bulunması zorunludur.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59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132856"/>
            <a:ext cx="8554152" cy="23042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Bazı durumlarda değişik fonksiyonlara sahip proteinler bir arada bulunurlar ki bunlara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protein kompleksi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 tür komplekslerde bulunan proteinler genellikle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aktiviteye sahiptir ve bir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metabolik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yolun belirli reaksiyonlarını katalizlerler (örneğin;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piruvat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dehidrojenaz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yağ asidi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sentetaz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kompleksi).   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273630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En büyük protein kompleksi virüslerdir. Virüsler büyük ölçüde protein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nükleik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asitlerden ibaret kompleksler olmakla birlikte bazıları metal iyonları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lipid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 içerirler.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Örneğin yapısı kesin aydınlatılmış küçük bir virüs olan tütün mozaik virüsünün bağıl kütleleri 40.000.000 olup 280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uzunluğunda 15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kalınlığında bir çubuktur ve 2130 alt birimden ibarettir.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Toplam kütlesinin % 95’i protein %5’i ise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nükleik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asittir.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just">
              <a:buNone/>
            </a:pPr>
            <a:r>
              <a:rPr lang="tr-TR" sz="2000" b="1" dirty="0" smtClean="0">
                <a:latin typeface="Poor Richard" pitchFamily="18" charset="0"/>
                <a:cs typeface="Times New Roman" pitchFamily="18" charset="0"/>
              </a:rPr>
              <a:t>	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2.4.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Bazı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oligomerik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proteinlerin molekül kütlesi alt birim sayısı</a:t>
            </a:r>
            <a:endParaRPr lang="tr-TR" sz="2000" b="1" dirty="0" smtClean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buNone/>
            </a:pPr>
            <a:endParaRPr lang="tr-T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114" y="2060848"/>
            <a:ext cx="8191196" cy="392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420888"/>
            <a:ext cx="8568952" cy="21602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Disülfid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 dışındaki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kovalent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bağlarda bir parçalanma olmadan proteininin doğal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konformasyonunda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dönüşümlü veya dönüşümsüz değişimlere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denatürasyon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Tersiyer yapıyı oluşturan hidrojen köprü bağları, iyonik bağlar,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disüfid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sıcaklık, iyon şiddeti ve çözücü bileşiminin değiştirilmesi veya deterjan ilavesiyle parçalanabilir.  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51520" y="1700808"/>
            <a:ext cx="856895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Denatürasyon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</a:t>
            </a:r>
            <a:r>
              <a:rPr lang="tr-TR" sz="24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201622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Özellikle enzimler durumunda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denatürasyon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sonucu aktivite tamamen kaybolabilir.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Ayrıca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denatürasyon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besinlerdeki proteinlerin sindirim enzimleri tarafından daha kolay parçalanmasına imkan sağlar.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Gıdalarda hem ısıtma hem de dondurma sırasında protein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denatürasyonu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söz konusudur. </a:t>
            </a:r>
          </a:p>
          <a:p>
            <a:pPr>
              <a:buNone/>
            </a:pPr>
            <a:endParaRPr lang="tr-TR" sz="2600" dirty="0" smtClean="0"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1916832"/>
            <a:ext cx="8626160" cy="201622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tr-TR" sz="2000" dirty="0" smtClean="0">
                <a:solidFill>
                  <a:schemeClr val="tx2">
                    <a:lumMod val="75000"/>
                  </a:schemeClr>
                </a:solidFill>
                <a:latin typeface="Poor Richard" pitchFamily="18" charset="0"/>
                <a:cs typeface="Times New Roman" pitchFamily="18" charset="0"/>
              </a:rPr>
              <a:t>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ondurulduktan sonra balığın elastikiyetini yitirmesinin sebebi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denatürasyondur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. </a:t>
            </a:r>
          </a:p>
          <a:p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Süt kazeini miselleri ısıtmaya dayanıklı iken dondurma sonucu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olur ve çökelirler. </a:t>
            </a:r>
          </a:p>
          <a:p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Isıtma genellikle proteinin tersiyer yapısını etkiler ve çoğu proteinler 55-75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o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C aralığında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olurlar (süt kazeini ve jelatin bir istisnadır).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2592288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Bazı proteinlerin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koagülasyon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sıcaklıkları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2.5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 verilmiştir.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Süt kazeinin termal kararlılığının sebebi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sistin içeriğinin çok düşük (sırasıyla % 0,0 ve % 0,3)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prolin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içeriğinin yüksek (% 13,5) olmasıdır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2.6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Nitekim yumurta kaynar suda bekletildiğinde protein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denatürasyonu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sonucu tamamen katı hale gelirken taze süt proteinleri 100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o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C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üzerinde uzun süre kaynamakla bile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olmazlar ve bir çökelme gözlenmez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</a:rPr>
              <a:t>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2.5.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Bazı proteinlerin termal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denatürasyon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sıcaklıkları</a:t>
            </a:r>
            <a:endParaRPr lang="tr-TR" sz="2000" b="1" dirty="0" smtClean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030" y="2276873"/>
            <a:ext cx="8095409" cy="295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503920" cy="5088058"/>
          </a:xfrm>
          <a:ln>
            <a:solidFill>
              <a:schemeClr val="accent1"/>
            </a:solidFill>
          </a:ln>
        </p:spPr>
        <p:txBody>
          <a:bodyPr/>
          <a:lstStyle/>
          <a:p>
            <a:pPr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2.6. 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Bazı proteinlerin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sistin içerikleri</a:t>
            </a:r>
            <a:endParaRPr lang="tr-TR" sz="2000" b="1" dirty="0" smtClean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endParaRPr lang="tr-TR" dirty="0">
              <a:latin typeface="Poor Richard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64577"/>
            <a:ext cx="8064896" cy="2459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251520" y="4816896"/>
            <a:ext cx="8640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Sistein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ve sistin oranı düşük proteinlerin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disülfid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bağları üzerinden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aglomerasyon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olasılığı yüksek olduğundan ve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prolince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zengin proteinlerde ise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intra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ve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intermoleküler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hidrojen köprü bağlarının oluşumu engellendiğinden her iki durumda da proteinin termal kararlılığı yüksektir (Kazein örneği).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348880"/>
            <a:ext cx="8554152" cy="194421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 hem asidik hem de bazik grup taşıdıklarından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amfoter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karakterlidir.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zincirinde amino asitlerin α-COOH ve α-NH</a:t>
            </a:r>
            <a:r>
              <a:rPr lang="tr-TR" sz="2000" baseline="-25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grupları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bağına katıldıklarından (N-terminal ve C-terminal hariç) aminoasit yan zincirlerindeki iyonize gruplar bu karakterlere sebep olurlar.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51520" y="1628800"/>
            <a:ext cx="856895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2.4.1.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Dissosiyasyon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69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772816"/>
            <a:ext cx="8503920" cy="31683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Serbest amino asitlerde bu grupların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değerleri her amino asit için sabitken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zincirde çok değişebilir.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Örneğin;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lizozim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zincirinde farklı yerlerde bulunan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aspartik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asidin β-COOH grubuna ilişkin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değerleri: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Asp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-52 için 3-4,6,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Asp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-66 için 1,5-2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Asp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-101 için 4,2-4,7 bulunmuştur.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Bir protein molekülü üzerindeki net yük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 bağlı olarak pozitif,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nötral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veya negatif olabilir.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Net yükün sıfır olduğu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değeri her protein için karakteristik olup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izoelektrik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dır.</a:t>
            </a:r>
            <a:endParaRPr lang="tr-TR" sz="2000" dirty="0" smtClean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  <a:p>
            <a:pPr>
              <a:buFont typeface="Wingdings" pitchFamily="2" charset="2"/>
              <a:buChar char="Ø"/>
            </a:pPr>
            <a:endParaRPr lang="tr-TR" sz="2600" dirty="0"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772816"/>
            <a:ext cx="8503920" cy="273630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 protondan başka iyonlar ile de etkileşebildiklerinden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izoelektrik</a:t>
            </a:r>
            <a:r>
              <a:rPr lang="tr-TR" sz="2000" b="1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ve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izoiyonik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noktalar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farklı anlamlıdır.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Bir protein çözeltisinin sonsuz seyrelme durumunda su iyonlarından başka iyon içermediği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değerine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izoiyonik</a:t>
            </a:r>
            <a:r>
              <a:rPr lang="tr-TR" sz="2000" b="1" i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nokta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denir.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Böyle bir çözelti suya karşı elektrodiyaliz veya diyaliz ile elde edilir,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İzoiyonik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nokta sabit iken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izoelektrik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nokta iyonların tür ve konsantrasyonlarına bağlı olarak değişir.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276872"/>
            <a:ext cx="8503920" cy="187220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çözeltisi tuz içeriyor ve anyonlar katyonlardan daha fazla bağlanmışsa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izoelektrik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nokta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izoiyonik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noktadan küçüktür (aksi halde tersi durum söz konusudur).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İzoelektrik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noktada proteinin çözünürlüğü minimum, çökelmesi ve kristal oluşturma eğilimi ise maksimumdur.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72</a:t>
            </a:fld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>
          <a:xfrm>
            <a:off x="301752" y="2204864"/>
            <a:ext cx="8518720" cy="25922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 optikçe aktifliği yalnız zincirdeki amino asitlerin asimetrik karbon içermelerinden değil aynı zamanda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kiral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düzeninden kaynaklanır.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 190-200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absorpsiyon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verir ve bu dalga boyu bölgesinde gözlenen 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Çotton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etkisi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sekonder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yapısı hakkında bilgi verir.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Düzenli yapılar α-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β- yaprak yapısı 199 ve 205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nm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de maksimum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Cotton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etkisi gösterirken, düzensiz yapılar maksimumun daha kısa dalga boylarına kaymasına sebep olurlar.</a:t>
            </a:r>
            <a:endParaRPr lang="tr-TR" sz="2000" dirty="0" smtClean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  <a:p>
            <a:endParaRPr lang="tr-T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323528" y="1484784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2.4.2.  Optikçe Aktiflik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67544" y="2420888"/>
            <a:ext cx="8352928" cy="223224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 çözünürlüğü taşıdıkları polar ve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apolar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grupların sayısı ve bunların moleküldeki düzenlerine bağlı olarak değişir.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Polar çözücülerde (su,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formamid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dimetilformamid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gliserin, formik asit vb.) genelde iyi çözünürler. Sudaki çözünürlük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ve iyon şiddetine bağlıdır.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Düşük iyon şiddetlerinde çözünürlük iyon şiddeti ile orantılı olarak artar.     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95536" y="1700808"/>
            <a:ext cx="8424936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2.4.3.  Çözünürlük ve Şişme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88840"/>
            <a:ext cx="8503920" cy="30963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Nötral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tuzlar düşük konsantrasyonlarda proteinlerin çözünürlüğünü arttırırken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logS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=k.µ), yüksek konsantrasyonlarda iyonların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hidratasyon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eğilimi sebebiyle proteinin çözünürlüğünü azaltırlar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logS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=logS</a:t>
            </a:r>
            <a:r>
              <a:rPr lang="tr-TR" sz="2000" b="1" baseline="-25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0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-K.µ S</a:t>
            </a:r>
            <a:r>
              <a:rPr lang="tr-TR" sz="2000" b="1" baseline="-25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0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:µ=0 durumundaki çözünürlük).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Katyon ve anyonların çöktürme etkinliği sırası aşağıda verilmiştir.</a:t>
            </a:r>
          </a:p>
          <a:p>
            <a:pPr algn="just">
              <a:lnSpc>
                <a:spcPct val="120000"/>
              </a:lnSpc>
              <a:buNone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		K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+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&gt;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Na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+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&gt;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+ &gt; NH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+</a:t>
            </a:r>
            <a:r>
              <a:rPr lang="tr-TR" sz="2000" baseline="-25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4</a:t>
            </a:r>
            <a:endParaRPr lang="tr-TR" sz="2000" dirty="0" smtClean="0">
              <a:solidFill>
                <a:schemeClr val="bg2">
                  <a:lumMod val="25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		SO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2-</a:t>
            </a:r>
            <a:r>
              <a:rPr lang="tr-TR" sz="2000" baseline="-25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4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&gt; Tartarat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2-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&gt; Asetat &gt;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Cl</a:t>
            </a:r>
            <a:r>
              <a:rPr lang="tr-TR" sz="2000" baseline="30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&gt;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–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1988840"/>
            <a:ext cx="8554152" cy="266429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Katyonlarda bir değerlikli olanlar anyonlarda ise çok değerlikli olanlar daha etkilidir.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Çözünen proteinlerdeki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hidratasyon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olayı suda çözünmeyen proteinlerdeki şişme olayına benzer.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Suyun yapıya girmesiyle hacimsel büyüme ve diğer fiziksel özelliklerde değişme meydana gelir.</a:t>
            </a:r>
          </a:p>
          <a:p>
            <a:pPr algn="just">
              <a:lnSpc>
                <a:spcPct val="120000"/>
              </a:lnSpc>
              <a:buNone/>
            </a:pPr>
            <a:endParaRPr lang="tr-TR" sz="2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636912"/>
            <a:ext cx="8503920" cy="273630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Gıdaların işlenmesi sırasında gıda maddesinin bileşimi ve proses şartlarına (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sıcaklık, O</a:t>
            </a:r>
            <a:r>
              <a:rPr lang="tr-TR" sz="2000" baseline="-25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varlığı vb.) bağlı olarak kimyasal değişimler gerçekleşebilir.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Bu reaksiyonlar sonucu;</a:t>
            </a:r>
          </a:p>
          <a:p>
            <a:pPr lvl="0">
              <a:buFont typeface="Wingdings" pitchFamily="2" charset="2"/>
              <a:buChar char="ü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aminoasitlerin parçalanması,</a:t>
            </a:r>
          </a:p>
          <a:p>
            <a:pPr lvl="0">
              <a:buFont typeface="Wingdings" pitchFamily="2" charset="2"/>
              <a:buChar char="ü"/>
            </a:pP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aminoasitlerin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metabolize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olamayan türevlerine dönüştürülmesi veya Sindirilebilirliğin azalması gerçekleşir ve </a:t>
            </a:r>
          </a:p>
          <a:p>
            <a:pPr lvl="0">
              <a:buFont typeface="Wingdings" pitchFamily="2" charset="2"/>
              <a:buChar char="ü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proteinin biyolojik değeri düşer.</a:t>
            </a:r>
            <a:endParaRPr lang="tr-TR" sz="2000" dirty="0" smtClean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tr-TR" sz="2600" dirty="0" smtClean="0">
              <a:latin typeface="Poor Richard" pitchFamily="18" charset="0"/>
              <a:cs typeface="Times New Roman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1556792"/>
            <a:ext cx="8496944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ctr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2.5. Gıdaların Hazırlanması Sırasındaki Kimyasal ve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Reaksiyonlar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420888"/>
            <a:ext cx="8503920" cy="3918176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4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Gıdaların işlenmesi sırasında gerçekleşen kimyasal reaksiyonlar içerisinde en önemlisi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reaksiyonudur.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 Reaksiyon sonucu besin maddesinin rengi koyulaşır. Bu durum ekmek gibi bazı gıdalarda istenirken sütte istenmez. İndirgen şeker varlığında proteinler serbest -NH2 grupları üzerinden aşağıdaki reaksiyon uyarınca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glikozil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aminleri verirler.</a:t>
            </a:r>
          </a:p>
          <a:p>
            <a:endParaRPr lang="tr-TR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437112"/>
            <a:ext cx="6912768" cy="182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346129" y="1628800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2.5.1.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Reaksiyonu</a:t>
            </a:r>
            <a:r>
              <a:rPr lang="tr-TR" sz="24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400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4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olmayan esmerleşme reaksiyonu)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132856"/>
            <a:ext cx="8640960" cy="151216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molekülünde N-terminal dışında serbest -NH</a:t>
            </a:r>
            <a:r>
              <a:rPr lang="tr-TR" sz="2000" baseline="-25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grubu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atıklarında (yan zincirde) bulunur, dolayısıyla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reaksiyonunun kurbanı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bir aminoasit olan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lizindir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2.6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). </a:t>
            </a:r>
            <a:endParaRPr lang="tr-TR" sz="2000" dirty="0">
              <a:solidFill>
                <a:schemeClr val="bg2">
                  <a:lumMod val="25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79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302433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İndirgen şeker ile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atığından önce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glikozilamin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türevi daha sonra gerçekleşen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Amadori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çevrilmesiyle laktoz durumunda ise ε-N-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Deoksilaktulozil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-1-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glukoz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durumunda ise ε-N-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Deoksifruktozil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-1-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türevi oluşur.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Böylece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bloke olduğundan metabolizmada değerlendirilemez ve proteinin biyolojik değeri düşer.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Proses sırasında şeker hidrolizi söz konusu ise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sakkaroz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gibi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reaksiyonuna sebep olur.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00240"/>
            <a:ext cx="8503920" cy="25088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reaksiyonunun son ürünü bir pigment olan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melanoidinlerdir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bu reaksiyonun mekanizması 1953 yılında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Hodge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tarafından aydınlatılmıştır.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kaybı yanında gıdalarda istenmeyen renklenmelere ve kuru depolama veya termik işlemler (pastörizasyon,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sterlizasyon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veya kavurma) sonucu aroma da bozulur.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95536" y="2780928"/>
            <a:ext cx="8280920" cy="25922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Sıcaklık: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Tüm kimyasal reaksiyonlar gibi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 da sıcaklığın her 10 derece yükselmesiyle 2-3 kat hızlanır.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Fakat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fruktoz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içeren gıdalarda bu hız 5-10 kat artar.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Yüksek sıcaklıklarda oluşan pigmentler daha koyu renklidir.</a:t>
            </a:r>
          </a:p>
          <a:p>
            <a:pPr algn="just"/>
            <a:endParaRPr lang="tr-TR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95536" y="2132856"/>
            <a:ext cx="8280920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2.5.1.1.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Reaksiyonuna Etkiyen Parametreler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82</a:t>
            </a:fld>
            <a:endParaRPr lang="tr-TR"/>
          </a:p>
        </p:txBody>
      </p:sp>
      <p:pic>
        <p:nvPicPr>
          <p:cNvPr id="49153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1684511"/>
            <a:ext cx="4135319" cy="455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652120" y="2686362"/>
            <a:ext cx="3240360" cy="64633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Şekil 2.6. </a:t>
            </a:r>
            <a:r>
              <a:rPr kumimoji="0" lang="tr-TR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Termal işlemler sonucu bazı gıdalarda </a:t>
            </a:r>
            <a:r>
              <a:rPr kumimoji="0" lang="tr-TR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lizin</a:t>
            </a:r>
            <a:r>
              <a:rPr kumimoji="0" lang="tr-TR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 kaybı</a:t>
            </a:r>
            <a:endParaRPr kumimoji="0" lang="tr-TR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83</a:t>
            </a:fld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1"/>
          </p:nvPr>
        </p:nvSpPr>
        <p:spPr>
          <a:xfrm>
            <a:off x="323528" y="1916832"/>
            <a:ext cx="8374704" cy="288032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alkali bölgeye kaydıkça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 etkinleşir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&lt;6 ise reaksiyon durur.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Bunun sebebi düşük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larda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amino grubunun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protonlanmış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olması yani serbest olmayışıdır.</a:t>
            </a:r>
          </a:p>
          <a:p>
            <a:pPr algn="just">
              <a:buNone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		R – NH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+ H</a:t>
            </a:r>
            <a:r>
              <a:rPr lang="tr-TR" sz="2000" baseline="30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+                        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R-NH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3</a:t>
            </a: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4 Düz Ok Bağlayıcısı"/>
          <p:cNvCxnSpPr/>
          <p:nvPr/>
        </p:nvCxnSpPr>
        <p:spPr>
          <a:xfrm>
            <a:off x="2699792" y="3861048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 flipH="1">
            <a:off x="2699792" y="378904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280831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Nem:</a:t>
            </a:r>
            <a:r>
              <a:rPr lang="tr-TR" sz="2000" b="1" dirty="0" smtClean="0">
                <a:latin typeface="Poor Richard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Yüksek nem oranında bir esmerleşme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karemelizasyondan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ileri gelir. Çok yüksek nem durumlarında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 egemen değildir.</a:t>
            </a:r>
          </a:p>
          <a:p>
            <a:pPr>
              <a:lnSpc>
                <a:spcPct val="12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Şekerin Yapısı: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Çözeltide açık zincir yapısında bulunan şekerler daha reaktiftir.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Reaktivite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sırası: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pentozlar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heksozlar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indirgen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disakkaritler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şeklindedir.</a:t>
            </a:r>
          </a:p>
          <a:p>
            <a:pPr>
              <a:lnSpc>
                <a:spcPct val="120000"/>
              </a:lnSpc>
            </a:pPr>
            <a:endParaRPr lang="tr-TR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780928"/>
            <a:ext cx="8374704" cy="165618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Sıcaklık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nın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olabildiğince düşürülmesi ve su aktivitesinin kritik bölge dışında tutulmasıyla ve indirgen şekerler yerine indirgen olmayan şekerlerin kullanılmasıyla önemli ölçüde önlenir.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Ancak kesin önlem inhibitör kullanımıdır.   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1988840"/>
            <a:ext cx="8352928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2.5.1.2.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Reaksiyonunun Önlenmesi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348880"/>
            <a:ext cx="8503920" cy="223224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En etkin inhibitör ise SO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 Bilindiği gibi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aldehidler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bisülfid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katılma reaksiyonu verir ve bloke olurlar.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Kükürt dioksitin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 inhibitörü oluşu indirgen şekerlerle verdiği katılma ürününden çok amino şekerler ile reaksiyonu sonucu bunların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melanoidinlere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dönüşümünün engellenmesi esasına dayanır.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636912"/>
            <a:ext cx="8503920" cy="158417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Bazik ortamda gerçekleştirilen prosesler sonucu besinlerde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arginin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treonin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serin, sistin gibi aminoasitlerde kayıp olur ve protein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hidrolizatında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ornitin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ornitinoalanin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β-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aminoalanin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lizinoalanin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gibi doğal proteinlerin yapısında bulunmayan aminoasitlere rastlanır.</a:t>
            </a:r>
          </a:p>
        </p:txBody>
      </p:sp>
      <p:sp>
        <p:nvSpPr>
          <p:cNvPr id="5" name="4 Dikdörtgen"/>
          <p:cNvSpPr/>
          <p:nvPr/>
        </p:nvSpPr>
        <p:spPr>
          <a:xfrm>
            <a:off x="323528" y="1916832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2.5.2.  Diğer Kimyasal Reaksiyonlar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1772816"/>
            <a:ext cx="8503920" cy="31683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Hidroksil ve -SH grubu içeren aminoasitler bazik ortamda β-eliminasyon sonucu 2-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aminoakrilik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asit veya 2-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aminokrotonik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asit verirler.</a:t>
            </a:r>
          </a:p>
          <a:p>
            <a:pPr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R = H, CH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3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	: 	X = OH, SH, SR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1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SSR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1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92896"/>
            <a:ext cx="7462647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89</a:t>
            </a:fld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0621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Sistin örneğinde bu reaksiyonu inceleyelim,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407" y="2348880"/>
            <a:ext cx="781801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593304"/>
            <a:ext cx="8503920" cy="4572000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Amino akrilik asit çok reaktiftir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 ile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lizinoalanin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, amonyak ile β-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aminoalanin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 verir.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Alkali ortam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argininin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ornitine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</a:rPr>
              <a:t> dönüşmesine sebep olur.</a:t>
            </a:r>
          </a:p>
          <a:p>
            <a:endParaRPr lang="tr-TR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60355"/>
            <a:ext cx="6840760" cy="218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2348880"/>
            <a:ext cx="8640960" cy="237626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Bazik ortamda ısıtma sonucu D-aminoasitler oluşur. Özellikle L-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lösinden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D-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allo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izolösin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oluşumu ilginçtir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2.7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Proteinlerden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nötral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ortamda ısıtılması sonucu,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zincirindeki amino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Lys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amid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grupları arasında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izopeptid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 oluşur.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Asidik hidroliz yapıldığında bu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izopeptid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hidrolizlenir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hidrolizatta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yerine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Asp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bulunur.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92</a:t>
            </a:fld>
            <a:endParaRPr lang="tr-TR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6131" y="2060847"/>
            <a:ext cx="5716170" cy="397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tr-TR" sz="2400" b="1" dirty="0" smtClean="0">
                <a:latin typeface="Poor Richard" pitchFamily="18" charset="0"/>
                <a:cs typeface="Times New Roman" pitchFamily="18" charset="0"/>
              </a:rPr>
              <a:t>	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2.7. 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Alkali ortamda ısıtma sonucu L-amino asitlerin D-izomere dönüşüm oranları</a:t>
            </a:r>
            <a:r>
              <a:rPr lang="tr-TR" sz="2000" b="1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</a:p>
          <a:p>
            <a:endParaRPr lang="tr-TR" dirty="0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64905"/>
            <a:ext cx="7857391" cy="309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94</a:t>
            </a:fld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90728" cy="24482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Isıtma işlemleri sırasında serin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treonin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bozunabilir,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kükürt kaybedebilir,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metiyonin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oksitlenebilir,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glutamik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asit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aspartik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asit halka oluşturabilir.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 reaksiyon neticede doğal aminoasit kaybına sebep olur ve protein kaynağının besin değeri düşer.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Bazı aminoasitler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lipid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oksidasyonunda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oluşan serbest radikaller ile reaksiyona girer ve oksitlenirler. </a:t>
            </a:r>
          </a:p>
          <a:p>
            <a:pPr>
              <a:buFont typeface="Wingdings" pitchFamily="2" charset="2"/>
              <a:buChar char="Ø"/>
            </a:pPr>
            <a:endParaRPr lang="tr-TR" sz="26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503920" cy="331236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Metiyonin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metiyonin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sulfoksit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verirken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sistein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bozunur.</a:t>
            </a:r>
          </a:p>
          <a:p>
            <a:pPr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Lipidlerin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oksidasyonu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sırasında açığa çıkan reaktif karbonil bileşikleri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reaksiyonundaki indirgen şekerlerin görevini üstlenip şekersiz ortamda bile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olmayan esmerleşme reaksiyonunu gerçekleştirirler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kaybına sebep olurlar.</a:t>
            </a:r>
          </a:p>
          <a:p>
            <a:pPr>
              <a:buFont typeface="Wingdings" pitchFamily="2" charset="2"/>
              <a:buChar char="Ø"/>
            </a:pPr>
            <a:endParaRPr lang="tr-TR" sz="26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92896"/>
            <a:ext cx="6048672" cy="1032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636912"/>
            <a:ext cx="8503920" cy="14401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 enzim katalizli pek çok reaksiyona katılırlar.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Bunlar; hidroliz, transfer veya redoks reaksiyonu olabilir.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2.8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de proteinleri ilgilendiren önemli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reaksiyonlar verilmiştir.</a:t>
            </a:r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251520" y="1916832"/>
            <a:ext cx="856895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2.5.3.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Reaksiyonlar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453302"/>
            <a:ext cx="8503920" cy="5904656"/>
          </a:xfrm>
          <a:ln>
            <a:solidFill>
              <a:schemeClr val="accent1"/>
            </a:solidFill>
          </a:ln>
        </p:spPr>
        <p:txBody>
          <a:bodyPr/>
          <a:lstStyle/>
          <a:p>
            <a:pPr algn="just">
              <a:buNone/>
            </a:pPr>
            <a:r>
              <a:rPr lang="tr-TR" sz="2000" b="1" dirty="0" smtClean="0">
                <a:latin typeface="Poor Richard" pitchFamily="18" charset="0"/>
                <a:cs typeface="Times New Roman" pitchFamily="18" charset="0"/>
              </a:rPr>
              <a:t>	</a:t>
            </a:r>
            <a:endParaRPr lang="tr-TR" sz="2000" b="1" dirty="0" smtClean="0">
              <a:latin typeface="Poor Richard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2.8.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 katıldığı başlıca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reaksiyonlar</a:t>
            </a:r>
          </a:p>
          <a:p>
            <a:endParaRPr lang="tr-TR" dirty="0"/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78332"/>
            <a:ext cx="6264696" cy="477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2780928"/>
            <a:ext cx="8784976" cy="25202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Beslenmede fizyolojik,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toksikolojik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teknolojik açıdan besin maddelerinde aranan özellikler gittikçe artmaktadır.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Bir proteinin besin değerini kimyasal bileşimi yanında yapısı ve fiziksel özellikleri de belirlemektedir.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Bugün uygulanmasa bile gelecekte proteinlerin besin değerini artıracak modifikasyonlara gidilmesi özellikle iki nedenle kaçınılmazdır: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51520" y="1484784"/>
            <a:ext cx="8712968" cy="100931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ctr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2.6. Gıda Teknolojisi Açısından önemli Kimyasal ve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Reaksiyonlar. </a:t>
            </a:r>
            <a:endParaRPr lang="tr-TR" sz="2400" i="1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99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204864"/>
            <a:ext cx="8503920" cy="1440160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 besin maddesinde çok değişik fonksiyonlara sahiptir, modifikasyon sonucu bu fonksiyonlar daha iyi yapılabilir.</a:t>
            </a:r>
            <a:endParaRPr lang="tr-TR" sz="22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Dünyadaki beslenme problemi yeni hammadde kaynaklarını zorunlu kılmaktadır.</a:t>
            </a:r>
            <a:endParaRPr lang="tr-TR" sz="22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276872"/>
            <a:ext cx="8503920" cy="280831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Bugün gıda olarak kullanılmayan bitkisel veya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mikrobiyal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proteinlerin insan beslenmesinde devreye sokulması zorunludur.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Aminoasit bileşimi ve molekül büyüklüğünü değiştirerek, parçalayarak veya yapısına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hetero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elemanları sokarak bir proteinin özelliklerini değiştirmek mümkündür.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Besinlerdeki proteinlerin özellikleri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2.9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’da verilmiştir.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77180"/>
            <a:ext cx="7344816" cy="410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101</a:t>
            </a:fld>
            <a:endParaRPr lang="tr-TR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503920" cy="208823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Gıda proteinlerinin modifikasyonu aşağıdaki amaçlara yönelik olabilir: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İstenmeyen reaksiyonların engellenmesi (Örneğin;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Mailard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reaksiyonu)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Besin değerinin arttırılması (sindirim kolaylaştırılması,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aminoasitlerin katılması,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toksik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zararlı maddelerin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inaktivasyonu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vb.)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Fiziksel özelliklerin iyileştirilmesi (çözünürlük,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tekstür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köpük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stabilitesi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vb.).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492896"/>
            <a:ext cx="8503920" cy="1152128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Gıda teknolojisi için önemli olan protein kimyasal modifikasyon reaksiyonları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2.10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da verilmiştir.</a:t>
            </a:r>
            <a:endParaRPr lang="tr-TR" sz="2000" i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23528" y="1634322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2.6.1.  Kimyasal Modifikasyon</a:t>
            </a:r>
            <a:endParaRPr lang="tr-TR" sz="2400" i="1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104</a:t>
            </a:fld>
            <a:endParaRPr lang="tr-TR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312" y="1527174"/>
            <a:ext cx="7705080" cy="4758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2636912"/>
            <a:ext cx="8503920" cy="223224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Teorik olarak mümkün pek çok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reaksiyondan yalnız birkaçı gıda sanayinde uygulama olanağı bulabilmiştir.</a:t>
            </a:r>
          </a:p>
          <a:p>
            <a:pPr>
              <a:buNone/>
            </a:pP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Plastein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Reaksiyonu: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bağı oluşumunu katalizleyen enzimler yardımı ile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bileşiminin istenen yönde değiştirilmesini hedefler ve düşük molekül ağırlıklı (3kDa)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elde edilir.</a:t>
            </a:r>
          </a:p>
          <a:p>
            <a:pPr algn="just"/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1844824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2.6.2.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Modifikasyon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106</a:t>
            </a:fld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10548"/>
            <a:ext cx="6696744" cy="286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2520280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R</a:t>
            </a:r>
            <a:r>
              <a:rPr lang="tr-TR" sz="2000" baseline="30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NH</a:t>
            </a:r>
            <a:r>
              <a:rPr lang="tr-TR" sz="2000" baseline="-30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peptidi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istenen amino asit veya asitlerce zengin seçilerek amaca uygun bir modifikasyon gerçekleştirilir. 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 şekilde hazırlanan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polipeptidlere</a:t>
            </a:r>
            <a:r>
              <a:rPr lang="tr-TR" sz="2000" dirty="0" smtClean="0">
                <a:solidFill>
                  <a:srgbClr val="000000"/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b="1" i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Plastein</a:t>
            </a:r>
            <a:r>
              <a:rPr lang="tr-TR" sz="2000" dirty="0" smtClean="0">
                <a:solidFill>
                  <a:srgbClr val="000000"/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denir. 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Amaç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aminoasitlerce zengin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modifiye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polipeptidler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hazırlamak olabileceği gibi, çözünürlüğü artırmak, tadı değiştirmek de olabilir. </a:t>
            </a:r>
          </a:p>
          <a:p>
            <a:pPr lvl="0"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Son iki amaca ulaşmak için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glutamik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asit içeriğini artırmak uygundur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2.7 ye Tablo 2.11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</a:t>
            </a: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Arial" pitchFamily="34" charset="0"/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0332" y="2060848"/>
            <a:ext cx="706206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108</a:t>
            </a:fld>
            <a:endParaRPr lang="tr-TR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109</a:t>
            </a:fld>
            <a:endParaRPr lang="tr-TR"/>
          </a:p>
        </p:txBody>
      </p:sp>
      <p:pic>
        <p:nvPicPr>
          <p:cNvPr id="28673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185735"/>
            <a:ext cx="6552728" cy="357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276872"/>
            <a:ext cx="8503920" cy="23762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hidrolizatların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acılığının giderilmesinde diğer bir modifikasyon 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aminoasitlerin oranını düşürecek önlemlerin alınmasıdır.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Bazı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metabolik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bozukluklarda belirli aminoasitlerce çok fakir protein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hidrolizatları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plasteinler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hazırlamak gerekir. Örneğin;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fenilketonürü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(PKU) durumunda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hidroksitlenemediğinden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organizma bu aminoasidi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metabolize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edemez.    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201622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Fenilalaninsiz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bir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plastein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hazırlayabilmek için protein önce pepsin ile kısmi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hidrolizlenir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ardından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pronaz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muamele edilir.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Pronaz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seçimli olarak uzun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yan zincirli aminoasitleri serbest hale geçirir.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Peptidler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ayrılır ve bir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plastein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reaksiyonunda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tirozin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triptofan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eşliğinde çıkış maddesi olarak kullanılır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2.8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30963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Defosforilasyon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Özellikle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fosfoproteinlerin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çözünürlüğünü artırmak için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fosfoprotein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fosfataz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enzimlerinden yararlanılır ve kalsiyum iyonu varlığında % 60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defosforilasyon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sonucu çoğu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fosfoproteinler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suda tamamen çözünür hale gelirler.</a:t>
            </a:r>
          </a:p>
          <a:p>
            <a:pPr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Çapraz Bağlama: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enzimatik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çapraz bağlanması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peroksidaz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enzimi ile geçekleştirilir.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Kosubstrat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olarak H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O</a:t>
            </a:r>
            <a:r>
              <a:rPr lang="tr-TR" sz="2000" baseline="-25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 ihtiyaç vardır ve çapraz bağlar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tirozin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artıkları arasında olur.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113</a:t>
            </a:fld>
            <a:endParaRPr lang="tr-TR"/>
          </a:p>
        </p:txBody>
      </p:sp>
      <p:pic>
        <p:nvPicPr>
          <p:cNvPr id="26625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47799"/>
            <a:ext cx="5184576" cy="5579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444208" y="2472905"/>
            <a:ext cx="2448272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Şekil 2.8. 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Fenilalanince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 fakir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tirozince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 zengin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plasteinlerin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 hazırlanması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23528" y="3645024"/>
            <a:ext cx="8503920" cy="1656184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Daha önce de belirtildiği gibi biyolojik değeri yüksek proteinler olup kendi arasında iki grupta incelenir: Yumurta akı proteinleri ve yumurta sarısı proteinleri.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Yumurta akı proteince daha zengindir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2.12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ve yumurtanın akı doğal halde % 10-11 protein içerir. </a:t>
            </a:r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23528" y="2060848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2.7.  Hayvansal Proteinler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323528" y="2852936"/>
            <a:ext cx="849694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2.7.1.  Yumurta Proteinleri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115</a:t>
            </a:fld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442" y="464376"/>
            <a:ext cx="2868338" cy="3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36636"/>
            <a:ext cx="7572393" cy="53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1916832"/>
            <a:ext cx="8784976" cy="21602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2.12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den görüldüğü gibi yumurta akı proteinlerinden çoğu önemli biyolojik aktiviteye sahiptir ve bu aktivite sayesinde yumurta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mikrobiyal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hücuma karşı dirençlidir.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Yumurta akı proteinlerinden hemen tamamı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glikoprotein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formundadır ve karbonhidrat içerikleri % 3-30 arasında değiştir.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    </a:t>
            </a:r>
          </a:p>
          <a:p>
            <a:pPr algn="just">
              <a:lnSpc>
                <a:spcPct val="120000"/>
              </a:lnSpc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25922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Yumurta sarısı esas itibari ile o/w tipi bir emülsiyondur ve kuru madde oranı % 50’dir.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Kuru maddenin 1/3’ü protein 2/3’ü ise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lipiddir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 Sonuç olarak yumurta sarısı proteinlerinin çoğu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lipoproteinler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olduğundan çok iyi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emülgatör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özellikleri vardır.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Pastacılıkta ve hamur işlerinde besin değeri yanında daha çok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emülgatör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özellikleri sebebiyle kullanılmaktadır. Yumurta sarısı proteinler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2.13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sarının suda seyreltilmesi sonucu çökelirler.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118</a:t>
            </a:fld>
            <a:endParaRPr lang="tr-TR"/>
          </a:p>
        </p:txBody>
      </p:sp>
      <p:pic>
        <p:nvPicPr>
          <p:cNvPr id="22529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43911"/>
            <a:ext cx="7128792" cy="280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23528" y="1528718"/>
            <a:ext cx="8424936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Tablo 2.1.3.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Yumurta sarısının protein içeriği (kuru madde bazında)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51520" y="5238100"/>
            <a:ext cx="8640960" cy="12926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Yumurta sarısı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Şekil 2.9 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da verilen şemaya göre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fraksiyonlanarak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protein ve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lipidler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ayrılabilir.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Lipopretinlerden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lipovitellin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%18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lipovitellenin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ise % 36-41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lipid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içermektedir.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119</a:t>
            </a:fld>
            <a:endParaRPr lang="tr-TR"/>
          </a:p>
        </p:txBody>
      </p:sp>
      <p:pic>
        <p:nvPicPr>
          <p:cNvPr id="8" name="5 Resim" descr="Resim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6"/>
            <a:ext cx="5832648" cy="4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220072" y="399147"/>
            <a:ext cx="3672408" cy="9233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Segoe UI Historic" pitchFamily="34" charset="0"/>
                <a:cs typeface="Segoe UI Historic" pitchFamily="34" charset="0"/>
              </a:rPr>
              <a:t>Şekil 2.9.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Segoe UI Historic" pitchFamily="34" charset="0"/>
                <a:cs typeface="Segoe UI Historic" pitchFamily="34" charset="0"/>
              </a:rPr>
              <a:t>Yumurta sarısının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Segoe UI Historic" pitchFamily="34" charset="0"/>
                <a:cs typeface="Segoe UI Historic" pitchFamily="34" charset="0"/>
              </a:rPr>
              <a:t>fraksiyonlanması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Segoe UI Historic" pitchFamily="34" charset="0"/>
                <a:cs typeface="Segoe UI Historic" pitchFamily="34" charset="0"/>
              </a:rPr>
              <a:t>. LDL:Düşük yoğunluklu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Segoe UI Historic" pitchFamily="34" charset="0"/>
                <a:cs typeface="Segoe UI Historic" pitchFamily="34" charset="0"/>
              </a:rPr>
              <a:t>lipoprotein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ea typeface="Segoe UI Historic" pitchFamily="34" charset="0"/>
              <a:cs typeface="Segoe UI Historic" pitchFamily="34" charset="0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2132856"/>
            <a:ext cx="8712968" cy="4283968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Kaynağına bağlı olarak sütün bileşimi çok değişir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2.14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184118"/>
            <a:ext cx="7123196" cy="26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51520" y="1484784"/>
            <a:ext cx="8640960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2.7.2.  Süt proteinleri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251520" y="1988840"/>
            <a:ext cx="8554152" cy="187220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Gıda olarak en yaygın kullanılan süt inek sütü olduğundan bütün veriler bu süte aittir.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Süt proteinleri üç ana grupta toplanırlar: Kazein,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laktalbumin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laktaglobulin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Ancak bu gruplar da kendi arasında alt gruplara ayrılır 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2.15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   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  </a:t>
            </a:r>
            <a:endParaRPr lang="tr-TR" sz="2000" dirty="0"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88840"/>
            <a:ext cx="8503920" cy="32403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8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Süt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proteinlerininin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fraksiyonl</a:t>
            </a:r>
            <a:r>
              <a:rPr lang="tr-TR" sz="2000" dirty="0" err="1" smtClean="0">
                <a:latin typeface="Poor Richard" pitchFamily="18" charset="0"/>
                <a:cs typeface="Times New Roman" pitchFamily="18" charset="0"/>
              </a:rPr>
              <a:t>anması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2.10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da verilmiştir. Bu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fraksiyonlama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ancak ısıtılmamış süt için geçerlidir.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Kaynatılmış ve soğutulmuş sütün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sı 4,6 ya ayarlanırsa kazein yanında plazma proteinleri de büyük ölçüde çökelirler. Bu prensipten yararlanarak sütün kaynatılıp kaynatılmadığı belirlenebilir.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Sütten kazeinin çöktürülmesinde asit yanında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rennin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enzimi veya sodyum klorür ile doyurma da söz konusudur.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Rennin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çöktürülmüş kazeine </a:t>
            </a: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parakazein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adı verilir.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123</a:t>
            </a:fld>
            <a:endParaRPr lang="tr-TR"/>
          </a:p>
        </p:txBody>
      </p:sp>
      <p:pic>
        <p:nvPicPr>
          <p:cNvPr id="8" name="6 Resim" descr="Resim3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106" y="1700808"/>
            <a:ext cx="44644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436096" y="628908"/>
            <a:ext cx="3384376" cy="584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Şekil 2.10.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cs typeface="Times New Roman" pitchFamily="18" charset="0"/>
              </a:rPr>
              <a:t>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Süt proteinlerinin </a:t>
            </a:r>
            <a:r>
              <a:rPr kumimoji="0" lang="tr-TR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fraksiyonlanması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4283968" y="4149080"/>
            <a:ext cx="1368152" cy="792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(NH</a:t>
            </a:r>
            <a:r>
              <a:rPr kumimoji="0" lang="tr-TR" sz="11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4</a:t>
            </a: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  <a:r>
              <a:rPr kumimoji="0" lang="tr-TR" sz="11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SO4ile % 50  doy.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MgSO</a:t>
            </a:r>
            <a:r>
              <a:rPr kumimoji="0" lang="tr-TR" sz="11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4 </a:t>
            </a: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ile doygun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Ve </a:t>
            </a:r>
            <a:r>
              <a:rPr kumimoji="0" lang="tr-TR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filtrasyon</a:t>
            </a:r>
            <a:endParaRPr kumimoji="0" lang="tr-T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880844"/>
            <a:ext cx="6264696" cy="547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124</a:t>
            </a:fld>
            <a:endParaRPr lang="tr-TR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03920" cy="36004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Et hayvanın türüne ve yaşına bağlı olarak değişen oranlarda su, protein, yağ ve şeker içermekle birlikte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2.16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ortalama değerler sırası ile % 76, %2 1,5, % 1,5 ve % 1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Kas proteinleri hayvan türüne bağlı olarak biraz değişmekle birlikte yaklaşık % 30 oranında suda çözünen % 70 ise yapısal veya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fibriler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tiptedir. Kas proteinlerini üç grupta inceleyebiliriz.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Derişik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HCl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ekstrakte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edilebilen proteinler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tropomiyosin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troponin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Su veya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sey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 asit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ekstrakte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edilebilen proteinler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Miyoglobin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enzimler)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Çözünmeyen proteinler (bağ dokusu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membran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proteinleri).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23528" y="476672"/>
            <a:ext cx="8496944" cy="49558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2.7.3.  Et Proteinleri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126</a:t>
            </a:fld>
            <a:endParaRPr lang="tr-TR"/>
          </a:p>
        </p:txBody>
      </p:sp>
      <p:pic>
        <p:nvPicPr>
          <p:cNvPr id="15361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673" y="2400296"/>
            <a:ext cx="6996728" cy="232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9552" y="1572181"/>
            <a:ext cx="7632848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Tablo 2.16</a:t>
            </a:r>
            <a:r>
              <a:rPr kumimoji="0" lang="tr-TR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 .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Etin ortalama kimyasal bileşimi (%)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1785926"/>
            <a:ext cx="8712968" cy="301122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Fibriler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 % 32-38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%13-17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%7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tropomiyosin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% 6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troponin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içerirler.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Mivosin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çok asimetrik yapıda olup molekül kütlesi yaklaşık 500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kDa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dur ve yapısı da %60-70 oranında α-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helikstir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Molekülde asidik ve bazik aminoasitlerin oranı yüksektir: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miyosinin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1/3 oranındadır.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Prolin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oranı oldukça yüksektir, dolayısıyla α-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yapı düşüktür (% 30).    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128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187220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Suda çözünmeyen kas proteinleri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kollagen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elastindir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Kollagen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memeli hayvanlarda toplam proteinin %20-25 ini oluşturur.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Glisin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prolin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hidroksiprolin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oranı çok yüksektir ve bu sebeple özel bir yapısı vardır (üçlü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heliks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!). 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129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57158" y="1785926"/>
            <a:ext cx="8503920" cy="207512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Asidik ve bazik aminoasitleri de bol içerir fakat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triptofan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sistin içermez. </a:t>
            </a:r>
          </a:p>
          <a:p>
            <a:pPr>
              <a:buFont typeface="Wingdings" pitchFamily="2" charset="2"/>
              <a:buChar char="§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Kollagen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suda 60-70°C ye ısıtıldığında orijinal lif uzunluğunda 1/3-1/4 oranında kısalma olur.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 sıcaklık her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kollagen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için karakteristik olup büzülme sıcaklığı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adı verilir. Sıcaklık 80°C ye yükseltildiğinde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kollagen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jelâtine dönüşür.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446712" cy="31683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Jelatin jel oluşturmada önemli rol oynar.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Teknikte kemik ve deriden asidik ve bazik ortamda çekilir ve daha sonra su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ekstraksiyonu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kazanılır.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Üretimde uygulanan prosese göre gıdalarda veya endüstride (film endüstrisi) kullanılır.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Elastin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kollagen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birlikte bağ dokularda bulunur fakat miktarı çok azdır.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Bileşim bakımından 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kollagenden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farklı olup daha yüksek oranda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 içerir.</a:t>
            </a:r>
          </a:p>
          <a:p>
            <a:pPr algn="just"/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131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2564904"/>
            <a:ext cx="8784976" cy="309634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Balık kasının protein oranı oldukça yüksektir ve bu proteinler aminoasit bileşimi ve sindirilebilirlik bakımından yüksek biyolojik değerdedir.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Balık proteinleri çözünürlüklerine göre üç gruba ayrılır:</a:t>
            </a:r>
          </a:p>
          <a:p>
            <a:pPr>
              <a:lnSpc>
                <a:spcPct val="120000"/>
              </a:lnSpc>
              <a:buNone/>
            </a:pPr>
            <a:r>
              <a:rPr lang="tr-TR" sz="20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Miyojen</a:t>
            </a: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: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Kolay çözünür ve kas hücre sıvısında bulunur.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Büyük çoğunluğu kaslarda bulunan enzimlerdir ve toplam balık proteininin %22 sini oluşturur.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313083" y="1700808"/>
            <a:ext cx="8640960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2.7. 4 . Balık Proteinleri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132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16832"/>
            <a:ext cx="8590728" cy="43924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Yapı Proteinleri: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Az çözünür, lifimsi yapıdadır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kontraktil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elemanlarda bulunur. Toplam balık proteininin %75 ini oluşturur.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Memeli hayvanlarda olduğu gibi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aktomiyosinden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+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miyosin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kompleksi) ibarettir.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Balık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aktomiyosini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çok kararsız olup işleme ve depolama sırasında kolayca değişime uğrar.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Dondurulmuş balıkta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aktomiyosinin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çözünürlüğü iyice azalır. Balık kasının kararsızlığının sebebi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miyosinin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kolay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denatüre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olmasıdır.</a:t>
            </a:r>
          </a:p>
          <a:p>
            <a:pPr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İskelet Proteinleri: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Hiç çözünmezler, kas dokularda ve hücre zarında bulunurlar.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636912"/>
            <a:ext cx="8590728" cy="208823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Bitkisel proteinlerin biyolojik değeri hayvansal proteinler kadar yüksek değildir.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Tahıl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baklagil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proteinleri genellikle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bir aminoasit olan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bakımından fakirdir.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Bitkisel proteinler yapraklar, tahıllar, yağlı tohumlar ve kabuklu yemişlerden elde edilir.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51520" y="1844824"/>
            <a:ext cx="8568952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2.8.  Bitkisel Proteinler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338437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Farklı bitkisel proteinlerin karıştırılmasıyla yüksek besleme değerli protein kaynakları hazırlanabilir.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oranı çok yüksek olmasa bile hububat tohumu proteinleri çok önemlidir. Çünkü az gelişmiş veya geri kalmış ülkelerin pek çoğunda halk protein ihtiyacının önemli bir kısmım hububatlardan karşılamaktadır.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Protein düzeyi tohumun cinsi , toprak,  gübreleme ve iklime bağlı olarak değişir. Buğday % 8-14, çavdar % 12, arpa % 10 ve pirinç %9 protein içerir.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Pişirme sonucu bu oranlarda önemli düşüş görülür.</a:t>
            </a:r>
            <a:endParaRPr lang="tr-TR" sz="2000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135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2564904"/>
            <a:ext cx="8640960" cy="2808312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metiyonin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bakımından fakirdirler fakat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hibridizasyon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sayesinde bugün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lizince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zengin buğday tohumları geliştirilmiştir.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Çözünürlüklerine göre buğday proteinlerini dört grupta inceleyebiliriz: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Albumin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globulin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gliadin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ve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glutelin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. İlk ikisi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glutenik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olmayan, hamur yapmayan proteinlerdir ve toplam protein içindeki payları % 15 tir.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Son ikisi ise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glutenik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preinlerdir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hamur yaparlar ve toplam proteindeki payları % 85 tir.    </a:t>
            </a:r>
          </a:p>
          <a:p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179512" y="1844824"/>
            <a:ext cx="8568952" cy="49539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2.8.1 .  Buğday Proteinleri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136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273630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glutamince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zengin,  buna karşılık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Lys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,  Met, 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Trp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gibi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aminoasitlerce fakirdir.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Ayrıca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apolar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aminoasitler yapıya egemen olduğunda çözünürlükleri düşüktür.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Hububatların endüstride kullanımında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proteinlerinin kimyasal modifikasyonu önemli rol oynar.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Özellikle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disülfit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bağlarının oluşumu veya parçalanması proteinin çözünürlük ve elastikiyetini çok etkiler. </a:t>
            </a:r>
          </a:p>
          <a:p>
            <a:pPr>
              <a:buFont typeface="Wingdings" pitchFamily="2" charset="2"/>
              <a:buChar char="Ø"/>
            </a:pPr>
            <a:endParaRPr lang="tr-TR" dirty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137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35283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Disülfit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 molekül içi ve moleküller arası olabilir. Bu bağların indirgenmesi –SH grubu içeren reaktifler ile gerçekleştirilir.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Gliadinde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molekül içi,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gluteninde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ise hem molekül içi hem de moleküller arası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disülfit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köprü bağları vardır ki bunlara çapraz bağlar da denir.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Disülfit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bağların indirgenmesi sonucu protein zinciri oldukça düz bir konum kazanır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Şekil 2.11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 </a:t>
            </a: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 </a:t>
            </a:r>
          </a:p>
          <a:p>
            <a:pPr algn="just"/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954371"/>
            <a:ext cx="4752528" cy="388427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4288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1771193"/>
            <a:ext cx="7416825" cy="373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138</a:t>
            </a:fld>
            <a:endParaRPr lang="tr-TR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139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420888"/>
            <a:ext cx="8503920" cy="223224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Soya fasulyesi proteince zengin bir kaynaktır ve tek dezavantajı kükürtlü amino asitleri (özellikle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methionin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 az içermesidir (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2.17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Soya fasulyesindeki proteinlerin % 80’i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6,8 de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ekstrakte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edilebilir ve bunların çoğu ortamın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asitlendirilmesiyle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4,5 da yeniden çökelir.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Teknikte soya proteini üretiminde proteinlerin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pH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ya bağlı çözünürlüklerinden yararlanılır.  </a:t>
            </a:r>
          </a:p>
          <a:p>
            <a:endParaRPr lang="tr-TR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51520" y="1700808"/>
            <a:ext cx="8568952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0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2.8.2.  Soya Proteinleri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140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12968" cy="5040560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tr-TR" sz="18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Tablo 2.17.</a:t>
            </a:r>
            <a:r>
              <a:rPr lang="tr-TR" sz="18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 </a:t>
            </a:r>
            <a:r>
              <a:rPr lang="tr-TR" sz="18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Soya proteinlerinin </a:t>
            </a:r>
            <a:r>
              <a:rPr lang="tr-TR" sz="18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esansiyel</a:t>
            </a:r>
            <a:r>
              <a:rPr lang="tr-TR" sz="18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 dağılımının insan beslenmesi için ideal dağılım ile kıyaslanması</a:t>
            </a:r>
            <a:endParaRPr lang="tr-TR" sz="1800" b="1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321650"/>
            <a:ext cx="6984776" cy="305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87524" y="5657648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Triptofan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oranı birim alınarak diğer aminoasitlerin oranı buna göre hesaplanmıştır. Aslında soya proteinlerinin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triptofan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içeriği de ideal proteine göre düşüktür.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141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90728" cy="35283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6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Soya proteinleri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lizin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bakımından zengin olduğundan hububatların açığını kapatmak için buğday ununa uygun oranda soya ununu katılıp ekmek yapılması ekmeğin besin değerini arttıracaktır.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Ancak soya proteinleri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globüler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proteinler olduğundan hamur yapma yetenekleri yoktur, bu durumun göz önüne alınması gerekir.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Yağı alınmış soya unu ısıtıldığında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hidrofobik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bağların oluşumu sonucu proteinlerin çözünürlükleri azalmaktadır.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Soya proteinlerinin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ultrasantrifüj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ile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fraksiyonlanması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mümkün olup suda çözünen dört ayrı fraksiyon kazanılır (T</a:t>
            </a:r>
            <a:r>
              <a:rPr lang="tr-TR" sz="2000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ablo 2.18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142</a:t>
            </a:fld>
            <a:endParaRPr lang="tr-TR"/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836484" cy="3474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971600" y="1418625"/>
            <a:ext cx="756084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cs typeface="Times New Roman" pitchFamily="18" charset="0"/>
              </a:rPr>
              <a:t>Tablo 2.18.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Soya proteinlerinden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ultrasantrifüj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cs typeface="Times New Roman" pitchFamily="18" charset="0"/>
              </a:rPr>
              <a:t> fraksiyonl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cs typeface="Times New Roman" pitchFamily="18" charset="0"/>
              </a:rPr>
              <a:t>arı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67544" y="5373216"/>
            <a:ext cx="8280920" cy="9233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Yağı alınmış soya unundan protein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konsentratı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hazırlamak için soya unu su veya seyreltik alkali (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pH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8-9) ile muamele edilip proteinler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ekstrakte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edilir, ardından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pH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Poor Richard" pitchFamily="18" charset="0"/>
                <a:ea typeface="Calibri" pitchFamily="34" charset="0"/>
                <a:cs typeface="Times New Roman" pitchFamily="18" charset="0"/>
              </a:rPr>
              <a:t> 4-5 arasına düşürülerek proteinler çökertilir.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Poor Richar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143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179512" y="2276872"/>
            <a:ext cx="8712968" cy="25922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Bugün için insan beslenmesinde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mikrobiyal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kökenli proteinler kullanılmasa da insanlığın en önemli sorunu olarak hep gündemde kalacak olan yetersiz beslenme ve açlık sorununun çözümünde protein açığının kapatılmasında ileride çok önemli bir rol oynayacakları kesindir.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Altmışlı yılların başlarında Tayland’a batılı ülkelerce yapılan gıda yardımı çerçevesinde gönderilen süt tozlarına büyük bir olasılıkla test amacı ile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mikrobiyal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kaynaklı protein katılmış olduğu artık literatüre geçmiştir.</a:t>
            </a:r>
            <a:endParaRPr lang="tr-TR" sz="2000" dirty="0" smtClean="0">
              <a:solidFill>
                <a:schemeClr val="tx2">
                  <a:lumMod val="50000"/>
                </a:schemeClr>
              </a:solidFill>
              <a:latin typeface="Poor Richard" pitchFamily="18" charset="0"/>
            </a:endParaRPr>
          </a:p>
          <a:p>
            <a:pPr algn="just">
              <a:lnSpc>
                <a:spcPct val="120000"/>
              </a:lnSpc>
              <a:buNone/>
            </a:pP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179512" y="1604519"/>
            <a:ext cx="8712968" cy="5355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2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2.9.  </a:t>
            </a:r>
            <a:r>
              <a:rPr lang="tr-TR" sz="2400" b="1" dirty="0" err="1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Mikrobiyal</a:t>
            </a:r>
            <a:r>
              <a:rPr lang="tr-TR" sz="2400" b="1" dirty="0" smtClean="0">
                <a:solidFill>
                  <a:srgbClr val="FF0000"/>
                </a:solidFill>
                <a:latin typeface="Poor Richard" pitchFamily="18" charset="0"/>
                <a:cs typeface="Times New Roman" pitchFamily="18" charset="0"/>
              </a:rPr>
              <a:t> Proteinler (Tek Hücre Proteini)</a:t>
            </a:r>
            <a:endParaRPr lang="tr-TR" sz="2400" dirty="0" smtClean="0">
              <a:solidFill>
                <a:srgbClr val="FF0000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8E2F-39D4-4F8D-8EEA-A35821F41F31}" type="slidenum">
              <a:rPr lang="tr-TR" smtClean="0"/>
              <a:pPr/>
              <a:t>144</a:t>
            </a:fld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301752" y="1988840"/>
            <a:ext cx="8503920" cy="288032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Tek hücre proteininin insan beslenmesinde kullanılabilmesi için çok sıkı bir denetimden geçirilmesi ve özellikle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pirojen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maddelerden kesinlikle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nükleik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asitlerden olabildiğince arıtılması zorunludur.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Mikrobiyal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 “Tek Hücre Proteini” (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Single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Cell</a:t>
            </a: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 Protein “SCP”) olarak adlandırılmaktadır.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tx2">
                    <a:lumMod val="50000"/>
                  </a:schemeClr>
                </a:solidFill>
                <a:latin typeface="Poor Richard" pitchFamily="18" charset="0"/>
                <a:cs typeface="Times New Roman" pitchFamily="18" charset="0"/>
              </a:rPr>
              <a:t>Günümüzde hayvan yemlerine büyük ölçüde katılan tek hücre proteini ileride insanların sofrasında önemli bir yer tutacaktır. </a:t>
            </a:r>
          </a:p>
          <a:p>
            <a:pPr>
              <a:buFont typeface="Wingdings" pitchFamily="2" charset="2"/>
              <a:buChar char="Ø"/>
            </a:pPr>
            <a:endParaRPr lang="tr-TR" sz="2600" dirty="0" smtClean="0">
              <a:latin typeface="Poor Richard" pitchFamily="18" charset="0"/>
              <a:cs typeface="Times New Roman" pitchFamily="18" charset="0"/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2083</TotalTime>
  <Words>6171</Words>
  <Application>Microsoft Office PowerPoint</Application>
  <PresentationFormat>Ekran Gösterisi (4:3)</PresentationFormat>
  <Paragraphs>551</Paragraphs>
  <Slides>144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144</vt:i4>
      </vt:variant>
    </vt:vector>
  </HeadingPairs>
  <TitlesOfParts>
    <vt:vector size="154" baseType="lpstr">
      <vt:lpstr>Arial Unicode MS</vt:lpstr>
      <vt:lpstr>Arial</vt:lpstr>
      <vt:lpstr>Calibri</vt:lpstr>
      <vt:lpstr>Georgia</vt:lpstr>
      <vt:lpstr>Poor Richard</vt:lpstr>
      <vt:lpstr>Segoe UI Historic</vt:lpstr>
      <vt:lpstr>Times New Roman</vt:lpstr>
      <vt:lpstr>Wingdings</vt:lpstr>
      <vt:lpstr>Wingdings 2</vt:lpstr>
      <vt:lpstr>Kent</vt:lpstr>
      <vt:lpstr>2.BÖLÜM: PROTEİNLER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2.BÖLÜM: PROTEİNLER</dc:title>
  <dc:creator>Nihat</dc:creator>
  <cp:lastModifiedBy>Windows Kullanıcısı</cp:lastModifiedBy>
  <cp:revision>182</cp:revision>
  <dcterms:created xsi:type="dcterms:W3CDTF">2012-02-17T14:05:57Z</dcterms:created>
  <dcterms:modified xsi:type="dcterms:W3CDTF">2020-10-07T19:26:06Z</dcterms:modified>
</cp:coreProperties>
</file>